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73775c3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73775c3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3775c33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3775c33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73775c33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73775c33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73775c33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73775c33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73775c33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73775c33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73775c3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73775c3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73775c33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73775c33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3775c33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3775c33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73775c33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73775c33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73775c33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73775c33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73775c33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73775c33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73775c3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73775c3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73775c33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73775c33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73775c33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73775c33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73775c33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73775c33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73775c33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73775c33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73775c33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73775c33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73775c33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73775c33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73775c33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73775c33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73775c33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73775c33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73775c33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73775c33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c95024d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c95024d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73775c3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73775c3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73775c3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73775c3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73775c3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73775c3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73775c33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73775c3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c95024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c95024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c95024d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c95024d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c95024d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c95024d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3775c33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3775c33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0567" r="10567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61325" y="2231875"/>
            <a:ext cx="56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Natural Language Processing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1325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NLP for short!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7667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1</a:t>
            </a:r>
            <a:endParaRPr b="1" sz="26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32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0</a:t>
            </a:r>
            <a:endParaRPr b="1" sz="26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10.1. Understanding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Translations </a:t>
            </a:r>
            <a:r>
              <a:rPr lang="en" sz="2200"/>
              <a:t>powered by </a:t>
            </a:r>
            <a:r>
              <a:rPr lang="en" sz="2200"/>
              <a:t>NLP have gone beyond simple text conversion to </a:t>
            </a:r>
            <a:r>
              <a:rPr b="1" lang="en" sz="2200"/>
              <a:t>understanding context</a:t>
            </a:r>
            <a:r>
              <a:rPr lang="en" sz="2200"/>
              <a:t> and </a:t>
            </a:r>
            <a:r>
              <a:rPr b="1" lang="en" sz="2200"/>
              <a:t>cultural nuances</a:t>
            </a:r>
            <a:r>
              <a:rPr lang="en" sz="2200"/>
              <a:t>, which increases accuracy of said translation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i="1" lang="en" sz="2200"/>
              <a:t>Real-life Example: </a:t>
            </a:r>
            <a:r>
              <a:rPr lang="en" sz="2200"/>
              <a:t>Services like </a:t>
            </a:r>
            <a:r>
              <a:rPr b="1" lang="en" sz="2200"/>
              <a:t>Google Translate</a:t>
            </a:r>
            <a:r>
              <a:rPr lang="en" sz="2200"/>
              <a:t> support real-time translation of conversations and document translations, aiding travelers and international businesses in overcoming language obstacles</a:t>
            </a:r>
            <a:r>
              <a:rPr lang="en" sz="2200"/>
              <a:t> </a:t>
            </a:r>
            <a:endParaRPr sz="2200"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Breaking Language Barriers with Translation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10.1. Understanding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577475"/>
            <a:ext cx="85206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Language learning apps, automated grading systems, and personalized learning experiences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i="1" lang="en" sz="2200"/>
              <a:t>Real-life Example: </a:t>
            </a:r>
            <a:r>
              <a:rPr b="1" lang="en" sz="2200"/>
              <a:t>Duolingo</a:t>
            </a:r>
            <a:r>
              <a:rPr lang="en" sz="2200"/>
              <a:t>, a language learning app, uses NLP to provide instant feedback on pronunciation and grammar, tailoring lessons to the user's learning pace</a:t>
            </a:r>
            <a:r>
              <a:rPr lang="en" sz="2200"/>
              <a:t> </a:t>
            </a:r>
            <a:endParaRPr sz="2200"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7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NLP in Education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10.2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Linguistic</a:t>
            </a:r>
            <a:r>
              <a:rPr lang="en" sz="4300"/>
              <a:t> Fundamentals</a:t>
            </a:r>
            <a:r>
              <a:rPr b="1"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10.2. Linguistic Fundamentals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671050"/>
            <a:ext cx="8520600" cy="27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NLP relies on the understanding of linguistic principles to accurately interpret and generate human language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Grasping these fundamentals is crucial for creating sophisticated NLP models that can accurately mimic human understanding and production of language</a:t>
            </a:r>
            <a:endParaRPr sz="2200"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99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Understanding Linguistic Fundamentals in NLP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10.2. Linguistic Fundamentals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Syntax</a:t>
            </a:r>
            <a:r>
              <a:rPr lang="en" sz="2200"/>
              <a:t> refers to the rules that govern the </a:t>
            </a:r>
            <a:r>
              <a:rPr b="1" lang="en" sz="2200"/>
              <a:t>structure of sentences</a:t>
            </a:r>
            <a:r>
              <a:rPr lang="en" sz="2200"/>
              <a:t>, including word order, punctuation, and grammatical correctness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Relevance</a:t>
            </a:r>
            <a:r>
              <a:rPr lang="en" sz="2200"/>
              <a:t>: Syntax analysis in NLP helps in parsing sentences and understanding the grammatical relationships between words, which is </a:t>
            </a:r>
            <a:r>
              <a:rPr b="1" lang="en" sz="2200"/>
              <a:t>vital</a:t>
            </a:r>
            <a:r>
              <a:rPr lang="en" sz="2200"/>
              <a:t> for sentence structure analysis and error correction in text</a:t>
            </a:r>
            <a:endParaRPr sz="2200"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Syntax - The Grammar of Language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10.2. Linguistic Fundamentals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082850"/>
            <a:ext cx="85206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the sentence: </a:t>
            </a:r>
            <a:r>
              <a:rPr i="1" lang="en" sz="2200"/>
              <a:t>"The quick brown fox jumps over the lazy dog."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/>
              <a:t>Syntax analysis</a:t>
            </a:r>
            <a:r>
              <a:rPr lang="en" sz="2200"/>
              <a:t> helps an NLP system to understand that "fox" is the </a:t>
            </a:r>
            <a:r>
              <a:rPr b="1" lang="en" sz="2200"/>
              <a:t>subject</a:t>
            </a:r>
            <a:r>
              <a:rPr lang="en" sz="2200"/>
              <a:t> of the sentence and "jumps" is the </a:t>
            </a:r>
            <a:r>
              <a:rPr b="1" lang="en" sz="2200"/>
              <a:t>action</a:t>
            </a:r>
            <a:r>
              <a:rPr lang="en" sz="2200"/>
              <a:t> being performed </a:t>
            </a:r>
            <a:r>
              <a:rPr b="1" lang="en" sz="2200"/>
              <a:t>even if the sentence is rearranged</a:t>
            </a:r>
            <a:r>
              <a:rPr lang="en" sz="2200"/>
              <a:t> to: </a:t>
            </a:r>
            <a:br>
              <a:rPr lang="en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2200"/>
              <a:t>"Over the lazy dog, the quick brown fox jumps."</a:t>
            </a:r>
            <a:endParaRPr i="1" sz="2200"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 of Syntax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10.2. Linguistic Fundamentals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Semantics</a:t>
            </a:r>
            <a:r>
              <a:rPr lang="en" sz="2200"/>
              <a:t> involves the interpretation and meaning of words, phrases, and sentences beyond their literal definition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Relevance</a:t>
            </a:r>
            <a:r>
              <a:rPr lang="en" sz="2200"/>
              <a:t>: </a:t>
            </a:r>
            <a:r>
              <a:rPr lang="en" sz="2200"/>
              <a:t>Semantic analysis allows NLP systems to </a:t>
            </a:r>
            <a:r>
              <a:rPr b="1" lang="en" sz="2200"/>
              <a:t>comprehend context</a:t>
            </a:r>
            <a:r>
              <a:rPr lang="en" sz="2200"/>
              <a:t>, </a:t>
            </a:r>
            <a:r>
              <a:rPr b="1" lang="en" sz="2200"/>
              <a:t>ambiguity</a:t>
            </a:r>
            <a:r>
              <a:rPr lang="en" sz="2200"/>
              <a:t>, and the </a:t>
            </a:r>
            <a:r>
              <a:rPr b="1" lang="en" sz="2200"/>
              <a:t>intent</a:t>
            </a:r>
            <a:r>
              <a:rPr lang="en" sz="2200"/>
              <a:t> behind language, which is crucial for tasks like sentiment analysis and language translation</a:t>
            </a:r>
            <a:endParaRPr sz="2200"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Semantics - The Meaning behind Words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10.2. Linguistic Fundamentals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082850"/>
            <a:ext cx="85206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Consider the word "</a:t>
            </a:r>
            <a:r>
              <a:rPr b="1" lang="en" sz="2200"/>
              <a:t>bank</a:t>
            </a:r>
            <a:r>
              <a:rPr lang="en" sz="2200"/>
              <a:t>." 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In "I need to go to the </a:t>
            </a:r>
            <a:r>
              <a:rPr b="1" lang="en" sz="2200"/>
              <a:t>bank</a:t>
            </a:r>
            <a:r>
              <a:rPr lang="en" sz="2200"/>
              <a:t> to withdraw money," 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versus "The river </a:t>
            </a:r>
            <a:r>
              <a:rPr b="1" lang="en" sz="2200"/>
              <a:t>bank</a:t>
            </a:r>
            <a:r>
              <a:rPr lang="en" sz="2200"/>
              <a:t> is flooded," 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/>
              <a:t>Semantics helps NLP differentiate between:</a:t>
            </a:r>
            <a:br>
              <a:rPr lang="en" sz="2200"/>
            </a:br>
            <a:r>
              <a:rPr lang="en" sz="2200"/>
              <a:t> a </a:t>
            </a:r>
            <a:r>
              <a:rPr b="1" lang="en" sz="2200"/>
              <a:t>financial institution</a:t>
            </a:r>
            <a:r>
              <a:rPr lang="en" sz="2200"/>
              <a:t> and the </a:t>
            </a:r>
            <a:r>
              <a:rPr b="1" lang="en" sz="2200"/>
              <a:t>land alongside a river</a:t>
            </a:r>
            <a:endParaRPr b="1" i="1" sz="2200"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 of Semantics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10.2. Linguistic Fundamentals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Structure </a:t>
            </a:r>
            <a:r>
              <a:rPr lang="en" sz="2200"/>
              <a:t>refers to how language is organized at different levels, from sentences to paragraphs to entire texts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Relevance</a:t>
            </a:r>
            <a:r>
              <a:rPr lang="en" sz="2200"/>
              <a:t>: </a:t>
            </a:r>
            <a:r>
              <a:rPr lang="en" sz="2200"/>
              <a:t>Understanding structure is essential for </a:t>
            </a:r>
            <a:r>
              <a:rPr b="1" lang="en" sz="2200"/>
              <a:t>text generation</a:t>
            </a:r>
            <a:r>
              <a:rPr lang="en" sz="2200"/>
              <a:t>, </a:t>
            </a:r>
            <a:r>
              <a:rPr b="1" lang="en" sz="2200"/>
              <a:t>summarization</a:t>
            </a:r>
            <a:r>
              <a:rPr lang="en" sz="2200"/>
              <a:t>, and </a:t>
            </a:r>
            <a:r>
              <a:rPr b="1" lang="en" sz="2200"/>
              <a:t>information extraction</a:t>
            </a:r>
            <a:r>
              <a:rPr lang="en" sz="2200"/>
              <a:t>, as it helps maintain coherence and logical flow in language processing tasks</a:t>
            </a:r>
            <a:endParaRPr sz="2200"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- Organizing Language Systematically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10.2. Linguistic Fundamentals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082850"/>
            <a:ext cx="85206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a news article, an NLP system uses structural cues to extract the main topic from the headline, summarize content from each paragraph, and identify the overall theme of the article.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A headline is often a sentence.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The topic sentence is the first sentence of a paragraph.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/>
              <a:t>Endings often begins with, “In short” or “In conclusion”</a:t>
            </a:r>
            <a:endParaRPr sz="2200"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 of Structure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10</a:t>
            </a:r>
            <a:r>
              <a:rPr lang="en" sz="4300"/>
              <a:t>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Understanding</a:t>
            </a:r>
            <a:r>
              <a:rPr b="1" lang="en" sz="4300"/>
              <a:t> NLP.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10.2. Linguistic Fundamentals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Morphology </a:t>
            </a:r>
            <a:r>
              <a:rPr lang="en" sz="2200"/>
              <a:t>examines the structure of words and how they are formed from smaller units called morphemes (the smallest grammatical unit in a language)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Relevance</a:t>
            </a:r>
            <a:r>
              <a:rPr lang="en" sz="2200"/>
              <a:t>: </a:t>
            </a:r>
            <a:r>
              <a:rPr lang="en" sz="2200"/>
              <a:t>Morphological analysis is used in NLP for </a:t>
            </a:r>
            <a:r>
              <a:rPr b="1" lang="en" sz="2200"/>
              <a:t>stemming</a:t>
            </a:r>
            <a:r>
              <a:rPr lang="en" sz="2200"/>
              <a:t> (reducing words to their base form) and </a:t>
            </a:r>
            <a:r>
              <a:rPr b="1" lang="en" sz="2200"/>
              <a:t>lemmatization</a:t>
            </a:r>
            <a:r>
              <a:rPr lang="en" sz="2200"/>
              <a:t> (finding the lemma of a word based on its intended meaning)</a:t>
            </a:r>
            <a:endParaRPr sz="2200"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Morphology - The Study of Word Formation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10.2. Linguistic Fundamentals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537375"/>
            <a:ext cx="8520600" cy="29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word "unbelievable" can be broken down into: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/>
              <a:t> "un-" (a prefix meaning "not"), </a:t>
            </a:r>
            <a:br>
              <a:rPr lang="en" sz="2200"/>
            </a:br>
            <a:r>
              <a:rPr lang="en" sz="2200"/>
              <a:t>"believe" (the root word), </a:t>
            </a:r>
            <a:br>
              <a:rPr lang="en" sz="2200"/>
            </a:br>
            <a:r>
              <a:rPr lang="en" sz="2200"/>
              <a:t>and "-able" (a suffix meaning "capable of")</a:t>
            </a:r>
            <a:endParaRPr sz="2200"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 of Morphology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10.3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Text</a:t>
            </a:r>
            <a:r>
              <a:rPr b="1" lang="en" sz="4300"/>
              <a:t> Preprocessing.</a:t>
            </a:r>
            <a:endParaRPr b="1" sz="4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10.3. Text Preprocessing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Text data is unstructured and often noisy. Special preprocessing is required in NLP to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Remove irrelevant characters and words that could mislead the analysis.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Reduce complexity to improve computational efficiency.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Enhance the model's ability to generalize from the training data.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Address the intricacies and nuances of human language.</a:t>
            </a:r>
            <a:endParaRPr sz="2200"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5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Why NLP Requires Special Preprocessing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10.3. Text Preprocessing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Stopwords are commonly used words (such as 'the', 'is', 'at') that are filtered out before processing since they add noise without informative content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Benefits include focused analysis and faster processing.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Caution is advised as some stopwords can change the meaning of a sentence (e.g., 'not').</a:t>
            </a:r>
            <a:endParaRPr sz="2200"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5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Stopwords and Their Removal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10.3. Text Preprocessing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Punctuation marks are often removed during text preprocessing because: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can be irrelevant for understanding the meaning of texts, especially in models focusing on individual words.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However, in certain contexts like sentiment analysis, exclamation points or question marks can carry sentiment and should be preserved.</a:t>
            </a:r>
            <a:endParaRPr sz="2200"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5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Punctuation in Text Preprocessing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10.3. Text Preprocessing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Normalization standardizes text, such as converting to lowercase, while lemmatization reduces words to their base or dictionary form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Helps in reducing the number of unique tokens in the text.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Lemmatization takes into account the morphological analysis of the words, aiming to remove inflectional endings only and to return the base or dictionary form of a word.</a:t>
            </a:r>
            <a:endParaRPr sz="2200"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45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Normalization and Lemmatization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10.3. Text Preprocessing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Part of Speech (POS) tagging assigns word types to each word (noun, verb, adjective, etc.).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Essential for understanding the structure of sentences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Helps in disambiguating words that can represent more than one part of speech (e.g., 'can' as a verb or a noun).</a:t>
            </a:r>
            <a:endParaRPr sz="2200"/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5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Part of Speech Tagging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10.3. Text Preprocessing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Tokenization is the process of breaking text into individual terms or tokens.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be as simple as splitting by space, or as complex as recognizing words in a sentence.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Critical for further processing steps like POS tagging or syntactic parsing.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N-gram utilization for proper tokenization depending on data</a:t>
            </a:r>
            <a:endParaRPr sz="2200"/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5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Tokenization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Preprocessing Techinques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Such preprocessing techniques will not always be effective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Issues with such preprocessing.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Understanding when it is required.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Identifying tasks where it is necessary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10.1. Understanding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NLP is a branch of artificial intelligence that deals with the interaction between computers and humans </a:t>
            </a:r>
            <a:r>
              <a:rPr b="1" lang="en" sz="2200"/>
              <a:t>through the natural languages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</a:t>
            </a:r>
            <a:r>
              <a:rPr b="1" lang="en" sz="2200"/>
              <a:t>objective</a:t>
            </a:r>
            <a:r>
              <a:rPr lang="en" sz="2200"/>
              <a:t> of NLP is to read, decipher, understand, and make sense of human languages in a valuable way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NLP combines </a:t>
            </a:r>
            <a:r>
              <a:rPr b="1" lang="en" sz="2200"/>
              <a:t>computational linguistics</a:t>
            </a:r>
            <a:r>
              <a:rPr lang="en" sz="2200"/>
              <a:t>—rule-based modeling of human language—with statistical, machine learning, and deep learning models 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NLP - Natural Language Processing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10.1. Understanding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443800"/>
            <a:ext cx="85206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There are many instances where NLP is utilized to provide value to both companies and </a:t>
            </a:r>
            <a:r>
              <a:rPr lang="en" sz="2200"/>
              <a:t>individuals. Some of these examples are: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Classification: Sentiment Analysis, Token classification, gender text alignment 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Sequence Generation: ASR, QA, Fill-Mask, NSP, Translation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 Multiple Choice: Choosing between several candidates</a:t>
            </a:r>
            <a:endParaRPr sz="2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77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Uses of NLP: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10.1. Understanding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Sentiment Analysis is the automated process of </a:t>
            </a:r>
            <a:r>
              <a:rPr b="1" lang="en" sz="2200"/>
              <a:t>identifying</a:t>
            </a:r>
            <a:r>
              <a:rPr lang="en" sz="2200"/>
              <a:t> and </a:t>
            </a:r>
            <a:r>
              <a:rPr b="1" lang="en" sz="2200"/>
              <a:t>categorizing</a:t>
            </a:r>
            <a:r>
              <a:rPr lang="en" sz="2200"/>
              <a:t> </a:t>
            </a:r>
            <a:r>
              <a:rPr b="1" lang="en" sz="2200"/>
              <a:t>opinions</a:t>
            </a:r>
            <a:r>
              <a:rPr lang="en" sz="2200"/>
              <a:t> expressed in text to determine the writer's attitude </a:t>
            </a:r>
            <a:r>
              <a:rPr b="1" lang="en" sz="2200"/>
              <a:t>towards a particular topic or product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Input: Text / Audio, Output: Token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i="1" lang="en" sz="2200"/>
              <a:t>Example</a:t>
            </a:r>
            <a:r>
              <a:rPr lang="en" sz="2200"/>
              <a:t>: A company uses sentiment analysis to </a:t>
            </a:r>
            <a:r>
              <a:rPr b="1" lang="en" sz="2200"/>
              <a:t>monitor social media mentions</a:t>
            </a:r>
            <a:r>
              <a:rPr lang="en" sz="2200"/>
              <a:t> of their brand, quickly identifying and addressing customer complaints, and leveraging positive feedback for marketing campaigns</a:t>
            </a:r>
            <a:r>
              <a:rPr lang="en" sz="2200"/>
              <a:t> </a:t>
            </a:r>
            <a:endParaRPr sz="22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Sentiment Analysis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Classification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Token Classification</a:t>
            </a:r>
            <a:r>
              <a:rPr lang="en" sz="2200"/>
              <a:t> is the process of </a:t>
            </a:r>
            <a:r>
              <a:rPr b="1" lang="en" sz="2200"/>
              <a:t>identifying </a:t>
            </a:r>
            <a:r>
              <a:rPr lang="en" sz="2200"/>
              <a:t>types of tokens present in a </a:t>
            </a:r>
            <a:r>
              <a:rPr b="1" lang="en" sz="2200"/>
              <a:t>text</a:t>
            </a:r>
            <a:r>
              <a:rPr lang="en" sz="2200"/>
              <a:t>. 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Input: Text / Token, Output: Token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i="1" lang="en" sz="2200"/>
              <a:t>Example</a:t>
            </a:r>
            <a:r>
              <a:rPr lang="en" sz="2200"/>
              <a:t>: </a:t>
            </a:r>
            <a:r>
              <a:rPr b="1" lang="en" sz="2200"/>
              <a:t>Token Classification</a:t>
            </a:r>
            <a:r>
              <a:rPr lang="en" sz="2200"/>
              <a:t> might be introduced in a </a:t>
            </a:r>
            <a:r>
              <a:rPr b="1" lang="en" sz="2200"/>
              <a:t>e-commerce</a:t>
            </a:r>
            <a:r>
              <a:rPr lang="en" sz="2200"/>
              <a:t> site to identify </a:t>
            </a:r>
            <a:r>
              <a:rPr b="1" lang="en" sz="2200"/>
              <a:t>important notions</a:t>
            </a:r>
            <a:r>
              <a:rPr lang="en" sz="2200"/>
              <a:t> in a comment. 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(Question Answering)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task of </a:t>
            </a:r>
            <a:r>
              <a:rPr b="1" lang="en" sz="2200"/>
              <a:t>Question Answering</a:t>
            </a:r>
            <a:r>
              <a:rPr lang="en" sz="2200"/>
              <a:t> can </a:t>
            </a:r>
            <a:r>
              <a:rPr b="1" lang="en" sz="2200"/>
              <a:t>answer </a:t>
            </a:r>
            <a:r>
              <a:rPr lang="en" sz="2200"/>
              <a:t>a </a:t>
            </a:r>
            <a:r>
              <a:rPr b="1" lang="en" sz="2200"/>
              <a:t>question </a:t>
            </a:r>
            <a:r>
              <a:rPr lang="en" sz="2200"/>
              <a:t>given a </a:t>
            </a:r>
            <a:r>
              <a:rPr b="1" lang="en" sz="2200"/>
              <a:t>context</a:t>
            </a:r>
            <a:r>
              <a:rPr lang="en" sz="2200"/>
              <a:t> and sometimes </a:t>
            </a:r>
            <a:r>
              <a:rPr b="1" lang="en" sz="2200"/>
              <a:t>without context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Input: Text Sequence, Output: Text Sequence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i="1" lang="en" sz="2200"/>
              <a:t>Example</a:t>
            </a:r>
            <a:r>
              <a:rPr lang="en" sz="2200"/>
              <a:t>: </a:t>
            </a:r>
            <a:r>
              <a:rPr b="1" lang="en" sz="2200"/>
              <a:t>QA chatbots</a:t>
            </a:r>
            <a:r>
              <a:rPr lang="en" sz="2200"/>
              <a:t> or </a:t>
            </a:r>
            <a:r>
              <a:rPr b="1" lang="en" sz="2200"/>
              <a:t>search engine models</a:t>
            </a:r>
            <a:r>
              <a:rPr lang="en" sz="2200"/>
              <a:t> like </a:t>
            </a:r>
            <a:r>
              <a:rPr b="1" lang="en" sz="2200"/>
              <a:t>ChatGPT </a:t>
            </a:r>
            <a:r>
              <a:rPr lang="en" sz="2200"/>
              <a:t>and</a:t>
            </a:r>
            <a:r>
              <a:rPr b="1" lang="en" sz="2200"/>
              <a:t> BingAI</a:t>
            </a:r>
            <a:r>
              <a:rPr lang="en" sz="2200"/>
              <a:t> to answer general closed domain questions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Types: </a:t>
            </a:r>
            <a:r>
              <a:rPr b="1" lang="en" sz="2200"/>
              <a:t>Extractiva QA</a:t>
            </a:r>
            <a:r>
              <a:rPr lang="en" sz="2200"/>
              <a:t>, </a:t>
            </a:r>
            <a:r>
              <a:rPr b="1" lang="en" sz="2200"/>
              <a:t>OpenQA</a:t>
            </a:r>
            <a:r>
              <a:rPr lang="en" sz="2200"/>
              <a:t>, </a:t>
            </a:r>
            <a:r>
              <a:rPr b="1" lang="en" sz="2200"/>
              <a:t>Few Shot QA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(Automatic Speech Recognition)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 </a:t>
            </a:r>
            <a:r>
              <a:rPr b="1" lang="en" sz="2200"/>
              <a:t>ASR </a:t>
            </a:r>
            <a:r>
              <a:rPr lang="en" sz="2200"/>
              <a:t>system </a:t>
            </a:r>
            <a:r>
              <a:rPr b="1" lang="en" sz="2200"/>
              <a:t>recognizes </a:t>
            </a:r>
            <a:r>
              <a:rPr lang="en" sz="2200"/>
              <a:t>and </a:t>
            </a:r>
            <a:r>
              <a:rPr b="1" lang="en" sz="2200"/>
              <a:t>processes </a:t>
            </a:r>
            <a:r>
              <a:rPr lang="en" sz="2200"/>
              <a:t>audio to </a:t>
            </a:r>
            <a:r>
              <a:rPr b="1" lang="en" sz="2200"/>
              <a:t>generate transcriptions</a:t>
            </a:r>
            <a:r>
              <a:rPr lang="en" sz="2200"/>
              <a:t> relevant to the audio.  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Input: Audio Sequence, Output: Text Sequence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i="1" lang="en" sz="2200"/>
              <a:t>Example</a:t>
            </a:r>
            <a:r>
              <a:rPr lang="en" sz="2200"/>
              <a:t>: </a:t>
            </a:r>
            <a:r>
              <a:rPr b="1" lang="en" sz="2200"/>
              <a:t>Speech-to-Text</a:t>
            </a:r>
            <a:r>
              <a:rPr lang="en" sz="2200"/>
              <a:t> systems for </a:t>
            </a:r>
            <a:r>
              <a:rPr b="1" lang="en" sz="2200"/>
              <a:t>ease of machine use</a:t>
            </a:r>
            <a:r>
              <a:rPr lang="en" sz="2200"/>
              <a:t> and allows a large domain of people to </a:t>
            </a:r>
            <a:r>
              <a:rPr b="1" lang="en" sz="2200"/>
              <a:t>utilize computer systems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10.1. Understanding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Chatbots</a:t>
            </a:r>
            <a:r>
              <a:rPr lang="en" sz="2200"/>
              <a:t>, trained for a particular task, utilize NLP to understand and </a:t>
            </a:r>
            <a:r>
              <a:rPr b="1" lang="en" sz="2200"/>
              <a:t>respond to human queries effectively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i="1" lang="en" sz="2200"/>
              <a:t>Real-life Example: </a:t>
            </a:r>
            <a:r>
              <a:rPr lang="en" sz="2200"/>
              <a:t>Eva - HDFC Bank's AI chatbot </a:t>
            </a:r>
            <a:r>
              <a:rPr b="1" lang="en" sz="2200"/>
              <a:t>EVA</a:t>
            </a:r>
            <a:r>
              <a:rPr lang="en" sz="2200"/>
              <a:t>, which handles over </a:t>
            </a:r>
            <a:r>
              <a:rPr b="1" lang="en" sz="2200"/>
              <a:t>20,000 conversations daily</a:t>
            </a:r>
            <a:r>
              <a:rPr lang="en" sz="2200"/>
              <a:t>, providing customers with instant support and banking services, improving service efficiency and customer satisfaction</a:t>
            </a:r>
            <a:r>
              <a:rPr lang="en" sz="2200"/>
              <a:t> </a:t>
            </a:r>
            <a:endParaRPr sz="2200"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Chatbots Elevating Customer Experience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