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slide" Target="slides/slide25.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262ce059e5a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262ce059e5a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1ec6cb2c3b0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1ec6cb2c3b0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1ec6cb2c3b0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1ec6cb2c3b0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1ec6cb2c3b0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1ec6cb2c3b0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1ec6cb2c3b0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1ec6cb2c3b0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1ec6cb2c3b0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1ec6cb2c3b0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1ec6cb2c3b0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1ec6cb2c3b0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1ec6cb2c3b0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1ec6cb2c3b0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1ec6cb2c3b0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1ec6cb2c3b0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1ec6cb2c3b0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1ec6cb2c3b0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1ec6cb2c3b0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1ec6cb2c3b0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262ce059e5a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262ce059e5a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1ec6cb2c3b0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1ec6cb2c3b0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1ec6cb2c3b0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1ec6cb2c3b0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1ec6cb2c3b0_0_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1ec6cb2c3b0_0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1ec6cb2c3b0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1ec6cb2c3b0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1ec6cb2c3b0_0_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1ec6cb2c3b0_0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262ce059e5a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262ce059e5a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262ce059e5a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262ce059e5a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262ce059e5a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262ce059e5a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1ec6cb2c3b0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1ec6cb2c3b0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62ce059e5a_0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262ce059e5a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262ce059e5a_0_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262ce059e5a_0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1ec6cb2c3b0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1ec6cb2c3b0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1ec6cb2c3b0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1ec6cb2c3b0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pic>
        <p:nvPicPr>
          <p:cNvPr id="54" name="Google Shape;54;p13"/>
          <p:cNvPicPr preferRelativeResize="0"/>
          <p:nvPr/>
        </p:nvPicPr>
        <p:blipFill rotWithShape="1">
          <a:blip r:embed="rId3">
            <a:alphaModFix/>
          </a:blip>
          <a:srcRect b="32230" l="0" r="0" t="32226"/>
          <a:stretch/>
        </p:blipFill>
        <p:spPr>
          <a:xfrm>
            <a:off x="0" y="0"/>
            <a:ext cx="9165048" cy="5143500"/>
          </a:xfrm>
          <a:prstGeom prst="rect">
            <a:avLst/>
          </a:prstGeom>
          <a:noFill/>
          <a:ln>
            <a:noFill/>
          </a:ln>
        </p:spPr>
      </p:pic>
      <p:sp>
        <p:nvSpPr>
          <p:cNvPr id="55" name="Google Shape;55;p13"/>
          <p:cNvSpPr txBox="1"/>
          <p:nvPr>
            <p:ph type="ctrTitle"/>
          </p:nvPr>
        </p:nvSpPr>
        <p:spPr>
          <a:xfrm>
            <a:off x="3461325" y="2231875"/>
            <a:ext cx="5682600" cy="20526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4300">
                <a:solidFill>
                  <a:schemeClr val="lt1"/>
                </a:solidFill>
              </a:rPr>
              <a:t>Advanced </a:t>
            </a:r>
            <a:r>
              <a:rPr b="1" lang="en" sz="4300">
                <a:solidFill>
                  <a:schemeClr val="lt1"/>
                </a:solidFill>
              </a:rPr>
              <a:t>Convolutional Neural Networks</a:t>
            </a:r>
            <a:endParaRPr b="1" sz="4300">
              <a:solidFill>
                <a:schemeClr val="lt1"/>
              </a:solidFill>
            </a:endParaRPr>
          </a:p>
        </p:txBody>
      </p:sp>
      <p:sp>
        <p:nvSpPr>
          <p:cNvPr id="56" name="Google Shape;56;p13"/>
          <p:cNvSpPr txBox="1"/>
          <p:nvPr>
            <p:ph idx="1" type="subTitle"/>
          </p:nvPr>
        </p:nvSpPr>
        <p:spPr>
          <a:xfrm>
            <a:off x="3461325" y="4321425"/>
            <a:ext cx="6800400" cy="792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900">
                <a:solidFill>
                  <a:schemeClr val="lt1"/>
                </a:solidFill>
              </a:rPr>
              <a:t>Things might get complicated</a:t>
            </a:r>
            <a:endParaRPr b="1" sz="1900">
              <a:solidFill>
                <a:schemeClr val="lt1"/>
              </a:solidFill>
            </a:endParaRPr>
          </a:p>
        </p:txBody>
      </p:sp>
      <p:sp>
        <p:nvSpPr>
          <p:cNvPr id="57" name="Google Shape;57;p13"/>
          <p:cNvSpPr txBox="1"/>
          <p:nvPr/>
        </p:nvSpPr>
        <p:spPr>
          <a:xfrm>
            <a:off x="-376675" y="1812200"/>
            <a:ext cx="2257200" cy="4309800"/>
          </a:xfrm>
          <a:prstGeom prst="rect">
            <a:avLst/>
          </a:prstGeom>
          <a:noFill/>
          <a:ln>
            <a:noFill/>
          </a:ln>
        </p:spPr>
        <p:txBody>
          <a:bodyPr anchorCtr="0" anchor="t" bIns="91425" lIns="91425" spcFirstLastPara="1" rIns="91425" wrap="square" tIns="91425">
            <a:spAutoFit/>
          </a:bodyPr>
          <a:lstStyle/>
          <a:p>
            <a:pPr indent="0" lvl="0" marL="0" marR="0" rtl="0" algn="l">
              <a:spcBef>
                <a:spcPts val="0"/>
              </a:spcBef>
              <a:spcAft>
                <a:spcPts val="0"/>
              </a:spcAft>
              <a:buNone/>
            </a:pPr>
            <a:r>
              <a:rPr b="1" lang="en" sz="26800">
                <a:solidFill>
                  <a:schemeClr val="lt1"/>
                </a:solidFill>
              </a:rPr>
              <a:t>1</a:t>
            </a:r>
            <a:endParaRPr b="1" sz="26800">
              <a:solidFill>
                <a:schemeClr val="lt1"/>
              </a:solidFill>
            </a:endParaRPr>
          </a:p>
        </p:txBody>
      </p:sp>
      <p:sp>
        <p:nvSpPr>
          <p:cNvPr id="58" name="Google Shape;58;p13"/>
          <p:cNvSpPr txBox="1"/>
          <p:nvPr/>
        </p:nvSpPr>
        <p:spPr>
          <a:xfrm>
            <a:off x="1280325" y="1812200"/>
            <a:ext cx="2257200" cy="4309800"/>
          </a:xfrm>
          <a:prstGeom prst="rect">
            <a:avLst/>
          </a:prstGeom>
          <a:noFill/>
          <a:ln>
            <a:noFill/>
          </a:ln>
        </p:spPr>
        <p:txBody>
          <a:bodyPr anchorCtr="0" anchor="t" bIns="91425" lIns="91425" spcFirstLastPara="1" rIns="91425" wrap="square" tIns="91425">
            <a:spAutoFit/>
          </a:bodyPr>
          <a:lstStyle/>
          <a:p>
            <a:pPr indent="0" lvl="0" marL="0" marR="0" rtl="0" algn="l">
              <a:spcBef>
                <a:spcPts val="0"/>
              </a:spcBef>
              <a:spcAft>
                <a:spcPts val="0"/>
              </a:spcAft>
              <a:buNone/>
            </a:pPr>
            <a:r>
              <a:rPr b="1" lang="en" sz="26800">
                <a:solidFill>
                  <a:schemeClr val="lt1"/>
                </a:solidFill>
              </a:rPr>
              <a:t>4</a:t>
            </a:r>
            <a:endParaRPr b="1" sz="26800">
              <a:solidFill>
                <a:schemeClr val="lt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2"/>
          <p:cNvSpPr txBox="1"/>
          <p:nvPr/>
        </p:nvSpPr>
        <p:spPr>
          <a:xfrm>
            <a:off x="0" y="4665575"/>
            <a:ext cx="9144000" cy="477900"/>
          </a:xfrm>
          <a:prstGeom prst="rect">
            <a:avLst/>
          </a:prstGeom>
          <a:solidFill>
            <a:schemeClr val="dk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Courier New"/>
                <a:ea typeface="Courier New"/>
                <a:cs typeface="Courier New"/>
                <a:sym typeface="Courier New"/>
              </a:rPr>
              <a:t>14.2. Pooling Layers.</a:t>
            </a:r>
            <a:endParaRPr b="1">
              <a:solidFill>
                <a:schemeClr val="lt1"/>
              </a:solidFill>
              <a:latin typeface="Courier New"/>
              <a:ea typeface="Courier New"/>
              <a:cs typeface="Courier New"/>
              <a:sym typeface="Courier New"/>
            </a:endParaRPr>
          </a:p>
        </p:txBody>
      </p:sp>
      <p:sp>
        <p:nvSpPr>
          <p:cNvPr id="124" name="Google Shape;124;p22"/>
          <p:cNvSpPr txBox="1"/>
          <p:nvPr>
            <p:ph idx="1" type="body"/>
          </p:nvPr>
        </p:nvSpPr>
        <p:spPr>
          <a:xfrm>
            <a:off x="311700" y="1136325"/>
            <a:ext cx="8520600" cy="3302100"/>
          </a:xfrm>
          <a:prstGeom prst="rect">
            <a:avLst/>
          </a:prstGeom>
        </p:spPr>
        <p:txBody>
          <a:bodyPr anchorCtr="0" anchor="t" bIns="91425" lIns="91425" spcFirstLastPara="1" rIns="91425" wrap="square" tIns="91425">
            <a:normAutofit/>
          </a:bodyPr>
          <a:lstStyle/>
          <a:p>
            <a:pPr indent="-368300" lvl="0" marL="457200" rtl="0" algn="l">
              <a:spcBef>
                <a:spcPts val="0"/>
              </a:spcBef>
              <a:spcAft>
                <a:spcPts val="0"/>
              </a:spcAft>
              <a:buSzPts val="2200"/>
              <a:buChar char="●"/>
            </a:pPr>
            <a:r>
              <a:rPr b="1" lang="en" sz="2200"/>
              <a:t>Dimensionality Reduction: </a:t>
            </a:r>
            <a:r>
              <a:rPr lang="en" sz="2200"/>
              <a:t>Pooling layers reduce the spatial dimensions (width and height) of the input volume for the next convolutional layer. It helps to decrease computational load and memory usage</a:t>
            </a:r>
            <a:endParaRPr sz="2200"/>
          </a:p>
          <a:p>
            <a:pPr indent="-368300" lvl="0" marL="457200" rtl="0" algn="l">
              <a:spcBef>
                <a:spcPts val="1000"/>
              </a:spcBef>
              <a:spcAft>
                <a:spcPts val="1000"/>
              </a:spcAft>
              <a:buSzPts val="2200"/>
              <a:buChar char="●"/>
            </a:pPr>
            <a:r>
              <a:rPr b="1" lang="en" sz="2200"/>
              <a:t>Pooling Window and Stride</a:t>
            </a:r>
            <a:r>
              <a:rPr lang="en" sz="2200"/>
              <a:t>: Similar to convolutional layers, a pooling layer has a window size that moves across the feature map with a certain stride</a:t>
            </a:r>
            <a:endParaRPr sz="2200"/>
          </a:p>
        </p:txBody>
      </p:sp>
      <p:sp>
        <p:nvSpPr>
          <p:cNvPr id="125" name="Google Shape;125;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26" name="Google Shape;126;p22"/>
          <p:cNvSpPr txBox="1"/>
          <p:nvPr>
            <p:ph type="title"/>
          </p:nvPr>
        </p:nvSpPr>
        <p:spPr>
          <a:xfrm>
            <a:off x="311700" y="4556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Georgia"/>
                <a:ea typeface="Georgia"/>
                <a:cs typeface="Georgia"/>
                <a:sym typeface="Georgia"/>
              </a:rPr>
              <a:t>Pooling Layers</a:t>
            </a:r>
            <a:endParaRPr>
              <a:latin typeface="Georgia"/>
              <a:ea typeface="Georgia"/>
              <a:cs typeface="Georgia"/>
              <a:sym typeface="Georgia"/>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3"/>
          <p:cNvSpPr txBox="1"/>
          <p:nvPr/>
        </p:nvSpPr>
        <p:spPr>
          <a:xfrm>
            <a:off x="0" y="4665575"/>
            <a:ext cx="9144000" cy="477900"/>
          </a:xfrm>
          <a:prstGeom prst="rect">
            <a:avLst/>
          </a:prstGeom>
          <a:solidFill>
            <a:schemeClr val="dk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Courier New"/>
                <a:ea typeface="Courier New"/>
                <a:cs typeface="Courier New"/>
                <a:sym typeface="Courier New"/>
              </a:rPr>
              <a:t>14.2. Pooling Layers.</a:t>
            </a:r>
            <a:endParaRPr b="1">
              <a:solidFill>
                <a:schemeClr val="lt1"/>
              </a:solidFill>
              <a:latin typeface="Courier New"/>
              <a:ea typeface="Courier New"/>
              <a:cs typeface="Courier New"/>
              <a:sym typeface="Courier New"/>
            </a:endParaRPr>
          </a:p>
        </p:txBody>
      </p:sp>
      <p:sp>
        <p:nvSpPr>
          <p:cNvPr id="132" name="Google Shape;132;p23"/>
          <p:cNvSpPr txBox="1"/>
          <p:nvPr>
            <p:ph idx="1" type="body"/>
          </p:nvPr>
        </p:nvSpPr>
        <p:spPr>
          <a:xfrm>
            <a:off x="311700" y="1745925"/>
            <a:ext cx="8520600" cy="3302100"/>
          </a:xfrm>
          <a:prstGeom prst="rect">
            <a:avLst/>
          </a:prstGeom>
        </p:spPr>
        <p:txBody>
          <a:bodyPr anchorCtr="0" anchor="t" bIns="91425" lIns="91425" spcFirstLastPara="1" rIns="91425" wrap="square" tIns="91425">
            <a:normAutofit/>
          </a:bodyPr>
          <a:lstStyle/>
          <a:p>
            <a:pPr indent="-368300" lvl="0" marL="457200" rtl="0" algn="l">
              <a:spcBef>
                <a:spcPts val="0"/>
              </a:spcBef>
              <a:spcAft>
                <a:spcPts val="0"/>
              </a:spcAft>
              <a:buSzPts val="2200"/>
              <a:buChar char="●"/>
            </a:pPr>
            <a:r>
              <a:rPr lang="en" sz="2200"/>
              <a:t>The most common pooling method is max pooling, which takes the maximum value in each window of the feature map. </a:t>
            </a:r>
            <a:endParaRPr sz="2200"/>
          </a:p>
          <a:p>
            <a:pPr indent="-368300" lvl="0" marL="457200" rtl="0" algn="l">
              <a:spcBef>
                <a:spcPts val="1000"/>
              </a:spcBef>
              <a:spcAft>
                <a:spcPts val="1000"/>
              </a:spcAft>
              <a:buSzPts val="2200"/>
              <a:buChar char="●"/>
            </a:pPr>
            <a:r>
              <a:rPr lang="en" sz="2200"/>
              <a:t>Average pooling, taking the average value, is another method</a:t>
            </a:r>
            <a:endParaRPr sz="2200"/>
          </a:p>
        </p:txBody>
      </p:sp>
      <p:sp>
        <p:nvSpPr>
          <p:cNvPr id="133" name="Google Shape;133;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34" name="Google Shape;134;p23"/>
          <p:cNvSpPr txBox="1"/>
          <p:nvPr>
            <p:ph type="title"/>
          </p:nvPr>
        </p:nvSpPr>
        <p:spPr>
          <a:xfrm>
            <a:off x="311700" y="10652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Georgia"/>
                <a:ea typeface="Georgia"/>
                <a:cs typeface="Georgia"/>
                <a:sym typeface="Georgia"/>
              </a:rPr>
              <a:t>Types of </a:t>
            </a:r>
            <a:r>
              <a:rPr lang="en">
                <a:latin typeface="Georgia"/>
                <a:ea typeface="Georgia"/>
                <a:cs typeface="Georgia"/>
                <a:sym typeface="Georgia"/>
              </a:rPr>
              <a:t>Pooling Layers</a:t>
            </a:r>
            <a:endParaRPr>
              <a:latin typeface="Georgia"/>
              <a:ea typeface="Georgia"/>
              <a:cs typeface="Georgia"/>
              <a:sym typeface="Georgia"/>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40" name="Google Shape;140;p24"/>
          <p:cNvSpPr txBox="1"/>
          <p:nvPr>
            <p:ph type="title"/>
          </p:nvPr>
        </p:nvSpPr>
        <p:spPr>
          <a:xfrm>
            <a:off x="311700" y="3046550"/>
            <a:ext cx="8520600" cy="1405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4300"/>
              <a:t>14.3</a:t>
            </a:r>
            <a:endParaRPr sz="4300"/>
          </a:p>
          <a:p>
            <a:pPr indent="0" lvl="0" marL="0" rtl="0" algn="l">
              <a:spcBef>
                <a:spcPts val="0"/>
              </a:spcBef>
              <a:spcAft>
                <a:spcPts val="0"/>
              </a:spcAft>
              <a:buNone/>
            </a:pPr>
            <a:r>
              <a:rPr lang="en" sz="4300"/>
              <a:t>Training Overview of CNNs.</a:t>
            </a:r>
            <a:endParaRPr b="1" sz="43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5"/>
          <p:cNvSpPr txBox="1"/>
          <p:nvPr/>
        </p:nvSpPr>
        <p:spPr>
          <a:xfrm>
            <a:off x="0" y="4665575"/>
            <a:ext cx="9144000" cy="477900"/>
          </a:xfrm>
          <a:prstGeom prst="rect">
            <a:avLst/>
          </a:prstGeom>
          <a:solidFill>
            <a:schemeClr val="dk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Courier New"/>
                <a:ea typeface="Courier New"/>
                <a:cs typeface="Courier New"/>
                <a:sym typeface="Courier New"/>
              </a:rPr>
              <a:t>14.3. Training Overview of CNNs.</a:t>
            </a:r>
            <a:endParaRPr b="1">
              <a:solidFill>
                <a:schemeClr val="lt1"/>
              </a:solidFill>
              <a:latin typeface="Courier New"/>
              <a:ea typeface="Courier New"/>
              <a:cs typeface="Courier New"/>
              <a:sym typeface="Courier New"/>
            </a:endParaRPr>
          </a:p>
        </p:txBody>
      </p:sp>
      <p:sp>
        <p:nvSpPr>
          <p:cNvPr id="146" name="Google Shape;146;p25"/>
          <p:cNvSpPr txBox="1"/>
          <p:nvPr>
            <p:ph idx="1" type="body"/>
          </p:nvPr>
        </p:nvSpPr>
        <p:spPr>
          <a:xfrm>
            <a:off x="311700" y="1136325"/>
            <a:ext cx="8520600" cy="3302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200"/>
              <a:t>1. </a:t>
            </a:r>
            <a:r>
              <a:rPr b="1" lang="en" sz="2200"/>
              <a:t>Forward Pass</a:t>
            </a:r>
            <a:r>
              <a:rPr lang="en" sz="2200"/>
              <a:t>: Input data is passed through the convolutional and pooling layers. Each layer applies its filters and activation functions to process the data</a:t>
            </a:r>
            <a:endParaRPr sz="2200"/>
          </a:p>
          <a:p>
            <a:pPr indent="0" lvl="0" marL="0" rtl="0" algn="l">
              <a:spcBef>
                <a:spcPts val="1000"/>
              </a:spcBef>
              <a:spcAft>
                <a:spcPts val="1000"/>
              </a:spcAft>
              <a:buNone/>
            </a:pPr>
            <a:r>
              <a:rPr lang="en" sz="2200"/>
              <a:t>2. </a:t>
            </a:r>
            <a:r>
              <a:rPr b="1" lang="en" sz="2200"/>
              <a:t>Activation Functions</a:t>
            </a:r>
            <a:r>
              <a:rPr lang="en" sz="2200"/>
              <a:t>: After each convolutional and pooling layer, an activation function like ReLU is applied to introduce non-linearity</a:t>
            </a:r>
            <a:endParaRPr sz="2200"/>
          </a:p>
        </p:txBody>
      </p:sp>
      <p:sp>
        <p:nvSpPr>
          <p:cNvPr id="147" name="Google Shape;147;p2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48" name="Google Shape;148;p25"/>
          <p:cNvSpPr txBox="1"/>
          <p:nvPr>
            <p:ph type="title"/>
          </p:nvPr>
        </p:nvSpPr>
        <p:spPr>
          <a:xfrm>
            <a:off x="311700" y="4556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Georgia"/>
                <a:ea typeface="Georgia"/>
                <a:cs typeface="Georgia"/>
                <a:sym typeface="Georgia"/>
              </a:rPr>
              <a:t>General Training Process</a:t>
            </a:r>
            <a:endParaRPr>
              <a:latin typeface="Georgia"/>
              <a:ea typeface="Georgia"/>
              <a:cs typeface="Georgia"/>
              <a:sym typeface="Georgia"/>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6"/>
          <p:cNvSpPr txBox="1"/>
          <p:nvPr/>
        </p:nvSpPr>
        <p:spPr>
          <a:xfrm>
            <a:off x="0" y="4665575"/>
            <a:ext cx="9144000" cy="477900"/>
          </a:xfrm>
          <a:prstGeom prst="rect">
            <a:avLst/>
          </a:prstGeom>
          <a:solidFill>
            <a:schemeClr val="dk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Courier New"/>
                <a:ea typeface="Courier New"/>
                <a:cs typeface="Courier New"/>
                <a:sym typeface="Courier New"/>
              </a:rPr>
              <a:t>14.3. Training Overview of CNNs.</a:t>
            </a:r>
            <a:endParaRPr b="1">
              <a:solidFill>
                <a:schemeClr val="lt1"/>
              </a:solidFill>
              <a:latin typeface="Courier New"/>
              <a:ea typeface="Courier New"/>
              <a:cs typeface="Courier New"/>
              <a:sym typeface="Courier New"/>
            </a:endParaRPr>
          </a:p>
        </p:txBody>
      </p:sp>
      <p:sp>
        <p:nvSpPr>
          <p:cNvPr id="154" name="Google Shape;154;p26"/>
          <p:cNvSpPr txBox="1"/>
          <p:nvPr>
            <p:ph idx="1" type="body"/>
          </p:nvPr>
        </p:nvSpPr>
        <p:spPr>
          <a:xfrm>
            <a:off x="311700" y="1136325"/>
            <a:ext cx="8520600" cy="3302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200"/>
              <a:t>3. </a:t>
            </a:r>
            <a:r>
              <a:rPr b="1" lang="en" sz="2200"/>
              <a:t>Fully Connected Layers</a:t>
            </a:r>
            <a:r>
              <a:rPr lang="en" sz="2200"/>
              <a:t>: After several convolutional and pooling layers, the high-level reasoning is done by fully connected layers that use the extracted features for classification or regression tasks</a:t>
            </a:r>
            <a:endParaRPr sz="2200"/>
          </a:p>
          <a:p>
            <a:pPr indent="0" lvl="0" marL="0" rtl="0" algn="l">
              <a:spcBef>
                <a:spcPts val="1000"/>
              </a:spcBef>
              <a:spcAft>
                <a:spcPts val="0"/>
              </a:spcAft>
              <a:buNone/>
            </a:pPr>
            <a:r>
              <a:rPr lang="en" sz="2200"/>
              <a:t>4. </a:t>
            </a:r>
            <a:r>
              <a:rPr b="1" lang="en" sz="2200"/>
              <a:t>Loss Calculation</a:t>
            </a:r>
            <a:r>
              <a:rPr lang="en" sz="2200"/>
              <a:t>: At the output layer, the network’s predictions are compared to the actual target values using the loss function</a:t>
            </a:r>
            <a:endParaRPr sz="2200"/>
          </a:p>
          <a:p>
            <a:pPr indent="0" lvl="0" marL="0" rtl="0" algn="l">
              <a:spcBef>
                <a:spcPts val="1000"/>
              </a:spcBef>
              <a:spcAft>
                <a:spcPts val="1000"/>
              </a:spcAft>
              <a:buNone/>
            </a:pPr>
            <a:r>
              <a:t/>
            </a:r>
            <a:endParaRPr sz="2200"/>
          </a:p>
        </p:txBody>
      </p:sp>
      <p:sp>
        <p:nvSpPr>
          <p:cNvPr id="155" name="Google Shape;155;p2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56" name="Google Shape;156;p26"/>
          <p:cNvSpPr txBox="1"/>
          <p:nvPr>
            <p:ph type="title"/>
          </p:nvPr>
        </p:nvSpPr>
        <p:spPr>
          <a:xfrm>
            <a:off x="311700" y="4556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Georgia"/>
                <a:ea typeface="Georgia"/>
                <a:cs typeface="Georgia"/>
                <a:sym typeface="Georgia"/>
              </a:rPr>
              <a:t>General Training Process</a:t>
            </a:r>
            <a:endParaRPr>
              <a:latin typeface="Georgia"/>
              <a:ea typeface="Georgia"/>
              <a:cs typeface="Georgia"/>
              <a:sym typeface="Georgia"/>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7"/>
          <p:cNvSpPr txBox="1"/>
          <p:nvPr/>
        </p:nvSpPr>
        <p:spPr>
          <a:xfrm>
            <a:off x="0" y="4665575"/>
            <a:ext cx="9144000" cy="477900"/>
          </a:xfrm>
          <a:prstGeom prst="rect">
            <a:avLst/>
          </a:prstGeom>
          <a:solidFill>
            <a:schemeClr val="dk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Courier New"/>
                <a:ea typeface="Courier New"/>
                <a:cs typeface="Courier New"/>
                <a:sym typeface="Courier New"/>
              </a:rPr>
              <a:t>14.3. Training Overview of CNNs.</a:t>
            </a:r>
            <a:endParaRPr b="1">
              <a:solidFill>
                <a:schemeClr val="lt1"/>
              </a:solidFill>
              <a:latin typeface="Courier New"/>
              <a:ea typeface="Courier New"/>
              <a:cs typeface="Courier New"/>
              <a:sym typeface="Courier New"/>
            </a:endParaRPr>
          </a:p>
        </p:txBody>
      </p:sp>
      <p:sp>
        <p:nvSpPr>
          <p:cNvPr id="162" name="Google Shape;162;p27"/>
          <p:cNvSpPr txBox="1"/>
          <p:nvPr>
            <p:ph idx="1" type="body"/>
          </p:nvPr>
        </p:nvSpPr>
        <p:spPr>
          <a:xfrm>
            <a:off x="311700" y="1136325"/>
            <a:ext cx="8520600" cy="3302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200"/>
              <a:t>5. </a:t>
            </a:r>
            <a:r>
              <a:rPr b="1" lang="en" sz="2200"/>
              <a:t>Backpropagation</a:t>
            </a:r>
            <a:r>
              <a:rPr lang="en" sz="2200"/>
              <a:t>: The network learns by backpropagating the error, adjusting the weights of the filters in convolutional layers and neurons in fully connected layers</a:t>
            </a:r>
            <a:endParaRPr sz="2200"/>
          </a:p>
          <a:p>
            <a:pPr indent="0" lvl="0" marL="0" rtl="0" algn="l">
              <a:spcBef>
                <a:spcPts val="1000"/>
              </a:spcBef>
              <a:spcAft>
                <a:spcPts val="1000"/>
              </a:spcAft>
              <a:buNone/>
            </a:pPr>
            <a:r>
              <a:rPr lang="en" sz="2200"/>
              <a:t>6. </a:t>
            </a:r>
            <a:r>
              <a:rPr b="1" lang="en" sz="2200"/>
              <a:t>Weight Update</a:t>
            </a:r>
            <a:r>
              <a:rPr lang="en" sz="2200"/>
              <a:t>: Using optimization algorithms (like SGD, Adam), the weights are updated to minimize the loss function</a:t>
            </a:r>
            <a:endParaRPr sz="2200"/>
          </a:p>
        </p:txBody>
      </p:sp>
      <p:sp>
        <p:nvSpPr>
          <p:cNvPr id="163" name="Google Shape;163;p2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64" name="Google Shape;164;p27"/>
          <p:cNvSpPr txBox="1"/>
          <p:nvPr>
            <p:ph type="title"/>
          </p:nvPr>
        </p:nvSpPr>
        <p:spPr>
          <a:xfrm>
            <a:off x="311700" y="4556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Georgia"/>
                <a:ea typeface="Georgia"/>
                <a:cs typeface="Georgia"/>
                <a:sym typeface="Georgia"/>
              </a:rPr>
              <a:t>General Training Process</a:t>
            </a:r>
            <a:endParaRPr>
              <a:latin typeface="Georgia"/>
              <a:ea typeface="Georgia"/>
              <a:cs typeface="Georgia"/>
              <a:sym typeface="Georgia"/>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70" name="Google Shape;170;p28"/>
          <p:cNvSpPr txBox="1"/>
          <p:nvPr>
            <p:ph type="title"/>
          </p:nvPr>
        </p:nvSpPr>
        <p:spPr>
          <a:xfrm>
            <a:off x="311700" y="3046550"/>
            <a:ext cx="8520600" cy="1405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4300"/>
              <a:t>14.4</a:t>
            </a:r>
            <a:endParaRPr sz="4300"/>
          </a:p>
          <a:p>
            <a:pPr indent="0" lvl="0" marL="0" rtl="0" algn="l">
              <a:spcBef>
                <a:spcPts val="0"/>
              </a:spcBef>
              <a:spcAft>
                <a:spcPts val="0"/>
              </a:spcAft>
              <a:buNone/>
            </a:pPr>
            <a:r>
              <a:rPr b="1" lang="en" sz="4300"/>
              <a:t>Computational Costs</a:t>
            </a:r>
            <a:r>
              <a:rPr lang="en" sz="4300"/>
              <a:t> of CNN.</a:t>
            </a:r>
            <a:endParaRPr b="1" sz="43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9"/>
          <p:cNvSpPr txBox="1"/>
          <p:nvPr/>
        </p:nvSpPr>
        <p:spPr>
          <a:xfrm>
            <a:off x="0" y="4665575"/>
            <a:ext cx="9144000" cy="477900"/>
          </a:xfrm>
          <a:prstGeom prst="rect">
            <a:avLst/>
          </a:prstGeom>
          <a:solidFill>
            <a:schemeClr val="dk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Courier New"/>
                <a:ea typeface="Courier New"/>
                <a:cs typeface="Courier New"/>
                <a:sym typeface="Courier New"/>
              </a:rPr>
              <a:t>14.4. Computational Costs of CNNs.</a:t>
            </a:r>
            <a:endParaRPr b="1">
              <a:solidFill>
                <a:schemeClr val="lt1"/>
              </a:solidFill>
              <a:latin typeface="Courier New"/>
              <a:ea typeface="Courier New"/>
              <a:cs typeface="Courier New"/>
              <a:sym typeface="Courier New"/>
            </a:endParaRPr>
          </a:p>
        </p:txBody>
      </p:sp>
      <p:sp>
        <p:nvSpPr>
          <p:cNvPr id="176" name="Google Shape;176;p29"/>
          <p:cNvSpPr txBox="1"/>
          <p:nvPr>
            <p:ph idx="1" type="body"/>
          </p:nvPr>
        </p:nvSpPr>
        <p:spPr>
          <a:xfrm>
            <a:off x="311700" y="1745925"/>
            <a:ext cx="8520600" cy="3302100"/>
          </a:xfrm>
          <a:prstGeom prst="rect">
            <a:avLst/>
          </a:prstGeom>
        </p:spPr>
        <p:txBody>
          <a:bodyPr anchorCtr="0" anchor="t" bIns="91425" lIns="91425" spcFirstLastPara="1" rIns="91425" wrap="square" tIns="91425">
            <a:normAutofit/>
          </a:bodyPr>
          <a:lstStyle/>
          <a:p>
            <a:pPr indent="-368300" lvl="0" marL="457200" rtl="0" algn="l">
              <a:spcBef>
                <a:spcPts val="0"/>
              </a:spcBef>
              <a:spcAft>
                <a:spcPts val="0"/>
              </a:spcAft>
              <a:buSzPts val="2200"/>
              <a:buChar char="●"/>
            </a:pPr>
            <a:r>
              <a:rPr lang="en" sz="2200"/>
              <a:t>The computational cost of Convolutional Neural Networks is a significant consideration</a:t>
            </a:r>
            <a:endParaRPr sz="2200"/>
          </a:p>
          <a:p>
            <a:pPr indent="-368300" lvl="0" marL="457200" rtl="0" algn="l">
              <a:spcBef>
                <a:spcPts val="0"/>
              </a:spcBef>
              <a:spcAft>
                <a:spcPts val="0"/>
              </a:spcAft>
              <a:buSzPts val="2200"/>
              <a:buChar char="●"/>
            </a:pPr>
            <a:r>
              <a:rPr lang="en" sz="2200"/>
              <a:t>Especially when dealing with large networks and high-resolution input data</a:t>
            </a:r>
            <a:endParaRPr sz="2200"/>
          </a:p>
        </p:txBody>
      </p:sp>
      <p:sp>
        <p:nvSpPr>
          <p:cNvPr id="177" name="Google Shape;177;p2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78" name="Google Shape;178;p29"/>
          <p:cNvSpPr txBox="1"/>
          <p:nvPr>
            <p:ph type="title"/>
          </p:nvPr>
        </p:nvSpPr>
        <p:spPr>
          <a:xfrm>
            <a:off x="311700" y="10652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Georgia"/>
                <a:ea typeface="Georgia"/>
                <a:cs typeface="Georgia"/>
                <a:sym typeface="Georgia"/>
              </a:rPr>
              <a:t>Consider Computational Costs</a:t>
            </a:r>
            <a:endParaRPr>
              <a:latin typeface="Georgia"/>
              <a:ea typeface="Georgia"/>
              <a:cs typeface="Georgia"/>
              <a:sym typeface="Georgia"/>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30"/>
          <p:cNvSpPr txBox="1"/>
          <p:nvPr/>
        </p:nvSpPr>
        <p:spPr>
          <a:xfrm>
            <a:off x="0" y="4665575"/>
            <a:ext cx="9144000" cy="477900"/>
          </a:xfrm>
          <a:prstGeom prst="rect">
            <a:avLst/>
          </a:prstGeom>
          <a:solidFill>
            <a:schemeClr val="dk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Courier New"/>
                <a:ea typeface="Courier New"/>
                <a:cs typeface="Courier New"/>
                <a:sym typeface="Courier New"/>
              </a:rPr>
              <a:t>14.4. Computational Costs of CNNs.</a:t>
            </a:r>
            <a:endParaRPr b="1">
              <a:solidFill>
                <a:schemeClr val="lt1"/>
              </a:solidFill>
              <a:latin typeface="Courier New"/>
              <a:ea typeface="Courier New"/>
              <a:cs typeface="Courier New"/>
              <a:sym typeface="Courier New"/>
            </a:endParaRPr>
          </a:p>
        </p:txBody>
      </p:sp>
      <p:sp>
        <p:nvSpPr>
          <p:cNvPr id="184" name="Google Shape;184;p30"/>
          <p:cNvSpPr txBox="1"/>
          <p:nvPr>
            <p:ph idx="1" type="body"/>
          </p:nvPr>
        </p:nvSpPr>
        <p:spPr>
          <a:xfrm>
            <a:off x="311700" y="1136325"/>
            <a:ext cx="8520600" cy="3302100"/>
          </a:xfrm>
          <a:prstGeom prst="rect">
            <a:avLst/>
          </a:prstGeom>
        </p:spPr>
        <p:txBody>
          <a:bodyPr anchorCtr="0" anchor="t" bIns="91425" lIns="91425" spcFirstLastPara="1" rIns="91425" wrap="square" tIns="91425">
            <a:normAutofit/>
          </a:bodyPr>
          <a:lstStyle/>
          <a:p>
            <a:pPr indent="-368300" lvl="0" marL="457200" rtl="0" algn="l">
              <a:spcBef>
                <a:spcPts val="0"/>
              </a:spcBef>
              <a:spcAft>
                <a:spcPts val="0"/>
              </a:spcAft>
              <a:buSzPts val="2200"/>
              <a:buChar char="●"/>
            </a:pPr>
            <a:r>
              <a:rPr b="1" lang="en" sz="2200"/>
              <a:t>Size of Input Data</a:t>
            </a:r>
            <a:r>
              <a:rPr lang="en" sz="2200"/>
              <a:t>: The resolution and dimensions of the input data</a:t>
            </a:r>
            <a:endParaRPr sz="2200"/>
          </a:p>
          <a:p>
            <a:pPr indent="-368300" lvl="0" marL="457200" rtl="0" algn="l">
              <a:spcBef>
                <a:spcPts val="1000"/>
              </a:spcBef>
              <a:spcAft>
                <a:spcPts val="0"/>
              </a:spcAft>
              <a:buSzPts val="2200"/>
              <a:buChar char="●"/>
            </a:pPr>
            <a:r>
              <a:rPr b="1" lang="en" sz="2200"/>
              <a:t>Number of Layers</a:t>
            </a:r>
            <a:r>
              <a:rPr lang="en" sz="2200"/>
              <a:t>: More layers in a CNN mean more computations</a:t>
            </a:r>
            <a:endParaRPr sz="2200"/>
          </a:p>
          <a:p>
            <a:pPr indent="-368300" lvl="0" marL="457200" rtl="0" algn="l">
              <a:spcBef>
                <a:spcPts val="1000"/>
              </a:spcBef>
              <a:spcAft>
                <a:spcPts val="1000"/>
              </a:spcAft>
              <a:buSzPts val="2200"/>
              <a:buChar char="●"/>
            </a:pPr>
            <a:r>
              <a:rPr b="1" lang="en" sz="2200"/>
              <a:t>Number of Filters in Convolutional Layers</a:t>
            </a:r>
            <a:r>
              <a:rPr lang="en" sz="2200"/>
              <a:t>: The number of filters (and their size) in each convolutional layer determines the number of operations required to compute</a:t>
            </a:r>
            <a:endParaRPr sz="2200"/>
          </a:p>
        </p:txBody>
      </p:sp>
      <p:sp>
        <p:nvSpPr>
          <p:cNvPr id="185" name="Google Shape;185;p3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86" name="Google Shape;186;p30"/>
          <p:cNvSpPr txBox="1"/>
          <p:nvPr>
            <p:ph type="title"/>
          </p:nvPr>
        </p:nvSpPr>
        <p:spPr>
          <a:xfrm>
            <a:off x="311700" y="4556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Georgia"/>
                <a:ea typeface="Georgia"/>
                <a:cs typeface="Georgia"/>
                <a:sym typeface="Georgia"/>
              </a:rPr>
              <a:t>Factors Influencing Computational Cost</a:t>
            </a:r>
            <a:endParaRPr>
              <a:latin typeface="Georgia"/>
              <a:ea typeface="Georgia"/>
              <a:cs typeface="Georgia"/>
              <a:sym typeface="Georgia"/>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1"/>
          <p:cNvSpPr txBox="1"/>
          <p:nvPr/>
        </p:nvSpPr>
        <p:spPr>
          <a:xfrm>
            <a:off x="0" y="4665575"/>
            <a:ext cx="9144000" cy="477900"/>
          </a:xfrm>
          <a:prstGeom prst="rect">
            <a:avLst/>
          </a:prstGeom>
          <a:solidFill>
            <a:schemeClr val="dk1"/>
          </a:solid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lt1"/>
                </a:solidFill>
                <a:latin typeface="Courier New"/>
                <a:ea typeface="Courier New"/>
                <a:cs typeface="Courier New"/>
                <a:sym typeface="Courier New"/>
              </a:rPr>
              <a:t>14.4. Computational Costs of CNNs.</a:t>
            </a:r>
            <a:endParaRPr b="1">
              <a:solidFill>
                <a:schemeClr val="lt1"/>
              </a:solidFill>
              <a:latin typeface="Courier New"/>
              <a:ea typeface="Courier New"/>
              <a:cs typeface="Courier New"/>
              <a:sym typeface="Courier New"/>
            </a:endParaRPr>
          </a:p>
          <a:p>
            <a:pPr indent="0" lvl="0" marL="0" rtl="0" algn="l">
              <a:spcBef>
                <a:spcPts val="0"/>
              </a:spcBef>
              <a:spcAft>
                <a:spcPts val="0"/>
              </a:spcAft>
              <a:buNone/>
            </a:pPr>
            <a:r>
              <a:t/>
            </a:r>
            <a:endParaRPr b="1">
              <a:solidFill>
                <a:schemeClr val="lt1"/>
              </a:solidFill>
              <a:latin typeface="Courier New"/>
              <a:ea typeface="Courier New"/>
              <a:cs typeface="Courier New"/>
              <a:sym typeface="Courier New"/>
            </a:endParaRPr>
          </a:p>
        </p:txBody>
      </p:sp>
      <p:sp>
        <p:nvSpPr>
          <p:cNvPr id="192" name="Google Shape;192;p31"/>
          <p:cNvSpPr txBox="1"/>
          <p:nvPr>
            <p:ph idx="1" type="body"/>
          </p:nvPr>
        </p:nvSpPr>
        <p:spPr>
          <a:xfrm>
            <a:off x="311700" y="1136325"/>
            <a:ext cx="8520600" cy="3302100"/>
          </a:xfrm>
          <a:prstGeom prst="rect">
            <a:avLst/>
          </a:prstGeom>
        </p:spPr>
        <p:txBody>
          <a:bodyPr anchorCtr="0" anchor="t" bIns="91425" lIns="91425" spcFirstLastPara="1" rIns="91425" wrap="square" tIns="91425">
            <a:normAutofit/>
          </a:bodyPr>
          <a:lstStyle/>
          <a:p>
            <a:pPr indent="-368300" lvl="0" marL="457200" rtl="0" algn="l">
              <a:spcBef>
                <a:spcPts val="0"/>
              </a:spcBef>
              <a:spcAft>
                <a:spcPts val="0"/>
              </a:spcAft>
              <a:buSzPts val="2200"/>
              <a:buChar char="●"/>
            </a:pPr>
            <a:r>
              <a:rPr b="1" lang="en" sz="2200"/>
              <a:t>Stride of Convolution</a:t>
            </a:r>
            <a:r>
              <a:rPr lang="en" sz="2200"/>
              <a:t>: A larger stride reduces the spatial dimensions of the output feature maps, thus reducing the number of computations</a:t>
            </a:r>
            <a:endParaRPr sz="2200"/>
          </a:p>
          <a:p>
            <a:pPr indent="-368300" lvl="0" marL="457200" rtl="0" algn="l">
              <a:spcBef>
                <a:spcPts val="1000"/>
              </a:spcBef>
              <a:spcAft>
                <a:spcPts val="1000"/>
              </a:spcAft>
              <a:buSzPts val="2200"/>
              <a:buChar char="●"/>
            </a:pPr>
            <a:r>
              <a:rPr b="1" lang="en" sz="2200"/>
              <a:t>Pooling Layers</a:t>
            </a:r>
            <a:r>
              <a:rPr lang="en" sz="2200"/>
              <a:t>: Pooling layers reduce the spatial dimensions of the feature maps, which can decrease computational cost in subsequent layers</a:t>
            </a:r>
            <a:endParaRPr sz="2200"/>
          </a:p>
        </p:txBody>
      </p:sp>
      <p:sp>
        <p:nvSpPr>
          <p:cNvPr id="193" name="Google Shape;193;p3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94" name="Google Shape;194;p31"/>
          <p:cNvSpPr txBox="1"/>
          <p:nvPr>
            <p:ph type="title"/>
          </p:nvPr>
        </p:nvSpPr>
        <p:spPr>
          <a:xfrm>
            <a:off x="311700" y="4556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Georgia"/>
                <a:ea typeface="Georgia"/>
                <a:cs typeface="Georgia"/>
                <a:sym typeface="Georgia"/>
              </a:rPr>
              <a:t>Factors Influencing Computational Cost</a:t>
            </a:r>
            <a:endParaRPr>
              <a:latin typeface="Georgia"/>
              <a:ea typeface="Georgia"/>
              <a:cs typeface="Georgia"/>
              <a:sym typeface="Georgi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64" name="Google Shape;64;p14"/>
          <p:cNvSpPr txBox="1"/>
          <p:nvPr>
            <p:ph type="title"/>
          </p:nvPr>
        </p:nvSpPr>
        <p:spPr>
          <a:xfrm>
            <a:off x="311700" y="3046550"/>
            <a:ext cx="8520600" cy="1405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4300"/>
              <a:t>14.1</a:t>
            </a:r>
            <a:endParaRPr sz="4300"/>
          </a:p>
          <a:p>
            <a:pPr indent="0" lvl="0" marL="0" rtl="0" algn="l">
              <a:spcBef>
                <a:spcPts val="0"/>
              </a:spcBef>
              <a:spcAft>
                <a:spcPts val="0"/>
              </a:spcAft>
              <a:buNone/>
            </a:pPr>
            <a:r>
              <a:rPr lang="en" sz="4300"/>
              <a:t>Convolution.</a:t>
            </a:r>
            <a:endParaRPr b="1" sz="43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2"/>
          <p:cNvSpPr txBox="1"/>
          <p:nvPr/>
        </p:nvSpPr>
        <p:spPr>
          <a:xfrm>
            <a:off x="0" y="4665575"/>
            <a:ext cx="9144000" cy="477900"/>
          </a:xfrm>
          <a:prstGeom prst="rect">
            <a:avLst/>
          </a:prstGeom>
          <a:solidFill>
            <a:schemeClr val="dk1"/>
          </a:solid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lt1"/>
                </a:solidFill>
                <a:latin typeface="Courier New"/>
                <a:ea typeface="Courier New"/>
                <a:cs typeface="Courier New"/>
                <a:sym typeface="Courier New"/>
              </a:rPr>
              <a:t>14.4. Computational Costs of CNNs.</a:t>
            </a:r>
            <a:endParaRPr b="1">
              <a:solidFill>
                <a:schemeClr val="lt1"/>
              </a:solidFill>
              <a:latin typeface="Courier New"/>
              <a:ea typeface="Courier New"/>
              <a:cs typeface="Courier New"/>
              <a:sym typeface="Courier New"/>
            </a:endParaRPr>
          </a:p>
          <a:p>
            <a:pPr indent="0" lvl="0" marL="0" rtl="0" algn="l">
              <a:spcBef>
                <a:spcPts val="0"/>
              </a:spcBef>
              <a:spcAft>
                <a:spcPts val="0"/>
              </a:spcAft>
              <a:buNone/>
            </a:pPr>
            <a:r>
              <a:t/>
            </a:r>
            <a:endParaRPr b="1">
              <a:solidFill>
                <a:schemeClr val="lt1"/>
              </a:solidFill>
              <a:latin typeface="Courier New"/>
              <a:ea typeface="Courier New"/>
              <a:cs typeface="Courier New"/>
              <a:sym typeface="Courier New"/>
            </a:endParaRPr>
          </a:p>
        </p:txBody>
      </p:sp>
      <p:sp>
        <p:nvSpPr>
          <p:cNvPr id="200" name="Google Shape;200;p32"/>
          <p:cNvSpPr txBox="1"/>
          <p:nvPr>
            <p:ph idx="1" type="body"/>
          </p:nvPr>
        </p:nvSpPr>
        <p:spPr>
          <a:xfrm>
            <a:off x="311700" y="1136325"/>
            <a:ext cx="8520600" cy="3302100"/>
          </a:xfrm>
          <a:prstGeom prst="rect">
            <a:avLst/>
          </a:prstGeom>
        </p:spPr>
        <p:txBody>
          <a:bodyPr anchorCtr="0" anchor="t" bIns="91425" lIns="91425" spcFirstLastPara="1" rIns="91425" wrap="square" tIns="91425">
            <a:normAutofit/>
          </a:bodyPr>
          <a:lstStyle/>
          <a:p>
            <a:pPr indent="-368300" lvl="0" marL="457200" rtl="0" algn="l">
              <a:spcBef>
                <a:spcPts val="0"/>
              </a:spcBef>
              <a:spcAft>
                <a:spcPts val="1000"/>
              </a:spcAft>
              <a:buSzPts val="2200"/>
              <a:buChar char="●"/>
            </a:pPr>
            <a:r>
              <a:rPr b="1" lang="en" sz="2200"/>
              <a:t>Fully Connected Layers</a:t>
            </a:r>
            <a:r>
              <a:rPr lang="en" sz="2200"/>
              <a:t>: These layers, typically found near the end of CNNs, can have a high computational cost, especially if they have a large number of neurons</a:t>
            </a:r>
            <a:endParaRPr sz="2200"/>
          </a:p>
        </p:txBody>
      </p:sp>
      <p:sp>
        <p:nvSpPr>
          <p:cNvPr id="201" name="Google Shape;201;p3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02" name="Google Shape;202;p32"/>
          <p:cNvSpPr txBox="1"/>
          <p:nvPr>
            <p:ph type="title"/>
          </p:nvPr>
        </p:nvSpPr>
        <p:spPr>
          <a:xfrm>
            <a:off x="311700" y="4556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Georgia"/>
                <a:ea typeface="Georgia"/>
                <a:cs typeface="Georgia"/>
                <a:sym typeface="Georgia"/>
              </a:rPr>
              <a:t>Factors Influencing Computational Cost</a:t>
            </a:r>
            <a:endParaRPr>
              <a:latin typeface="Georgia"/>
              <a:ea typeface="Georgia"/>
              <a:cs typeface="Georgia"/>
              <a:sym typeface="Georgia"/>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33"/>
          <p:cNvSpPr txBox="1"/>
          <p:nvPr/>
        </p:nvSpPr>
        <p:spPr>
          <a:xfrm>
            <a:off x="0" y="4665575"/>
            <a:ext cx="9144000" cy="477900"/>
          </a:xfrm>
          <a:prstGeom prst="rect">
            <a:avLst/>
          </a:prstGeom>
          <a:solidFill>
            <a:schemeClr val="dk1"/>
          </a:solid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lt1"/>
                </a:solidFill>
                <a:latin typeface="Courier New"/>
                <a:ea typeface="Courier New"/>
                <a:cs typeface="Courier New"/>
                <a:sym typeface="Courier New"/>
              </a:rPr>
              <a:t>14.4. Computational Costs of CNNs.</a:t>
            </a:r>
            <a:endParaRPr b="1">
              <a:solidFill>
                <a:schemeClr val="lt1"/>
              </a:solidFill>
              <a:latin typeface="Courier New"/>
              <a:ea typeface="Courier New"/>
              <a:cs typeface="Courier New"/>
              <a:sym typeface="Courier New"/>
            </a:endParaRPr>
          </a:p>
          <a:p>
            <a:pPr indent="0" lvl="0" marL="0" rtl="0" algn="l">
              <a:spcBef>
                <a:spcPts val="0"/>
              </a:spcBef>
              <a:spcAft>
                <a:spcPts val="0"/>
              </a:spcAft>
              <a:buNone/>
            </a:pPr>
            <a:r>
              <a:t/>
            </a:r>
            <a:endParaRPr b="1">
              <a:solidFill>
                <a:schemeClr val="lt1"/>
              </a:solidFill>
              <a:latin typeface="Courier New"/>
              <a:ea typeface="Courier New"/>
              <a:cs typeface="Courier New"/>
              <a:sym typeface="Courier New"/>
            </a:endParaRPr>
          </a:p>
        </p:txBody>
      </p:sp>
      <p:sp>
        <p:nvSpPr>
          <p:cNvPr id="208" name="Google Shape;208;p33"/>
          <p:cNvSpPr txBox="1"/>
          <p:nvPr>
            <p:ph idx="1" type="body"/>
          </p:nvPr>
        </p:nvSpPr>
        <p:spPr>
          <a:xfrm>
            <a:off x="311700" y="1136325"/>
            <a:ext cx="8520600" cy="3302100"/>
          </a:xfrm>
          <a:prstGeom prst="rect">
            <a:avLst/>
          </a:prstGeom>
        </p:spPr>
        <p:txBody>
          <a:bodyPr anchorCtr="0" anchor="t" bIns="91425" lIns="91425" spcFirstLastPara="1" rIns="91425" wrap="square" tIns="91425">
            <a:normAutofit/>
          </a:bodyPr>
          <a:lstStyle/>
          <a:p>
            <a:pPr indent="-368300" lvl="0" marL="457200" rtl="0" algn="l">
              <a:spcBef>
                <a:spcPts val="0"/>
              </a:spcBef>
              <a:spcAft>
                <a:spcPts val="0"/>
              </a:spcAft>
              <a:buSzPts val="2200"/>
              <a:buChar char="●"/>
            </a:pPr>
            <a:r>
              <a:rPr b="1" lang="en" sz="2200"/>
              <a:t>Memory Usage: </a:t>
            </a:r>
            <a:r>
              <a:rPr lang="en" sz="2200"/>
              <a:t>CNNs can require significant memory, especially for storing the weights and activations at each layer</a:t>
            </a:r>
            <a:endParaRPr sz="2200"/>
          </a:p>
          <a:p>
            <a:pPr indent="-368300" lvl="0" marL="457200" rtl="0" algn="l">
              <a:spcBef>
                <a:spcPts val="1000"/>
              </a:spcBef>
              <a:spcAft>
                <a:spcPts val="0"/>
              </a:spcAft>
              <a:buSzPts val="2200"/>
              <a:buChar char="●"/>
            </a:pPr>
            <a:r>
              <a:rPr b="1" lang="en" sz="2200"/>
              <a:t>Training Time</a:t>
            </a:r>
            <a:r>
              <a:rPr lang="en" sz="2200"/>
              <a:t>: Training deep CNNs can be time-consuming, particularly on large datasets</a:t>
            </a:r>
            <a:endParaRPr sz="2200"/>
          </a:p>
          <a:p>
            <a:pPr indent="-368300" lvl="0" marL="457200" rtl="0" algn="l">
              <a:spcBef>
                <a:spcPts val="1000"/>
              </a:spcBef>
              <a:spcAft>
                <a:spcPts val="1000"/>
              </a:spcAft>
              <a:buSzPts val="2200"/>
              <a:buChar char="●"/>
            </a:pPr>
            <a:r>
              <a:rPr b="1" lang="en" sz="2200"/>
              <a:t>Inference Time</a:t>
            </a:r>
            <a:r>
              <a:rPr lang="en" sz="2200"/>
              <a:t>: The time it takes for a trained CNN to make predictions on new data can be crucial for applications that require real-time processing</a:t>
            </a:r>
            <a:endParaRPr sz="2200"/>
          </a:p>
        </p:txBody>
      </p:sp>
      <p:sp>
        <p:nvSpPr>
          <p:cNvPr id="209" name="Google Shape;209;p3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10" name="Google Shape;210;p33"/>
          <p:cNvSpPr txBox="1"/>
          <p:nvPr>
            <p:ph type="title"/>
          </p:nvPr>
        </p:nvSpPr>
        <p:spPr>
          <a:xfrm>
            <a:off x="311700" y="4556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Georgia"/>
                <a:ea typeface="Georgia"/>
                <a:cs typeface="Georgia"/>
                <a:sym typeface="Georgia"/>
              </a:rPr>
              <a:t>Computational Challenges</a:t>
            </a:r>
            <a:endParaRPr>
              <a:latin typeface="Georgia"/>
              <a:ea typeface="Georgia"/>
              <a:cs typeface="Georgia"/>
              <a:sym typeface="Georgia"/>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3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16" name="Google Shape;216;p34"/>
          <p:cNvSpPr txBox="1"/>
          <p:nvPr>
            <p:ph type="title"/>
          </p:nvPr>
        </p:nvSpPr>
        <p:spPr>
          <a:xfrm>
            <a:off x="311700" y="3046550"/>
            <a:ext cx="8520600" cy="1405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4300"/>
              <a:t>14.5</a:t>
            </a:r>
            <a:endParaRPr sz="4300"/>
          </a:p>
          <a:p>
            <a:pPr indent="0" lvl="0" marL="0" rtl="0" algn="l">
              <a:spcBef>
                <a:spcPts val="0"/>
              </a:spcBef>
              <a:spcAft>
                <a:spcPts val="0"/>
              </a:spcAft>
              <a:buNone/>
            </a:pPr>
            <a:r>
              <a:rPr b="1" lang="en" sz="4300"/>
              <a:t>Mitigating</a:t>
            </a:r>
            <a:r>
              <a:rPr lang="en" sz="4300"/>
              <a:t> Costs.</a:t>
            </a:r>
            <a:endParaRPr b="1" sz="43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35"/>
          <p:cNvSpPr txBox="1"/>
          <p:nvPr/>
        </p:nvSpPr>
        <p:spPr>
          <a:xfrm>
            <a:off x="0" y="4665575"/>
            <a:ext cx="9144000" cy="477900"/>
          </a:xfrm>
          <a:prstGeom prst="rect">
            <a:avLst/>
          </a:prstGeom>
          <a:solidFill>
            <a:schemeClr val="dk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Courier New"/>
                <a:ea typeface="Courier New"/>
                <a:cs typeface="Courier New"/>
                <a:sym typeface="Courier New"/>
              </a:rPr>
              <a:t>14.2. Pooling Layers.</a:t>
            </a:r>
            <a:endParaRPr b="1">
              <a:solidFill>
                <a:schemeClr val="lt1"/>
              </a:solidFill>
              <a:latin typeface="Courier New"/>
              <a:ea typeface="Courier New"/>
              <a:cs typeface="Courier New"/>
              <a:sym typeface="Courier New"/>
            </a:endParaRPr>
          </a:p>
        </p:txBody>
      </p:sp>
      <p:sp>
        <p:nvSpPr>
          <p:cNvPr id="222" name="Google Shape;222;p35"/>
          <p:cNvSpPr txBox="1"/>
          <p:nvPr>
            <p:ph idx="1" type="body"/>
          </p:nvPr>
        </p:nvSpPr>
        <p:spPr>
          <a:xfrm>
            <a:off x="311700" y="1136325"/>
            <a:ext cx="8520600" cy="3302100"/>
          </a:xfrm>
          <a:prstGeom prst="rect">
            <a:avLst/>
          </a:prstGeom>
        </p:spPr>
        <p:txBody>
          <a:bodyPr anchorCtr="0" anchor="t" bIns="91425" lIns="91425" spcFirstLastPara="1" rIns="91425" wrap="square" tIns="91425">
            <a:normAutofit/>
          </a:bodyPr>
          <a:lstStyle/>
          <a:p>
            <a:pPr indent="-368300" lvl="0" marL="457200" rtl="0" algn="l">
              <a:spcBef>
                <a:spcPts val="0"/>
              </a:spcBef>
              <a:spcAft>
                <a:spcPts val="0"/>
              </a:spcAft>
              <a:buSzPts val="2200"/>
              <a:buChar char="●"/>
            </a:pPr>
            <a:r>
              <a:rPr b="1" lang="en" sz="2200"/>
              <a:t>Network Pruning: </a:t>
            </a:r>
            <a:r>
              <a:rPr lang="en" sz="2200"/>
              <a:t>Removing redundant or non-contributing neurons and connections to reduce network size without significantly affecting performance</a:t>
            </a:r>
            <a:endParaRPr sz="2200"/>
          </a:p>
          <a:p>
            <a:pPr indent="-368300" lvl="0" marL="457200" rtl="0" algn="l">
              <a:spcBef>
                <a:spcPts val="1000"/>
              </a:spcBef>
              <a:spcAft>
                <a:spcPts val="1000"/>
              </a:spcAft>
              <a:buSzPts val="2200"/>
              <a:buChar char="●"/>
            </a:pPr>
            <a:r>
              <a:rPr b="1" lang="en" sz="2200"/>
              <a:t>Transfer Learning</a:t>
            </a:r>
            <a:r>
              <a:rPr lang="en" sz="2200"/>
              <a:t>: Using a pre-trained network and fine-tuning it for a specific task can save computational resources, as the network has already learned general features</a:t>
            </a:r>
            <a:endParaRPr sz="2200"/>
          </a:p>
        </p:txBody>
      </p:sp>
      <p:sp>
        <p:nvSpPr>
          <p:cNvPr id="223" name="Google Shape;223;p3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24" name="Google Shape;224;p35"/>
          <p:cNvSpPr txBox="1"/>
          <p:nvPr>
            <p:ph type="title"/>
          </p:nvPr>
        </p:nvSpPr>
        <p:spPr>
          <a:xfrm>
            <a:off x="311700" y="4556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Georgia"/>
                <a:ea typeface="Georgia"/>
                <a:cs typeface="Georgia"/>
                <a:sym typeface="Georgia"/>
              </a:rPr>
              <a:t>Mitigation Strategies</a:t>
            </a:r>
            <a:endParaRPr>
              <a:latin typeface="Georgia"/>
              <a:ea typeface="Georgia"/>
              <a:cs typeface="Georgia"/>
              <a:sym typeface="Georgia"/>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36"/>
          <p:cNvSpPr txBox="1"/>
          <p:nvPr/>
        </p:nvSpPr>
        <p:spPr>
          <a:xfrm>
            <a:off x="0" y="4665575"/>
            <a:ext cx="9144000" cy="477900"/>
          </a:xfrm>
          <a:prstGeom prst="rect">
            <a:avLst/>
          </a:prstGeom>
          <a:solidFill>
            <a:schemeClr val="dk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Courier New"/>
                <a:ea typeface="Courier New"/>
                <a:cs typeface="Courier New"/>
                <a:sym typeface="Courier New"/>
              </a:rPr>
              <a:t>14.2. Pooling Layers.</a:t>
            </a:r>
            <a:endParaRPr b="1">
              <a:solidFill>
                <a:schemeClr val="lt1"/>
              </a:solidFill>
              <a:latin typeface="Courier New"/>
              <a:ea typeface="Courier New"/>
              <a:cs typeface="Courier New"/>
              <a:sym typeface="Courier New"/>
            </a:endParaRPr>
          </a:p>
        </p:txBody>
      </p:sp>
      <p:sp>
        <p:nvSpPr>
          <p:cNvPr id="230" name="Google Shape;230;p36"/>
          <p:cNvSpPr txBox="1"/>
          <p:nvPr>
            <p:ph idx="1" type="body"/>
          </p:nvPr>
        </p:nvSpPr>
        <p:spPr>
          <a:xfrm>
            <a:off x="311700" y="1136325"/>
            <a:ext cx="8520600" cy="3302100"/>
          </a:xfrm>
          <a:prstGeom prst="rect">
            <a:avLst/>
          </a:prstGeom>
        </p:spPr>
        <p:txBody>
          <a:bodyPr anchorCtr="0" anchor="t" bIns="91425" lIns="91425" spcFirstLastPara="1" rIns="91425" wrap="square" tIns="91425">
            <a:normAutofit/>
          </a:bodyPr>
          <a:lstStyle/>
          <a:p>
            <a:pPr indent="-368300" lvl="0" marL="457200" rtl="0" algn="l">
              <a:spcBef>
                <a:spcPts val="0"/>
              </a:spcBef>
              <a:spcAft>
                <a:spcPts val="0"/>
              </a:spcAft>
              <a:buSzPts val="2200"/>
              <a:buChar char="●"/>
            </a:pPr>
            <a:r>
              <a:rPr b="1" lang="en" sz="2200"/>
              <a:t>Efficient Architectures</a:t>
            </a:r>
            <a:r>
              <a:rPr lang="en" sz="2200"/>
              <a:t>: Some architectures, like MobileNets or EfficientNets, are designed specifically to reduce computational costs while maintaining high performance</a:t>
            </a:r>
            <a:endParaRPr sz="2200"/>
          </a:p>
          <a:p>
            <a:pPr indent="-368300" lvl="0" marL="457200" rtl="0" algn="l">
              <a:spcBef>
                <a:spcPts val="1000"/>
              </a:spcBef>
              <a:spcAft>
                <a:spcPts val="1000"/>
              </a:spcAft>
              <a:buSzPts val="2200"/>
              <a:buChar char="●"/>
            </a:pPr>
            <a:r>
              <a:rPr b="1" lang="en" sz="2200"/>
              <a:t>Distributed Computing</a:t>
            </a:r>
            <a:r>
              <a:rPr lang="en" sz="2200"/>
              <a:t>: Distributing the training process across multiple machines can also help manage the computational load</a:t>
            </a:r>
            <a:endParaRPr sz="2200"/>
          </a:p>
        </p:txBody>
      </p:sp>
      <p:sp>
        <p:nvSpPr>
          <p:cNvPr id="231" name="Google Shape;231;p3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32" name="Google Shape;232;p36"/>
          <p:cNvSpPr txBox="1"/>
          <p:nvPr>
            <p:ph type="title"/>
          </p:nvPr>
        </p:nvSpPr>
        <p:spPr>
          <a:xfrm>
            <a:off x="311700" y="4556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Georgia"/>
                <a:ea typeface="Georgia"/>
                <a:cs typeface="Georgia"/>
                <a:sym typeface="Georgia"/>
              </a:rPr>
              <a:t>Mitigation Strategies</a:t>
            </a:r>
            <a:endParaRPr>
              <a:latin typeface="Georgia"/>
              <a:ea typeface="Georgia"/>
              <a:cs typeface="Georgia"/>
              <a:sym typeface="Georgia"/>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37"/>
          <p:cNvSpPr txBox="1"/>
          <p:nvPr/>
        </p:nvSpPr>
        <p:spPr>
          <a:xfrm>
            <a:off x="0" y="-25"/>
            <a:ext cx="9144000" cy="5143500"/>
          </a:xfrm>
          <a:prstGeom prst="rect">
            <a:avLst/>
          </a:prstGeom>
          <a:solidFill>
            <a:schemeClr val="dk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a:solidFill>
                <a:schemeClr val="lt1"/>
              </a:solidFill>
              <a:latin typeface="Courier New"/>
              <a:ea typeface="Courier New"/>
              <a:cs typeface="Courier New"/>
              <a:sym typeface="Courier New"/>
            </a:endParaRPr>
          </a:p>
        </p:txBody>
      </p:sp>
      <p:sp>
        <p:nvSpPr>
          <p:cNvPr id="238" name="Google Shape;238;p3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39" name="Google Shape;239;p37"/>
          <p:cNvSpPr txBox="1"/>
          <p:nvPr>
            <p:ph type="title"/>
          </p:nvPr>
        </p:nvSpPr>
        <p:spPr>
          <a:xfrm>
            <a:off x="311700" y="3188225"/>
            <a:ext cx="8520600" cy="1902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SzPts val="990"/>
              <a:buNone/>
            </a:pPr>
            <a:r>
              <a:rPr lang="en" sz="8720">
                <a:solidFill>
                  <a:schemeClr val="lt1"/>
                </a:solidFill>
                <a:latin typeface="Georgia"/>
                <a:ea typeface="Georgia"/>
                <a:cs typeface="Georgia"/>
                <a:sym typeface="Georgia"/>
              </a:rPr>
              <a:t>END.</a:t>
            </a:r>
            <a:endParaRPr sz="8720">
              <a:solidFill>
                <a:schemeClr val="lt1"/>
              </a:solidFill>
              <a:latin typeface="Georgia"/>
              <a:ea typeface="Georgia"/>
              <a:cs typeface="Georgia"/>
              <a:sym typeface="Georgi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5"/>
          <p:cNvSpPr txBox="1"/>
          <p:nvPr/>
        </p:nvSpPr>
        <p:spPr>
          <a:xfrm>
            <a:off x="0" y="4665575"/>
            <a:ext cx="9144000" cy="477900"/>
          </a:xfrm>
          <a:prstGeom prst="rect">
            <a:avLst/>
          </a:prstGeom>
          <a:solidFill>
            <a:schemeClr val="dk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Courier New"/>
                <a:ea typeface="Courier New"/>
                <a:cs typeface="Courier New"/>
                <a:sym typeface="Courier New"/>
              </a:rPr>
              <a:t>14.1. Convolution.</a:t>
            </a:r>
            <a:endParaRPr b="1">
              <a:solidFill>
                <a:schemeClr val="lt1"/>
              </a:solidFill>
              <a:latin typeface="Courier New"/>
              <a:ea typeface="Courier New"/>
              <a:cs typeface="Courier New"/>
              <a:sym typeface="Courier New"/>
            </a:endParaRPr>
          </a:p>
        </p:txBody>
      </p:sp>
      <p:sp>
        <p:nvSpPr>
          <p:cNvPr id="70" name="Google Shape;70;p15"/>
          <p:cNvSpPr txBox="1"/>
          <p:nvPr>
            <p:ph idx="1" type="body"/>
          </p:nvPr>
        </p:nvSpPr>
        <p:spPr>
          <a:xfrm>
            <a:off x="311700" y="1136325"/>
            <a:ext cx="8520600" cy="3302100"/>
          </a:xfrm>
          <a:prstGeom prst="rect">
            <a:avLst/>
          </a:prstGeom>
        </p:spPr>
        <p:txBody>
          <a:bodyPr anchorCtr="0" anchor="t" bIns="91425" lIns="91425" spcFirstLastPara="1" rIns="91425" wrap="square" tIns="91425">
            <a:normAutofit/>
          </a:bodyPr>
          <a:lstStyle/>
          <a:p>
            <a:pPr indent="-368300" lvl="0" marL="457200" rtl="0" algn="l">
              <a:spcBef>
                <a:spcPts val="0"/>
              </a:spcBef>
              <a:spcAft>
                <a:spcPts val="0"/>
              </a:spcAft>
              <a:buSzPts val="2200"/>
              <a:buChar char="●"/>
            </a:pPr>
            <a:r>
              <a:rPr lang="en" sz="2200"/>
              <a:t>Convolution in Convolutional Neural Networks (CNNs) is a fundamental operation used to extract features from input data, such as images</a:t>
            </a:r>
            <a:endParaRPr sz="2200"/>
          </a:p>
          <a:p>
            <a:pPr indent="-368300" lvl="0" marL="457200" rtl="0" algn="l">
              <a:spcBef>
                <a:spcPts val="1000"/>
              </a:spcBef>
              <a:spcAft>
                <a:spcPts val="1000"/>
              </a:spcAft>
              <a:buSzPts val="2200"/>
              <a:buChar char="●"/>
            </a:pPr>
            <a:r>
              <a:rPr lang="en" sz="2200"/>
              <a:t>Convolution involves applying a filter (also known as a kernel) to the input data. This filter is a small matrix</a:t>
            </a:r>
            <a:endParaRPr sz="2200"/>
          </a:p>
        </p:txBody>
      </p:sp>
      <p:sp>
        <p:nvSpPr>
          <p:cNvPr id="71" name="Google Shape;71;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72" name="Google Shape;72;p15"/>
          <p:cNvSpPr txBox="1"/>
          <p:nvPr>
            <p:ph type="title"/>
          </p:nvPr>
        </p:nvSpPr>
        <p:spPr>
          <a:xfrm>
            <a:off x="311700" y="4556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Georgia"/>
                <a:ea typeface="Georgia"/>
                <a:cs typeface="Georgia"/>
                <a:sym typeface="Georgia"/>
              </a:rPr>
              <a:t>What is Convolution?</a:t>
            </a:r>
            <a:endParaRPr>
              <a:latin typeface="Georgia"/>
              <a:ea typeface="Georgia"/>
              <a:cs typeface="Georgia"/>
              <a:sym typeface="Georgi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nvSpPr>
        <p:spPr>
          <a:xfrm>
            <a:off x="0" y="4665575"/>
            <a:ext cx="9144000" cy="477900"/>
          </a:xfrm>
          <a:prstGeom prst="rect">
            <a:avLst/>
          </a:prstGeom>
          <a:solidFill>
            <a:schemeClr val="dk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Courier New"/>
                <a:ea typeface="Courier New"/>
                <a:cs typeface="Courier New"/>
                <a:sym typeface="Courier New"/>
              </a:rPr>
              <a:t>14.1. Convolution.</a:t>
            </a:r>
            <a:endParaRPr b="1">
              <a:solidFill>
                <a:schemeClr val="lt1"/>
              </a:solidFill>
              <a:latin typeface="Courier New"/>
              <a:ea typeface="Courier New"/>
              <a:cs typeface="Courier New"/>
              <a:sym typeface="Courier New"/>
            </a:endParaRPr>
          </a:p>
        </p:txBody>
      </p:sp>
      <p:sp>
        <p:nvSpPr>
          <p:cNvPr id="78" name="Google Shape;78;p16"/>
          <p:cNvSpPr txBox="1"/>
          <p:nvPr>
            <p:ph idx="1" type="body"/>
          </p:nvPr>
        </p:nvSpPr>
        <p:spPr>
          <a:xfrm>
            <a:off x="311700" y="1136325"/>
            <a:ext cx="8520600" cy="3302100"/>
          </a:xfrm>
          <a:prstGeom prst="rect">
            <a:avLst/>
          </a:prstGeom>
        </p:spPr>
        <p:txBody>
          <a:bodyPr anchorCtr="0" anchor="t" bIns="91425" lIns="91425" spcFirstLastPara="1" rIns="91425" wrap="square" tIns="91425">
            <a:normAutofit fontScale="92500"/>
          </a:bodyPr>
          <a:lstStyle/>
          <a:p>
            <a:pPr indent="-357822" lvl="0" marL="457200" rtl="0" algn="l">
              <a:spcBef>
                <a:spcPts val="0"/>
              </a:spcBef>
              <a:spcAft>
                <a:spcPts val="0"/>
              </a:spcAft>
              <a:buSzPct val="100000"/>
              <a:buChar char="●"/>
            </a:pPr>
            <a:r>
              <a:rPr b="1" lang="en" sz="2200"/>
              <a:t>Sliding Window</a:t>
            </a:r>
            <a:r>
              <a:rPr lang="en" sz="2200"/>
              <a:t>: The filter is moved across the input image (or matrix) step by step. This process is often referred to as the sliding window technique</a:t>
            </a:r>
            <a:endParaRPr sz="2200"/>
          </a:p>
          <a:p>
            <a:pPr indent="-357822" lvl="0" marL="457200" rtl="0" algn="l">
              <a:spcBef>
                <a:spcPts val="1000"/>
              </a:spcBef>
              <a:spcAft>
                <a:spcPts val="0"/>
              </a:spcAft>
              <a:buSzPct val="100000"/>
              <a:buChar char="●"/>
            </a:pPr>
            <a:r>
              <a:rPr b="1" lang="en" sz="2200"/>
              <a:t>Element-wise Multiplication</a:t>
            </a:r>
            <a:r>
              <a:rPr lang="en" sz="2200"/>
              <a:t>: At each position, the filter performs element-wise multiplication with the part of the image it covers</a:t>
            </a:r>
            <a:endParaRPr sz="2200"/>
          </a:p>
          <a:p>
            <a:pPr indent="-357822" lvl="0" marL="457200" rtl="0" algn="l">
              <a:spcBef>
                <a:spcPts val="1000"/>
              </a:spcBef>
              <a:spcAft>
                <a:spcPts val="1000"/>
              </a:spcAft>
              <a:buSzPct val="100000"/>
              <a:buChar char="●"/>
            </a:pPr>
            <a:r>
              <a:rPr b="1" lang="en" sz="2200"/>
              <a:t>Summation</a:t>
            </a:r>
            <a:r>
              <a:rPr lang="en" sz="2200"/>
              <a:t>: The results of these multiplications are summed up to form a single output pixel in the feature map (also called the convolved feature)</a:t>
            </a:r>
            <a:endParaRPr sz="2200"/>
          </a:p>
        </p:txBody>
      </p:sp>
      <p:sp>
        <p:nvSpPr>
          <p:cNvPr id="79" name="Google Shape;79;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80" name="Google Shape;80;p16"/>
          <p:cNvSpPr txBox="1"/>
          <p:nvPr>
            <p:ph type="title"/>
          </p:nvPr>
        </p:nvSpPr>
        <p:spPr>
          <a:xfrm>
            <a:off x="311700" y="4556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Georgia"/>
                <a:ea typeface="Georgia"/>
                <a:cs typeface="Georgia"/>
                <a:sym typeface="Georgia"/>
              </a:rPr>
              <a:t>Concepts in Convolution</a:t>
            </a:r>
            <a:endParaRPr>
              <a:latin typeface="Georgia"/>
              <a:ea typeface="Georgia"/>
              <a:cs typeface="Georgia"/>
              <a:sym typeface="Georgi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7"/>
          <p:cNvSpPr txBox="1"/>
          <p:nvPr/>
        </p:nvSpPr>
        <p:spPr>
          <a:xfrm>
            <a:off x="0" y="4665575"/>
            <a:ext cx="9144000" cy="477900"/>
          </a:xfrm>
          <a:prstGeom prst="rect">
            <a:avLst/>
          </a:prstGeom>
          <a:solidFill>
            <a:schemeClr val="dk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Courier New"/>
                <a:ea typeface="Courier New"/>
                <a:cs typeface="Courier New"/>
                <a:sym typeface="Courier New"/>
              </a:rPr>
              <a:t>14.1. Convolution.</a:t>
            </a:r>
            <a:endParaRPr b="1">
              <a:solidFill>
                <a:schemeClr val="lt1"/>
              </a:solidFill>
              <a:latin typeface="Courier New"/>
              <a:ea typeface="Courier New"/>
              <a:cs typeface="Courier New"/>
              <a:sym typeface="Courier New"/>
            </a:endParaRPr>
          </a:p>
        </p:txBody>
      </p:sp>
      <p:sp>
        <p:nvSpPr>
          <p:cNvPr id="86" name="Google Shape;86;p17"/>
          <p:cNvSpPr txBox="1"/>
          <p:nvPr>
            <p:ph idx="1" type="body"/>
          </p:nvPr>
        </p:nvSpPr>
        <p:spPr>
          <a:xfrm>
            <a:off x="311700" y="1745925"/>
            <a:ext cx="8520600" cy="3302100"/>
          </a:xfrm>
          <a:prstGeom prst="rect">
            <a:avLst/>
          </a:prstGeom>
        </p:spPr>
        <p:txBody>
          <a:bodyPr anchorCtr="0" anchor="t" bIns="91425" lIns="91425" spcFirstLastPara="1" rIns="91425" wrap="square" tIns="91425">
            <a:normAutofit/>
          </a:bodyPr>
          <a:lstStyle/>
          <a:p>
            <a:pPr indent="-368300" lvl="0" marL="457200" rtl="0" algn="l">
              <a:spcBef>
                <a:spcPts val="0"/>
              </a:spcBef>
              <a:spcAft>
                <a:spcPts val="0"/>
              </a:spcAft>
              <a:buSzPts val="2200"/>
              <a:buChar char="●"/>
            </a:pPr>
            <a:r>
              <a:rPr lang="en" sz="2200"/>
              <a:t>Filters: The values in the filters are learned during the training of the network. Initially, they are set randomly. </a:t>
            </a:r>
            <a:endParaRPr sz="2200"/>
          </a:p>
          <a:p>
            <a:pPr indent="-368300" lvl="0" marL="457200" rtl="0" algn="l">
              <a:spcBef>
                <a:spcPts val="1000"/>
              </a:spcBef>
              <a:spcAft>
                <a:spcPts val="1000"/>
              </a:spcAft>
              <a:buSzPts val="2200"/>
              <a:buChar char="●"/>
            </a:pPr>
            <a:r>
              <a:rPr lang="en" sz="2200"/>
              <a:t>Multiple filters are often used in each convolution layer, each detecting different features</a:t>
            </a:r>
            <a:endParaRPr sz="2200"/>
          </a:p>
        </p:txBody>
      </p:sp>
      <p:sp>
        <p:nvSpPr>
          <p:cNvPr id="87" name="Google Shape;87;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88" name="Google Shape;88;p17"/>
          <p:cNvSpPr txBox="1"/>
          <p:nvPr>
            <p:ph type="title"/>
          </p:nvPr>
        </p:nvSpPr>
        <p:spPr>
          <a:xfrm>
            <a:off x="311700" y="10652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Georgia"/>
                <a:ea typeface="Georgia"/>
                <a:cs typeface="Georgia"/>
                <a:sym typeface="Georgia"/>
              </a:rPr>
              <a:t>Concepts in Convolution</a:t>
            </a:r>
            <a:endParaRPr>
              <a:latin typeface="Georgia"/>
              <a:ea typeface="Georgia"/>
              <a:cs typeface="Georgia"/>
              <a:sym typeface="Georgi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8"/>
          <p:cNvSpPr txBox="1"/>
          <p:nvPr/>
        </p:nvSpPr>
        <p:spPr>
          <a:xfrm>
            <a:off x="0" y="4665575"/>
            <a:ext cx="9144000" cy="477900"/>
          </a:xfrm>
          <a:prstGeom prst="rect">
            <a:avLst/>
          </a:prstGeom>
          <a:solidFill>
            <a:schemeClr val="dk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Courier New"/>
                <a:ea typeface="Courier New"/>
                <a:cs typeface="Courier New"/>
                <a:sym typeface="Courier New"/>
              </a:rPr>
              <a:t>14.1. Convolution.</a:t>
            </a:r>
            <a:endParaRPr b="1">
              <a:solidFill>
                <a:schemeClr val="lt1"/>
              </a:solidFill>
              <a:latin typeface="Courier New"/>
              <a:ea typeface="Courier New"/>
              <a:cs typeface="Courier New"/>
              <a:sym typeface="Courier New"/>
            </a:endParaRPr>
          </a:p>
        </p:txBody>
      </p:sp>
      <p:sp>
        <p:nvSpPr>
          <p:cNvPr id="94" name="Google Shape;94;p18"/>
          <p:cNvSpPr txBox="1"/>
          <p:nvPr>
            <p:ph idx="1" type="body"/>
          </p:nvPr>
        </p:nvSpPr>
        <p:spPr>
          <a:xfrm>
            <a:off x="311700" y="1136325"/>
            <a:ext cx="8520600" cy="3302100"/>
          </a:xfrm>
          <a:prstGeom prst="rect">
            <a:avLst/>
          </a:prstGeom>
        </p:spPr>
        <p:txBody>
          <a:bodyPr anchorCtr="0" anchor="t" bIns="91425" lIns="91425" spcFirstLastPara="1" rIns="91425" wrap="square" tIns="91425">
            <a:normAutofit/>
          </a:bodyPr>
          <a:lstStyle/>
          <a:p>
            <a:pPr indent="-368300" lvl="0" marL="457200" rtl="0" algn="l">
              <a:spcBef>
                <a:spcPts val="0"/>
              </a:spcBef>
              <a:spcAft>
                <a:spcPts val="0"/>
              </a:spcAft>
              <a:buSzPts val="2200"/>
              <a:buChar char="●"/>
            </a:pPr>
            <a:r>
              <a:rPr b="1" lang="en" sz="2200"/>
              <a:t>Feature Map: </a:t>
            </a:r>
            <a:r>
              <a:rPr lang="en" sz="2200"/>
              <a:t>This process is repeated across the entire image, producing a feature map that represents certain features of the input image, such as edges or textures</a:t>
            </a:r>
            <a:endParaRPr sz="2200"/>
          </a:p>
          <a:p>
            <a:pPr indent="-368300" lvl="0" marL="457200" rtl="0" algn="l">
              <a:spcBef>
                <a:spcPts val="1000"/>
              </a:spcBef>
              <a:spcAft>
                <a:spcPts val="1000"/>
              </a:spcAft>
              <a:buSzPts val="2200"/>
              <a:buChar char="●"/>
            </a:pPr>
            <a:r>
              <a:rPr b="1" lang="en" sz="2200"/>
              <a:t>Depth of Filter</a:t>
            </a:r>
            <a:r>
              <a:rPr lang="en" sz="2200"/>
              <a:t>: In the case of RGB images, the filter extends through the depth of the input (covering all color channels), and the same convolution operation is applied</a:t>
            </a:r>
            <a:endParaRPr sz="2200"/>
          </a:p>
        </p:txBody>
      </p:sp>
      <p:sp>
        <p:nvSpPr>
          <p:cNvPr id="95" name="Google Shape;95;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96" name="Google Shape;96;p18"/>
          <p:cNvSpPr txBox="1"/>
          <p:nvPr>
            <p:ph type="title"/>
          </p:nvPr>
        </p:nvSpPr>
        <p:spPr>
          <a:xfrm>
            <a:off x="311700" y="4556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Georgia"/>
                <a:ea typeface="Georgia"/>
                <a:cs typeface="Georgia"/>
                <a:sym typeface="Georgia"/>
              </a:rPr>
              <a:t>Concepts in Convolution</a:t>
            </a:r>
            <a:endParaRPr>
              <a:latin typeface="Georgia"/>
              <a:ea typeface="Georgia"/>
              <a:cs typeface="Georgia"/>
              <a:sym typeface="Georgi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9"/>
          <p:cNvSpPr txBox="1"/>
          <p:nvPr/>
        </p:nvSpPr>
        <p:spPr>
          <a:xfrm>
            <a:off x="0" y="4665575"/>
            <a:ext cx="9144000" cy="477900"/>
          </a:xfrm>
          <a:prstGeom prst="rect">
            <a:avLst/>
          </a:prstGeom>
          <a:solidFill>
            <a:schemeClr val="dk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Courier New"/>
                <a:ea typeface="Courier New"/>
                <a:cs typeface="Courier New"/>
                <a:sym typeface="Courier New"/>
              </a:rPr>
              <a:t>14.1. Convolution.</a:t>
            </a:r>
            <a:endParaRPr b="1">
              <a:solidFill>
                <a:schemeClr val="lt1"/>
              </a:solidFill>
              <a:latin typeface="Courier New"/>
              <a:ea typeface="Courier New"/>
              <a:cs typeface="Courier New"/>
              <a:sym typeface="Courier New"/>
            </a:endParaRPr>
          </a:p>
        </p:txBody>
      </p:sp>
      <p:sp>
        <p:nvSpPr>
          <p:cNvPr id="102" name="Google Shape;102;p19"/>
          <p:cNvSpPr txBox="1"/>
          <p:nvPr>
            <p:ph idx="1" type="body"/>
          </p:nvPr>
        </p:nvSpPr>
        <p:spPr>
          <a:xfrm>
            <a:off x="311700" y="1136325"/>
            <a:ext cx="8520600" cy="3302100"/>
          </a:xfrm>
          <a:prstGeom prst="rect">
            <a:avLst/>
          </a:prstGeom>
        </p:spPr>
        <p:txBody>
          <a:bodyPr anchorCtr="0" anchor="t" bIns="91425" lIns="91425" spcFirstLastPara="1" rIns="91425" wrap="square" tIns="91425">
            <a:normAutofit/>
          </a:bodyPr>
          <a:lstStyle/>
          <a:p>
            <a:pPr indent="-368300" lvl="0" marL="457200" rtl="0" algn="l">
              <a:spcBef>
                <a:spcPts val="0"/>
              </a:spcBef>
              <a:spcAft>
                <a:spcPts val="0"/>
              </a:spcAft>
              <a:buSzPts val="2200"/>
              <a:buChar char="●"/>
            </a:pPr>
            <a:r>
              <a:rPr b="1" lang="en" sz="2200"/>
              <a:t>Strides: </a:t>
            </a:r>
            <a:r>
              <a:rPr lang="en" sz="2200"/>
              <a:t>The filter can move a certain number of pixels each time (called a stride). A larger stride means the filter jumps over more pixels at each step and produces a smaller feature ma</a:t>
            </a:r>
            <a:r>
              <a:rPr lang="en" sz="2200"/>
              <a:t>p</a:t>
            </a:r>
            <a:endParaRPr sz="2200"/>
          </a:p>
          <a:p>
            <a:pPr indent="-368300" lvl="0" marL="457200" rtl="0" algn="l">
              <a:spcBef>
                <a:spcPts val="1000"/>
              </a:spcBef>
              <a:spcAft>
                <a:spcPts val="1000"/>
              </a:spcAft>
              <a:buSzPts val="2200"/>
              <a:buChar char="●"/>
            </a:pPr>
            <a:r>
              <a:rPr b="1" lang="en" sz="2200"/>
              <a:t>Padding</a:t>
            </a:r>
            <a:r>
              <a:rPr lang="en" sz="2200"/>
              <a:t>: Sometimes, padding is added to the input image (typically with zeros) to allow the filter to fit properly at the edges. This helps in controlling the spatial size of the output feature map</a:t>
            </a:r>
            <a:endParaRPr sz="2200"/>
          </a:p>
        </p:txBody>
      </p:sp>
      <p:sp>
        <p:nvSpPr>
          <p:cNvPr id="103" name="Google Shape;103;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04" name="Google Shape;104;p19"/>
          <p:cNvSpPr txBox="1"/>
          <p:nvPr>
            <p:ph type="title"/>
          </p:nvPr>
        </p:nvSpPr>
        <p:spPr>
          <a:xfrm>
            <a:off x="311700" y="4556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Georgia"/>
                <a:ea typeface="Georgia"/>
                <a:cs typeface="Georgia"/>
                <a:sym typeface="Georgia"/>
              </a:rPr>
              <a:t>Concepts in Convolution</a:t>
            </a:r>
            <a:endParaRPr>
              <a:latin typeface="Georgia"/>
              <a:ea typeface="Georgia"/>
              <a:cs typeface="Georgia"/>
              <a:sym typeface="Georgia"/>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10" name="Google Shape;110;p20"/>
          <p:cNvSpPr txBox="1"/>
          <p:nvPr>
            <p:ph type="title"/>
          </p:nvPr>
        </p:nvSpPr>
        <p:spPr>
          <a:xfrm>
            <a:off x="311700" y="3046550"/>
            <a:ext cx="8520600" cy="1405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4300"/>
              <a:t>14.2</a:t>
            </a:r>
            <a:endParaRPr sz="4300"/>
          </a:p>
          <a:p>
            <a:pPr indent="0" lvl="0" marL="0" rtl="0" algn="l">
              <a:spcBef>
                <a:spcPts val="0"/>
              </a:spcBef>
              <a:spcAft>
                <a:spcPts val="0"/>
              </a:spcAft>
              <a:buNone/>
            </a:pPr>
            <a:r>
              <a:rPr lang="en" sz="4300"/>
              <a:t>Pooling Layers.</a:t>
            </a:r>
            <a:endParaRPr b="1" sz="43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1"/>
          <p:cNvSpPr txBox="1"/>
          <p:nvPr/>
        </p:nvSpPr>
        <p:spPr>
          <a:xfrm>
            <a:off x="0" y="4665575"/>
            <a:ext cx="9144000" cy="477900"/>
          </a:xfrm>
          <a:prstGeom prst="rect">
            <a:avLst/>
          </a:prstGeom>
          <a:solidFill>
            <a:schemeClr val="dk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Courier New"/>
                <a:ea typeface="Courier New"/>
                <a:cs typeface="Courier New"/>
                <a:sym typeface="Courier New"/>
              </a:rPr>
              <a:t>14.2. Pooling Layers.</a:t>
            </a:r>
            <a:endParaRPr b="1">
              <a:solidFill>
                <a:schemeClr val="lt1"/>
              </a:solidFill>
              <a:latin typeface="Courier New"/>
              <a:ea typeface="Courier New"/>
              <a:cs typeface="Courier New"/>
              <a:sym typeface="Courier New"/>
            </a:endParaRPr>
          </a:p>
        </p:txBody>
      </p:sp>
      <p:sp>
        <p:nvSpPr>
          <p:cNvPr id="116" name="Google Shape;116;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17" name="Google Shape;117;p21"/>
          <p:cNvSpPr txBox="1"/>
          <p:nvPr>
            <p:ph type="title"/>
          </p:nvPr>
        </p:nvSpPr>
        <p:spPr>
          <a:xfrm>
            <a:off x="311700" y="4556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Georgia"/>
                <a:ea typeface="Georgia"/>
                <a:cs typeface="Georgia"/>
                <a:sym typeface="Georgia"/>
              </a:rPr>
              <a:t>Pooling Layers</a:t>
            </a:r>
            <a:endParaRPr>
              <a:latin typeface="Georgia"/>
              <a:ea typeface="Georgia"/>
              <a:cs typeface="Georgia"/>
              <a:sym typeface="Georgia"/>
            </a:endParaRPr>
          </a:p>
        </p:txBody>
      </p:sp>
      <p:pic>
        <p:nvPicPr>
          <p:cNvPr id="118" name="Google Shape;118;p21"/>
          <p:cNvPicPr preferRelativeResize="0"/>
          <p:nvPr/>
        </p:nvPicPr>
        <p:blipFill>
          <a:blip r:embed="rId3">
            <a:alphaModFix/>
          </a:blip>
          <a:stretch>
            <a:fillRect/>
          </a:stretch>
        </p:blipFill>
        <p:spPr>
          <a:xfrm>
            <a:off x="3385950" y="151825"/>
            <a:ext cx="4960725" cy="43274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