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2a8bbf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2a8bbf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2a8bbf50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2a8bbf50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2a8bbf50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2a8bbf50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2a8bbf50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2a8bbf50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2a8bbf50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2a8bbf50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2a8bbf50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2a8bbf50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2a8bbf50e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2a8bbf50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2a8bbf50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2a8bbf50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2a8bbf50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2a8bbf50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2a8bbf50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2a8bbf50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a8bbf50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2a8bbf50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2a8bbf5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2a8bbf5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2a8bbf50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2a8bbf50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2a8bbf50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2a8bbf50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2a8bbf50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2a8bbf50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3749e26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3749e26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2a8bbf5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2a8bbf5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2a8bbf5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2a8bbf5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2a8bbf50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2a8bbf50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2a8bbf50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2a8bbf50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2a8bbf5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2a8bbf5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2a8bbf50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2a8bbf50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2a8bbf50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2a8bbf50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2a8bbf50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2a8bbf50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2230" l="0" r="0" t="32226"/>
          <a:stretch/>
        </p:blipFill>
        <p:spPr>
          <a:xfrm>
            <a:off x="0" y="0"/>
            <a:ext cx="9165048"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300">
                <a:solidFill>
                  <a:schemeClr val="lt1"/>
                </a:solidFill>
              </a:rPr>
              <a:t>Further CNNs</a:t>
            </a:r>
            <a:endParaRPr b="1" sz="43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Time to grow a backbone</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1</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5</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15.2</a:t>
            </a:r>
            <a:endParaRPr sz="4300"/>
          </a:p>
          <a:p>
            <a:pPr indent="0" lvl="0" marL="0" rtl="0" algn="l">
              <a:spcBef>
                <a:spcPts val="0"/>
              </a:spcBef>
              <a:spcAft>
                <a:spcPts val="0"/>
              </a:spcAft>
              <a:buNone/>
            </a:pPr>
            <a:r>
              <a:rPr lang="en" sz="4300"/>
              <a:t>Getting a Backbone.</a:t>
            </a:r>
            <a:endParaRPr b="1" sz="4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15.2. </a:t>
            </a:r>
            <a:r>
              <a:rPr b="1" lang="en">
                <a:solidFill>
                  <a:schemeClr val="lt1"/>
                </a:solidFill>
                <a:latin typeface="Courier New"/>
                <a:ea typeface="Courier New"/>
                <a:cs typeface="Courier New"/>
                <a:sym typeface="Courier New"/>
              </a:rPr>
              <a:t>Getting</a:t>
            </a:r>
            <a:r>
              <a:rPr b="1" lang="en">
                <a:solidFill>
                  <a:schemeClr val="lt1"/>
                </a:solidFill>
                <a:latin typeface="Courier New"/>
                <a:ea typeface="Courier New"/>
                <a:cs typeface="Courier New"/>
                <a:sym typeface="Courier New"/>
              </a:rPr>
              <a:t> a Backbone.</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There are several popular architectures used in Convolutional Neural Networks</a:t>
            </a:r>
            <a:endParaRPr sz="2200"/>
          </a:p>
          <a:p>
            <a:pPr indent="-368300" lvl="0" marL="457200" rtl="0" algn="l">
              <a:spcBef>
                <a:spcPts val="1000"/>
              </a:spcBef>
              <a:spcAft>
                <a:spcPts val="0"/>
              </a:spcAft>
              <a:buSzPts val="2200"/>
              <a:buChar char="●"/>
            </a:pPr>
            <a:r>
              <a:rPr lang="en" sz="2200"/>
              <a:t>Each has its unique </a:t>
            </a:r>
            <a:r>
              <a:rPr lang="en" sz="2200"/>
              <a:t>characteristics and applications</a:t>
            </a:r>
            <a:endParaRPr sz="2200"/>
          </a:p>
          <a:p>
            <a:pPr indent="0" lvl="0" marL="457200" rtl="0" algn="l">
              <a:spcBef>
                <a:spcPts val="1000"/>
              </a:spcBef>
              <a:spcAft>
                <a:spcPts val="1000"/>
              </a:spcAft>
              <a:buNone/>
            </a:pPr>
            <a:r>
              <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Backbone Architectures for CNNs</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15.2. Getting a Backbone.</a:t>
            </a:r>
            <a:endParaRPr b="1">
              <a:solidFill>
                <a:schemeClr val="lt1"/>
              </a:solidFill>
              <a:latin typeface="Courier New"/>
              <a:ea typeface="Courier New"/>
              <a:cs typeface="Courier New"/>
              <a:sym typeface="Courier New"/>
            </a:endParaRPr>
          </a:p>
        </p:txBody>
      </p:sp>
      <p:sp>
        <p:nvSpPr>
          <p:cNvPr id="140" name="Google Shape;140;p2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VGG models, particularly VGG16 and VGG19, are known for their deep architectures with consecutive convolution layers.</a:t>
            </a:r>
            <a:endParaRPr sz="2200"/>
          </a:p>
          <a:p>
            <a:pPr indent="-368300" lvl="0" marL="457200" rtl="0" algn="l">
              <a:spcBef>
                <a:spcPts val="1000"/>
              </a:spcBef>
              <a:spcAft>
                <a:spcPts val="1000"/>
              </a:spcAft>
              <a:buSzPts val="2200"/>
              <a:buChar char="●"/>
            </a:pPr>
            <a:r>
              <a:rPr lang="en" sz="2200"/>
              <a:t>They are straightforward but computationally intensive, often used as a baseline for comparison in many computer vision tasks</a:t>
            </a:r>
            <a:endParaRPr sz="22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VGG (Visual Geometry Group)</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15.2. Getting a Backbone.</a:t>
            </a:r>
            <a:endParaRPr b="1">
              <a:solidFill>
                <a:schemeClr val="lt1"/>
              </a:solidFill>
              <a:latin typeface="Courier New"/>
              <a:ea typeface="Courier New"/>
              <a:cs typeface="Courier New"/>
              <a:sym typeface="Courier New"/>
            </a:endParaRPr>
          </a:p>
        </p:txBody>
      </p:sp>
      <p:sp>
        <p:nvSpPr>
          <p:cNvPr id="148" name="Google Shape;148;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ResNet architectures, especially ResNet-50, ResNet-101, and ResNet-152, introduced the concept of residual learning with shortcut connections to alleviate the vanishing gradient problem in very deep networks</a:t>
            </a:r>
            <a:endParaRPr sz="2200"/>
          </a:p>
          <a:p>
            <a:pPr indent="-368300" lvl="0" marL="457200" rtl="0" algn="l">
              <a:spcBef>
                <a:spcPts val="1000"/>
              </a:spcBef>
              <a:spcAft>
                <a:spcPts val="1000"/>
              </a:spcAft>
              <a:buSzPts val="2200"/>
              <a:buChar char="●"/>
            </a:pPr>
            <a:r>
              <a:rPr lang="en" sz="2200"/>
              <a:t>They are highly influential and widely used for a variety of tasks due to their excellent performance and efficiency</a:t>
            </a:r>
            <a:endParaRPr sz="2200"/>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ResNet (Residual Networks)</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15.2. Getting a Backbone.</a:t>
            </a:r>
            <a:endParaRPr b="1">
              <a:solidFill>
                <a:schemeClr val="lt1"/>
              </a:solidFill>
              <a:latin typeface="Courier New"/>
              <a:ea typeface="Courier New"/>
              <a:cs typeface="Courier New"/>
              <a:sym typeface="Courier New"/>
            </a:endParaRPr>
          </a:p>
        </p:txBody>
      </p:sp>
      <p:sp>
        <p:nvSpPr>
          <p:cNvPr id="156" name="Google Shape;156;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Designed for mobile and edge devices, MobileNet architectures use depthwise separable convolutions to reduce the model size and computational complexity while maintaining high performance</a:t>
            </a:r>
            <a:endParaRPr sz="2200"/>
          </a:p>
          <a:p>
            <a:pPr indent="-368300" lvl="0" marL="457200" rtl="0" algn="l">
              <a:spcBef>
                <a:spcPts val="1000"/>
              </a:spcBef>
              <a:spcAft>
                <a:spcPts val="1000"/>
              </a:spcAft>
              <a:buSzPts val="2200"/>
              <a:buChar char="●"/>
            </a:pPr>
            <a:r>
              <a:rPr lang="en" sz="2200"/>
              <a:t>They are ideal for applications where resources are limited</a:t>
            </a:r>
            <a:endParaRPr sz="2200"/>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MobileNet </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15.3</a:t>
            </a:r>
            <a:endParaRPr sz="4300"/>
          </a:p>
          <a:p>
            <a:pPr indent="0" lvl="0" marL="0" rtl="0" algn="l">
              <a:spcBef>
                <a:spcPts val="0"/>
              </a:spcBef>
              <a:spcAft>
                <a:spcPts val="0"/>
              </a:spcAft>
              <a:buNone/>
            </a:pPr>
            <a:r>
              <a:rPr lang="en" sz="4300"/>
              <a:t>Selecting the </a:t>
            </a:r>
            <a:r>
              <a:rPr b="1" lang="en" sz="4300"/>
              <a:t>right</a:t>
            </a:r>
            <a:r>
              <a:rPr b="1" lang="en" sz="4300"/>
              <a:t> </a:t>
            </a:r>
            <a:r>
              <a:rPr b="1" lang="en" sz="4300"/>
              <a:t>Backbone</a:t>
            </a:r>
            <a:r>
              <a:rPr lang="en" sz="4300"/>
              <a:t>.</a:t>
            </a:r>
            <a:endParaRPr b="1" sz="4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Akin to choosing the right tool for the job it is important to choose the right backbone for the task at hand</a:t>
            </a:r>
            <a:endParaRPr sz="2200"/>
          </a:p>
          <a:p>
            <a:pPr indent="-368300" lvl="0" marL="457200" rtl="0" algn="l">
              <a:spcBef>
                <a:spcPts val="1000"/>
              </a:spcBef>
              <a:spcAft>
                <a:spcPts val="0"/>
              </a:spcAft>
              <a:buSzPts val="2200"/>
              <a:buChar char="●"/>
            </a:pPr>
            <a:r>
              <a:rPr lang="en" sz="2200"/>
              <a:t>Choosing between different backbone architectures requires consideration of various factors</a:t>
            </a:r>
            <a:endParaRPr sz="2200"/>
          </a:p>
          <a:p>
            <a:pPr indent="-368300" lvl="0" marL="457200" rtl="0" algn="l">
              <a:spcBef>
                <a:spcPts val="1000"/>
              </a:spcBef>
              <a:spcAft>
                <a:spcPts val="1000"/>
              </a:spcAft>
              <a:buSzPts val="2200"/>
              <a:buChar char="●"/>
            </a:pPr>
            <a:r>
              <a:rPr lang="en" sz="2200"/>
              <a:t>Let’s decide between two architectures by asking some key questions</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How do you choose the right backbone for the job? </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What is the Complexity of the Task?</a:t>
            </a:r>
            <a:endParaRPr sz="2200"/>
          </a:p>
          <a:p>
            <a:pPr indent="-368300" lvl="1" marL="914400" rtl="0" algn="l">
              <a:spcBef>
                <a:spcPts val="1000"/>
              </a:spcBef>
              <a:spcAft>
                <a:spcPts val="1000"/>
              </a:spcAft>
              <a:buSzPts val="2200"/>
              <a:buChar char="○"/>
            </a:pPr>
            <a:r>
              <a:rPr lang="en" sz="2200"/>
              <a:t>Is the task relatively simple (e.g., basic image classification) or complex (e.g., detailed object detection or segmentation)? ResNet-50, with its deeper architecture, is generally better suited for more complex tasks</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Deciding between ResNet-50 vs VGG16</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How Large and Varied is the Dataset?</a:t>
            </a:r>
            <a:endParaRPr sz="2200"/>
          </a:p>
          <a:p>
            <a:pPr indent="-368300" lvl="1" marL="914400" rtl="0" algn="l">
              <a:spcBef>
                <a:spcPts val="1000"/>
              </a:spcBef>
              <a:spcAft>
                <a:spcPts val="1000"/>
              </a:spcAft>
              <a:buSzPts val="2200"/>
              <a:buChar char="○"/>
            </a:pPr>
            <a:r>
              <a:rPr lang="en" sz="2200"/>
              <a:t>Deeper networks like ResNet-50 require more data to train effectively without overfitting. VGG16 might be sufficient for smaller datasets</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Georgia"/>
                <a:ea typeface="Georgia"/>
                <a:cs typeface="Georgia"/>
                <a:sym typeface="Georgia"/>
              </a:rPr>
              <a:t>Deciding between ResNet-50 vs VGG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What are the Computational Constraints</a:t>
            </a:r>
            <a:r>
              <a:rPr lang="en" sz="2200"/>
              <a:t>?</a:t>
            </a:r>
            <a:endParaRPr sz="2200"/>
          </a:p>
          <a:p>
            <a:pPr indent="-368300" lvl="1" marL="914400" rtl="0" algn="l">
              <a:spcBef>
                <a:spcPts val="1000"/>
              </a:spcBef>
              <a:spcAft>
                <a:spcPts val="1000"/>
              </a:spcAft>
              <a:buSzPts val="2200"/>
              <a:buChar char="○"/>
            </a:pPr>
            <a:r>
              <a:rPr lang="en" sz="2200"/>
              <a:t>Do you have limitations in terms of computational resources? VGG16 is more computationally intensive, especially in terms of memory due to its fully connected layers, whereas ResNet-50 is more efficient</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Georgia"/>
                <a:ea typeface="Georgia"/>
                <a:cs typeface="Georgia"/>
                <a:sym typeface="Georgia"/>
              </a:rPr>
              <a:t>Deciding between ResNet-50 vs VGG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15.1</a:t>
            </a:r>
            <a:endParaRPr sz="4300"/>
          </a:p>
          <a:p>
            <a:pPr indent="0" lvl="0" marL="0" rtl="0" algn="l">
              <a:spcBef>
                <a:spcPts val="0"/>
              </a:spcBef>
              <a:spcAft>
                <a:spcPts val="0"/>
              </a:spcAft>
              <a:buNone/>
            </a:pPr>
            <a:r>
              <a:rPr lang="en" sz="4300"/>
              <a:t>Backbones for CNNs.</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What is the Required Inference Time</a:t>
            </a:r>
            <a:r>
              <a:rPr lang="en" sz="2200"/>
              <a:t>?</a:t>
            </a:r>
            <a:endParaRPr sz="2200"/>
          </a:p>
          <a:p>
            <a:pPr indent="-368300" lvl="1" marL="914400" rtl="0" algn="l">
              <a:spcBef>
                <a:spcPts val="1000"/>
              </a:spcBef>
              <a:spcAft>
                <a:spcPts val="1000"/>
              </a:spcAft>
              <a:buSzPts val="2200"/>
              <a:buChar char="○"/>
            </a:pPr>
            <a:r>
              <a:rPr lang="en" sz="2200"/>
              <a:t>How fast does the model need to make predictions? If inference speed is a crucial factor, especially in real-time applications, the more efficient architecture (ResNet-50) might be preferable</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Georgia"/>
                <a:ea typeface="Georgia"/>
                <a:cs typeface="Georgia"/>
                <a:sym typeface="Georgia"/>
              </a:rPr>
              <a:t>Deciding between ResNet-50 vs VGG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210" name="Google Shape;210;p3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What is the Training Infrastructure Available</a:t>
            </a:r>
            <a:r>
              <a:rPr lang="en" sz="2200"/>
              <a:t>?</a:t>
            </a:r>
            <a:endParaRPr sz="2200"/>
          </a:p>
          <a:p>
            <a:pPr indent="-368300" lvl="1" marL="914400" rtl="0" algn="l">
              <a:spcBef>
                <a:spcPts val="1000"/>
              </a:spcBef>
              <a:spcAft>
                <a:spcPts val="1000"/>
              </a:spcAft>
              <a:buSzPts val="2200"/>
              <a:buChar char="○"/>
            </a:pPr>
            <a:r>
              <a:rPr lang="en" sz="2200"/>
              <a:t>Do you have access to powerful GPUs or are you working with limited resources? Training deeper networks like ResNet-50 typically requires better hardware</a:t>
            </a:r>
            <a:endParaRPr sz="2200"/>
          </a:p>
        </p:txBody>
      </p:sp>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Deciding between ResNet-50 vs VGG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15.3. Selecting the right backbone.</a:t>
            </a:r>
            <a:endParaRPr b="1">
              <a:solidFill>
                <a:schemeClr val="lt1"/>
              </a:solidFill>
              <a:latin typeface="Courier New"/>
              <a:ea typeface="Courier New"/>
              <a:cs typeface="Courier New"/>
              <a:sym typeface="Courier New"/>
            </a:endParaRPr>
          </a:p>
        </p:txBody>
      </p:sp>
      <p:sp>
        <p:nvSpPr>
          <p:cNvPr id="218" name="Google Shape;218;p3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What is the Nature of the Input Data</a:t>
            </a:r>
            <a:r>
              <a:rPr lang="en" sz="2200"/>
              <a:t>?</a:t>
            </a:r>
            <a:endParaRPr sz="2200"/>
          </a:p>
          <a:p>
            <a:pPr indent="-368300" lvl="1" marL="914400" rtl="0" algn="l">
              <a:spcBef>
                <a:spcPts val="1000"/>
              </a:spcBef>
              <a:spcAft>
                <a:spcPts val="1000"/>
              </a:spcAft>
              <a:buSzPts val="2200"/>
              <a:buChar char="○"/>
            </a:pPr>
            <a:r>
              <a:rPr lang="en" sz="2200"/>
              <a:t>Are the input images high-resolution, or do they contain fine-grained details? Deeper networks like ResNet-50 might be better at capturing details in high-resolution images</a:t>
            </a:r>
            <a:endParaRPr sz="2200"/>
          </a:p>
        </p:txBody>
      </p:sp>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Deciding between ResNet-50 vs VGG</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15.3</a:t>
            </a:r>
            <a:endParaRPr sz="4300"/>
          </a:p>
          <a:p>
            <a:pPr indent="0" lvl="0" marL="0" rtl="0" algn="l">
              <a:spcBef>
                <a:spcPts val="0"/>
              </a:spcBef>
              <a:spcAft>
                <a:spcPts val="0"/>
              </a:spcAft>
              <a:buNone/>
            </a:pPr>
            <a:r>
              <a:rPr lang="en" sz="4300"/>
              <a:t>Selecting the </a:t>
            </a:r>
            <a:r>
              <a:rPr b="1" lang="en" sz="4300"/>
              <a:t>right Backbone</a:t>
            </a:r>
            <a:r>
              <a:rPr lang="en" sz="4300"/>
              <a:t>.</a:t>
            </a:r>
            <a:endParaRPr b="1" sz="4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32" name="Google Shape;23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6"/>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the context of Convolutional Neural Networks a "backbone" refers to the base part of the network that is responsible for extracting features from the input data</a:t>
            </a:r>
            <a:endParaRPr sz="2200"/>
          </a:p>
          <a:p>
            <a:pPr indent="-368300" lvl="0" marL="457200" rtl="0" algn="l">
              <a:spcBef>
                <a:spcPts val="1000"/>
              </a:spcBef>
              <a:spcAft>
                <a:spcPts val="1000"/>
              </a:spcAft>
              <a:buSzPts val="2200"/>
              <a:buChar char="●"/>
            </a:pPr>
            <a:r>
              <a:rPr lang="en" sz="2200"/>
              <a:t>Selecting the right Backbone for the task is crucial as it has an affect on multiple attributes of the model</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are Backbones</a:t>
            </a:r>
            <a:r>
              <a:rPr lang="en">
                <a:latin typeface="Georgia"/>
                <a:ea typeface="Georgia"/>
                <a:cs typeface="Georgia"/>
                <a:sym typeface="Georgia"/>
              </a:rPr>
              <a:t>?</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Example of a popular Backbone</a:t>
            </a:r>
            <a:endParaRPr>
              <a:latin typeface="Georgia"/>
              <a:ea typeface="Georgia"/>
              <a:cs typeface="Georgia"/>
              <a:sym typeface="Georgia"/>
            </a:endParaRPr>
          </a:p>
        </p:txBody>
      </p:sp>
      <p:pic>
        <p:nvPicPr>
          <p:cNvPr id="80" name="Google Shape;80;p16"/>
          <p:cNvPicPr preferRelativeResize="0"/>
          <p:nvPr/>
        </p:nvPicPr>
        <p:blipFill>
          <a:blip r:embed="rId3">
            <a:alphaModFix/>
          </a:blip>
          <a:stretch>
            <a:fillRect/>
          </a:stretch>
        </p:blipFill>
        <p:spPr>
          <a:xfrm>
            <a:off x="1781688" y="1028350"/>
            <a:ext cx="5580617" cy="3332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Feature Extraction</a:t>
            </a:r>
            <a:r>
              <a:rPr lang="en" sz="2200"/>
              <a:t>: The primary role of the backbone in a CNN is to extract meaningful features from the input data (images, videos, etc.)</a:t>
            </a:r>
            <a:endParaRPr sz="2200"/>
          </a:p>
          <a:p>
            <a:pPr indent="-368300" lvl="0" marL="457200" rtl="0" algn="l">
              <a:spcBef>
                <a:spcPts val="1000"/>
              </a:spcBef>
              <a:spcAft>
                <a:spcPts val="1000"/>
              </a:spcAft>
              <a:buSzPts val="2200"/>
              <a:buChar char="●"/>
            </a:pPr>
            <a:r>
              <a:rPr lang="en" sz="2200"/>
              <a:t>This involves capturing various aspects such as edges, textures, and patterns that are crucial for understanding the content of the data</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Importance of Backbones</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Hierarchical Processing</a:t>
            </a:r>
            <a:r>
              <a:rPr lang="en" sz="2200"/>
              <a:t>: CNN backbones typically consist of multiple layers, where each layer builds upon the features extracted by the previous layers</a:t>
            </a:r>
            <a:endParaRPr sz="2200"/>
          </a:p>
          <a:p>
            <a:pPr indent="-368300" lvl="0" marL="457200" rtl="0" algn="l">
              <a:spcBef>
                <a:spcPts val="1000"/>
              </a:spcBef>
              <a:spcAft>
                <a:spcPts val="1000"/>
              </a:spcAft>
              <a:buSzPts val="2200"/>
              <a:buChar char="●"/>
            </a:pPr>
            <a:r>
              <a:rPr lang="en" sz="2200"/>
              <a:t>This hierarchical structure allows the network to learn complex and abstract representations of the data</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Importance of Backbones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102" name="Google Shape;102;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Transfer Learning</a:t>
            </a:r>
            <a:r>
              <a:rPr lang="en" sz="2200"/>
              <a:t>: A well-trained backbone can be used across different tasks and datasets</a:t>
            </a:r>
            <a:endParaRPr sz="2200"/>
          </a:p>
          <a:p>
            <a:pPr indent="-368300" lvl="0" marL="457200" rtl="0" algn="l">
              <a:spcBef>
                <a:spcPts val="1000"/>
              </a:spcBef>
              <a:spcAft>
                <a:spcPts val="1000"/>
              </a:spcAft>
              <a:buSzPts val="2200"/>
              <a:buChar char="●"/>
            </a:pPr>
            <a:r>
              <a:rPr lang="en" sz="2200"/>
              <a:t>This is known as transfer learning, where a backbone trained on a large and diverse dataset (like ImageNet) is reused for other tasks, significantly reducing the training time and data requirements</a:t>
            </a:r>
            <a:endParaRPr sz="2200"/>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Importance of Backbones</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110" name="Google Shape;110;p2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Efficiency and Performance</a:t>
            </a:r>
            <a:r>
              <a:rPr lang="en" sz="2200"/>
              <a:t>: The architecture of the backbone affects the efficiency and performance of the CNN</a:t>
            </a:r>
            <a:endParaRPr sz="2200"/>
          </a:p>
          <a:p>
            <a:pPr indent="-368300" lvl="0" marL="457200" rtl="0" algn="l">
              <a:spcBef>
                <a:spcPts val="1000"/>
              </a:spcBef>
              <a:spcAft>
                <a:spcPts val="1000"/>
              </a:spcAft>
              <a:buSzPts val="2200"/>
              <a:buChar char="●"/>
            </a:pPr>
            <a:r>
              <a:rPr lang="en" sz="2200"/>
              <a:t>A well-designed backbone can strike a balance between computational efficiency and the ability to capture relevant features, which is vital for deploying models in resource-constrained environments (like mobile devices)</a:t>
            </a:r>
            <a:endParaRPr sz="2200"/>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Importance of Backbones</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15.1. Backbones for CNNs.</a:t>
            </a:r>
            <a:endParaRPr b="1">
              <a:solidFill>
                <a:schemeClr val="lt1"/>
              </a:solidFill>
              <a:latin typeface="Courier New"/>
              <a:ea typeface="Courier New"/>
              <a:cs typeface="Courier New"/>
              <a:sym typeface="Courier New"/>
            </a:endParaRPr>
          </a:p>
        </p:txBody>
      </p:sp>
      <p:sp>
        <p:nvSpPr>
          <p:cNvPr id="118" name="Google Shape;118;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Adaptability</a:t>
            </a:r>
            <a:r>
              <a:rPr lang="en" sz="2200"/>
              <a:t>: Backbones can be adapted to different scales and complexities of tasks</a:t>
            </a:r>
            <a:endParaRPr sz="2200"/>
          </a:p>
          <a:p>
            <a:pPr indent="-368300" lvl="0" marL="457200" rtl="0" algn="l">
              <a:spcBef>
                <a:spcPts val="1000"/>
              </a:spcBef>
              <a:spcAft>
                <a:spcPts val="1000"/>
              </a:spcAft>
              <a:buSzPts val="2200"/>
              <a:buChar char="●"/>
            </a:pPr>
            <a:r>
              <a:rPr lang="en" sz="2200"/>
              <a:t>For instance, lighter backbones like MobileNet are used for applications where speed and low memory footprint are crucial, while more complex backbones like ResNet are used for tasks where accuracy is more important</a:t>
            </a:r>
            <a:endParaRPr sz="2200"/>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Importance of Backbones</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