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375abc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375abc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75abcb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75abcb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75abcb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375abcb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375abcb1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375abcb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375abcb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375abcb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75abcb1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75abcb1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375abcb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375abcb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75abcb1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75abcb1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75abcb1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375abcb1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75abcb1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75abcb1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375abcb1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375abcb1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375abcb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375abcb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375abcb1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375abcb1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375abcb1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375abcb1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375abcb1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375abcb1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375abcb1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375abcb1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375abcb1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375abcb1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375abcb1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375abcb1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375abcb1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375abcb1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375abcb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375abcb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375abcb1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375abcb1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375abcb1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375abcb1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375abcb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375abcb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375abcb1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375abcb1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375abcb1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375abcb1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375abcb1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375abcb1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375abcb1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375abcb1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375abcb1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375abcb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375abcb1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375abcb1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375abcb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375abcb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375abcb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375abcb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375abcb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375abcb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375abcb1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375abcb1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375abcb1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375abcb1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375abcb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375abcb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677" l="0" r="0" t="7677"/>
          <a:stretch/>
        </p:blipFill>
        <p:spPr>
          <a:xfrm>
            <a:off x="0" y="0"/>
            <a:ext cx="9144001"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300">
                <a:solidFill>
                  <a:schemeClr val="lt1"/>
                </a:solidFill>
              </a:rPr>
              <a:t>Introduction to Audio Data</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Listen closely</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1</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6</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digital form, audio data is typically represented as a series of discrete samples</a:t>
            </a:r>
            <a:endParaRPr sz="2200"/>
          </a:p>
          <a:p>
            <a:pPr indent="-368300" lvl="0" marL="457200" rtl="0" algn="l">
              <a:spcBef>
                <a:spcPts val="1000"/>
              </a:spcBef>
              <a:spcAft>
                <a:spcPts val="0"/>
              </a:spcAft>
              <a:buSzPts val="2200"/>
              <a:buChar char="●"/>
            </a:pPr>
            <a:r>
              <a:rPr lang="en" sz="2200"/>
              <a:t>The standard measurement is in bits, such as 16-bit or 24-bit depth, and the frequency of these samples is measured in hertz (Hz)</a:t>
            </a:r>
            <a:endParaRPr sz="2200"/>
          </a:p>
          <a:p>
            <a:pPr indent="0" lvl="0" marL="0" rtl="0" algn="l">
              <a:spcBef>
                <a:spcPts val="1000"/>
              </a:spcBef>
              <a:spcAft>
                <a:spcPts val="1000"/>
              </a:spcAft>
              <a:buNone/>
            </a:pPr>
            <a:r>
              <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Data Representation</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refers to the number of samples of audio carried per second</a:t>
            </a:r>
            <a:endParaRPr sz="2200"/>
          </a:p>
          <a:p>
            <a:pPr indent="-368300" lvl="0" marL="457200" rtl="0" algn="l">
              <a:spcBef>
                <a:spcPts val="1000"/>
              </a:spcBef>
              <a:spcAft>
                <a:spcPts val="0"/>
              </a:spcAft>
              <a:buSzPts val="2200"/>
              <a:buChar char="●"/>
            </a:pPr>
            <a:r>
              <a:rPr lang="en" sz="2200"/>
              <a:t>For instance, a common sampling rate for music is 44.1 kHz, which means 44,100 samples per second</a:t>
            </a:r>
            <a:endParaRPr sz="2200"/>
          </a:p>
          <a:p>
            <a:pPr indent="-368300" lvl="0" marL="457200" rtl="0" algn="l">
              <a:spcBef>
                <a:spcPts val="1000"/>
              </a:spcBef>
              <a:spcAft>
                <a:spcPts val="0"/>
              </a:spcAft>
              <a:buSzPts val="2200"/>
              <a:buChar char="●"/>
            </a:pPr>
            <a:r>
              <a:rPr lang="en" sz="2200"/>
              <a:t>Higher sampling rates can capture more detail but require more data</a:t>
            </a:r>
            <a:endParaRPr sz="2200"/>
          </a:p>
          <a:p>
            <a:pPr indent="0" lvl="0" marL="0" rtl="0" algn="l">
              <a:spcBef>
                <a:spcPts val="1000"/>
              </a:spcBef>
              <a:spcAft>
                <a:spcPts val="1000"/>
              </a:spcAft>
              <a:buNone/>
            </a:pPr>
            <a:r>
              <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Sampling Rate</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40" name="Google Shape;140;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These are more specific types of audio signals that carry spoken language</a:t>
            </a:r>
            <a:endParaRPr sz="2200"/>
          </a:p>
          <a:p>
            <a:pPr indent="-368300" lvl="0" marL="457200" rtl="0" algn="l">
              <a:spcBef>
                <a:spcPts val="1000"/>
              </a:spcBef>
              <a:spcAft>
                <a:spcPts val="0"/>
              </a:spcAft>
              <a:buSzPts val="2200"/>
              <a:buChar char="●"/>
            </a:pPr>
            <a:r>
              <a:rPr lang="en" sz="2200"/>
              <a:t>Speech signals have unique characteristics like formants and harmonics, which are essential in speech processing tasks such as speech recognition, synthesis, and speaker identification</a:t>
            </a:r>
            <a:endParaRPr sz="2200"/>
          </a:p>
          <a:p>
            <a:pPr indent="0" lvl="0" marL="0" rtl="0" algn="l">
              <a:spcBef>
                <a:spcPts val="1000"/>
              </a:spcBef>
              <a:spcAft>
                <a:spcPts val="1000"/>
              </a:spcAft>
              <a:buNone/>
            </a:pPr>
            <a:r>
              <a:t/>
            </a:r>
            <a:endParaRPr sz="22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Speech Signals</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48" name="Google Shape;148;p25"/>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involves various techniques like filtering, modulation, sampling, and quantization to manipulate these signals to improve their quality or extract information</a:t>
            </a:r>
            <a:endParaRPr sz="2200"/>
          </a:p>
          <a:p>
            <a:pPr indent="-368300" lvl="0" marL="457200" rtl="0" algn="l">
              <a:spcBef>
                <a:spcPts val="1000"/>
              </a:spcBef>
              <a:spcAft>
                <a:spcPts val="0"/>
              </a:spcAft>
              <a:buSzPts val="2200"/>
              <a:buChar char="●"/>
            </a:pPr>
            <a:r>
              <a:rPr lang="en" sz="2200"/>
              <a:t>Since audio files can be large, they are often compressed</a:t>
            </a:r>
            <a:endParaRPr sz="2200"/>
          </a:p>
          <a:p>
            <a:pPr indent="0" lvl="0" marL="0" rtl="0" algn="l">
              <a:spcBef>
                <a:spcPts val="1000"/>
              </a:spcBef>
              <a:spcAft>
                <a:spcPts val="1000"/>
              </a:spcAft>
              <a:buNone/>
            </a:pPr>
            <a:r>
              <a:t/>
            </a:r>
            <a:endParaRPr sz="22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5"/>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Digital Signal Processing</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56" name="Google Shape;156;p26"/>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mathematical tool allows the decomposition of a sound wave into its constituent frequencies</a:t>
            </a:r>
            <a:endParaRPr sz="2200"/>
          </a:p>
          <a:p>
            <a:pPr indent="-368300" lvl="0" marL="457200" rtl="0" algn="l">
              <a:spcBef>
                <a:spcPts val="1000"/>
              </a:spcBef>
              <a:spcAft>
                <a:spcPts val="0"/>
              </a:spcAft>
              <a:buSzPts val="2200"/>
              <a:buChar char="●"/>
            </a:pPr>
            <a:r>
              <a:rPr lang="en" sz="2200"/>
              <a:t>It's fundamental in understanding the spectral content of audio data, which is crucial for many processing tasks</a:t>
            </a:r>
            <a:endParaRPr sz="2200"/>
          </a:p>
          <a:p>
            <a:pPr indent="0" lvl="0" marL="0" rtl="0" algn="l">
              <a:spcBef>
                <a:spcPts val="1000"/>
              </a:spcBef>
              <a:spcAft>
                <a:spcPts val="1000"/>
              </a:spcAft>
              <a:buNone/>
            </a:pPr>
            <a:r>
              <a:t/>
            </a:r>
            <a:endParaRPr sz="2200"/>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Fourier Transform and Spectral Analysis</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16.3</a:t>
            </a:r>
            <a:endParaRPr sz="4300"/>
          </a:p>
          <a:p>
            <a:pPr indent="0" lvl="0" marL="0" rtl="0" algn="l">
              <a:spcBef>
                <a:spcPts val="0"/>
              </a:spcBef>
              <a:spcAft>
                <a:spcPts val="0"/>
              </a:spcAft>
              <a:buNone/>
            </a:pPr>
            <a:r>
              <a:rPr b="1" lang="en" sz="4300"/>
              <a:t>Challenges</a:t>
            </a:r>
            <a:r>
              <a:rPr lang="en" sz="4300"/>
              <a:t> in</a:t>
            </a:r>
            <a:br>
              <a:rPr lang="en" sz="4300"/>
            </a:br>
            <a:r>
              <a:rPr lang="en" sz="4300"/>
              <a:t>Speech Recognition.</a:t>
            </a:r>
            <a:endParaRPr b="1" sz="4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822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Variations in accents and dialects can significantly impact the accuracy of speech recognition systems</a:t>
            </a:r>
            <a:endParaRPr sz="2200"/>
          </a:p>
          <a:p>
            <a:pPr indent="-368300" lvl="0" marL="457200" rtl="0" algn="l">
              <a:spcBef>
                <a:spcPts val="1000"/>
              </a:spcBef>
              <a:spcAft>
                <a:spcPts val="0"/>
              </a:spcAft>
              <a:buSzPts val="2200"/>
              <a:buChar char="●"/>
            </a:pPr>
            <a:r>
              <a:rPr lang="en" sz="2200"/>
              <a:t>These systems often struggle to accurately recognize speech from speakers with non-standard accents or regional dialects</a:t>
            </a:r>
            <a:endParaRPr sz="2200"/>
          </a:p>
          <a:p>
            <a:pPr indent="0" lvl="0" marL="0" rtl="0" algn="l">
              <a:spcBef>
                <a:spcPts val="1000"/>
              </a:spcBef>
              <a:spcAft>
                <a:spcPts val="1000"/>
              </a:spcAft>
              <a:buNone/>
            </a:pPr>
            <a:r>
              <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114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Accents and Dialects</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One of the biggest challenges is the presence of background noise</a:t>
            </a:r>
            <a:endParaRPr sz="2200"/>
          </a:p>
          <a:p>
            <a:pPr indent="-368300" lvl="0" marL="457200" rtl="0" algn="l">
              <a:spcBef>
                <a:spcPts val="1000"/>
              </a:spcBef>
              <a:spcAft>
                <a:spcPts val="0"/>
              </a:spcAft>
              <a:buSzPts val="2200"/>
              <a:buChar char="●"/>
            </a:pPr>
            <a:r>
              <a:rPr lang="en" sz="2200"/>
              <a:t>Speech recognition systems can have difficulty distinguishing the speaker's voice from other sounds, especially in noisy environments like streets, cafes, or crowded rooms</a:t>
            </a:r>
            <a:endParaRPr sz="2200"/>
          </a:p>
          <a:p>
            <a:pPr indent="0" lvl="0" marL="0" rtl="0" algn="l">
              <a:spcBef>
                <a:spcPts val="1000"/>
              </a:spcBef>
              <a:spcAft>
                <a:spcPts val="1000"/>
              </a:spcAft>
              <a:buNone/>
            </a:pPr>
            <a:r>
              <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Background Noise</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Individual differences in pitch, tone, and speaking style can affect recognition accuracy</a:t>
            </a:r>
            <a:endParaRPr sz="2200"/>
          </a:p>
          <a:p>
            <a:pPr indent="-368300" lvl="0" marL="457200" rtl="0" algn="l">
              <a:spcBef>
                <a:spcPts val="1000"/>
              </a:spcBef>
              <a:spcAft>
                <a:spcPts val="0"/>
              </a:spcAft>
              <a:buSzPts val="2200"/>
              <a:buChar char="●"/>
            </a:pPr>
            <a:r>
              <a:rPr lang="en" sz="2200"/>
              <a:t>For instance, the same word can sound different when spoken by different people, and even the same speaker can have variations in their voice due to emotions, health, or other factors</a:t>
            </a:r>
            <a:endParaRPr sz="2200"/>
          </a:p>
          <a:p>
            <a:pPr indent="0" lvl="0" marL="0" rtl="0" algn="l">
              <a:spcBef>
                <a:spcPts val="1000"/>
              </a:spcBef>
              <a:spcAft>
                <a:spcPts val="1000"/>
              </a:spcAft>
              <a:buNone/>
            </a:pPr>
            <a:r>
              <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Speaker Variability</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Words that sound the same but have different meanings (homophones) can be challenging for speech recognition systems</a:t>
            </a:r>
            <a:endParaRPr sz="2200"/>
          </a:p>
          <a:p>
            <a:pPr indent="-368300" lvl="0" marL="457200" rtl="0" algn="l">
              <a:spcBef>
                <a:spcPts val="1000"/>
              </a:spcBef>
              <a:spcAft>
                <a:spcPts val="0"/>
              </a:spcAft>
              <a:buSzPts val="2200"/>
              <a:buChar char="●"/>
            </a:pPr>
            <a:r>
              <a:rPr lang="en" sz="2200"/>
              <a:t>Contextual understanding is needed to accurately interpret these words, which is a complex task for AI.</a:t>
            </a:r>
            <a:endParaRPr sz="2200"/>
          </a:p>
          <a:p>
            <a:pPr indent="0" lvl="0" marL="0" rtl="0" algn="l">
              <a:spcBef>
                <a:spcPts val="1000"/>
              </a:spcBef>
              <a:spcAft>
                <a:spcPts val="1000"/>
              </a:spcAft>
              <a:buNone/>
            </a:pPr>
            <a:r>
              <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Homophones and Contextual Understanding</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16.1</a:t>
            </a:r>
            <a:endParaRPr sz="4300"/>
          </a:p>
          <a:p>
            <a:pPr indent="0" lvl="0" marL="0" rtl="0" algn="l">
              <a:spcBef>
                <a:spcPts val="0"/>
              </a:spcBef>
              <a:spcAft>
                <a:spcPts val="0"/>
              </a:spcAft>
              <a:buNone/>
            </a:pPr>
            <a:r>
              <a:rPr lang="en" sz="4300"/>
              <a:t>Human Speech and </a:t>
            </a:r>
            <a:r>
              <a:rPr b="1" lang="en" sz="4300"/>
              <a:t>Audio Data</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Recognizing and processing natural, free-flowing speech as opposed to scripted or isolated words is a significant challenge</a:t>
            </a:r>
            <a:endParaRPr sz="2200"/>
          </a:p>
          <a:p>
            <a:pPr indent="-368300" lvl="0" marL="457200" rtl="0" algn="l">
              <a:spcBef>
                <a:spcPts val="1000"/>
              </a:spcBef>
              <a:spcAft>
                <a:spcPts val="0"/>
              </a:spcAft>
              <a:buSzPts val="2200"/>
              <a:buChar char="●"/>
            </a:pPr>
            <a:r>
              <a:rPr lang="en" sz="2200"/>
              <a:t>Natural speech includes variations in speed, pauses, filler words, and colloquialisms that systems need to understand and process</a:t>
            </a:r>
            <a:endParaRPr sz="2200"/>
          </a:p>
          <a:p>
            <a:pPr indent="0" lvl="0" marL="0" rtl="0" algn="l">
              <a:spcBef>
                <a:spcPts val="1000"/>
              </a:spcBef>
              <a:spcAft>
                <a:spcPts val="1000"/>
              </a:spcAft>
              <a:buNone/>
            </a:pPr>
            <a:r>
              <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Continuous Speech and Natural Language</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16.3. Challenges in Speech Recognition.</a:t>
            </a:r>
            <a:endParaRPr b="1">
              <a:solidFill>
                <a:schemeClr val="lt1"/>
              </a:solidFill>
              <a:latin typeface="Courier New"/>
              <a:ea typeface="Courier New"/>
              <a:cs typeface="Courier New"/>
              <a:sym typeface="Courier New"/>
            </a:endParaRPr>
          </a:p>
        </p:txBody>
      </p:sp>
      <p:sp>
        <p:nvSpPr>
          <p:cNvPr id="210" name="Google Shape;210;p33"/>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Building systems that can accurately recognize and process multiple languages, each with its own set of phonemes, syntax, and grammar, is a substantial challenge</a:t>
            </a:r>
            <a:endParaRPr sz="2200"/>
          </a:p>
          <a:p>
            <a:pPr indent="0" lvl="0" marL="0" rtl="0" algn="l">
              <a:spcBef>
                <a:spcPts val="1000"/>
              </a:spcBef>
              <a:spcAft>
                <a:spcPts val="1000"/>
              </a:spcAft>
              <a:buNone/>
            </a:pPr>
            <a:r>
              <a:t/>
            </a:r>
            <a:endParaRPr sz="2200"/>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3"/>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Language and Linguistic Diversity</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16.4</a:t>
            </a:r>
            <a:endParaRPr sz="4300"/>
          </a:p>
          <a:p>
            <a:pPr indent="0" lvl="0" marL="0" rtl="0" algn="l">
              <a:spcBef>
                <a:spcPts val="0"/>
              </a:spcBef>
              <a:spcAft>
                <a:spcPts val="0"/>
              </a:spcAft>
              <a:buNone/>
            </a:pPr>
            <a:r>
              <a:rPr b="1" lang="en" sz="4300"/>
              <a:t>Automatic Speech Recognition</a:t>
            </a:r>
            <a:r>
              <a:rPr lang="en" sz="4300"/>
              <a:t> Systems (ASR).</a:t>
            </a:r>
            <a:endParaRPr b="1" sz="4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16.4. Automatic Speech Recognition Systems.</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Feature Extraction</a:t>
            </a:r>
            <a:r>
              <a:rPr lang="en" sz="2200"/>
              <a:t>: The first step involves processing the raw audio to extract meaningful features, like Mel-frequency cepstral coefficients (MFCCs). These features are designed to represent the phonetic content of speech</a:t>
            </a:r>
            <a:endParaRPr sz="2200"/>
          </a:p>
          <a:p>
            <a:pPr indent="-368300" lvl="0" marL="457200" rtl="0" algn="l">
              <a:spcBef>
                <a:spcPts val="1000"/>
              </a:spcBef>
              <a:spcAft>
                <a:spcPts val="1000"/>
              </a:spcAft>
              <a:buSzPts val="2200"/>
              <a:buChar char="●"/>
            </a:pPr>
            <a:r>
              <a:rPr b="1" lang="en" sz="2200"/>
              <a:t>Acoustic Modeling</a:t>
            </a:r>
            <a:r>
              <a:rPr lang="en" sz="2200"/>
              <a:t>: This stage involves modeling the relationship between the audio features and the phonetic units (like phonemes) in speech. Earlier systems used Gaussian Mixture Models (GMMs) to handle this task.</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Traditional ASR Approaches</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16.4. Automatic Speech Recognition Systems.</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b="1" lang="en" sz="2200"/>
              <a:t>Language Modeling</a:t>
            </a:r>
            <a:r>
              <a:rPr lang="en" sz="2200"/>
              <a:t>: Here, the system uses a language model, usually based on probabilities, to predict the likelihood of certain word sequences. This helps in determining the most probable words from the phonetic sequences. N-gram models were commonly used in this context</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Traditional ASR Approaches</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16.4. Automatic Speech Recognition Systems.</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Decoder</a:t>
            </a:r>
            <a:r>
              <a:rPr lang="en" sz="2200"/>
              <a:t>: The decoder combines the outputs from the acoustic and language models to determine the most likely word sequence. This often involved complex search algorithms</a:t>
            </a:r>
            <a:endParaRPr sz="2200"/>
          </a:p>
          <a:p>
            <a:pPr indent="-368300" lvl="0" marL="457200" rtl="0" algn="l">
              <a:spcBef>
                <a:spcPts val="1000"/>
              </a:spcBef>
              <a:spcAft>
                <a:spcPts val="1000"/>
              </a:spcAft>
              <a:buSzPts val="2200"/>
              <a:buChar char="●"/>
            </a:pPr>
            <a:r>
              <a:rPr b="1" lang="en" sz="2200"/>
              <a:t>Post-processing</a:t>
            </a:r>
            <a:r>
              <a:rPr lang="en" sz="2200"/>
              <a:t>: Finally, the system might include some post-processing to handle things like punctuation insertion or capitalization</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Traditional ASR Approaches</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16.4. Automatic Speech Recognition Systems.</a:t>
            </a:r>
            <a:endParaRPr b="1">
              <a:solidFill>
                <a:schemeClr val="lt1"/>
              </a:solidFill>
              <a:latin typeface="Courier New"/>
              <a:ea typeface="Courier New"/>
              <a:cs typeface="Courier New"/>
              <a:sym typeface="Courier New"/>
            </a:endParaRPr>
          </a:p>
        </p:txBody>
      </p:sp>
      <p:sp>
        <p:nvSpPr>
          <p:cNvPr id="248" name="Google Shape;248;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End-to-End Deep Learning</a:t>
            </a:r>
            <a:r>
              <a:rPr lang="en" sz="2200"/>
              <a:t>: Modern systems often use end-to-end deep learning models. These models can learn directly from audio to text, without the need for separate acoustic and language models</a:t>
            </a:r>
            <a:endParaRPr sz="2200"/>
          </a:p>
          <a:p>
            <a:pPr indent="-368300" lvl="0" marL="457200" rtl="0" algn="l">
              <a:spcBef>
                <a:spcPts val="1000"/>
              </a:spcBef>
              <a:spcAft>
                <a:spcPts val="1000"/>
              </a:spcAft>
              <a:buSzPts val="2200"/>
              <a:buChar char="●"/>
            </a:pPr>
            <a:r>
              <a:rPr b="1" lang="en" sz="2200"/>
              <a:t>Neural Networks</a:t>
            </a:r>
            <a:r>
              <a:rPr lang="en" sz="2200"/>
              <a:t>: Techniques like Convolutional Neural Networks (CNNs) for feature extraction and Recurrent Neural Networks (RNNs) or Transformers for capturing sequential dependencies in speech are common</a:t>
            </a:r>
            <a:endParaRPr sz="22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Modern ASR Approaches</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16.4. Automatic Speech Recognition Systems.</a:t>
            </a:r>
            <a:endParaRPr b="1">
              <a:solidFill>
                <a:schemeClr val="lt1"/>
              </a:solidFill>
              <a:latin typeface="Courier New"/>
              <a:ea typeface="Courier New"/>
              <a:cs typeface="Courier New"/>
              <a:sym typeface="Courier New"/>
            </a:endParaRPr>
          </a:p>
        </p:txBody>
      </p:sp>
      <p:sp>
        <p:nvSpPr>
          <p:cNvPr id="256" name="Google Shape;256;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Data-Driven Learning: </a:t>
            </a:r>
            <a:r>
              <a:rPr lang="en" sz="2200"/>
              <a:t>Unlike traditional models which rely heavily on handcrafted features and components, modern ASR systems learn from large datasets, allowing them to capture more nuances of speech</a:t>
            </a:r>
            <a:endParaRPr sz="2200"/>
          </a:p>
          <a:p>
            <a:pPr indent="-368300" lvl="0" marL="457200" rtl="0" algn="l">
              <a:spcBef>
                <a:spcPts val="1000"/>
              </a:spcBef>
              <a:spcAft>
                <a:spcPts val="1000"/>
              </a:spcAft>
              <a:buSzPts val="2200"/>
              <a:buChar char="●"/>
            </a:pPr>
            <a:r>
              <a:rPr b="1" lang="en" sz="2200"/>
              <a:t>Continuous Learning</a:t>
            </a:r>
            <a:r>
              <a:rPr lang="en" sz="2200"/>
              <a:t>: Modern systems can continuously improve as they are exposed to more data, making them more adaptable to various accents, dialects, and speaking styles</a:t>
            </a:r>
            <a:endParaRPr sz="2200"/>
          </a:p>
        </p:txBody>
      </p:sp>
      <p:sp>
        <p:nvSpPr>
          <p:cNvPr id="257" name="Google Shape;25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Modern ASR Approaches</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40"/>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16.4</a:t>
            </a:r>
            <a:endParaRPr sz="4300"/>
          </a:p>
          <a:p>
            <a:pPr indent="0" lvl="0" marL="0" rtl="0" algn="l">
              <a:spcBef>
                <a:spcPts val="0"/>
              </a:spcBef>
              <a:spcAft>
                <a:spcPts val="0"/>
              </a:spcAft>
              <a:buNone/>
            </a:pPr>
            <a:r>
              <a:rPr lang="en" sz="4300"/>
              <a:t>Introduction to </a:t>
            </a:r>
            <a:r>
              <a:rPr b="1" lang="en" sz="4300"/>
              <a:t>Wav2Vec.</a:t>
            </a:r>
            <a:endParaRPr b="1" sz="4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270" name="Google Shape;270;p4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Traditional speech recognition systems relied heavily on handcrafted features and multi-stage architectures</a:t>
            </a:r>
            <a:endParaRPr sz="2200"/>
          </a:p>
          <a:p>
            <a:pPr indent="-368300" lvl="0" marL="457200" rtl="0" algn="l">
              <a:spcBef>
                <a:spcPts val="1000"/>
              </a:spcBef>
              <a:spcAft>
                <a:spcPts val="1000"/>
              </a:spcAft>
              <a:buSzPts val="2200"/>
              <a:buChar char="●"/>
            </a:pPr>
            <a:r>
              <a:rPr lang="en" sz="2200"/>
              <a:t>The advent of deep learning models like Wav2Vec represents a paradigm shift towards end-to-end learning directly from raw audio data</a:t>
            </a:r>
            <a:endParaRPr sz="2200"/>
          </a:p>
        </p:txBody>
      </p:sp>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 and Background</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16.1. Human Speech and Audio Data.</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Human’s talk to each other very effortlessly</a:t>
            </a:r>
            <a:endParaRPr sz="2200"/>
          </a:p>
          <a:p>
            <a:pPr indent="-368300" lvl="0" marL="457200" rtl="0" algn="l">
              <a:spcBef>
                <a:spcPts val="1000"/>
              </a:spcBef>
              <a:spcAft>
                <a:spcPts val="0"/>
              </a:spcAft>
              <a:buSzPts val="2200"/>
              <a:buChar char="●"/>
            </a:pPr>
            <a:r>
              <a:rPr lang="en" sz="2200"/>
              <a:t>We can talk to each other and understand each other very well in a lot of different circumstances</a:t>
            </a:r>
            <a:endParaRPr sz="2200"/>
          </a:p>
          <a:p>
            <a:pPr indent="-368300" lvl="0" marL="457200" rtl="0" algn="l">
              <a:spcBef>
                <a:spcPts val="1000"/>
              </a:spcBef>
              <a:spcAft>
                <a:spcPts val="0"/>
              </a:spcAft>
              <a:buSzPts val="2200"/>
              <a:buChar char="●"/>
            </a:pPr>
            <a:r>
              <a:rPr lang="en" sz="2200"/>
              <a:t>We can talk despite background noise, different accents, different speech patterns, etc.</a:t>
            </a:r>
            <a:endParaRPr sz="2200"/>
          </a:p>
          <a:p>
            <a:pPr indent="-368300" lvl="0" marL="457200" rtl="0" algn="l">
              <a:spcBef>
                <a:spcPts val="1000"/>
              </a:spcBef>
              <a:spcAft>
                <a:spcPts val="1000"/>
              </a:spcAft>
              <a:buSzPts val="2200"/>
              <a:buChar char="●"/>
            </a:pPr>
            <a:r>
              <a:rPr lang="en" sz="2200"/>
              <a:t>This is a task that is notoriously difficult for machines</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The Miracle of Human Speech</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278" name="Google Shape;278;p4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Unlike traditional systems that require separate acoustic and language models, Wav2Vec is designed to learn speech representations directly from raw waveform, simplifying the speech recognition pipeline</a:t>
            </a:r>
            <a:endParaRPr sz="2200"/>
          </a:p>
          <a:p>
            <a:pPr indent="-368300" lvl="0" marL="457200" rtl="0" algn="l">
              <a:spcBef>
                <a:spcPts val="1000"/>
              </a:spcBef>
              <a:spcAft>
                <a:spcPts val="1000"/>
              </a:spcAft>
              <a:buSzPts val="2200"/>
              <a:buChar char="●"/>
            </a:pPr>
            <a:r>
              <a:rPr lang="en" sz="2200"/>
              <a:t>It learns powerful representations of speech by predicting parts of the audio waveform, not seen during training, based on the context provided by other parts of the waveform</a:t>
            </a:r>
            <a:endParaRPr sz="22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 and Background</a:t>
            </a:r>
            <a:endParaRPr>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286" name="Google Shape;286;p4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Model Architecture</a:t>
            </a:r>
            <a:r>
              <a:rPr lang="en" sz="2200"/>
              <a:t>: The Wav2Vec model architecture comprises two main components: </a:t>
            </a:r>
            <a:endParaRPr sz="2200"/>
          </a:p>
          <a:p>
            <a:pPr indent="-368300" lvl="1" marL="914400" rtl="0" algn="l">
              <a:spcBef>
                <a:spcPts val="1000"/>
              </a:spcBef>
              <a:spcAft>
                <a:spcPts val="0"/>
              </a:spcAft>
              <a:buSzPts val="2200"/>
              <a:buChar char="○"/>
            </a:pPr>
            <a:r>
              <a:rPr lang="en" sz="2200"/>
              <a:t>a convolutional feature encoder that processes raw audio </a:t>
            </a:r>
            <a:endParaRPr sz="2200"/>
          </a:p>
          <a:p>
            <a:pPr indent="-368300" lvl="1" marL="914400" rtl="0" algn="l">
              <a:spcBef>
                <a:spcPts val="1000"/>
              </a:spcBef>
              <a:spcAft>
                <a:spcPts val="0"/>
              </a:spcAft>
              <a:buSzPts val="2200"/>
              <a:buChar char="○"/>
            </a:pPr>
            <a:r>
              <a:rPr lang="en" sz="2200"/>
              <a:t>a context network that aggregates information over time</a:t>
            </a:r>
            <a:endParaRPr sz="2200"/>
          </a:p>
          <a:p>
            <a:pPr indent="0" lvl="0" marL="0" rtl="0" algn="l">
              <a:spcBef>
                <a:spcPts val="1000"/>
              </a:spcBef>
              <a:spcAft>
                <a:spcPts val="1000"/>
              </a:spcAft>
              <a:buNone/>
            </a:pPr>
            <a:r>
              <a:t/>
            </a:r>
            <a:endParaRPr sz="2200"/>
          </a:p>
        </p:txBody>
      </p:sp>
      <p:sp>
        <p:nvSpPr>
          <p:cNvPr id="287" name="Google Shape;28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Technical Aspects</a:t>
            </a:r>
            <a:endParaRPr>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294" name="Google Shape;294;p4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Pre-Training</a:t>
            </a:r>
            <a:r>
              <a:rPr lang="en" sz="2200"/>
              <a:t>: The model is first pre-trained on a large unlabelled dataset. This pre-training allows it to learn general features of speech</a:t>
            </a:r>
            <a:endParaRPr sz="2200"/>
          </a:p>
          <a:p>
            <a:pPr indent="-368300" lvl="0" marL="457200" rtl="0" algn="l">
              <a:spcBef>
                <a:spcPts val="1000"/>
              </a:spcBef>
              <a:spcAft>
                <a:spcPts val="1000"/>
              </a:spcAft>
              <a:buSzPts val="2200"/>
              <a:buChar char="●"/>
            </a:pPr>
            <a:r>
              <a:rPr b="1" lang="en" sz="2200"/>
              <a:t>Fine-Tuning</a:t>
            </a:r>
            <a:r>
              <a:rPr lang="en" sz="2200"/>
              <a:t>:  It is then fine-tuned on a smaller labelled dataset for specific speech recognition tasks</a:t>
            </a:r>
            <a:endParaRPr sz="2200"/>
          </a:p>
        </p:txBody>
      </p:sp>
      <p:sp>
        <p:nvSpPr>
          <p:cNvPr id="295" name="Google Shape;29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Technical Aspects</a:t>
            </a:r>
            <a:endParaRPr>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302" name="Google Shape;302;p4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b="1" lang="en" sz="2200"/>
              <a:t>Efficiency and Performance</a:t>
            </a:r>
            <a:r>
              <a:rPr lang="en" sz="2200"/>
              <a:t>: By leveraging self-supervised learning and direct learning from raw audio, Wav2Vec models have shown to significantly reduce the amount of labelled data required for training while achieving state-of-the-art performance on various benchmarks</a:t>
            </a:r>
            <a:endParaRPr sz="2200"/>
          </a:p>
        </p:txBody>
      </p:sp>
      <p:sp>
        <p:nvSpPr>
          <p:cNvPr id="303" name="Google Shape;30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Technical Aspects</a:t>
            </a:r>
            <a:endParaRPr>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16.5. Introduction to Wav2Vec.</a:t>
            </a:r>
            <a:endParaRPr b="1">
              <a:solidFill>
                <a:schemeClr val="lt1"/>
              </a:solidFill>
              <a:latin typeface="Courier New"/>
              <a:ea typeface="Courier New"/>
              <a:cs typeface="Courier New"/>
              <a:sym typeface="Courier New"/>
            </a:endParaRPr>
          </a:p>
        </p:txBody>
      </p:sp>
      <p:sp>
        <p:nvSpPr>
          <p:cNvPr id="310" name="Google Shape;310;p4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Broad Applicability</a:t>
            </a:r>
            <a:r>
              <a:rPr lang="en" sz="2200"/>
              <a:t>: Wav2Vec models are versatile and can be adapted for various languages and dialects, making them highly applicable in global and multilingual contexts</a:t>
            </a:r>
            <a:endParaRPr sz="2200"/>
          </a:p>
          <a:p>
            <a:pPr indent="-368300" lvl="0" marL="457200" rtl="0" algn="l">
              <a:spcBef>
                <a:spcPts val="1000"/>
              </a:spcBef>
              <a:spcAft>
                <a:spcPts val="1000"/>
              </a:spcAft>
              <a:buSzPts val="2200"/>
              <a:buChar char="●"/>
            </a:pPr>
            <a:r>
              <a:rPr b="1" lang="en" sz="2200"/>
              <a:t>Reduced Reliance on Labelled Data</a:t>
            </a:r>
            <a:r>
              <a:rPr lang="en" sz="2200"/>
              <a:t>: One of the most significant impacts of Wav2Vec is its ability to perform well with less reliance on large amounts of labelled data, which is often a major bottleneck in ASR system development</a:t>
            </a:r>
            <a:endParaRPr sz="2200"/>
          </a:p>
        </p:txBody>
      </p:sp>
      <p:sp>
        <p:nvSpPr>
          <p:cNvPr id="311" name="Google Shape;31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 and Impact</a:t>
            </a:r>
            <a:endParaRPr>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318" name="Google Shape;31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7"/>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16.1. Human Speech and Audio Data.</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Speech Recognition and working with audio data is becoming a larger field everyday</a:t>
            </a:r>
            <a:endParaRPr sz="2200"/>
          </a:p>
          <a:p>
            <a:pPr indent="-368300" lvl="0" marL="457200" rtl="0" algn="l">
              <a:spcBef>
                <a:spcPts val="1000"/>
              </a:spcBef>
              <a:spcAft>
                <a:spcPts val="0"/>
              </a:spcAft>
              <a:buSzPts val="2200"/>
              <a:buChar char="●"/>
            </a:pPr>
            <a:r>
              <a:rPr lang="en" sz="2200"/>
              <a:t>More and more technologies are introducing speech as a way to interface with it</a:t>
            </a:r>
            <a:endParaRPr sz="2200"/>
          </a:p>
          <a:p>
            <a:pPr indent="-368300" lvl="1" marL="914400" rtl="0" algn="l">
              <a:spcBef>
                <a:spcPts val="1000"/>
              </a:spcBef>
              <a:spcAft>
                <a:spcPts val="0"/>
              </a:spcAft>
              <a:buSzPts val="2200"/>
              <a:buChar char="○"/>
            </a:pPr>
            <a:r>
              <a:rPr lang="en" sz="2200"/>
              <a:t>Siri, Alexa, and Google Assistant are popular examples of such</a:t>
            </a:r>
            <a:endParaRPr sz="2200"/>
          </a:p>
          <a:p>
            <a:pPr indent="0" lvl="0" marL="0" rtl="0" algn="l">
              <a:spcBef>
                <a:spcPts val="1000"/>
              </a:spcBef>
              <a:spcAft>
                <a:spcPts val="1000"/>
              </a:spcAft>
              <a:buNone/>
            </a:pPr>
            <a:r>
              <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Speech Recognition in the everyday life</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16.1. Human Speech and Audio Data.</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Speech Recognition and working with audio data is becoming a larger field everyday</a:t>
            </a:r>
            <a:endParaRPr sz="2200"/>
          </a:p>
          <a:p>
            <a:pPr indent="-368300" lvl="0" marL="457200" rtl="0" algn="l">
              <a:spcBef>
                <a:spcPts val="1000"/>
              </a:spcBef>
              <a:spcAft>
                <a:spcPts val="0"/>
              </a:spcAft>
              <a:buSzPts val="2200"/>
              <a:buChar char="●"/>
            </a:pPr>
            <a:r>
              <a:rPr lang="en" sz="2200"/>
              <a:t>More and more technologies are introducing speech as a way to interface with it</a:t>
            </a:r>
            <a:endParaRPr sz="2200"/>
          </a:p>
          <a:p>
            <a:pPr indent="-368300" lvl="1" marL="914400" rtl="0" algn="l">
              <a:spcBef>
                <a:spcPts val="1000"/>
              </a:spcBef>
              <a:spcAft>
                <a:spcPts val="0"/>
              </a:spcAft>
              <a:buSzPts val="2200"/>
              <a:buChar char="○"/>
            </a:pPr>
            <a:r>
              <a:rPr lang="en" sz="2200"/>
              <a:t>Siri, Alexa, and Google Assistant are popular examples of such</a:t>
            </a:r>
            <a:endParaRPr sz="2200"/>
          </a:p>
          <a:p>
            <a:pPr indent="0" lvl="0" marL="0" rtl="0" algn="l">
              <a:spcBef>
                <a:spcPts val="1000"/>
              </a:spcBef>
              <a:spcAft>
                <a:spcPts val="1000"/>
              </a:spcAft>
              <a:buNone/>
            </a:pPr>
            <a:r>
              <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Speech Recognition in the everyday life</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16.1. Human Speech and Audio Data.</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If you break down the steps of understanding speech it would be the following steps:</a:t>
            </a:r>
            <a:endParaRPr sz="2200"/>
          </a:p>
          <a:p>
            <a:pPr indent="-368300" lvl="1" marL="914400" rtl="0" algn="l">
              <a:spcBef>
                <a:spcPts val="1000"/>
              </a:spcBef>
              <a:spcAft>
                <a:spcPts val="0"/>
              </a:spcAft>
              <a:buSzPts val="2200"/>
              <a:buChar char="○"/>
            </a:pPr>
            <a:r>
              <a:rPr lang="en" sz="2200"/>
              <a:t>Hearing the speech</a:t>
            </a:r>
            <a:endParaRPr sz="2200"/>
          </a:p>
          <a:p>
            <a:pPr indent="-368300" lvl="1" marL="914400" rtl="0" algn="l">
              <a:spcBef>
                <a:spcPts val="1000"/>
              </a:spcBef>
              <a:spcAft>
                <a:spcPts val="0"/>
              </a:spcAft>
              <a:buSzPts val="2200"/>
              <a:buChar char="○"/>
            </a:pPr>
            <a:r>
              <a:rPr lang="en" sz="2200"/>
              <a:t>Understanding what is being said</a:t>
            </a:r>
            <a:endParaRPr sz="2200"/>
          </a:p>
          <a:p>
            <a:pPr indent="-368300" lvl="1" marL="914400" rtl="0" algn="l">
              <a:spcBef>
                <a:spcPts val="1000"/>
              </a:spcBef>
              <a:spcAft>
                <a:spcPts val="0"/>
              </a:spcAft>
              <a:buSzPts val="2200"/>
              <a:buChar char="○"/>
            </a:pPr>
            <a:r>
              <a:rPr lang="en" sz="2200"/>
              <a:t>Focusing on the important parts</a:t>
            </a:r>
            <a:endParaRPr sz="2200"/>
          </a:p>
          <a:p>
            <a:pPr indent="-368300" lvl="1" marL="914400" rtl="0" algn="l">
              <a:spcBef>
                <a:spcPts val="1000"/>
              </a:spcBef>
              <a:spcAft>
                <a:spcPts val="0"/>
              </a:spcAft>
              <a:buSzPts val="2200"/>
              <a:buChar char="○"/>
            </a:pPr>
            <a:r>
              <a:rPr lang="en" sz="2200"/>
              <a:t>Understanding the meaning behind the speech</a:t>
            </a:r>
            <a:endParaRPr sz="2200"/>
          </a:p>
          <a:p>
            <a:pPr indent="0" lvl="0" marL="0" rtl="0" algn="l">
              <a:spcBef>
                <a:spcPts val="1000"/>
              </a:spcBef>
              <a:spcAft>
                <a:spcPts val="1000"/>
              </a:spcAft>
              <a:buNone/>
            </a:pPr>
            <a:r>
              <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Speech Recognition for Humans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16.1. Human Speech and Audio Data.</a:t>
            </a:r>
            <a:endParaRPr b="1">
              <a:solidFill>
                <a:schemeClr val="lt1"/>
              </a:solidFill>
              <a:latin typeface="Courier New"/>
              <a:ea typeface="Courier New"/>
              <a:cs typeface="Courier New"/>
              <a:sym typeface="Courier New"/>
            </a:endParaRPr>
          </a:p>
        </p:txBody>
      </p:sp>
      <p:sp>
        <p:nvSpPr>
          <p:cNvPr id="102" name="Google Shape;102;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Similarly, the steps a machine would undertake are:</a:t>
            </a:r>
            <a:endParaRPr sz="2200"/>
          </a:p>
          <a:p>
            <a:pPr indent="-368300" lvl="1" marL="914400" rtl="0" algn="l">
              <a:spcBef>
                <a:spcPts val="1000"/>
              </a:spcBef>
              <a:spcAft>
                <a:spcPts val="0"/>
              </a:spcAft>
              <a:buSzPts val="2200"/>
              <a:buChar char="○"/>
            </a:pPr>
            <a:r>
              <a:rPr lang="en" sz="2200"/>
              <a:t>Input: Hearing the speech</a:t>
            </a:r>
            <a:endParaRPr sz="2200"/>
          </a:p>
          <a:p>
            <a:pPr indent="-368300" lvl="1" marL="914400" rtl="0" algn="l">
              <a:spcBef>
                <a:spcPts val="1000"/>
              </a:spcBef>
              <a:spcAft>
                <a:spcPts val="0"/>
              </a:spcAft>
              <a:buSzPts val="2200"/>
              <a:buChar char="○"/>
            </a:pPr>
            <a:r>
              <a:rPr lang="en" sz="2200"/>
              <a:t>Audio Processing: Understanding the sound</a:t>
            </a:r>
            <a:endParaRPr sz="2200"/>
          </a:p>
          <a:p>
            <a:pPr indent="-368300" lvl="1" marL="914400" rtl="0" algn="l">
              <a:spcBef>
                <a:spcPts val="1000"/>
              </a:spcBef>
              <a:spcAft>
                <a:spcPts val="0"/>
              </a:spcAft>
              <a:buSzPts val="2200"/>
              <a:buChar char="○"/>
            </a:pPr>
            <a:r>
              <a:rPr lang="en" sz="2200"/>
              <a:t>Feature Extraction: Focusing on important parts</a:t>
            </a:r>
            <a:endParaRPr sz="2200"/>
          </a:p>
          <a:p>
            <a:pPr indent="-368300" lvl="1" marL="914400" rtl="0" algn="l">
              <a:spcBef>
                <a:spcPts val="1000"/>
              </a:spcBef>
              <a:spcAft>
                <a:spcPts val="0"/>
              </a:spcAft>
              <a:buSzPts val="2200"/>
              <a:buChar char="○"/>
            </a:pPr>
            <a:r>
              <a:rPr lang="en" sz="2200"/>
              <a:t>Pattern Recognition &amp; Interpretation: Understanding the meaning </a:t>
            </a:r>
            <a:endParaRPr sz="2200"/>
          </a:p>
          <a:p>
            <a:pPr indent="0" lvl="0" marL="0" rtl="0" algn="l">
              <a:spcBef>
                <a:spcPts val="1000"/>
              </a:spcBef>
              <a:spcAft>
                <a:spcPts val="1000"/>
              </a:spcAft>
              <a:buNone/>
            </a:pPr>
            <a:r>
              <a:t/>
            </a:r>
            <a:endParaRPr sz="22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Speech Recognition in Machine Learning</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16.2</a:t>
            </a:r>
            <a:endParaRPr sz="4300"/>
          </a:p>
          <a:p>
            <a:pPr indent="0" lvl="0" marL="0" rtl="0" algn="l">
              <a:spcBef>
                <a:spcPts val="0"/>
              </a:spcBef>
              <a:spcAft>
                <a:spcPts val="0"/>
              </a:spcAft>
              <a:buNone/>
            </a:pPr>
            <a:r>
              <a:rPr lang="en" sz="4300"/>
              <a:t>Audio Data</a:t>
            </a:r>
            <a:r>
              <a:rPr b="1" lang="en" sz="4300"/>
              <a:t> Fundamentals</a:t>
            </a:r>
            <a:r>
              <a:rPr lang="en" sz="4300"/>
              <a:t>.</a:t>
            </a:r>
            <a:endParaRPr b="1"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16.2. Audio Data Fundamentals.</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Sound is a mechanical wave that is an oscillation of pressure, transmitted through a solid, liquid, or gas, composed of frequencies within the range of hearing</a:t>
            </a:r>
            <a:endParaRPr sz="2200"/>
          </a:p>
          <a:p>
            <a:pPr indent="-368300" lvl="0" marL="457200" rtl="0" algn="l">
              <a:spcBef>
                <a:spcPts val="1000"/>
              </a:spcBef>
              <a:spcAft>
                <a:spcPts val="0"/>
              </a:spcAft>
              <a:buSzPts val="2200"/>
              <a:buChar char="●"/>
            </a:pPr>
            <a:r>
              <a:rPr lang="en" sz="2200"/>
              <a:t>It travels in waves and is measured in frequency and amplitude</a:t>
            </a:r>
            <a:endParaRPr sz="2200"/>
          </a:p>
          <a:p>
            <a:pPr indent="0" lvl="0" marL="0" rtl="0" algn="l">
              <a:spcBef>
                <a:spcPts val="1000"/>
              </a:spcBef>
              <a:spcAft>
                <a:spcPts val="1000"/>
              </a:spcAft>
              <a:buNone/>
            </a:pPr>
            <a:r>
              <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Nature of Sound Waves</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