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8239f7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8239f7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8239f7cd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8239f7cd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8239f7cd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8239f7cd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8239f7cd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8239f7cd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8239f7cd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8239f7cd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8239f7cd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8239f7cd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8239f7cd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8239f7cd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8239f7cd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8239f7cd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8239f7cd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8239f7cd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8239f7cd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8239f7cd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8239f7cd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8239f7cd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8239f7c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8239f7c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8239f7cd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8239f7cd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8239f7cd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8239f7cd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8239f7cd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8239f7cd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8239f7cd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8239f7cd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8239f7cd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8239f7cd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8239f7cd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8239f7cd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8239f7cd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8239f7cd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8239f7cd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8239f7cd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8239f7cd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8239f7cd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8239f7cd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8239f7cd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8239f7c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8239f7c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8239f7cd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8239f7cd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8239f7cd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8239f7cd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8239f7c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8239f7c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8239f7cd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8239f7cd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8239f7cd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8239f7cd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8239f7c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8239f7c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8239f7cd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8239f7cd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8239f7c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8239f7c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8239f7cd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8239f7cd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2495" l="0" r="0" t="12502"/>
          <a:stretch/>
        </p:blipFill>
        <p:spPr>
          <a:xfrm>
            <a:off x="0" y="0"/>
            <a:ext cx="9144000"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300">
                <a:solidFill>
                  <a:schemeClr val="lt1"/>
                </a:solidFill>
              </a:rPr>
              <a:t>Sequential Data &amp; Machine Learning</a:t>
            </a:r>
            <a:endParaRPr b="1" sz="43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First, second, third…</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1</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8</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2"/>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18.3</a:t>
            </a:r>
            <a:endParaRPr sz="4300"/>
          </a:p>
          <a:p>
            <a:pPr indent="0" lvl="0" marL="0" rtl="0" algn="l">
              <a:spcBef>
                <a:spcPts val="0"/>
              </a:spcBef>
              <a:spcAft>
                <a:spcPts val="0"/>
              </a:spcAft>
              <a:buNone/>
            </a:pPr>
            <a:r>
              <a:rPr b="1" lang="en" sz="4300"/>
              <a:t>Challenges</a:t>
            </a:r>
            <a:r>
              <a:rPr lang="en" sz="4300"/>
              <a:t> in</a:t>
            </a:r>
            <a:endParaRPr sz="4300"/>
          </a:p>
          <a:p>
            <a:pPr indent="0" lvl="0" marL="0" rtl="0" algn="l">
              <a:spcBef>
                <a:spcPts val="0"/>
              </a:spcBef>
              <a:spcAft>
                <a:spcPts val="0"/>
              </a:spcAft>
              <a:buNone/>
            </a:pPr>
            <a:r>
              <a:rPr lang="en" sz="4300"/>
              <a:t>Sequence Learning.</a:t>
            </a:r>
            <a:endParaRPr b="1" sz="4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18.3. Challenges in Sequence Learning.</a:t>
            </a:r>
            <a:endParaRPr b="1">
              <a:solidFill>
                <a:schemeClr val="lt1"/>
              </a:solidFill>
              <a:latin typeface="Courier New"/>
              <a:ea typeface="Courier New"/>
              <a:cs typeface="Courier New"/>
              <a:sym typeface="Courier New"/>
            </a:endParaRPr>
          </a:p>
        </p:txBody>
      </p:sp>
      <p:sp>
        <p:nvSpPr>
          <p:cNvPr id="130" name="Google Shape;130;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Long-range dependencies refer to the situation where current elements in a sequence are dependent on elements that appeared much earlier in the sequence</a:t>
            </a:r>
            <a:endParaRPr sz="2200"/>
          </a:p>
          <a:p>
            <a:pPr indent="-368300" lvl="0" marL="457200" rtl="0" algn="l">
              <a:spcBef>
                <a:spcPts val="1000"/>
              </a:spcBef>
              <a:spcAft>
                <a:spcPts val="1000"/>
              </a:spcAft>
              <a:buSzPts val="2200"/>
              <a:buChar char="●"/>
            </a:pPr>
            <a:r>
              <a:rPr lang="en" sz="2200"/>
              <a:t>This is common in natural language (where the meaning of a sentence can depend on its beginning) and in time-series data (where current trends might be influenced by events far in the past)</a:t>
            </a:r>
            <a:endParaRPr sz="2200"/>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Long-Range Dependencies</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18.3. Challenges in Sequence Learning.</a:t>
            </a:r>
            <a:endParaRPr b="1">
              <a:solidFill>
                <a:schemeClr val="lt1"/>
              </a:solidFill>
              <a:latin typeface="Courier New"/>
              <a:ea typeface="Courier New"/>
              <a:cs typeface="Courier New"/>
              <a:sym typeface="Courier New"/>
            </a:endParaRPr>
          </a:p>
        </p:txBody>
      </p:sp>
      <p:sp>
        <p:nvSpPr>
          <p:cNvPr id="138" name="Google Shape;138;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Traditional sequence models like basic Recurrent Neural Networks (RNNs) struggle to learn these dependencies due to the problem of vanishing gradients</a:t>
            </a:r>
            <a:endParaRPr sz="2200"/>
          </a:p>
          <a:p>
            <a:pPr indent="-368300" lvl="0" marL="457200" rtl="0" algn="l">
              <a:spcBef>
                <a:spcPts val="1000"/>
              </a:spcBef>
              <a:spcAft>
                <a:spcPts val="0"/>
              </a:spcAft>
              <a:buSzPts val="2200"/>
              <a:buChar char="●"/>
            </a:pPr>
            <a:r>
              <a:rPr lang="en" sz="2200"/>
              <a:t>The vanishing gradient problem refers to when the influence of a given input decreases exponentially over time</a:t>
            </a:r>
            <a:endParaRPr sz="2200"/>
          </a:p>
          <a:p>
            <a:pPr indent="-368300" lvl="0" marL="457200" rtl="0" algn="l">
              <a:spcBef>
                <a:spcPts val="1000"/>
              </a:spcBef>
              <a:spcAft>
                <a:spcPts val="1000"/>
              </a:spcAft>
              <a:buSzPts val="2200"/>
              <a:buChar char="●"/>
            </a:pPr>
            <a:r>
              <a:rPr lang="en" sz="2200"/>
              <a:t>Storing information over long sequences requires significant memory, which can be a limitation for many models</a:t>
            </a:r>
            <a:endParaRPr sz="2200"/>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Long-Range Dependencies</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18.3. Challenges in Sequence Learning.</a:t>
            </a:r>
            <a:endParaRPr b="1">
              <a:solidFill>
                <a:schemeClr val="lt1"/>
              </a:solidFill>
              <a:latin typeface="Courier New"/>
              <a:ea typeface="Courier New"/>
              <a:cs typeface="Courier New"/>
              <a:sym typeface="Courier New"/>
            </a:endParaRPr>
          </a:p>
        </p:txBody>
      </p:sp>
      <p:sp>
        <p:nvSpPr>
          <p:cNvPr id="146" name="Google Shape;146;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Long Short-Term Memory (LSTM) and others like are architectures specifically designed to mitigate the vanishing gradient problem and better capture long-term dependencies</a:t>
            </a:r>
            <a:endParaRPr sz="2200"/>
          </a:p>
          <a:p>
            <a:pPr indent="-368300" lvl="0" marL="457200" rtl="0" algn="l">
              <a:spcBef>
                <a:spcPts val="1000"/>
              </a:spcBef>
              <a:spcAft>
                <a:spcPts val="1000"/>
              </a:spcAft>
              <a:buSzPts val="2200"/>
              <a:buChar char="●"/>
            </a:pPr>
            <a:r>
              <a:rPr lang="en" sz="2200"/>
              <a:t>Introduced in Transformers, attention mechanisms allow the model to focus on relevant parts of the input sequence, regardless of their position, making them highly effective for long-range dependencies</a:t>
            </a:r>
            <a:endParaRPr sz="2200"/>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Solutions to Long Range dependencies</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18.3. Challenges in Sequence Learning.</a:t>
            </a:r>
            <a:endParaRPr b="1">
              <a:solidFill>
                <a:schemeClr val="lt1"/>
              </a:solidFill>
              <a:latin typeface="Courier New"/>
              <a:ea typeface="Courier New"/>
              <a:cs typeface="Courier New"/>
              <a:sym typeface="Courier New"/>
            </a:endParaRPr>
          </a:p>
        </p:txBody>
      </p:sp>
      <p:sp>
        <p:nvSpPr>
          <p:cNvPr id="154" name="Google Shape;154;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Many real-world sequences do not have a fixed length. For example, sentences in natural language can vary greatly in length</a:t>
            </a:r>
            <a:endParaRPr sz="2200"/>
          </a:p>
          <a:p>
            <a:pPr indent="-368300" lvl="0" marL="457200" rtl="0" algn="l">
              <a:spcBef>
                <a:spcPts val="1000"/>
              </a:spcBef>
              <a:spcAft>
                <a:spcPts val="1000"/>
              </a:spcAft>
              <a:buSzPts val="2200"/>
              <a:buChar char="●"/>
            </a:pPr>
            <a:r>
              <a:rPr lang="en" sz="2200"/>
              <a:t>Machine learning models often process data in batches for efficiency, but this is complicated when each sequence in the batch has a different length</a:t>
            </a:r>
            <a:endParaRPr sz="2200"/>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Variable-Length Sequences</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18.3. Challenges in Sequence Learning.</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Padding and Truncation where sequences padded with zeros to a fixed length, and longer sequences might be truncated</a:t>
            </a:r>
            <a:endParaRPr sz="2200"/>
          </a:p>
          <a:p>
            <a:pPr indent="-368300" lvl="1" marL="914400" rtl="0" algn="l">
              <a:spcBef>
                <a:spcPts val="1000"/>
              </a:spcBef>
              <a:spcAft>
                <a:spcPts val="0"/>
              </a:spcAft>
              <a:buSzPts val="2200"/>
              <a:buChar char="○"/>
            </a:pPr>
            <a:r>
              <a:rPr lang="en" sz="2200"/>
              <a:t>This, however, can lead to information loss or inefficiency</a:t>
            </a:r>
            <a:endParaRPr sz="2200"/>
          </a:p>
          <a:p>
            <a:pPr indent="-368300" lvl="0" marL="457200" rtl="0" algn="l">
              <a:spcBef>
                <a:spcPts val="1000"/>
              </a:spcBef>
              <a:spcAft>
                <a:spcPts val="1000"/>
              </a:spcAft>
              <a:buSzPts val="2200"/>
              <a:buChar char="●"/>
            </a:pPr>
            <a:r>
              <a:rPr lang="en" sz="2200"/>
              <a:t>Masking where we ignore the padded parts of a sequence during model training or inference</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Solutions to </a:t>
            </a:r>
            <a:r>
              <a:rPr lang="en">
                <a:latin typeface="Georgia"/>
                <a:ea typeface="Georgia"/>
                <a:cs typeface="Georgia"/>
                <a:sym typeface="Georgia"/>
              </a:rPr>
              <a:t>Variable-Length Sequences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8"/>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18.4</a:t>
            </a:r>
            <a:endParaRPr sz="4300"/>
          </a:p>
          <a:p>
            <a:pPr indent="0" lvl="0" marL="0" rtl="0" algn="l">
              <a:spcBef>
                <a:spcPts val="0"/>
              </a:spcBef>
              <a:spcAft>
                <a:spcPts val="0"/>
              </a:spcAft>
              <a:buNone/>
            </a:pPr>
            <a:r>
              <a:rPr b="1" lang="en" sz="4300"/>
              <a:t>Vanishing </a:t>
            </a:r>
            <a:r>
              <a:rPr lang="en" sz="4300"/>
              <a:t>&amp;</a:t>
            </a:r>
            <a:r>
              <a:rPr b="1" lang="en" sz="4300"/>
              <a:t> </a:t>
            </a:r>
            <a:endParaRPr b="1" sz="4300"/>
          </a:p>
          <a:p>
            <a:pPr indent="0" lvl="0" marL="0" rtl="0" algn="l">
              <a:spcBef>
                <a:spcPts val="0"/>
              </a:spcBef>
              <a:spcAft>
                <a:spcPts val="0"/>
              </a:spcAft>
              <a:buNone/>
            </a:pPr>
            <a:r>
              <a:rPr b="1" lang="en" sz="4300"/>
              <a:t>Exploding </a:t>
            </a:r>
            <a:r>
              <a:rPr lang="en" sz="4300"/>
              <a:t>Gradients</a:t>
            </a:r>
            <a:r>
              <a:rPr lang="en" sz="4300"/>
              <a:t>.</a:t>
            </a:r>
            <a:endParaRPr b="1" sz="4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176" name="Google Shape;176;p2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Vanishing and Exploding Gradient problems are significant challenges in the training of deep neural networks, particularly those involving recurrent architectures like RNNs</a:t>
            </a:r>
            <a:endParaRPr sz="2200"/>
          </a:p>
          <a:p>
            <a:pPr indent="-368300" lvl="0" marL="457200" rtl="0" algn="l">
              <a:spcBef>
                <a:spcPts val="1000"/>
              </a:spcBef>
              <a:spcAft>
                <a:spcPts val="1000"/>
              </a:spcAft>
              <a:buSzPts val="2200"/>
              <a:buChar char="●"/>
            </a:pPr>
            <a:r>
              <a:rPr lang="en" sz="2200"/>
              <a:t>These issues arise during the backpropagation process, which is used to update the network's weights based on the gradient of the loss function</a:t>
            </a:r>
            <a:endParaRPr sz="2200"/>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are they?</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184" name="Google Shape;184;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the vanishing gradient problem, the gradients of the loss function become increasingly smaller as they are propagated back through each layer during training</a:t>
            </a:r>
            <a:endParaRPr sz="2200"/>
          </a:p>
          <a:p>
            <a:pPr indent="-368300" lvl="0" marL="457200" rtl="0" algn="l">
              <a:spcBef>
                <a:spcPts val="1000"/>
              </a:spcBef>
              <a:spcAft>
                <a:spcPts val="1000"/>
              </a:spcAft>
              <a:buSzPts val="2200"/>
              <a:buChar char="●"/>
            </a:pPr>
            <a:r>
              <a:rPr lang="en" sz="2200"/>
              <a:t>This decay in gradients is especially pronounced in deep networks or in recurrent networks over long sequences</a:t>
            </a:r>
            <a:endParaRPr sz="2200"/>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Vanishing Gradient Problem</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192" name="Google Shape;192;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primary cause is the multiplication of gradients through many layers or time steps. If these gradients are small (less than 1), their repeated multiplication makes them exponentially smaller</a:t>
            </a:r>
            <a:endParaRPr sz="2200"/>
          </a:p>
          <a:p>
            <a:pPr indent="-368300" lvl="0" marL="457200" rtl="0" algn="l">
              <a:spcBef>
                <a:spcPts val="1000"/>
              </a:spcBef>
              <a:spcAft>
                <a:spcPts val="1000"/>
              </a:spcAft>
              <a:buSzPts val="2200"/>
              <a:buChar char="●"/>
            </a:pPr>
            <a:r>
              <a:rPr lang="en" sz="2200"/>
              <a:t>This is often exacerbated by certain activation functions like the sigmoid or tanh, which have derivatives that can be very small</a:t>
            </a:r>
            <a:endParaRPr sz="2200"/>
          </a:p>
        </p:txBody>
      </p:sp>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Cause of the </a:t>
            </a:r>
            <a:r>
              <a:rPr lang="en">
                <a:latin typeface="Georgia"/>
                <a:ea typeface="Georgia"/>
                <a:cs typeface="Georgia"/>
                <a:sym typeface="Georgia"/>
              </a:rPr>
              <a:t>Vanishing Gradient Problem</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18.1</a:t>
            </a:r>
            <a:endParaRPr sz="4300"/>
          </a:p>
          <a:p>
            <a:pPr indent="0" lvl="0" marL="0" rtl="0" algn="l">
              <a:spcBef>
                <a:spcPts val="0"/>
              </a:spcBef>
              <a:spcAft>
                <a:spcPts val="0"/>
              </a:spcAft>
              <a:buNone/>
            </a:pPr>
            <a:r>
              <a:rPr lang="en" sz="4300"/>
              <a:t>Understanding </a:t>
            </a:r>
            <a:r>
              <a:rPr b="1" lang="en" sz="4300"/>
              <a:t>Sequence Data</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200" name="Google Shape;200;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When gradients vanish, the weights in the early layers of the network (or in the early time steps of a sequence) receive very tiny updates or none at all</a:t>
            </a:r>
            <a:endParaRPr sz="2200"/>
          </a:p>
          <a:p>
            <a:pPr indent="-368300" lvl="0" marL="457200" rtl="0" algn="l">
              <a:spcBef>
                <a:spcPts val="1000"/>
              </a:spcBef>
              <a:spcAft>
                <a:spcPts val="1000"/>
              </a:spcAft>
              <a:buSzPts val="2200"/>
              <a:buChar char="●"/>
            </a:pPr>
            <a:r>
              <a:rPr lang="en" sz="2200"/>
              <a:t>This makes the training process extremely slow and can result in the network not learning the long-range dependencies in the data, which is critical in tasks like language modeling</a:t>
            </a:r>
            <a:endParaRPr sz="2200"/>
          </a:p>
        </p:txBody>
      </p:sp>
      <p:sp>
        <p:nvSpPr>
          <p:cNvPr id="201" name="Google Shape;20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Consequence</a:t>
            </a:r>
            <a:r>
              <a:rPr lang="en">
                <a:latin typeface="Georgia"/>
                <a:ea typeface="Georgia"/>
                <a:cs typeface="Georgia"/>
                <a:sym typeface="Georgia"/>
              </a:rPr>
              <a:t> of the Vanishing Gradient Problem</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208" name="Google Shape;208;p33"/>
          <p:cNvSpPr txBox="1"/>
          <p:nvPr>
            <p:ph idx="1" type="body"/>
          </p:nvPr>
        </p:nvSpPr>
        <p:spPr>
          <a:xfrm>
            <a:off x="311700" y="1613403"/>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exploding gradient problem is the opposite of the vanishing gradient problem</a:t>
            </a:r>
            <a:endParaRPr sz="2200"/>
          </a:p>
          <a:p>
            <a:pPr indent="-368300" lvl="0" marL="457200" rtl="0" algn="l">
              <a:spcBef>
                <a:spcPts val="1000"/>
              </a:spcBef>
              <a:spcAft>
                <a:spcPts val="1000"/>
              </a:spcAft>
              <a:buSzPts val="2200"/>
              <a:buChar char="●"/>
            </a:pPr>
            <a:r>
              <a:rPr lang="en" sz="2200"/>
              <a:t>Here, the gradients can grow exponentially large as they are propagated back through the layers, causing very large updates to the network weights</a:t>
            </a:r>
            <a:endParaRPr sz="2200"/>
          </a:p>
        </p:txBody>
      </p:sp>
      <p:sp>
        <p:nvSpPr>
          <p:cNvPr id="209" name="Google Shape;20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type="title"/>
          </p:nvPr>
        </p:nvSpPr>
        <p:spPr>
          <a:xfrm>
            <a:off x="311700" y="93272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Exploding Gradient Problem</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216" name="Google Shape;216;p34"/>
          <p:cNvSpPr txBox="1"/>
          <p:nvPr>
            <p:ph idx="1" type="body"/>
          </p:nvPr>
        </p:nvSpPr>
        <p:spPr>
          <a:xfrm>
            <a:off x="311700" y="16697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This typically occurs when the gradients are greater than 1, and their repeated multiplication leads to exponentially larger values</a:t>
            </a:r>
            <a:endParaRPr sz="2200"/>
          </a:p>
          <a:p>
            <a:pPr indent="-368300" lvl="0" marL="457200" rtl="0" algn="l">
              <a:spcBef>
                <a:spcPts val="1000"/>
              </a:spcBef>
              <a:spcAft>
                <a:spcPts val="1000"/>
              </a:spcAft>
              <a:buSzPts val="2200"/>
              <a:buChar char="●"/>
            </a:pPr>
            <a:r>
              <a:rPr lang="en" sz="2200"/>
              <a:t>It can be exacerbated by the network architecture, choice of activation function, and data characteristics</a:t>
            </a:r>
            <a:endParaRPr sz="2200"/>
          </a:p>
        </p:txBody>
      </p:sp>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type="title"/>
          </p:nvPr>
        </p:nvSpPr>
        <p:spPr>
          <a:xfrm>
            <a:off x="311700" y="98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Cause of </a:t>
            </a:r>
            <a:r>
              <a:rPr lang="en">
                <a:latin typeface="Georgia"/>
                <a:ea typeface="Georgia"/>
                <a:cs typeface="Georgia"/>
                <a:sym typeface="Georgia"/>
              </a:rPr>
              <a:t>Exploding Gradient Problem</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224" name="Google Shape;224;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Exploding gradients can lead to numerical instability and wildly oscillating network behavior</a:t>
            </a:r>
            <a:endParaRPr sz="2200"/>
          </a:p>
          <a:p>
            <a:pPr indent="-368300" lvl="0" marL="457200" rtl="0" algn="l">
              <a:spcBef>
                <a:spcPts val="1000"/>
              </a:spcBef>
              <a:spcAft>
                <a:spcPts val="1000"/>
              </a:spcAft>
              <a:buSzPts val="2200"/>
              <a:buChar char="●"/>
            </a:pPr>
            <a:r>
              <a:rPr lang="en" sz="2200"/>
              <a:t>The model weights can become so large that the model fails to converge or even becomes NaN (not a number)</a:t>
            </a:r>
            <a:endParaRPr sz="2200"/>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Consequence</a:t>
            </a:r>
            <a:r>
              <a:rPr lang="en">
                <a:latin typeface="Georgia"/>
                <a:ea typeface="Georgia"/>
                <a:cs typeface="Georgia"/>
                <a:sym typeface="Georgia"/>
              </a:rPr>
              <a:t> of Exploding Gradient Problem</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Use of Gated Architectures: LSTMs and GRUs are designed to mitigate this problem through their gating mechanisms</a:t>
            </a:r>
            <a:endParaRPr sz="2200"/>
          </a:p>
          <a:p>
            <a:pPr indent="-368300" lvl="0" marL="457200" rtl="0" algn="l">
              <a:spcBef>
                <a:spcPts val="1000"/>
              </a:spcBef>
              <a:spcAft>
                <a:spcPts val="0"/>
              </a:spcAft>
              <a:buSzPts val="2200"/>
              <a:buChar char="●"/>
            </a:pPr>
            <a:r>
              <a:rPr lang="en" sz="2200"/>
              <a:t>Alternative Activation Functions: ReLU (Rectified Linear Unit) and its variants help</a:t>
            </a:r>
            <a:endParaRPr sz="2200"/>
          </a:p>
          <a:p>
            <a:pPr indent="-368300" lvl="0" marL="457200" rtl="0" algn="l">
              <a:spcBef>
                <a:spcPts val="1000"/>
              </a:spcBef>
              <a:spcAft>
                <a:spcPts val="1000"/>
              </a:spcAft>
              <a:buSzPts val="2200"/>
              <a:buChar char="●"/>
            </a:pPr>
            <a:r>
              <a:rPr lang="en" sz="2200"/>
              <a:t>Network Initialization and Batch Normalization</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Solutions for Vanishing Gradient Problems</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18.4. Vanishing &amp; Exploding Gradients.</a:t>
            </a:r>
            <a:endParaRPr b="1">
              <a:solidFill>
                <a:schemeClr val="lt1"/>
              </a:solidFill>
              <a:latin typeface="Courier New"/>
              <a:ea typeface="Courier New"/>
              <a:cs typeface="Courier New"/>
              <a:sym typeface="Courier New"/>
            </a:endParaRPr>
          </a:p>
        </p:txBody>
      </p:sp>
      <p:sp>
        <p:nvSpPr>
          <p:cNvPr id="240" name="Google Shape;240;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Gradient Clipping: This involves scaling down gradients when they exceed a certain threshold</a:t>
            </a:r>
            <a:endParaRPr sz="2200"/>
          </a:p>
          <a:p>
            <a:pPr indent="-368300" lvl="0" marL="457200" rtl="0" algn="l">
              <a:spcBef>
                <a:spcPts val="1000"/>
              </a:spcBef>
              <a:spcAft>
                <a:spcPts val="1000"/>
              </a:spcAft>
              <a:buSzPts val="2200"/>
              <a:buChar char="●"/>
            </a:pPr>
            <a:r>
              <a:rPr lang="en" sz="2200"/>
              <a:t>Weight Regularization: Techniques like L1 or L2 regularization can help in keeping the weights small</a:t>
            </a:r>
            <a:endParaRPr sz="2200"/>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Solutions for Exploding Gradient Problems</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8"/>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18.5</a:t>
            </a:r>
            <a:endParaRPr sz="4300"/>
          </a:p>
          <a:p>
            <a:pPr indent="0" lvl="0" marL="0" rtl="0" algn="l">
              <a:spcBef>
                <a:spcPts val="0"/>
              </a:spcBef>
              <a:spcAft>
                <a:spcPts val="0"/>
              </a:spcAft>
              <a:buNone/>
            </a:pPr>
            <a:r>
              <a:rPr b="1" lang="en" sz="4300"/>
              <a:t>Long Short-Term Memory</a:t>
            </a:r>
            <a:r>
              <a:rPr lang="en" sz="4300"/>
              <a:t>.</a:t>
            </a:r>
            <a:endParaRPr b="1" sz="4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18.5. Long Short-Term Memory.</a:t>
            </a:r>
            <a:endParaRPr b="1">
              <a:solidFill>
                <a:schemeClr val="lt1"/>
              </a:solidFill>
              <a:latin typeface="Courier New"/>
              <a:ea typeface="Courier New"/>
              <a:cs typeface="Courier New"/>
              <a:sym typeface="Courier New"/>
            </a:endParaRPr>
          </a:p>
        </p:txBody>
      </p:sp>
      <p:sp>
        <p:nvSpPr>
          <p:cNvPr id="254" name="Google Shape;254;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Long Short-Term Memory (LSTM) networks are a special kind of Recurrent Neural Network (RNN) capable of learning long-term dependencies in sequence data</a:t>
            </a:r>
            <a:endParaRPr sz="2200"/>
          </a:p>
          <a:p>
            <a:pPr indent="-368300" lvl="0" marL="457200" rtl="0" algn="l">
              <a:spcBef>
                <a:spcPts val="1000"/>
              </a:spcBef>
              <a:spcAft>
                <a:spcPts val="0"/>
              </a:spcAft>
              <a:buSzPts val="2200"/>
              <a:buChar char="●"/>
            </a:pPr>
            <a:r>
              <a:rPr lang="en" sz="2200"/>
              <a:t>They address the vanishing </a:t>
            </a:r>
            <a:r>
              <a:rPr lang="en" sz="2200"/>
              <a:t>gradient problem found in traditional RNNs</a:t>
            </a:r>
            <a:endParaRPr sz="2200"/>
          </a:p>
          <a:p>
            <a:pPr indent="-368300" lvl="0" marL="457200" rtl="0" algn="l">
              <a:spcBef>
                <a:spcPts val="1000"/>
              </a:spcBef>
              <a:spcAft>
                <a:spcPts val="1000"/>
              </a:spcAft>
              <a:buSzPts val="2200"/>
              <a:buChar char="●"/>
            </a:pPr>
            <a:r>
              <a:rPr lang="en" sz="2200"/>
              <a:t>LSTMs are particularly well-suited for classifying, processing, and making predictions based on time-series data</a:t>
            </a:r>
            <a:endParaRPr sz="2200"/>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Long Short-Term Memory (LSTM)</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18.5. Long Short-Term Memory.</a:t>
            </a:r>
            <a:endParaRPr b="1">
              <a:solidFill>
                <a:schemeClr val="lt1"/>
              </a:solidFill>
              <a:latin typeface="Courier New"/>
              <a:ea typeface="Courier New"/>
              <a:cs typeface="Courier New"/>
              <a:sym typeface="Courier New"/>
            </a:endParaRPr>
          </a:p>
        </p:txBody>
      </p:sp>
      <p:sp>
        <p:nvSpPr>
          <p:cNvPr id="262" name="Google Shape;262;p4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LSTM networks are composed of a series of modules, often referred to as "cells." </a:t>
            </a:r>
            <a:endParaRPr sz="2200"/>
          </a:p>
          <a:p>
            <a:pPr indent="-368300" lvl="0" marL="457200" rtl="0" algn="l">
              <a:spcBef>
                <a:spcPts val="1000"/>
              </a:spcBef>
              <a:spcAft>
                <a:spcPts val="0"/>
              </a:spcAft>
              <a:buSzPts val="2200"/>
              <a:buChar char="●"/>
            </a:pPr>
            <a:r>
              <a:rPr lang="en" sz="2200"/>
              <a:t>Each cell in an LSTM network is designed to remember values over arbitrary time intervals and to regulate the flow of information</a:t>
            </a:r>
            <a:endParaRPr sz="2200"/>
          </a:p>
          <a:p>
            <a:pPr indent="-368300" lvl="0" marL="457200" rtl="0" algn="l">
              <a:spcBef>
                <a:spcPts val="1000"/>
              </a:spcBef>
              <a:spcAft>
                <a:spcPts val="1000"/>
              </a:spcAft>
              <a:buSzPts val="2200"/>
              <a:buChar char="●"/>
            </a:pPr>
            <a:r>
              <a:rPr lang="en" sz="2200"/>
              <a:t>This is the "memory" part of the LSTM</a:t>
            </a:r>
            <a:endParaRPr sz="2200"/>
          </a:p>
        </p:txBody>
      </p:sp>
      <p:sp>
        <p:nvSpPr>
          <p:cNvPr id="263" name="Google Shape;26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4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Cell States of LSTM</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18.5. Long Short-Term Memory.</a:t>
            </a:r>
            <a:endParaRPr b="1">
              <a:solidFill>
                <a:schemeClr val="lt1"/>
              </a:solidFill>
              <a:latin typeface="Courier New"/>
              <a:ea typeface="Courier New"/>
              <a:cs typeface="Courier New"/>
              <a:sym typeface="Courier New"/>
            </a:endParaRPr>
          </a:p>
        </p:txBody>
      </p:sp>
      <p:sp>
        <p:nvSpPr>
          <p:cNvPr id="270" name="Google Shape;270;p4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Gates are a way to optionally let information through</a:t>
            </a:r>
            <a:endParaRPr sz="2200"/>
          </a:p>
          <a:p>
            <a:pPr indent="-368300" lvl="0" marL="457200" rtl="0" algn="l">
              <a:spcBef>
                <a:spcPts val="1000"/>
              </a:spcBef>
              <a:spcAft>
                <a:spcPts val="0"/>
              </a:spcAft>
              <a:buSzPts val="2200"/>
              <a:buChar char="●"/>
            </a:pPr>
            <a:r>
              <a:rPr lang="en" sz="2200"/>
              <a:t>They are composed of a sigmoid neural net layer and a pointwise multiplication operation</a:t>
            </a:r>
            <a:endParaRPr sz="2200"/>
          </a:p>
          <a:p>
            <a:pPr indent="-368300" lvl="0" marL="457200" rtl="0" algn="l">
              <a:spcBef>
                <a:spcPts val="1000"/>
              </a:spcBef>
              <a:spcAft>
                <a:spcPts val="1000"/>
              </a:spcAft>
              <a:buSzPts val="2200"/>
              <a:buChar char="●"/>
            </a:pPr>
            <a:r>
              <a:rPr lang="en" sz="2200"/>
              <a:t>The sigmoid layer outputs numbers between 0 and 1, describing how much of each component should be let through. An output of 0 means "let nothing through," while an output of 1 means "let everything through."</a:t>
            </a:r>
            <a:endParaRPr sz="2200"/>
          </a:p>
        </p:txBody>
      </p:sp>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Gates</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18.1. Understanding Sequence Data.</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Sequence data refers to a collection of elements arranged in a specific order where the arrangement is significant</a:t>
            </a:r>
            <a:endParaRPr sz="2200"/>
          </a:p>
          <a:p>
            <a:pPr indent="-368300" lvl="0" marL="457200" rtl="0" algn="l">
              <a:spcBef>
                <a:spcPts val="1000"/>
              </a:spcBef>
              <a:spcAft>
                <a:spcPts val="0"/>
              </a:spcAft>
              <a:buSzPts val="2200"/>
              <a:buChar char="●"/>
            </a:pPr>
            <a:r>
              <a:rPr lang="en" sz="2200"/>
              <a:t>This data type is common in various domains like </a:t>
            </a:r>
            <a:endParaRPr sz="2200"/>
          </a:p>
          <a:p>
            <a:pPr indent="-368300" lvl="1" marL="914400" rtl="0" algn="l">
              <a:spcBef>
                <a:spcPts val="1000"/>
              </a:spcBef>
              <a:spcAft>
                <a:spcPts val="0"/>
              </a:spcAft>
              <a:buSzPts val="2200"/>
              <a:buChar char="○"/>
            </a:pPr>
            <a:r>
              <a:rPr lang="en" sz="2200"/>
              <a:t>natural language (words in a sentence)</a:t>
            </a:r>
            <a:endParaRPr sz="2200"/>
          </a:p>
          <a:p>
            <a:pPr indent="-368300" lvl="1" marL="914400" rtl="0" algn="l">
              <a:spcBef>
                <a:spcPts val="1000"/>
              </a:spcBef>
              <a:spcAft>
                <a:spcPts val="0"/>
              </a:spcAft>
              <a:buSzPts val="2200"/>
              <a:buChar char="○"/>
            </a:pPr>
            <a:r>
              <a:rPr lang="en" sz="2200"/>
              <a:t>time series (stock market prices)</a:t>
            </a:r>
            <a:endParaRPr sz="2200"/>
          </a:p>
          <a:p>
            <a:pPr indent="-368300" lvl="1" marL="914400" rtl="0" algn="l">
              <a:spcBef>
                <a:spcPts val="1000"/>
              </a:spcBef>
              <a:spcAft>
                <a:spcPts val="1000"/>
              </a:spcAft>
              <a:buSzPts val="2200"/>
              <a:buChar char="○"/>
            </a:pPr>
            <a:r>
              <a:rPr lang="en" sz="2200"/>
              <a:t>biological data (DNA sequence).</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Sequence Data</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18.5. Long Short-Term Memory.</a:t>
            </a:r>
            <a:endParaRPr b="1">
              <a:solidFill>
                <a:schemeClr val="lt1"/>
              </a:solidFill>
              <a:latin typeface="Courier New"/>
              <a:ea typeface="Courier New"/>
              <a:cs typeface="Courier New"/>
              <a:sym typeface="Courier New"/>
            </a:endParaRPr>
          </a:p>
        </p:txBody>
      </p:sp>
      <p:sp>
        <p:nvSpPr>
          <p:cNvPr id="278" name="Google Shape;278;p4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Forget Gate: This gate decides what information should be thrown away or kept</a:t>
            </a:r>
            <a:endParaRPr sz="2200"/>
          </a:p>
          <a:p>
            <a:pPr indent="-368300" lvl="0" marL="457200" rtl="0" algn="l">
              <a:spcBef>
                <a:spcPts val="1000"/>
              </a:spcBef>
              <a:spcAft>
                <a:spcPts val="0"/>
              </a:spcAft>
              <a:buSzPts val="2200"/>
              <a:buChar char="●"/>
            </a:pPr>
            <a:r>
              <a:rPr lang="en" sz="2200"/>
              <a:t>Input Gate: The input gate decides what new information to store in the cell state</a:t>
            </a:r>
            <a:endParaRPr sz="2200"/>
          </a:p>
          <a:p>
            <a:pPr indent="-368300" lvl="0" marL="457200" rtl="0" algn="l">
              <a:spcBef>
                <a:spcPts val="1000"/>
              </a:spcBef>
              <a:spcAft>
                <a:spcPts val="1000"/>
              </a:spcAft>
              <a:buSzPts val="2200"/>
              <a:buChar char="●"/>
            </a:pPr>
            <a:r>
              <a:rPr lang="en" sz="2200"/>
              <a:t>Output Gate: The output gate decides what the next hidden state should be</a:t>
            </a:r>
            <a:endParaRPr sz="2200"/>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Gates</a:t>
            </a:r>
            <a:endParaRPr>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18.5. Long Short-Term Memory.</a:t>
            </a:r>
            <a:endParaRPr b="1">
              <a:solidFill>
                <a:schemeClr val="lt1"/>
              </a:solidFill>
              <a:latin typeface="Courier New"/>
              <a:ea typeface="Courier New"/>
              <a:cs typeface="Courier New"/>
              <a:sym typeface="Courier New"/>
            </a:endParaRPr>
          </a:p>
        </p:txBody>
      </p:sp>
      <p:sp>
        <p:nvSpPr>
          <p:cNvPr id="286" name="Google Shape;286;p4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Input: Sequence data enters the LSTM cell from the input layer</a:t>
            </a:r>
            <a:endParaRPr sz="2200"/>
          </a:p>
          <a:p>
            <a:pPr indent="-368300" lvl="0" marL="457200" rtl="0" algn="l">
              <a:spcBef>
                <a:spcPts val="1000"/>
              </a:spcBef>
              <a:spcAft>
                <a:spcPts val="0"/>
              </a:spcAft>
              <a:buSzPts val="2200"/>
              <a:buChar char="●"/>
            </a:pPr>
            <a:r>
              <a:rPr lang="en" sz="2200"/>
              <a:t>Processing: Inside the LSTM cell, the input data interacts with the cell state and the gates, resulting in an updated cell state and a hidden state</a:t>
            </a:r>
            <a:endParaRPr sz="2200"/>
          </a:p>
          <a:p>
            <a:pPr indent="-368300" lvl="0" marL="457200" rtl="0" algn="l">
              <a:spcBef>
                <a:spcPts val="1000"/>
              </a:spcBef>
              <a:spcAft>
                <a:spcPts val="1000"/>
              </a:spcAft>
              <a:buSzPts val="2200"/>
              <a:buChar char="●"/>
            </a:pPr>
            <a:r>
              <a:rPr lang="en" sz="2200"/>
              <a:t>Output: The output of each LSTM cell is based on the cell's current state and the input it has just processed. The output can be used directly for predictions or fed into the next LSTM cell in the sequence</a:t>
            </a:r>
            <a:endParaRPr sz="2200"/>
          </a:p>
        </p:txBody>
      </p:sp>
      <p:sp>
        <p:nvSpPr>
          <p:cNvPr id="287" name="Google Shape;28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LSTM Architecture</a:t>
            </a:r>
            <a:endParaRPr>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94" name="Google Shape;29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4"/>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18.1. Understanding Sequence Data.</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Characteristics of these data include:</a:t>
            </a:r>
            <a:endParaRPr sz="2200"/>
          </a:p>
          <a:p>
            <a:pPr indent="-368300" lvl="1" marL="914400" rtl="0" algn="l">
              <a:spcBef>
                <a:spcPts val="1000"/>
              </a:spcBef>
              <a:spcAft>
                <a:spcPts val="0"/>
              </a:spcAft>
              <a:buSzPts val="2200"/>
              <a:buChar char="○"/>
            </a:pPr>
            <a:r>
              <a:rPr b="1" lang="en" sz="2200"/>
              <a:t>Ordered</a:t>
            </a:r>
            <a:r>
              <a:rPr lang="en" sz="2200"/>
              <a:t>: Each element in the sequence is positioned in a specific order</a:t>
            </a:r>
            <a:endParaRPr sz="2200"/>
          </a:p>
          <a:p>
            <a:pPr indent="-368300" lvl="1" marL="914400" rtl="0" algn="l">
              <a:spcBef>
                <a:spcPts val="1000"/>
              </a:spcBef>
              <a:spcAft>
                <a:spcPts val="1000"/>
              </a:spcAft>
              <a:buSzPts val="2200"/>
              <a:buChar char="○"/>
            </a:pPr>
            <a:r>
              <a:rPr b="1" lang="en" sz="2200"/>
              <a:t>Temporal</a:t>
            </a:r>
            <a:r>
              <a:rPr lang="en" sz="2200"/>
              <a:t> or Spatial Dependency: Elements may have dependencies or relationships with preceding or succeeding elements</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Sequence Data</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18.2</a:t>
            </a:r>
            <a:endParaRPr sz="4300"/>
          </a:p>
          <a:p>
            <a:pPr indent="0" lvl="0" marL="0" rtl="0" algn="l">
              <a:spcBef>
                <a:spcPts val="0"/>
              </a:spcBef>
              <a:spcAft>
                <a:spcPts val="0"/>
              </a:spcAft>
              <a:buNone/>
            </a:pPr>
            <a:r>
              <a:rPr lang="en" sz="4300"/>
              <a:t>Sequence</a:t>
            </a:r>
            <a:r>
              <a:rPr b="1" lang="en" sz="4300"/>
              <a:t> Learning</a:t>
            </a:r>
            <a:r>
              <a:rPr lang="en" sz="4300"/>
              <a:t>.</a:t>
            </a:r>
            <a:endParaRPr b="1" sz="4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18.2. Sequence Learning.</a:t>
            </a:r>
            <a:endParaRPr b="1">
              <a:solidFill>
                <a:schemeClr val="lt1"/>
              </a:solidFill>
              <a:latin typeface="Courier New"/>
              <a:ea typeface="Courier New"/>
              <a:cs typeface="Courier New"/>
              <a:sym typeface="Courier New"/>
            </a:endParaRPr>
          </a:p>
        </p:txBody>
      </p:sp>
      <p:sp>
        <p:nvSpPr>
          <p:cNvPr id="92" name="Google Shape;92;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Sequence learning is a type of machine learning where the algorithm learns from sequence data</a:t>
            </a:r>
            <a:endParaRPr sz="2200"/>
          </a:p>
          <a:p>
            <a:pPr indent="-368300" lvl="0" marL="457200" rtl="0" algn="l">
              <a:spcBef>
                <a:spcPts val="1000"/>
              </a:spcBef>
              <a:spcAft>
                <a:spcPts val="1000"/>
              </a:spcAft>
              <a:buSzPts val="2200"/>
              <a:buChar char="●"/>
            </a:pPr>
            <a:r>
              <a:rPr lang="en" sz="2200"/>
              <a:t>The goal is to understand the structure or features of the sequence to make predictions about future elements or classify the sequence into different categories</a:t>
            </a:r>
            <a:endParaRPr sz="2200"/>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Sequence Learning?</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18.2. Understanding Sequence Learning.</a:t>
            </a:r>
            <a:endParaRPr b="1">
              <a:solidFill>
                <a:schemeClr val="lt1"/>
              </a:solidFill>
              <a:latin typeface="Courier New"/>
              <a:ea typeface="Courier New"/>
              <a:cs typeface="Courier New"/>
              <a:sym typeface="Courier New"/>
            </a:endParaRPr>
          </a:p>
        </p:txBody>
      </p:sp>
      <p:sp>
        <p:nvSpPr>
          <p:cNvPr id="100" name="Google Shape;100;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Recurrent Neural Networks (RNNs):</a:t>
            </a:r>
            <a:r>
              <a:rPr lang="en" sz="2200"/>
              <a:t> Designed to handle sequential data by having loops in them, allowing information to persist</a:t>
            </a:r>
            <a:endParaRPr sz="2200"/>
          </a:p>
          <a:p>
            <a:pPr indent="-368300" lvl="0" marL="457200" rtl="0" algn="l">
              <a:spcBef>
                <a:spcPts val="1000"/>
              </a:spcBef>
              <a:spcAft>
                <a:spcPts val="0"/>
              </a:spcAft>
              <a:buSzPts val="2200"/>
              <a:buChar char="●"/>
            </a:pPr>
            <a:r>
              <a:rPr b="1" lang="en" sz="2200"/>
              <a:t>Long Short-Term Memory (LSTM):</a:t>
            </a:r>
            <a:r>
              <a:rPr lang="en" sz="2200"/>
              <a:t> An advanced form of RNNs that can learn long-term dependencies in sequence data</a:t>
            </a:r>
            <a:endParaRPr sz="2200"/>
          </a:p>
          <a:p>
            <a:pPr indent="-368300" lvl="0" marL="457200" rtl="0" algn="l">
              <a:spcBef>
                <a:spcPts val="1000"/>
              </a:spcBef>
              <a:spcAft>
                <a:spcPts val="1000"/>
              </a:spcAft>
              <a:buSzPts val="2200"/>
              <a:buChar char="●"/>
            </a:pPr>
            <a:r>
              <a:rPr b="1" lang="en" sz="2200"/>
              <a:t>Transformers:</a:t>
            </a:r>
            <a:r>
              <a:rPr lang="en" sz="2200"/>
              <a:t> A newer approach, popularized by models like GPT and BERT, which uses self-attention mechanisms to handle sequences</a:t>
            </a:r>
            <a:endParaRPr sz="2200"/>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Sequence Learning Approaches</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18.2. Understanding Sequence Learning.</a:t>
            </a:r>
            <a:endParaRPr b="1">
              <a:solidFill>
                <a:schemeClr val="lt1"/>
              </a:solidFill>
              <a:latin typeface="Courier New"/>
              <a:ea typeface="Courier New"/>
              <a:cs typeface="Courier New"/>
              <a:sym typeface="Courier New"/>
            </a:endParaRPr>
          </a:p>
        </p:txBody>
      </p:sp>
      <p:sp>
        <p:nvSpPr>
          <p:cNvPr id="108" name="Google Shape;108;p2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Natural Language Processing (NLP):</a:t>
            </a:r>
            <a:endParaRPr sz="2200"/>
          </a:p>
          <a:p>
            <a:pPr indent="-368300" lvl="1" marL="914400" rtl="0" algn="l">
              <a:spcBef>
                <a:spcPts val="1000"/>
              </a:spcBef>
              <a:spcAft>
                <a:spcPts val="0"/>
              </a:spcAft>
              <a:buSzPts val="2200"/>
              <a:buChar char="○"/>
            </a:pPr>
            <a:r>
              <a:rPr lang="en" sz="2200"/>
              <a:t>Text Generation</a:t>
            </a:r>
            <a:endParaRPr sz="2200"/>
          </a:p>
          <a:p>
            <a:pPr indent="-368300" lvl="1" marL="914400" rtl="0" algn="l">
              <a:spcBef>
                <a:spcPts val="1000"/>
              </a:spcBef>
              <a:spcAft>
                <a:spcPts val="0"/>
              </a:spcAft>
              <a:buSzPts val="2200"/>
              <a:buChar char="○"/>
            </a:pPr>
            <a:r>
              <a:rPr lang="en" sz="2200"/>
              <a:t>Machine Translation</a:t>
            </a:r>
            <a:endParaRPr sz="2200"/>
          </a:p>
          <a:p>
            <a:pPr indent="-368300" lvl="1" marL="914400" rtl="0" algn="l">
              <a:spcBef>
                <a:spcPts val="1000"/>
              </a:spcBef>
              <a:spcAft>
                <a:spcPts val="0"/>
              </a:spcAft>
              <a:buSzPts val="2200"/>
              <a:buChar char="○"/>
            </a:pPr>
            <a:r>
              <a:rPr lang="en" sz="2200"/>
              <a:t>Speech Recognition</a:t>
            </a:r>
            <a:endParaRPr sz="2200"/>
          </a:p>
          <a:p>
            <a:pPr indent="-368300" lvl="0" marL="457200" rtl="0" algn="l">
              <a:spcBef>
                <a:spcPts val="1000"/>
              </a:spcBef>
              <a:spcAft>
                <a:spcPts val="0"/>
              </a:spcAft>
              <a:buSzPts val="2200"/>
              <a:buChar char="●"/>
            </a:pPr>
            <a:r>
              <a:rPr lang="en" sz="2200"/>
              <a:t>Time Series Analysis:</a:t>
            </a:r>
            <a:endParaRPr sz="2200"/>
          </a:p>
          <a:p>
            <a:pPr indent="-368300" lvl="1" marL="914400" rtl="0" algn="l">
              <a:spcBef>
                <a:spcPts val="1000"/>
              </a:spcBef>
              <a:spcAft>
                <a:spcPts val="0"/>
              </a:spcAft>
              <a:buSzPts val="2200"/>
              <a:buChar char="○"/>
            </a:pPr>
            <a:r>
              <a:rPr lang="en" sz="2200"/>
              <a:t>Stock Price Prediction</a:t>
            </a:r>
            <a:endParaRPr sz="2200"/>
          </a:p>
          <a:p>
            <a:pPr indent="-368300" lvl="1" marL="914400" rtl="0" algn="l">
              <a:spcBef>
                <a:spcPts val="1000"/>
              </a:spcBef>
              <a:spcAft>
                <a:spcPts val="1000"/>
              </a:spcAft>
              <a:buSzPts val="2200"/>
              <a:buChar char="○"/>
            </a:pPr>
            <a:r>
              <a:rPr lang="en" sz="2200"/>
              <a:t>Weather Forecasting</a:t>
            </a:r>
            <a:endParaRPr sz="2200"/>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Applications in Machine Learning</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18.2. Understanding Sequence Learning.</a:t>
            </a:r>
            <a:endParaRPr b="1">
              <a:solidFill>
                <a:schemeClr val="lt1"/>
              </a:solidFill>
              <a:latin typeface="Courier New"/>
              <a:ea typeface="Courier New"/>
              <a:cs typeface="Courier New"/>
              <a:sym typeface="Courier New"/>
            </a:endParaRPr>
          </a:p>
        </p:txBody>
      </p:sp>
      <p:sp>
        <p:nvSpPr>
          <p:cNvPr id="116" name="Google Shape;116;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Bioinformatics:</a:t>
            </a:r>
            <a:endParaRPr sz="2200"/>
          </a:p>
          <a:p>
            <a:pPr indent="-368300" lvl="1" marL="914400" rtl="0" algn="l">
              <a:spcBef>
                <a:spcPts val="1000"/>
              </a:spcBef>
              <a:spcAft>
                <a:spcPts val="0"/>
              </a:spcAft>
              <a:buSzPts val="2200"/>
              <a:buChar char="○"/>
            </a:pPr>
            <a:r>
              <a:rPr lang="en" sz="2200"/>
              <a:t>Gene Sequence Analysis</a:t>
            </a:r>
            <a:endParaRPr sz="2200"/>
          </a:p>
          <a:p>
            <a:pPr indent="-368300" lvl="0" marL="457200" rtl="0" algn="l">
              <a:spcBef>
                <a:spcPts val="1000"/>
              </a:spcBef>
              <a:spcAft>
                <a:spcPts val="0"/>
              </a:spcAft>
              <a:buSzPts val="2200"/>
              <a:buChar char="●"/>
            </a:pPr>
            <a:r>
              <a:rPr lang="en" sz="2200"/>
              <a:t>Music and Video Generation</a:t>
            </a:r>
            <a:endParaRPr sz="2200"/>
          </a:p>
          <a:p>
            <a:pPr indent="-368300" lvl="1" marL="914400" rtl="0" algn="l">
              <a:spcBef>
                <a:spcPts val="1000"/>
              </a:spcBef>
              <a:spcAft>
                <a:spcPts val="0"/>
              </a:spcAft>
              <a:buSzPts val="2200"/>
              <a:buChar char="○"/>
            </a:pPr>
            <a:r>
              <a:rPr lang="en" sz="2200"/>
              <a:t>Creating Music</a:t>
            </a:r>
            <a:endParaRPr sz="2200"/>
          </a:p>
          <a:p>
            <a:pPr indent="-368300" lvl="1" marL="914400" rtl="0" algn="l">
              <a:spcBef>
                <a:spcPts val="1000"/>
              </a:spcBef>
              <a:spcAft>
                <a:spcPts val="1000"/>
              </a:spcAft>
              <a:buSzPts val="2200"/>
              <a:buChar char="○"/>
            </a:pPr>
            <a:r>
              <a:rPr lang="en" sz="2200"/>
              <a:t>Video Prediction</a:t>
            </a:r>
            <a:endParaRPr sz="22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Applications in Machine Learning</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