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4a5305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4a5305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4a911b6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4a911b6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4a911b6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4a911b6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4a911b65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4a911b65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4a911b65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4a911b65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4a911b6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4a911b6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4a911b65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4a911b65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4a911b65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4a911b65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4a911b65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4a911b65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a911b65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4a911b65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4a911b65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4a911b65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4a53054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4a53054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4a911b65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4a911b65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4a911b65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4a911b65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4a911b65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4a911b65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a911b65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4a911b65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4a911b6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4a911b6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4a911b65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4a911b65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4a911b65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4a911b65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4a911b65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4a911b65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4a53054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4a53054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4a53054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4a53054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4a911b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4a911b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4a911b6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4a911b6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a911b6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4a911b6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4a911b6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4a911b6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4a911b6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4a911b6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a911b6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4a911b6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4877" l="0" r="0" t="14877"/>
          <a:stretch/>
        </p:blipFill>
        <p:spPr>
          <a:xfrm>
            <a:off x="0" y="0"/>
            <a:ext cx="9153145"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300">
                <a:solidFill>
                  <a:schemeClr val="lt1"/>
                </a:solidFill>
              </a:rPr>
              <a:t>Advanced </a:t>
            </a:r>
            <a:r>
              <a:rPr b="1" lang="en" sz="4300">
                <a:solidFill>
                  <a:schemeClr val="lt1"/>
                </a:solidFill>
              </a:rPr>
              <a:t>Transformers</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Robots in disguise?</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1</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This method involves dividing a text into its constituent sentences. It usually relies on punctuation marks as indicators of sentence boundaries</a:t>
            </a:r>
            <a:endParaRPr sz="2200"/>
          </a:p>
          <a:p>
            <a:pPr indent="-368300" lvl="0" marL="457200" rtl="0" algn="l">
              <a:spcBef>
                <a:spcPts val="1000"/>
              </a:spcBef>
              <a:spcAft>
                <a:spcPts val="0"/>
              </a:spcAft>
              <a:buSzPts val="2200"/>
              <a:buChar char="●"/>
            </a:pPr>
            <a:r>
              <a:rPr b="1" lang="en" sz="2200"/>
              <a:t>Challenges</a:t>
            </a:r>
            <a:r>
              <a:rPr lang="en" sz="2200"/>
              <a:t>: Complexities arise with the use of punctuation in abbreviations, dates, or non-standard sentence endings</a:t>
            </a:r>
            <a:endParaRPr sz="2200"/>
          </a:p>
          <a:p>
            <a:pPr indent="-368300" lvl="0" marL="457200" rtl="0" algn="l">
              <a:spcBef>
                <a:spcPts val="1000"/>
              </a:spcBef>
              <a:spcAft>
                <a:spcPts val="1000"/>
              </a:spcAft>
              <a:buSzPts val="2200"/>
              <a:buChar char="●"/>
            </a:pPr>
            <a:r>
              <a:rPr b="1" lang="en" sz="2200"/>
              <a:t>Applications</a:t>
            </a:r>
            <a:r>
              <a:rPr lang="en" sz="2200"/>
              <a:t>: Useful in tasks that require understanding context at the sentence level, like sentiment analysis, machine translation, and summarization</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Sentence</a:t>
            </a:r>
            <a:r>
              <a:rPr lang="en">
                <a:latin typeface="Georgia"/>
                <a:ea typeface="Georgia"/>
                <a:cs typeface="Georgia"/>
                <a:sym typeface="Georgia"/>
              </a:rPr>
              <a:t> Tokenization</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lang="en" sz="2200"/>
              <a:t>BPE is a middle ground between word-level and character-level tokenization. It starts with a base vocabulary of individual characters and iteratively merges the most frequent pair of tokens </a:t>
            </a:r>
            <a:endParaRPr sz="2200"/>
          </a:p>
          <a:p>
            <a:pPr indent="-357822" lvl="0" marL="457200" rtl="0" algn="l">
              <a:spcBef>
                <a:spcPts val="1000"/>
              </a:spcBef>
              <a:spcAft>
                <a:spcPts val="0"/>
              </a:spcAft>
              <a:buSzPct val="100000"/>
              <a:buChar char="●"/>
            </a:pPr>
            <a:r>
              <a:rPr b="1" lang="en" sz="2200"/>
              <a:t>Challenges</a:t>
            </a:r>
            <a:r>
              <a:rPr lang="en" sz="2200"/>
              <a:t>: BPE may generate suboptimal splits of words if the training corpus isn't representative of the target text</a:t>
            </a:r>
            <a:endParaRPr sz="2200"/>
          </a:p>
          <a:p>
            <a:pPr indent="-357822" lvl="0" marL="457200" rtl="0" algn="l">
              <a:spcBef>
                <a:spcPts val="1000"/>
              </a:spcBef>
              <a:spcAft>
                <a:spcPts val="1000"/>
              </a:spcAft>
              <a:buSzPct val="100000"/>
              <a:buChar char="●"/>
            </a:pPr>
            <a:r>
              <a:rPr b="1" lang="en" sz="2200"/>
              <a:t>Applications</a:t>
            </a:r>
            <a:r>
              <a:rPr lang="en" sz="2200"/>
              <a:t>: Efficient in representing common subword units, significantly reduces the vocabulary size, and handles out-of-vocabulary words well. Used in models like GPT-2, GPT-3</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Byte Pair Encoding (BPE)</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40" name="Google Shape;140;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Similar to BPE but chooses to merge tokens based on a likelihood of improving the language model’s overall performance rather than frequency</a:t>
            </a:r>
            <a:endParaRPr sz="2200"/>
          </a:p>
          <a:p>
            <a:pPr indent="-368300" lvl="0" marL="457200" rtl="0" algn="l">
              <a:spcBef>
                <a:spcPts val="1000"/>
              </a:spcBef>
              <a:spcAft>
                <a:spcPts val="0"/>
              </a:spcAft>
              <a:buSzPts val="2200"/>
              <a:buChar char="●"/>
            </a:pPr>
            <a:r>
              <a:rPr b="1" lang="en" sz="2200"/>
              <a:t>Challenges</a:t>
            </a:r>
            <a:r>
              <a:rPr lang="en" sz="2200"/>
              <a:t>: Requires a more complex training process than simple BPE and might be sensitive to the training data</a:t>
            </a:r>
            <a:endParaRPr sz="2200"/>
          </a:p>
          <a:p>
            <a:pPr indent="-368300" lvl="0" marL="457200" rtl="0" algn="l">
              <a:spcBef>
                <a:spcPts val="1000"/>
              </a:spcBef>
              <a:spcAft>
                <a:spcPts val="1000"/>
              </a:spcAft>
              <a:buSzPts val="2200"/>
              <a:buChar char="●"/>
            </a:pPr>
            <a:r>
              <a:rPr b="1" lang="en" sz="2200"/>
              <a:t>Applications</a:t>
            </a:r>
            <a:r>
              <a:rPr lang="en" sz="2200"/>
              <a:t>: Used in BERT and similar Transformer-based models. It helps these models handle a wide range of language phenomena</a:t>
            </a:r>
            <a:endParaRPr sz="22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WordPiece</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48" name="Google Shape;148;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Unlike BPE and WordPiece, SentencePiece tokenizes text directly into subword units without relying on whitespace for initial word segmentation. This is crucial for languages where whitespace isn't a clear indicator of word boundaries</a:t>
            </a:r>
            <a:endParaRPr sz="2200"/>
          </a:p>
          <a:p>
            <a:pPr indent="-368300" lvl="0" marL="457200" rtl="0" algn="l">
              <a:spcBef>
                <a:spcPts val="1000"/>
              </a:spcBef>
              <a:spcAft>
                <a:spcPts val="1000"/>
              </a:spcAft>
              <a:buSzPts val="2200"/>
              <a:buChar char="●"/>
            </a:pPr>
            <a:r>
              <a:rPr b="1" lang="en" sz="2200"/>
              <a:t>Challenges</a:t>
            </a:r>
            <a:r>
              <a:rPr lang="en" sz="2200"/>
              <a:t>: Might create overly fragmented tokens in languages with clear word boundaries marked by spaces</a:t>
            </a:r>
            <a:endParaRPr sz="22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SentencePiece</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21.3</a:t>
            </a:r>
            <a:endParaRPr sz="4300"/>
          </a:p>
          <a:p>
            <a:pPr indent="0" lvl="0" marL="0" rtl="0" algn="l">
              <a:spcBef>
                <a:spcPts val="0"/>
              </a:spcBef>
              <a:spcAft>
                <a:spcPts val="0"/>
              </a:spcAft>
              <a:buNone/>
            </a:pPr>
            <a:r>
              <a:rPr b="1" lang="en" sz="4300"/>
              <a:t>Transfer Learning</a:t>
            </a:r>
            <a:r>
              <a:rPr lang="en" sz="4300"/>
              <a:t>.</a:t>
            </a:r>
            <a:endParaRPr b="1" sz="4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Transfer learning involves taking a model trained on a large dataset (often a general task like language modeling) and adapting it to a specific task</a:t>
            </a:r>
            <a:endParaRPr sz="2200"/>
          </a:p>
          <a:p>
            <a:pPr indent="-368300" lvl="0" marL="457200" rtl="0" algn="l">
              <a:spcBef>
                <a:spcPts val="1000"/>
              </a:spcBef>
              <a:spcAft>
                <a:spcPts val="1000"/>
              </a:spcAft>
              <a:buSzPts val="2200"/>
              <a:buChar char="●"/>
            </a:pPr>
            <a:r>
              <a:rPr lang="en" sz="2200"/>
              <a:t>This is particularly useful in NLP, where large models are trained on extensive text corpora and then adapted for specific tasks like sentiment analysis, question-answering, etc.</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Efficiency</a:t>
            </a:r>
            <a:r>
              <a:rPr lang="en" sz="2200"/>
              <a:t>: Reduces the computational cost and time as the model doesn’t need to be trained from scratch.</a:t>
            </a:r>
            <a:endParaRPr sz="2200"/>
          </a:p>
          <a:p>
            <a:pPr indent="-368300" lvl="0" marL="457200" rtl="0" algn="l">
              <a:spcBef>
                <a:spcPts val="1000"/>
              </a:spcBef>
              <a:spcAft>
                <a:spcPts val="0"/>
              </a:spcAft>
              <a:buSzPts val="2200"/>
              <a:buChar char="●"/>
            </a:pPr>
            <a:r>
              <a:rPr b="1" lang="en" sz="2200"/>
              <a:t>Performance</a:t>
            </a:r>
            <a:r>
              <a:rPr lang="en" sz="2200"/>
              <a:t>: Often leads to improved performance, especially in scenarios where the target task has limited data available.</a:t>
            </a:r>
            <a:endParaRPr sz="2200"/>
          </a:p>
          <a:p>
            <a:pPr indent="-368300" lvl="0" marL="457200" rtl="0" algn="l">
              <a:spcBef>
                <a:spcPts val="1000"/>
              </a:spcBef>
              <a:spcAft>
                <a:spcPts val="1000"/>
              </a:spcAft>
              <a:buSzPts val="2200"/>
              <a:buChar char="●"/>
            </a:pPr>
            <a:r>
              <a:rPr b="1" lang="en" sz="2200"/>
              <a:t>Generalization</a:t>
            </a:r>
            <a:r>
              <a:rPr lang="en" sz="2200"/>
              <a:t>: Pre-trained models have generally learned rich representations that can be effectively transferred to new tasks.</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Benefits</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Pre-training</a:t>
            </a:r>
            <a:r>
              <a:rPr lang="en" sz="2200"/>
              <a:t>: A model is trained on a large dataset. In NLP, this could be a language model trained on a corpus like Wikipedia or web text</a:t>
            </a:r>
            <a:endParaRPr sz="2200"/>
          </a:p>
          <a:p>
            <a:pPr indent="-368300" lvl="0" marL="457200" rtl="0" algn="l">
              <a:spcBef>
                <a:spcPts val="1000"/>
              </a:spcBef>
              <a:spcAft>
                <a:spcPts val="1000"/>
              </a:spcAft>
              <a:buSzPts val="2200"/>
              <a:buChar char="●"/>
            </a:pPr>
            <a:r>
              <a:rPr b="1" lang="en" sz="2200"/>
              <a:t>Adaptation</a:t>
            </a:r>
            <a:r>
              <a:rPr lang="en" sz="2200"/>
              <a:t>: The pre-trained model is then fine-tuned on a smaller, task-specific dataset. For example, a BERT model pre-trained on English text can be fine-tuned for a sentiment analysis task.</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Process</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Fine-tuning is a specific form of transfer learning where the pre-trained model is slightly adjusted to adapt to a new, related task</a:t>
            </a:r>
            <a:endParaRPr sz="2200"/>
          </a:p>
          <a:p>
            <a:pPr indent="-368300" lvl="0" marL="457200" rtl="0" algn="l">
              <a:spcBef>
                <a:spcPts val="1000"/>
              </a:spcBef>
              <a:spcAft>
                <a:spcPts val="1000"/>
              </a:spcAft>
              <a:buSzPts val="2200"/>
              <a:buChar char="●"/>
            </a:pPr>
            <a:r>
              <a:rPr lang="en" sz="2200"/>
              <a:t>The key idea is to leverage the learned features and weight adjustments of the pre-trained model, adapting them to a new task with minimal additional training</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Fine-Tuning</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Weight Initialization</a:t>
            </a:r>
            <a:r>
              <a:rPr lang="en" sz="2200"/>
              <a:t>: Instead of starting from scratch, the model begins with weights from a pre-trained model.</a:t>
            </a:r>
            <a:endParaRPr sz="2200"/>
          </a:p>
          <a:p>
            <a:pPr indent="-368300" lvl="0" marL="457200" rtl="0" algn="l">
              <a:spcBef>
                <a:spcPts val="1000"/>
              </a:spcBef>
              <a:spcAft>
                <a:spcPts val="0"/>
              </a:spcAft>
              <a:buSzPts val="2200"/>
              <a:buChar char="●"/>
            </a:pPr>
            <a:r>
              <a:rPr b="1" lang="en" sz="2200"/>
              <a:t>Further Training</a:t>
            </a:r>
            <a:r>
              <a:rPr lang="en" sz="2200"/>
              <a:t>: The model is then trained (or fine-tuned) on a new dataset. This training is usually much shorter and requires less data than training a model from scratch</a:t>
            </a:r>
            <a:endParaRPr sz="2200"/>
          </a:p>
          <a:p>
            <a:pPr indent="-368300" lvl="0" marL="457200" rtl="0" algn="l">
              <a:spcBef>
                <a:spcPts val="1000"/>
              </a:spcBef>
              <a:spcAft>
                <a:spcPts val="1000"/>
              </a:spcAft>
              <a:buSzPts val="2200"/>
              <a:buChar char="●"/>
            </a:pPr>
            <a:r>
              <a:rPr b="1" lang="en" sz="2200"/>
              <a:t>Adjustment of Learning Parameters</a:t>
            </a:r>
            <a:r>
              <a:rPr lang="en" sz="2200"/>
              <a:t>: Often, a lower learning rate is used, as major adjustments to the model weights could destroy the previously learned features</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Procedure</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21.1</a:t>
            </a:r>
            <a:endParaRPr sz="4300"/>
          </a:p>
          <a:p>
            <a:pPr indent="0" lvl="0" marL="0" rtl="0" algn="l">
              <a:spcBef>
                <a:spcPts val="0"/>
              </a:spcBef>
              <a:spcAft>
                <a:spcPts val="0"/>
              </a:spcAft>
              <a:buNone/>
            </a:pPr>
            <a:r>
              <a:rPr b="1" lang="en" sz="4300"/>
              <a:t>Positional </a:t>
            </a:r>
            <a:r>
              <a:rPr lang="en" sz="4300"/>
              <a:t>Encoding</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21.3. Transfer Learning.</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BERT and Similar Models</a:t>
            </a:r>
            <a:r>
              <a:rPr lang="en" sz="2200"/>
              <a:t>: These Transformer-based models are often fine-tuned for specific tasks like text classification, named entity recognition, etc. The process involves adding a task-specific layer if needed (like a classification layer) and training the model on a task-specific dataset</a:t>
            </a:r>
            <a:endParaRPr sz="2200"/>
          </a:p>
          <a:p>
            <a:pPr indent="-368300" lvl="0" marL="457200" rtl="0" algn="l">
              <a:spcBef>
                <a:spcPts val="1000"/>
              </a:spcBef>
              <a:spcAft>
                <a:spcPts val="1000"/>
              </a:spcAft>
              <a:buSzPts val="2200"/>
              <a:buChar char="●"/>
            </a:pPr>
            <a:r>
              <a:rPr lang="en" sz="2200"/>
              <a:t>Fine-tuning allows for customization of general models to specific domains or applications, even with small datasets</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 in NLP</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21.4</a:t>
            </a:r>
            <a:endParaRPr sz="4300"/>
          </a:p>
          <a:p>
            <a:pPr indent="0" lvl="0" marL="0" rtl="0" algn="l">
              <a:spcBef>
                <a:spcPts val="0"/>
              </a:spcBef>
              <a:spcAft>
                <a:spcPts val="0"/>
              </a:spcAft>
              <a:buNone/>
            </a:pPr>
            <a:r>
              <a:rPr b="1" lang="en" sz="4300"/>
              <a:t>Multimodal </a:t>
            </a:r>
            <a:r>
              <a:rPr lang="en" sz="4300"/>
              <a:t>Transformers</a:t>
            </a:r>
            <a:r>
              <a:rPr lang="en" sz="4300"/>
              <a:t>.</a:t>
            </a:r>
            <a:endParaRPr b="1" sz="4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16" name="Google Shape;216;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Multimodal Transformers are designed to process and relate information from different modalities (e.g., textual, visual, auditory)</a:t>
            </a:r>
            <a:endParaRPr sz="2200"/>
          </a:p>
          <a:p>
            <a:pPr indent="-368300" lvl="0" marL="457200" rtl="0" algn="l">
              <a:spcBef>
                <a:spcPts val="1000"/>
              </a:spcBef>
              <a:spcAft>
                <a:spcPts val="1000"/>
              </a:spcAft>
              <a:buSzPts val="2200"/>
              <a:buChar char="●"/>
            </a:pPr>
            <a:r>
              <a:rPr lang="en" sz="2200"/>
              <a:t>These models typically involve separate encoding for each modality before combining or fusing these representations. For instance, an image might be processed into a series of patches (as in Vision Transformers), and text might be tokenized and embedded</a:t>
            </a:r>
            <a:endParaRPr sz="2200"/>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Multimodal Transformers</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Key to these models is the mechanism by which they fuse information from different modalities</a:t>
            </a:r>
            <a:endParaRPr sz="2200"/>
          </a:p>
          <a:p>
            <a:pPr indent="-368300" lvl="0" marL="457200" rtl="0" algn="l">
              <a:spcBef>
                <a:spcPts val="1000"/>
              </a:spcBef>
              <a:spcAft>
                <a:spcPts val="1000"/>
              </a:spcAft>
              <a:buSzPts val="2200"/>
              <a:buChar char="●"/>
            </a:pPr>
            <a:r>
              <a:rPr lang="en" sz="2200"/>
              <a:t>This can be done at various stages of the model (early, mid, or late fusion), and the approach can significantly impact the model's performance on multimodal tasks</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Fusion Mechanism</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Image and Text</a:t>
            </a:r>
            <a:r>
              <a:rPr lang="en" sz="2200"/>
              <a:t>: In tasks like image captioning or visual question answering, the model needs to understand and relate textual descriptions or questions to visual content</a:t>
            </a:r>
            <a:endParaRPr sz="2200"/>
          </a:p>
          <a:p>
            <a:pPr indent="-368300" lvl="0" marL="457200" rtl="0" algn="l">
              <a:spcBef>
                <a:spcPts val="1000"/>
              </a:spcBef>
              <a:spcAft>
                <a:spcPts val="1000"/>
              </a:spcAft>
              <a:buSzPts val="2200"/>
              <a:buChar char="●"/>
            </a:pPr>
            <a:r>
              <a:rPr b="1" lang="en" sz="2200"/>
              <a:t>Video and Text</a:t>
            </a:r>
            <a:r>
              <a:rPr lang="en" sz="2200"/>
              <a:t>: Applications include video captioning, where the model generates descriptions of video content, and video question answering, where it answers questions based on video content</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Models like ViLBERT and LXMERT extend the BERT architecture to handle both visual and textual inputs, training on tasks like visual question answering and image-text matching</a:t>
            </a:r>
            <a:endParaRPr sz="2200"/>
          </a:p>
          <a:p>
            <a:pPr indent="-368300" lvl="0" marL="457200" rtl="0" algn="l">
              <a:spcBef>
                <a:spcPts val="1000"/>
              </a:spcBef>
              <a:spcAft>
                <a:spcPts val="1000"/>
              </a:spcAft>
              <a:buSzPts val="2200"/>
              <a:buChar char="●"/>
            </a:pPr>
            <a:r>
              <a:rPr lang="en" sz="2200"/>
              <a:t>Audio-Visual Models: Projects like Audio-Visual Transformers (AVT) focus on synchronizing and interpreting audio-visual data, useful in tasks like audio-visual speech recognition</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Existing Multimodal Transformers</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48" name="Google Shape;248;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One of the key challenges is aligning features from different modalities</a:t>
            </a:r>
            <a:endParaRPr sz="2200"/>
          </a:p>
          <a:p>
            <a:pPr indent="-368300" lvl="0" marL="457200" rtl="0" algn="l">
              <a:spcBef>
                <a:spcPts val="1000"/>
              </a:spcBef>
              <a:spcAft>
                <a:spcPts val="1000"/>
              </a:spcAft>
              <a:buSzPts val="2200"/>
              <a:buChar char="●"/>
            </a:pPr>
            <a:r>
              <a:rPr lang="en" sz="2200"/>
              <a:t>This involves mapping the representations of different data types into a common space where they can be effectively compared and combined</a:t>
            </a:r>
            <a:endParaRPr sz="22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21.4. Multimodal Transformers</a:t>
            </a:r>
            <a:endParaRPr b="1">
              <a:solidFill>
                <a:schemeClr val="lt1"/>
              </a:solidFill>
              <a:latin typeface="Courier New"/>
              <a:ea typeface="Courier New"/>
              <a:cs typeface="Courier New"/>
              <a:sym typeface="Courier New"/>
            </a:endParaRPr>
          </a:p>
        </p:txBody>
      </p:sp>
      <p:sp>
        <p:nvSpPr>
          <p:cNvPr id="256" name="Google Shape;256;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Training multimodal Transformers can be challenging, especially in terms of data availability and balancing the influence of each modality. </a:t>
            </a:r>
            <a:endParaRPr sz="2200"/>
          </a:p>
          <a:p>
            <a:pPr indent="-368300" lvl="0" marL="457200" rtl="0" algn="l">
              <a:spcBef>
                <a:spcPts val="1000"/>
              </a:spcBef>
              <a:spcAft>
                <a:spcPts val="1000"/>
              </a:spcAft>
              <a:buSzPts val="2200"/>
              <a:buChar char="●"/>
            </a:pPr>
            <a:r>
              <a:rPr lang="en" sz="2200"/>
              <a:t>Techniques like transfer learning, where the model is pre-trained on unimodal tasks before multimodal training, can be beneficial</a:t>
            </a:r>
            <a:endParaRPr sz="2200"/>
          </a:p>
        </p:txBody>
      </p:sp>
      <p:sp>
        <p:nvSpPr>
          <p:cNvPr id="257" name="Google Shape;25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64" name="Google Shape;26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40"/>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21.1. Positional Encoding.</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the context of Transformer models like BERT, positional encoding is essential because, unlike RNNs or LSTMs, Transformers process the input data in parallel and do not inherently capture the sequential nature of the data</a:t>
            </a:r>
            <a:endParaRPr sz="2200"/>
          </a:p>
          <a:p>
            <a:pPr indent="-368300" lvl="0" marL="457200" rtl="0" algn="l">
              <a:spcBef>
                <a:spcPts val="1000"/>
              </a:spcBef>
              <a:spcAft>
                <a:spcPts val="1000"/>
              </a:spcAft>
              <a:buSzPts val="2200"/>
              <a:buChar char="●"/>
            </a:pPr>
            <a:r>
              <a:rPr lang="en" sz="2200"/>
              <a:t>For instance, the word "bank" can have different meanings depending on its position and surrounding words in a sentence</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do we need positional encoding</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21.1. Positional Encoding.</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There are different ways to implement positional encoding, but one common approach involves using sine and cosine functions of different frequencies</a:t>
            </a:r>
            <a:endParaRPr sz="2200"/>
          </a:p>
          <a:p>
            <a:pPr indent="-368300" lvl="0" marL="457200" rtl="0" algn="l">
              <a:spcBef>
                <a:spcPts val="1000"/>
              </a:spcBef>
              <a:spcAft>
                <a:spcPts val="0"/>
              </a:spcAft>
              <a:buSzPts val="2200"/>
              <a:buChar char="●"/>
            </a:pPr>
            <a:r>
              <a:rPr lang="en" sz="2200"/>
              <a:t>For each position </a:t>
            </a:r>
            <a:r>
              <a:rPr i="1" lang="en" sz="2200"/>
              <a:t>i</a:t>
            </a:r>
            <a:r>
              <a:rPr lang="en" sz="2200"/>
              <a:t> and dimension </a:t>
            </a:r>
            <a:r>
              <a:rPr i="1" lang="en" sz="2200"/>
              <a:t>d</a:t>
            </a:r>
            <a:r>
              <a:rPr lang="en" sz="2200"/>
              <a:t> in the embedding space, a </a:t>
            </a:r>
            <a:r>
              <a:rPr lang="en" sz="2200"/>
              <a:t>positional</a:t>
            </a:r>
            <a:r>
              <a:rPr lang="en" sz="2200"/>
              <a:t> encoding vector P is defined</a:t>
            </a:r>
            <a:endParaRPr sz="2200"/>
          </a:p>
          <a:p>
            <a:pPr indent="-368300" lvl="0" marL="457200" rtl="0" algn="l">
              <a:spcBef>
                <a:spcPts val="1000"/>
              </a:spcBef>
              <a:spcAft>
                <a:spcPts val="1000"/>
              </a:spcAft>
              <a:buSzPts val="2200"/>
              <a:buChar char="●"/>
            </a:pPr>
            <a:r>
              <a:rPr lang="en" sz="2200"/>
              <a:t>This is very math heavy and should be studied more in-depth if you want to go down the path of research</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Positional Encoding Works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21.1. Positional Encoding.</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For now </a:t>
            </a:r>
            <a:r>
              <a:rPr lang="en" sz="2200"/>
              <a:t>let's</a:t>
            </a:r>
            <a:r>
              <a:rPr lang="en" sz="2200"/>
              <a:t> understand why use sin and cos in the first place</a:t>
            </a:r>
            <a:endParaRPr sz="2200"/>
          </a:p>
          <a:p>
            <a:pPr indent="-368300" lvl="1" marL="914400" rtl="0" algn="l">
              <a:spcBef>
                <a:spcPts val="1000"/>
              </a:spcBef>
              <a:spcAft>
                <a:spcPts val="0"/>
              </a:spcAft>
              <a:buSzPts val="2200"/>
              <a:buChar char="○"/>
            </a:pPr>
            <a:r>
              <a:rPr b="1" lang="en" sz="2200"/>
              <a:t>Predictability</a:t>
            </a:r>
            <a:r>
              <a:rPr lang="en" sz="2200"/>
              <a:t>: It allows the model to easily learn to attend by relative positions</a:t>
            </a:r>
            <a:endParaRPr sz="2200"/>
          </a:p>
          <a:p>
            <a:pPr indent="-368300" lvl="1" marL="914400" rtl="0" algn="l">
              <a:spcBef>
                <a:spcPts val="1000"/>
              </a:spcBef>
              <a:spcAft>
                <a:spcPts val="0"/>
              </a:spcAft>
              <a:buSzPts val="2200"/>
              <a:buChar char="○"/>
            </a:pPr>
            <a:r>
              <a:rPr b="1" lang="en" sz="2200"/>
              <a:t>Scalability</a:t>
            </a:r>
            <a:r>
              <a:rPr lang="en" sz="2200"/>
              <a:t>: The sinusoidal pattern is not limited to a fixed length of the sequence</a:t>
            </a:r>
            <a:endParaRPr sz="2200"/>
          </a:p>
          <a:p>
            <a:pPr indent="-368300" lvl="1" marL="914400" rtl="0" algn="l">
              <a:spcBef>
                <a:spcPts val="1000"/>
              </a:spcBef>
              <a:spcAft>
                <a:spcPts val="1000"/>
              </a:spcAft>
              <a:buSzPts val="2200"/>
              <a:buChar char="○"/>
            </a:pPr>
            <a:r>
              <a:rPr b="1" lang="en" sz="2200"/>
              <a:t>Efficiency</a:t>
            </a:r>
            <a:r>
              <a:rPr lang="en" sz="2200"/>
              <a:t>: Using sinusoids allows for more efficient learning and easier extrapolation to longer sequence lengths</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Sinusoidal Functions</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21.1. Positional Encoding.</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Learned Positional Embeddings: Some models learn positional embeddings in the same way they learn word embeddings. This approach tailors the positional information more specifically to the dataset but may not generalize as well to sequence lengths outside the training data</a:t>
            </a:r>
            <a:endParaRPr sz="2200"/>
          </a:p>
          <a:p>
            <a:pPr indent="-368300" lvl="0" marL="457200" rtl="0" algn="l">
              <a:spcBef>
                <a:spcPts val="1000"/>
              </a:spcBef>
              <a:spcAft>
                <a:spcPts val="1000"/>
              </a:spcAft>
              <a:buSzPts val="2200"/>
              <a:buChar char="●"/>
            </a:pPr>
            <a:r>
              <a:rPr lang="en" sz="2200"/>
              <a:t>Relative Positional Encoding: This approach encodes the relative positions of tokens with respect to each other, rather than their absolute position in the sequence</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Alternatives to Sinusoidal methods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21.2</a:t>
            </a:r>
            <a:endParaRPr sz="4300"/>
          </a:p>
          <a:p>
            <a:pPr indent="0" lvl="0" marL="0" rtl="0" algn="l">
              <a:spcBef>
                <a:spcPts val="0"/>
              </a:spcBef>
              <a:spcAft>
                <a:spcPts val="0"/>
              </a:spcAft>
              <a:buNone/>
            </a:pPr>
            <a:r>
              <a:rPr b="1" lang="en" sz="4300"/>
              <a:t>Tokenization</a:t>
            </a:r>
            <a:r>
              <a:rPr b="1" lang="en" sz="4300"/>
              <a:t> </a:t>
            </a:r>
            <a:r>
              <a:rPr lang="en" sz="4300"/>
              <a:t>Methods</a:t>
            </a:r>
            <a:r>
              <a:rPr lang="en" sz="4300"/>
              <a:t>.</a:t>
            </a:r>
            <a:endParaRPr b="1" sz="4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08" name="Google Shape;108;p20"/>
          <p:cNvSpPr txBox="1"/>
          <p:nvPr>
            <p:ph idx="1" type="body"/>
          </p:nvPr>
        </p:nvSpPr>
        <p:spPr>
          <a:xfrm>
            <a:off x="311700" y="1633282"/>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By itself, tokenization is an easy concept to understand</a:t>
            </a:r>
            <a:endParaRPr sz="2200"/>
          </a:p>
          <a:p>
            <a:pPr indent="-368300" lvl="0" marL="457200" rtl="0" algn="l">
              <a:spcBef>
                <a:spcPts val="1000"/>
              </a:spcBef>
              <a:spcAft>
                <a:spcPts val="1000"/>
              </a:spcAft>
              <a:buSzPts val="2200"/>
              <a:buChar char="●"/>
            </a:pPr>
            <a:r>
              <a:rPr lang="en" sz="2200"/>
              <a:t>However as it is a critical step in NLP, it is important to learn different methods of tokenization especially as it pertains to different tasks</a:t>
            </a:r>
            <a:endParaRPr sz="2200"/>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95260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explore Tokenization</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21.2. Tokenization Methods.</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is the process of splitting a piece of text into individual words based on certain delimiters like spaces, punctuation, etc.</a:t>
            </a:r>
            <a:endParaRPr sz="2200"/>
          </a:p>
          <a:p>
            <a:pPr indent="-368300" lvl="0" marL="457200" rtl="0" algn="l">
              <a:spcBef>
                <a:spcPts val="1000"/>
              </a:spcBef>
              <a:spcAft>
                <a:spcPts val="0"/>
              </a:spcAft>
              <a:buSzPts val="2200"/>
              <a:buChar char="●"/>
            </a:pPr>
            <a:r>
              <a:rPr b="1" lang="en" sz="2200"/>
              <a:t>Challenges</a:t>
            </a:r>
            <a:r>
              <a:rPr lang="en" sz="2200"/>
              <a:t>: The main challenge arises with languages that don't use spaces to separate words or with compound words in languages like German</a:t>
            </a:r>
            <a:endParaRPr sz="2200"/>
          </a:p>
          <a:p>
            <a:pPr indent="-368300" lvl="0" marL="457200" rtl="0" algn="l">
              <a:spcBef>
                <a:spcPts val="1000"/>
              </a:spcBef>
              <a:spcAft>
                <a:spcPts val="1000"/>
              </a:spcAft>
              <a:buSzPts val="2200"/>
              <a:buChar char="●"/>
            </a:pPr>
            <a:r>
              <a:rPr b="1" lang="en" sz="2200"/>
              <a:t>Applications</a:t>
            </a:r>
            <a:r>
              <a:rPr lang="en" sz="2200"/>
              <a:t>: Basic NLP tasks like word frequency counts, bag-of-words model for text classification, etc.</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Word Tokenization</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