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f70e7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f70e7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af70e74d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af70e74d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af70e74d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af70e74d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af70e74d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af70e74d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af70e74d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af70e74d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af70e74d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af70e74d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af70e74d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af70e74d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af70e74d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af70e74d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af70e74d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af70e74d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af70e74d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af70e74d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af70e74d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af70e74d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af70e74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af70e74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af70e74d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af70e74d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af70e74d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af70e74d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af70e74de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af70e74d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af70e74d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af70e74d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af70e74d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af70e74d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af70e74d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af70e74d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af70e74d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af70e74d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af70e74d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af70e74d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af70e74d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af70e74d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af70e74d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af70e74d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af70e74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af70e74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af70e74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af70e74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f70e74d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f70e74d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af70e74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af70e74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af70e74d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af70e74d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af70e74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af70e74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f70e74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f70e74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af70e74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af70e74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3028" l="0" r="0" t="13028"/>
          <a:stretch/>
        </p:blipFill>
        <p:spPr>
          <a:xfrm>
            <a:off x="0" y="0"/>
            <a:ext cx="915884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61325" y="2231875"/>
            <a:ext cx="5682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chemeClr val="lt1"/>
                </a:solidFill>
              </a:rPr>
              <a:t>Introduction to Recommendation Systems</a:t>
            </a:r>
            <a:endParaRPr b="1" sz="43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461325" y="4321425"/>
            <a:ext cx="680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Recommended for you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7667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2</a:t>
            </a:r>
            <a:endParaRPr b="1" sz="26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280325" y="1812200"/>
            <a:ext cx="22572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00">
                <a:solidFill>
                  <a:schemeClr val="lt1"/>
                </a:solidFill>
              </a:rPr>
              <a:t>2</a:t>
            </a:r>
            <a:endParaRPr b="1" sz="26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22.2. Early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Over-reliance on Explicit Feedback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Many of these systems depended heavily on explicit feedback (like ratings or reviews), which not all users are willing to provide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Many of these systems depended heavily on explicit feedback (like ratings or reviews), which not all users are willing to provide</a:t>
            </a:r>
            <a:endParaRPr sz="2200"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Issues with Early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22.3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Introducing ML </a:t>
            </a:r>
            <a:r>
              <a:rPr lang="en" sz="4300"/>
              <a:t>to</a:t>
            </a:r>
            <a:br>
              <a:rPr lang="en" sz="4300"/>
            </a:br>
            <a:r>
              <a:rPr lang="en" sz="4300"/>
              <a:t>Recommendation Systems.</a:t>
            </a:r>
            <a:endParaRPr b="1"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22.3. Introducing ML to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Scalability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ML algorithms, especially those based on matrix factorization and neural networks, are more efficient in handling large datasets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Techniques like Singular Value Decomposition (SVD) in matrix factorization reduce the dimensions of the user-item matrix, making the dataset more manageable and speeding up the recommendation process</a:t>
            </a:r>
            <a:endParaRPr sz="2200"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introducing ML solved most of these problems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22.3. Introducing ML to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Limited Personalization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ML algorithms can analyze complex patterns in user behavior, allowing for more nuanced user profiles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ML models can incorporate contextual information (like time, location, device type) into recommendations, enhancing personalization</a:t>
            </a:r>
            <a:endParaRPr sz="2200"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introducing ML solved most of these problems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22.3. Introducing ML to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Cold Start Problem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Combining content-based and collaborative filtering methods helps alleviate the cold start problem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By utilizing transfer learning, pre-trained models can provide a strong starting point for making recommendations with limited initial data</a:t>
            </a:r>
            <a:endParaRPr sz="2200"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introducing ML solved most of these problems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22.3. Introducing ML to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Cold Start Problem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Combining content-based and collaborative filtering methods helps alleviate the cold start problem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By utilizing transfer learning, pre-trained models can provide a strong starting point for making recommendations with limited initial data</a:t>
            </a:r>
            <a:endParaRPr sz="2200"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How introducing ML solved most of these problems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22.4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Types of</a:t>
            </a:r>
            <a:br>
              <a:rPr lang="en" sz="4300"/>
            </a:br>
            <a:r>
              <a:rPr lang="en" sz="4300"/>
              <a:t>Recommendation Systems.</a:t>
            </a:r>
            <a:endParaRPr b="1" sz="4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22.4. Types of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User-Based Collaborative Filtering</a:t>
            </a:r>
            <a:r>
              <a:rPr lang="en" sz="2200"/>
              <a:t>: This method finds users who have similar preferences or behavior patterns to the target user and recommends items that these similar users have liked or interacted with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Item-Based Collaborative Filtering</a:t>
            </a:r>
            <a:r>
              <a:rPr lang="en" sz="2200"/>
              <a:t>: Instead of finding similar users, this approach identifies items that are similar to those the user has already liked or interacted with, based on other users' interactions with these items.</a:t>
            </a:r>
            <a:endParaRPr sz="2200"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Collaborative Filtering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22.4. Types of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content-based filtering, recommendations are made by analyzing the properties or features of the items themselves. If a user likes an item, this system recommends items that are similar in content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instance, in a movie recommendation system, if a user likes certain movies, the system will recommend other movies with similar genres, actors, or directors</a:t>
            </a:r>
            <a:endParaRPr sz="2200"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Content-Based Filtering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22.4. Types of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Demographic-based recommendation systems use demographic information about users to make recommendations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These systems assume that people with similar demographic profiles will have similar preferences. For example, a recommendation system for a music streaming service might recommend different genres to different age groups</a:t>
            </a:r>
            <a:endParaRPr sz="2200"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Demographic-Based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22.1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Recommendation Systems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22.4. Types of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Context-aware systems take into account the context in which the user is making a decision. This context could include the user's current location, time of day, or even the weather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example, recommending a playlist that suits the user's current activity (like working out or relaxing) or suggesting restaurants nearby</a:t>
            </a:r>
            <a:endParaRPr sz="2200"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Context-Aware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22.4. Types of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Hybrid recommendation systems combine collaborative and content-based filtering methods. The goal is to improve recommendation quality and overcome the limitations inherent in any single approach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example, a hybrid system might use collaborative filtering to identify a set of users with similar tastes and then use content-based filtering to find items that those users liked and that match the target user's content preferences</a:t>
            </a:r>
            <a:endParaRPr sz="2200"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Hybrid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Prominent Libraries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Surprise is a Python scikit specifically built for creating and analyzing recommender systems. It is favored for its ease of use and flexibility, allowing users to work with both custom and built-in datasets and algorithms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Key features: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Various Algorithms such as Singular Value Decomposition &amp; NormalPredictor, with customization</a:t>
            </a:r>
            <a:endParaRPr sz="2200"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Surprise </a:t>
            </a:r>
            <a:r>
              <a:rPr lang="en" sz="2688">
                <a:latin typeface="Georgia"/>
                <a:ea typeface="Georgia"/>
                <a:cs typeface="Georgia"/>
                <a:sym typeface="Georgia"/>
              </a:rPr>
              <a:t>(Simple Python RecommendatIon System Engine)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TensorFlow Recommenders is part of the TensorFlow ecosystem and is designed for building sophisticated recommendation models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allows for a high degree of customization and is suitable for both retrieval and ranking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Can be integrated with other TensorFlow libraries for extended functionalities, like TensorFlow Data Validation and TensorFlow Transform</a:t>
            </a:r>
            <a:endParaRPr sz="2200"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Recommenders (TFRS)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LightFM is a Python library that combines collaborative filtering and content-based methods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It's particularly effective for datasets with rich item and user features and works well with both implicit and explicit feedback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It is a hybrid model that integrates content-based and collaborative filtering approaches. It works well with both types of feedback data</a:t>
            </a:r>
            <a:endParaRPr sz="2200"/>
          </a:p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LightFM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22.5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Applied </a:t>
            </a:r>
            <a:r>
              <a:rPr lang="en" sz="4300"/>
              <a:t>Recommendations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Data</a:t>
            </a:r>
            <a:r>
              <a:rPr lang="en" sz="2200"/>
              <a:t>: The platform uses a dataset consisting of user IDs, movie IDs, and ratings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Model Selection</a:t>
            </a:r>
            <a:r>
              <a:rPr lang="en" sz="2200"/>
              <a:t>: They choose the SVD algorithm from Surprise, known for its effectiveness in collaborative filtering tasks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Process</a:t>
            </a:r>
            <a:r>
              <a:rPr lang="en" sz="2200"/>
              <a:t>: Once trained, the system can predict how a user might rate movies they haven't seen yet and recommend those with the highest predicted ratings</a:t>
            </a:r>
            <a:endParaRPr sz="2200"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Surprise: Personalized Movie Recommendation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Data</a:t>
            </a:r>
            <a:r>
              <a:rPr lang="en" sz="2200"/>
              <a:t>: </a:t>
            </a:r>
            <a:r>
              <a:rPr lang="en" sz="2200"/>
              <a:t>(TFRS): E-commerce Product Recommendation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Model Selection</a:t>
            </a:r>
            <a:r>
              <a:rPr lang="en" sz="2200"/>
              <a:t>: </a:t>
            </a:r>
            <a:r>
              <a:rPr lang="en" sz="2200"/>
              <a:t>They use TFRS to build a two-stage model: the first stage for retrieval and the second for ranking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</a:t>
            </a:r>
            <a:r>
              <a:rPr lang="en" sz="2200"/>
              <a:t>: </a:t>
            </a:r>
            <a:r>
              <a:rPr lang="en" sz="2200"/>
              <a:t>The model is deployed to make real-time recommendations on the website, dynamically adjusting as user behavior changes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Evaluation: </a:t>
            </a:r>
            <a:r>
              <a:rPr lang="en" sz="2200"/>
              <a:t>The website monitors metrics like click-through rate (CTR) and conversion rate</a:t>
            </a:r>
            <a:endParaRPr sz="2200"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4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(TFRS): E-commerce Product Recommendation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22.5. Prominent Libraries.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Data</a:t>
            </a:r>
            <a:r>
              <a:rPr lang="en" sz="2200"/>
              <a:t>: </a:t>
            </a:r>
            <a:r>
              <a:rPr lang="en" sz="2200"/>
              <a:t>The service uses data comprising user listening history, song features (like genre, artist, release year), and user profiles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Process</a:t>
            </a:r>
            <a:r>
              <a:rPr lang="en" sz="2200"/>
              <a:t>: After training, t</a:t>
            </a:r>
            <a:r>
              <a:rPr lang="en" sz="2200"/>
              <a:t>he system generates personalized playlists for each user, recommending new songs and artists that align with their tastes.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b="1" lang="en" sz="2200"/>
              <a:t>Evaluation: </a:t>
            </a:r>
            <a:r>
              <a:rPr lang="en" sz="2200"/>
              <a:t>The service tracks metrics such as user engagement time and playlist follow rates to assess the effectiveness of the recommendations</a:t>
            </a:r>
            <a:endParaRPr sz="2200"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LightFM: Music Streaming Service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22.1.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 systems are a sophisticated and integral component of modern digital environments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Their primary role is to assist users in navigating the overwhelming array of choices available in various domains, such as e-commerce, online streaming, and social media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personalization is not just beneficial for the user experience but also drives engagement and sales for businesses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/>
        </p:nvSpPr>
        <p:spPr>
          <a:xfrm>
            <a:off x="0" y="-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3188225"/>
            <a:ext cx="8520600" cy="19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END.</a:t>
            </a:r>
            <a:endParaRPr sz="87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22.1.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concept of recommendation systems is rooted in the idea of filtering large volumes of information to present the most relevant subset to the user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This aligns closely with the human desire for personalized experiences, especially in an era where the amount of available information far exceeds what one can comfortably explore</a:t>
            </a:r>
            <a:endParaRPr sz="2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What are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046550"/>
            <a:ext cx="8520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22.2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Early</a:t>
            </a:r>
            <a:br>
              <a:rPr lang="en" sz="4300"/>
            </a:br>
            <a:r>
              <a:rPr lang="en" sz="4300"/>
              <a:t>Recommendation Systems</a:t>
            </a:r>
            <a:r>
              <a:rPr lang="en" sz="4300"/>
              <a:t>.</a:t>
            </a:r>
            <a:endParaRPr b="1"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22.2. Early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the early stages, recommendation systems were primarily rule-based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These systems used explicit rules set by human experts to determine which items to recommend based on user actions or profiles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For example, a simple rule might be to recommend winter clothing items to users located in colder regions during winter months</a:t>
            </a:r>
            <a:endParaRPr sz="2200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Early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22.2. Early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However, there were a lot of limitations in these early systems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Scalability Issues: 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As the size of the user base and the inventory of products or content grew, these systems found it challenging to maintain performance and accuracy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They relied on simpler algorithms that couldn't efficiently handle large, sparse datasets, leading to slower response times and reduced user satisfaction</a:t>
            </a:r>
            <a:endParaRPr sz="22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Issues with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Early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22.2. Early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Limited Personalization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These systems primarily used basic approaches like popularity-based or rule-based recommendations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While these methods could suggest items that were generally popular or fit broad criteria, they lacked the ability to deeply personalize recommendations for individual users and felt generic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Issues with Early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22.2. Early Recommendation Systems.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36325"/>
            <a:ext cx="85206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Cold Start Problem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 cold start problem refers to the difficulty in providing relevant recommendations when there is little to no data available on new users or new items</a:t>
            </a:r>
            <a:endParaRPr sz="2200"/>
          </a:p>
          <a:p>
            <a:pPr indent="-368300" lvl="1" marL="914400" rtl="0" algn="l">
              <a:spcBef>
                <a:spcPts val="1000"/>
              </a:spcBef>
              <a:spcAft>
                <a:spcPts val="1000"/>
              </a:spcAft>
              <a:buSzPts val="2200"/>
              <a:buChar char="○"/>
            </a:pPr>
            <a:r>
              <a:rPr lang="en" sz="2200"/>
              <a:t>Early recommendation systems lacked sophisticated methods to infer preferences or characteristics in these scenarios, making it challenging to engage new users effectively or to promote new items</a:t>
            </a:r>
            <a:endParaRPr sz="2200"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5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Issues with Early Recommendation Systems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