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4e34e31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4e34e31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4e34e31f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4e34e31f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4e34e31f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4e34e31f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4e34e31f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4e34e31f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4e34e31f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4e34e31f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4e34e31f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4e34e31f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4e34e31f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4e34e31f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4e34e31f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4e34e31f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4e34e31f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4e34e31f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4e34e31f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4e34e31f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4e34e31f4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4e34e31f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64e34e31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64e34e31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4e34e31f4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4e34e31f4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4e34e31f4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4e34e31f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4e34e31f4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4e34e31f4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4e34e31f4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4e34e31f4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4e34e31f4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4e34e31f4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4e34e31f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4e34e31f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4e34e31f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4e34e31f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4e34e31f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4e34e31f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4e34e31f4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4e34e31f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4e34e31f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4e34e31f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4e34e31f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4e34e31f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4e34e31f4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4e34e31f4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4e34e31f4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4e34e31f4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64e34e31f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64e34e31f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4e34e31f4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4e34e31f4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4e34e31f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4e34e31f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4e34e31f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4e34e31f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4e34e31f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4e34e31f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4e34e31f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4e34e31f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4e34e31f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4e34e31f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4e34e31f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4e34e31f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4e34e31f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4e34e31f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3028" l="0" r="0" t="13028"/>
          <a:stretch/>
        </p:blipFill>
        <p:spPr>
          <a:xfrm>
            <a:off x="0" y="0"/>
            <a:ext cx="9158841" cy="5143500"/>
          </a:xfrm>
          <a:prstGeom prst="rect">
            <a:avLst/>
          </a:prstGeom>
          <a:noFill/>
          <a:ln>
            <a:noFill/>
          </a:ln>
        </p:spPr>
      </p:pic>
      <p:sp>
        <p:nvSpPr>
          <p:cNvPr id="55" name="Google Shape;55;p13"/>
          <p:cNvSpPr txBox="1"/>
          <p:nvPr>
            <p:ph type="ctrTitle"/>
          </p:nvPr>
        </p:nvSpPr>
        <p:spPr>
          <a:xfrm>
            <a:off x="3461325" y="2231875"/>
            <a:ext cx="56826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300">
                <a:solidFill>
                  <a:schemeClr val="lt1"/>
                </a:solidFill>
              </a:rPr>
              <a:t>Building a Recommendation</a:t>
            </a:r>
            <a:r>
              <a:rPr b="1" lang="en" sz="4300">
                <a:solidFill>
                  <a:schemeClr val="lt1"/>
                </a:solidFill>
              </a:rPr>
              <a:t> Engine</a:t>
            </a:r>
            <a:endParaRPr b="1" sz="4300">
              <a:solidFill>
                <a:schemeClr val="lt1"/>
              </a:solidFill>
            </a:endParaRPr>
          </a:p>
        </p:txBody>
      </p:sp>
      <p:sp>
        <p:nvSpPr>
          <p:cNvPr id="56" name="Google Shape;56;p13"/>
          <p:cNvSpPr txBox="1"/>
          <p:nvPr>
            <p:ph idx="1" type="subTitle"/>
          </p:nvPr>
        </p:nvSpPr>
        <p:spPr>
          <a:xfrm>
            <a:off x="3461325" y="4321425"/>
            <a:ext cx="6800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lt1"/>
                </a:solidFill>
              </a:rPr>
              <a:t>Recommended for you</a:t>
            </a:r>
            <a:endParaRPr b="1" sz="1900">
              <a:solidFill>
                <a:schemeClr val="lt1"/>
              </a:solidFill>
            </a:endParaRPr>
          </a:p>
        </p:txBody>
      </p:sp>
      <p:sp>
        <p:nvSpPr>
          <p:cNvPr id="57" name="Google Shape;57;p13"/>
          <p:cNvSpPr txBox="1"/>
          <p:nvPr/>
        </p:nvSpPr>
        <p:spPr>
          <a:xfrm>
            <a:off x="-37667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2</a:t>
            </a:r>
            <a:endParaRPr b="1" sz="26800">
              <a:solidFill>
                <a:schemeClr val="lt1"/>
              </a:solidFill>
            </a:endParaRPr>
          </a:p>
        </p:txBody>
      </p:sp>
      <p:sp>
        <p:nvSpPr>
          <p:cNvPr id="58" name="Google Shape;58;p13"/>
          <p:cNvSpPr txBox="1"/>
          <p:nvPr/>
        </p:nvSpPr>
        <p:spPr>
          <a:xfrm>
            <a:off x="128032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3</a:t>
            </a:r>
            <a:endParaRPr b="1" sz="26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23.3. Types of Filtering</a:t>
            </a:r>
            <a:endParaRPr b="1">
              <a:solidFill>
                <a:schemeClr val="lt1"/>
              </a:solidFill>
              <a:latin typeface="Courier New"/>
              <a:ea typeface="Courier New"/>
              <a:cs typeface="Courier New"/>
              <a:sym typeface="Courier New"/>
            </a:endParaRPr>
          </a:p>
        </p:txBody>
      </p:sp>
      <p:sp>
        <p:nvSpPr>
          <p:cNvPr id="122" name="Google Shape;122;p22"/>
          <p:cNvSpPr txBox="1"/>
          <p:nvPr>
            <p:ph idx="1" type="body"/>
          </p:nvPr>
        </p:nvSpPr>
        <p:spPr>
          <a:xfrm>
            <a:off x="311700" y="17459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Item</a:t>
            </a:r>
            <a:r>
              <a:rPr lang="en" sz="2200"/>
              <a:t>: Each item in the system's database is described using a set of features. In the case of movies, these features could include genre, director, cast, release year, etc. </a:t>
            </a:r>
            <a:endParaRPr sz="2200"/>
          </a:p>
          <a:p>
            <a:pPr indent="-368300" lvl="0" marL="457200" rtl="0" algn="l">
              <a:spcBef>
                <a:spcPts val="1000"/>
              </a:spcBef>
              <a:spcAft>
                <a:spcPts val="1000"/>
              </a:spcAft>
              <a:buSzPts val="2200"/>
              <a:buChar char="●"/>
            </a:pPr>
            <a:r>
              <a:rPr lang="en" sz="2200"/>
              <a:t>This description forms an 'item profile'</a:t>
            </a:r>
            <a:endParaRPr sz="2200"/>
          </a:p>
        </p:txBody>
      </p:sp>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22"/>
          <p:cNvSpPr txBox="1"/>
          <p:nvPr>
            <p:ph type="title"/>
          </p:nvPr>
        </p:nvSpPr>
        <p:spPr>
          <a:xfrm>
            <a:off x="311700" y="1065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Content-based Filtering</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23.3. Types of Filtering</a:t>
            </a:r>
            <a:endParaRPr b="1">
              <a:solidFill>
                <a:schemeClr val="lt1"/>
              </a:solidFill>
              <a:latin typeface="Courier New"/>
              <a:ea typeface="Courier New"/>
              <a:cs typeface="Courier New"/>
              <a:sym typeface="Courier New"/>
            </a:endParaRPr>
          </a:p>
        </p:txBody>
      </p:sp>
      <p:sp>
        <p:nvSpPr>
          <p:cNvPr id="130" name="Google Shape;130;p2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core of content-based filtering is to match the user profile with the item profiles. </a:t>
            </a:r>
            <a:endParaRPr sz="2200"/>
          </a:p>
          <a:p>
            <a:pPr indent="-368300" lvl="0" marL="457200" rtl="0" algn="l">
              <a:spcBef>
                <a:spcPts val="1000"/>
              </a:spcBef>
              <a:spcAft>
                <a:spcPts val="0"/>
              </a:spcAft>
              <a:buSzPts val="2200"/>
              <a:buChar char="●"/>
            </a:pPr>
            <a:r>
              <a:rPr lang="en" sz="2200"/>
              <a:t>This is usually done through techniques like calculating the similarity between the user's preferences and the item's characteristics. </a:t>
            </a:r>
            <a:endParaRPr sz="2200"/>
          </a:p>
          <a:p>
            <a:pPr indent="-368300" lvl="0" marL="457200" rtl="0" algn="l">
              <a:spcBef>
                <a:spcPts val="1000"/>
              </a:spcBef>
              <a:spcAft>
                <a:spcPts val="1000"/>
              </a:spcAft>
              <a:buSzPts val="2200"/>
              <a:buChar char="●"/>
            </a:pPr>
            <a:r>
              <a:rPr lang="en" sz="2200"/>
              <a:t>Common methods for this include calculating cosine similarity, Euclidean distance, or Pearson correlation</a:t>
            </a:r>
            <a:endParaRPr sz="2200"/>
          </a:p>
        </p:txBody>
      </p:sp>
      <p:sp>
        <p:nvSpPr>
          <p:cNvPr id="131" name="Google Shape;13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2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Content-based Filtering</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23.3. Types of Filtering</a:t>
            </a:r>
            <a:endParaRPr b="1">
              <a:solidFill>
                <a:schemeClr val="lt1"/>
              </a:solidFill>
              <a:latin typeface="Courier New"/>
              <a:ea typeface="Courier New"/>
              <a:cs typeface="Courier New"/>
              <a:sym typeface="Courier New"/>
            </a:endParaRPr>
          </a:p>
        </p:txBody>
      </p:sp>
      <p:sp>
        <p:nvSpPr>
          <p:cNvPr id="138" name="Google Shape;138;p2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Based on the similarity scores, the system recommends items that closely match the user's profile</a:t>
            </a:r>
            <a:endParaRPr sz="2200"/>
          </a:p>
          <a:p>
            <a:pPr indent="-368300" lvl="0" marL="457200" rtl="0" algn="l">
              <a:spcBef>
                <a:spcPts val="1000"/>
              </a:spcBef>
              <a:spcAft>
                <a:spcPts val="0"/>
              </a:spcAft>
              <a:buSzPts val="2200"/>
              <a:buChar char="●"/>
            </a:pPr>
            <a:r>
              <a:rPr lang="en" sz="2200"/>
              <a:t>For instance, if a user has shown a preference for science fiction movies, the system will primarily recommend movies from this genre</a:t>
            </a:r>
            <a:endParaRPr sz="2200"/>
          </a:p>
          <a:p>
            <a:pPr indent="-368300" lvl="0" marL="457200" rtl="0" algn="l">
              <a:spcBef>
                <a:spcPts val="1000"/>
              </a:spcBef>
              <a:spcAft>
                <a:spcPts val="1000"/>
              </a:spcAft>
              <a:buSzPts val="2200"/>
              <a:buChar char="●"/>
            </a:pPr>
            <a:r>
              <a:rPr lang="en" sz="2200"/>
              <a:t>The system can refine its recommendations over time by incorporating user feedback</a:t>
            </a:r>
            <a:endParaRPr sz="2200"/>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Content-based Filtering</a:t>
            </a:r>
            <a:endParaRPr>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23.3. Types of Filtering</a:t>
            </a:r>
            <a:endParaRPr b="1">
              <a:solidFill>
                <a:schemeClr val="lt1"/>
              </a:solidFill>
              <a:latin typeface="Courier New"/>
              <a:ea typeface="Courier New"/>
              <a:cs typeface="Courier New"/>
              <a:sym typeface="Courier New"/>
            </a:endParaRPr>
          </a:p>
        </p:txBody>
      </p:sp>
      <p:sp>
        <p:nvSpPr>
          <p:cNvPr id="146" name="Google Shape;146;p2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One of the main advantages of content-based filtering is its ability to provide personalized recommendations</a:t>
            </a:r>
            <a:endParaRPr sz="2200"/>
          </a:p>
          <a:p>
            <a:pPr indent="-368300" lvl="0" marL="457200" rtl="0" algn="l">
              <a:spcBef>
                <a:spcPts val="1000"/>
              </a:spcBef>
              <a:spcAft>
                <a:spcPts val="0"/>
              </a:spcAft>
              <a:buSzPts val="2200"/>
              <a:buChar char="●"/>
            </a:pPr>
            <a:r>
              <a:rPr lang="en" sz="2200"/>
              <a:t>However, it also has limitations:</a:t>
            </a:r>
            <a:endParaRPr sz="2200"/>
          </a:p>
          <a:p>
            <a:pPr indent="-368300" lvl="1" marL="914400" rtl="0" algn="l">
              <a:spcBef>
                <a:spcPts val="1000"/>
              </a:spcBef>
              <a:spcAft>
                <a:spcPts val="0"/>
              </a:spcAft>
              <a:buSzPts val="2200"/>
              <a:buChar char="○"/>
            </a:pPr>
            <a:r>
              <a:rPr lang="en" sz="2200"/>
              <a:t>potentially narrow range of suggestions</a:t>
            </a:r>
            <a:endParaRPr sz="2200"/>
          </a:p>
          <a:p>
            <a:pPr indent="-368300" lvl="1" marL="914400" rtl="0" algn="l">
              <a:spcBef>
                <a:spcPts val="1000"/>
              </a:spcBef>
              <a:spcAft>
                <a:spcPts val="0"/>
              </a:spcAft>
              <a:buSzPts val="2200"/>
              <a:buChar char="○"/>
            </a:pPr>
            <a:r>
              <a:rPr lang="en" sz="2200"/>
              <a:t>the system might struggle to provide accurate recommendations for new users</a:t>
            </a:r>
            <a:endParaRPr sz="2200"/>
          </a:p>
          <a:p>
            <a:pPr indent="-368300" lvl="1" marL="914400" rtl="0" algn="l">
              <a:spcBef>
                <a:spcPts val="1000"/>
              </a:spcBef>
              <a:spcAft>
                <a:spcPts val="1000"/>
              </a:spcAft>
              <a:buSzPts val="2200"/>
              <a:buChar char="○"/>
            </a:pPr>
            <a:r>
              <a:rPr lang="en" sz="2200"/>
              <a:t>Might over specialize providing users content</a:t>
            </a:r>
            <a:endParaRPr sz="2200"/>
          </a:p>
        </p:txBody>
      </p:sp>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Content-based Filtering</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23.3. Types of Filtering</a:t>
            </a:r>
            <a:endParaRPr b="1">
              <a:solidFill>
                <a:schemeClr val="lt1"/>
              </a:solidFill>
              <a:latin typeface="Courier New"/>
              <a:ea typeface="Courier New"/>
              <a:cs typeface="Courier New"/>
              <a:sym typeface="Courier New"/>
            </a:endParaRPr>
          </a:p>
        </p:txBody>
      </p:sp>
      <p:sp>
        <p:nvSpPr>
          <p:cNvPr id="154" name="Google Shape;154;p2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One of the main advantages of content-based filtering is its ability to provide personalized recommendations</a:t>
            </a:r>
            <a:endParaRPr sz="2200"/>
          </a:p>
          <a:p>
            <a:pPr indent="-368300" lvl="0" marL="457200" rtl="0" algn="l">
              <a:spcBef>
                <a:spcPts val="1000"/>
              </a:spcBef>
              <a:spcAft>
                <a:spcPts val="0"/>
              </a:spcAft>
              <a:buSzPts val="2200"/>
              <a:buChar char="●"/>
            </a:pPr>
            <a:r>
              <a:rPr lang="en" sz="2200"/>
              <a:t>However, it also has limitations:</a:t>
            </a:r>
            <a:endParaRPr sz="2200"/>
          </a:p>
          <a:p>
            <a:pPr indent="-368300" lvl="1" marL="914400" rtl="0" algn="l">
              <a:spcBef>
                <a:spcPts val="1000"/>
              </a:spcBef>
              <a:spcAft>
                <a:spcPts val="0"/>
              </a:spcAft>
              <a:buSzPts val="2200"/>
              <a:buChar char="○"/>
            </a:pPr>
            <a:r>
              <a:rPr lang="en" sz="2200"/>
              <a:t>potentially narrow range of suggestions</a:t>
            </a:r>
            <a:endParaRPr sz="2200"/>
          </a:p>
          <a:p>
            <a:pPr indent="-368300" lvl="1" marL="914400" rtl="0" algn="l">
              <a:spcBef>
                <a:spcPts val="1000"/>
              </a:spcBef>
              <a:spcAft>
                <a:spcPts val="0"/>
              </a:spcAft>
              <a:buSzPts val="2200"/>
              <a:buChar char="○"/>
            </a:pPr>
            <a:r>
              <a:rPr lang="en" sz="2200"/>
              <a:t>the system might struggle to provide accurate recommendations for new users</a:t>
            </a:r>
            <a:endParaRPr sz="2200"/>
          </a:p>
          <a:p>
            <a:pPr indent="-368300" lvl="1" marL="914400" rtl="0" algn="l">
              <a:spcBef>
                <a:spcPts val="1000"/>
              </a:spcBef>
              <a:spcAft>
                <a:spcPts val="1000"/>
              </a:spcAft>
              <a:buSzPts val="2200"/>
              <a:buChar char="○"/>
            </a:pPr>
            <a:r>
              <a:rPr lang="en" sz="2200"/>
              <a:t>Might over specialize providing users content</a:t>
            </a:r>
            <a:endParaRPr sz="2200"/>
          </a:p>
        </p:txBody>
      </p:sp>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Content-based Filtering</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23.3. Types of Filtering</a:t>
            </a:r>
            <a:endParaRPr b="1">
              <a:solidFill>
                <a:schemeClr val="lt1"/>
              </a:solidFill>
              <a:latin typeface="Courier New"/>
              <a:ea typeface="Courier New"/>
              <a:cs typeface="Courier New"/>
              <a:sym typeface="Courier New"/>
            </a:endParaRPr>
          </a:p>
        </p:txBody>
      </p:sp>
      <p:sp>
        <p:nvSpPr>
          <p:cNvPr id="162" name="Google Shape;162;p2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User-user collaborative filtering emphasizes finding similarities between users based on their behavior or preferences</a:t>
            </a:r>
            <a:endParaRPr sz="2200"/>
          </a:p>
          <a:p>
            <a:pPr indent="-368300" lvl="0" marL="457200" rtl="0" algn="l">
              <a:spcBef>
                <a:spcPts val="1000"/>
              </a:spcBef>
              <a:spcAft>
                <a:spcPts val="0"/>
              </a:spcAft>
              <a:buSzPts val="2200"/>
              <a:buChar char="●"/>
            </a:pPr>
            <a:r>
              <a:rPr lang="en" sz="2200"/>
              <a:t>It operates on the principle that if User A and User B have rated or liked similar items in the past, they will likely have similar preferences in the future</a:t>
            </a:r>
            <a:endParaRPr sz="2200"/>
          </a:p>
          <a:p>
            <a:pPr indent="-368300" lvl="0" marL="457200" rtl="0" algn="l">
              <a:spcBef>
                <a:spcPts val="1000"/>
              </a:spcBef>
              <a:spcAft>
                <a:spcPts val="1000"/>
              </a:spcAft>
              <a:buSzPts val="2200"/>
              <a:buChar char="●"/>
            </a:pPr>
            <a:r>
              <a:rPr lang="en" sz="2200"/>
              <a:t>This system also creates a unique user profile based on their tracked behaviors</a:t>
            </a:r>
            <a:endParaRPr sz="2200"/>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Collaborative Filtering (User-User)</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23.3. Types of Filtering</a:t>
            </a:r>
            <a:endParaRPr b="1">
              <a:solidFill>
                <a:schemeClr val="lt1"/>
              </a:solidFill>
              <a:latin typeface="Courier New"/>
              <a:ea typeface="Courier New"/>
              <a:cs typeface="Courier New"/>
              <a:sym typeface="Courier New"/>
            </a:endParaRPr>
          </a:p>
        </p:txBody>
      </p:sp>
      <p:sp>
        <p:nvSpPr>
          <p:cNvPr id="170" name="Google Shape;170;p2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algorithm calculates similarity scores between users. This is done by comparing the user profiles, often using methods like Pearson correlation or cosine similarity</a:t>
            </a:r>
            <a:endParaRPr sz="2200"/>
          </a:p>
          <a:p>
            <a:pPr indent="-368300" lvl="0" marL="457200" rtl="0" algn="l">
              <a:spcBef>
                <a:spcPts val="1000"/>
              </a:spcBef>
              <a:spcAft>
                <a:spcPts val="0"/>
              </a:spcAft>
              <a:buSzPts val="2200"/>
              <a:buChar char="●"/>
            </a:pPr>
            <a:r>
              <a:rPr lang="en" sz="2200"/>
              <a:t>Once similar users are identified, the system recommends items that have been liked or rated highly by these similar users but not yet experienced by the target user</a:t>
            </a:r>
            <a:endParaRPr sz="2200"/>
          </a:p>
          <a:p>
            <a:pPr indent="-368300" lvl="0" marL="457200" rtl="0" algn="l">
              <a:spcBef>
                <a:spcPts val="1000"/>
              </a:spcBef>
              <a:spcAft>
                <a:spcPts val="1000"/>
              </a:spcAft>
              <a:buSzPts val="2200"/>
              <a:buChar char="●"/>
            </a:pPr>
            <a:r>
              <a:rPr lang="en" sz="2200"/>
              <a:t>This system also learns and improves dynamically</a:t>
            </a:r>
            <a:endParaRPr sz="2200"/>
          </a:p>
        </p:txBody>
      </p:sp>
      <p:sp>
        <p:nvSpPr>
          <p:cNvPr id="171" name="Google Shape;17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Collaborative Filtering (User-User)</a:t>
            </a:r>
            <a:endParaRPr>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23.3. Types of Filtering</a:t>
            </a:r>
            <a:endParaRPr b="1">
              <a:solidFill>
                <a:schemeClr val="lt1"/>
              </a:solidFill>
              <a:latin typeface="Courier New"/>
              <a:ea typeface="Courier New"/>
              <a:cs typeface="Courier New"/>
              <a:sym typeface="Courier New"/>
            </a:endParaRPr>
          </a:p>
        </p:txBody>
      </p:sp>
      <p:sp>
        <p:nvSpPr>
          <p:cNvPr id="178" name="Google Shape;178;p2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While user-user collaborative filtering excels in creating a personalized experience by leveraging the power of community preferences, it can face challenges like scalability</a:t>
            </a:r>
            <a:endParaRPr sz="2200"/>
          </a:p>
          <a:p>
            <a:pPr indent="-368300" lvl="0" marL="457200" rtl="0" algn="l">
              <a:spcBef>
                <a:spcPts val="1000"/>
              </a:spcBef>
              <a:spcAft>
                <a:spcPts val="0"/>
              </a:spcAft>
              <a:buSzPts val="2200"/>
              <a:buChar char="●"/>
            </a:pPr>
            <a:r>
              <a:rPr lang="en" sz="2200"/>
              <a:t>As the number of users grows, the computation of similarities becomes more complex</a:t>
            </a:r>
            <a:endParaRPr sz="2200"/>
          </a:p>
          <a:p>
            <a:pPr indent="-368300" lvl="0" marL="457200" rtl="0" algn="l">
              <a:spcBef>
                <a:spcPts val="1000"/>
              </a:spcBef>
              <a:spcAft>
                <a:spcPts val="1000"/>
              </a:spcAft>
              <a:buSzPts val="2200"/>
              <a:buChar char="●"/>
            </a:pPr>
            <a:r>
              <a:rPr lang="en" sz="2200"/>
              <a:t>It also has a cold start problem</a:t>
            </a:r>
            <a:endParaRPr sz="2200"/>
          </a:p>
        </p:txBody>
      </p:sp>
      <p:sp>
        <p:nvSpPr>
          <p:cNvPr id="179" name="Google Shape;17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Collaborative Filtering (User-User)</a:t>
            </a:r>
            <a:endParaRPr>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23.3. Types of Filtering</a:t>
            </a:r>
            <a:endParaRPr b="1">
              <a:solidFill>
                <a:schemeClr val="lt1"/>
              </a:solidFill>
              <a:latin typeface="Courier New"/>
              <a:ea typeface="Courier New"/>
              <a:cs typeface="Courier New"/>
              <a:sym typeface="Courier New"/>
            </a:endParaRPr>
          </a:p>
        </p:txBody>
      </p:sp>
      <p:sp>
        <p:nvSpPr>
          <p:cNvPr id="186" name="Google Shape;186;p30"/>
          <p:cNvSpPr txBox="1"/>
          <p:nvPr>
            <p:ph idx="1" type="body"/>
          </p:nvPr>
        </p:nvSpPr>
        <p:spPr>
          <a:xfrm>
            <a:off x="311700" y="17459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Unlike user-user collaborative filtering, which focuses on finding similar users, item-item collaborative filtering concentrates on identifying similarities between items</a:t>
            </a:r>
            <a:endParaRPr sz="2200"/>
          </a:p>
          <a:p>
            <a:pPr indent="-368300" lvl="0" marL="457200" rtl="0" algn="l">
              <a:spcBef>
                <a:spcPts val="1000"/>
              </a:spcBef>
              <a:spcAft>
                <a:spcPts val="1000"/>
              </a:spcAft>
              <a:buSzPts val="2200"/>
              <a:buChar char="●"/>
            </a:pPr>
            <a:r>
              <a:rPr lang="en" sz="2200"/>
              <a:t>It's based on the premise that if a user likes a particular item, they are likely to enjoy items that are similar to it</a:t>
            </a:r>
            <a:endParaRPr sz="2200"/>
          </a:p>
        </p:txBody>
      </p:sp>
      <p:sp>
        <p:nvSpPr>
          <p:cNvPr id="187" name="Google Shape;18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30"/>
          <p:cNvSpPr txBox="1"/>
          <p:nvPr>
            <p:ph type="title"/>
          </p:nvPr>
        </p:nvSpPr>
        <p:spPr>
          <a:xfrm>
            <a:off x="311700" y="1065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Collaborative Filtering (Item-Item)</a:t>
            </a:r>
            <a:endParaRPr>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23.3. Types of Filtering</a:t>
            </a:r>
            <a:endParaRPr b="1">
              <a:solidFill>
                <a:schemeClr val="lt1"/>
              </a:solidFill>
              <a:latin typeface="Courier New"/>
              <a:ea typeface="Courier New"/>
              <a:cs typeface="Courier New"/>
              <a:sym typeface="Courier New"/>
            </a:endParaRPr>
          </a:p>
        </p:txBody>
      </p:sp>
      <p:sp>
        <p:nvSpPr>
          <p:cNvPr id="194" name="Google Shape;194;p31"/>
          <p:cNvSpPr txBox="1"/>
          <p:nvPr>
            <p:ph idx="1" type="body"/>
          </p:nvPr>
        </p:nvSpPr>
        <p:spPr>
          <a:xfrm>
            <a:off x="311700" y="16697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Once similar items are identified, the system recommends these items to users who liked the initial item</a:t>
            </a:r>
            <a:endParaRPr sz="2200"/>
          </a:p>
          <a:p>
            <a:pPr indent="-368300" lvl="0" marL="457200" rtl="0" algn="l">
              <a:spcBef>
                <a:spcPts val="1000"/>
              </a:spcBef>
              <a:spcAft>
                <a:spcPts val="1000"/>
              </a:spcAft>
              <a:buSzPts val="2200"/>
              <a:buChar char="●"/>
            </a:pPr>
            <a:r>
              <a:rPr lang="en" sz="2200"/>
              <a:t>For instance, if a user liked Movie A, and Movie A is similar to Movies B and C, then Movies B and C will be recommended to this user</a:t>
            </a:r>
            <a:endParaRPr sz="2200"/>
          </a:p>
        </p:txBody>
      </p:sp>
      <p:sp>
        <p:nvSpPr>
          <p:cNvPr id="195" name="Google Shape;19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31"/>
          <p:cNvSpPr txBox="1"/>
          <p:nvPr>
            <p:ph type="title"/>
          </p:nvPr>
        </p:nvSpPr>
        <p:spPr>
          <a:xfrm>
            <a:off x="311700" y="98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Collaborative Filtering (Item-Item)</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23.1</a:t>
            </a:r>
            <a:endParaRPr sz="4300"/>
          </a:p>
          <a:p>
            <a:pPr indent="0" lvl="0" marL="0" rtl="0" algn="l">
              <a:spcBef>
                <a:spcPts val="0"/>
              </a:spcBef>
              <a:spcAft>
                <a:spcPts val="0"/>
              </a:spcAft>
              <a:buNone/>
            </a:pPr>
            <a:r>
              <a:rPr b="1" lang="en" sz="4300"/>
              <a:t>Recommendation Engines</a:t>
            </a:r>
            <a:r>
              <a:rPr lang="en" sz="4300"/>
              <a:t>.</a:t>
            </a:r>
            <a:endParaRPr b="1" sz="4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23.3. Types of Filtering</a:t>
            </a:r>
            <a:endParaRPr b="1">
              <a:solidFill>
                <a:schemeClr val="lt1"/>
              </a:solidFill>
              <a:latin typeface="Courier New"/>
              <a:ea typeface="Courier New"/>
              <a:cs typeface="Courier New"/>
              <a:sym typeface="Courier New"/>
            </a:endParaRPr>
          </a:p>
        </p:txBody>
      </p:sp>
      <p:sp>
        <p:nvSpPr>
          <p:cNvPr id="202" name="Google Shape;202;p3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Item-item collaborative filtering often scales better than user-user collaborative filtering as the number of items in most systems is usually lower and grows more slowly than the number of users</a:t>
            </a:r>
            <a:endParaRPr sz="2200"/>
          </a:p>
          <a:p>
            <a:pPr indent="-368300" lvl="0" marL="457200" rtl="0" algn="l">
              <a:spcBef>
                <a:spcPts val="1000"/>
              </a:spcBef>
              <a:spcAft>
                <a:spcPts val="1000"/>
              </a:spcAft>
              <a:buSzPts val="2200"/>
              <a:buChar char="●"/>
            </a:pPr>
            <a:r>
              <a:rPr lang="en" sz="2200"/>
              <a:t>Additionally, item preferences tend to change less frequently than user preferences, providing more stability to the recommendation model</a:t>
            </a:r>
            <a:endParaRPr sz="2200"/>
          </a:p>
        </p:txBody>
      </p:sp>
      <p:sp>
        <p:nvSpPr>
          <p:cNvPr id="203" name="Google Shape;20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3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Collaborative Filtering (Item-Item)</a:t>
            </a:r>
            <a:endParaRPr>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3"/>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23.4</a:t>
            </a:r>
            <a:endParaRPr sz="4300"/>
          </a:p>
          <a:p>
            <a:pPr indent="0" lvl="0" marL="0" rtl="0" algn="l">
              <a:spcBef>
                <a:spcPts val="0"/>
              </a:spcBef>
              <a:spcAft>
                <a:spcPts val="0"/>
              </a:spcAft>
              <a:buNone/>
            </a:pPr>
            <a:r>
              <a:rPr b="1" lang="en" sz="4300"/>
              <a:t>Matrix Factorization</a:t>
            </a:r>
            <a:r>
              <a:rPr lang="en" sz="4300"/>
              <a:t> Technique.</a:t>
            </a:r>
            <a:endParaRPr b="1" sz="4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23.4. Matrix Factorization Technique</a:t>
            </a:r>
            <a:endParaRPr b="1">
              <a:solidFill>
                <a:schemeClr val="lt1"/>
              </a:solidFill>
              <a:latin typeface="Courier New"/>
              <a:ea typeface="Courier New"/>
              <a:cs typeface="Courier New"/>
              <a:sym typeface="Courier New"/>
            </a:endParaRPr>
          </a:p>
        </p:txBody>
      </p:sp>
      <p:sp>
        <p:nvSpPr>
          <p:cNvPr id="216" name="Google Shape;216;p3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Matrix factorization is a powerful technique used in recommendation engines, particularly for collaborative filtering</a:t>
            </a:r>
            <a:endParaRPr sz="2200"/>
          </a:p>
          <a:p>
            <a:pPr indent="-368300" lvl="0" marL="457200" rtl="0" algn="l">
              <a:spcBef>
                <a:spcPts val="1000"/>
              </a:spcBef>
              <a:spcAft>
                <a:spcPts val="1000"/>
              </a:spcAft>
              <a:buSzPts val="2200"/>
              <a:buChar char="●"/>
            </a:pPr>
            <a:r>
              <a:rPr lang="en" sz="2200"/>
              <a:t>It addresses some of the limitations of basic collaborative filtering by dealing with scalability and sparsity of user-item matrices</a:t>
            </a:r>
            <a:endParaRPr sz="2200"/>
          </a:p>
        </p:txBody>
      </p:sp>
      <p:sp>
        <p:nvSpPr>
          <p:cNvPr id="217" name="Google Shape;21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Why Matrix Factorization</a:t>
            </a:r>
            <a:endParaRPr>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23.4. Matrix Factorization Technique</a:t>
            </a:r>
            <a:endParaRPr b="1">
              <a:solidFill>
                <a:schemeClr val="lt1"/>
              </a:solidFill>
              <a:latin typeface="Courier New"/>
              <a:ea typeface="Courier New"/>
              <a:cs typeface="Courier New"/>
              <a:sym typeface="Courier New"/>
            </a:endParaRPr>
          </a:p>
        </p:txBody>
      </p:sp>
      <p:sp>
        <p:nvSpPr>
          <p:cNvPr id="224" name="Google Shape;224;p3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In a typical recommendation system, you start with a user-item matrix where rows represent users, columns represent items, and the values in the matrix represent user interactions with items</a:t>
            </a:r>
            <a:endParaRPr sz="2200"/>
          </a:p>
          <a:p>
            <a:pPr indent="-368300" lvl="0" marL="457200" rtl="0" algn="l">
              <a:spcBef>
                <a:spcPts val="1000"/>
              </a:spcBef>
              <a:spcAft>
                <a:spcPts val="1000"/>
              </a:spcAft>
              <a:buSzPts val="2200"/>
              <a:buChar char="●"/>
            </a:pPr>
            <a:r>
              <a:rPr lang="en" sz="2200"/>
              <a:t>However, this matrix is usually sparse, meaning most of the values are unknown or zero, as not every user interacts with every item</a:t>
            </a:r>
            <a:endParaRPr sz="2200"/>
          </a:p>
        </p:txBody>
      </p:sp>
      <p:sp>
        <p:nvSpPr>
          <p:cNvPr id="225" name="Google Shape;22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User-Item Matrix</a:t>
            </a:r>
            <a:endParaRPr>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23.4. Matrix Factorization Technique</a:t>
            </a:r>
            <a:endParaRPr b="1">
              <a:solidFill>
                <a:schemeClr val="lt1"/>
              </a:solidFill>
              <a:latin typeface="Courier New"/>
              <a:ea typeface="Courier New"/>
              <a:cs typeface="Courier New"/>
              <a:sym typeface="Courier New"/>
            </a:endParaRPr>
          </a:p>
        </p:txBody>
      </p:sp>
      <p:sp>
        <p:nvSpPr>
          <p:cNvPr id="232" name="Google Shape;232;p3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goal of matrix factorization is to approximate this sparse user-item matrix by </a:t>
            </a:r>
            <a:r>
              <a:rPr lang="en" sz="2200"/>
              <a:t>factorizing</a:t>
            </a:r>
            <a:r>
              <a:rPr lang="en" sz="2200"/>
              <a:t> it into two lower-dimensional matrices whose product is a close approximation to the original matrix</a:t>
            </a:r>
            <a:endParaRPr sz="2200"/>
          </a:p>
          <a:p>
            <a:pPr indent="-368300" lvl="0" marL="457200" rtl="0" algn="l">
              <a:spcBef>
                <a:spcPts val="1000"/>
              </a:spcBef>
              <a:spcAft>
                <a:spcPts val="1000"/>
              </a:spcAft>
              <a:buSzPts val="2200"/>
              <a:buChar char="●"/>
            </a:pPr>
            <a:r>
              <a:rPr lang="en" sz="2200"/>
              <a:t>These two matrices typically represent 'latent features' of users and items</a:t>
            </a:r>
            <a:endParaRPr sz="2200"/>
          </a:p>
        </p:txBody>
      </p:sp>
      <p:sp>
        <p:nvSpPr>
          <p:cNvPr id="233" name="Google Shape;23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Goal of Factorization</a:t>
            </a:r>
            <a:endParaRPr>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23.4. Matrix Factorization Technique</a:t>
            </a:r>
            <a:endParaRPr b="1">
              <a:solidFill>
                <a:schemeClr val="lt1"/>
              </a:solidFill>
              <a:latin typeface="Courier New"/>
              <a:ea typeface="Courier New"/>
              <a:cs typeface="Courier New"/>
              <a:sym typeface="Courier New"/>
            </a:endParaRPr>
          </a:p>
        </p:txBody>
      </p:sp>
      <p:sp>
        <p:nvSpPr>
          <p:cNvPr id="240" name="Google Shape;240;p3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idea is that both items and users can be described by a small set of underlying (latent) features</a:t>
            </a:r>
            <a:endParaRPr sz="2200"/>
          </a:p>
          <a:p>
            <a:pPr indent="-368300" lvl="0" marL="457200" rtl="0" algn="l">
              <a:spcBef>
                <a:spcPts val="1000"/>
              </a:spcBef>
              <a:spcAft>
                <a:spcPts val="1000"/>
              </a:spcAft>
              <a:buSzPts val="2200"/>
              <a:buChar char="●"/>
            </a:pPr>
            <a:r>
              <a:rPr lang="en" sz="2200"/>
              <a:t>For example, in a movie recommendation system, these latent features might include genres, movie length, or director style for movies, and preferences for these aspects for users</a:t>
            </a:r>
            <a:endParaRPr sz="2200"/>
          </a:p>
        </p:txBody>
      </p:sp>
      <p:sp>
        <p:nvSpPr>
          <p:cNvPr id="241" name="Google Shape;24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Goal of Factorization</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23.4. Matrix Factorization Technique</a:t>
            </a:r>
            <a:endParaRPr b="1">
              <a:solidFill>
                <a:schemeClr val="lt1"/>
              </a:solidFill>
              <a:latin typeface="Courier New"/>
              <a:ea typeface="Courier New"/>
              <a:cs typeface="Courier New"/>
              <a:sym typeface="Courier New"/>
            </a:endParaRPr>
          </a:p>
        </p:txBody>
      </p:sp>
      <p:sp>
        <p:nvSpPr>
          <p:cNvPr id="248" name="Google Shape;248;p3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Techniques like Singular Value Decomposition (SVD), Non-negative Matrix Factorization (NMF), or Alternating Least Squares (ALS) are used to decompose the original matrix into user and item matrices</a:t>
            </a:r>
            <a:endParaRPr sz="2200"/>
          </a:p>
          <a:p>
            <a:pPr indent="-368300" lvl="0" marL="457200" rtl="0" algn="l">
              <a:spcBef>
                <a:spcPts val="1000"/>
              </a:spcBef>
              <a:spcAft>
                <a:spcPts val="1000"/>
              </a:spcAft>
              <a:buSzPts val="2200"/>
              <a:buChar char="●"/>
            </a:pPr>
            <a:r>
              <a:rPr lang="en" sz="2200"/>
              <a:t>Each row of the user matrix corresponds to a user's affinity to the latent features, and each column of the item matrix corresponds to an item's relation to these features</a:t>
            </a:r>
            <a:endParaRPr sz="2200"/>
          </a:p>
        </p:txBody>
      </p:sp>
      <p:sp>
        <p:nvSpPr>
          <p:cNvPr id="249" name="Google Shape;24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3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Decomposition Process</a:t>
            </a:r>
            <a:endParaRPr>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23.4. Matrix Factorization Technique</a:t>
            </a:r>
            <a:endParaRPr b="1">
              <a:solidFill>
                <a:schemeClr val="lt1"/>
              </a:solidFill>
              <a:latin typeface="Courier New"/>
              <a:ea typeface="Courier New"/>
              <a:cs typeface="Courier New"/>
              <a:sym typeface="Courier New"/>
            </a:endParaRPr>
          </a:p>
        </p:txBody>
      </p:sp>
      <p:sp>
        <p:nvSpPr>
          <p:cNvPr id="256" name="Google Shape;256;p3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By multiplying the user and item matrices, you can predict the missing values in the original matrix</a:t>
            </a:r>
            <a:endParaRPr sz="2200"/>
          </a:p>
          <a:p>
            <a:pPr indent="-368300" lvl="0" marL="457200" rtl="0" algn="l">
              <a:spcBef>
                <a:spcPts val="1000"/>
              </a:spcBef>
              <a:spcAft>
                <a:spcPts val="0"/>
              </a:spcAft>
              <a:buSzPts val="2200"/>
              <a:buChar char="●"/>
            </a:pPr>
            <a:r>
              <a:rPr lang="en" sz="2200"/>
              <a:t>These predicted values represent the user's likely preference for items they haven't interacted with</a:t>
            </a:r>
            <a:endParaRPr sz="2200"/>
          </a:p>
          <a:p>
            <a:pPr indent="-368300" lvl="0" marL="457200" rtl="0" algn="l">
              <a:spcBef>
                <a:spcPts val="1000"/>
              </a:spcBef>
              <a:spcAft>
                <a:spcPts val="1000"/>
              </a:spcAft>
              <a:buSzPts val="2200"/>
              <a:buChar char="●"/>
            </a:pPr>
            <a:r>
              <a:rPr lang="en" sz="2200"/>
              <a:t>The system can then recommend items to a user based on these predicted preferences, typically suggesting items with the highest predicted ratings</a:t>
            </a:r>
            <a:endParaRPr sz="2200"/>
          </a:p>
        </p:txBody>
      </p:sp>
      <p:sp>
        <p:nvSpPr>
          <p:cNvPr id="257" name="Google Shape;25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3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Predicting Missing Values</a:t>
            </a:r>
            <a:endParaRPr>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23.4. Matrix Factorization Technique</a:t>
            </a:r>
            <a:endParaRPr b="1">
              <a:solidFill>
                <a:schemeClr val="lt1"/>
              </a:solidFill>
              <a:latin typeface="Courier New"/>
              <a:ea typeface="Courier New"/>
              <a:cs typeface="Courier New"/>
              <a:sym typeface="Courier New"/>
            </a:endParaRPr>
          </a:p>
        </p:txBody>
      </p:sp>
      <p:sp>
        <p:nvSpPr>
          <p:cNvPr id="264" name="Google Shape;264;p4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Matrix factorization is effective at discovering the underlying structures in the user-item matrix, handling sparsity and scalability issues, and providing more accurate recommendations</a:t>
            </a:r>
            <a:endParaRPr sz="2200"/>
          </a:p>
          <a:p>
            <a:pPr indent="-368300" lvl="0" marL="457200" rtl="0" algn="l">
              <a:spcBef>
                <a:spcPts val="1000"/>
              </a:spcBef>
              <a:spcAft>
                <a:spcPts val="1000"/>
              </a:spcAft>
              <a:buSzPts val="2200"/>
              <a:buChar char="●"/>
            </a:pPr>
            <a:r>
              <a:rPr lang="en" sz="2200"/>
              <a:t>However, this method has challenges like dealing with the cold start problem (new users or items with little to no data), and it requires choosing the right number of latent features to balance between overfitting and underfitting</a:t>
            </a:r>
            <a:endParaRPr sz="2200"/>
          </a:p>
        </p:txBody>
      </p:sp>
      <p:sp>
        <p:nvSpPr>
          <p:cNvPr id="265" name="Google Shape;265;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4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Advantages and Challenges</a:t>
            </a:r>
            <a:endParaRPr>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2" name="Google Shape;272;p41"/>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23.5</a:t>
            </a:r>
            <a:endParaRPr sz="4300"/>
          </a:p>
          <a:p>
            <a:pPr indent="0" lvl="0" marL="0" rtl="0" algn="l">
              <a:spcBef>
                <a:spcPts val="0"/>
              </a:spcBef>
              <a:spcAft>
                <a:spcPts val="0"/>
              </a:spcAft>
              <a:buNone/>
            </a:pPr>
            <a:r>
              <a:rPr b="1" lang="en" sz="4300"/>
              <a:t>Evaluation Metrics </a:t>
            </a:r>
            <a:r>
              <a:rPr lang="en" sz="4300"/>
              <a:t>for Recommendation Engines</a:t>
            </a:r>
            <a:r>
              <a:rPr lang="en" sz="4300"/>
              <a:t>.</a:t>
            </a:r>
            <a:endParaRPr b="1" sz="4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23.1. Recommendation Engines.</a:t>
            </a:r>
            <a:endParaRPr b="1">
              <a:solidFill>
                <a:schemeClr val="lt1"/>
              </a:solidFill>
              <a:latin typeface="Courier New"/>
              <a:ea typeface="Courier New"/>
              <a:cs typeface="Courier New"/>
              <a:sym typeface="Courier New"/>
            </a:endParaRPr>
          </a:p>
        </p:txBody>
      </p:sp>
      <p:sp>
        <p:nvSpPr>
          <p:cNvPr id="70" name="Google Shape;70;p1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Recommendation engines use algorithms to suggest relevant items to users by analyzing their past behavior, and for new users, they may recommend best-selling or high-profit products</a:t>
            </a:r>
            <a:endParaRPr sz="2200"/>
          </a:p>
          <a:p>
            <a:pPr indent="-368300" lvl="0" marL="457200" rtl="0" algn="l">
              <a:spcBef>
                <a:spcPts val="1000"/>
              </a:spcBef>
              <a:spcAft>
                <a:spcPts val="1000"/>
              </a:spcAft>
              <a:buSzPts val="2200"/>
              <a:buChar char="●"/>
            </a:pPr>
            <a:r>
              <a:rPr lang="en" sz="2200"/>
              <a:t>Implementing personalized recommendations based on user needs and interests enhances user experience and encourages repeat visits</a:t>
            </a:r>
            <a:endParaRPr sz="2200"/>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are Recommendation Engines</a:t>
            </a:r>
            <a:endParaRPr>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23.5. </a:t>
            </a:r>
            <a:r>
              <a:rPr b="1" lang="en">
                <a:solidFill>
                  <a:schemeClr val="lt1"/>
                </a:solidFill>
                <a:latin typeface="Courier New"/>
                <a:ea typeface="Courier New"/>
                <a:cs typeface="Courier New"/>
                <a:sym typeface="Courier New"/>
              </a:rPr>
              <a:t>Evaluation Metrics for Recommendation Engines.</a:t>
            </a:r>
            <a:endParaRPr b="1">
              <a:solidFill>
                <a:schemeClr val="lt1"/>
              </a:solidFill>
              <a:latin typeface="Courier New"/>
              <a:ea typeface="Courier New"/>
              <a:cs typeface="Courier New"/>
              <a:sym typeface="Courier New"/>
            </a:endParaRPr>
          </a:p>
        </p:txBody>
      </p:sp>
      <p:sp>
        <p:nvSpPr>
          <p:cNvPr id="278" name="Google Shape;278;p4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This measures the proportion of items that a user likes and that are actually recommended by the system</a:t>
            </a:r>
            <a:endParaRPr sz="2200"/>
          </a:p>
          <a:p>
            <a:pPr indent="-368300" lvl="0" marL="457200" rtl="0" algn="l">
              <a:spcBef>
                <a:spcPts val="1000"/>
              </a:spcBef>
              <a:spcAft>
                <a:spcPts val="0"/>
              </a:spcAft>
              <a:buSzPts val="2200"/>
              <a:buChar char="●"/>
            </a:pPr>
            <a:r>
              <a:rPr lang="en" sz="2200"/>
              <a:t>It's calculated as the number of liked and recommended items (true positives) divided by the total number of items the user likes (true positives plus false negatives)</a:t>
            </a:r>
            <a:endParaRPr sz="2200"/>
          </a:p>
          <a:p>
            <a:pPr indent="-368300" lvl="0" marL="457200" rtl="0" algn="l">
              <a:spcBef>
                <a:spcPts val="1000"/>
              </a:spcBef>
              <a:spcAft>
                <a:spcPts val="1000"/>
              </a:spcAft>
              <a:buSzPts val="2200"/>
              <a:buChar char="●"/>
            </a:pPr>
            <a:r>
              <a:rPr lang="en" sz="2200"/>
              <a:t>For instance, if a user likes 5 items and the system recommends 3 of these, the recall is 60%. A higher recall indicates better recommendations</a:t>
            </a:r>
            <a:endParaRPr sz="2200"/>
          </a:p>
        </p:txBody>
      </p:sp>
      <p:sp>
        <p:nvSpPr>
          <p:cNvPr id="279" name="Google Shape;27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4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Recall</a:t>
            </a:r>
            <a:endParaRPr>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23.5. Evaluation Metrics for Recommendation Engines.</a:t>
            </a:r>
            <a:endParaRPr b="1">
              <a:solidFill>
                <a:schemeClr val="lt1"/>
              </a:solidFill>
              <a:latin typeface="Courier New"/>
              <a:ea typeface="Courier New"/>
              <a:cs typeface="Courier New"/>
              <a:sym typeface="Courier New"/>
            </a:endParaRPr>
          </a:p>
        </p:txBody>
      </p:sp>
      <p:sp>
        <p:nvSpPr>
          <p:cNvPr id="286" name="Google Shape;286;p4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This metric assesses the accuracy of the recommendations by calculating the proportion of recommended items that the user actually likes</a:t>
            </a:r>
            <a:endParaRPr sz="2200"/>
          </a:p>
          <a:p>
            <a:pPr indent="-368300" lvl="0" marL="457200" rtl="0" algn="l">
              <a:spcBef>
                <a:spcPts val="1000"/>
              </a:spcBef>
              <a:spcAft>
                <a:spcPts val="0"/>
              </a:spcAft>
              <a:buSzPts val="2200"/>
              <a:buChar char="●"/>
            </a:pPr>
            <a:r>
              <a:rPr lang="en" sz="2200"/>
              <a:t>It's the number of liked and recommended items (true positives) divided by the total number of recommended items (true positives plus false positives)</a:t>
            </a:r>
            <a:endParaRPr sz="2200"/>
          </a:p>
          <a:p>
            <a:pPr indent="-368300" lvl="0" marL="457200" rtl="0" algn="l">
              <a:spcBef>
                <a:spcPts val="1000"/>
              </a:spcBef>
              <a:spcAft>
                <a:spcPts val="1000"/>
              </a:spcAft>
              <a:buSzPts val="2200"/>
              <a:buChar char="●"/>
            </a:pPr>
            <a:r>
              <a:rPr lang="en" sz="2200"/>
              <a:t>If out of 5 recommendations a user likes 4, the precision is 80%. Higher precision signifies better quality recommendations</a:t>
            </a:r>
            <a:endParaRPr sz="2200"/>
          </a:p>
        </p:txBody>
      </p:sp>
      <p:sp>
        <p:nvSpPr>
          <p:cNvPr id="287" name="Google Shape;287;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4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Precision</a:t>
            </a:r>
            <a:endParaRPr>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23.5. Evaluation Metrics for Recommendation Engines.</a:t>
            </a:r>
            <a:endParaRPr b="1">
              <a:solidFill>
                <a:schemeClr val="lt1"/>
              </a:solidFill>
              <a:latin typeface="Courier New"/>
              <a:ea typeface="Courier New"/>
              <a:cs typeface="Courier New"/>
              <a:sym typeface="Courier New"/>
            </a:endParaRPr>
          </a:p>
        </p:txBody>
      </p:sp>
      <p:sp>
        <p:nvSpPr>
          <p:cNvPr id="294" name="Google Shape;294;p4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Unlike precision, MAP at k considers the order of recommendations</a:t>
            </a:r>
            <a:endParaRPr sz="2200"/>
          </a:p>
          <a:p>
            <a:pPr indent="-368300" lvl="0" marL="457200" rtl="0" algn="l">
              <a:spcBef>
                <a:spcPts val="1000"/>
              </a:spcBef>
              <a:spcAft>
                <a:spcPts val="0"/>
              </a:spcAft>
              <a:buSzPts val="2200"/>
              <a:buChar char="●"/>
            </a:pPr>
            <a:r>
              <a:rPr lang="en" sz="2200"/>
              <a:t>It calculates precision at each point in the recommendation list and averages these values</a:t>
            </a:r>
            <a:endParaRPr sz="2200"/>
          </a:p>
          <a:p>
            <a:pPr indent="-368300" lvl="0" marL="457200" rtl="0" algn="l">
              <a:spcBef>
                <a:spcPts val="1000"/>
              </a:spcBef>
              <a:spcAft>
                <a:spcPts val="1000"/>
              </a:spcAft>
              <a:buSzPts val="2200"/>
              <a:buChar char="●"/>
            </a:pPr>
            <a:r>
              <a:rPr lang="en" sz="2200"/>
              <a:t>For example, for recommendations [0, 1, 1], the MAP at k would be 0.38, indicating the average precision across the list</a:t>
            </a:r>
            <a:endParaRPr sz="2200"/>
          </a:p>
        </p:txBody>
      </p:sp>
      <p:sp>
        <p:nvSpPr>
          <p:cNvPr id="295" name="Google Shape;295;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4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MAP at k (Mean Average Precision at cutoff k)</a:t>
            </a:r>
            <a:endParaRPr>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23.5. Evaluation Metrics for Recommendation Engines.</a:t>
            </a:r>
            <a:endParaRPr b="1">
              <a:solidFill>
                <a:schemeClr val="lt1"/>
              </a:solidFill>
              <a:latin typeface="Courier New"/>
              <a:ea typeface="Courier New"/>
              <a:cs typeface="Courier New"/>
              <a:sym typeface="Courier New"/>
            </a:endParaRPr>
          </a:p>
        </p:txBody>
      </p:sp>
      <p:sp>
        <p:nvSpPr>
          <p:cNvPr id="302" name="Google Shape;302;p4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This metric differs from MAP as it assigns a relevance score to each item, rather than treating recommendations as simply correct or incorrect</a:t>
            </a:r>
            <a:endParaRPr sz="2200"/>
          </a:p>
          <a:p>
            <a:pPr indent="-368300" lvl="0" marL="457200" rtl="0" algn="l">
              <a:spcBef>
                <a:spcPts val="1000"/>
              </a:spcBef>
              <a:spcAft>
                <a:spcPts val="1000"/>
              </a:spcAft>
              <a:buSzPts val="2200"/>
              <a:buChar char="●"/>
            </a:pPr>
            <a:r>
              <a:rPr lang="en" sz="2200"/>
              <a:t>In the case of recommending 4 out of 5 relevant movies (A to D), the NDCG would be 1, indicating perfect relevance of the recommendations.</a:t>
            </a:r>
            <a:endParaRPr sz="2200"/>
          </a:p>
        </p:txBody>
      </p:sp>
      <p:sp>
        <p:nvSpPr>
          <p:cNvPr id="303" name="Google Shape;303;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p4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NDCG (Normalized Discounted Cumulative Gain)</a:t>
            </a:r>
            <a:endParaRPr>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6"/>
          <p:cNvSpPr txBox="1"/>
          <p:nvPr/>
        </p:nvSpPr>
        <p:spPr>
          <a:xfrm>
            <a:off x="0" y="-25"/>
            <a:ext cx="9144000" cy="5143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310" name="Google Shape;310;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46"/>
          <p:cNvSpPr txBox="1"/>
          <p:nvPr>
            <p:ph type="title"/>
          </p:nvPr>
        </p:nvSpPr>
        <p:spPr>
          <a:xfrm>
            <a:off x="311700" y="3188225"/>
            <a:ext cx="8520600" cy="190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8720">
                <a:solidFill>
                  <a:schemeClr val="lt1"/>
                </a:solidFill>
                <a:latin typeface="Georgia"/>
                <a:ea typeface="Georgia"/>
                <a:cs typeface="Georgia"/>
                <a:sym typeface="Georgia"/>
              </a:rPr>
              <a:t>END.</a:t>
            </a:r>
            <a:endParaRPr sz="8720">
              <a:solidFill>
                <a:schemeClr val="lt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23.1. Recommendation Engines.</a:t>
            </a:r>
            <a:endParaRPr b="1">
              <a:solidFill>
                <a:schemeClr val="lt1"/>
              </a:solidFill>
              <a:latin typeface="Courier New"/>
              <a:ea typeface="Courier New"/>
              <a:cs typeface="Courier New"/>
              <a:sym typeface="Courier New"/>
            </a:endParaRPr>
          </a:p>
        </p:txBody>
      </p:sp>
      <p:sp>
        <p:nvSpPr>
          <p:cNvPr id="78" name="Google Shape;78;p1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core challenge is providing recommendations that align with individual user interests, rather than generic suggestions based on majority preferences</a:t>
            </a:r>
            <a:endParaRPr sz="2200"/>
          </a:p>
          <a:p>
            <a:pPr indent="-368300" lvl="0" marL="457200" rtl="0" algn="l">
              <a:spcBef>
                <a:spcPts val="1000"/>
              </a:spcBef>
              <a:spcAft>
                <a:spcPts val="1000"/>
              </a:spcAft>
              <a:buSzPts val="2200"/>
              <a:buChar char="●"/>
            </a:pPr>
            <a:r>
              <a:rPr lang="en" sz="2200"/>
              <a:t>To address this, advanced recommendation engines use personalized methods for more accurate product suggestions, which we will explore in the following steps</a:t>
            </a:r>
            <a:endParaRPr sz="2200"/>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are Recommendation Engines</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6" name="Google Shape;86;p17"/>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23.2</a:t>
            </a:r>
            <a:endParaRPr sz="4300"/>
          </a:p>
          <a:p>
            <a:pPr indent="0" lvl="0" marL="0" rtl="0" algn="l">
              <a:spcBef>
                <a:spcPts val="0"/>
              </a:spcBef>
              <a:spcAft>
                <a:spcPts val="0"/>
              </a:spcAft>
              <a:buNone/>
            </a:pPr>
            <a:r>
              <a:rPr b="1" lang="en" sz="4300"/>
              <a:t>Data </a:t>
            </a:r>
            <a:r>
              <a:rPr lang="en" sz="4300"/>
              <a:t>Handling</a:t>
            </a:r>
            <a:r>
              <a:rPr lang="en" sz="4300"/>
              <a:t>.</a:t>
            </a:r>
            <a:endParaRPr b="1" sz="4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23.2. Recommendation Engines.</a:t>
            </a:r>
            <a:endParaRPr b="1">
              <a:solidFill>
                <a:schemeClr val="lt1"/>
              </a:solidFill>
              <a:latin typeface="Courier New"/>
              <a:ea typeface="Courier New"/>
              <a:cs typeface="Courier New"/>
              <a:sym typeface="Courier New"/>
            </a:endParaRPr>
          </a:p>
        </p:txBody>
      </p:sp>
      <p:sp>
        <p:nvSpPr>
          <p:cNvPr id="92" name="Google Shape;92;p1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Data can be collected by two means:</a:t>
            </a:r>
            <a:endParaRPr sz="2200"/>
          </a:p>
          <a:p>
            <a:pPr indent="-368300" lvl="1" marL="914400" rtl="0" algn="l">
              <a:spcBef>
                <a:spcPts val="1000"/>
              </a:spcBef>
              <a:spcAft>
                <a:spcPts val="0"/>
              </a:spcAft>
              <a:buSzPts val="2200"/>
              <a:buChar char="○"/>
            </a:pPr>
            <a:r>
              <a:rPr lang="en" sz="2200"/>
              <a:t>Explicit: These are pieces of information that are </a:t>
            </a:r>
            <a:r>
              <a:rPr lang="en" sz="2200"/>
              <a:t>provided</a:t>
            </a:r>
            <a:r>
              <a:rPr lang="en" sz="2200"/>
              <a:t> intentionally. Such as a rating, like, dislike, share, etc.</a:t>
            </a:r>
            <a:endParaRPr sz="2200"/>
          </a:p>
          <a:p>
            <a:pPr indent="-368300" lvl="1" marL="914400" rtl="0" algn="l">
              <a:spcBef>
                <a:spcPts val="1000"/>
              </a:spcBef>
              <a:spcAft>
                <a:spcPts val="1000"/>
              </a:spcAft>
              <a:buSzPts val="2200"/>
              <a:buChar char="○"/>
            </a:pPr>
            <a:r>
              <a:rPr lang="en" sz="2200"/>
              <a:t>Implicit: These data points are gathered from data streams such as clicks, order history, and search history</a:t>
            </a:r>
            <a:endParaRPr sz="2200"/>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Data Collection Types</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23.2. Recommendation Engines.</a:t>
            </a:r>
            <a:endParaRPr b="1">
              <a:solidFill>
                <a:schemeClr val="lt1"/>
              </a:solidFill>
              <a:latin typeface="Courier New"/>
              <a:ea typeface="Courier New"/>
              <a:cs typeface="Courier New"/>
              <a:sym typeface="Courier New"/>
            </a:endParaRPr>
          </a:p>
        </p:txBody>
      </p:sp>
      <p:sp>
        <p:nvSpPr>
          <p:cNvPr id="100" name="Google Shape;100;p19"/>
          <p:cNvSpPr txBox="1"/>
          <p:nvPr>
            <p:ph idx="1" type="body"/>
          </p:nvPr>
        </p:nvSpPr>
        <p:spPr>
          <a:xfrm>
            <a:off x="311700" y="17459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Both implicit and explicit data must be stored in databases</a:t>
            </a:r>
            <a:endParaRPr sz="2200"/>
          </a:p>
          <a:p>
            <a:pPr indent="-368300" lvl="0" marL="457200" rtl="0" algn="l">
              <a:spcBef>
                <a:spcPts val="1000"/>
              </a:spcBef>
              <a:spcAft>
                <a:spcPts val="0"/>
              </a:spcAft>
              <a:buSzPts val="2200"/>
              <a:buChar char="●"/>
            </a:pPr>
            <a:r>
              <a:rPr lang="en" sz="2200"/>
              <a:t>Most standard approach for this is to use an SQL database</a:t>
            </a:r>
            <a:endParaRPr sz="2200"/>
          </a:p>
          <a:p>
            <a:pPr indent="-368300" lvl="0" marL="457200" rtl="0" algn="l">
              <a:spcBef>
                <a:spcPts val="1000"/>
              </a:spcBef>
              <a:spcAft>
                <a:spcPts val="1000"/>
              </a:spcAft>
              <a:buSzPts val="2200"/>
              <a:buChar char="●"/>
            </a:pPr>
            <a:r>
              <a:rPr lang="en" sz="2200"/>
              <a:t>The database will be used to train models</a:t>
            </a:r>
            <a:endParaRPr sz="2200"/>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9"/>
          <p:cNvSpPr txBox="1"/>
          <p:nvPr>
            <p:ph type="title"/>
          </p:nvPr>
        </p:nvSpPr>
        <p:spPr>
          <a:xfrm>
            <a:off x="311700" y="1065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Data Storage</a:t>
            </a:r>
            <a:endParaRPr>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20"/>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23.3</a:t>
            </a:r>
            <a:endParaRPr sz="4300"/>
          </a:p>
          <a:p>
            <a:pPr indent="0" lvl="0" marL="0" rtl="0" algn="l">
              <a:spcBef>
                <a:spcPts val="0"/>
              </a:spcBef>
              <a:spcAft>
                <a:spcPts val="0"/>
              </a:spcAft>
              <a:buNone/>
            </a:pPr>
            <a:r>
              <a:rPr lang="en" sz="4300"/>
              <a:t>Types of</a:t>
            </a:r>
            <a:r>
              <a:rPr b="1" lang="en" sz="4300"/>
              <a:t> Filtering</a:t>
            </a:r>
            <a:r>
              <a:rPr lang="en" sz="4300"/>
              <a:t>.</a:t>
            </a:r>
            <a:endParaRPr b="1" sz="4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23.3. Types of Filtering</a:t>
            </a:r>
            <a:endParaRPr b="1">
              <a:solidFill>
                <a:schemeClr val="lt1"/>
              </a:solidFill>
              <a:latin typeface="Courier New"/>
              <a:ea typeface="Courier New"/>
              <a:cs typeface="Courier New"/>
              <a:sym typeface="Courier New"/>
            </a:endParaRPr>
          </a:p>
        </p:txBody>
      </p:sp>
      <p:sp>
        <p:nvSpPr>
          <p:cNvPr id="114" name="Google Shape;114;p2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Content-based filtering is a method used by recommendation systems to suggest items to users based on their individual preferences and interests</a:t>
            </a:r>
            <a:endParaRPr sz="2200"/>
          </a:p>
          <a:p>
            <a:pPr indent="-368300" lvl="0" marL="457200" rtl="0" algn="l">
              <a:spcBef>
                <a:spcPts val="1000"/>
              </a:spcBef>
              <a:spcAft>
                <a:spcPts val="1000"/>
              </a:spcAft>
              <a:buSzPts val="2200"/>
              <a:buChar char="●"/>
            </a:pPr>
            <a:r>
              <a:rPr b="1" lang="en" sz="2200"/>
              <a:t>User</a:t>
            </a:r>
            <a:r>
              <a:rPr lang="en" sz="2200"/>
              <a:t>: The system starts by creating a user profile that captures the user's preferences and interests. This profile is built by analyzing various factors such as the user's past behavior, items they have liked, rated, or purchased</a:t>
            </a:r>
            <a:endParaRPr sz="2200"/>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2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Content-based Filtering</a:t>
            </a:r>
            <a:endParaRPr>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