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ca25ecb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ca25ecb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ca25ecbc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ca25ecbc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ca25ecbc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ca25ecbc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ca25ecbc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ca25ecbc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ca25ecbc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ca25ecbc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ca25ecbc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ca25ecbc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ca25ecbc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ca25ecbc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ca25ecbc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ca25ecbc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ca25ecbc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ca25ecbc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ca25ecb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ca25ecb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ca25ecbc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ca25ecbc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ca25ecbc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ca25ecbc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ca25ecbc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ca25ecbc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ca25ecbc4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ca25ecbc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ca25ecbc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ca25ecbc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ca25ecbc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ca25ecbc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ca25ecbc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ca25ecbc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ca25ecbc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ca25ecbc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ca25ecbc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ca25ecbc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ca25ecbc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ca25ecbc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ca25ecbc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ca25ecbc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ca25ecbc4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ca25ecbc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ca25ecb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ca25ecb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ca25ecbc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ca25ecbc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ca25ecbc4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ca25ecbc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ca25ecbc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ca25ecbc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ca25ecbc4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ca25ecbc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ca25ecbc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ca25ecb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ca25ecbc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ca25ecbc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ca25ecbc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ca25ecbc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ca25ecbc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ca25ecbc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ca25ecbc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ca25ecbc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ca25ecb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ca25ecb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ca25ecbc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ca25ecbc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4207" l="0" r="0" t="34207"/>
          <a:stretch/>
        </p:blipFill>
        <p:spPr>
          <a:xfrm>
            <a:off x="0" y="0"/>
            <a:ext cx="9167524"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600">
                <a:solidFill>
                  <a:schemeClr val="lt1"/>
                </a:solidFill>
              </a:rPr>
              <a:t>Audio Data</a:t>
            </a:r>
            <a:br>
              <a:rPr b="1" lang="en" sz="4600">
                <a:solidFill>
                  <a:schemeClr val="lt1"/>
                </a:solidFill>
              </a:rPr>
            </a:br>
            <a:r>
              <a:rPr b="1" lang="en" sz="4600">
                <a:solidFill>
                  <a:schemeClr val="lt1"/>
                </a:solidFill>
              </a:rPr>
              <a:t>Extended</a:t>
            </a:r>
            <a:endParaRPr b="1" sz="46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A more indepth look</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2</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4</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24.2. Audio Files.</a:t>
            </a:r>
            <a:endParaRPr b="1">
              <a:solidFill>
                <a:schemeClr val="lt1"/>
              </a:solidFill>
              <a:latin typeface="Courier New"/>
              <a:ea typeface="Courier New"/>
              <a:cs typeface="Courier New"/>
              <a:sym typeface="Courier New"/>
            </a:endParaRPr>
          </a:p>
        </p:txBody>
      </p:sp>
      <p:sp>
        <p:nvSpPr>
          <p:cNvPr id="124" name="Google Shape;124;p2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WAV (Waveform Audio File Format):</a:t>
            </a:r>
            <a:r>
              <a:rPr lang="en" sz="2200"/>
              <a:t> A standard format used in Windows for raw and typically uncompressed audio. It offers high quality but large file size</a:t>
            </a:r>
            <a:endParaRPr sz="2200"/>
          </a:p>
          <a:p>
            <a:pPr indent="-368300" lvl="0" marL="457200" rtl="0" algn="l">
              <a:spcBef>
                <a:spcPts val="1000"/>
              </a:spcBef>
              <a:spcAft>
                <a:spcPts val="1000"/>
              </a:spcAft>
              <a:buSzPts val="2200"/>
              <a:buChar char="●"/>
            </a:pPr>
            <a:r>
              <a:rPr b="1" lang="en" sz="2200"/>
              <a:t>MP3 (MPEG Audio Layer III):</a:t>
            </a:r>
            <a:r>
              <a:rPr lang="en" sz="2200"/>
              <a:t> A popular lossy compression format that reduces file size by removing frequencies less audible to the human ear</a:t>
            </a:r>
            <a:endParaRPr sz="2200"/>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Audio File Formats</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24.2. Audio Files.</a:t>
            </a:r>
            <a:endParaRPr b="1">
              <a:solidFill>
                <a:schemeClr val="lt1"/>
              </a:solidFill>
              <a:latin typeface="Courier New"/>
              <a:ea typeface="Courier New"/>
              <a:cs typeface="Courier New"/>
              <a:sym typeface="Courier New"/>
            </a:endParaRPr>
          </a:p>
        </p:txBody>
      </p:sp>
      <p:sp>
        <p:nvSpPr>
          <p:cNvPr id="132" name="Google Shape;132;p2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FLAC (Free Lossless Audio Codec):</a:t>
            </a:r>
            <a:r>
              <a:rPr lang="en" sz="2200"/>
              <a:t> A lossless compression format that reduces file size without sacrificing quality. Ideal for archiving audio without losing any data</a:t>
            </a:r>
            <a:endParaRPr sz="2200"/>
          </a:p>
          <a:p>
            <a:pPr indent="-368300" lvl="0" marL="457200" rtl="0" algn="l">
              <a:spcBef>
                <a:spcPts val="1000"/>
              </a:spcBef>
              <a:spcAft>
                <a:spcPts val="1000"/>
              </a:spcAft>
              <a:buSzPts val="2200"/>
              <a:buChar char="●"/>
            </a:pPr>
            <a:r>
              <a:rPr b="1" lang="en" sz="2200"/>
              <a:t>OGG (Ogg Vorbis):</a:t>
            </a:r>
            <a:r>
              <a:rPr lang="en" sz="2200"/>
              <a:t> A free, open-source, and lossy format, well-regarded for its high quality at lower bit rates</a:t>
            </a:r>
            <a:endParaRPr sz="2200"/>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Audio File Formats</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24.2. Audio Files.</a:t>
            </a:r>
            <a:endParaRPr b="1">
              <a:solidFill>
                <a:schemeClr val="lt1"/>
              </a:solidFill>
              <a:latin typeface="Courier New"/>
              <a:ea typeface="Courier New"/>
              <a:cs typeface="Courier New"/>
              <a:sym typeface="Courier New"/>
            </a:endParaRPr>
          </a:p>
        </p:txBody>
      </p:sp>
      <p:sp>
        <p:nvSpPr>
          <p:cNvPr id="140" name="Google Shape;140;p2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An audio file header is a section of data at the beginning of the file that contains important information about the audio data</a:t>
            </a:r>
            <a:endParaRPr sz="2200"/>
          </a:p>
          <a:p>
            <a:pPr indent="-342900" lvl="1" marL="914400" rtl="0" algn="l">
              <a:lnSpc>
                <a:spcPct val="100000"/>
              </a:lnSpc>
              <a:spcBef>
                <a:spcPts val="1000"/>
              </a:spcBef>
              <a:spcAft>
                <a:spcPts val="0"/>
              </a:spcAft>
              <a:buSzPts val="1800"/>
              <a:buChar char="○"/>
            </a:pPr>
            <a:r>
              <a:rPr b="1" lang="en" sz="1800"/>
              <a:t>File Identifier</a:t>
            </a:r>
            <a:r>
              <a:rPr lang="en" sz="1800"/>
              <a:t>: Marks the file type (e.g., "RIFF" for WAV, "ID3" for MP3)</a:t>
            </a:r>
            <a:endParaRPr sz="1800"/>
          </a:p>
          <a:p>
            <a:pPr indent="-342900" lvl="1" marL="914400" rtl="0" algn="l">
              <a:lnSpc>
                <a:spcPct val="100000"/>
              </a:lnSpc>
              <a:spcBef>
                <a:spcPts val="0"/>
              </a:spcBef>
              <a:spcAft>
                <a:spcPts val="0"/>
              </a:spcAft>
              <a:buSzPts val="1800"/>
              <a:buChar char="○"/>
            </a:pPr>
            <a:r>
              <a:rPr b="1" lang="en" sz="1800"/>
              <a:t>Audio Format</a:t>
            </a:r>
            <a:r>
              <a:rPr lang="en" sz="1800"/>
              <a:t>: Indicates the encoding method (e.g., PCM, AAC, MP3)</a:t>
            </a:r>
            <a:endParaRPr sz="1800"/>
          </a:p>
          <a:p>
            <a:pPr indent="-342900" lvl="1" marL="914400" rtl="0" algn="l">
              <a:lnSpc>
                <a:spcPct val="100000"/>
              </a:lnSpc>
              <a:spcBef>
                <a:spcPts val="0"/>
              </a:spcBef>
              <a:spcAft>
                <a:spcPts val="0"/>
              </a:spcAft>
              <a:buSzPts val="1800"/>
              <a:buChar char="○"/>
            </a:pPr>
            <a:r>
              <a:rPr b="1" lang="en" sz="1800"/>
              <a:t>Sample Rate</a:t>
            </a:r>
            <a:r>
              <a:rPr lang="en" sz="1800"/>
              <a:t>: The number of samples per second (e.g., 44.1 kHz)</a:t>
            </a:r>
            <a:endParaRPr sz="1800"/>
          </a:p>
          <a:p>
            <a:pPr indent="-342900" lvl="1" marL="914400" rtl="0" algn="l">
              <a:lnSpc>
                <a:spcPct val="100000"/>
              </a:lnSpc>
              <a:spcBef>
                <a:spcPts val="0"/>
              </a:spcBef>
              <a:spcAft>
                <a:spcPts val="0"/>
              </a:spcAft>
              <a:buSzPts val="1800"/>
              <a:buChar char="○"/>
            </a:pPr>
            <a:r>
              <a:rPr b="1" lang="en" sz="1800"/>
              <a:t>Bit Depth</a:t>
            </a:r>
            <a:r>
              <a:rPr lang="en" sz="1800"/>
              <a:t>: Resolution of each sample (e.g., 16-bit, 24-bit)</a:t>
            </a:r>
            <a:endParaRPr sz="1800"/>
          </a:p>
          <a:p>
            <a:pPr indent="-342900" lvl="1" marL="914400" rtl="0" algn="l">
              <a:lnSpc>
                <a:spcPct val="100000"/>
              </a:lnSpc>
              <a:spcBef>
                <a:spcPts val="0"/>
              </a:spcBef>
              <a:spcAft>
                <a:spcPts val="0"/>
              </a:spcAft>
              <a:buSzPts val="1800"/>
              <a:buChar char="○"/>
            </a:pPr>
            <a:r>
              <a:rPr b="1" lang="en" sz="1800"/>
              <a:t>Channels</a:t>
            </a:r>
            <a:r>
              <a:rPr lang="en" sz="1800"/>
              <a:t>: Number of audio channels (e.g., mono, stereo)</a:t>
            </a:r>
            <a:endParaRPr sz="1800"/>
          </a:p>
          <a:p>
            <a:pPr indent="-342900" lvl="1" marL="914400" rtl="0" algn="l">
              <a:lnSpc>
                <a:spcPct val="100000"/>
              </a:lnSpc>
              <a:spcBef>
                <a:spcPts val="0"/>
              </a:spcBef>
              <a:spcAft>
                <a:spcPts val="0"/>
              </a:spcAft>
              <a:buSzPts val="1800"/>
              <a:buChar char="○"/>
            </a:pPr>
            <a:r>
              <a:rPr b="1" lang="en" sz="1800"/>
              <a:t>File Length</a:t>
            </a:r>
            <a:r>
              <a:rPr lang="en" sz="1800"/>
              <a:t>: Overall size of the audio file</a:t>
            </a:r>
            <a:endParaRPr sz="1800"/>
          </a:p>
          <a:p>
            <a:pPr indent="-342900" lvl="1" marL="914400" rtl="0" algn="l">
              <a:lnSpc>
                <a:spcPct val="100000"/>
              </a:lnSpc>
              <a:spcBef>
                <a:spcPts val="0"/>
              </a:spcBef>
              <a:spcAft>
                <a:spcPts val="0"/>
              </a:spcAft>
              <a:buSzPts val="1800"/>
              <a:buChar char="○"/>
            </a:pPr>
            <a:r>
              <a:rPr b="1" lang="en" sz="1800"/>
              <a:t>Data Chunk</a:t>
            </a:r>
            <a:r>
              <a:rPr lang="en" sz="1800"/>
              <a:t>: The actual audio data begins after the header</a:t>
            </a:r>
            <a:endParaRPr sz="1800"/>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Audio File Headers</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24.2. Audio Files.</a:t>
            </a:r>
            <a:endParaRPr b="1">
              <a:solidFill>
                <a:schemeClr val="lt1"/>
              </a:solidFill>
              <a:latin typeface="Courier New"/>
              <a:ea typeface="Courier New"/>
              <a:cs typeface="Courier New"/>
              <a:sym typeface="Courier New"/>
            </a:endParaRPr>
          </a:p>
        </p:txBody>
      </p:sp>
      <p:sp>
        <p:nvSpPr>
          <p:cNvPr id="148" name="Google Shape;148;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Metadata in audio files is additional information stored within the file, which is not part of the actual audio data</a:t>
            </a:r>
            <a:endParaRPr sz="2200"/>
          </a:p>
          <a:p>
            <a:pPr indent="-342900" lvl="1" marL="914400" rtl="0" algn="l">
              <a:lnSpc>
                <a:spcPct val="100000"/>
              </a:lnSpc>
              <a:spcBef>
                <a:spcPts val="1000"/>
              </a:spcBef>
              <a:spcAft>
                <a:spcPts val="0"/>
              </a:spcAft>
              <a:buSzPts val="1800"/>
              <a:buChar char="○"/>
            </a:pPr>
            <a:r>
              <a:rPr b="1" lang="en" sz="1800"/>
              <a:t>Title</a:t>
            </a:r>
            <a:r>
              <a:rPr lang="en" sz="1800"/>
              <a:t>: The name of the track.</a:t>
            </a:r>
            <a:endParaRPr sz="1800"/>
          </a:p>
          <a:p>
            <a:pPr indent="-342900" lvl="1" marL="914400" rtl="0" algn="l">
              <a:lnSpc>
                <a:spcPct val="100000"/>
              </a:lnSpc>
              <a:spcBef>
                <a:spcPts val="0"/>
              </a:spcBef>
              <a:spcAft>
                <a:spcPts val="0"/>
              </a:spcAft>
              <a:buSzPts val="1800"/>
              <a:buChar char="○"/>
            </a:pPr>
            <a:r>
              <a:rPr b="1" lang="en" sz="1800"/>
              <a:t>Artist</a:t>
            </a:r>
            <a:r>
              <a:rPr lang="en" sz="1800"/>
              <a:t>: The name of the artist or performer.</a:t>
            </a:r>
            <a:endParaRPr sz="1800"/>
          </a:p>
          <a:p>
            <a:pPr indent="-342900" lvl="1" marL="914400" rtl="0" algn="l">
              <a:lnSpc>
                <a:spcPct val="100000"/>
              </a:lnSpc>
              <a:spcBef>
                <a:spcPts val="0"/>
              </a:spcBef>
              <a:spcAft>
                <a:spcPts val="0"/>
              </a:spcAft>
              <a:buSzPts val="1800"/>
              <a:buChar char="○"/>
            </a:pPr>
            <a:r>
              <a:rPr b="1" lang="en" sz="1800"/>
              <a:t>Album</a:t>
            </a:r>
            <a:r>
              <a:rPr lang="en" sz="1800"/>
              <a:t>: The album name the track is part of.</a:t>
            </a:r>
            <a:endParaRPr sz="1800"/>
          </a:p>
          <a:p>
            <a:pPr indent="-342900" lvl="1" marL="914400" rtl="0" algn="l">
              <a:lnSpc>
                <a:spcPct val="100000"/>
              </a:lnSpc>
              <a:spcBef>
                <a:spcPts val="0"/>
              </a:spcBef>
              <a:spcAft>
                <a:spcPts val="0"/>
              </a:spcAft>
              <a:buSzPts val="1800"/>
              <a:buChar char="○"/>
            </a:pPr>
            <a:r>
              <a:rPr b="1" lang="en" sz="1800"/>
              <a:t>Track Number</a:t>
            </a:r>
            <a:r>
              <a:rPr lang="en" sz="1800"/>
              <a:t>: The position of the track on the album.</a:t>
            </a:r>
            <a:endParaRPr sz="1800"/>
          </a:p>
          <a:p>
            <a:pPr indent="-342900" lvl="1" marL="914400" rtl="0" algn="l">
              <a:lnSpc>
                <a:spcPct val="100000"/>
              </a:lnSpc>
              <a:spcBef>
                <a:spcPts val="0"/>
              </a:spcBef>
              <a:spcAft>
                <a:spcPts val="0"/>
              </a:spcAft>
              <a:buSzPts val="1800"/>
              <a:buChar char="○"/>
            </a:pPr>
            <a:r>
              <a:rPr b="1" lang="en" sz="1800"/>
              <a:t>Genre</a:t>
            </a:r>
            <a:r>
              <a:rPr lang="en" sz="1800"/>
              <a:t>: The musical genre of the track.</a:t>
            </a:r>
            <a:endParaRPr sz="1800"/>
          </a:p>
          <a:p>
            <a:pPr indent="-342900" lvl="1" marL="914400" rtl="0" algn="l">
              <a:lnSpc>
                <a:spcPct val="100000"/>
              </a:lnSpc>
              <a:spcBef>
                <a:spcPts val="0"/>
              </a:spcBef>
              <a:spcAft>
                <a:spcPts val="0"/>
              </a:spcAft>
              <a:buSzPts val="1800"/>
              <a:buChar char="○"/>
            </a:pPr>
            <a:r>
              <a:rPr b="1" lang="en" sz="1800"/>
              <a:t>Year</a:t>
            </a:r>
            <a:r>
              <a:rPr lang="en" sz="1800"/>
              <a:t>: The year of release.</a:t>
            </a:r>
            <a:endParaRPr sz="1800"/>
          </a:p>
          <a:p>
            <a:pPr indent="-342900" lvl="1" marL="914400" rtl="0" algn="l">
              <a:lnSpc>
                <a:spcPct val="100000"/>
              </a:lnSpc>
              <a:spcBef>
                <a:spcPts val="0"/>
              </a:spcBef>
              <a:spcAft>
                <a:spcPts val="0"/>
              </a:spcAft>
              <a:buSzPts val="1800"/>
              <a:buChar char="○"/>
            </a:pPr>
            <a:r>
              <a:rPr b="1" lang="en" sz="1800"/>
              <a:t>Artwork</a:t>
            </a:r>
            <a:r>
              <a:rPr lang="en" sz="1800"/>
              <a:t>: Album cover or track artwork.</a:t>
            </a:r>
            <a:endParaRPr sz="1800"/>
          </a:p>
          <a:p>
            <a:pPr indent="-342900" lvl="1" marL="914400" rtl="0" algn="l">
              <a:lnSpc>
                <a:spcPct val="100000"/>
              </a:lnSpc>
              <a:spcBef>
                <a:spcPts val="0"/>
              </a:spcBef>
              <a:spcAft>
                <a:spcPts val="0"/>
              </a:spcAft>
              <a:buSzPts val="1800"/>
              <a:buChar char="○"/>
            </a:pPr>
            <a:r>
              <a:rPr b="1" lang="en" sz="1800"/>
              <a:t>Comments</a:t>
            </a:r>
            <a:r>
              <a:rPr lang="en" sz="1800"/>
              <a:t>: Any additional notes or comments.</a:t>
            </a:r>
            <a:endParaRPr sz="1800"/>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Audio Metadata</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24.3</a:t>
            </a:r>
            <a:endParaRPr sz="4300"/>
          </a:p>
          <a:p>
            <a:pPr indent="0" lvl="0" marL="0" rtl="0" algn="l">
              <a:spcBef>
                <a:spcPts val="0"/>
              </a:spcBef>
              <a:spcAft>
                <a:spcPts val="0"/>
              </a:spcAft>
              <a:buNone/>
            </a:pPr>
            <a:r>
              <a:rPr b="1" lang="en" sz="4300"/>
              <a:t>Sampling &amp; Quantization</a:t>
            </a:r>
            <a:r>
              <a:rPr lang="en" sz="4300"/>
              <a:t>.</a:t>
            </a:r>
            <a:endParaRPr b="1" sz="4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24.3. Sampling &amp; Quantization.</a:t>
            </a:r>
            <a:endParaRPr b="1">
              <a:solidFill>
                <a:schemeClr val="lt1"/>
              </a:solidFill>
              <a:latin typeface="Courier New"/>
              <a:ea typeface="Courier New"/>
              <a:cs typeface="Courier New"/>
              <a:sym typeface="Courier New"/>
            </a:endParaRPr>
          </a:p>
        </p:txBody>
      </p:sp>
      <p:sp>
        <p:nvSpPr>
          <p:cNvPr id="162" name="Google Shape;162;p2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Data Collection</a:t>
            </a:r>
            <a:endParaRPr sz="2200"/>
          </a:p>
          <a:p>
            <a:pPr indent="-368300" lvl="1" marL="914400" rtl="0" algn="l">
              <a:spcBef>
                <a:spcPts val="1000"/>
              </a:spcBef>
              <a:spcAft>
                <a:spcPts val="0"/>
              </a:spcAft>
              <a:buSzPts val="2200"/>
              <a:buChar char="○"/>
            </a:pPr>
            <a:r>
              <a:rPr lang="en" sz="2200"/>
              <a:t>In ML, sampling refers to the process of selecting a subset of data from a larger dataset for training and analysis</a:t>
            </a:r>
            <a:endParaRPr sz="2200"/>
          </a:p>
          <a:p>
            <a:pPr indent="-368300" lvl="1" marL="914400" rtl="0" algn="l">
              <a:spcBef>
                <a:spcPts val="1000"/>
              </a:spcBef>
              <a:spcAft>
                <a:spcPts val="1000"/>
              </a:spcAft>
              <a:buSzPts val="2200"/>
              <a:buChar char="○"/>
            </a:pPr>
            <a:r>
              <a:rPr lang="en" sz="2200"/>
              <a:t>This is crucial in scenarios where working with the entire dataset is impractical due to its size or computational constraints</a:t>
            </a:r>
            <a:endParaRPr sz="22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Sampling in Machine Learning</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24.3. Sampling &amp; Quantization.</a:t>
            </a:r>
            <a:endParaRPr b="1">
              <a:solidFill>
                <a:schemeClr val="lt1"/>
              </a:solidFill>
              <a:latin typeface="Courier New"/>
              <a:ea typeface="Courier New"/>
              <a:cs typeface="Courier New"/>
              <a:sym typeface="Courier New"/>
            </a:endParaRPr>
          </a:p>
        </p:txBody>
      </p:sp>
      <p:sp>
        <p:nvSpPr>
          <p:cNvPr id="170" name="Google Shape;170;p2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Feature Extraction</a:t>
            </a:r>
            <a:endParaRPr sz="2200"/>
          </a:p>
          <a:p>
            <a:pPr indent="-368300" lvl="1" marL="914400" rtl="0" algn="l">
              <a:spcBef>
                <a:spcPts val="1000"/>
              </a:spcBef>
              <a:spcAft>
                <a:spcPts val="0"/>
              </a:spcAft>
              <a:buSzPts val="2200"/>
              <a:buChar char="○"/>
            </a:pPr>
            <a:r>
              <a:rPr lang="en" sz="2200"/>
              <a:t>For audio data, sampling involves recording the amplitude of sound waves at discrete intervals to create a digital representation</a:t>
            </a:r>
            <a:endParaRPr sz="2200"/>
          </a:p>
          <a:p>
            <a:pPr indent="-368300" lvl="1" marL="914400" rtl="0" algn="l">
              <a:spcBef>
                <a:spcPts val="1000"/>
              </a:spcBef>
              <a:spcAft>
                <a:spcPts val="1000"/>
              </a:spcAft>
              <a:buSzPts val="2200"/>
              <a:buChar char="○"/>
            </a:pPr>
            <a:r>
              <a:rPr lang="en" sz="2200"/>
              <a:t>This sampled data is then used to extract features relevant to the ML task, such as frequencies, tempo, or pitch, which are crucial for tasks like speech recognition or music genre classification</a:t>
            </a:r>
            <a:endParaRPr sz="2200"/>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Sampling in Machine Learning</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24.3. Sampling &amp; Quantization.</a:t>
            </a:r>
            <a:endParaRPr b="1">
              <a:solidFill>
                <a:schemeClr val="lt1"/>
              </a:solidFill>
              <a:latin typeface="Courier New"/>
              <a:ea typeface="Courier New"/>
              <a:cs typeface="Courier New"/>
              <a:sym typeface="Courier New"/>
            </a:endParaRPr>
          </a:p>
        </p:txBody>
      </p:sp>
      <p:sp>
        <p:nvSpPr>
          <p:cNvPr id="178" name="Google Shape;178;p2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Time Series Analysis</a:t>
            </a:r>
            <a:endParaRPr sz="2200"/>
          </a:p>
          <a:p>
            <a:pPr indent="-368300" lvl="1" marL="914400" rtl="0" algn="l">
              <a:spcBef>
                <a:spcPts val="1000"/>
              </a:spcBef>
              <a:spcAft>
                <a:spcPts val="0"/>
              </a:spcAft>
              <a:buSzPts val="2200"/>
              <a:buChar char="○"/>
            </a:pPr>
            <a:r>
              <a:rPr lang="en" sz="2200"/>
              <a:t>In time series data (like audio), the choice of sampling rate can impact the resolution of the data and the types of patterns that can be detected</a:t>
            </a:r>
            <a:endParaRPr sz="2200"/>
          </a:p>
          <a:p>
            <a:pPr indent="-368300" lvl="1" marL="914400" rtl="0" algn="l">
              <a:spcBef>
                <a:spcPts val="1000"/>
              </a:spcBef>
              <a:spcAft>
                <a:spcPts val="1000"/>
              </a:spcAft>
              <a:buSzPts val="2200"/>
              <a:buChar char="○"/>
            </a:pPr>
            <a:r>
              <a:rPr lang="en" sz="2200"/>
              <a:t>A higher sampling rate might capture more detail but also increases the computational load</a:t>
            </a:r>
            <a:endParaRPr sz="2200"/>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Sampling in Machine Learning</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24.3. Sampling &amp; Quantization.</a:t>
            </a:r>
            <a:endParaRPr b="1">
              <a:solidFill>
                <a:schemeClr val="lt1"/>
              </a:solidFill>
              <a:latin typeface="Courier New"/>
              <a:ea typeface="Courier New"/>
              <a:cs typeface="Courier New"/>
              <a:sym typeface="Courier New"/>
            </a:endParaRPr>
          </a:p>
        </p:txBody>
      </p:sp>
      <p:sp>
        <p:nvSpPr>
          <p:cNvPr id="186" name="Google Shape;186;p3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Handling Imbalanced Data</a:t>
            </a:r>
            <a:endParaRPr sz="2200"/>
          </a:p>
          <a:p>
            <a:pPr indent="-368300" lvl="1" marL="914400" rtl="0" algn="l">
              <a:spcBef>
                <a:spcPts val="1000"/>
              </a:spcBef>
              <a:spcAft>
                <a:spcPts val="0"/>
              </a:spcAft>
              <a:buSzPts val="2200"/>
              <a:buChar char="○"/>
            </a:pPr>
            <a:r>
              <a:rPr lang="en" sz="2200"/>
              <a:t>Sampling techniques, like oversampling minority classes or undersampling majority classes, are often used in ML to address imbalanced datasets</a:t>
            </a:r>
            <a:endParaRPr sz="2200"/>
          </a:p>
          <a:p>
            <a:pPr indent="-368300" lvl="1" marL="914400" rtl="0" algn="l">
              <a:spcBef>
                <a:spcPts val="1000"/>
              </a:spcBef>
              <a:spcAft>
                <a:spcPts val="1000"/>
              </a:spcAft>
              <a:buSzPts val="2200"/>
              <a:buChar char="○"/>
            </a:pPr>
            <a:r>
              <a:rPr lang="en" sz="2200"/>
              <a:t>This is to ensure that the model is not biased towards the more common class</a:t>
            </a:r>
            <a:endParaRPr sz="2200"/>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Sampling in Machine Learning</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24.3. Sampling &amp; Quantization.</a:t>
            </a:r>
            <a:endParaRPr b="1">
              <a:solidFill>
                <a:schemeClr val="lt1"/>
              </a:solidFill>
              <a:latin typeface="Courier New"/>
              <a:ea typeface="Courier New"/>
              <a:cs typeface="Courier New"/>
              <a:sym typeface="Courier New"/>
            </a:endParaRPr>
          </a:p>
        </p:txBody>
      </p:sp>
      <p:sp>
        <p:nvSpPr>
          <p:cNvPr id="194" name="Google Shape;194;p3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 Data Representation</a:t>
            </a:r>
            <a:endParaRPr sz="2200"/>
          </a:p>
          <a:p>
            <a:pPr indent="-368300" lvl="1" marL="914400" rtl="0" algn="l">
              <a:spcBef>
                <a:spcPts val="1000"/>
              </a:spcBef>
              <a:spcAft>
                <a:spcPts val="0"/>
              </a:spcAft>
              <a:buSzPts val="2200"/>
              <a:buChar char="○"/>
            </a:pPr>
            <a:r>
              <a:rPr lang="en" sz="2200"/>
              <a:t>Quantization in ML involves reducing the precision of the data</a:t>
            </a:r>
            <a:endParaRPr sz="2200"/>
          </a:p>
          <a:p>
            <a:pPr indent="-368300" lvl="1" marL="914400" rtl="0" algn="l">
              <a:spcBef>
                <a:spcPts val="1000"/>
              </a:spcBef>
              <a:spcAft>
                <a:spcPts val="0"/>
              </a:spcAft>
              <a:buSzPts val="2200"/>
              <a:buChar char="○"/>
            </a:pPr>
            <a:r>
              <a:rPr lang="en" sz="2200"/>
              <a:t>For instance, reducing the bit depth of audio samples or the precision of numerical data</a:t>
            </a:r>
            <a:endParaRPr sz="2200"/>
          </a:p>
          <a:p>
            <a:pPr indent="-368300" lvl="1" marL="914400" rtl="0" algn="l">
              <a:spcBef>
                <a:spcPts val="1000"/>
              </a:spcBef>
              <a:spcAft>
                <a:spcPts val="1000"/>
              </a:spcAft>
              <a:buSzPts val="2200"/>
              <a:buChar char="○"/>
            </a:pPr>
            <a:r>
              <a:rPr lang="en" sz="2200"/>
              <a:t>This can make the data more manageable for certain algorithms and reduce computational requirements</a:t>
            </a:r>
            <a:endParaRPr sz="2200"/>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Quantization</a:t>
            </a:r>
            <a:r>
              <a:rPr lang="en">
                <a:latin typeface="Georgia"/>
                <a:ea typeface="Georgia"/>
                <a:cs typeface="Georgia"/>
                <a:sym typeface="Georgia"/>
              </a:rPr>
              <a:t> in Machine Learning</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24.1</a:t>
            </a:r>
            <a:endParaRPr sz="4300"/>
          </a:p>
          <a:p>
            <a:pPr indent="0" lvl="0" marL="0" rtl="0" algn="l">
              <a:spcBef>
                <a:spcPts val="0"/>
              </a:spcBef>
              <a:spcAft>
                <a:spcPts val="0"/>
              </a:spcAft>
              <a:buNone/>
            </a:pPr>
            <a:r>
              <a:rPr b="1" lang="en" sz="4300"/>
              <a:t>Audio Signal Basics</a:t>
            </a:r>
            <a:r>
              <a:rPr lang="en" sz="4300"/>
              <a:t>.</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24.3. Sampling &amp; Quantization.</a:t>
            </a:r>
            <a:endParaRPr b="1">
              <a:solidFill>
                <a:schemeClr val="lt1"/>
              </a:solidFill>
              <a:latin typeface="Courier New"/>
              <a:ea typeface="Courier New"/>
              <a:cs typeface="Courier New"/>
              <a:sym typeface="Courier New"/>
            </a:endParaRPr>
          </a:p>
        </p:txBody>
      </p:sp>
      <p:sp>
        <p:nvSpPr>
          <p:cNvPr id="202" name="Google Shape;202;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 </a:t>
            </a:r>
            <a:r>
              <a:rPr lang="en" sz="2200"/>
              <a:t>Model Compression</a:t>
            </a:r>
            <a:endParaRPr sz="2200"/>
          </a:p>
          <a:p>
            <a:pPr indent="-368300" lvl="1" marL="914400" rtl="0" algn="l">
              <a:spcBef>
                <a:spcPts val="1000"/>
              </a:spcBef>
              <a:spcAft>
                <a:spcPts val="0"/>
              </a:spcAft>
              <a:buSzPts val="2200"/>
              <a:buChar char="○"/>
            </a:pPr>
            <a:r>
              <a:rPr lang="en" sz="2200"/>
              <a:t>Quantization is a key technique in compressing ML models, especially deep learning models</a:t>
            </a:r>
            <a:endParaRPr sz="2200"/>
          </a:p>
          <a:p>
            <a:pPr indent="-368300" lvl="1" marL="914400" rtl="0" algn="l">
              <a:spcBef>
                <a:spcPts val="1000"/>
              </a:spcBef>
              <a:spcAft>
                <a:spcPts val="1000"/>
              </a:spcAft>
              <a:buSzPts val="2200"/>
              <a:buChar char="○"/>
            </a:pPr>
            <a:r>
              <a:rPr lang="en" sz="2200"/>
              <a:t>By quantizing the weights and activations of a neural network (reducing them from, say, 32-bit floating-point to 8-bit integers), the memory footprint and computational requirements of the model are significantly reduced</a:t>
            </a:r>
            <a:endParaRPr sz="2200"/>
          </a:p>
        </p:txBody>
      </p:sp>
      <p:sp>
        <p:nvSpPr>
          <p:cNvPr id="203" name="Google Shape;20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Quantization in Machine Learning</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24.3. Sampling &amp; Quantization.</a:t>
            </a:r>
            <a:endParaRPr b="1">
              <a:solidFill>
                <a:schemeClr val="lt1"/>
              </a:solidFill>
              <a:latin typeface="Courier New"/>
              <a:ea typeface="Courier New"/>
              <a:cs typeface="Courier New"/>
              <a:sym typeface="Courier New"/>
            </a:endParaRPr>
          </a:p>
        </p:txBody>
      </p:sp>
      <p:sp>
        <p:nvSpPr>
          <p:cNvPr id="210" name="Google Shape;210;p3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 </a:t>
            </a:r>
            <a:r>
              <a:rPr lang="en" sz="2200"/>
              <a:t>Regularization</a:t>
            </a:r>
            <a:endParaRPr sz="2200"/>
          </a:p>
          <a:p>
            <a:pPr indent="-368300" lvl="1" marL="914400" rtl="0" algn="l">
              <a:spcBef>
                <a:spcPts val="1000"/>
              </a:spcBef>
              <a:spcAft>
                <a:spcPts val="0"/>
              </a:spcAft>
              <a:buSzPts val="2200"/>
              <a:buChar char="○"/>
            </a:pPr>
            <a:r>
              <a:rPr lang="en" sz="2200"/>
              <a:t>By limiting the precision of the data or model parameters, quantization can act as a form of regularization</a:t>
            </a:r>
            <a:endParaRPr sz="2200"/>
          </a:p>
          <a:p>
            <a:pPr indent="-368300" lvl="1" marL="914400" rtl="0" algn="l">
              <a:spcBef>
                <a:spcPts val="1000"/>
              </a:spcBef>
              <a:spcAft>
                <a:spcPts val="1000"/>
              </a:spcAft>
              <a:buSzPts val="2200"/>
              <a:buChar char="○"/>
            </a:pPr>
            <a:r>
              <a:rPr lang="en" sz="2200"/>
              <a:t>Potentially improving model generalization by preventing overfitting to high-precision noise in the training data</a:t>
            </a:r>
            <a:endParaRPr sz="2200"/>
          </a:p>
        </p:txBody>
      </p:sp>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Quantization in Machine Learning</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24.3. Sampling &amp; Quantization.</a:t>
            </a:r>
            <a:endParaRPr b="1">
              <a:solidFill>
                <a:schemeClr val="lt1"/>
              </a:solidFill>
              <a:latin typeface="Courier New"/>
              <a:ea typeface="Courier New"/>
              <a:cs typeface="Courier New"/>
              <a:sym typeface="Courier New"/>
            </a:endParaRPr>
          </a:p>
        </p:txBody>
      </p:sp>
      <p:sp>
        <p:nvSpPr>
          <p:cNvPr id="218" name="Google Shape;218;p3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 </a:t>
            </a:r>
            <a:r>
              <a:rPr lang="en" sz="2200"/>
              <a:t>Efficient Computation</a:t>
            </a:r>
            <a:endParaRPr sz="2200"/>
          </a:p>
          <a:p>
            <a:pPr indent="-368300" lvl="1" marL="914400" rtl="0" algn="l">
              <a:spcBef>
                <a:spcPts val="1000"/>
              </a:spcBef>
              <a:spcAft>
                <a:spcPts val="0"/>
              </a:spcAft>
              <a:buSzPts val="2200"/>
              <a:buChar char="○"/>
            </a:pPr>
            <a:r>
              <a:rPr lang="en" sz="2200"/>
              <a:t>In hardware-accelerated ML, quantized models can be processed more efficiently, leading to faster inference times</a:t>
            </a:r>
            <a:endParaRPr sz="2200"/>
          </a:p>
          <a:p>
            <a:pPr indent="-368300" lvl="1" marL="914400" rtl="0" algn="l">
              <a:spcBef>
                <a:spcPts val="1000"/>
              </a:spcBef>
              <a:spcAft>
                <a:spcPts val="1000"/>
              </a:spcAft>
              <a:buSzPts val="2200"/>
              <a:buChar char="○"/>
            </a:pPr>
            <a:r>
              <a:rPr lang="en" sz="2200"/>
              <a:t>Which is critical for real-time applications like voice assistants or real-time translation</a:t>
            </a:r>
            <a:endParaRPr sz="2200"/>
          </a:p>
        </p:txBody>
      </p:sp>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Quantization in Machine Learning</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5"/>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24.4</a:t>
            </a:r>
            <a:endParaRPr sz="4300"/>
          </a:p>
          <a:p>
            <a:pPr indent="0" lvl="0" marL="0" rtl="0" algn="l">
              <a:spcBef>
                <a:spcPts val="0"/>
              </a:spcBef>
              <a:spcAft>
                <a:spcPts val="0"/>
              </a:spcAft>
              <a:buNone/>
            </a:pPr>
            <a:r>
              <a:rPr lang="en" sz="4300"/>
              <a:t>Audio</a:t>
            </a:r>
            <a:r>
              <a:rPr b="1" lang="en" sz="4300"/>
              <a:t> Augmentation Techniques</a:t>
            </a:r>
            <a:r>
              <a:rPr lang="en" sz="4300"/>
              <a:t>.</a:t>
            </a:r>
            <a:endParaRPr b="1" sz="4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24.4. Audio Augmentation Techniques.</a:t>
            </a:r>
            <a:endParaRPr b="1">
              <a:solidFill>
                <a:schemeClr val="lt1"/>
              </a:solidFill>
              <a:latin typeface="Courier New"/>
              <a:ea typeface="Courier New"/>
              <a:cs typeface="Courier New"/>
              <a:sym typeface="Courier New"/>
            </a:endParaRPr>
          </a:p>
        </p:txBody>
      </p:sp>
      <p:sp>
        <p:nvSpPr>
          <p:cNvPr id="232" name="Google Shape;232;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 </a:t>
            </a:r>
            <a:r>
              <a:rPr lang="en" sz="2200"/>
              <a:t>Data augmentation for audio data is a critical technique in machine learning (ML) to improve model robustness, prevent overfitting, and enhance generalization capabilities</a:t>
            </a:r>
            <a:endParaRPr sz="2200"/>
          </a:p>
          <a:p>
            <a:pPr indent="-368300" lvl="0" marL="457200" rtl="0" algn="l">
              <a:spcBef>
                <a:spcPts val="1000"/>
              </a:spcBef>
              <a:spcAft>
                <a:spcPts val="1000"/>
              </a:spcAft>
              <a:buSzPts val="2200"/>
              <a:buChar char="●"/>
            </a:pPr>
            <a:r>
              <a:rPr lang="en" sz="2200"/>
              <a:t>It involves artificially expanding the training dataset by applying various transformations to the existing data, creating new and diverse examples</a:t>
            </a:r>
            <a:endParaRPr sz="2200"/>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Why Augment Data?</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24.4. Audio Augmentation Techniques.</a:t>
            </a:r>
            <a:endParaRPr b="1">
              <a:solidFill>
                <a:schemeClr val="lt1"/>
              </a:solidFill>
              <a:latin typeface="Courier New"/>
              <a:ea typeface="Courier New"/>
              <a:cs typeface="Courier New"/>
              <a:sym typeface="Courier New"/>
            </a:endParaRPr>
          </a:p>
        </p:txBody>
      </p:sp>
      <p:sp>
        <p:nvSpPr>
          <p:cNvPr id="240" name="Google Shape;240;p3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Time Stretching</a:t>
            </a:r>
            <a:r>
              <a:rPr lang="en" sz="2200"/>
              <a:t>: This involves altering the speed of the audio playback without affecting its pitch. Speeding up or slowing down audio samples can help models learn time-invariant features</a:t>
            </a:r>
            <a:endParaRPr sz="2200"/>
          </a:p>
          <a:p>
            <a:pPr indent="-368300" lvl="0" marL="457200" rtl="0" algn="l">
              <a:spcBef>
                <a:spcPts val="1000"/>
              </a:spcBef>
              <a:spcAft>
                <a:spcPts val="1000"/>
              </a:spcAft>
              <a:buSzPts val="2200"/>
              <a:buChar char="●"/>
            </a:pPr>
            <a:r>
              <a:rPr b="1" lang="en" sz="2200"/>
              <a:t>Pitch Shifting</a:t>
            </a:r>
            <a:r>
              <a:rPr lang="en" sz="2200"/>
              <a:t>: Changing the pitch or frequency of the audio signal without altering the duration. This helps the model to generalize better across different voice pitches and tones</a:t>
            </a:r>
            <a:endParaRPr sz="2200"/>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Augmentation Techniques</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24.4. Audio Augmentation Techniques.</a:t>
            </a:r>
            <a:endParaRPr b="1">
              <a:solidFill>
                <a:schemeClr val="lt1"/>
              </a:solidFill>
              <a:latin typeface="Courier New"/>
              <a:ea typeface="Courier New"/>
              <a:cs typeface="Courier New"/>
              <a:sym typeface="Courier New"/>
            </a:endParaRPr>
          </a:p>
        </p:txBody>
      </p:sp>
      <p:sp>
        <p:nvSpPr>
          <p:cNvPr id="248" name="Google Shape;248;p3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Adding Noise: </a:t>
            </a:r>
            <a:r>
              <a:rPr lang="en" sz="2200"/>
              <a:t>Introducing background noise or white noise to the audio helps the model become more robust to variations in real-world environments. This can be particularly useful for applications that need to function in noisy settings</a:t>
            </a:r>
            <a:endParaRPr sz="2200"/>
          </a:p>
          <a:p>
            <a:pPr indent="-368300" lvl="0" marL="457200" rtl="0" algn="l">
              <a:spcBef>
                <a:spcPts val="1000"/>
              </a:spcBef>
              <a:spcAft>
                <a:spcPts val="1000"/>
              </a:spcAft>
              <a:buSzPts val="2200"/>
              <a:buChar char="●"/>
            </a:pPr>
            <a:r>
              <a:rPr b="1" lang="en" sz="2200"/>
              <a:t>Volume Adjustment</a:t>
            </a:r>
            <a:r>
              <a:rPr lang="en" sz="2200"/>
              <a:t>: Varying the volume or gain of the audio samples can teach the model to recognize audio signals of varying intensities</a:t>
            </a:r>
            <a:endParaRPr sz="2200"/>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Augmentation Techniques</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24.4. Audio Augmentation Techniques.</a:t>
            </a:r>
            <a:endParaRPr b="1">
              <a:solidFill>
                <a:schemeClr val="lt1"/>
              </a:solidFill>
              <a:latin typeface="Courier New"/>
              <a:ea typeface="Courier New"/>
              <a:cs typeface="Courier New"/>
              <a:sym typeface="Courier New"/>
            </a:endParaRPr>
          </a:p>
        </p:txBody>
      </p:sp>
      <p:sp>
        <p:nvSpPr>
          <p:cNvPr id="256" name="Google Shape;256;p3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Time Shifting: </a:t>
            </a:r>
            <a:r>
              <a:rPr lang="en" sz="2200"/>
              <a:t>Shifting the audio signal in time, either by starting the audio later or repeating certain sections, can help the model learn from different temporal segments of the sound</a:t>
            </a:r>
            <a:endParaRPr sz="2200"/>
          </a:p>
          <a:p>
            <a:pPr indent="-368300" lvl="0" marL="457200" rtl="0" algn="l">
              <a:spcBef>
                <a:spcPts val="1000"/>
              </a:spcBef>
              <a:spcAft>
                <a:spcPts val="1000"/>
              </a:spcAft>
              <a:buSzPts val="2200"/>
              <a:buChar char="●"/>
            </a:pPr>
            <a:r>
              <a:rPr b="1" lang="en" sz="2200"/>
              <a:t>Applying Filters</a:t>
            </a:r>
            <a:r>
              <a:rPr lang="en" sz="2200"/>
              <a:t>: Using different filters (like low-pass, high-pass, band-pass) can simulate the effect of different recording conditions and equipment</a:t>
            </a:r>
            <a:endParaRPr sz="2200"/>
          </a:p>
        </p:txBody>
      </p:sp>
      <p:sp>
        <p:nvSpPr>
          <p:cNvPr id="257" name="Google Shape;25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Augmentation Techniques</a:t>
            </a:r>
            <a:endParaRPr>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24.4. Audio Augmentation Techniques.</a:t>
            </a:r>
            <a:endParaRPr b="1">
              <a:solidFill>
                <a:schemeClr val="lt1"/>
              </a:solidFill>
              <a:latin typeface="Courier New"/>
              <a:ea typeface="Courier New"/>
              <a:cs typeface="Courier New"/>
              <a:sym typeface="Courier New"/>
            </a:endParaRPr>
          </a:p>
        </p:txBody>
      </p:sp>
      <p:sp>
        <p:nvSpPr>
          <p:cNvPr id="264" name="Google Shape;264;p4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Random Cropping</a:t>
            </a:r>
            <a:r>
              <a:rPr lang="en" sz="2200"/>
              <a:t>: Cropping segments of the audio randomly during training can help models focus on different parts of the audio clip</a:t>
            </a:r>
            <a:endParaRPr sz="2200"/>
          </a:p>
          <a:p>
            <a:pPr indent="-368300" lvl="0" marL="457200" rtl="0" algn="l">
              <a:spcBef>
                <a:spcPts val="1000"/>
              </a:spcBef>
              <a:spcAft>
                <a:spcPts val="1000"/>
              </a:spcAft>
              <a:buSzPts val="2200"/>
              <a:buChar char="●"/>
            </a:pPr>
            <a:r>
              <a:rPr b="1" lang="en" sz="2200"/>
              <a:t>Synthetic Data Generation</a:t>
            </a:r>
            <a:r>
              <a:rPr lang="en" sz="2200"/>
              <a:t>: Creating entirely new audio samples using text-to-speech systems or other generative models. This is especially useful when the available data is scarce</a:t>
            </a:r>
            <a:endParaRPr sz="2200"/>
          </a:p>
        </p:txBody>
      </p:sp>
      <p:sp>
        <p:nvSpPr>
          <p:cNvPr id="265" name="Google Shape;26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4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Augmentation Techniques</a:t>
            </a:r>
            <a:endParaRPr>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41"/>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24.5</a:t>
            </a:r>
            <a:endParaRPr sz="4300"/>
          </a:p>
          <a:p>
            <a:pPr indent="0" lvl="0" marL="0" rtl="0" algn="l">
              <a:spcBef>
                <a:spcPts val="0"/>
              </a:spcBef>
              <a:spcAft>
                <a:spcPts val="0"/>
              </a:spcAft>
              <a:buNone/>
            </a:pPr>
            <a:r>
              <a:rPr lang="en" sz="4300"/>
              <a:t>Audio</a:t>
            </a:r>
            <a:r>
              <a:rPr b="1" lang="en" sz="4300"/>
              <a:t> Visualization Techniques</a:t>
            </a:r>
            <a:r>
              <a:rPr lang="en" sz="4300"/>
              <a:t>.</a:t>
            </a:r>
            <a:endParaRPr b="1"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24.1. Audio Data Basics.</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Before we work properly with audio data we need domain knowledge about it. People interact with audio files very less</a:t>
            </a:r>
            <a:endParaRPr sz="2200"/>
          </a:p>
          <a:p>
            <a:pPr indent="-368300" lvl="0" marL="457200" rtl="0" algn="l">
              <a:spcBef>
                <a:spcPts val="1000"/>
              </a:spcBef>
              <a:spcAft>
                <a:spcPts val="0"/>
              </a:spcAft>
              <a:buSzPts val="2200"/>
              <a:buChar char="●"/>
            </a:pPr>
            <a:r>
              <a:rPr lang="en" sz="2200"/>
              <a:t>Audio signals are a representation of sound, typically in the form of electrical or digital data. They are used for recording, synthesizing, and reproducing sounds</a:t>
            </a:r>
            <a:endParaRPr sz="2200"/>
          </a:p>
          <a:p>
            <a:pPr indent="-368300" lvl="0" marL="457200" rtl="0" algn="l">
              <a:spcBef>
                <a:spcPts val="1000"/>
              </a:spcBef>
              <a:spcAft>
                <a:spcPts val="1000"/>
              </a:spcAft>
              <a:buSzPts val="2200"/>
              <a:buChar char="●"/>
            </a:pPr>
            <a:r>
              <a:rPr lang="en" sz="2200"/>
              <a:t>A lot of work will require you to understand and modify such characteristics</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Understanding Characteristics of Audio Data</a:t>
            </a:r>
            <a:endParaRPr>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24.5. Audio Visualization Techniques.</a:t>
            </a:r>
            <a:endParaRPr b="1">
              <a:solidFill>
                <a:schemeClr val="lt1"/>
              </a:solidFill>
              <a:latin typeface="Courier New"/>
              <a:ea typeface="Courier New"/>
              <a:cs typeface="Courier New"/>
              <a:sym typeface="Courier New"/>
            </a:endParaRPr>
          </a:p>
        </p:txBody>
      </p:sp>
      <p:sp>
        <p:nvSpPr>
          <p:cNvPr id="278" name="Google Shape;278;p4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1000"/>
              </a:spcAft>
              <a:buSzPts val="2200"/>
              <a:buChar char="●"/>
            </a:pPr>
            <a:r>
              <a:rPr lang="en" sz="2200"/>
              <a:t>Shows the amplitude of the audio signal over time. Helps in identifying loudness, silence, and temporal characteristics of the sound</a:t>
            </a:r>
            <a:endParaRPr sz="2200"/>
          </a:p>
        </p:txBody>
      </p:sp>
      <p:sp>
        <p:nvSpPr>
          <p:cNvPr id="279" name="Google Shape;27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Waveform Visualization</a:t>
            </a:r>
            <a:endParaRPr>
              <a:latin typeface="Georgia"/>
              <a:ea typeface="Georgia"/>
              <a:cs typeface="Georgia"/>
              <a:sym typeface="Georgia"/>
            </a:endParaRPr>
          </a:p>
        </p:txBody>
      </p:sp>
      <p:pic>
        <p:nvPicPr>
          <p:cNvPr id="281" name="Google Shape;281;p42"/>
          <p:cNvPicPr preferRelativeResize="0"/>
          <p:nvPr/>
        </p:nvPicPr>
        <p:blipFill>
          <a:blip r:embed="rId3">
            <a:alphaModFix/>
          </a:blip>
          <a:stretch>
            <a:fillRect/>
          </a:stretch>
        </p:blipFill>
        <p:spPr>
          <a:xfrm>
            <a:off x="2407763" y="2477447"/>
            <a:ext cx="4328475" cy="1810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24.5. Audio Visualization Techniques.</a:t>
            </a:r>
            <a:endParaRPr b="1">
              <a:solidFill>
                <a:schemeClr val="lt1"/>
              </a:solidFill>
              <a:latin typeface="Courier New"/>
              <a:ea typeface="Courier New"/>
              <a:cs typeface="Courier New"/>
              <a:sym typeface="Courier New"/>
            </a:endParaRPr>
          </a:p>
        </p:txBody>
      </p:sp>
      <p:sp>
        <p:nvSpPr>
          <p:cNvPr id="287" name="Google Shape;287;p4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1000"/>
              </a:spcAft>
              <a:buSzPts val="2200"/>
              <a:buChar char="●"/>
            </a:pPr>
            <a:r>
              <a:rPr lang="en" sz="2200"/>
              <a:t>Essential for analyzing the frequency content, identifying different sounds, and visualizing speech for recognition tasks</a:t>
            </a:r>
            <a:endParaRPr sz="2200"/>
          </a:p>
        </p:txBody>
      </p:sp>
      <p:sp>
        <p:nvSpPr>
          <p:cNvPr id="288" name="Google Shape;28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4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Spectrogram</a:t>
            </a:r>
            <a:endParaRPr>
              <a:latin typeface="Georgia"/>
              <a:ea typeface="Georgia"/>
              <a:cs typeface="Georgia"/>
              <a:sym typeface="Georgia"/>
            </a:endParaRPr>
          </a:p>
        </p:txBody>
      </p:sp>
      <p:pic>
        <p:nvPicPr>
          <p:cNvPr id="290" name="Google Shape;290;p43"/>
          <p:cNvPicPr preferRelativeResize="0"/>
          <p:nvPr/>
        </p:nvPicPr>
        <p:blipFill>
          <a:blip r:embed="rId3">
            <a:alphaModFix/>
          </a:blip>
          <a:stretch>
            <a:fillRect/>
          </a:stretch>
        </p:blipFill>
        <p:spPr>
          <a:xfrm>
            <a:off x="2683563" y="2107874"/>
            <a:ext cx="3776875" cy="2199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24.5. Audio Visualization Techniques.</a:t>
            </a:r>
            <a:endParaRPr b="1">
              <a:solidFill>
                <a:schemeClr val="lt1"/>
              </a:solidFill>
              <a:latin typeface="Courier New"/>
              <a:ea typeface="Courier New"/>
              <a:cs typeface="Courier New"/>
              <a:sym typeface="Courier New"/>
            </a:endParaRPr>
          </a:p>
        </p:txBody>
      </p:sp>
      <p:sp>
        <p:nvSpPr>
          <p:cNvPr id="296" name="Google Shape;296;p4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1000"/>
              </a:spcAft>
              <a:buSzPts val="2200"/>
              <a:buChar char="●"/>
            </a:pPr>
            <a:r>
              <a:rPr lang="en" sz="2200"/>
              <a:t>Represents the short-term power spectrum of sound. Widely used in speech and audio processing, especially in machine learning for feature extraction</a:t>
            </a:r>
            <a:endParaRPr sz="2200"/>
          </a:p>
        </p:txBody>
      </p:sp>
      <p:sp>
        <p:nvSpPr>
          <p:cNvPr id="297" name="Google Shape;29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4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Mel-Frequency Cepstral Coefficients (MFCCs)</a:t>
            </a:r>
            <a:endParaRPr>
              <a:latin typeface="Georgia"/>
              <a:ea typeface="Georgia"/>
              <a:cs typeface="Georgia"/>
              <a:sym typeface="Georgia"/>
            </a:endParaRPr>
          </a:p>
        </p:txBody>
      </p:sp>
      <p:pic>
        <p:nvPicPr>
          <p:cNvPr descr="MFCC (mel-frequency cepstral coefficients) characteristic vectors... |  Download Scientific Diagram" id="299" name="Google Shape;299;p44"/>
          <p:cNvPicPr preferRelativeResize="0"/>
          <p:nvPr/>
        </p:nvPicPr>
        <p:blipFill>
          <a:blip r:embed="rId3">
            <a:alphaModFix/>
          </a:blip>
          <a:stretch>
            <a:fillRect/>
          </a:stretch>
        </p:blipFill>
        <p:spPr>
          <a:xfrm>
            <a:off x="2034225" y="2412725"/>
            <a:ext cx="5293125" cy="2119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24.5. Audio Visualization Techniques.</a:t>
            </a:r>
            <a:endParaRPr b="1">
              <a:solidFill>
                <a:schemeClr val="lt1"/>
              </a:solidFill>
              <a:latin typeface="Courier New"/>
              <a:ea typeface="Courier New"/>
              <a:cs typeface="Courier New"/>
              <a:sym typeface="Courier New"/>
            </a:endParaRPr>
          </a:p>
        </p:txBody>
      </p:sp>
      <p:sp>
        <p:nvSpPr>
          <p:cNvPr id="305" name="Google Shape;305;p4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1000"/>
              </a:spcAft>
              <a:buSzPts val="2200"/>
              <a:buChar char="●"/>
            </a:pPr>
            <a:r>
              <a:rPr lang="en" sz="2200"/>
              <a:t>Useful in music analysis for identifying rhythm patterns and beat tracking</a:t>
            </a:r>
            <a:endParaRPr sz="2200"/>
          </a:p>
        </p:txBody>
      </p:sp>
      <p:sp>
        <p:nvSpPr>
          <p:cNvPr id="306" name="Google Shape;30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Temporal Rhythmic Analysis</a:t>
            </a:r>
            <a:endParaRPr>
              <a:latin typeface="Georgia"/>
              <a:ea typeface="Georgia"/>
              <a:cs typeface="Georgia"/>
              <a:sym typeface="Georgia"/>
            </a:endParaRPr>
          </a:p>
        </p:txBody>
      </p:sp>
      <p:pic>
        <p:nvPicPr>
          <p:cNvPr id="308" name="Google Shape;308;p45"/>
          <p:cNvPicPr preferRelativeResize="0"/>
          <p:nvPr/>
        </p:nvPicPr>
        <p:blipFill>
          <a:blip r:embed="rId3">
            <a:alphaModFix/>
          </a:blip>
          <a:stretch>
            <a:fillRect/>
          </a:stretch>
        </p:blipFill>
        <p:spPr>
          <a:xfrm>
            <a:off x="2316613" y="2034700"/>
            <a:ext cx="4510774" cy="2556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314" name="Google Shape;31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6"/>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24.1. Audio Data Basics.</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Waveform</a:t>
            </a:r>
            <a:r>
              <a:rPr lang="en" sz="2200"/>
              <a:t>: The graphical representation of an audio signal, showing how the signal varies with time</a:t>
            </a:r>
            <a:endParaRPr sz="2200"/>
          </a:p>
          <a:p>
            <a:pPr indent="-368300" lvl="0" marL="457200" rtl="0" algn="l">
              <a:spcBef>
                <a:spcPts val="1000"/>
              </a:spcBef>
              <a:spcAft>
                <a:spcPts val="0"/>
              </a:spcAft>
              <a:buSzPts val="2200"/>
              <a:buChar char="●"/>
            </a:pPr>
            <a:r>
              <a:rPr b="1" lang="en" sz="2200"/>
              <a:t>Frequency</a:t>
            </a:r>
            <a:r>
              <a:rPr lang="en" sz="2200"/>
              <a:t>: This refers to the number of times a waveform repeats in one second, measured in Hertz (Hz). Frequency determines the pitch of the sound</a:t>
            </a:r>
            <a:endParaRPr sz="2200"/>
          </a:p>
          <a:p>
            <a:pPr indent="-368300" lvl="0" marL="457200" rtl="0" algn="l">
              <a:spcBef>
                <a:spcPts val="1000"/>
              </a:spcBef>
              <a:spcAft>
                <a:spcPts val="1000"/>
              </a:spcAft>
              <a:buSzPts val="2200"/>
              <a:buChar char="●"/>
            </a:pPr>
            <a:r>
              <a:rPr b="1" lang="en" sz="2200"/>
              <a:t>Amplitude</a:t>
            </a:r>
            <a:r>
              <a:rPr lang="en" sz="2200"/>
              <a:t>: This is the height of the sound wave, representing the loudness of the sound. Higher amplitude means a louder sound. This is often represented as a bit depth</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Characteristics of Audio Data</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24.1. Audio Data Basics.</a:t>
            </a:r>
            <a:endParaRPr b="1">
              <a:solidFill>
                <a:schemeClr val="lt1"/>
              </a:solidFill>
              <a:latin typeface="Courier New"/>
              <a:ea typeface="Courier New"/>
              <a:cs typeface="Courier New"/>
              <a:sym typeface="Courier New"/>
            </a:endParaRPr>
          </a:p>
        </p:txBody>
      </p:sp>
      <p:sp>
        <p:nvSpPr>
          <p:cNvPr id="86" name="Google Shape;86;p1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Sample Rate</a:t>
            </a:r>
            <a:r>
              <a:rPr lang="en" sz="2200"/>
              <a:t>: In digital audio, this is the number of samples of audio carried per second, measured in kilohertz (kHz). A higher sample rate means a higher quality of sound but also results in larger file sizes</a:t>
            </a:r>
            <a:endParaRPr sz="2200"/>
          </a:p>
          <a:p>
            <a:pPr indent="-368300" lvl="0" marL="457200" rtl="0" algn="l">
              <a:spcBef>
                <a:spcPts val="1000"/>
              </a:spcBef>
              <a:spcAft>
                <a:spcPts val="1000"/>
              </a:spcAft>
              <a:buSzPts val="2200"/>
              <a:buChar char="●"/>
            </a:pPr>
            <a:r>
              <a:rPr b="1" lang="en" sz="2200"/>
              <a:t>Channels</a:t>
            </a:r>
            <a:r>
              <a:rPr lang="en" sz="2200"/>
              <a:t>: Audio signals can be mono (single channel), stereo (two channels), or multi-channel (surround sound)</a:t>
            </a:r>
            <a:endParaRPr sz="22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Characteristics of Audio Data</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24.1. Audio Data Basics.</a:t>
            </a:r>
            <a:endParaRPr b="1">
              <a:solidFill>
                <a:schemeClr val="lt1"/>
              </a:solidFill>
              <a:latin typeface="Courier New"/>
              <a:ea typeface="Courier New"/>
              <a:cs typeface="Courier New"/>
              <a:sym typeface="Courier New"/>
            </a:endParaRPr>
          </a:p>
        </p:txBody>
      </p:sp>
      <p:sp>
        <p:nvSpPr>
          <p:cNvPr id="94" name="Google Shape;94;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Phase</a:t>
            </a:r>
            <a:r>
              <a:rPr lang="en" sz="2200"/>
              <a:t>: This refers to the relationship in time between two or more sound waves. When waves are in phase, they reinforce each other; when out of phase, they can cancel each other out</a:t>
            </a:r>
            <a:endParaRPr sz="2200"/>
          </a:p>
          <a:p>
            <a:pPr indent="-368300" lvl="0" marL="457200" rtl="0" algn="l">
              <a:spcBef>
                <a:spcPts val="1000"/>
              </a:spcBef>
              <a:spcAft>
                <a:spcPts val="1000"/>
              </a:spcAft>
              <a:buSzPts val="2200"/>
              <a:buChar char="●"/>
            </a:pPr>
            <a:r>
              <a:rPr b="1" lang="en" sz="2200"/>
              <a:t>Bit Depth</a:t>
            </a:r>
            <a:r>
              <a:rPr lang="en" sz="2200"/>
              <a:t>: In digital audio, it refers to the resolution of the sound data. Higher bit depth increases the dynamic range and reduces distortion and noise</a:t>
            </a:r>
            <a:endParaRPr sz="22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Characteristics of Audio Data</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24.1. Audio Data Basics.</a:t>
            </a:r>
            <a:endParaRPr b="1">
              <a:solidFill>
                <a:schemeClr val="lt1"/>
              </a:solidFill>
              <a:latin typeface="Courier New"/>
              <a:ea typeface="Courier New"/>
              <a:cs typeface="Courier New"/>
              <a:sym typeface="Courier New"/>
            </a:endParaRPr>
          </a:p>
        </p:txBody>
      </p:sp>
      <p:sp>
        <p:nvSpPr>
          <p:cNvPr id="102" name="Google Shape;102;p1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Envelope</a:t>
            </a:r>
            <a:r>
              <a:rPr lang="en" sz="2200"/>
              <a:t>: This describes how the amplitude of a sound changes over time, typically characterized in terms of attack, decay, sustain, and release (ADSR)</a:t>
            </a:r>
            <a:endParaRPr sz="2200"/>
          </a:p>
          <a:p>
            <a:pPr indent="-368300" lvl="0" marL="457200" rtl="0" algn="l">
              <a:spcBef>
                <a:spcPts val="1000"/>
              </a:spcBef>
              <a:spcAft>
                <a:spcPts val="1000"/>
              </a:spcAft>
              <a:buSzPts val="2200"/>
              <a:buChar char="●"/>
            </a:pPr>
            <a:r>
              <a:rPr b="1" lang="en" sz="2200"/>
              <a:t>Compression</a:t>
            </a:r>
            <a:r>
              <a:rPr lang="en" sz="2200"/>
              <a:t>: This is the process of reducing the size of an audio file. There are two main types: lossless (which preserves quality) and lossy (which sacrifices some quality for smaller file size)</a:t>
            </a:r>
            <a:endParaRPr sz="2200"/>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Characteristics of Audio Data</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0"/>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24.2</a:t>
            </a:r>
            <a:endParaRPr sz="4300"/>
          </a:p>
          <a:p>
            <a:pPr indent="0" lvl="0" marL="0" rtl="0" algn="l">
              <a:spcBef>
                <a:spcPts val="0"/>
              </a:spcBef>
              <a:spcAft>
                <a:spcPts val="0"/>
              </a:spcAft>
              <a:buNone/>
            </a:pPr>
            <a:r>
              <a:rPr b="1" lang="en" sz="4300"/>
              <a:t>Audio Files</a:t>
            </a:r>
            <a:r>
              <a:rPr lang="en" sz="4300"/>
              <a:t>.</a:t>
            </a:r>
            <a:endParaRPr b="1" sz="4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24.2. Audio Files.</a:t>
            </a:r>
            <a:endParaRPr b="1">
              <a:solidFill>
                <a:schemeClr val="lt1"/>
              </a:solidFill>
              <a:latin typeface="Courier New"/>
              <a:ea typeface="Courier New"/>
              <a:cs typeface="Courier New"/>
              <a:sym typeface="Courier New"/>
            </a:endParaRPr>
          </a:p>
        </p:txBody>
      </p:sp>
      <p:sp>
        <p:nvSpPr>
          <p:cNvPr id="116" name="Google Shape;116;p21"/>
          <p:cNvSpPr txBox="1"/>
          <p:nvPr>
            <p:ph idx="1" type="body"/>
          </p:nvPr>
        </p:nvSpPr>
        <p:spPr>
          <a:xfrm>
            <a:off x="311700" y="18221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 addition to audio data characteristics, it is important to know how audio data is stored</a:t>
            </a:r>
            <a:endParaRPr sz="2200"/>
          </a:p>
          <a:p>
            <a:pPr indent="-368300" lvl="0" marL="457200" rtl="0" algn="l">
              <a:spcBef>
                <a:spcPts val="1000"/>
              </a:spcBef>
              <a:spcAft>
                <a:spcPts val="1000"/>
              </a:spcAft>
              <a:buSzPts val="2200"/>
              <a:buChar char="●"/>
            </a:pPr>
            <a:r>
              <a:rPr lang="en" sz="2200"/>
              <a:t>This involves learning about file formats, headers, metadata</a:t>
            </a:r>
            <a:endParaRPr sz="2200"/>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ph type="title"/>
          </p:nvPr>
        </p:nvSpPr>
        <p:spPr>
          <a:xfrm>
            <a:off x="311700" y="114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Audio File Storage</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