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cd50437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cd50437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cd50437e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cd50437e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cd50437e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cd50437e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cd50437e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cd50437e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cd50437e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cd50437e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cd50437e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cd50437e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cd50437e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cd50437e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cd50437ec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cd50437e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cd50437e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cd50437e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cd50437ec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cd50437ec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cd50437ec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cd50437ec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acd50437e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acd50437e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cd50437ec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cd50437ec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cd50437ec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cd50437e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acd50437ec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acd50437ec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cd50437ec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cd50437ec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cd50437ec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cd50437ec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cd50437ec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cd50437ec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cd50437ec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acd50437ec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cd50437ec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acd50437ec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cd50437ec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cd50437ec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cd50437ec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acd50437ec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cd50437e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cd50437e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cd50437ec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acd50437ec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acd50437ec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acd50437ec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acd50437ec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acd50437ec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acd50437ec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acd50437ec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acd50437ec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acd50437ec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cd50437ec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acd50437ec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acd50437ec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acd50437ec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acd50437e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acd50437e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cd50437e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cd50437e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cd50437e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cd50437e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cd50437e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cd50437e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cd50437e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cd50437e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cd50437e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cd50437e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cd50437e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cd50437e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34207" l="0" r="0" t="34207"/>
          <a:stretch/>
        </p:blipFill>
        <p:spPr>
          <a:xfrm>
            <a:off x="0" y="0"/>
            <a:ext cx="9167524" cy="5143500"/>
          </a:xfrm>
          <a:prstGeom prst="rect">
            <a:avLst/>
          </a:prstGeom>
          <a:noFill/>
          <a:ln>
            <a:noFill/>
          </a:ln>
        </p:spPr>
      </p:pic>
      <p:sp>
        <p:nvSpPr>
          <p:cNvPr id="55" name="Google Shape;55;p13"/>
          <p:cNvSpPr txBox="1"/>
          <p:nvPr>
            <p:ph type="ctrTitle"/>
          </p:nvPr>
        </p:nvSpPr>
        <p:spPr>
          <a:xfrm>
            <a:off x="3461325" y="2231875"/>
            <a:ext cx="5682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4500">
                <a:solidFill>
                  <a:schemeClr val="lt1"/>
                </a:solidFill>
              </a:rPr>
              <a:t>Advanced </a:t>
            </a:r>
            <a:endParaRPr b="1" sz="4500">
              <a:solidFill>
                <a:schemeClr val="lt1"/>
              </a:solidFill>
            </a:endParaRPr>
          </a:p>
          <a:p>
            <a:pPr indent="0" lvl="0" marL="0" rtl="0" algn="l">
              <a:spcBef>
                <a:spcPts val="0"/>
              </a:spcBef>
              <a:spcAft>
                <a:spcPts val="0"/>
              </a:spcAft>
              <a:buNone/>
            </a:pPr>
            <a:r>
              <a:rPr b="1" lang="en" sz="4500">
                <a:solidFill>
                  <a:schemeClr val="lt1"/>
                </a:solidFill>
              </a:rPr>
              <a:t>Audio Processing</a:t>
            </a:r>
            <a:endParaRPr b="1" sz="4500">
              <a:solidFill>
                <a:schemeClr val="lt1"/>
              </a:solidFill>
            </a:endParaRPr>
          </a:p>
        </p:txBody>
      </p:sp>
      <p:sp>
        <p:nvSpPr>
          <p:cNvPr id="56" name="Google Shape;56;p13"/>
          <p:cNvSpPr txBox="1"/>
          <p:nvPr>
            <p:ph idx="1" type="subTitle"/>
          </p:nvPr>
        </p:nvSpPr>
        <p:spPr>
          <a:xfrm>
            <a:off x="3461325" y="4321425"/>
            <a:ext cx="68004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solidFill>
                  <a:schemeClr val="lt1"/>
                </a:solidFill>
              </a:rPr>
              <a:t>A more indepth look</a:t>
            </a:r>
            <a:endParaRPr b="1" sz="1900">
              <a:solidFill>
                <a:schemeClr val="lt1"/>
              </a:solidFill>
            </a:endParaRPr>
          </a:p>
        </p:txBody>
      </p:sp>
      <p:sp>
        <p:nvSpPr>
          <p:cNvPr id="57" name="Google Shape;57;p13"/>
          <p:cNvSpPr txBox="1"/>
          <p:nvPr/>
        </p:nvSpPr>
        <p:spPr>
          <a:xfrm>
            <a:off x="-376675" y="1812200"/>
            <a:ext cx="2257200" cy="4309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26800">
                <a:solidFill>
                  <a:schemeClr val="lt1"/>
                </a:solidFill>
              </a:rPr>
              <a:t>2</a:t>
            </a:r>
            <a:endParaRPr b="1" sz="26800">
              <a:solidFill>
                <a:schemeClr val="lt1"/>
              </a:solidFill>
            </a:endParaRPr>
          </a:p>
        </p:txBody>
      </p:sp>
      <p:sp>
        <p:nvSpPr>
          <p:cNvPr id="58" name="Google Shape;58;p13"/>
          <p:cNvSpPr txBox="1"/>
          <p:nvPr/>
        </p:nvSpPr>
        <p:spPr>
          <a:xfrm>
            <a:off x="1280325" y="1812200"/>
            <a:ext cx="2257200" cy="43098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rPr b="1" lang="en" sz="26800">
                <a:solidFill>
                  <a:schemeClr val="lt1"/>
                </a:solidFill>
              </a:rPr>
              <a:t>5</a:t>
            </a:r>
            <a:endParaRPr b="1" sz="26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25.2. Fourier Transform.</a:t>
            </a:r>
            <a:endParaRPr b="1">
              <a:solidFill>
                <a:schemeClr val="lt1"/>
              </a:solidFill>
              <a:latin typeface="Courier New"/>
              <a:ea typeface="Courier New"/>
              <a:cs typeface="Courier New"/>
              <a:sym typeface="Courier New"/>
            </a:endParaRPr>
          </a:p>
        </p:txBody>
      </p:sp>
      <p:sp>
        <p:nvSpPr>
          <p:cNvPr id="124" name="Google Shape;124;p22"/>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n" sz="2200"/>
              <a:t>We need to do so in order to conduct a Frequency Domain Analysis</a:t>
            </a:r>
            <a:endParaRPr sz="2200"/>
          </a:p>
          <a:p>
            <a:pPr indent="-368300" lvl="0" marL="457200" rtl="0" algn="l">
              <a:spcBef>
                <a:spcPts val="1000"/>
              </a:spcBef>
              <a:spcAft>
                <a:spcPts val="0"/>
              </a:spcAft>
              <a:buSzPts val="2200"/>
              <a:buChar char="●"/>
            </a:pPr>
            <a:r>
              <a:rPr lang="en" sz="2200"/>
              <a:t>Analyzing a signal in the frequency domain involves looking at what frequencies are present in the signal and their amplitudes</a:t>
            </a:r>
            <a:endParaRPr sz="2200"/>
          </a:p>
          <a:p>
            <a:pPr indent="-368300" lvl="0" marL="457200" rtl="0" algn="l">
              <a:spcBef>
                <a:spcPts val="1000"/>
              </a:spcBef>
              <a:spcAft>
                <a:spcPts val="1000"/>
              </a:spcAft>
              <a:buSzPts val="2200"/>
              <a:buChar char="●"/>
            </a:pPr>
            <a:r>
              <a:rPr lang="en" sz="2200"/>
              <a:t>This is crucial in many applications, such as identifying dominant frequencies in a sound, filtering specific frequencies, or performing spectral analysis for feature extraction in ML models</a:t>
            </a:r>
            <a:endParaRPr sz="2200"/>
          </a:p>
        </p:txBody>
      </p:sp>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2"/>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Why Fourier Transform?</a:t>
            </a:r>
            <a:endParaRPr>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25.2. Fourier Transform.</a:t>
            </a:r>
            <a:endParaRPr b="1">
              <a:solidFill>
                <a:schemeClr val="lt1"/>
              </a:solidFill>
              <a:latin typeface="Courier New"/>
              <a:ea typeface="Courier New"/>
              <a:cs typeface="Courier New"/>
              <a:sym typeface="Courier New"/>
            </a:endParaRPr>
          </a:p>
        </p:txBody>
      </p:sp>
      <p:sp>
        <p:nvSpPr>
          <p:cNvPr id="132" name="Google Shape;132;p23"/>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It's crucial to understand the nature of the signal being analyzed. Audio signals and image data require different approaches in frequency domain analysis</a:t>
            </a:r>
            <a:endParaRPr sz="2200"/>
          </a:p>
          <a:p>
            <a:pPr indent="-368300" lvl="0" marL="457200" rtl="0" algn="l">
              <a:spcBef>
                <a:spcPts val="1000"/>
              </a:spcBef>
              <a:spcAft>
                <a:spcPts val="1000"/>
              </a:spcAft>
              <a:buSzPts val="2200"/>
              <a:buChar char="●"/>
            </a:pPr>
            <a:r>
              <a:rPr lang="en" sz="2200"/>
              <a:t>Many real-world signals are non-stationary (their frequency content changes over time). Techniques like Short-Time Fourier Transform (STFT) or wavelet transforms are used in such cases</a:t>
            </a:r>
            <a:endParaRPr sz="2200"/>
          </a:p>
        </p:txBody>
      </p:sp>
      <p:sp>
        <p:nvSpPr>
          <p:cNvPr id="133" name="Google Shape;13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3"/>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Practical Considerations</a:t>
            </a:r>
            <a:endParaRPr>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4"/>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25.3</a:t>
            </a:r>
            <a:endParaRPr sz="4300"/>
          </a:p>
          <a:p>
            <a:pPr indent="0" lvl="0" marL="0" rtl="0" algn="l">
              <a:spcBef>
                <a:spcPts val="0"/>
              </a:spcBef>
              <a:spcAft>
                <a:spcPts val="0"/>
              </a:spcAft>
              <a:buNone/>
            </a:pPr>
            <a:r>
              <a:rPr b="1" lang="en" sz="4300"/>
              <a:t>Denoising Audio</a:t>
            </a:r>
            <a:r>
              <a:rPr lang="en" sz="4300"/>
              <a:t>.</a:t>
            </a:r>
            <a:endParaRPr b="1" sz="4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25.3. Denoising Audio.</a:t>
            </a:r>
            <a:endParaRPr b="1">
              <a:solidFill>
                <a:schemeClr val="lt1"/>
              </a:solidFill>
              <a:latin typeface="Courier New"/>
              <a:ea typeface="Courier New"/>
              <a:cs typeface="Courier New"/>
              <a:sym typeface="Courier New"/>
            </a:endParaRPr>
          </a:p>
        </p:txBody>
      </p:sp>
      <p:sp>
        <p:nvSpPr>
          <p:cNvPr id="146" name="Google Shape;146;p2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Denoising audio is a critical pre-processing step in many machine learning (ML) applications involving audio data</a:t>
            </a:r>
            <a:endParaRPr sz="2200"/>
          </a:p>
          <a:p>
            <a:pPr indent="-368300" lvl="0" marL="457200" rtl="0" algn="l">
              <a:spcBef>
                <a:spcPts val="1000"/>
              </a:spcBef>
              <a:spcAft>
                <a:spcPts val="0"/>
              </a:spcAft>
              <a:buSzPts val="2200"/>
              <a:buChar char="●"/>
            </a:pPr>
            <a:r>
              <a:rPr lang="en" sz="2200"/>
              <a:t>It involves reducing or removing unwanted noise from audio recordings to enhance the quality of the signal</a:t>
            </a:r>
            <a:endParaRPr sz="2200"/>
          </a:p>
          <a:p>
            <a:pPr indent="-368300" lvl="0" marL="457200" rtl="0" algn="l">
              <a:spcBef>
                <a:spcPts val="1000"/>
              </a:spcBef>
              <a:spcAft>
                <a:spcPts val="1000"/>
              </a:spcAft>
              <a:buSzPts val="2200"/>
              <a:buChar char="●"/>
            </a:pPr>
            <a:r>
              <a:rPr lang="en" sz="2200"/>
              <a:t>Understanding and effectively implementing audio denoising can significantly impact the performance of audio-based models</a:t>
            </a:r>
            <a:endParaRPr sz="2200"/>
          </a:p>
        </p:txBody>
      </p:sp>
      <p:sp>
        <p:nvSpPr>
          <p:cNvPr id="147" name="Google Shape;14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2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What is denoising</a:t>
            </a:r>
            <a:endParaRPr>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25.3. Denoising Audio.</a:t>
            </a:r>
            <a:endParaRPr b="1">
              <a:solidFill>
                <a:schemeClr val="lt1"/>
              </a:solidFill>
              <a:latin typeface="Courier New"/>
              <a:ea typeface="Courier New"/>
              <a:cs typeface="Courier New"/>
              <a:sym typeface="Courier New"/>
            </a:endParaRPr>
          </a:p>
        </p:txBody>
      </p:sp>
      <p:sp>
        <p:nvSpPr>
          <p:cNvPr id="154" name="Google Shape;154;p2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Noise in audio can come from various sources like environmental sounds (traffic, wind), electrical interference, or recording equipment</a:t>
            </a:r>
            <a:endParaRPr sz="2200"/>
          </a:p>
          <a:p>
            <a:pPr indent="-368300" lvl="0" marL="457200" rtl="0" algn="l">
              <a:spcBef>
                <a:spcPts val="1000"/>
              </a:spcBef>
              <a:spcAft>
                <a:spcPts val="0"/>
              </a:spcAft>
              <a:buSzPts val="2200"/>
              <a:buChar char="●"/>
            </a:pPr>
            <a:r>
              <a:rPr lang="en" sz="2200"/>
              <a:t>It can be stationary (constant, like a hum) or non-stationary (varying, like people talking in the background)</a:t>
            </a:r>
            <a:endParaRPr sz="2200"/>
          </a:p>
          <a:p>
            <a:pPr indent="-368300" lvl="0" marL="457200" rtl="0" algn="l">
              <a:spcBef>
                <a:spcPts val="1000"/>
              </a:spcBef>
              <a:spcAft>
                <a:spcPts val="1000"/>
              </a:spcAft>
              <a:buSzPts val="2200"/>
              <a:buChar char="●"/>
            </a:pPr>
            <a:r>
              <a:rPr lang="en" sz="2200"/>
              <a:t>Identifying the type and characteristics of noise is crucial for selecting the appropriate denoising technique</a:t>
            </a:r>
            <a:endParaRPr sz="2200"/>
          </a:p>
        </p:txBody>
      </p:sp>
      <p:sp>
        <p:nvSpPr>
          <p:cNvPr id="155" name="Google Shape;15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Source of noise</a:t>
            </a:r>
            <a:endParaRPr>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25.3. Denoising Audio.</a:t>
            </a:r>
            <a:endParaRPr b="1">
              <a:solidFill>
                <a:schemeClr val="lt1"/>
              </a:solidFill>
              <a:latin typeface="Courier New"/>
              <a:ea typeface="Courier New"/>
              <a:cs typeface="Courier New"/>
              <a:sym typeface="Courier New"/>
            </a:endParaRPr>
          </a:p>
        </p:txBody>
      </p:sp>
      <p:sp>
        <p:nvSpPr>
          <p:cNvPr id="162" name="Google Shape;162;p27"/>
          <p:cNvSpPr txBox="1"/>
          <p:nvPr>
            <p:ph idx="1" type="body"/>
          </p:nvPr>
        </p:nvSpPr>
        <p:spPr>
          <a:xfrm>
            <a:off x="311700" y="14411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Spectral Subtraction: </a:t>
            </a:r>
            <a:endParaRPr sz="2200"/>
          </a:p>
          <a:p>
            <a:pPr indent="-368300" lvl="1" marL="914400" rtl="0" algn="l">
              <a:spcBef>
                <a:spcPts val="1000"/>
              </a:spcBef>
              <a:spcAft>
                <a:spcPts val="1000"/>
              </a:spcAft>
              <a:buSzPts val="2200"/>
              <a:buChar char="○"/>
            </a:pPr>
            <a:r>
              <a:rPr lang="en" sz="2200"/>
              <a:t>Involves subtracting an estimate of the noise spectrum from the spectrum of the noisy signal. This method is straightforward but can sometimes lead to artifacts in the audio</a:t>
            </a:r>
            <a:endParaRPr sz="2200"/>
          </a:p>
        </p:txBody>
      </p:sp>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7"/>
          <p:cNvSpPr txBox="1"/>
          <p:nvPr>
            <p:ph type="title"/>
          </p:nvPr>
        </p:nvSpPr>
        <p:spPr>
          <a:xfrm>
            <a:off x="311700" y="760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Techniques for Denoising</a:t>
            </a:r>
            <a:endParaRPr>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25.3. Denoising Audio.</a:t>
            </a:r>
            <a:endParaRPr b="1">
              <a:solidFill>
                <a:schemeClr val="lt1"/>
              </a:solidFill>
              <a:latin typeface="Courier New"/>
              <a:ea typeface="Courier New"/>
              <a:cs typeface="Courier New"/>
              <a:sym typeface="Courier New"/>
            </a:endParaRPr>
          </a:p>
        </p:txBody>
      </p:sp>
      <p:sp>
        <p:nvSpPr>
          <p:cNvPr id="170" name="Google Shape;170;p28"/>
          <p:cNvSpPr txBox="1"/>
          <p:nvPr>
            <p:ph idx="1" type="body"/>
          </p:nvPr>
        </p:nvSpPr>
        <p:spPr>
          <a:xfrm>
            <a:off x="311700" y="14411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Wiener Filtering: </a:t>
            </a:r>
            <a:endParaRPr sz="2200"/>
          </a:p>
          <a:p>
            <a:pPr indent="-368300" lvl="1" marL="914400" rtl="0" algn="l">
              <a:spcBef>
                <a:spcPts val="1000"/>
              </a:spcBef>
              <a:spcAft>
                <a:spcPts val="1000"/>
              </a:spcAft>
              <a:buSzPts val="2200"/>
              <a:buChar char="○"/>
            </a:pPr>
            <a:r>
              <a:rPr lang="en" sz="2200"/>
              <a:t>An adaptive filtering technique that minimizes the mean square error between the estimated clean signal and the true signal. It's effective for stationary noise</a:t>
            </a:r>
            <a:endParaRPr sz="2200"/>
          </a:p>
        </p:txBody>
      </p:sp>
      <p:sp>
        <p:nvSpPr>
          <p:cNvPr id="171" name="Google Shape;17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8"/>
          <p:cNvSpPr txBox="1"/>
          <p:nvPr>
            <p:ph type="title"/>
          </p:nvPr>
        </p:nvSpPr>
        <p:spPr>
          <a:xfrm>
            <a:off x="311700" y="760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Techniques for Denoising</a:t>
            </a:r>
            <a:endParaRPr>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25.3. Denoising Audio.</a:t>
            </a:r>
            <a:endParaRPr b="1">
              <a:solidFill>
                <a:schemeClr val="lt1"/>
              </a:solidFill>
              <a:latin typeface="Courier New"/>
              <a:ea typeface="Courier New"/>
              <a:cs typeface="Courier New"/>
              <a:sym typeface="Courier New"/>
            </a:endParaRPr>
          </a:p>
        </p:txBody>
      </p:sp>
      <p:sp>
        <p:nvSpPr>
          <p:cNvPr id="178" name="Google Shape;178;p29"/>
          <p:cNvSpPr txBox="1"/>
          <p:nvPr>
            <p:ph idx="1" type="body"/>
          </p:nvPr>
        </p:nvSpPr>
        <p:spPr>
          <a:xfrm>
            <a:off x="311700" y="14411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Deep Learning Methods: </a:t>
            </a:r>
            <a:endParaRPr sz="2200"/>
          </a:p>
          <a:p>
            <a:pPr indent="-368300" lvl="1" marL="914400" rtl="0" algn="l">
              <a:spcBef>
                <a:spcPts val="1000"/>
              </a:spcBef>
              <a:spcAft>
                <a:spcPts val="1000"/>
              </a:spcAft>
              <a:buSzPts val="2200"/>
              <a:buChar char="○"/>
            </a:pPr>
            <a:r>
              <a:rPr lang="en" sz="2200"/>
              <a:t>Neural networks, especially convolutional and recurrent neural networks, can be trained to denoise audio. They are particularly effective for complex and non-stationary noises</a:t>
            </a:r>
            <a:endParaRPr sz="2200"/>
          </a:p>
        </p:txBody>
      </p:sp>
      <p:sp>
        <p:nvSpPr>
          <p:cNvPr id="179" name="Google Shape;17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9"/>
          <p:cNvSpPr txBox="1"/>
          <p:nvPr>
            <p:ph type="title"/>
          </p:nvPr>
        </p:nvSpPr>
        <p:spPr>
          <a:xfrm>
            <a:off x="311700" y="760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Techniques for Denoising</a:t>
            </a:r>
            <a:endParaRPr>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25.3. Denoising Audio.</a:t>
            </a:r>
            <a:endParaRPr b="1">
              <a:solidFill>
                <a:schemeClr val="lt1"/>
              </a:solidFill>
              <a:latin typeface="Courier New"/>
              <a:ea typeface="Courier New"/>
              <a:cs typeface="Courier New"/>
              <a:sym typeface="Courier New"/>
            </a:endParaRPr>
          </a:p>
        </p:txBody>
      </p:sp>
      <p:sp>
        <p:nvSpPr>
          <p:cNvPr id="186" name="Google Shape;186;p30"/>
          <p:cNvSpPr txBox="1"/>
          <p:nvPr>
            <p:ph idx="1" type="body"/>
          </p:nvPr>
        </p:nvSpPr>
        <p:spPr>
          <a:xfrm>
            <a:off x="311700" y="14411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Wavelet Transform: </a:t>
            </a:r>
            <a:endParaRPr sz="2200"/>
          </a:p>
          <a:p>
            <a:pPr indent="-368300" lvl="1" marL="914400" rtl="0" algn="l">
              <a:spcBef>
                <a:spcPts val="1000"/>
              </a:spcBef>
              <a:spcAft>
                <a:spcPts val="1000"/>
              </a:spcAft>
              <a:buSzPts val="2200"/>
              <a:buChar char="○"/>
            </a:pPr>
            <a:r>
              <a:rPr lang="en" sz="2200"/>
              <a:t>Useful for non-stationary noise, it decomposes the signal into different frequency components and allows noise reduction in specific frequency bands</a:t>
            </a:r>
            <a:endParaRPr sz="2200"/>
          </a:p>
        </p:txBody>
      </p:sp>
      <p:sp>
        <p:nvSpPr>
          <p:cNvPr id="187" name="Google Shape;18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30"/>
          <p:cNvSpPr txBox="1"/>
          <p:nvPr>
            <p:ph type="title"/>
          </p:nvPr>
        </p:nvSpPr>
        <p:spPr>
          <a:xfrm>
            <a:off x="311700" y="760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Techniques for Denoising</a:t>
            </a:r>
            <a:endParaRPr>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25.3. Denoising Audio.</a:t>
            </a:r>
            <a:endParaRPr b="1">
              <a:solidFill>
                <a:schemeClr val="lt1"/>
              </a:solidFill>
              <a:latin typeface="Courier New"/>
              <a:ea typeface="Courier New"/>
              <a:cs typeface="Courier New"/>
              <a:sym typeface="Courier New"/>
            </a:endParaRPr>
          </a:p>
        </p:txBody>
      </p:sp>
      <p:sp>
        <p:nvSpPr>
          <p:cNvPr id="194" name="Google Shape;194;p31"/>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After denoising, features such as Mel-frequency cepstral coefficients (MFCCs), spectrograms, or zero-crossing rate can be extracted more accurately</a:t>
            </a:r>
            <a:endParaRPr sz="2200"/>
          </a:p>
          <a:p>
            <a:pPr indent="-368300" lvl="0" marL="457200" rtl="0" algn="l">
              <a:spcBef>
                <a:spcPts val="1000"/>
              </a:spcBef>
              <a:spcAft>
                <a:spcPts val="1000"/>
              </a:spcAft>
              <a:buSzPts val="2200"/>
              <a:buChar char="●"/>
            </a:pPr>
            <a:r>
              <a:rPr lang="en" sz="2200"/>
              <a:t>Models trained on denoised data might generalize better to new, cleaner data but may struggle with real-world noisy data. It's essential to balance training on both noisy and denoised data</a:t>
            </a:r>
            <a:endParaRPr sz="2200"/>
          </a:p>
        </p:txBody>
      </p:sp>
      <p:sp>
        <p:nvSpPr>
          <p:cNvPr id="195" name="Google Shape;19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31"/>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Impact on Machine Learning Models</a:t>
            </a:r>
            <a:endParaRPr>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4" name="Google Shape;64;p14"/>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25.1</a:t>
            </a:r>
            <a:endParaRPr sz="4300"/>
          </a:p>
          <a:p>
            <a:pPr indent="0" lvl="0" marL="0" rtl="0" algn="l">
              <a:spcBef>
                <a:spcPts val="0"/>
              </a:spcBef>
              <a:spcAft>
                <a:spcPts val="0"/>
              </a:spcAft>
              <a:buNone/>
            </a:pPr>
            <a:r>
              <a:rPr b="1" lang="en" sz="4300"/>
              <a:t>Time Domain Expansion</a:t>
            </a:r>
            <a:r>
              <a:rPr lang="en" sz="4300"/>
              <a:t>.</a:t>
            </a:r>
            <a:endParaRPr b="1" sz="4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25.3. Denoising Audio.</a:t>
            </a:r>
            <a:endParaRPr b="1">
              <a:solidFill>
                <a:schemeClr val="lt1"/>
              </a:solidFill>
              <a:latin typeface="Courier New"/>
              <a:ea typeface="Courier New"/>
              <a:cs typeface="Courier New"/>
              <a:sym typeface="Courier New"/>
            </a:endParaRPr>
          </a:p>
        </p:txBody>
      </p:sp>
      <p:sp>
        <p:nvSpPr>
          <p:cNvPr id="202" name="Google Shape;202;p32"/>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Preserving Signal Integrity</a:t>
            </a:r>
            <a:r>
              <a:rPr lang="en" sz="2200"/>
              <a:t>: Over-denoising can remove important aspects of the signal. It's crucial to retain the audio's integrity while reducing noise</a:t>
            </a:r>
            <a:endParaRPr sz="2200"/>
          </a:p>
          <a:p>
            <a:pPr indent="-368300" lvl="0" marL="457200" rtl="0" algn="l">
              <a:spcBef>
                <a:spcPts val="1000"/>
              </a:spcBef>
              <a:spcAft>
                <a:spcPts val="1000"/>
              </a:spcAft>
              <a:buSzPts val="2200"/>
              <a:buChar char="●"/>
            </a:pPr>
            <a:r>
              <a:rPr b="1" lang="en" sz="2200"/>
              <a:t>Diverse Noise Types</a:t>
            </a:r>
            <a:r>
              <a:rPr lang="en" sz="2200"/>
              <a:t>: No single technique is best for all types of noise. The denoising method must be chosen based on the specific characteristics of the noise in the dataset</a:t>
            </a:r>
            <a:endParaRPr sz="2200"/>
          </a:p>
        </p:txBody>
      </p:sp>
      <p:sp>
        <p:nvSpPr>
          <p:cNvPr id="203" name="Google Shape;20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32"/>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Challenges in Denoising</a:t>
            </a:r>
            <a:endParaRPr>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33"/>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25.4</a:t>
            </a:r>
            <a:endParaRPr sz="4300"/>
          </a:p>
          <a:p>
            <a:pPr indent="0" lvl="0" marL="0" rtl="0" algn="l">
              <a:spcBef>
                <a:spcPts val="0"/>
              </a:spcBef>
              <a:spcAft>
                <a:spcPts val="0"/>
              </a:spcAft>
              <a:buNone/>
            </a:pPr>
            <a:r>
              <a:rPr b="1" lang="en" sz="4300"/>
              <a:t>Spectral Modification</a:t>
            </a:r>
            <a:r>
              <a:rPr lang="en" sz="4300"/>
              <a:t>.</a:t>
            </a:r>
            <a:endParaRPr b="1" sz="4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25.4. Spectral Modification.</a:t>
            </a:r>
            <a:endParaRPr b="1">
              <a:solidFill>
                <a:schemeClr val="lt1"/>
              </a:solidFill>
              <a:latin typeface="Courier New"/>
              <a:ea typeface="Courier New"/>
              <a:cs typeface="Courier New"/>
              <a:sym typeface="Courier New"/>
            </a:endParaRPr>
          </a:p>
        </p:txBody>
      </p:sp>
      <p:sp>
        <p:nvSpPr>
          <p:cNvPr id="216" name="Google Shape;216;p34"/>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An audio signal's spectrum represents its frequency content - essentially, how the signal's energy is distributed across different frequencies</a:t>
            </a:r>
            <a:endParaRPr sz="2200"/>
          </a:p>
          <a:p>
            <a:pPr indent="-368300" lvl="0" marL="457200" rtl="0" algn="l">
              <a:spcBef>
                <a:spcPts val="1000"/>
              </a:spcBef>
              <a:spcAft>
                <a:spcPts val="1000"/>
              </a:spcAft>
              <a:buSzPts val="2200"/>
              <a:buChar char="●"/>
            </a:pPr>
            <a:r>
              <a:rPr lang="en" sz="2200"/>
              <a:t>Spectral modification involves changing this frequency distribution to enhance certain aspects of the audio or to reduce unwanted components like noise</a:t>
            </a:r>
            <a:endParaRPr sz="2200"/>
          </a:p>
        </p:txBody>
      </p:sp>
      <p:sp>
        <p:nvSpPr>
          <p:cNvPr id="217" name="Google Shape;21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34"/>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Understanding the Spectral Domain</a:t>
            </a:r>
            <a:endParaRPr>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25.4. Spectral Modification.</a:t>
            </a:r>
            <a:endParaRPr b="1">
              <a:solidFill>
                <a:schemeClr val="lt1"/>
              </a:solidFill>
              <a:latin typeface="Courier New"/>
              <a:ea typeface="Courier New"/>
              <a:cs typeface="Courier New"/>
              <a:sym typeface="Courier New"/>
            </a:endParaRPr>
          </a:p>
        </p:txBody>
      </p:sp>
      <p:sp>
        <p:nvSpPr>
          <p:cNvPr id="224" name="Google Shape;224;p3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Equalization</a:t>
            </a:r>
            <a:r>
              <a:rPr lang="en" sz="2200"/>
              <a:t>: Adjusting the amplitude of specific frequency bands. This is similar to using an equalizer in audio software, where you can boost or cut frequencies to alter the sound's tone or balance</a:t>
            </a:r>
            <a:endParaRPr sz="2200"/>
          </a:p>
          <a:p>
            <a:pPr indent="-368300" lvl="0" marL="457200" rtl="0" algn="l">
              <a:spcBef>
                <a:spcPts val="1000"/>
              </a:spcBef>
              <a:spcAft>
                <a:spcPts val="1000"/>
              </a:spcAft>
              <a:buSzPts val="2200"/>
              <a:buChar char="●"/>
            </a:pPr>
            <a:r>
              <a:rPr b="1" lang="en" sz="2200"/>
              <a:t>Noise Reduction</a:t>
            </a:r>
            <a:r>
              <a:rPr lang="en" sz="2200"/>
              <a:t>: Identifying and reducing unwanted frequencies, often achieved through methods like spectral gating or spectral subtraction</a:t>
            </a:r>
            <a:endParaRPr sz="2200"/>
          </a:p>
        </p:txBody>
      </p:sp>
      <p:sp>
        <p:nvSpPr>
          <p:cNvPr id="225" name="Google Shape;22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3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Key Techniques in Spectral Modification</a:t>
            </a:r>
            <a:endParaRPr>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25.4. Spectral Modification.</a:t>
            </a:r>
            <a:endParaRPr b="1">
              <a:solidFill>
                <a:schemeClr val="lt1"/>
              </a:solidFill>
              <a:latin typeface="Courier New"/>
              <a:ea typeface="Courier New"/>
              <a:cs typeface="Courier New"/>
              <a:sym typeface="Courier New"/>
            </a:endParaRPr>
          </a:p>
        </p:txBody>
      </p:sp>
      <p:sp>
        <p:nvSpPr>
          <p:cNvPr id="232" name="Google Shape;232;p3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Harmonic Enhancement: Boosting certain harmonics (multiples of a fundamental frequency) to enhance the quality of musical signals or speech</a:t>
            </a:r>
            <a:endParaRPr sz="2200"/>
          </a:p>
          <a:p>
            <a:pPr indent="-368300" lvl="0" marL="457200" rtl="0" algn="l">
              <a:spcBef>
                <a:spcPts val="1000"/>
              </a:spcBef>
              <a:spcAft>
                <a:spcPts val="1000"/>
              </a:spcAft>
              <a:buSzPts val="2200"/>
              <a:buChar char="●"/>
            </a:pPr>
            <a:r>
              <a:rPr lang="en" sz="2200"/>
              <a:t>De-essing: Targeting and reducing sibilance (high-frequency hissing sounds) often present in vocal recordings</a:t>
            </a:r>
            <a:endParaRPr sz="2200"/>
          </a:p>
        </p:txBody>
      </p:sp>
      <p:sp>
        <p:nvSpPr>
          <p:cNvPr id="233" name="Google Shape;23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Key Techniques in Spectral Modification</a:t>
            </a:r>
            <a:endParaRPr>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37"/>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25.5</a:t>
            </a:r>
            <a:endParaRPr sz="4300"/>
          </a:p>
          <a:p>
            <a:pPr indent="0" lvl="0" marL="0" rtl="0" algn="l">
              <a:spcBef>
                <a:spcPts val="0"/>
              </a:spcBef>
              <a:spcAft>
                <a:spcPts val="0"/>
              </a:spcAft>
              <a:buNone/>
            </a:pPr>
            <a:r>
              <a:rPr b="1" lang="en" sz="4300"/>
              <a:t>Music Classification</a:t>
            </a:r>
            <a:r>
              <a:rPr lang="en" sz="4300"/>
              <a:t>.</a:t>
            </a:r>
            <a:endParaRPr b="1" sz="4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25.5. Spectral Modification.</a:t>
            </a:r>
            <a:endParaRPr b="1">
              <a:solidFill>
                <a:schemeClr val="lt1"/>
              </a:solidFill>
              <a:latin typeface="Courier New"/>
              <a:ea typeface="Courier New"/>
              <a:cs typeface="Courier New"/>
              <a:sym typeface="Courier New"/>
            </a:endParaRPr>
          </a:p>
        </p:txBody>
      </p:sp>
      <p:sp>
        <p:nvSpPr>
          <p:cNvPr id="246" name="Google Shape;246;p3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A diverse and labeled dataset of music tracks from various genres is essential. Datasets like GTZAN or Free Music Archive are commonly used</a:t>
            </a:r>
            <a:endParaRPr sz="2200"/>
          </a:p>
          <a:p>
            <a:pPr indent="-368300" lvl="0" marL="457200" rtl="0" algn="l">
              <a:spcBef>
                <a:spcPts val="1000"/>
              </a:spcBef>
              <a:spcAft>
                <a:spcPts val="1000"/>
              </a:spcAft>
              <a:buSzPts val="2200"/>
              <a:buChar char="●"/>
            </a:pPr>
            <a:r>
              <a:rPr lang="en" sz="2200"/>
              <a:t>Audio files are often converted into a uniform format (e.g., WAV) and sampled at a consistent rate. They may also be segmented into shorter, fixed-length clips for easier processing</a:t>
            </a:r>
            <a:endParaRPr sz="2200"/>
          </a:p>
        </p:txBody>
      </p:sp>
      <p:sp>
        <p:nvSpPr>
          <p:cNvPr id="247" name="Google Shape;247;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8" name="Google Shape;248;p3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Data Collection and Preprocessing</a:t>
            </a:r>
            <a:endParaRPr>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25.5. Spectral Modification.</a:t>
            </a:r>
            <a:endParaRPr b="1">
              <a:solidFill>
                <a:schemeClr val="lt1"/>
              </a:solidFill>
              <a:latin typeface="Courier New"/>
              <a:ea typeface="Courier New"/>
              <a:cs typeface="Courier New"/>
              <a:sym typeface="Courier New"/>
            </a:endParaRPr>
          </a:p>
        </p:txBody>
      </p:sp>
      <p:sp>
        <p:nvSpPr>
          <p:cNvPr id="254" name="Google Shape;254;p39"/>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Time-Domain Features</a:t>
            </a:r>
            <a:r>
              <a:rPr lang="en" sz="2200"/>
              <a:t>: Basic features such as Zero Crossing Rate, Temporal Centroid, and Energy, which provide information about the amplitude and rhythm of the audio signal</a:t>
            </a:r>
            <a:endParaRPr sz="2200"/>
          </a:p>
          <a:p>
            <a:pPr indent="-368300" lvl="0" marL="457200" rtl="0" algn="l">
              <a:spcBef>
                <a:spcPts val="1000"/>
              </a:spcBef>
              <a:spcAft>
                <a:spcPts val="1000"/>
              </a:spcAft>
              <a:buSzPts val="2200"/>
              <a:buChar char="●"/>
            </a:pPr>
            <a:r>
              <a:rPr b="1" lang="en" sz="2200"/>
              <a:t>Frequency-Domain Features</a:t>
            </a:r>
            <a:r>
              <a:rPr lang="en" sz="2200"/>
              <a:t>: This includes Spectral Centroid, Spectral Bandwidth, Spectral Flatness, and Spectral Rolloff, which provide insights into the frequency content of the audio</a:t>
            </a:r>
            <a:endParaRPr sz="2200"/>
          </a:p>
        </p:txBody>
      </p:sp>
      <p:sp>
        <p:nvSpPr>
          <p:cNvPr id="255" name="Google Shape;255;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6" name="Google Shape;256;p39"/>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Feature Extraction</a:t>
            </a:r>
            <a:endParaRPr>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25.5. Spectral Modification.</a:t>
            </a:r>
            <a:endParaRPr b="1">
              <a:solidFill>
                <a:schemeClr val="lt1"/>
              </a:solidFill>
              <a:latin typeface="Courier New"/>
              <a:ea typeface="Courier New"/>
              <a:cs typeface="Courier New"/>
              <a:sym typeface="Courier New"/>
            </a:endParaRPr>
          </a:p>
        </p:txBody>
      </p:sp>
      <p:sp>
        <p:nvSpPr>
          <p:cNvPr id="262" name="Google Shape;262;p40"/>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Rhythm Features</a:t>
            </a:r>
            <a:r>
              <a:rPr lang="en" sz="2200"/>
              <a:t>: Beat and tempo-related features are important in distinguishing genres with characteristic rhythms (e.g., electronic vs. classical</a:t>
            </a:r>
            <a:endParaRPr sz="2200"/>
          </a:p>
          <a:p>
            <a:pPr indent="-368300" lvl="0" marL="457200" rtl="0" algn="l">
              <a:spcBef>
                <a:spcPts val="1000"/>
              </a:spcBef>
              <a:spcAft>
                <a:spcPts val="1000"/>
              </a:spcAft>
              <a:buSzPts val="2200"/>
              <a:buChar char="●"/>
            </a:pPr>
            <a:r>
              <a:rPr b="1" lang="en" sz="2200"/>
              <a:t>MFCCs (Mel-Frequency Cepstral Coefficients):</a:t>
            </a:r>
            <a:r>
              <a:rPr lang="en" sz="2200"/>
              <a:t> Widely used in audio processing, MFCCs are effective in capturing the timbral aspects of music</a:t>
            </a:r>
            <a:endParaRPr sz="2200"/>
          </a:p>
        </p:txBody>
      </p:sp>
      <p:sp>
        <p:nvSpPr>
          <p:cNvPr id="263" name="Google Shape;263;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40"/>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Feature Extraction</a:t>
            </a:r>
            <a:endParaRPr>
              <a:latin typeface="Georgia"/>
              <a:ea typeface="Georgia"/>
              <a:cs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25.5. Spectral Modification.</a:t>
            </a:r>
            <a:endParaRPr b="1">
              <a:solidFill>
                <a:schemeClr val="lt1"/>
              </a:solidFill>
              <a:latin typeface="Courier New"/>
              <a:ea typeface="Courier New"/>
              <a:cs typeface="Courier New"/>
              <a:sym typeface="Courier New"/>
            </a:endParaRPr>
          </a:p>
        </p:txBody>
      </p:sp>
      <p:sp>
        <p:nvSpPr>
          <p:cNvPr id="270" name="Google Shape;270;p41"/>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Traditional Machine Learning Models</a:t>
            </a:r>
            <a:r>
              <a:rPr lang="en" sz="2200"/>
              <a:t>: Algorithms like Support Vector Machines (SVM), k-Nearest Neighbors (kNN), Decision Trees, or Random Forests are used</a:t>
            </a:r>
            <a:endParaRPr sz="2200"/>
          </a:p>
          <a:p>
            <a:pPr indent="-368300" lvl="0" marL="457200" rtl="0" algn="l">
              <a:spcBef>
                <a:spcPts val="1000"/>
              </a:spcBef>
              <a:spcAft>
                <a:spcPts val="1000"/>
              </a:spcAft>
              <a:buSzPts val="2200"/>
              <a:buChar char="●"/>
            </a:pPr>
            <a:r>
              <a:rPr b="1" lang="en" sz="2200"/>
              <a:t>Deep Learning Models</a:t>
            </a:r>
            <a:r>
              <a:rPr lang="en" sz="2200"/>
              <a:t>: Convolutional Neural Networks (CNNs) and Recurrent Neural Networks (RNNs), especially Long Short-Term Memory networks (LSTMs), are popular for genre classification</a:t>
            </a:r>
            <a:endParaRPr sz="2200"/>
          </a:p>
        </p:txBody>
      </p:sp>
      <p:sp>
        <p:nvSpPr>
          <p:cNvPr id="271" name="Google Shape;271;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2" name="Google Shape;272;p41"/>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Model Selection</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25.1. Time Domain Expansion.</a:t>
            </a:r>
            <a:endParaRPr b="1">
              <a:solidFill>
                <a:schemeClr val="lt1"/>
              </a:solidFill>
              <a:latin typeface="Courier New"/>
              <a:ea typeface="Courier New"/>
              <a:cs typeface="Courier New"/>
              <a:sym typeface="Courier New"/>
            </a:endParaRPr>
          </a:p>
        </p:txBody>
      </p:sp>
      <p:sp>
        <p:nvSpPr>
          <p:cNvPr id="70" name="Google Shape;70;p1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Time-domain expansion refers to the process of stretching or expanding an audio signal in time without altering its pitch</a:t>
            </a:r>
            <a:endParaRPr sz="2200"/>
          </a:p>
          <a:p>
            <a:pPr indent="-368300" lvl="0" marL="457200" rtl="0" algn="l">
              <a:spcBef>
                <a:spcPts val="1000"/>
              </a:spcBef>
              <a:spcAft>
                <a:spcPts val="0"/>
              </a:spcAft>
              <a:buSzPts val="2200"/>
              <a:buChar char="●"/>
            </a:pPr>
            <a:r>
              <a:rPr lang="en" sz="2200"/>
              <a:t>This means that the duration of the audio signal is increased, but its frequency content remains unchanged</a:t>
            </a:r>
            <a:endParaRPr sz="2200"/>
          </a:p>
          <a:p>
            <a:pPr indent="-368300" lvl="0" marL="457200" rtl="0" algn="l">
              <a:spcBef>
                <a:spcPts val="1000"/>
              </a:spcBef>
              <a:spcAft>
                <a:spcPts val="1000"/>
              </a:spcAft>
              <a:buSzPts val="2200"/>
              <a:buChar char="●"/>
            </a:pPr>
            <a:r>
              <a:rPr lang="en" sz="2200"/>
              <a:t>This can be done through various interpolation methods</a:t>
            </a:r>
            <a:endParaRPr sz="2200"/>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2" name="Google Shape;72;p1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Basic Concept of Time-Domain Expansion</a:t>
            </a:r>
            <a:endParaRPr>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25.5. Spectral Modification.</a:t>
            </a:r>
            <a:endParaRPr b="1">
              <a:solidFill>
                <a:schemeClr val="lt1"/>
              </a:solidFill>
              <a:latin typeface="Courier New"/>
              <a:ea typeface="Courier New"/>
              <a:cs typeface="Courier New"/>
              <a:sym typeface="Courier New"/>
            </a:endParaRPr>
          </a:p>
        </p:txBody>
      </p:sp>
      <p:sp>
        <p:nvSpPr>
          <p:cNvPr id="278" name="Google Shape;278;p42"/>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Cross-Validation: The model's performance is evaluated using techniques like k-fold cross-validation to ensure that it generalizes well to unseen data</a:t>
            </a:r>
            <a:endParaRPr sz="2200"/>
          </a:p>
          <a:p>
            <a:pPr indent="-368300" lvl="0" marL="457200" rtl="0" algn="l">
              <a:spcBef>
                <a:spcPts val="1000"/>
              </a:spcBef>
              <a:spcAft>
                <a:spcPts val="1000"/>
              </a:spcAft>
              <a:buSzPts val="2200"/>
              <a:buChar char="●"/>
            </a:pPr>
            <a:r>
              <a:rPr lang="en" sz="2200"/>
              <a:t>Metric Selection: Metrics such as accuracy, precision, recall, and F1-score are used to evaluate the model's performance</a:t>
            </a:r>
            <a:endParaRPr sz="2200"/>
          </a:p>
        </p:txBody>
      </p:sp>
      <p:sp>
        <p:nvSpPr>
          <p:cNvPr id="279" name="Google Shape;279;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p42"/>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Evaluation and Optimization</a:t>
            </a:r>
            <a:endParaRPr>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6" name="Google Shape;286;p43"/>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25.6</a:t>
            </a:r>
            <a:endParaRPr sz="4300"/>
          </a:p>
          <a:p>
            <a:pPr indent="0" lvl="0" marL="0" rtl="0" algn="l">
              <a:spcBef>
                <a:spcPts val="0"/>
              </a:spcBef>
              <a:spcAft>
                <a:spcPts val="0"/>
              </a:spcAft>
              <a:buNone/>
            </a:pPr>
            <a:r>
              <a:rPr b="1" lang="en" sz="4300"/>
              <a:t>Cocktail Party Problem</a:t>
            </a:r>
            <a:r>
              <a:rPr lang="en" sz="4300"/>
              <a:t>.</a:t>
            </a:r>
            <a:endParaRPr b="1" sz="43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25.6. Cocktail Party Problem.</a:t>
            </a:r>
            <a:endParaRPr b="1">
              <a:solidFill>
                <a:schemeClr val="lt1"/>
              </a:solidFill>
              <a:latin typeface="Courier New"/>
              <a:ea typeface="Courier New"/>
              <a:cs typeface="Courier New"/>
              <a:sym typeface="Courier New"/>
            </a:endParaRPr>
          </a:p>
        </p:txBody>
      </p:sp>
      <p:sp>
        <p:nvSpPr>
          <p:cNvPr id="292" name="Google Shape;292;p44"/>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The "Cocktail Party Problem" in audio processing and machine learning refers to the challenge of isolating a particular sound or voice from a mixture of sounds</a:t>
            </a:r>
            <a:endParaRPr sz="2200"/>
          </a:p>
          <a:p>
            <a:pPr indent="-368300" lvl="0" marL="457200" rtl="0" algn="l">
              <a:spcBef>
                <a:spcPts val="1000"/>
              </a:spcBef>
              <a:spcAft>
                <a:spcPts val="0"/>
              </a:spcAft>
              <a:buSzPts val="2200"/>
              <a:buChar char="●"/>
            </a:pPr>
            <a:r>
              <a:rPr lang="en" sz="2200"/>
              <a:t>This is like focusing on a single conversation in a noisy room</a:t>
            </a:r>
            <a:endParaRPr sz="2200"/>
          </a:p>
          <a:p>
            <a:pPr indent="-368300" lvl="0" marL="457200" rtl="0" algn="l">
              <a:spcBef>
                <a:spcPts val="1000"/>
              </a:spcBef>
              <a:spcAft>
                <a:spcPts val="1000"/>
              </a:spcAft>
              <a:buSzPts val="2200"/>
              <a:buChar char="●"/>
            </a:pPr>
            <a:r>
              <a:rPr lang="en" sz="2200"/>
              <a:t>Solving this problem involves separating the target audio (like a specific speech) from background noise</a:t>
            </a:r>
            <a:endParaRPr sz="2200"/>
          </a:p>
        </p:txBody>
      </p:sp>
      <p:sp>
        <p:nvSpPr>
          <p:cNvPr id="293" name="Google Shape;293;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4" name="Google Shape;294;p44"/>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What is the Cocktail Party Problem?</a:t>
            </a:r>
            <a:endParaRPr>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25.6. Cocktail Party Problem.</a:t>
            </a:r>
            <a:endParaRPr b="1">
              <a:solidFill>
                <a:schemeClr val="lt1"/>
              </a:solidFill>
              <a:latin typeface="Courier New"/>
              <a:ea typeface="Courier New"/>
              <a:cs typeface="Courier New"/>
              <a:sym typeface="Courier New"/>
            </a:endParaRPr>
          </a:p>
        </p:txBody>
      </p:sp>
      <p:sp>
        <p:nvSpPr>
          <p:cNvPr id="300" name="Google Shape;300;p45"/>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b="1" lang="en" sz="2200"/>
              <a:t>Spectral Subtraction</a:t>
            </a:r>
            <a:r>
              <a:rPr lang="en" sz="2200"/>
              <a:t>: This method involves estimating the noise spectrum and subtracting it from the spectrum of the noisy signal. It's effective for stationary noise but can create artifacts</a:t>
            </a:r>
            <a:endParaRPr sz="2200"/>
          </a:p>
          <a:p>
            <a:pPr indent="-368300" lvl="0" marL="457200" rtl="0" algn="l">
              <a:spcBef>
                <a:spcPts val="1000"/>
              </a:spcBef>
              <a:spcAft>
                <a:spcPts val="1000"/>
              </a:spcAft>
              <a:buSzPts val="2200"/>
              <a:buChar char="●"/>
            </a:pPr>
            <a:r>
              <a:rPr b="1" lang="en" sz="2200"/>
              <a:t>Wiener Filtering</a:t>
            </a:r>
            <a:r>
              <a:rPr lang="en" sz="2200"/>
              <a:t>: An adaptive filtering technique that minimizes the mean square error between the estimated clean signal and the actual clean signal. It's more effective for non-stationary noise</a:t>
            </a:r>
            <a:endParaRPr sz="2200"/>
          </a:p>
        </p:txBody>
      </p:sp>
      <p:sp>
        <p:nvSpPr>
          <p:cNvPr id="301" name="Google Shape;301;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2" name="Google Shape;302;p45"/>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Traditional Signal Processing Techniques</a:t>
            </a:r>
            <a:endParaRPr>
              <a:latin typeface="Georgia"/>
              <a:ea typeface="Georgia"/>
              <a:cs typeface="Georgia"/>
              <a:sym typeface="Georg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25.6. Cocktail Party Problem.</a:t>
            </a:r>
            <a:endParaRPr b="1">
              <a:solidFill>
                <a:schemeClr val="lt1"/>
              </a:solidFill>
              <a:latin typeface="Courier New"/>
              <a:ea typeface="Courier New"/>
              <a:cs typeface="Courier New"/>
              <a:sym typeface="Courier New"/>
            </a:endParaRPr>
          </a:p>
        </p:txBody>
      </p:sp>
      <p:sp>
        <p:nvSpPr>
          <p:cNvPr id="308" name="Google Shape;308;p4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Supervised Learning: </a:t>
            </a:r>
            <a:r>
              <a:rPr lang="en" sz="2200"/>
              <a:t>Training a model (like a neural network) to distinguish between speech and noise. This requires a labeled dataset containing examples of both clean speech and noisy audio</a:t>
            </a:r>
            <a:endParaRPr sz="2200"/>
          </a:p>
          <a:p>
            <a:pPr indent="-368300" lvl="0" marL="457200" rtl="0" algn="l">
              <a:spcBef>
                <a:spcPts val="1000"/>
              </a:spcBef>
              <a:spcAft>
                <a:spcPts val="1000"/>
              </a:spcAft>
              <a:buSzPts val="2200"/>
              <a:buChar char="●"/>
            </a:pPr>
            <a:r>
              <a:rPr b="1" lang="en" sz="2200"/>
              <a:t>Autoencoders</a:t>
            </a:r>
            <a:r>
              <a:rPr lang="en" sz="2200"/>
              <a:t>: Training an autoencoder to reconstruct clean audio from noisy inputs. Denoising autoencoders can learn to filter out the noise</a:t>
            </a:r>
            <a:endParaRPr sz="2200"/>
          </a:p>
        </p:txBody>
      </p:sp>
      <p:sp>
        <p:nvSpPr>
          <p:cNvPr id="309" name="Google Shape;309;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0" name="Google Shape;310;p4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Machine Learning Approaches</a:t>
            </a:r>
            <a:endParaRPr>
              <a:latin typeface="Georgia"/>
              <a:ea typeface="Georgia"/>
              <a:cs typeface="Georgia"/>
              <a:sym typeface="Georg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7"/>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25.6. Cocktail Party Problem.</a:t>
            </a:r>
            <a:endParaRPr b="1">
              <a:solidFill>
                <a:schemeClr val="lt1"/>
              </a:solidFill>
              <a:latin typeface="Courier New"/>
              <a:ea typeface="Courier New"/>
              <a:cs typeface="Courier New"/>
              <a:sym typeface="Courier New"/>
            </a:endParaRPr>
          </a:p>
        </p:txBody>
      </p:sp>
      <p:sp>
        <p:nvSpPr>
          <p:cNvPr id="316" name="Google Shape;316;p47"/>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b="1" lang="en" sz="2200"/>
              <a:t>Independent Component Analysis (ICA):</a:t>
            </a:r>
            <a:r>
              <a:rPr lang="en" sz="2200"/>
              <a:t> A computational method for separating a multivariate signal into additive, independent components. It's often used for blind source separation</a:t>
            </a:r>
            <a:endParaRPr sz="2200"/>
          </a:p>
          <a:p>
            <a:pPr indent="-368300" lvl="0" marL="457200" rtl="0" algn="l">
              <a:spcBef>
                <a:spcPts val="1000"/>
              </a:spcBef>
              <a:spcAft>
                <a:spcPts val="1000"/>
              </a:spcAft>
              <a:buSzPts val="2200"/>
              <a:buChar char="●"/>
            </a:pPr>
            <a:r>
              <a:rPr b="1" lang="en" sz="2200"/>
              <a:t>Non-negative Matrix Factorization (NMF):</a:t>
            </a:r>
            <a:r>
              <a:rPr lang="en" sz="2200"/>
              <a:t> Used for separating overlapping sounds based on the assumption that the audio and noise can be factorized into non-negative matrices</a:t>
            </a:r>
            <a:endParaRPr sz="2200"/>
          </a:p>
        </p:txBody>
      </p:sp>
      <p:sp>
        <p:nvSpPr>
          <p:cNvPr id="317" name="Google Shape;317;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8" name="Google Shape;318;p47"/>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Source Separation Techniques</a:t>
            </a:r>
            <a:endParaRPr>
              <a:latin typeface="Georgia"/>
              <a:ea typeface="Georgia"/>
              <a:cs typeface="Georgia"/>
              <a:sym typeface="Georgi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25.6. Cocktail Party Problem.</a:t>
            </a:r>
            <a:endParaRPr b="1">
              <a:solidFill>
                <a:schemeClr val="lt1"/>
              </a:solidFill>
              <a:latin typeface="Courier New"/>
              <a:ea typeface="Courier New"/>
              <a:cs typeface="Courier New"/>
              <a:sym typeface="Courier New"/>
            </a:endParaRPr>
          </a:p>
        </p:txBody>
      </p:sp>
      <p:sp>
        <p:nvSpPr>
          <p:cNvPr id="324" name="Google Shape;324;p4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b="1" lang="en" sz="2200"/>
              <a:t>Independent Component Analysis (ICA):</a:t>
            </a:r>
            <a:r>
              <a:rPr lang="en" sz="2200"/>
              <a:t> A computational method for separating a multivariate signal into additive, independent components. It's often used for blind source separation</a:t>
            </a:r>
            <a:endParaRPr sz="2200"/>
          </a:p>
          <a:p>
            <a:pPr indent="-368300" lvl="0" marL="457200" rtl="0" algn="l">
              <a:spcBef>
                <a:spcPts val="1000"/>
              </a:spcBef>
              <a:spcAft>
                <a:spcPts val="1000"/>
              </a:spcAft>
              <a:buSzPts val="2200"/>
              <a:buChar char="●"/>
            </a:pPr>
            <a:r>
              <a:rPr b="1" lang="en" sz="2200"/>
              <a:t>Non-negative Matrix Factorization (NMF):</a:t>
            </a:r>
            <a:r>
              <a:rPr lang="en" sz="2200"/>
              <a:t> Used for separating overlapping sounds based on the assumption that the audio and noise can be factorized into non-negative matrices</a:t>
            </a:r>
            <a:endParaRPr sz="2200"/>
          </a:p>
        </p:txBody>
      </p:sp>
      <p:sp>
        <p:nvSpPr>
          <p:cNvPr id="325" name="Google Shape;325;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4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Source Separation Techniques</a:t>
            </a:r>
            <a:endParaRPr>
              <a:latin typeface="Georgia"/>
              <a:ea typeface="Georgia"/>
              <a:cs typeface="Georgia"/>
              <a:sym typeface="Georgi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9"/>
          <p:cNvSpPr txBox="1"/>
          <p:nvPr/>
        </p:nvSpPr>
        <p:spPr>
          <a:xfrm>
            <a:off x="0" y="-25"/>
            <a:ext cx="9144000" cy="5143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lt1"/>
              </a:solidFill>
              <a:latin typeface="Courier New"/>
              <a:ea typeface="Courier New"/>
              <a:cs typeface="Courier New"/>
              <a:sym typeface="Courier New"/>
            </a:endParaRPr>
          </a:p>
        </p:txBody>
      </p:sp>
      <p:sp>
        <p:nvSpPr>
          <p:cNvPr id="332" name="Google Shape;332;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3" name="Google Shape;333;p49"/>
          <p:cNvSpPr txBox="1"/>
          <p:nvPr>
            <p:ph type="title"/>
          </p:nvPr>
        </p:nvSpPr>
        <p:spPr>
          <a:xfrm>
            <a:off x="311700" y="3188225"/>
            <a:ext cx="8520600" cy="190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8720">
                <a:solidFill>
                  <a:schemeClr val="lt1"/>
                </a:solidFill>
                <a:latin typeface="Georgia"/>
                <a:ea typeface="Georgia"/>
                <a:cs typeface="Georgia"/>
                <a:sym typeface="Georgia"/>
              </a:rPr>
              <a:t>END.</a:t>
            </a:r>
            <a:endParaRPr sz="8720">
              <a:solidFill>
                <a:schemeClr val="lt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25.1. Time Domain Expansion.</a:t>
            </a:r>
            <a:endParaRPr b="1">
              <a:solidFill>
                <a:schemeClr val="lt1"/>
              </a:solidFill>
              <a:latin typeface="Courier New"/>
              <a:ea typeface="Courier New"/>
              <a:cs typeface="Courier New"/>
              <a:sym typeface="Courier New"/>
            </a:endParaRPr>
          </a:p>
        </p:txBody>
      </p:sp>
      <p:sp>
        <p:nvSpPr>
          <p:cNvPr id="78" name="Google Shape;78;p16"/>
          <p:cNvSpPr txBox="1"/>
          <p:nvPr>
            <p:ph idx="1" type="body"/>
          </p:nvPr>
        </p:nvSpPr>
        <p:spPr>
          <a:xfrm>
            <a:off x="311700" y="1136325"/>
            <a:ext cx="8520600" cy="3302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b="1" lang="en" sz="2200"/>
              <a:t>Interpolation</a:t>
            </a:r>
            <a:r>
              <a:rPr lang="en" sz="2200"/>
              <a:t>: Linear, cubic, or other forms of interpolation can be used to increase the number of samples in the audio signal, effectively stretching it in time</a:t>
            </a:r>
            <a:endParaRPr sz="2200"/>
          </a:p>
          <a:p>
            <a:pPr indent="-368300" lvl="0" marL="457200" rtl="0" algn="l">
              <a:spcBef>
                <a:spcPts val="1000"/>
              </a:spcBef>
              <a:spcAft>
                <a:spcPts val="1000"/>
              </a:spcAft>
              <a:buSzPts val="2200"/>
              <a:buChar char="●"/>
            </a:pPr>
            <a:r>
              <a:rPr b="1" lang="en" sz="2200"/>
              <a:t>Phase Vocoder</a:t>
            </a:r>
            <a:r>
              <a:rPr lang="en" sz="2200"/>
              <a:t>: A more sophisticated approach, often used for high-quality time stretching. It involves transforming the signal into the frequency domain, modifying the temporal characteristics, and then transforming it back to the time domain</a:t>
            </a:r>
            <a:endParaRPr sz="2200"/>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Methods of Time-Domain Expansion</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25.1. Time Domain Expansion.</a:t>
            </a:r>
            <a:endParaRPr b="1">
              <a:solidFill>
                <a:schemeClr val="lt1"/>
              </a:solidFill>
              <a:latin typeface="Courier New"/>
              <a:ea typeface="Courier New"/>
              <a:cs typeface="Courier New"/>
              <a:sym typeface="Courier New"/>
            </a:endParaRPr>
          </a:p>
        </p:txBody>
      </p:sp>
      <p:sp>
        <p:nvSpPr>
          <p:cNvPr id="86" name="Google Shape;86;p17"/>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By expanding audio in the time domain, you can create additional training data. This is especially useful when the available dataset is small, as it improves generalization </a:t>
            </a:r>
            <a:endParaRPr sz="2200"/>
          </a:p>
          <a:p>
            <a:pPr indent="-368300" lvl="0" marL="457200" rtl="0" algn="l">
              <a:spcBef>
                <a:spcPts val="1000"/>
              </a:spcBef>
              <a:spcAft>
                <a:spcPts val="1000"/>
              </a:spcAft>
              <a:buSzPts val="2200"/>
              <a:buChar char="●"/>
            </a:pPr>
            <a:r>
              <a:rPr lang="en" sz="2200"/>
              <a:t>Time-domain expansion can also be used to test the robustness of features extracted from audio signals. If a model performs well on both, it indicates that the model's features are robust to variations in audio duration</a:t>
            </a:r>
            <a:endParaRPr sz="2200"/>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7"/>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Importance in Machine Learning</a:t>
            </a:r>
            <a:endParaRPr>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25.1. Time Domain Expansion.</a:t>
            </a:r>
            <a:endParaRPr b="1">
              <a:solidFill>
                <a:schemeClr val="lt1"/>
              </a:solidFill>
              <a:latin typeface="Courier New"/>
              <a:ea typeface="Courier New"/>
              <a:cs typeface="Courier New"/>
              <a:sym typeface="Courier New"/>
            </a:endParaRPr>
          </a:p>
        </p:txBody>
      </p:sp>
      <p:sp>
        <p:nvSpPr>
          <p:cNvPr id="94" name="Google Shape;94;p18"/>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In speech recognition, time-domain expansion can be used to simulate slower speech patterns, helping models to generalize better across different speaking speeds</a:t>
            </a:r>
            <a:endParaRPr sz="2200"/>
          </a:p>
          <a:p>
            <a:pPr indent="-368300" lvl="0" marL="457200" rtl="0" algn="l">
              <a:spcBef>
                <a:spcPts val="1000"/>
              </a:spcBef>
              <a:spcAft>
                <a:spcPts val="1000"/>
              </a:spcAft>
              <a:buSzPts val="2200"/>
              <a:buChar char="●"/>
            </a:pPr>
            <a:r>
              <a:rPr lang="en" sz="2200"/>
              <a:t>In industrial settings, models trained to detect anomalies in machine sounds must be robust to variations in sound duration, which can be simulated through time-domain expansion</a:t>
            </a:r>
            <a:endParaRPr sz="2200"/>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6" name="Google Shape;96;p18"/>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Applications</a:t>
            </a:r>
            <a:r>
              <a:rPr lang="en">
                <a:latin typeface="Georgia"/>
                <a:ea typeface="Georgia"/>
                <a:cs typeface="Georgia"/>
                <a:sym typeface="Georgia"/>
              </a:rPr>
              <a:t> in Machine Learning</a:t>
            </a:r>
            <a:endParaRPr>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9"/>
          <p:cNvSpPr txBox="1"/>
          <p:nvPr>
            <p:ph type="title"/>
          </p:nvPr>
        </p:nvSpPr>
        <p:spPr>
          <a:xfrm>
            <a:off x="311700" y="3046550"/>
            <a:ext cx="8520600" cy="14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300"/>
              <a:t>25.2</a:t>
            </a:r>
            <a:endParaRPr sz="4300"/>
          </a:p>
          <a:p>
            <a:pPr indent="0" lvl="0" marL="0" rtl="0" algn="l">
              <a:spcBef>
                <a:spcPts val="0"/>
              </a:spcBef>
              <a:spcAft>
                <a:spcPts val="0"/>
              </a:spcAft>
              <a:buNone/>
            </a:pPr>
            <a:r>
              <a:rPr b="1" lang="en" sz="4300"/>
              <a:t>Fourier Transform</a:t>
            </a:r>
            <a:r>
              <a:rPr lang="en" sz="4300"/>
              <a:t>.</a:t>
            </a:r>
            <a:endParaRPr b="1" sz="4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25.2. Fourier Transform.</a:t>
            </a:r>
            <a:endParaRPr b="1">
              <a:solidFill>
                <a:schemeClr val="lt1"/>
              </a:solidFill>
              <a:latin typeface="Courier New"/>
              <a:ea typeface="Courier New"/>
              <a:cs typeface="Courier New"/>
              <a:sym typeface="Courier New"/>
            </a:endParaRPr>
          </a:p>
        </p:txBody>
      </p:sp>
      <p:sp>
        <p:nvSpPr>
          <p:cNvPr id="108" name="Google Shape;108;p20"/>
          <p:cNvSpPr txBox="1"/>
          <p:nvPr>
            <p:ph idx="1" type="body"/>
          </p:nvPr>
        </p:nvSpPr>
        <p:spPr>
          <a:xfrm>
            <a:off x="311700" y="1136325"/>
            <a:ext cx="8520600" cy="3302100"/>
          </a:xfrm>
          <a:prstGeom prst="rect">
            <a:avLst/>
          </a:prstGeom>
        </p:spPr>
        <p:txBody>
          <a:bodyPr anchorCtr="0" anchor="t" bIns="91425" lIns="91425" spcFirstLastPara="1" rIns="91425" wrap="square" tIns="91425">
            <a:normAutofit fontScale="92500"/>
          </a:bodyPr>
          <a:lstStyle/>
          <a:p>
            <a:pPr indent="-357822" lvl="0" marL="457200" rtl="0" algn="l">
              <a:spcBef>
                <a:spcPts val="0"/>
              </a:spcBef>
              <a:spcAft>
                <a:spcPts val="0"/>
              </a:spcAft>
              <a:buSzPct val="100000"/>
              <a:buChar char="●"/>
            </a:pPr>
            <a:r>
              <a:rPr lang="en" sz="2200"/>
              <a:t>This is a mathematical technique used to transform a signal from its original time or space domain into the frequency domain</a:t>
            </a:r>
            <a:endParaRPr sz="2200"/>
          </a:p>
          <a:p>
            <a:pPr indent="-357822" lvl="0" marL="457200" rtl="0" algn="l">
              <a:spcBef>
                <a:spcPts val="1000"/>
              </a:spcBef>
              <a:spcAft>
                <a:spcPts val="0"/>
              </a:spcAft>
              <a:buSzPct val="100000"/>
              <a:buChar char="●"/>
            </a:pPr>
            <a:r>
              <a:rPr lang="en" sz="2200"/>
              <a:t>For audio signals, it means converting a signal into a representation that shows the different frequencies that make up the sound</a:t>
            </a:r>
            <a:endParaRPr sz="2200"/>
          </a:p>
          <a:p>
            <a:pPr indent="-357822" lvl="0" marL="457200" rtl="0" algn="l">
              <a:spcBef>
                <a:spcPts val="1000"/>
              </a:spcBef>
              <a:spcAft>
                <a:spcPts val="1000"/>
              </a:spcAft>
              <a:buSzPct val="100000"/>
              <a:buChar char="●"/>
            </a:pPr>
            <a:r>
              <a:rPr lang="en" sz="2200"/>
              <a:t>The result is a complex function that contains information about both the amplitude </a:t>
            </a:r>
            <a:r>
              <a:rPr lang="en" sz="2200"/>
              <a:t>(strength) </a:t>
            </a:r>
            <a:r>
              <a:rPr lang="en" sz="2200"/>
              <a:t>and phase </a:t>
            </a:r>
            <a:r>
              <a:rPr lang="en" sz="2200"/>
              <a:t>(timing) </a:t>
            </a:r>
            <a:r>
              <a:rPr lang="en" sz="2200"/>
              <a:t>of each frequency component in the original signal</a:t>
            </a:r>
            <a:endParaRPr sz="2200"/>
          </a:p>
        </p:txBody>
      </p:sp>
      <p:sp>
        <p:nvSpPr>
          <p:cNvPr id="109" name="Google Shape;10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20"/>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Fourier Transform Basics</a:t>
            </a:r>
            <a:endParaRPr>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nvSpPr>
        <p:spPr>
          <a:xfrm>
            <a:off x="0" y="4665575"/>
            <a:ext cx="9144000" cy="477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Courier New"/>
                <a:ea typeface="Courier New"/>
                <a:cs typeface="Courier New"/>
                <a:sym typeface="Courier New"/>
              </a:rPr>
              <a:t>25.2. Fourier Transform.</a:t>
            </a:r>
            <a:endParaRPr b="1">
              <a:solidFill>
                <a:schemeClr val="lt1"/>
              </a:solidFill>
              <a:latin typeface="Courier New"/>
              <a:ea typeface="Courier New"/>
              <a:cs typeface="Courier New"/>
              <a:sym typeface="Courier New"/>
            </a:endParaRPr>
          </a:p>
        </p:txBody>
      </p:sp>
      <p:sp>
        <p:nvSpPr>
          <p:cNvPr id="116" name="Google Shape;116;p21"/>
          <p:cNvSpPr txBox="1"/>
          <p:nvPr>
            <p:ph idx="1" type="body"/>
          </p:nvPr>
        </p:nvSpPr>
        <p:spPr>
          <a:xfrm>
            <a:off x="311700" y="1136325"/>
            <a:ext cx="8520600" cy="3302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Discrete Fourier Transform (DFT): In digital signal processing and ML, we typically work with sampled data, leading to the use of the Discrete Fourier Transform</a:t>
            </a:r>
            <a:endParaRPr sz="2200"/>
          </a:p>
          <a:p>
            <a:pPr indent="-368300" lvl="0" marL="457200" rtl="0" algn="l">
              <a:spcBef>
                <a:spcPts val="1000"/>
              </a:spcBef>
              <a:spcAft>
                <a:spcPts val="1000"/>
              </a:spcAft>
              <a:buSzPts val="2200"/>
              <a:buChar char="●"/>
            </a:pPr>
            <a:r>
              <a:rPr lang="en" sz="2200"/>
              <a:t>Fast Fourier Transform (FFT): The Fast Fourier Transform is an efficient algorithm for computing the DFT. It reduces the computational complexity significantly, making it practical for use in ML and real-time signal processing</a:t>
            </a:r>
            <a:endParaRPr sz="2200"/>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21"/>
          <p:cNvSpPr txBox="1"/>
          <p:nvPr>
            <p:ph type="title"/>
          </p:nvPr>
        </p:nvSpPr>
        <p:spPr>
          <a:xfrm>
            <a:off x="311700" y="45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Types of Fourier Transform</a:t>
            </a:r>
            <a:endParaRPr>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