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af0f2a17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af0f2a17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f0f2a17f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af0f2a17f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f0f2a17f2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f0f2a17f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f0f2a17f2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f0f2a17f2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f0f2a17f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f0f2a17f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f0f2a17f2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f0f2a17f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f0f2a17f2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f0f2a17f2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f0f2a17f2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f0f2a17f2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f0f2a17f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f0f2a17f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f0f2a17f2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af0f2a17f2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f0f2a17f2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af0f2a17f2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af0f2a17f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af0f2a17f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af0f2a17f2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af0f2a17f2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af275803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af275803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f275803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f275803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f275803a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af275803a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f275803a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af275803a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af275803a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af275803a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af275803a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af275803a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af275803a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af275803a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af0f2a17f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af0f2a17f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af0f2a17f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af0f2a17f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f0f2a17f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f0f2a17f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f0f2a17f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f0f2a17f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f0f2a17f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f0f2a17f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f0f2a17f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f0f2a17f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f0f2a17f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f0f2a17f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f0f2a17f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f0f2a17f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7940" l="0" r="0" t="7940"/>
          <a:stretch/>
        </p:blipFill>
        <p:spPr>
          <a:xfrm>
            <a:off x="0" y="0"/>
            <a:ext cx="9172108" cy="5143500"/>
          </a:xfrm>
          <a:prstGeom prst="rect">
            <a:avLst/>
          </a:prstGeom>
          <a:noFill/>
          <a:ln>
            <a:noFill/>
          </a:ln>
        </p:spPr>
      </p:pic>
      <p:sp>
        <p:nvSpPr>
          <p:cNvPr id="55" name="Google Shape;55;p13"/>
          <p:cNvSpPr txBox="1"/>
          <p:nvPr>
            <p:ph type="ctrTitle"/>
          </p:nvPr>
        </p:nvSpPr>
        <p:spPr>
          <a:xfrm>
            <a:off x="3461325" y="2231875"/>
            <a:ext cx="5682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4500">
                <a:solidFill>
                  <a:schemeClr val="lt1"/>
                </a:solidFill>
              </a:rPr>
              <a:t>Optimizing Models</a:t>
            </a:r>
            <a:endParaRPr b="1" sz="4500">
              <a:solidFill>
                <a:schemeClr val="lt1"/>
              </a:solidFill>
            </a:endParaRPr>
          </a:p>
        </p:txBody>
      </p:sp>
      <p:sp>
        <p:nvSpPr>
          <p:cNvPr id="56" name="Google Shape;56;p13"/>
          <p:cNvSpPr txBox="1"/>
          <p:nvPr>
            <p:ph idx="1" type="subTitle"/>
          </p:nvPr>
        </p:nvSpPr>
        <p:spPr>
          <a:xfrm>
            <a:off x="3461325" y="4321425"/>
            <a:ext cx="68004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solidFill>
                  <a:schemeClr val="lt1"/>
                </a:solidFill>
              </a:rPr>
              <a:t>Cut out the fat</a:t>
            </a:r>
            <a:endParaRPr b="1" sz="1900">
              <a:solidFill>
                <a:schemeClr val="lt1"/>
              </a:solidFill>
            </a:endParaRPr>
          </a:p>
        </p:txBody>
      </p:sp>
      <p:sp>
        <p:nvSpPr>
          <p:cNvPr id="57" name="Google Shape;57;p13"/>
          <p:cNvSpPr txBox="1"/>
          <p:nvPr/>
        </p:nvSpPr>
        <p:spPr>
          <a:xfrm>
            <a:off x="-376675" y="1812200"/>
            <a:ext cx="2257200" cy="43098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b="1" lang="en" sz="26800">
                <a:solidFill>
                  <a:schemeClr val="lt1"/>
                </a:solidFill>
              </a:rPr>
              <a:t>2</a:t>
            </a:r>
            <a:endParaRPr b="1" sz="26800">
              <a:solidFill>
                <a:schemeClr val="lt1"/>
              </a:solidFill>
            </a:endParaRPr>
          </a:p>
        </p:txBody>
      </p:sp>
      <p:sp>
        <p:nvSpPr>
          <p:cNvPr id="58" name="Google Shape;58;p13"/>
          <p:cNvSpPr txBox="1"/>
          <p:nvPr/>
        </p:nvSpPr>
        <p:spPr>
          <a:xfrm>
            <a:off x="1280325" y="1812200"/>
            <a:ext cx="2257200" cy="43098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b="1" lang="en" sz="26800">
                <a:solidFill>
                  <a:schemeClr val="lt1"/>
                </a:solidFill>
              </a:rPr>
              <a:t>6</a:t>
            </a:r>
            <a:endParaRPr b="1" sz="26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26.2. Regularization.</a:t>
            </a:r>
            <a:endParaRPr b="1">
              <a:solidFill>
                <a:schemeClr val="lt1"/>
              </a:solidFill>
              <a:latin typeface="Courier New"/>
              <a:ea typeface="Courier New"/>
              <a:cs typeface="Courier New"/>
              <a:sym typeface="Courier New"/>
            </a:endParaRPr>
          </a:p>
        </p:txBody>
      </p:sp>
      <p:sp>
        <p:nvSpPr>
          <p:cNvPr id="124" name="Google Shape;124;p22"/>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Early stopping involves halting the training process before the model begins to overfit</a:t>
            </a:r>
            <a:endParaRPr sz="2200"/>
          </a:p>
          <a:p>
            <a:pPr indent="-368300" lvl="0" marL="457200" rtl="0" algn="l">
              <a:spcBef>
                <a:spcPts val="1000"/>
              </a:spcBef>
              <a:spcAft>
                <a:spcPts val="0"/>
              </a:spcAft>
              <a:buSzPts val="2200"/>
              <a:buChar char="●"/>
            </a:pPr>
            <a:r>
              <a:rPr lang="en" sz="2200"/>
              <a:t>This technique monitors the model's performance on a validation set and stops the training once the performance on the validation set ceases to improve.</a:t>
            </a:r>
            <a:endParaRPr sz="2200"/>
          </a:p>
          <a:p>
            <a:pPr indent="-368300" lvl="0" marL="457200" rtl="0" algn="l">
              <a:spcBef>
                <a:spcPts val="1000"/>
              </a:spcBef>
              <a:spcAft>
                <a:spcPts val="1000"/>
              </a:spcAft>
              <a:buSzPts val="2200"/>
              <a:buChar char="●"/>
            </a:pPr>
            <a:r>
              <a:rPr lang="en" sz="2200"/>
              <a:t>It is a simple yet effective form of regularization</a:t>
            </a:r>
            <a:endParaRPr sz="2200"/>
          </a:p>
        </p:txBody>
      </p:sp>
      <p:sp>
        <p:nvSpPr>
          <p:cNvPr id="125" name="Google Shape;12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22"/>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Early Stopping</a:t>
            </a:r>
            <a:endParaRPr>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26.2. Regularization.</a:t>
            </a:r>
            <a:endParaRPr b="1">
              <a:solidFill>
                <a:schemeClr val="lt1"/>
              </a:solidFill>
              <a:latin typeface="Courier New"/>
              <a:ea typeface="Courier New"/>
              <a:cs typeface="Courier New"/>
              <a:sym typeface="Courier New"/>
            </a:endParaRPr>
          </a:p>
        </p:txBody>
      </p:sp>
      <p:sp>
        <p:nvSpPr>
          <p:cNvPr id="132" name="Google Shape;132;p23"/>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Although not a regularization technique in the traditional sense, data augmentation increases the size and variability of the training set by creating modified versions of the data points</a:t>
            </a:r>
            <a:endParaRPr sz="2200"/>
          </a:p>
          <a:p>
            <a:pPr indent="-368300" lvl="0" marL="457200" rtl="0" algn="l">
              <a:spcBef>
                <a:spcPts val="1000"/>
              </a:spcBef>
              <a:spcAft>
                <a:spcPts val="1000"/>
              </a:spcAft>
              <a:buSzPts val="2200"/>
              <a:buChar char="●"/>
            </a:pPr>
            <a:r>
              <a:rPr lang="en" sz="2200"/>
              <a:t>Although not a regularization technique in the traditional sense, data augmentation increases the size and variability of the training set by creating modified versions of the data points</a:t>
            </a:r>
            <a:endParaRPr sz="2200"/>
          </a:p>
        </p:txBody>
      </p:sp>
      <p:sp>
        <p:nvSpPr>
          <p:cNvPr id="133" name="Google Shape;13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23"/>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Data Augmentation</a:t>
            </a:r>
            <a:endParaRPr>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0" name="Google Shape;140;p24"/>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26.3</a:t>
            </a:r>
            <a:endParaRPr sz="4300"/>
          </a:p>
          <a:p>
            <a:pPr indent="0" lvl="0" marL="0" rtl="0" algn="l">
              <a:spcBef>
                <a:spcPts val="0"/>
              </a:spcBef>
              <a:spcAft>
                <a:spcPts val="0"/>
              </a:spcAft>
              <a:buNone/>
            </a:pPr>
            <a:r>
              <a:rPr b="1" lang="en" sz="4300"/>
              <a:t>Learning Rate Scheduling</a:t>
            </a:r>
            <a:r>
              <a:rPr lang="en" sz="4300"/>
              <a:t>.</a:t>
            </a:r>
            <a:endParaRPr b="1" sz="4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26.3. </a:t>
            </a:r>
            <a:r>
              <a:rPr b="1" lang="en">
                <a:solidFill>
                  <a:schemeClr val="lt1"/>
                </a:solidFill>
                <a:latin typeface="Courier New"/>
                <a:ea typeface="Courier New"/>
                <a:cs typeface="Courier New"/>
                <a:sym typeface="Courier New"/>
              </a:rPr>
              <a:t>Learning Rate Scheduling</a:t>
            </a:r>
            <a:r>
              <a:rPr b="1" lang="en">
                <a:solidFill>
                  <a:schemeClr val="lt1"/>
                </a:solidFill>
                <a:latin typeface="Courier New"/>
                <a:ea typeface="Courier New"/>
                <a:cs typeface="Courier New"/>
                <a:sym typeface="Courier New"/>
              </a:rPr>
              <a:t>.</a:t>
            </a:r>
            <a:endParaRPr b="1">
              <a:solidFill>
                <a:schemeClr val="lt1"/>
              </a:solidFill>
              <a:latin typeface="Courier New"/>
              <a:ea typeface="Courier New"/>
              <a:cs typeface="Courier New"/>
              <a:sym typeface="Courier New"/>
            </a:endParaRPr>
          </a:p>
        </p:txBody>
      </p:sp>
      <p:sp>
        <p:nvSpPr>
          <p:cNvPr id="146" name="Google Shape;146;p25"/>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The learning rate in machine learning algorithms, particularly in neural networks, is a hyperparameter that controls the amount by which the weights of the network are updated during training</a:t>
            </a:r>
            <a:endParaRPr sz="2200"/>
          </a:p>
          <a:p>
            <a:pPr indent="-368300" lvl="0" marL="457200" rtl="0" algn="l">
              <a:spcBef>
                <a:spcPts val="1000"/>
              </a:spcBef>
              <a:spcAft>
                <a:spcPts val="0"/>
              </a:spcAft>
              <a:buSzPts val="2200"/>
              <a:buChar char="●"/>
            </a:pPr>
            <a:r>
              <a:rPr lang="en" sz="2200"/>
              <a:t>Essentially, it determines the size of the steps taken towards the optimal set of weights</a:t>
            </a:r>
            <a:endParaRPr sz="2200"/>
          </a:p>
          <a:p>
            <a:pPr indent="-368300" lvl="0" marL="457200" rtl="0" algn="l">
              <a:spcBef>
                <a:spcPts val="1000"/>
              </a:spcBef>
              <a:spcAft>
                <a:spcPts val="1000"/>
              </a:spcAft>
              <a:buSzPts val="2200"/>
              <a:buChar char="●"/>
            </a:pPr>
            <a:r>
              <a:rPr lang="en" sz="2200"/>
              <a:t>Learning rate scheduling refers to varying this learning rate throughout the training process</a:t>
            </a:r>
            <a:endParaRPr sz="2200"/>
          </a:p>
        </p:txBody>
      </p:sp>
      <p:sp>
        <p:nvSpPr>
          <p:cNvPr id="147" name="Google Shape;14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8" name="Google Shape;148;p25"/>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What is Learning Rate Scheduling?</a:t>
            </a:r>
            <a:endParaRPr>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26.3. Learning Rate Scheduling.</a:t>
            </a:r>
            <a:endParaRPr b="1">
              <a:solidFill>
                <a:schemeClr val="lt1"/>
              </a:solidFill>
              <a:latin typeface="Courier New"/>
              <a:ea typeface="Courier New"/>
              <a:cs typeface="Courier New"/>
              <a:sym typeface="Courier New"/>
            </a:endParaRPr>
          </a:p>
        </p:txBody>
      </p:sp>
      <p:sp>
        <p:nvSpPr>
          <p:cNvPr id="154" name="Google Shape;154;p26"/>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The primary purpose of learning rate scheduling is to improve training efficiency and effectiveness</a:t>
            </a:r>
            <a:endParaRPr sz="2200"/>
          </a:p>
          <a:p>
            <a:pPr indent="-368300" lvl="0" marL="457200" rtl="0" algn="l">
              <a:spcBef>
                <a:spcPts val="1000"/>
              </a:spcBef>
              <a:spcAft>
                <a:spcPts val="0"/>
              </a:spcAft>
              <a:buSzPts val="2200"/>
              <a:buChar char="●"/>
            </a:pPr>
            <a:r>
              <a:rPr lang="en" sz="2200"/>
              <a:t>A high learning rate might speed up learning initially but can overshoot the optimal solution</a:t>
            </a:r>
            <a:endParaRPr sz="2200"/>
          </a:p>
          <a:p>
            <a:pPr indent="-368300" lvl="0" marL="457200" rtl="0" algn="l">
              <a:spcBef>
                <a:spcPts val="1000"/>
              </a:spcBef>
              <a:spcAft>
                <a:spcPts val="1000"/>
              </a:spcAft>
              <a:buSzPts val="2200"/>
              <a:buChar char="●"/>
            </a:pPr>
            <a:r>
              <a:rPr lang="en" sz="2200"/>
              <a:t>Conversely, a low learning rate might lead to a more precise convergence but can significantly slow down the training process</a:t>
            </a:r>
            <a:endParaRPr sz="2200"/>
          </a:p>
        </p:txBody>
      </p:sp>
      <p:sp>
        <p:nvSpPr>
          <p:cNvPr id="155" name="Google Shape;15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26"/>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Purpose of Learning Rate Scheduling?</a:t>
            </a:r>
            <a:endParaRPr>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26.3. Learning Rate Scheduling.</a:t>
            </a:r>
            <a:endParaRPr b="1">
              <a:solidFill>
                <a:schemeClr val="lt1"/>
              </a:solidFill>
              <a:latin typeface="Courier New"/>
              <a:ea typeface="Courier New"/>
              <a:cs typeface="Courier New"/>
              <a:sym typeface="Courier New"/>
            </a:endParaRPr>
          </a:p>
        </p:txBody>
      </p:sp>
      <p:sp>
        <p:nvSpPr>
          <p:cNvPr id="162" name="Google Shape;162;p27"/>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By adjusting the learning rate, the algorithm can more effectively navigate the complex landscape of the loss function</a:t>
            </a:r>
            <a:endParaRPr sz="2200"/>
          </a:p>
          <a:p>
            <a:pPr indent="-368300" lvl="0" marL="457200" rtl="0" algn="l">
              <a:spcBef>
                <a:spcPts val="1000"/>
              </a:spcBef>
              <a:spcAft>
                <a:spcPts val="1000"/>
              </a:spcAft>
              <a:buSzPts val="2200"/>
              <a:buChar char="●"/>
            </a:pPr>
            <a:r>
              <a:rPr lang="en" sz="2200"/>
              <a:t>A higher learning rate can help in jumping out of local minima, while a lower learning rate can help in fine-tuning the approach towards the global minimum</a:t>
            </a:r>
            <a:endParaRPr sz="2200"/>
          </a:p>
        </p:txBody>
      </p:sp>
      <p:sp>
        <p:nvSpPr>
          <p:cNvPr id="163" name="Google Shape;16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27"/>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Avoiding Local Minima and Plateaus</a:t>
            </a:r>
            <a:endParaRPr>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26.3. Learning Rate Scheduling.</a:t>
            </a:r>
            <a:endParaRPr b="1">
              <a:solidFill>
                <a:schemeClr val="lt1"/>
              </a:solidFill>
              <a:latin typeface="Courier New"/>
              <a:ea typeface="Courier New"/>
              <a:cs typeface="Courier New"/>
              <a:sym typeface="Courier New"/>
            </a:endParaRPr>
          </a:p>
        </p:txBody>
      </p:sp>
      <p:sp>
        <p:nvSpPr>
          <p:cNvPr id="170" name="Google Shape;170;p28"/>
          <p:cNvSpPr txBox="1"/>
          <p:nvPr>
            <p:ph idx="1" type="body"/>
          </p:nvPr>
        </p:nvSpPr>
        <p:spPr>
          <a:xfrm>
            <a:off x="311700" y="1136325"/>
            <a:ext cx="8520600" cy="3302100"/>
          </a:xfrm>
          <a:prstGeom prst="rect">
            <a:avLst/>
          </a:prstGeom>
        </p:spPr>
        <p:txBody>
          <a:bodyPr anchorCtr="0" anchor="t" bIns="91425" lIns="91425" spcFirstLastPara="1" rIns="91425" wrap="square" tIns="91425">
            <a:normAutofit fontScale="92500" lnSpcReduction="20000"/>
          </a:bodyPr>
          <a:lstStyle/>
          <a:p>
            <a:pPr indent="-357822" lvl="0" marL="457200" rtl="0" algn="l">
              <a:spcBef>
                <a:spcPts val="0"/>
              </a:spcBef>
              <a:spcAft>
                <a:spcPts val="0"/>
              </a:spcAft>
              <a:buSzPct val="100000"/>
              <a:buChar char="●"/>
            </a:pPr>
            <a:r>
              <a:rPr lang="en" sz="2200"/>
              <a:t>Time-Based Decay: The learning rate decreases over time at a predetermined rate</a:t>
            </a:r>
            <a:endParaRPr sz="2200"/>
          </a:p>
          <a:p>
            <a:pPr indent="-357822" lvl="0" marL="457200" rtl="0" algn="l">
              <a:spcBef>
                <a:spcPts val="1000"/>
              </a:spcBef>
              <a:spcAft>
                <a:spcPts val="0"/>
              </a:spcAft>
              <a:buSzPct val="100000"/>
              <a:buChar char="●"/>
            </a:pPr>
            <a:r>
              <a:rPr lang="en" sz="2200"/>
              <a:t>Step Decay: The learning rate is reduced by a certain factor after a specified number of epochs</a:t>
            </a:r>
            <a:endParaRPr sz="2200"/>
          </a:p>
          <a:p>
            <a:pPr indent="-357822" lvl="0" marL="457200" rtl="0" algn="l">
              <a:spcBef>
                <a:spcPts val="1000"/>
              </a:spcBef>
              <a:spcAft>
                <a:spcPts val="0"/>
              </a:spcAft>
              <a:buSzPct val="100000"/>
              <a:buChar char="●"/>
            </a:pPr>
            <a:r>
              <a:rPr lang="en" sz="2200"/>
              <a:t>Exponential Decay: The learning rate decreases exponentially, following a defined exponential curve</a:t>
            </a:r>
            <a:endParaRPr sz="2200"/>
          </a:p>
          <a:p>
            <a:pPr indent="-357822" lvl="0" marL="457200" rtl="0" algn="l">
              <a:spcBef>
                <a:spcPts val="1000"/>
              </a:spcBef>
              <a:spcAft>
                <a:spcPts val="1000"/>
              </a:spcAft>
              <a:buSzPct val="100000"/>
              <a:buChar char="●"/>
            </a:pPr>
            <a:r>
              <a:rPr lang="en" sz="2200"/>
              <a:t>Adaptive Methods: Some optimization algorithms like AdaGrad, RMSprop, and Adam, automatically adjust the learning rate during training based on the data</a:t>
            </a:r>
            <a:endParaRPr sz="2200"/>
          </a:p>
        </p:txBody>
      </p:sp>
      <p:sp>
        <p:nvSpPr>
          <p:cNvPr id="171" name="Google Shape;17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28"/>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Types of Learning Rate Schedules</a:t>
            </a:r>
            <a:endParaRPr>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8" name="Google Shape;178;p29"/>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26.4</a:t>
            </a:r>
            <a:endParaRPr sz="4300"/>
          </a:p>
          <a:p>
            <a:pPr indent="0" lvl="0" marL="0" rtl="0" algn="l">
              <a:spcBef>
                <a:spcPts val="0"/>
              </a:spcBef>
              <a:spcAft>
                <a:spcPts val="0"/>
              </a:spcAft>
              <a:buNone/>
            </a:pPr>
            <a:r>
              <a:rPr lang="en" sz="4300"/>
              <a:t>Data Augmentation</a:t>
            </a:r>
            <a:r>
              <a:rPr lang="en" sz="4300"/>
              <a:t>.</a:t>
            </a:r>
            <a:endParaRPr b="1" sz="4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26.4. Data Augmentation.</a:t>
            </a:r>
            <a:endParaRPr b="1">
              <a:solidFill>
                <a:schemeClr val="lt1"/>
              </a:solidFill>
              <a:latin typeface="Courier New"/>
              <a:ea typeface="Courier New"/>
              <a:cs typeface="Courier New"/>
              <a:sym typeface="Courier New"/>
            </a:endParaRPr>
          </a:p>
        </p:txBody>
      </p:sp>
      <p:sp>
        <p:nvSpPr>
          <p:cNvPr id="184" name="Google Shape;184;p30"/>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Data augmentation involves artificially expanding the available dataset by generating new data points from existing data</a:t>
            </a:r>
            <a:endParaRPr sz="2200"/>
          </a:p>
          <a:p>
            <a:pPr indent="-368300" lvl="0" marL="457200" rtl="0" algn="l">
              <a:spcBef>
                <a:spcPts val="1000"/>
              </a:spcBef>
              <a:spcAft>
                <a:spcPts val="0"/>
              </a:spcAft>
              <a:buSzPts val="2200"/>
              <a:buChar char="●"/>
            </a:pPr>
            <a:r>
              <a:rPr lang="en" sz="2200"/>
              <a:t>This is done by applying various transformations that preserve the underlying truth of the data</a:t>
            </a:r>
            <a:endParaRPr sz="2200"/>
          </a:p>
          <a:p>
            <a:pPr indent="-368300" lvl="0" marL="457200" rtl="0" algn="l">
              <a:spcBef>
                <a:spcPts val="1000"/>
              </a:spcBef>
              <a:spcAft>
                <a:spcPts val="1000"/>
              </a:spcAft>
              <a:buSzPts val="2200"/>
              <a:buChar char="●"/>
            </a:pPr>
            <a:r>
              <a:rPr lang="en" sz="2200"/>
              <a:t>For instance, in image data, common augmentations include rotations, scaling, flipping, cropping, and altering brightness or contrast</a:t>
            </a:r>
            <a:endParaRPr sz="2200"/>
          </a:p>
        </p:txBody>
      </p:sp>
      <p:sp>
        <p:nvSpPr>
          <p:cNvPr id="185" name="Google Shape;18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6" name="Google Shape;186;p30"/>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What is Data Augmentation</a:t>
            </a:r>
            <a:endParaRPr>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26.4. Data Augmentation.</a:t>
            </a:r>
            <a:endParaRPr b="1">
              <a:solidFill>
                <a:schemeClr val="lt1"/>
              </a:solidFill>
              <a:latin typeface="Courier New"/>
              <a:ea typeface="Courier New"/>
              <a:cs typeface="Courier New"/>
              <a:sym typeface="Courier New"/>
            </a:endParaRPr>
          </a:p>
        </p:txBody>
      </p:sp>
      <p:sp>
        <p:nvSpPr>
          <p:cNvPr id="192" name="Google Shape;192;p31"/>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 The main goals of data augmentation are to increase the diversity of data available for training models, to prevent overfitting, and to improve the generalization of the model</a:t>
            </a:r>
            <a:endParaRPr sz="2200"/>
          </a:p>
          <a:p>
            <a:pPr indent="-368300" lvl="0" marL="457200" rtl="0" algn="l">
              <a:spcBef>
                <a:spcPts val="1000"/>
              </a:spcBef>
              <a:spcAft>
                <a:spcPts val="1000"/>
              </a:spcAft>
              <a:buSzPts val="2200"/>
              <a:buChar char="●"/>
            </a:pPr>
            <a:r>
              <a:rPr lang="en" sz="2200"/>
              <a:t>Overfitting occurs when a model learns patterns specific to the training dataset, but these patterns don't generalize well to new, unseen data. By introducing more variability through data augmentation, the model can learn more general patterns</a:t>
            </a:r>
            <a:endParaRPr sz="2200"/>
          </a:p>
        </p:txBody>
      </p:sp>
      <p:sp>
        <p:nvSpPr>
          <p:cNvPr id="193" name="Google Shape;193;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4" name="Google Shape;194;p31"/>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Purpose of Data Augmentation</a:t>
            </a:r>
            <a:endParaRPr>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4" name="Google Shape;64;p14"/>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26.1</a:t>
            </a:r>
            <a:endParaRPr sz="4300"/>
          </a:p>
          <a:p>
            <a:pPr indent="0" lvl="0" marL="0" rtl="0" algn="l">
              <a:spcBef>
                <a:spcPts val="0"/>
              </a:spcBef>
              <a:spcAft>
                <a:spcPts val="0"/>
              </a:spcAft>
              <a:buNone/>
            </a:pPr>
            <a:r>
              <a:rPr lang="en" sz="4300"/>
              <a:t>Introducing</a:t>
            </a:r>
            <a:r>
              <a:rPr b="1" lang="en" sz="4300"/>
              <a:t> Optimization</a:t>
            </a:r>
            <a:r>
              <a:rPr lang="en" sz="4300"/>
              <a:t>.</a:t>
            </a:r>
            <a:endParaRPr b="1" sz="4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26.4. Data Augmentation.</a:t>
            </a:r>
            <a:endParaRPr b="1">
              <a:solidFill>
                <a:schemeClr val="lt1"/>
              </a:solidFill>
              <a:latin typeface="Courier New"/>
              <a:ea typeface="Courier New"/>
              <a:cs typeface="Courier New"/>
              <a:sym typeface="Courier New"/>
            </a:endParaRPr>
          </a:p>
        </p:txBody>
      </p:sp>
      <p:sp>
        <p:nvSpPr>
          <p:cNvPr id="200" name="Google Shape;200;p32"/>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Image Data: Common techniques include rotation, translation, flipping, scaling, adjusting brightness/contrast, adding noise, and cropping</a:t>
            </a:r>
            <a:endParaRPr sz="2200"/>
          </a:p>
          <a:p>
            <a:pPr indent="-368300" lvl="0" marL="457200" rtl="0" algn="l">
              <a:spcBef>
                <a:spcPts val="1000"/>
              </a:spcBef>
              <a:spcAft>
                <a:spcPts val="0"/>
              </a:spcAft>
              <a:buSzPts val="2200"/>
              <a:buChar char="●"/>
            </a:pPr>
            <a:r>
              <a:rPr lang="en" sz="2200"/>
              <a:t>Text Data: Techniques include synonym replacement, random insertion, random swap, and random deletion</a:t>
            </a:r>
            <a:endParaRPr sz="2200"/>
          </a:p>
          <a:p>
            <a:pPr indent="-368300" lvl="0" marL="457200" rtl="0" algn="l">
              <a:spcBef>
                <a:spcPts val="1000"/>
              </a:spcBef>
              <a:spcAft>
                <a:spcPts val="1000"/>
              </a:spcAft>
              <a:buSzPts val="2200"/>
              <a:buChar char="●"/>
            </a:pPr>
            <a:r>
              <a:rPr lang="en" sz="2200"/>
              <a:t>Audio Data: Common methods include changing pitch, speed, adding noise, and time shifting</a:t>
            </a:r>
            <a:endParaRPr sz="2200"/>
          </a:p>
        </p:txBody>
      </p:sp>
      <p:sp>
        <p:nvSpPr>
          <p:cNvPr id="201" name="Google Shape;20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2" name="Google Shape;202;p32"/>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Types of Data Augmentation</a:t>
            </a:r>
            <a:endParaRPr>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8" name="Google Shape;208;p33"/>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26.5</a:t>
            </a:r>
            <a:endParaRPr sz="4300"/>
          </a:p>
          <a:p>
            <a:pPr indent="0" lvl="0" marL="0" rtl="0" algn="l">
              <a:spcBef>
                <a:spcPts val="0"/>
              </a:spcBef>
              <a:spcAft>
                <a:spcPts val="0"/>
              </a:spcAft>
              <a:buNone/>
            </a:pPr>
            <a:r>
              <a:rPr b="1" lang="en" sz="4300"/>
              <a:t>Hyperparameter Tuning</a:t>
            </a:r>
            <a:r>
              <a:rPr lang="en" sz="4300"/>
              <a:t>.</a:t>
            </a:r>
            <a:endParaRPr b="1" sz="4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26.5. Hyperparameter Tuning.</a:t>
            </a:r>
            <a:endParaRPr b="1">
              <a:solidFill>
                <a:schemeClr val="lt1"/>
              </a:solidFill>
              <a:latin typeface="Courier New"/>
              <a:ea typeface="Courier New"/>
              <a:cs typeface="Courier New"/>
              <a:sym typeface="Courier New"/>
            </a:endParaRPr>
          </a:p>
        </p:txBody>
      </p:sp>
      <p:sp>
        <p:nvSpPr>
          <p:cNvPr id="214" name="Google Shape;214;p34"/>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Hyperparameters are the external configurations of a model that cannot be learned from data</a:t>
            </a:r>
            <a:endParaRPr sz="2200"/>
          </a:p>
          <a:p>
            <a:pPr indent="-368300" lvl="0" marL="457200" rtl="0" algn="l">
              <a:spcBef>
                <a:spcPts val="1000"/>
              </a:spcBef>
              <a:spcAft>
                <a:spcPts val="0"/>
              </a:spcAft>
              <a:buSzPts val="2200"/>
              <a:buChar char="●"/>
            </a:pPr>
            <a:r>
              <a:rPr lang="en" sz="2200"/>
              <a:t>They are set prior to the training process and greatly influence the performance of machine learning models</a:t>
            </a:r>
            <a:endParaRPr sz="2200"/>
          </a:p>
          <a:p>
            <a:pPr indent="-368300" lvl="0" marL="457200" rtl="0" algn="l">
              <a:spcBef>
                <a:spcPts val="1000"/>
              </a:spcBef>
              <a:spcAft>
                <a:spcPts val="1000"/>
              </a:spcAft>
              <a:buSzPts val="2200"/>
              <a:buChar char="●"/>
            </a:pPr>
            <a:r>
              <a:rPr lang="en" sz="2200"/>
              <a:t>Learning rate, number of hidden layers in a neural network, number of trees in a random forest, batch size, etc</a:t>
            </a:r>
            <a:endParaRPr sz="2200"/>
          </a:p>
        </p:txBody>
      </p:sp>
      <p:sp>
        <p:nvSpPr>
          <p:cNvPr id="215" name="Google Shape;215;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6" name="Google Shape;216;p34"/>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What are Hyperparameters?</a:t>
            </a:r>
            <a:endParaRPr>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26.5. Hyperparameter Tuning.</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222" name="Google Shape;222;p35"/>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Proper tuning finds the best combination that maximizes model accuracy, efficiency, and generalization to new data</a:t>
            </a:r>
            <a:endParaRPr sz="2200"/>
          </a:p>
          <a:p>
            <a:pPr indent="-368300" lvl="0" marL="457200" rtl="0" algn="l">
              <a:spcBef>
                <a:spcPts val="1000"/>
              </a:spcBef>
              <a:spcAft>
                <a:spcPts val="0"/>
              </a:spcAft>
              <a:buSzPts val="2200"/>
              <a:buChar char="●"/>
            </a:pPr>
            <a:r>
              <a:rPr lang="en" sz="2200"/>
              <a:t>For instance, too many epochs might lead to overfitting, whereas too few might result in underfitting</a:t>
            </a:r>
            <a:endParaRPr sz="2200"/>
          </a:p>
          <a:p>
            <a:pPr indent="-368300" lvl="0" marL="457200" rtl="0" algn="l">
              <a:spcBef>
                <a:spcPts val="1000"/>
              </a:spcBef>
              <a:spcAft>
                <a:spcPts val="1000"/>
              </a:spcAft>
              <a:buSzPts val="2200"/>
              <a:buChar char="●"/>
            </a:pPr>
            <a:r>
              <a:rPr lang="en" sz="2200"/>
              <a:t>Hyperparameter tuning helps in finding the right balance between bias (error due to overly simplistic models) and variance (error due to overly complex models)</a:t>
            </a:r>
            <a:endParaRPr sz="2200"/>
          </a:p>
        </p:txBody>
      </p:sp>
      <p:sp>
        <p:nvSpPr>
          <p:cNvPr id="223" name="Google Shape;223;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4" name="Google Shape;224;p35"/>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Why Hyperparameter Tuning?</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26.5. Hyperparameter Tuning.</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230" name="Google Shape;230;p36"/>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Grid Search: </a:t>
            </a:r>
            <a:endParaRPr sz="2200"/>
          </a:p>
          <a:p>
            <a:pPr indent="-368300" lvl="1" marL="914400" rtl="0" algn="l">
              <a:spcBef>
                <a:spcPts val="1000"/>
              </a:spcBef>
              <a:spcAft>
                <a:spcPts val="0"/>
              </a:spcAft>
              <a:buSzPts val="2200"/>
              <a:buChar char="○"/>
            </a:pPr>
            <a:r>
              <a:rPr lang="en" sz="2200"/>
              <a:t>Exhaustively searches through a manually specified subset of the hyperparameter space. It's straightforward but can be very time-consuming</a:t>
            </a:r>
            <a:endParaRPr sz="2200"/>
          </a:p>
          <a:p>
            <a:pPr indent="-368300" lvl="0" marL="457200" rtl="0" algn="l">
              <a:spcBef>
                <a:spcPts val="1000"/>
              </a:spcBef>
              <a:spcAft>
                <a:spcPts val="0"/>
              </a:spcAft>
              <a:buSzPts val="2200"/>
              <a:buChar char="●"/>
            </a:pPr>
            <a:r>
              <a:rPr lang="en" sz="2200"/>
              <a:t>Random Search: </a:t>
            </a:r>
            <a:endParaRPr sz="2200"/>
          </a:p>
          <a:p>
            <a:pPr indent="-368300" lvl="1" marL="914400" rtl="0" algn="l">
              <a:spcBef>
                <a:spcPts val="1000"/>
              </a:spcBef>
              <a:spcAft>
                <a:spcPts val="1000"/>
              </a:spcAft>
              <a:buSzPts val="2200"/>
              <a:buChar char="○"/>
            </a:pPr>
            <a:r>
              <a:rPr lang="en" sz="2200"/>
              <a:t>Randomly samples the hyperparameter space and provides a good balance between thoroughness and time efficiency</a:t>
            </a:r>
            <a:endParaRPr sz="2200"/>
          </a:p>
        </p:txBody>
      </p:sp>
      <p:sp>
        <p:nvSpPr>
          <p:cNvPr id="231" name="Google Shape;231;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2" name="Google Shape;232;p36"/>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Methods of Hyperparameter Tuning</a:t>
            </a:r>
            <a:endParaRPr>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26.5. Hyperparameter Tuning.</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238" name="Google Shape;238;p37"/>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Bayesian Optimization:</a:t>
            </a:r>
            <a:endParaRPr sz="2200"/>
          </a:p>
          <a:p>
            <a:pPr indent="-368300" lvl="1" marL="914400" rtl="0" algn="l">
              <a:spcBef>
                <a:spcPts val="1000"/>
              </a:spcBef>
              <a:spcAft>
                <a:spcPts val="0"/>
              </a:spcAft>
              <a:buSzPts val="2200"/>
              <a:buChar char="○"/>
            </a:pPr>
            <a:r>
              <a:rPr lang="en" sz="2200"/>
              <a:t>Uses probability to find the minimum of a function; it’s more efficient as it builds a model to map hyperparameters to a probability of a score on the objective function</a:t>
            </a:r>
            <a:endParaRPr sz="2200"/>
          </a:p>
          <a:p>
            <a:pPr indent="-368300" lvl="0" marL="457200" rtl="0" algn="l">
              <a:spcBef>
                <a:spcPts val="1000"/>
              </a:spcBef>
              <a:spcAft>
                <a:spcPts val="0"/>
              </a:spcAft>
              <a:buSzPts val="2200"/>
              <a:buChar char="●"/>
            </a:pPr>
            <a:r>
              <a:rPr lang="en" sz="2200"/>
              <a:t>Gradient-based Optimization:</a:t>
            </a:r>
            <a:endParaRPr sz="2200"/>
          </a:p>
          <a:p>
            <a:pPr indent="-368300" lvl="1" marL="914400" rtl="0" algn="l">
              <a:spcBef>
                <a:spcPts val="1000"/>
              </a:spcBef>
              <a:spcAft>
                <a:spcPts val="1000"/>
              </a:spcAft>
              <a:buSzPts val="2200"/>
              <a:buChar char="○"/>
            </a:pPr>
            <a:r>
              <a:rPr lang="en" sz="2200"/>
              <a:t>Useful for continuous hyperparameters; it uses gradient descent methods to find the optimum values</a:t>
            </a:r>
            <a:endParaRPr sz="2200"/>
          </a:p>
        </p:txBody>
      </p:sp>
      <p:sp>
        <p:nvSpPr>
          <p:cNvPr id="239" name="Google Shape;239;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0" name="Google Shape;240;p37"/>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Methods of Hyperparameter Tuning</a:t>
            </a:r>
            <a:endParaRPr>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26.5. Hyperparameter Tuning.</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246" name="Google Shape;246;p38"/>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Define the Hyperparameter Space</a:t>
            </a:r>
            <a:endParaRPr sz="2200"/>
          </a:p>
          <a:p>
            <a:pPr indent="-368300" lvl="0" marL="457200" rtl="0" algn="l">
              <a:spcBef>
                <a:spcPts val="1000"/>
              </a:spcBef>
              <a:spcAft>
                <a:spcPts val="0"/>
              </a:spcAft>
              <a:buSzPts val="2200"/>
              <a:buChar char="●"/>
            </a:pPr>
            <a:r>
              <a:rPr lang="en" sz="2200"/>
              <a:t>Choose a Search Strategy: Decide between grid, random, Bayesian, etc., based on the problem size and complexity</a:t>
            </a:r>
            <a:endParaRPr sz="2200"/>
          </a:p>
          <a:p>
            <a:pPr indent="-368300" lvl="0" marL="457200" rtl="0" algn="l">
              <a:spcBef>
                <a:spcPts val="1000"/>
              </a:spcBef>
              <a:spcAft>
                <a:spcPts val="0"/>
              </a:spcAft>
              <a:buSzPts val="2200"/>
              <a:buChar char="●"/>
            </a:pPr>
            <a:r>
              <a:rPr lang="en" sz="2200"/>
              <a:t>Performance Metric: Select an appropriate metric to evaluate model performance (accuracy, precision, recall, etc.)</a:t>
            </a:r>
            <a:endParaRPr sz="2200"/>
          </a:p>
          <a:p>
            <a:pPr indent="-368300" lvl="0" marL="457200" rtl="0" algn="l">
              <a:spcBef>
                <a:spcPts val="1000"/>
              </a:spcBef>
              <a:spcAft>
                <a:spcPts val="1000"/>
              </a:spcAft>
              <a:buSzPts val="2200"/>
              <a:buChar char="●"/>
            </a:pPr>
            <a:r>
              <a:rPr lang="en" sz="2200"/>
              <a:t>Run the process and settle on the best set of hyperparameters</a:t>
            </a:r>
            <a:endParaRPr sz="2200"/>
          </a:p>
        </p:txBody>
      </p:sp>
      <p:sp>
        <p:nvSpPr>
          <p:cNvPr id="247" name="Google Shape;247;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8" name="Google Shape;248;p38"/>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Process of Hyperparameter Tuning</a:t>
            </a:r>
            <a:endParaRPr>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26.5. Hyperparameter Tuning.</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254" name="Google Shape;254;p39"/>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Computational Expense: </a:t>
            </a:r>
            <a:endParaRPr sz="2200"/>
          </a:p>
          <a:p>
            <a:pPr indent="-368300" lvl="1" marL="914400" rtl="0" algn="l">
              <a:spcBef>
                <a:spcPts val="1000"/>
              </a:spcBef>
              <a:spcAft>
                <a:spcPts val="0"/>
              </a:spcAft>
              <a:buSzPts val="2200"/>
              <a:buChar char="○"/>
            </a:pPr>
            <a:r>
              <a:rPr lang="en" sz="2200"/>
              <a:t>Especially with complex models like deep neural networks, hyperparameter tuning can be computationally expensive</a:t>
            </a:r>
            <a:endParaRPr sz="2200"/>
          </a:p>
          <a:p>
            <a:pPr indent="-368300" lvl="0" marL="457200" rtl="0" algn="l">
              <a:spcBef>
                <a:spcPts val="1000"/>
              </a:spcBef>
              <a:spcAft>
                <a:spcPts val="0"/>
              </a:spcAft>
              <a:buSzPts val="2200"/>
              <a:buChar char="●"/>
            </a:pPr>
            <a:r>
              <a:rPr lang="en" sz="2200"/>
              <a:t>No Guarantee of Global Optimum: </a:t>
            </a:r>
            <a:endParaRPr sz="2200"/>
          </a:p>
          <a:p>
            <a:pPr indent="-368300" lvl="1" marL="914400" rtl="0" algn="l">
              <a:spcBef>
                <a:spcPts val="1000"/>
              </a:spcBef>
              <a:spcAft>
                <a:spcPts val="1000"/>
              </a:spcAft>
              <a:buSzPts val="2200"/>
              <a:buChar char="○"/>
            </a:pPr>
            <a:r>
              <a:rPr lang="en" sz="2200"/>
              <a:t>Due to the vastness of the hyperparameter space, there's no guarantee that the tuning process will find the absolute best settings</a:t>
            </a:r>
            <a:endParaRPr sz="2200"/>
          </a:p>
        </p:txBody>
      </p:sp>
      <p:sp>
        <p:nvSpPr>
          <p:cNvPr id="255" name="Google Shape;255;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6" name="Google Shape;256;p39"/>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Challenges of Hyperparameter Tuning</a:t>
            </a:r>
            <a:endParaRPr>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nvSpPr>
        <p:spPr>
          <a:xfrm>
            <a:off x="0" y="-25"/>
            <a:ext cx="9144000" cy="5143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262" name="Google Shape;262;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3" name="Google Shape;263;p40"/>
          <p:cNvSpPr txBox="1"/>
          <p:nvPr>
            <p:ph type="title"/>
          </p:nvPr>
        </p:nvSpPr>
        <p:spPr>
          <a:xfrm>
            <a:off x="311700" y="3188225"/>
            <a:ext cx="8520600" cy="190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lang="en" sz="8720">
                <a:solidFill>
                  <a:schemeClr val="lt1"/>
                </a:solidFill>
                <a:latin typeface="Georgia"/>
                <a:ea typeface="Georgia"/>
                <a:cs typeface="Georgia"/>
                <a:sym typeface="Georgia"/>
              </a:rPr>
              <a:t>END.</a:t>
            </a:r>
            <a:endParaRPr sz="8720">
              <a:solidFill>
                <a:schemeClr val="lt1"/>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26.1. Introducing Optimization.</a:t>
            </a:r>
            <a:endParaRPr b="1">
              <a:solidFill>
                <a:schemeClr val="lt1"/>
              </a:solidFill>
              <a:latin typeface="Courier New"/>
              <a:ea typeface="Courier New"/>
              <a:cs typeface="Courier New"/>
              <a:sym typeface="Courier New"/>
            </a:endParaRPr>
          </a:p>
        </p:txBody>
      </p:sp>
      <p:sp>
        <p:nvSpPr>
          <p:cNvPr id="70" name="Google Shape;70;p15"/>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Optimization in machine learning and deep learning is a comprehensive process aimed at enhancing the effectiveness and efficiency of models</a:t>
            </a:r>
            <a:endParaRPr sz="2200"/>
          </a:p>
          <a:p>
            <a:pPr indent="-368300" lvl="0" marL="457200" rtl="0" algn="l">
              <a:spcBef>
                <a:spcPts val="1000"/>
              </a:spcBef>
              <a:spcAft>
                <a:spcPts val="1000"/>
              </a:spcAft>
              <a:buSzPts val="2200"/>
              <a:buChar char="●"/>
            </a:pPr>
            <a:r>
              <a:rPr lang="en" sz="2200"/>
              <a:t>This involves refining the model to make it as efficient as possible in terms of computational resources, ensuring it generalizes well to new, unseen data</a:t>
            </a:r>
            <a:endParaRPr sz="2200"/>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2" name="Google Shape;72;p15"/>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What is included in optimization?</a:t>
            </a:r>
            <a:endParaRPr>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26.1. Introducing Optimization.</a:t>
            </a:r>
            <a:endParaRPr b="1">
              <a:solidFill>
                <a:schemeClr val="lt1"/>
              </a:solidFill>
              <a:latin typeface="Courier New"/>
              <a:ea typeface="Courier New"/>
              <a:cs typeface="Courier New"/>
              <a:sym typeface="Courier New"/>
            </a:endParaRPr>
          </a:p>
        </p:txBody>
      </p:sp>
      <p:sp>
        <p:nvSpPr>
          <p:cNvPr id="78" name="Google Shape;78;p16"/>
          <p:cNvSpPr txBox="1"/>
          <p:nvPr>
            <p:ph idx="1" type="body"/>
          </p:nvPr>
        </p:nvSpPr>
        <p:spPr>
          <a:xfrm>
            <a:off x="311700" y="1136325"/>
            <a:ext cx="8520600" cy="33021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lang="en" sz="2200"/>
              <a:t>The optimization process also includes:</a:t>
            </a:r>
            <a:endParaRPr sz="2200"/>
          </a:p>
          <a:p>
            <a:pPr indent="-368300" lvl="1" marL="914400" rtl="0" algn="l">
              <a:spcBef>
                <a:spcPts val="1000"/>
              </a:spcBef>
              <a:spcAft>
                <a:spcPts val="0"/>
              </a:spcAft>
              <a:buSzPts val="2200"/>
              <a:buChar char="○"/>
            </a:pPr>
            <a:r>
              <a:rPr lang="en" sz="2200"/>
              <a:t>preparing and processing the data effectively</a:t>
            </a:r>
            <a:endParaRPr sz="2200"/>
          </a:p>
          <a:p>
            <a:pPr indent="-368300" lvl="1" marL="914400" rtl="0" algn="l">
              <a:spcBef>
                <a:spcPts val="1000"/>
              </a:spcBef>
              <a:spcAft>
                <a:spcPts val="0"/>
              </a:spcAft>
              <a:buSzPts val="2200"/>
              <a:buChar char="○"/>
            </a:pPr>
            <a:r>
              <a:rPr lang="en" sz="2200"/>
              <a:t>selecting the right algorithm for the problem at hand</a:t>
            </a:r>
            <a:endParaRPr sz="2200"/>
          </a:p>
          <a:p>
            <a:pPr indent="-368300" lvl="1" marL="914400" rtl="0" algn="l">
              <a:spcBef>
                <a:spcPts val="1000"/>
              </a:spcBef>
              <a:spcAft>
                <a:spcPts val="0"/>
              </a:spcAft>
              <a:buSzPts val="2200"/>
              <a:buChar char="○"/>
            </a:pPr>
            <a:r>
              <a:rPr lang="en" sz="2200"/>
              <a:t>continuously monitoring and updating the model in response to new data and changing conditions</a:t>
            </a:r>
            <a:endParaRPr sz="2200"/>
          </a:p>
          <a:p>
            <a:pPr indent="-368300" lvl="1" marL="914400" rtl="0" algn="l">
              <a:spcBef>
                <a:spcPts val="1000"/>
              </a:spcBef>
              <a:spcAft>
                <a:spcPts val="1000"/>
              </a:spcAft>
              <a:buSzPts val="2200"/>
              <a:buChar char="○"/>
            </a:pPr>
            <a:r>
              <a:rPr lang="en" sz="2200"/>
              <a:t>ensuring that the model is ethical and fair, avoiding biases that may be present in the training data</a:t>
            </a:r>
            <a:endParaRPr sz="2200"/>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6"/>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Georgia"/>
                <a:ea typeface="Georgia"/>
                <a:cs typeface="Georgia"/>
                <a:sym typeface="Georgia"/>
              </a:rPr>
              <a:t>What is included in optimization?</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6" name="Google Shape;86;p17"/>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26.2</a:t>
            </a:r>
            <a:endParaRPr sz="4300"/>
          </a:p>
          <a:p>
            <a:pPr indent="0" lvl="0" marL="0" rtl="0" algn="l">
              <a:spcBef>
                <a:spcPts val="0"/>
              </a:spcBef>
              <a:spcAft>
                <a:spcPts val="0"/>
              </a:spcAft>
              <a:buNone/>
            </a:pPr>
            <a:r>
              <a:rPr lang="en" sz="4300"/>
              <a:t>Regularization.</a:t>
            </a:r>
            <a:endParaRPr b="1" sz="4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26.2. Regularization.</a:t>
            </a:r>
            <a:endParaRPr b="1">
              <a:solidFill>
                <a:schemeClr val="lt1"/>
              </a:solidFill>
              <a:latin typeface="Courier New"/>
              <a:ea typeface="Courier New"/>
              <a:cs typeface="Courier New"/>
              <a:sym typeface="Courier New"/>
            </a:endParaRPr>
          </a:p>
        </p:txBody>
      </p:sp>
      <p:sp>
        <p:nvSpPr>
          <p:cNvPr id="92" name="Google Shape;92;p18"/>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Regularization in machine learning is a technique used to prevent overfitting by adding a penalty to the model's complexity during the optimization process</a:t>
            </a:r>
            <a:endParaRPr sz="2200"/>
          </a:p>
          <a:p>
            <a:pPr indent="-368300" lvl="0" marL="457200" rtl="0" algn="l">
              <a:spcBef>
                <a:spcPts val="1000"/>
              </a:spcBef>
              <a:spcAft>
                <a:spcPts val="0"/>
              </a:spcAft>
              <a:buSzPts val="2200"/>
              <a:buChar char="●"/>
            </a:pPr>
            <a:r>
              <a:rPr lang="en" sz="2200"/>
              <a:t>This ensures the model not only fits the training data well but also generalizes effectively to new data</a:t>
            </a:r>
            <a:endParaRPr sz="2200"/>
          </a:p>
          <a:p>
            <a:pPr indent="-368300" lvl="0" marL="457200" rtl="0" algn="l">
              <a:spcBef>
                <a:spcPts val="1000"/>
              </a:spcBef>
              <a:spcAft>
                <a:spcPts val="1000"/>
              </a:spcAft>
              <a:buSzPts val="2200"/>
              <a:buChar char="●"/>
            </a:pPr>
            <a:r>
              <a:rPr lang="en" sz="2200"/>
              <a:t>It's an integral part of the optimization strategy to balance model performance and complexity</a:t>
            </a:r>
            <a:endParaRPr sz="2200"/>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4" name="Google Shape;94;p18"/>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What is regularization</a:t>
            </a:r>
            <a:endParaRPr>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26.2. Regularization.</a:t>
            </a:r>
            <a:endParaRPr b="1">
              <a:solidFill>
                <a:schemeClr val="lt1"/>
              </a:solidFill>
              <a:latin typeface="Courier New"/>
              <a:ea typeface="Courier New"/>
              <a:cs typeface="Courier New"/>
              <a:sym typeface="Courier New"/>
            </a:endParaRPr>
          </a:p>
        </p:txBody>
      </p:sp>
      <p:sp>
        <p:nvSpPr>
          <p:cNvPr id="100" name="Google Shape;100;p19"/>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L1 regularization adds a penalty equal to the absolute value of the magnitude of coefficients to the loss function</a:t>
            </a:r>
            <a:endParaRPr sz="2200"/>
          </a:p>
          <a:p>
            <a:pPr indent="-368300" lvl="0" marL="457200" rtl="0" algn="l">
              <a:spcBef>
                <a:spcPts val="1000"/>
              </a:spcBef>
              <a:spcAft>
                <a:spcPts val="0"/>
              </a:spcAft>
              <a:buSzPts val="2200"/>
              <a:buChar char="●"/>
            </a:pPr>
            <a:r>
              <a:rPr lang="en" sz="2200"/>
              <a:t>The result of this penalty is that it tends to produce sparse models; in other words, it encourages the model to weight less important features as zero, effectively performing feature selection</a:t>
            </a:r>
            <a:endParaRPr sz="2200"/>
          </a:p>
          <a:p>
            <a:pPr indent="-368300" lvl="0" marL="457200" rtl="0" algn="l">
              <a:spcBef>
                <a:spcPts val="1000"/>
              </a:spcBef>
              <a:spcAft>
                <a:spcPts val="1000"/>
              </a:spcAft>
              <a:buSzPts val="2200"/>
              <a:buChar char="●"/>
            </a:pPr>
            <a:r>
              <a:rPr lang="en" sz="2200"/>
              <a:t>Effective at dealing with high-dimensional data</a:t>
            </a:r>
            <a:endParaRPr sz="2200"/>
          </a:p>
        </p:txBody>
      </p:sp>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19"/>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L1 Regularization (Lasso Regularization)</a:t>
            </a:r>
            <a:endParaRPr>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26.2. </a:t>
            </a:r>
            <a:r>
              <a:rPr b="1" lang="en">
                <a:solidFill>
                  <a:schemeClr val="lt1"/>
                </a:solidFill>
                <a:latin typeface="Courier New"/>
                <a:ea typeface="Courier New"/>
                <a:cs typeface="Courier New"/>
                <a:sym typeface="Courier New"/>
              </a:rPr>
              <a:t>Regularization</a:t>
            </a:r>
            <a:r>
              <a:rPr b="1" lang="en">
                <a:solidFill>
                  <a:schemeClr val="lt1"/>
                </a:solidFill>
                <a:latin typeface="Courier New"/>
                <a:ea typeface="Courier New"/>
                <a:cs typeface="Courier New"/>
                <a:sym typeface="Courier New"/>
              </a:rPr>
              <a:t>.</a:t>
            </a:r>
            <a:endParaRPr b="1">
              <a:solidFill>
                <a:schemeClr val="lt1"/>
              </a:solidFill>
              <a:latin typeface="Courier New"/>
              <a:ea typeface="Courier New"/>
              <a:cs typeface="Courier New"/>
              <a:sym typeface="Courier New"/>
            </a:endParaRPr>
          </a:p>
        </p:txBody>
      </p:sp>
      <p:sp>
        <p:nvSpPr>
          <p:cNvPr id="108" name="Google Shape;108;p20"/>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L2 regularization adds a penalty equal to the square of the magnitude of coefficients to the loss function</a:t>
            </a:r>
            <a:endParaRPr sz="2200"/>
          </a:p>
          <a:p>
            <a:pPr indent="-368300" lvl="0" marL="457200" rtl="0" algn="l">
              <a:spcBef>
                <a:spcPts val="1000"/>
              </a:spcBef>
              <a:spcAft>
                <a:spcPts val="0"/>
              </a:spcAft>
              <a:buSzPts val="2200"/>
              <a:buChar char="●"/>
            </a:pPr>
            <a:r>
              <a:rPr lang="en" sz="2200"/>
              <a:t>Unlike L1 regularization, L2 regularization tends not to force coefficients to zero but rather to distribute the error among them, which often leads to better performance in models where many features are correlated</a:t>
            </a:r>
            <a:endParaRPr sz="2200"/>
          </a:p>
          <a:p>
            <a:pPr indent="-368300" lvl="0" marL="457200" rtl="0" algn="l">
              <a:spcBef>
                <a:spcPts val="1000"/>
              </a:spcBef>
              <a:spcAft>
                <a:spcPts val="1000"/>
              </a:spcAft>
              <a:buSzPts val="2200"/>
              <a:buChar char="●"/>
            </a:pPr>
            <a:r>
              <a:rPr lang="en" sz="2200"/>
              <a:t>L2 is generally more effective at reducing overfitting than L1</a:t>
            </a:r>
            <a:endParaRPr sz="2200"/>
          </a:p>
        </p:txBody>
      </p:sp>
      <p:sp>
        <p:nvSpPr>
          <p:cNvPr id="109" name="Google Shape;10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0" name="Google Shape;110;p20"/>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L2 Regularization (Ridge Regularization)</a:t>
            </a:r>
            <a:endParaRPr>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26.2. Regularization.</a:t>
            </a:r>
            <a:endParaRPr b="1">
              <a:solidFill>
                <a:schemeClr val="lt1"/>
              </a:solidFill>
              <a:latin typeface="Courier New"/>
              <a:ea typeface="Courier New"/>
              <a:cs typeface="Courier New"/>
              <a:sym typeface="Courier New"/>
            </a:endParaRPr>
          </a:p>
        </p:txBody>
      </p:sp>
      <p:sp>
        <p:nvSpPr>
          <p:cNvPr id="116" name="Google Shape;116;p21"/>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Dropout is a technique where randomly selected neurons are ignored during training</a:t>
            </a:r>
            <a:endParaRPr sz="2200"/>
          </a:p>
          <a:p>
            <a:pPr indent="-368300" lvl="0" marL="457200" rtl="0" algn="l">
              <a:spcBef>
                <a:spcPts val="1000"/>
              </a:spcBef>
              <a:spcAft>
                <a:spcPts val="0"/>
              </a:spcAft>
              <a:buSzPts val="2200"/>
              <a:buChar char="●"/>
            </a:pPr>
            <a:r>
              <a:rPr lang="en" sz="2200"/>
              <a:t>This means their contribution to the activation of downstream neurons is </a:t>
            </a:r>
            <a:r>
              <a:rPr lang="en" sz="2200"/>
              <a:t>temporarily</a:t>
            </a:r>
            <a:r>
              <a:rPr lang="en" sz="2200"/>
              <a:t> removed on the forward pass </a:t>
            </a:r>
            <a:endParaRPr sz="2200"/>
          </a:p>
          <a:p>
            <a:pPr indent="-368300" lvl="0" marL="457200" rtl="0" algn="l">
              <a:spcBef>
                <a:spcPts val="1000"/>
              </a:spcBef>
              <a:spcAft>
                <a:spcPts val="1000"/>
              </a:spcAft>
              <a:buSzPts val="2200"/>
              <a:buChar char="●"/>
            </a:pPr>
            <a:r>
              <a:rPr lang="en" sz="2200"/>
              <a:t>It's a very effective and simple way to prevent overfitting in neural networks</a:t>
            </a:r>
            <a:endParaRPr sz="2200"/>
          </a:p>
        </p:txBody>
      </p:sp>
      <p:sp>
        <p:nvSpPr>
          <p:cNvPr id="117" name="Google Shape;11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8" name="Google Shape;118;p21"/>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Dropout</a:t>
            </a:r>
            <a:endParaRPr>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