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af2838b6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af2838b6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f2838b680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f2838b680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f2838b680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f2838b680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f2838b680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f2838b680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f2838b680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f2838b680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f2838b680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f2838b680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af2838b680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af2838b680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f2838b680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f2838b680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af2838b680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af2838b680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f2838b680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f2838b680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f2838b680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f2838b680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af2838b680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af2838b68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af2838b680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af2838b680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af2838b680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af2838b680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f2838b680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af2838b680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af2838b680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af2838b680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af2838b680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af2838b680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af2838b680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af2838b680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af2838b680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af2838b680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af2838b68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af2838b68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af2838b68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af2838b68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f2838b68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f2838b68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f2838b68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f2838b68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f2838b68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f2838b68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f2838b680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f2838b680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f2838b680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f2838b680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af2838b68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af2838b68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7940" l="0" r="0" t="7940"/>
          <a:stretch/>
        </p:blipFill>
        <p:spPr>
          <a:xfrm>
            <a:off x="0" y="0"/>
            <a:ext cx="9172108" cy="5143500"/>
          </a:xfrm>
          <a:prstGeom prst="rect">
            <a:avLst/>
          </a:prstGeom>
          <a:noFill/>
          <a:ln>
            <a:noFill/>
          </a:ln>
        </p:spPr>
      </p:pic>
      <p:sp>
        <p:nvSpPr>
          <p:cNvPr id="55" name="Google Shape;55;p13"/>
          <p:cNvSpPr txBox="1"/>
          <p:nvPr>
            <p:ph type="ctrTitle"/>
          </p:nvPr>
        </p:nvSpPr>
        <p:spPr>
          <a:xfrm>
            <a:off x="3461325" y="2231875"/>
            <a:ext cx="5682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4400">
                <a:solidFill>
                  <a:schemeClr val="lt1"/>
                </a:solidFill>
              </a:rPr>
              <a:t>Optimizing Models II</a:t>
            </a:r>
            <a:endParaRPr b="1" sz="4400">
              <a:solidFill>
                <a:schemeClr val="lt1"/>
              </a:solidFill>
            </a:endParaRPr>
          </a:p>
        </p:txBody>
      </p:sp>
      <p:sp>
        <p:nvSpPr>
          <p:cNvPr id="56" name="Google Shape;56;p13"/>
          <p:cNvSpPr txBox="1"/>
          <p:nvPr>
            <p:ph idx="1" type="subTitle"/>
          </p:nvPr>
        </p:nvSpPr>
        <p:spPr>
          <a:xfrm>
            <a:off x="3461325" y="4321425"/>
            <a:ext cx="68004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solidFill>
                  <a:schemeClr val="lt1"/>
                </a:solidFill>
              </a:rPr>
              <a:t>Cut out </a:t>
            </a:r>
            <a:r>
              <a:rPr b="1" i="1" lang="en" sz="1900">
                <a:solidFill>
                  <a:schemeClr val="lt1"/>
                </a:solidFill>
              </a:rPr>
              <a:t>more</a:t>
            </a:r>
            <a:r>
              <a:rPr b="1" lang="en" sz="1900">
                <a:solidFill>
                  <a:schemeClr val="lt1"/>
                </a:solidFill>
              </a:rPr>
              <a:t> fat</a:t>
            </a:r>
            <a:endParaRPr b="1" sz="1900">
              <a:solidFill>
                <a:schemeClr val="lt1"/>
              </a:solidFill>
            </a:endParaRPr>
          </a:p>
        </p:txBody>
      </p:sp>
      <p:sp>
        <p:nvSpPr>
          <p:cNvPr id="57" name="Google Shape;57;p13"/>
          <p:cNvSpPr txBox="1"/>
          <p:nvPr/>
        </p:nvSpPr>
        <p:spPr>
          <a:xfrm>
            <a:off x="-376675" y="1812200"/>
            <a:ext cx="2257200" cy="43098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rPr b="1" lang="en" sz="26800">
                <a:solidFill>
                  <a:schemeClr val="lt1"/>
                </a:solidFill>
              </a:rPr>
              <a:t>2</a:t>
            </a:r>
            <a:endParaRPr b="1" sz="26800">
              <a:solidFill>
                <a:schemeClr val="lt1"/>
              </a:solidFill>
            </a:endParaRPr>
          </a:p>
        </p:txBody>
      </p:sp>
      <p:sp>
        <p:nvSpPr>
          <p:cNvPr id="58" name="Google Shape;58;p13"/>
          <p:cNvSpPr txBox="1"/>
          <p:nvPr/>
        </p:nvSpPr>
        <p:spPr>
          <a:xfrm>
            <a:off x="1280325" y="1812200"/>
            <a:ext cx="2257200" cy="43098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rPr b="1" lang="en" sz="26800">
                <a:solidFill>
                  <a:schemeClr val="lt1"/>
                </a:solidFill>
              </a:rPr>
              <a:t>7</a:t>
            </a:r>
            <a:endParaRPr b="1" sz="26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6" name="Google Shape;126;p22"/>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27.2</a:t>
            </a:r>
            <a:endParaRPr sz="4300"/>
          </a:p>
          <a:p>
            <a:pPr indent="0" lvl="0" marL="0" rtl="0" algn="l">
              <a:spcBef>
                <a:spcPts val="0"/>
              </a:spcBef>
              <a:spcAft>
                <a:spcPts val="0"/>
              </a:spcAft>
              <a:buNone/>
            </a:pPr>
            <a:r>
              <a:rPr b="1" lang="en" sz="4300"/>
              <a:t>Quantization</a:t>
            </a:r>
            <a:r>
              <a:rPr lang="en" sz="4300"/>
              <a:t>.</a:t>
            </a:r>
            <a:endParaRPr b="1" sz="4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27.2. Quantization.</a:t>
            </a:r>
            <a:endParaRPr b="1">
              <a:solidFill>
                <a:schemeClr val="lt1"/>
              </a:solidFill>
              <a:latin typeface="Courier New"/>
              <a:ea typeface="Courier New"/>
              <a:cs typeface="Courier New"/>
              <a:sym typeface="Courier New"/>
            </a:endParaRPr>
          </a:p>
        </p:txBody>
      </p:sp>
      <p:sp>
        <p:nvSpPr>
          <p:cNvPr id="132" name="Google Shape;132;p23"/>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Quantization involves converting the continuous or high-precision numerical values (like 32-bit floating points) in a model to a lower-precision format (like 16-bit, 8-bit, or even lower)</a:t>
            </a:r>
            <a:endParaRPr sz="2200"/>
          </a:p>
          <a:p>
            <a:pPr indent="-368300" lvl="0" marL="457200" rtl="0" algn="l">
              <a:spcBef>
                <a:spcPts val="1000"/>
              </a:spcBef>
              <a:spcAft>
                <a:spcPts val="1000"/>
              </a:spcAft>
              <a:buSzPts val="2200"/>
              <a:buChar char="●"/>
            </a:pPr>
            <a:r>
              <a:rPr lang="en" sz="2200"/>
              <a:t>The main goal is to reduce the memory requirement and computational cost of the model without significantly impacting its performance</a:t>
            </a:r>
            <a:endParaRPr sz="2200"/>
          </a:p>
        </p:txBody>
      </p:sp>
      <p:sp>
        <p:nvSpPr>
          <p:cNvPr id="133" name="Google Shape;13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4" name="Google Shape;134;p23"/>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What is Quantization?</a:t>
            </a:r>
            <a:endParaRPr>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lt1"/>
                </a:solidFill>
                <a:latin typeface="Courier New"/>
                <a:ea typeface="Courier New"/>
                <a:cs typeface="Courier New"/>
                <a:sym typeface="Courier New"/>
              </a:rPr>
              <a:t>27.2. Quantization.</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lt1"/>
              </a:solidFill>
              <a:latin typeface="Courier New"/>
              <a:ea typeface="Courier New"/>
              <a:cs typeface="Courier New"/>
              <a:sym typeface="Courier New"/>
            </a:endParaRPr>
          </a:p>
        </p:txBody>
      </p:sp>
      <p:sp>
        <p:nvSpPr>
          <p:cNvPr id="140" name="Google Shape;140;p24"/>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Post-Training Quantization:</a:t>
            </a:r>
            <a:endParaRPr sz="2200"/>
          </a:p>
          <a:p>
            <a:pPr indent="-368300" lvl="1" marL="914400" rtl="0" algn="l">
              <a:spcBef>
                <a:spcPts val="1000"/>
              </a:spcBef>
              <a:spcAft>
                <a:spcPts val="0"/>
              </a:spcAft>
              <a:buSzPts val="2200"/>
              <a:buChar char="○"/>
            </a:pPr>
            <a:r>
              <a:rPr lang="en" sz="2200"/>
              <a:t>It's simpler and doesn't require retraining, but might lead to a slight decrease in accuracy</a:t>
            </a:r>
            <a:endParaRPr sz="2200"/>
          </a:p>
          <a:p>
            <a:pPr indent="-368300" lvl="0" marL="457200" rtl="0" algn="l">
              <a:spcBef>
                <a:spcPts val="1000"/>
              </a:spcBef>
              <a:spcAft>
                <a:spcPts val="0"/>
              </a:spcAft>
              <a:buSzPts val="2200"/>
              <a:buChar char="●"/>
            </a:pPr>
            <a:r>
              <a:rPr lang="en" sz="2200"/>
              <a:t>Quantization-Aware Training:</a:t>
            </a:r>
            <a:endParaRPr sz="2200"/>
          </a:p>
          <a:p>
            <a:pPr indent="-368300" lvl="1" marL="914400" rtl="0" algn="l">
              <a:spcBef>
                <a:spcPts val="1000"/>
              </a:spcBef>
              <a:spcAft>
                <a:spcPts val="1000"/>
              </a:spcAft>
              <a:buSzPts val="2200"/>
              <a:buChar char="○"/>
            </a:pPr>
            <a:r>
              <a:rPr lang="en" sz="2200"/>
              <a:t>This approach often results in better performance as the model learns to adapt to the reduced precision</a:t>
            </a:r>
            <a:endParaRPr sz="2200"/>
          </a:p>
        </p:txBody>
      </p:sp>
      <p:sp>
        <p:nvSpPr>
          <p:cNvPr id="141" name="Google Shape;14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2" name="Google Shape;142;p24"/>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Types of Quantization</a:t>
            </a:r>
            <a:endParaRPr>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lt1"/>
                </a:solidFill>
                <a:latin typeface="Courier New"/>
                <a:ea typeface="Courier New"/>
                <a:cs typeface="Courier New"/>
                <a:sym typeface="Courier New"/>
              </a:rPr>
              <a:t>27.2. Quantization.</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lt1"/>
              </a:solidFill>
              <a:latin typeface="Courier New"/>
              <a:ea typeface="Courier New"/>
              <a:cs typeface="Courier New"/>
              <a:sym typeface="Courier New"/>
            </a:endParaRPr>
          </a:p>
        </p:txBody>
      </p:sp>
      <p:sp>
        <p:nvSpPr>
          <p:cNvPr id="148" name="Google Shape;148;p25"/>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Uniform Quantization:</a:t>
            </a:r>
            <a:endParaRPr sz="2200"/>
          </a:p>
          <a:p>
            <a:pPr indent="-368300" lvl="1" marL="914400" rtl="0" algn="l">
              <a:spcBef>
                <a:spcPts val="1000"/>
              </a:spcBef>
              <a:spcAft>
                <a:spcPts val="0"/>
              </a:spcAft>
              <a:buSzPts val="2200"/>
              <a:buChar char="○"/>
            </a:pPr>
            <a:r>
              <a:rPr lang="en" sz="2200"/>
              <a:t>Uses the same scale for all values. It's simpler but might not be optimal for all distributions of data</a:t>
            </a:r>
            <a:endParaRPr sz="2200"/>
          </a:p>
          <a:p>
            <a:pPr indent="-368300" lvl="0" marL="457200" rtl="0" algn="l">
              <a:spcBef>
                <a:spcPts val="1000"/>
              </a:spcBef>
              <a:spcAft>
                <a:spcPts val="0"/>
              </a:spcAft>
              <a:buSzPts val="2200"/>
              <a:buChar char="●"/>
            </a:pPr>
            <a:r>
              <a:rPr lang="en" sz="2200"/>
              <a:t>Non-uniform Quantization:</a:t>
            </a:r>
            <a:endParaRPr sz="2200"/>
          </a:p>
          <a:p>
            <a:pPr indent="-368300" lvl="1" marL="914400" rtl="0" algn="l">
              <a:spcBef>
                <a:spcPts val="1000"/>
              </a:spcBef>
              <a:spcAft>
                <a:spcPts val="1000"/>
              </a:spcAft>
              <a:buSzPts val="2200"/>
              <a:buChar char="○"/>
            </a:pPr>
            <a:r>
              <a:rPr lang="en" sz="2200"/>
              <a:t>Adapts the scale to different parts of the data distribution, potentially offering better accuracy</a:t>
            </a:r>
            <a:endParaRPr sz="2200"/>
          </a:p>
        </p:txBody>
      </p:sp>
      <p:sp>
        <p:nvSpPr>
          <p:cNvPr id="149" name="Google Shape;14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0" name="Google Shape;150;p25"/>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Quantization Techniques</a:t>
            </a:r>
            <a:endParaRPr>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lt1"/>
                </a:solidFill>
                <a:latin typeface="Courier New"/>
                <a:ea typeface="Courier New"/>
                <a:cs typeface="Courier New"/>
                <a:sym typeface="Courier New"/>
              </a:rPr>
              <a:t>27.2. Quantization.</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lt1"/>
              </a:solidFill>
              <a:latin typeface="Courier New"/>
              <a:ea typeface="Courier New"/>
              <a:cs typeface="Courier New"/>
              <a:sym typeface="Courier New"/>
            </a:endParaRPr>
          </a:p>
        </p:txBody>
      </p:sp>
      <p:sp>
        <p:nvSpPr>
          <p:cNvPr id="156" name="Google Shape;156;p26"/>
          <p:cNvSpPr txBox="1"/>
          <p:nvPr>
            <p:ph idx="1" type="body"/>
          </p:nvPr>
        </p:nvSpPr>
        <p:spPr>
          <a:xfrm>
            <a:off x="311700" y="1136325"/>
            <a:ext cx="8520600" cy="33021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Char char="●"/>
            </a:pPr>
            <a:r>
              <a:rPr b="1" lang="en" sz="2200"/>
              <a:t>Accuracy Trade-Off</a:t>
            </a:r>
            <a:r>
              <a:rPr lang="en" sz="2200"/>
              <a:t>: Excessive quantization can lead to a significant drop in performance</a:t>
            </a:r>
            <a:endParaRPr sz="2200"/>
          </a:p>
          <a:p>
            <a:pPr indent="-368300" lvl="0" marL="457200" rtl="0" algn="l">
              <a:spcBef>
                <a:spcPts val="1000"/>
              </a:spcBef>
              <a:spcAft>
                <a:spcPts val="0"/>
              </a:spcAft>
              <a:buSzPts val="2200"/>
              <a:buChar char="●"/>
            </a:pPr>
            <a:r>
              <a:rPr b="1" lang="en" sz="2200"/>
              <a:t>Model and Data Dependency</a:t>
            </a:r>
            <a:r>
              <a:rPr lang="en" sz="2200"/>
              <a:t>: The effectiveness of quantization can vary depending on the specific architecture of the model and the nature of the data it's trained on</a:t>
            </a:r>
            <a:endParaRPr sz="2200"/>
          </a:p>
          <a:p>
            <a:pPr indent="-368300" lvl="0" marL="457200" rtl="0" algn="l">
              <a:spcBef>
                <a:spcPts val="1000"/>
              </a:spcBef>
              <a:spcAft>
                <a:spcPts val="1000"/>
              </a:spcAft>
              <a:buSzPts val="2200"/>
              <a:buChar char="●"/>
            </a:pPr>
            <a:r>
              <a:rPr b="1" lang="en" sz="2200"/>
              <a:t>Optimization Complexity</a:t>
            </a:r>
            <a:r>
              <a:rPr lang="en" sz="2200"/>
              <a:t>: Finding the optimal quantization scheme (like choosing bit-width or the type of quantization) can be complex and often requires experimentation</a:t>
            </a:r>
            <a:endParaRPr sz="2200"/>
          </a:p>
        </p:txBody>
      </p:sp>
      <p:sp>
        <p:nvSpPr>
          <p:cNvPr id="157" name="Google Shape;15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8" name="Google Shape;158;p26"/>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Challenges in Quantization</a:t>
            </a:r>
            <a:endParaRPr>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p27"/>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27.3</a:t>
            </a:r>
            <a:endParaRPr sz="4300"/>
          </a:p>
          <a:p>
            <a:pPr indent="0" lvl="0" marL="0" rtl="0" algn="l">
              <a:spcBef>
                <a:spcPts val="0"/>
              </a:spcBef>
              <a:spcAft>
                <a:spcPts val="0"/>
              </a:spcAft>
              <a:buNone/>
            </a:pPr>
            <a:r>
              <a:rPr b="1" lang="en" sz="4300"/>
              <a:t>Transfer Learning</a:t>
            </a:r>
            <a:r>
              <a:rPr lang="en" sz="4300"/>
              <a:t>.</a:t>
            </a:r>
            <a:endParaRPr b="1" sz="4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27.3. </a:t>
            </a:r>
            <a:r>
              <a:rPr b="1" lang="en">
                <a:solidFill>
                  <a:schemeClr val="lt1"/>
                </a:solidFill>
                <a:latin typeface="Courier New"/>
                <a:ea typeface="Courier New"/>
                <a:cs typeface="Courier New"/>
                <a:sym typeface="Courier New"/>
              </a:rPr>
              <a:t>Transfer Learning</a:t>
            </a:r>
            <a:r>
              <a:rPr b="1" lang="en">
                <a:solidFill>
                  <a:schemeClr val="lt1"/>
                </a:solidFill>
                <a:latin typeface="Courier New"/>
                <a:ea typeface="Courier New"/>
                <a:cs typeface="Courier New"/>
                <a:sym typeface="Courier New"/>
              </a:rPr>
              <a:t>.</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lt1"/>
              </a:solidFill>
              <a:latin typeface="Courier New"/>
              <a:ea typeface="Courier New"/>
              <a:cs typeface="Courier New"/>
              <a:sym typeface="Courier New"/>
            </a:endParaRPr>
          </a:p>
        </p:txBody>
      </p:sp>
      <p:sp>
        <p:nvSpPr>
          <p:cNvPr id="170" name="Google Shape;170;p28"/>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Transfer learning involves taking a pre-trained model (a model trained on a large dataset) and adapting it to a new, usually related, problem</a:t>
            </a:r>
            <a:endParaRPr sz="2200"/>
          </a:p>
          <a:p>
            <a:pPr indent="-368300" lvl="0" marL="457200" rtl="0" algn="l">
              <a:spcBef>
                <a:spcPts val="1000"/>
              </a:spcBef>
              <a:spcAft>
                <a:spcPts val="1000"/>
              </a:spcAft>
              <a:buSzPts val="2200"/>
              <a:buChar char="●"/>
            </a:pPr>
            <a:r>
              <a:rPr lang="en" sz="2200"/>
              <a:t>The main goal is to leverage the learned features (knowledge) from one task and apply them to another task, which can be especially beneficial when you have limited data for your new task</a:t>
            </a:r>
            <a:endParaRPr sz="2200"/>
          </a:p>
        </p:txBody>
      </p:sp>
      <p:sp>
        <p:nvSpPr>
          <p:cNvPr id="171" name="Google Shape;171;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2" name="Google Shape;172;p28"/>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What is Transfer Learning?</a:t>
            </a:r>
            <a:endParaRPr>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27.3. Transfer Learning.</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lt1"/>
              </a:solidFill>
              <a:latin typeface="Courier New"/>
              <a:ea typeface="Courier New"/>
              <a:cs typeface="Courier New"/>
              <a:sym typeface="Courier New"/>
            </a:endParaRPr>
          </a:p>
        </p:txBody>
      </p:sp>
      <p:sp>
        <p:nvSpPr>
          <p:cNvPr id="178" name="Google Shape;178;p29"/>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It starts with a model that has been previously trained on a large dataset</a:t>
            </a:r>
            <a:endParaRPr sz="2200"/>
          </a:p>
          <a:p>
            <a:pPr indent="-368300" lvl="0" marL="457200" rtl="0" algn="l">
              <a:spcBef>
                <a:spcPts val="1000"/>
              </a:spcBef>
              <a:spcAft>
                <a:spcPts val="0"/>
              </a:spcAft>
              <a:buSzPts val="2200"/>
              <a:buChar char="●"/>
            </a:pPr>
            <a:r>
              <a:rPr lang="en" sz="2200"/>
              <a:t>The pre-trained model's layers are used to extract meaningful features from new data</a:t>
            </a:r>
            <a:endParaRPr sz="2200"/>
          </a:p>
          <a:p>
            <a:pPr indent="-368300" lvl="0" marL="457200" rtl="0" algn="l">
              <a:spcBef>
                <a:spcPts val="1000"/>
              </a:spcBef>
              <a:spcAft>
                <a:spcPts val="1000"/>
              </a:spcAft>
              <a:buSzPts val="2200"/>
              <a:buChar char="●"/>
            </a:pPr>
            <a:r>
              <a:rPr lang="en" sz="2200"/>
              <a:t>The later layers of the model are then fine-tuned with the new dataset</a:t>
            </a:r>
            <a:endParaRPr sz="2200"/>
          </a:p>
        </p:txBody>
      </p:sp>
      <p:sp>
        <p:nvSpPr>
          <p:cNvPr id="179" name="Google Shape;17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0" name="Google Shape;180;p29"/>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How Transfer Learning Works</a:t>
            </a:r>
            <a:endParaRPr>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27.3. Transfer Learning.</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lt1"/>
              </a:solidFill>
              <a:latin typeface="Courier New"/>
              <a:ea typeface="Courier New"/>
              <a:cs typeface="Courier New"/>
              <a:sym typeface="Courier New"/>
            </a:endParaRPr>
          </a:p>
        </p:txBody>
      </p:sp>
      <p:sp>
        <p:nvSpPr>
          <p:cNvPr id="186" name="Google Shape;186;p30"/>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The key idea is that the early layers of a neural network capture generic features like edges and textures that are useful for many tasks</a:t>
            </a:r>
            <a:endParaRPr sz="2200"/>
          </a:p>
          <a:p>
            <a:pPr indent="-368300" lvl="0" marL="457200" rtl="0" algn="l">
              <a:spcBef>
                <a:spcPts val="1000"/>
              </a:spcBef>
              <a:spcAft>
                <a:spcPts val="1000"/>
              </a:spcAft>
              <a:buSzPts val="2200"/>
              <a:buChar char="●"/>
            </a:pPr>
            <a:r>
              <a:rPr lang="en" sz="2200"/>
              <a:t>The later layers become progressively more specific to the details of the classes on which the model was originally trained</a:t>
            </a:r>
            <a:endParaRPr sz="2200"/>
          </a:p>
        </p:txBody>
      </p:sp>
      <p:sp>
        <p:nvSpPr>
          <p:cNvPr id="187" name="Google Shape;18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8" name="Google Shape;188;p30"/>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Transfer of Learning</a:t>
            </a:r>
            <a:endParaRPr>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27.3. Transfer Learning.</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lt1"/>
              </a:solidFill>
              <a:latin typeface="Courier New"/>
              <a:ea typeface="Courier New"/>
              <a:cs typeface="Courier New"/>
              <a:sym typeface="Courier New"/>
            </a:endParaRPr>
          </a:p>
        </p:txBody>
      </p:sp>
      <p:sp>
        <p:nvSpPr>
          <p:cNvPr id="194" name="Google Shape;194;p31"/>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Inductive Transfer Learning</a:t>
            </a:r>
            <a:r>
              <a:rPr lang="en" sz="2200"/>
              <a:t>: Applying knowledge learned in one task to a different but related task</a:t>
            </a:r>
            <a:endParaRPr sz="2200"/>
          </a:p>
          <a:p>
            <a:pPr indent="-368300" lvl="0" marL="457200" rtl="0" algn="l">
              <a:spcBef>
                <a:spcPts val="1000"/>
              </a:spcBef>
              <a:spcAft>
                <a:spcPts val="0"/>
              </a:spcAft>
              <a:buSzPts val="2200"/>
              <a:buChar char="●"/>
            </a:pPr>
            <a:r>
              <a:rPr b="1" lang="en" sz="2200"/>
              <a:t>Transductive Transfer Learning</a:t>
            </a:r>
            <a:r>
              <a:rPr lang="en" sz="2200"/>
              <a:t>: This involves applying knowledge from one domain to another similar domain</a:t>
            </a:r>
            <a:endParaRPr sz="2200"/>
          </a:p>
          <a:p>
            <a:pPr indent="-368300" lvl="0" marL="457200" rtl="0" algn="l">
              <a:spcBef>
                <a:spcPts val="1000"/>
              </a:spcBef>
              <a:spcAft>
                <a:spcPts val="1000"/>
              </a:spcAft>
              <a:buSzPts val="2200"/>
              <a:buChar char="●"/>
            </a:pPr>
            <a:r>
              <a:rPr b="1" lang="en" sz="2200"/>
              <a:t>Unsupervised Transfer Learning</a:t>
            </a:r>
            <a:r>
              <a:rPr lang="en" sz="2200"/>
              <a:t>: Used when the target task does not have labeled data</a:t>
            </a:r>
            <a:endParaRPr sz="2200"/>
          </a:p>
        </p:txBody>
      </p:sp>
      <p:sp>
        <p:nvSpPr>
          <p:cNvPr id="195" name="Google Shape;19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6" name="Google Shape;196;p31"/>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Types of Transfer Learning</a:t>
            </a:r>
            <a:endParaRPr>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4" name="Google Shape;64;p14"/>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27.1</a:t>
            </a:r>
            <a:endParaRPr sz="4300"/>
          </a:p>
          <a:p>
            <a:pPr indent="0" lvl="0" marL="0" rtl="0" algn="l">
              <a:spcBef>
                <a:spcPts val="0"/>
              </a:spcBef>
              <a:spcAft>
                <a:spcPts val="0"/>
              </a:spcAft>
              <a:buNone/>
            </a:pPr>
            <a:r>
              <a:rPr b="1" lang="en" sz="4300"/>
              <a:t>Pruning</a:t>
            </a:r>
            <a:r>
              <a:rPr lang="en" sz="4300"/>
              <a:t>.</a:t>
            </a:r>
            <a:endParaRPr b="1" sz="4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27.3. Transfer Learning.</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lt1"/>
              </a:solidFill>
              <a:latin typeface="Courier New"/>
              <a:ea typeface="Courier New"/>
              <a:cs typeface="Courier New"/>
              <a:sym typeface="Courier New"/>
            </a:endParaRPr>
          </a:p>
        </p:txBody>
      </p:sp>
      <p:sp>
        <p:nvSpPr>
          <p:cNvPr id="202" name="Google Shape;202;p32"/>
          <p:cNvSpPr txBox="1"/>
          <p:nvPr>
            <p:ph idx="1" type="body"/>
          </p:nvPr>
        </p:nvSpPr>
        <p:spPr>
          <a:xfrm>
            <a:off x="311700" y="1136325"/>
            <a:ext cx="8520600" cy="33021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Char char="●"/>
            </a:pPr>
            <a:r>
              <a:rPr b="1" lang="en" sz="2200"/>
              <a:t>Domain Difference</a:t>
            </a:r>
            <a:r>
              <a:rPr lang="en" sz="2200"/>
              <a:t>: The more the source and target tasks differ, the harder it is to transfer the learning effectively</a:t>
            </a:r>
            <a:endParaRPr sz="2200"/>
          </a:p>
          <a:p>
            <a:pPr indent="-368300" lvl="0" marL="457200" rtl="0" algn="l">
              <a:spcBef>
                <a:spcPts val="1000"/>
              </a:spcBef>
              <a:spcAft>
                <a:spcPts val="0"/>
              </a:spcAft>
              <a:buSzPts val="2200"/>
              <a:buChar char="●"/>
            </a:pPr>
            <a:r>
              <a:rPr b="1" lang="en" sz="2200"/>
              <a:t>Negative Transfer</a:t>
            </a:r>
            <a:r>
              <a:rPr lang="en" sz="2200"/>
              <a:t>: If the tasks are too different, transfer learning can hurt performance, a phenomenon known as negative transfer</a:t>
            </a:r>
            <a:endParaRPr sz="2200"/>
          </a:p>
          <a:p>
            <a:pPr indent="-368300" lvl="0" marL="457200" rtl="0" algn="l">
              <a:spcBef>
                <a:spcPts val="1000"/>
              </a:spcBef>
              <a:spcAft>
                <a:spcPts val="1000"/>
              </a:spcAft>
              <a:buSzPts val="2200"/>
              <a:buChar char="●"/>
            </a:pPr>
            <a:r>
              <a:rPr b="1" lang="en" sz="2200"/>
              <a:t>Fine-Tuning Complexity</a:t>
            </a:r>
            <a:r>
              <a:rPr lang="en" sz="2200"/>
              <a:t>: Deciding how much of the pre-trained model to freeze (keep the same) and how much to fine-tune can be complex and often requires experimentation</a:t>
            </a:r>
            <a:endParaRPr sz="2200"/>
          </a:p>
        </p:txBody>
      </p:sp>
      <p:sp>
        <p:nvSpPr>
          <p:cNvPr id="203" name="Google Shape;203;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4" name="Google Shape;204;p32"/>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Challenges in Transfer Learning</a:t>
            </a:r>
            <a:endParaRPr>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27.3. Transfer Learning.</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lt1"/>
              </a:solidFill>
              <a:latin typeface="Courier New"/>
              <a:ea typeface="Courier New"/>
              <a:cs typeface="Courier New"/>
              <a:sym typeface="Courier New"/>
            </a:endParaRPr>
          </a:p>
        </p:txBody>
      </p:sp>
      <p:sp>
        <p:nvSpPr>
          <p:cNvPr id="210" name="Google Shape;210;p33"/>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Efficiency</a:t>
            </a:r>
            <a:r>
              <a:rPr lang="en" sz="2200"/>
              <a:t>: Significantly reduces the time and resources needed to develop and train a model from scratch</a:t>
            </a:r>
            <a:endParaRPr sz="2200"/>
          </a:p>
          <a:p>
            <a:pPr indent="-368300" lvl="0" marL="457200" rtl="0" algn="l">
              <a:spcBef>
                <a:spcPts val="1000"/>
              </a:spcBef>
              <a:spcAft>
                <a:spcPts val="0"/>
              </a:spcAft>
              <a:buSzPts val="2200"/>
              <a:buChar char="●"/>
            </a:pPr>
            <a:r>
              <a:rPr b="1" lang="en" sz="2200"/>
              <a:t>Performance</a:t>
            </a:r>
            <a:r>
              <a:rPr lang="en" sz="2200"/>
              <a:t>: Can lead to improved performance, especially in cases where the new task has limited training data</a:t>
            </a:r>
            <a:endParaRPr sz="2200"/>
          </a:p>
          <a:p>
            <a:pPr indent="-368300" lvl="0" marL="457200" rtl="0" algn="l">
              <a:spcBef>
                <a:spcPts val="1000"/>
              </a:spcBef>
              <a:spcAft>
                <a:spcPts val="1000"/>
              </a:spcAft>
              <a:buSzPts val="2200"/>
              <a:buChar char="●"/>
            </a:pPr>
            <a:r>
              <a:rPr b="1" lang="en" sz="2200"/>
              <a:t>Versatility</a:t>
            </a:r>
            <a:r>
              <a:rPr lang="en" sz="2200"/>
              <a:t>: Enables the application of large, sophisticated models to tasks that could not otherwise support the development of such models</a:t>
            </a:r>
            <a:endParaRPr sz="2200"/>
          </a:p>
        </p:txBody>
      </p:sp>
      <p:sp>
        <p:nvSpPr>
          <p:cNvPr id="211" name="Google Shape;21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2" name="Google Shape;212;p33"/>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Benefits of Transfer Learning</a:t>
            </a:r>
            <a:endParaRPr>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8" name="Google Shape;218;p34"/>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27.4</a:t>
            </a:r>
            <a:endParaRPr sz="4300"/>
          </a:p>
          <a:p>
            <a:pPr indent="0" lvl="0" marL="0" rtl="0" algn="l">
              <a:spcBef>
                <a:spcPts val="0"/>
              </a:spcBef>
              <a:spcAft>
                <a:spcPts val="0"/>
              </a:spcAft>
              <a:buNone/>
            </a:pPr>
            <a:r>
              <a:rPr b="1" lang="en" sz="4300"/>
              <a:t>Knowledge Distillation</a:t>
            </a:r>
            <a:r>
              <a:rPr lang="en" sz="4300"/>
              <a:t>.</a:t>
            </a:r>
            <a:endParaRPr b="1" sz="43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27.4. Knowledge Distillation.</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lt1"/>
              </a:solidFill>
              <a:latin typeface="Courier New"/>
              <a:ea typeface="Courier New"/>
              <a:cs typeface="Courier New"/>
              <a:sym typeface="Courier New"/>
            </a:endParaRPr>
          </a:p>
        </p:txBody>
      </p:sp>
      <p:sp>
        <p:nvSpPr>
          <p:cNvPr id="224" name="Google Shape;224;p35"/>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Knowledge distillation involves training a smaller (student) model to replicate the behavior of a larger (teacher) model</a:t>
            </a:r>
            <a:endParaRPr sz="2200"/>
          </a:p>
          <a:p>
            <a:pPr indent="-368300" lvl="0" marL="457200" rtl="0" algn="l">
              <a:spcBef>
                <a:spcPts val="1000"/>
              </a:spcBef>
              <a:spcAft>
                <a:spcPts val="0"/>
              </a:spcAft>
              <a:buSzPts val="2200"/>
              <a:buChar char="●"/>
            </a:pPr>
            <a:r>
              <a:rPr lang="en" sz="2200"/>
              <a:t>The idea is to compress the knowledge of the teacher into the student, making the student model both efficient and effective</a:t>
            </a:r>
            <a:endParaRPr sz="2200"/>
          </a:p>
          <a:p>
            <a:pPr indent="-368300" lvl="0" marL="457200" rtl="0" algn="l">
              <a:spcBef>
                <a:spcPts val="1000"/>
              </a:spcBef>
              <a:spcAft>
                <a:spcPts val="1000"/>
              </a:spcAft>
              <a:buSzPts val="2200"/>
              <a:buChar char="●"/>
            </a:pPr>
            <a:r>
              <a:rPr lang="en" sz="2200"/>
              <a:t>This approach is particularly useful in scenarios where deploying a large model is not feasible due to constraints like computational resources, memory, or latency requirements</a:t>
            </a:r>
            <a:endParaRPr sz="2200"/>
          </a:p>
        </p:txBody>
      </p:sp>
      <p:sp>
        <p:nvSpPr>
          <p:cNvPr id="225" name="Google Shape;225;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6" name="Google Shape;226;p35"/>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What is Knowledge Distillation?</a:t>
            </a:r>
            <a:endParaRPr>
              <a:latin typeface="Georgia"/>
              <a:ea typeface="Georgia"/>
              <a:cs typeface="Georgia"/>
              <a:sym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27.4. Knowledge Distillation.</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lt1"/>
              </a:solidFill>
              <a:latin typeface="Courier New"/>
              <a:ea typeface="Courier New"/>
              <a:cs typeface="Courier New"/>
              <a:sym typeface="Courier New"/>
            </a:endParaRPr>
          </a:p>
        </p:txBody>
      </p:sp>
      <p:sp>
        <p:nvSpPr>
          <p:cNvPr id="232" name="Google Shape;232;p36"/>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Teacher Model Training: </a:t>
            </a:r>
            <a:endParaRPr sz="2200"/>
          </a:p>
          <a:p>
            <a:pPr indent="-368300" lvl="1" marL="914400" rtl="0" algn="l">
              <a:spcBef>
                <a:spcPts val="0"/>
              </a:spcBef>
              <a:spcAft>
                <a:spcPts val="0"/>
              </a:spcAft>
              <a:buSzPts val="2200"/>
              <a:buChar char="○"/>
            </a:pPr>
            <a:r>
              <a:rPr lang="en" sz="2200"/>
              <a:t>Initially, a large and typically complex model is trained on a dataset. This model achieves high performance but is often too resource-intensive for practical deployment</a:t>
            </a:r>
            <a:endParaRPr sz="2200"/>
          </a:p>
          <a:p>
            <a:pPr indent="-368300" lvl="0" marL="457200" rtl="0" algn="l">
              <a:spcBef>
                <a:spcPts val="0"/>
              </a:spcBef>
              <a:spcAft>
                <a:spcPts val="0"/>
              </a:spcAft>
              <a:buSzPts val="2200"/>
              <a:buChar char="●"/>
            </a:pPr>
            <a:r>
              <a:rPr lang="en" sz="2200"/>
              <a:t>Student Model Training:</a:t>
            </a:r>
            <a:endParaRPr sz="2200"/>
          </a:p>
          <a:p>
            <a:pPr indent="-368300" lvl="1" marL="914400" rtl="0" algn="l">
              <a:spcBef>
                <a:spcPts val="0"/>
              </a:spcBef>
              <a:spcAft>
                <a:spcPts val="0"/>
              </a:spcAft>
              <a:buSzPts val="2200"/>
              <a:buChar char="○"/>
            </a:pPr>
            <a:r>
              <a:rPr lang="en" sz="2200"/>
              <a:t>The student model, which is smaller and more computationally efficient, is then trained to approximate the teacher model's outputs</a:t>
            </a:r>
            <a:endParaRPr sz="2200"/>
          </a:p>
        </p:txBody>
      </p:sp>
      <p:sp>
        <p:nvSpPr>
          <p:cNvPr id="233" name="Google Shape;233;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p36"/>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How Knowledge Distillation Works</a:t>
            </a:r>
            <a:endParaRPr>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27.4. Knowledge Distillation.</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lt1"/>
              </a:solidFill>
              <a:latin typeface="Courier New"/>
              <a:ea typeface="Courier New"/>
              <a:cs typeface="Courier New"/>
              <a:sym typeface="Courier New"/>
            </a:endParaRPr>
          </a:p>
        </p:txBody>
      </p:sp>
      <p:sp>
        <p:nvSpPr>
          <p:cNvPr id="240" name="Google Shape;240;p37"/>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Model Efficiency</a:t>
            </a:r>
            <a:r>
              <a:rPr lang="en" sz="2200"/>
              <a:t>: The student model is more efficient in terms of memory and computation, making it suitable for deployment in resource-constrained environments</a:t>
            </a:r>
            <a:endParaRPr sz="2200"/>
          </a:p>
          <a:p>
            <a:pPr indent="-368300" lvl="0" marL="457200" rtl="0" algn="l">
              <a:spcBef>
                <a:spcPts val="1000"/>
              </a:spcBef>
              <a:spcAft>
                <a:spcPts val="1000"/>
              </a:spcAft>
              <a:buSzPts val="2200"/>
              <a:buChar char="●"/>
            </a:pPr>
            <a:r>
              <a:rPr b="1" lang="en" sz="2200"/>
              <a:t>Preservation of Performance</a:t>
            </a:r>
            <a:r>
              <a:rPr lang="en" sz="2200"/>
              <a:t>: Despite its smaller size, the student model can achieve performance close to that of the teacher model by learning from its outputs</a:t>
            </a:r>
            <a:endParaRPr sz="2200"/>
          </a:p>
        </p:txBody>
      </p:sp>
      <p:sp>
        <p:nvSpPr>
          <p:cNvPr id="241" name="Google Shape;241;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2" name="Google Shape;242;p37"/>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Benefits of Knowledge Distillation</a:t>
            </a:r>
            <a:endParaRPr>
              <a:latin typeface="Georgia"/>
              <a:ea typeface="Georgia"/>
              <a:cs typeface="Georgia"/>
              <a:sym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27.4. Knowledge Distillation.</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lt1"/>
              </a:solidFill>
              <a:latin typeface="Courier New"/>
              <a:ea typeface="Courier New"/>
              <a:cs typeface="Courier New"/>
              <a:sym typeface="Courier New"/>
            </a:endParaRPr>
          </a:p>
        </p:txBody>
      </p:sp>
      <p:sp>
        <p:nvSpPr>
          <p:cNvPr id="248" name="Google Shape;248;p38"/>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Quality of Teacher Model</a:t>
            </a:r>
            <a:r>
              <a:rPr lang="en" sz="2200"/>
              <a:t>: The effectiveness of knowledge distillation heavily relies on the quality of the teacher model. A poorly trained teacher model can limit the performance of the student model</a:t>
            </a:r>
            <a:endParaRPr sz="2200"/>
          </a:p>
          <a:p>
            <a:pPr indent="-368300" lvl="0" marL="457200" rtl="0" algn="l">
              <a:spcBef>
                <a:spcPts val="1000"/>
              </a:spcBef>
              <a:spcAft>
                <a:spcPts val="1000"/>
              </a:spcAft>
              <a:buSzPts val="2200"/>
              <a:buChar char="●"/>
            </a:pPr>
            <a:r>
              <a:rPr b="1" lang="en" sz="2200"/>
              <a:t>Optimization Difficulty</a:t>
            </a:r>
            <a:r>
              <a:rPr lang="en" sz="2200"/>
              <a:t>: Balancing the training of the student model between hard labels and soft targets from the teacher model can be challenging</a:t>
            </a:r>
            <a:endParaRPr sz="2200"/>
          </a:p>
        </p:txBody>
      </p:sp>
      <p:sp>
        <p:nvSpPr>
          <p:cNvPr id="249" name="Google Shape;249;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0" name="Google Shape;250;p38"/>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Challenges in Knowledge Distillation</a:t>
            </a:r>
            <a:endParaRPr>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nvSpPr>
        <p:spPr>
          <a:xfrm>
            <a:off x="0" y="-25"/>
            <a:ext cx="9144000" cy="51435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lt1"/>
              </a:solidFill>
              <a:latin typeface="Courier New"/>
              <a:ea typeface="Courier New"/>
              <a:cs typeface="Courier New"/>
              <a:sym typeface="Courier New"/>
            </a:endParaRPr>
          </a:p>
        </p:txBody>
      </p:sp>
      <p:sp>
        <p:nvSpPr>
          <p:cNvPr id="256" name="Google Shape;256;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7" name="Google Shape;257;p39"/>
          <p:cNvSpPr txBox="1"/>
          <p:nvPr>
            <p:ph type="title"/>
          </p:nvPr>
        </p:nvSpPr>
        <p:spPr>
          <a:xfrm>
            <a:off x="311700" y="3188225"/>
            <a:ext cx="8520600" cy="190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lang="en" sz="8720">
                <a:solidFill>
                  <a:schemeClr val="lt1"/>
                </a:solidFill>
                <a:latin typeface="Georgia"/>
                <a:ea typeface="Georgia"/>
                <a:cs typeface="Georgia"/>
                <a:sym typeface="Georgia"/>
              </a:rPr>
              <a:t>END.</a:t>
            </a:r>
            <a:endParaRPr sz="8720">
              <a:solidFill>
                <a:schemeClr val="lt1"/>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27.1. Pruning.</a:t>
            </a:r>
            <a:endParaRPr b="1">
              <a:solidFill>
                <a:schemeClr val="lt1"/>
              </a:solidFill>
              <a:latin typeface="Courier New"/>
              <a:ea typeface="Courier New"/>
              <a:cs typeface="Courier New"/>
              <a:sym typeface="Courier New"/>
            </a:endParaRPr>
          </a:p>
        </p:txBody>
      </p:sp>
      <p:sp>
        <p:nvSpPr>
          <p:cNvPr id="70" name="Google Shape;70;p15"/>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Pruning in machine learning involves removing parts of the model that are deemed less important or redundant</a:t>
            </a:r>
            <a:endParaRPr sz="2200"/>
          </a:p>
          <a:p>
            <a:pPr indent="-368300" lvl="0" marL="457200" rtl="0" algn="l">
              <a:spcBef>
                <a:spcPts val="1000"/>
              </a:spcBef>
              <a:spcAft>
                <a:spcPts val="1000"/>
              </a:spcAft>
              <a:buSzPts val="2200"/>
              <a:buChar char="●"/>
            </a:pPr>
            <a:r>
              <a:rPr lang="en" sz="2200"/>
              <a:t>Pruning in machine learning involves removing parts of the model that are deemed less important or redundant</a:t>
            </a:r>
            <a:endParaRPr sz="2200"/>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2" name="Google Shape;72;p15"/>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What is Pruning?</a:t>
            </a:r>
            <a:endParaRPr>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27.1. Pruning.</a:t>
            </a:r>
            <a:endParaRPr b="1">
              <a:solidFill>
                <a:schemeClr val="lt1"/>
              </a:solidFill>
              <a:latin typeface="Courier New"/>
              <a:ea typeface="Courier New"/>
              <a:cs typeface="Courier New"/>
              <a:sym typeface="Courier New"/>
            </a:endParaRPr>
          </a:p>
        </p:txBody>
      </p:sp>
      <p:sp>
        <p:nvSpPr>
          <p:cNvPr id="78" name="Google Shape;78;p16"/>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The primary goal of pruning is to simplify the model by reducing the number of parameters</a:t>
            </a:r>
            <a:endParaRPr sz="2200"/>
          </a:p>
          <a:p>
            <a:pPr indent="-368300" lvl="0" marL="457200" rtl="0" algn="l">
              <a:spcBef>
                <a:spcPts val="1000"/>
              </a:spcBef>
              <a:spcAft>
                <a:spcPts val="0"/>
              </a:spcAft>
              <a:buSzPts val="2200"/>
              <a:buChar char="●"/>
            </a:pPr>
            <a:r>
              <a:rPr lang="en" sz="2200"/>
              <a:t>By removing less significant parts of the model, pruning helps in making the model more efficient in terms of computation and memory usage</a:t>
            </a:r>
            <a:endParaRPr sz="2200"/>
          </a:p>
          <a:p>
            <a:pPr indent="-368300" lvl="0" marL="457200" rtl="0" algn="l">
              <a:spcBef>
                <a:spcPts val="1000"/>
              </a:spcBef>
              <a:spcAft>
                <a:spcPts val="1000"/>
              </a:spcAft>
              <a:buSzPts val="2200"/>
              <a:buChar char="●"/>
            </a:pPr>
            <a:r>
              <a:rPr lang="en" sz="2200"/>
              <a:t>Simplified models are easier to deploy on devices</a:t>
            </a:r>
            <a:endParaRPr sz="2200"/>
          </a:p>
        </p:txBody>
      </p:sp>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0" name="Google Shape;80;p16"/>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Purpose of Pruning</a:t>
            </a:r>
            <a:endParaRPr>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lt1"/>
                </a:solidFill>
                <a:latin typeface="Courier New"/>
                <a:ea typeface="Courier New"/>
                <a:cs typeface="Courier New"/>
                <a:sym typeface="Courier New"/>
              </a:rPr>
              <a:t>27.1. Pruning.</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lt1"/>
              </a:solidFill>
              <a:latin typeface="Courier New"/>
              <a:ea typeface="Courier New"/>
              <a:cs typeface="Courier New"/>
              <a:sym typeface="Courier New"/>
            </a:endParaRPr>
          </a:p>
        </p:txBody>
      </p:sp>
      <p:sp>
        <p:nvSpPr>
          <p:cNvPr id="86" name="Google Shape;86;p17"/>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Identification of Redundant Parameters</a:t>
            </a:r>
            <a:endParaRPr sz="2200"/>
          </a:p>
          <a:p>
            <a:pPr indent="-368300" lvl="1" marL="914400" rtl="0" algn="l">
              <a:spcBef>
                <a:spcPts val="1000"/>
              </a:spcBef>
              <a:spcAft>
                <a:spcPts val="0"/>
              </a:spcAft>
              <a:buSzPts val="2200"/>
              <a:buChar char="○"/>
            </a:pPr>
            <a:r>
              <a:rPr lang="en" sz="2200"/>
              <a:t>The first step in pruning is to identify which parameters (like weights in neural networks) are less important</a:t>
            </a:r>
            <a:endParaRPr sz="2200"/>
          </a:p>
          <a:p>
            <a:pPr indent="-368300" lvl="1" marL="914400" rtl="0" algn="l">
              <a:spcBef>
                <a:spcPts val="1000"/>
              </a:spcBef>
              <a:spcAft>
                <a:spcPts val="1000"/>
              </a:spcAft>
              <a:buSzPts val="2200"/>
              <a:buChar char="○"/>
            </a:pPr>
            <a:r>
              <a:rPr lang="en" sz="2200"/>
              <a:t>This is often done based on specific criteria, such as the magnitude of weights or their impact on the output</a:t>
            </a:r>
            <a:endParaRPr sz="2200"/>
          </a:p>
        </p:txBody>
      </p:sp>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8" name="Google Shape;88;p17"/>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How Pruning Works</a:t>
            </a:r>
            <a:endParaRPr>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lt1"/>
                </a:solidFill>
                <a:latin typeface="Courier New"/>
                <a:ea typeface="Courier New"/>
                <a:cs typeface="Courier New"/>
                <a:sym typeface="Courier New"/>
              </a:rPr>
              <a:t>27.1. Pruning.</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lt1"/>
              </a:solidFill>
              <a:latin typeface="Courier New"/>
              <a:ea typeface="Courier New"/>
              <a:cs typeface="Courier New"/>
              <a:sym typeface="Courier New"/>
            </a:endParaRPr>
          </a:p>
        </p:txBody>
      </p:sp>
      <p:sp>
        <p:nvSpPr>
          <p:cNvPr id="94" name="Google Shape;94;p18"/>
          <p:cNvSpPr txBox="1"/>
          <p:nvPr>
            <p:ph idx="1" type="body"/>
          </p:nvPr>
        </p:nvSpPr>
        <p:spPr>
          <a:xfrm>
            <a:off x="311700" y="1136325"/>
            <a:ext cx="8520600" cy="33021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Char char="●"/>
            </a:pPr>
            <a:r>
              <a:rPr lang="en" sz="2200"/>
              <a:t>After identifying the redundant parameters, these are either removed or set to zero. Pruning can be done in different ways</a:t>
            </a:r>
            <a:endParaRPr sz="2200"/>
          </a:p>
          <a:p>
            <a:pPr indent="-368300" lvl="1" marL="914400" rtl="0" algn="l">
              <a:spcBef>
                <a:spcPts val="1000"/>
              </a:spcBef>
              <a:spcAft>
                <a:spcPts val="0"/>
              </a:spcAft>
              <a:buSzPts val="2200"/>
              <a:buChar char="○"/>
            </a:pPr>
            <a:r>
              <a:rPr b="1" lang="en" sz="2200"/>
              <a:t>Unstructured Pruning</a:t>
            </a:r>
            <a:r>
              <a:rPr lang="en" sz="2200"/>
              <a:t>: Involves removing individual weights in a network. This is like setting certain connections between neurons to zero</a:t>
            </a:r>
            <a:endParaRPr sz="2200"/>
          </a:p>
          <a:p>
            <a:pPr indent="-368300" lvl="1" marL="914400" rtl="0" algn="l">
              <a:spcBef>
                <a:spcPts val="1000"/>
              </a:spcBef>
              <a:spcAft>
                <a:spcPts val="1000"/>
              </a:spcAft>
              <a:buSzPts val="2200"/>
              <a:buChar char="○"/>
            </a:pPr>
            <a:r>
              <a:rPr b="1" lang="en" sz="2200"/>
              <a:t>Structured Pruning</a:t>
            </a:r>
            <a:r>
              <a:rPr lang="en" sz="2200"/>
              <a:t>: Involves removing entire neurons or layers, which can lead to a more significant reduction in model size and complexity</a:t>
            </a:r>
            <a:endParaRPr sz="2200"/>
          </a:p>
        </p:txBody>
      </p:sp>
      <p:sp>
        <p:nvSpPr>
          <p:cNvPr id="95" name="Google Shape;9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6" name="Google Shape;96;p18"/>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How Pruning Works</a:t>
            </a:r>
            <a:endParaRPr>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lt1"/>
                </a:solidFill>
                <a:latin typeface="Courier New"/>
                <a:ea typeface="Courier New"/>
                <a:cs typeface="Courier New"/>
                <a:sym typeface="Courier New"/>
              </a:rPr>
              <a:t>27.1. Pruning.</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lt1"/>
              </a:solidFill>
              <a:latin typeface="Courier New"/>
              <a:ea typeface="Courier New"/>
              <a:cs typeface="Courier New"/>
              <a:sym typeface="Courier New"/>
            </a:endParaRPr>
          </a:p>
        </p:txBody>
      </p:sp>
      <p:sp>
        <p:nvSpPr>
          <p:cNvPr id="102" name="Google Shape;102;p19"/>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Retraining the Model</a:t>
            </a:r>
            <a:endParaRPr sz="2200"/>
          </a:p>
          <a:p>
            <a:pPr indent="-368300" lvl="1" marL="914400" rtl="0" algn="l">
              <a:spcBef>
                <a:spcPts val="1000"/>
              </a:spcBef>
              <a:spcAft>
                <a:spcPts val="0"/>
              </a:spcAft>
              <a:buSzPts val="2200"/>
              <a:buChar char="○"/>
            </a:pPr>
            <a:r>
              <a:rPr lang="en" sz="2200"/>
              <a:t>After pruning, the model is often retrained or fine-tuned</a:t>
            </a:r>
            <a:endParaRPr sz="2200"/>
          </a:p>
          <a:p>
            <a:pPr indent="-368300" lvl="1" marL="914400" rtl="0" algn="l">
              <a:spcBef>
                <a:spcPts val="1000"/>
              </a:spcBef>
              <a:spcAft>
                <a:spcPts val="1000"/>
              </a:spcAft>
              <a:buSzPts val="2200"/>
              <a:buChar char="○"/>
            </a:pPr>
            <a:r>
              <a:rPr lang="en" sz="2200"/>
              <a:t>This step helps the model adjust to the loss of parameters and recover any performance degradation that might occur due to pruning</a:t>
            </a:r>
            <a:endParaRPr sz="2200"/>
          </a:p>
        </p:txBody>
      </p:sp>
      <p:sp>
        <p:nvSpPr>
          <p:cNvPr id="103" name="Google Shape;10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4" name="Google Shape;104;p19"/>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How Pruning Works</a:t>
            </a:r>
            <a:endParaRPr>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lt1"/>
                </a:solidFill>
                <a:latin typeface="Courier New"/>
                <a:ea typeface="Courier New"/>
                <a:cs typeface="Courier New"/>
                <a:sym typeface="Courier New"/>
              </a:rPr>
              <a:t>27.1. Pruning.</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lt1"/>
              </a:solidFill>
              <a:latin typeface="Courier New"/>
              <a:ea typeface="Courier New"/>
              <a:cs typeface="Courier New"/>
              <a:sym typeface="Courier New"/>
            </a:endParaRPr>
          </a:p>
        </p:txBody>
      </p:sp>
      <p:sp>
        <p:nvSpPr>
          <p:cNvPr id="110" name="Google Shape;110;p20"/>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Magnitude-Based Pruning: </a:t>
            </a:r>
            <a:endParaRPr sz="2200"/>
          </a:p>
          <a:p>
            <a:pPr indent="-368300" lvl="1" marL="914400" rtl="0" algn="l">
              <a:spcBef>
                <a:spcPts val="1000"/>
              </a:spcBef>
              <a:spcAft>
                <a:spcPts val="0"/>
              </a:spcAft>
              <a:buSzPts val="2200"/>
              <a:buChar char="○"/>
            </a:pPr>
            <a:r>
              <a:rPr lang="en" sz="2200"/>
              <a:t>Involves removing weights with the smallest absolute values, under the assumption that they contribute the least to the network's output</a:t>
            </a:r>
            <a:endParaRPr sz="2200"/>
          </a:p>
          <a:p>
            <a:pPr indent="-368300" lvl="0" marL="457200" rtl="0" algn="l">
              <a:spcBef>
                <a:spcPts val="1000"/>
              </a:spcBef>
              <a:spcAft>
                <a:spcPts val="0"/>
              </a:spcAft>
              <a:buSzPts val="2200"/>
              <a:buChar char="●"/>
            </a:pPr>
            <a:r>
              <a:rPr lang="en" sz="2200"/>
              <a:t>Layer-wise Pruning:</a:t>
            </a:r>
            <a:endParaRPr sz="2200"/>
          </a:p>
          <a:p>
            <a:pPr indent="-368300" lvl="1" marL="914400" rtl="0" algn="l">
              <a:spcBef>
                <a:spcPts val="1000"/>
              </a:spcBef>
              <a:spcAft>
                <a:spcPts val="1000"/>
              </a:spcAft>
              <a:buSzPts val="2200"/>
              <a:buChar char="○"/>
            </a:pPr>
            <a:r>
              <a:rPr lang="en" sz="2200"/>
              <a:t>Targets specific layers for pruning, which might be more effective in some architectures</a:t>
            </a:r>
            <a:endParaRPr sz="2200"/>
          </a:p>
        </p:txBody>
      </p:sp>
      <p:sp>
        <p:nvSpPr>
          <p:cNvPr id="111" name="Google Shape;11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2" name="Google Shape;112;p20"/>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Types of Pruning</a:t>
            </a:r>
            <a:endParaRPr>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lt1"/>
                </a:solidFill>
                <a:latin typeface="Courier New"/>
                <a:ea typeface="Courier New"/>
                <a:cs typeface="Courier New"/>
                <a:sym typeface="Courier New"/>
              </a:rPr>
              <a:t>27.1. Pruning.</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lt1"/>
              </a:solidFill>
              <a:latin typeface="Courier New"/>
              <a:ea typeface="Courier New"/>
              <a:cs typeface="Courier New"/>
              <a:sym typeface="Courier New"/>
            </a:endParaRPr>
          </a:p>
        </p:txBody>
      </p:sp>
      <p:sp>
        <p:nvSpPr>
          <p:cNvPr id="118" name="Google Shape;118;p21"/>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Balancing Performance and Size:</a:t>
            </a:r>
            <a:endParaRPr sz="2200"/>
          </a:p>
          <a:p>
            <a:pPr indent="-368300" lvl="1" marL="914400" rtl="0" algn="l">
              <a:spcBef>
                <a:spcPts val="1000"/>
              </a:spcBef>
              <a:spcAft>
                <a:spcPts val="0"/>
              </a:spcAft>
              <a:buSzPts val="2200"/>
              <a:buChar char="○"/>
            </a:pPr>
            <a:r>
              <a:rPr lang="en" sz="2200"/>
              <a:t>Over-pruning can lead to a loss of important information, degrading the model's accuracy</a:t>
            </a:r>
            <a:endParaRPr sz="2200"/>
          </a:p>
          <a:p>
            <a:pPr indent="-368300" lvl="0" marL="457200" rtl="0" algn="l">
              <a:spcBef>
                <a:spcPts val="1000"/>
              </a:spcBef>
              <a:spcAft>
                <a:spcPts val="0"/>
              </a:spcAft>
              <a:buSzPts val="2200"/>
              <a:buChar char="●"/>
            </a:pPr>
            <a:r>
              <a:rPr lang="en" sz="2200"/>
              <a:t>Dependency on Architecture and Data:</a:t>
            </a:r>
            <a:endParaRPr sz="2200"/>
          </a:p>
          <a:p>
            <a:pPr indent="-368300" lvl="1" marL="914400" rtl="0" algn="l">
              <a:spcBef>
                <a:spcPts val="1000"/>
              </a:spcBef>
              <a:spcAft>
                <a:spcPts val="1000"/>
              </a:spcAft>
              <a:buSzPts val="2200"/>
              <a:buChar char="○"/>
            </a:pPr>
            <a:r>
              <a:rPr lang="en" sz="2200"/>
              <a:t>The effectiveness of pruning can depend heavily on the specific architecture of the model and the nature of the data it's trained on</a:t>
            </a:r>
            <a:endParaRPr sz="2200"/>
          </a:p>
        </p:txBody>
      </p:sp>
      <p:sp>
        <p:nvSpPr>
          <p:cNvPr id="119" name="Google Shape;11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0" name="Google Shape;120;p21"/>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Challenges in Pruning</a:t>
            </a:r>
            <a:endParaRPr>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