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4679" y="1703318"/>
            <a:ext cx="556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panose="020B0609020204030204" pitchFamily="49" charset="0"/>
              </a:rPr>
              <a:t>Pushdown Automata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403" y="3092334"/>
            <a:ext cx="437249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Presented by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Md. Rashedul Islam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Id: 181-35-293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Sec:-  PC-A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Department of Software Engineering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Daffodil International University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1331" y="3092334"/>
            <a:ext cx="49294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Presented to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Bikash kumar Paul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Lecturer,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Department of Software Engineering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Daffodil International University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0814" y="523701"/>
            <a:ext cx="7157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nsolas" panose="020B0609020204030204" pitchFamily="49" charset="0"/>
              </a:rPr>
              <a:t>Theory Of Computation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193" y="2934393"/>
            <a:ext cx="668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askerville Old Face" panose="02020602080505020303" pitchFamily="18" charset="0"/>
              </a:rPr>
              <a:t>Thank You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5462" y="432262"/>
            <a:ext cx="673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What is pushdown automata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7858" y="2302625"/>
            <a:ext cx="5295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Finite state machine + Stack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More capable than finite state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It can recognize context-free language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16" y="1810357"/>
            <a:ext cx="5179922" cy="3759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39055" y="6409112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Page||1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8058" y="581891"/>
            <a:ext cx="7581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Formal Definition of Pushdown automata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8058" y="1920240"/>
            <a:ext cx="6550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It has 7 tuples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Q = A finite set of state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∑ = A finite set of Input symbol</a:t>
            </a:r>
          </a:p>
          <a:p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 = A finite stack alphabet</a:t>
            </a:r>
          </a:p>
          <a:p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 = The transition function</a:t>
            </a:r>
          </a:p>
          <a:p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q</a:t>
            </a:r>
            <a:r>
              <a:rPr lang="en-US" sz="20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0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= The start state</a:t>
            </a:r>
            <a:endParaRPr lang="en-US" sz="2000" baseline="-25000" dirty="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Z</a:t>
            </a:r>
            <a:r>
              <a:rPr lang="en-US" sz="20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0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= The start stack symbol</a:t>
            </a:r>
            <a:endParaRPr lang="en-US" sz="2000" baseline="-25000" dirty="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F = The set of final and accepting state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\Sigm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39055" y="6409112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Page||2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5259" y="565266"/>
            <a:ext cx="659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Transition function has 3 argument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6044" y="1820487"/>
            <a:ext cx="77807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It take argument triple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</a:t>
            </a:r>
            <a:r>
              <a:rPr lang="en-US" dirty="0" smtClean="0">
                <a:latin typeface="Consolas" panose="020B0609020204030204" pitchFamily="49" charset="0"/>
              </a:rPr>
              <a:t>(q, a, x)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dirty="0" smtClean="0">
                <a:latin typeface="Consolas" panose="020B0609020204030204" pitchFamily="49" charset="0"/>
              </a:rPr>
              <a:t> is a state in Q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 is an input symbol from ∑ or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sym typeface="Symbol" panose="05050102010706020507" pitchFamily="18" charset="2"/>
              </a:rPr>
              <a:t>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= top element of stack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39055" y="6409112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Page||3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95302" y="2845722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12425" y="2845722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90558" y="2845720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268691" y="2845720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99863" y="2890043"/>
            <a:ext cx="602673" cy="60683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</a:t>
            </a:r>
            <a:r>
              <a:rPr lang="en-US" sz="1400" baseline="-25000" dirty="0" smtClean="0"/>
              <a:t>4</a:t>
            </a:r>
            <a:endParaRPr lang="en-US" sz="1400" dirty="0"/>
          </a:p>
        </p:txBody>
      </p:sp>
      <p:cxnSp>
        <p:nvCxnSpPr>
          <p:cNvPr id="14" name="Curved Connector 13"/>
          <p:cNvCxnSpPr>
            <a:stCxn id="5" idx="7"/>
            <a:endCxn id="5" idx="1"/>
          </p:cNvCxnSpPr>
          <p:nvPr/>
        </p:nvCxnSpPr>
        <p:spPr>
          <a:xfrm rot="16200000" flipV="1">
            <a:off x="4844935" y="2712861"/>
            <a:ext cx="12700" cy="470239"/>
          </a:xfrm>
          <a:prstGeom prst="curvedConnector3">
            <a:avLst>
              <a:gd name="adj1" fmla="val 489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V="1">
            <a:off x="7171689" y="2648573"/>
            <a:ext cx="12700" cy="470239"/>
          </a:xfrm>
          <a:prstGeom prst="curvedConnector3">
            <a:avLst>
              <a:gd name="adj1" fmla="val 489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3782" y="3193460"/>
            <a:ext cx="700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2"/>
          </p:cNvCxnSpPr>
          <p:nvPr/>
        </p:nvCxnSpPr>
        <p:spPr>
          <a:xfrm>
            <a:off x="2560321" y="3193460"/>
            <a:ext cx="1952104" cy="1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2"/>
          </p:cNvCxnSpPr>
          <p:nvPr/>
        </p:nvCxnSpPr>
        <p:spPr>
          <a:xfrm>
            <a:off x="5177444" y="3193460"/>
            <a:ext cx="1713114" cy="1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>
            <a:off x="7555577" y="3194833"/>
            <a:ext cx="1713114" cy="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772685" y="4482293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1440" y="618753"/>
            <a:ext cx="255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L={0</a:t>
            </a:r>
            <a:r>
              <a:rPr lang="en-US" sz="2400" baseline="30000" dirty="0" smtClean="0"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latin typeface="Consolas" panose="020B0609020204030204" pitchFamily="49" charset="0"/>
              </a:rPr>
              <a:t>1</a:t>
            </a:r>
            <a:r>
              <a:rPr lang="en-US" sz="2400" baseline="30000" dirty="0" smtClean="0"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latin typeface="Consolas" panose="020B0609020204030204" pitchFamily="49" charset="0"/>
              </a:rPr>
              <a:t>| n&gt;=0}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9311" y="281542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</a:t>
            </a:r>
            <a:r>
              <a:rPr lang="en-US" b="1" dirty="0" smtClean="0">
                <a:latin typeface="Consolas" panose="020B0609020204030204" pitchFamily="49" charset="0"/>
              </a:rPr>
              <a:t>z</a:t>
            </a:r>
            <a:r>
              <a:rPr lang="en-US" b="1" baseline="-25000" dirty="0" smtClean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266902" y="3017520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60" y="1873417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0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816186" y="2069167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98770" y="2756964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1, 0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940482" y="2954331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62205" y="1815543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1, 0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106342" y="2000209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72746" y="2769665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n-US" b="1" dirty="0" smtClean="0">
                <a:latin typeface="Consolas" panose="020B0609020204030204" pitchFamily="49" charset="0"/>
              </a:rPr>
              <a:t>z</a:t>
            </a:r>
            <a:r>
              <a:rPr lang="en-US" b="1" baseline="-25000" dirty="0" smtClean="0">
                <a:latin typeface="Consolas" panose="020B0609020204030204" pitchFamily="49" charset="0"/>
              </a:rPr>
              <a:t>0</a:t>
            </a:r>
            <a:r>
              <a:rPr lang="en-US" b="1" baseline="-25000" dirty="0" smtClean="0"/>
              <a:t>         </a:t>
            </a:r>
            <a:r>
              <a:rPr lang="el-GR" b="1" dirty="0" smtClean="0"/>
              <a:t>ε</a:t>
            </a:r>
            <a:r>
              <a:rPr lang="en-US" b="1" baseline="-25000" dirty="0" smtClean="0"/>
              <a:t>         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10648" y="3000092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69681" y="4148955"/>
            <a:ext cx="293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L1=</a:t>
            </a:r>
            <a:r>
              <a:rPr lang="el-GR" b="1" dirty="0"/>
              <a:t> </a:t>
            </a:r>
            <a:r>
              <a:rPr lang="en-US" dirty="0" smtClean="0"/>
              <a:t>0011</a:t>
            </a:r>
            <a:r>
              <a:rPr lang="el-GR" b="1" dirty="0" smtClean="0"/>
              <a:t>  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1772688" y="5533185"/>
            <a:ext cx="10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Stack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72686" y="5182655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72686" y="4832823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39055" y="6409112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Page||4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2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7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95302" y="2845722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12425" y="2845722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90558" y="2845720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68691" y="2845720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99863" y="2890043"/>
            <a:ext cx="602673" cy="60683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</a:t>
            </a:r>
            <a:r>
              <a:rPr lang="en-US" sz="1400" baseline="-25000" dirty="0" smtClean="0"/>
              <a:t>4</a:t>
            </a:r>
            <a:endParaRPr lang="en-US" sz="1400" dirty="0"/>
          </a:p>
        </p:txBody>
      </p:sp>
      <p:cxnSp>
        <p:nvCxnSpPr>
          <p:cNvPr id="7" name="Curved Connector 6"/>
          <p:cNvCxnSpPr>
            <a:stCxn id="3" idx="7"/>
            <a:endCxn id="3" idx="1"/>
          </p:cNvCxnSpPr>
          <p:nvPr/>
        </p:nvCxnSpPr>
        <p:spPr>
          <a:xfrm rot="16200000" flipV="1">
            <a:off x="4844935" y="2712861"/>
            <a:ext cx="12700" cy="470239"/>
          </a:xfrm>
          <a:prstGeom prst="curvedConnector3">
            <a:avLst>
              <a:gd name="adj1" fmla="val 489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6200000" flipV="1">
            <a:off x="7171689" y="2648573"/>
            <a:ext cx="12700" cy="470239"/>
          </a:xfrm>
          <a:prstGeom prst="curvedConnector3">
            <a:avLst>
              <a:gd name="adj1" fmla="val 489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63782" y="3193460"/>
            <a:ext cx="700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2"/>
          </p:cNvCxnSpPr>
          <p:nvPr/>
        </p:nvCxnSpPr>
        <p:spPr>
          <a:xfrm>
            <a:off x="2560321" y="3193460"/>
            <a:ext cx="1952104" cy="1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177444" y="3193460"/>
            <a:ext cx="1713114" cy="1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>
            <a:off x="7555577" y="3194833"/>
            <a:ext cx="1713114" cy="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72688" y="5182656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1440" y="618753"/>
            <a:ext cx="255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L={0</a:t>
            </a:r>
            <a:r>
              <a:rPr lang="en-US" sz="2400" baseline="30000" dirty="0" smtClean="0"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latin typeface="Consolas" panose="020B0609020204030204" pitchFamily="49" charset="0"/>
              </a:rPr>
              <a:t>1</a:t>
            </a:r>
            <a:r>
              <a:rPr lang="en-US" sz="2400" baseline="30000" dirty="0" smtClean="0"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latin typeface="Consolas" panose="020B0609020204030204" pitchFamily="49" charset="0"/>
              </a:rPr>
              <a:t>| n&gt;=0}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311" y="281542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</a:t>
            </a:r>
            <a:r>
              <a:rPr lang="en-US" b="1" dirty="0" smtClean="0">
                <a:latin typeface="Consolas" panose="020B0609020204030204" pitchFamily="49" charset="0"/>
              </a:rPr>
              <a:t>z</a:t>
            </a:r>
            <a:r>
              <a:rPr lang="en-US" b="1" baseline="-25000" dirty="0" smtClean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66902" y="3017520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0060" y="1873417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16186" y="2069167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8770" y="2756964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1, 0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40482" y="2954331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62205" y="1815543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1, 0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06342" y="2000209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2746" y="2769665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n-US" b="1" dirty="0" smtClean="0">
                <a:latin typeface="Consolas" panose="020B0609020204030204" pitchFamily="49" charset="0"/>
              </a:rPr>
              <a:t>z</a:t>
            </a:r>
            <a:r>
              <a:rPr lang="en-US" b="1" baseline="-25000" dirty="0" smtClean="0">
                <a:latin typeface="Consolas" panose="020B0609020204030204" pitchFamily="49" charset="0"/>
              </a:rPr>
              <a:t>0</a:t>
            </a:r>
            <a:r>
              <a:rPr lang="en-US" b="1" baseline="-25000" dirty="0" smtClean="0"/>
              <a:t>         </a:t>
            </a:r>
            <a:r>
              <a:rPr lang="el-GR" b="1" dirty="0" smtClean="0"/>
              <a:t>ε</a:t>
            </a:r>
            <a:r>
              <a:rPr lang="en-US" b="1" baseline="-25000" dirty="0" smtClean="0"/>
              <a:t>        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310648" y="3000092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2688" y="5533185"/>
            <a:ext cx="10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Stack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64376" y="4481596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2688" y="4832126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9681" y="4148955"/>
            <a:ext cx="293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L1=</a:t>
            </a:r>
            <a:r>
              <a:rPr lang="el-GR" b="1" dirty="0"/>
              <a:t> </a:t>
            </a:r>
            <a:r>
              <a:rPr lang="en-US" dirty="0" smtClean="0"/>
              <a:t>0011</a:t>
            </a:r>
            <a:r>
              <a:rPr lang="el-GR" b="1" dirty="0" smtClean="0"/>
              <a:t>  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1139055" y="6409112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Page||5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95302" y="2845722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12425" y="2845722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90558" y="2845720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68691" y="2845720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99863" y="2890043"/>
            <a:ext cx="602673" cy="60683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</a:t>
            </a:r>
            <a:r>
              <a:rPr lang="en-US" sz="1400" baseline="-25000" dirty="0" smtClean="0"/>
              <a:t>4</a:t>
            </a:r>
            <a:endParaRPr lang="en-US" sz="1400" dirty="0"/>
          </a:p>
        </p:txBody>
      </p:sp>
      <p:cxnSp>
        <p:nvCxnSpPr>
          <p:cNvPr id="7" name="Curved Connector 6"/>
          <p:cNvCxnSpPr>
            <a:stCxn id="3" idx="7"/>
            <a:endCxn id="3" idx="1"/>
          </p:cNvCxnSpPr>
          <p:nvPr/>
        </p:nvCxnSpPr>
        <p:spPr>
          <a:xfrm rot="16200000" flipV="1">
            <a:off x="4844935" y="2712861"/>
            <a:ext cx="12700" cy="470239"/>
          </a:xfrm>
          <a:prstGeom prst="curvedConnector3">
            <a:avLst>
              <a:gd name="adj1" fmla="val 489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6200000" flipV="1">
            <a:off x="7171689" y="2648573"/>
            <a:ext cx="12700" cy="470239"/>
          </a:xfrm>
          <a:prstGeom prst="curvedConnector3">
            <a:avLst>
              <a:gd name="adj1" fmla="val 489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63782" y="3193460"/>
            <a:ext cx="700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2"/>
          </p:cNvCxnSpPr>
          <p:nvPr/>
        </p:nvCxnSpPr>
        <p:spPr>
          <a:xfrm>
            <a:off x="2560321" y="3193460"/>
            <a:ext cx="1952104" cy="1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177444" y="3193460"/>
            <a:ext cx="1713114" cy="1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>
            <a:off x="7555577" y="3194833"/>
            <a:ext cx="1713114" cy="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72688" y="5182656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1440" y="618753"/>
            <a:ext cx="3771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L={WW</a:t>
            </a:r>
            <a:r>
              <a:rPr lang="en-US" sz="2400" baseline="30000" dirty="0" smtClean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| W=(A+B)</a:t>
            </a:r>
            <a:r>
              <a:rPr lang="en-US" sz="2400" baseline="30000" dirty="0" smtClean="0">
                <a:latin typeface="Consolas" panose="020B0609020204030204" pitchFamily="49" charset="0"/>
              </a:rPr>
              <a:t>+</a:t>
            </a:r>
            <a:r>
              <a:rPr lang="en-US" sz="2400" dirty="0" smtClean="0">
                <a:latin typeface="Consolas" panose="020B0609020204030204" pitchFamily="49" charset="0"/>
              </a:rPr>
              <a:t> }</a:t>
            </a:r>
            <a:endParaRPr lang="en-US" sz="2400" baseline="300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311" y="281542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</a:t>
            </a:r>
            <a:r>
              <a:rPr lang="en-US" b="1" dirty="0" smtClean="0">
                <a:latin typeface="Consolas" panose="020B0609020204030204" pitchFamily="49" charset="0"/>
              </a:rPr>
              <a:t>z</a:t>
            </a:r>
            <a:r>
              <a:rPr lang="en-US" b="1" baseline="-25000" dirty="0" smtClean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66902" y="3017520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0059" y="202439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96213" y="2200798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8770" y="2756964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97187" y="2954331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7177" y="198776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, B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88331" y="2172432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2746" y="2769665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n-US" b="1" dirty="0" smtClean="0">
                <a:latin typeface="Consolas" panose="020B0609020204030204" pitchFamily="49" charset="0"/>
              </a:rPr>
              <a:t>z</a:t>
            </a:r>
            <a:r>
              <a:rPr lang="en-US" b="1" baseline="-25000" dirty="0" smtClean="0">
                <a:latin typeface="Consolas" panose="020B0609020204030204" pitchFamily="49" charset="0"/>
              </a:rPr>
              <a:t>0</a:t>
            </a:r>
            <a:r>
              <a:rPr lang="en-US" b="1" baseline="-25000" dirty="0" smtClean="0"/>
              <a:t>         </a:t>
            </a:r>
            <a:r>
              <a:rPr lang="el-GR" b="1" dirty="0" smtClean="0"/>
              <a:t>ε</a:t>
            </a:r>
            <a:r>
              <a:rPr lang="en-US" b="1" baseline="-25000" dirty="0" smtClean="0"/>
              <a:t>        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310648" y="3000092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69681" y="4148955"/>
            <a:ext cx="293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L1=ABBA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2688" y="5533185"/>
            <a:ext cx="10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Stack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64376" y="4481596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2688" y="4832126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9075" y="166699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A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17110" y="1860671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8349" y="1706954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A, </a:t>
            </a:r>
            <a:r>
              <a:rPr lang="en-US" b="1" dirty="0"/>
              <a:t>A</a:t>
            </a:r>
            <a:r>
              <a:rPr lang="en-US" b="1" dirty="0" smtClean="0"/>
              <a:t>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43688" y="1866252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39055" y="6409112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Page||6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95302" y="2845722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12425" y="2845722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90558" y="2845720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68691" y="2845720"/>
            <a:ext cx="665019" cy="69826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99863" y="2890043"/>
            <a:ext cx="602673" cy="60683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</a:t>
            </a:r>
            <a:r>
              <a:rPr lang="en-US" sz="1400" baseline="-25000" dirty="0" smtClean="0"/>
              <a:t>4</a:t>
            </a:r>
            <a:endParaRPr lang="en-US" sz="1400" dirty="0"/>
          </a:p>
        </p:txBody>
      </p:sp>
      <p:cxnSp>
        <p:nvCxnSpPr>
          <p:cNvPr id="7" name="Curved Connector 6"/>
          <p:cNvCxnSpPr>
            <a:stCxn id="3" idx="7"/>
            <a:endCxn id="3" idx="1"/>
          </p:cNvCxnSpPr>
          <p:nvPr/>
        </p:nvCxnSpPr>
        <p:spPr>
          <a:xfrm rot="16200000" flipV="1">
            <a:off x="4844935" y="2712861"/>
            <a:ext cx="12700" cy="470239"/>
          </a:xfrm>
          <a:prstGeom prst="curvedConnector3">
            <a:avLst>
              <a:gd name="adj1" fmla="val 489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6200000" flipV="1">
            <a:off x="7171689" y="2648573"/>
            <a:ext cx="12700" cy="470239"/>
          </a:xfrm>
          <a:prstGeom prst="curvedConnector3">
            <a:avLst>
              <a:gd name="adj1" fmla="val 4896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63782" y="3193460"/>
            <a:ext cx="700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2"/>
          </p:cNvCxnSpPr>
          <p:nvPr/>
        </p:nvCxnSpPr>
        <p:spPr>
          <a:xfrm>
            <a:off x="2560321" y="3193460"/>
            <a:ext cx="1952104" cy="1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177444" y="3193460"/>
            <a:ext cx="1713114" cy="1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>
            <a:off x="7555577" y="3194833"/>
            <a:ext cx="1713114" cy="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72688" y="5182656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1440" y="618753"/>
            <a:ext cx="3771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L={WW</a:t>
            </a:r>
            <a:r>
              <a:rPr lang="en-US" sz="2400" baseline="30000" dirty="0" smtClean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| W=(A+B)</a:t>
            </a:r>
            <a:r>
              <a:rPr lang="en-US" sz="2400" baseline="30000" dirty="0" smtClean="0">
                <a:latin typeface="Consolas" panose="020B0609020204030204" pitchFamily="49" charset="0"/>
              </a:rPr>
              <a:t>+</a:t>
            </a:r>
            <a:r>
              <a:rPr lang="en-US" sz="2400" dirty="0" smtClean="0">
                <a:latin typeface="Consolas" panose="020B0609020204030204" pitchFamily="49" charset="0"/>
              </a:rPr>
              <a:t> }</a:t>
            </a:r>
            <a:endParaRPr lang="en-US" sz="2400" baseline="300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311" y="281542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</a:t>
            </a:r>
            <a:r>
              <a:rPr lang="en-US" b="1" dirty="0" smtClean="0">
                <a:latin typeface="Consolas" panose="020B0609020204030204" pitchFamily="49" charset="0"/>
              </a:rPr>
              <a:t>z</a:t>
            </a:r>
            <a:r>
              <a:rPr lang="en-US" b="1" baseline="-25000" dirty="0" smtClean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66902" y="3017520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0059" y="202439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96213" y="2200798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8770" y="2756964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97187" y="2954331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7177" y="198776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, B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88331" y="2172432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2746" y="2769665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</a:t>
            </a:r>
            <a:r>
              <a:rPr lang="en-US" b="1" dirty="0" smtClean="0"/>
              <a:t>, </a:t>
            </a:r>
            <a:r>
              <a:rPr lang="en-US" b="1" dirty="0" smtClean="0">
                <a:latin typeface="Consolas" panose="020B0609020204030204" pitchFamily="49" charset="0"/>
              </a:rPr>
              <a:t>z</a:t>
            </a:r>
            <a:r>
              <a:rPr lang="en-US" b="1" baseline="-25000" dirty="0" smtClean="0">
                <a:latin typeface="Consolas" panose="020B0609020204030204" pitchFamily="49" charset="0"/>
              </a:rPr>
              <a:t>0</a:t>
            </a:r>
            <a:r>
              <a:rPr lang="en-US" b="1" baseline="-25000" dirty="0" smtClean="0"/>
              <a:t>         </a:t>
            </a:r>
            <a:r>
              <a:rPr lang="el-GR" b="1" dirty="0" smtClean="0"/>
              <a:t>ε</a:t>
            </a:r>
            <a:r>
              <a:rPr lang="en-US" b="1" baseline="-25000" dirty="0" smtClean="0"/>
              <a:t>        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310648" y="3000092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69681" y="4148955"/>
            <a:ext cx="293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L1=ABBA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2688" y="5533185"/>
            <a:ext cx="10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Stack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64376" y="4481596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2688" y="4832126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9075" y="1666996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, </a:t>
            </a:r>
            <a:r>
              <a:rPr lang="el-GR" b="1" dirty="0" smtClean="0"/>
              <a:t>ε</a:t>
            </a:r>
            <a:r>
              <a:rPr lang="en-US" b="1" dirty="0" smtClean="0"/>
              <a:t>      A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17110" y="1860671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8349" y="1706954"/>
            <a:ext cx="132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A, </a:t>
            </a:r>
            <a:r>
              <a:rPr lang="en-US" b="1" dirty="0"/>
              <a:t>A</a:t>
            </a:r>
            <a:r>
              <a:rPr lang="en-US" b="1" dirty="0" smtClean="0"/>
              <a:t>      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43688" y="1866252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39055" y="6409112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Page||7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4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3485" y="358351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</a:t>
            </a:r>
            <a:r>
              <a:rPr lang="el-GR" sz="2400" b="1" dirty="0"/>
              <a:t>ε </a:t>
            </a:r>
            <a:r>
              <a:rPr lang="en-US" sz="2400" b="1" dirty="0" smtClean="0"/>
              <a:t>A</a:t>
            </a:r>
            <a:r>
              <a:rPr lang="el-GR" sz="2400" b="1" dirty="0"/>
              <a:t> ε </a:t>
            </a:r>
            <a:r>
              <a:rPr lang="en-US" sz="2400" b="1" dirty="0" smtClean="0"/>
              <a:t>B</a:t>
            </a:r>
            <a:r>
              <a:rPr lang="el-GR" sz="2400" b="1" dirty="0"/>
              <a:t> ε </a:t>
            </a:r>
            <a:r>
              <a:rPr lang="en-US" sz="2400" b="1" dirty="0" smtClean="0"/>
              <a:t>B</a:t>
            </a:r>
            <a:r>
              <a:rPr lang="el-GR" sz="2400" b="1" dirty="0"/>
              <a:t> ε </a:t>
            </a:r>
            <a:r>
              <a:rPr lang="en-US" sz="2400" b="1" dirty="0" smtClean="0"/>
              <a:t>A</a:t>
            </a:r>
            <a:r>
              <a:rPr lang="el-GR" sz="2400" b="1" dirty="0"/>
              <a:t> ε</a:t>
            </a:r>
            <a:endParaRPr lang="en-US" sz="2400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24305" y="5295807"/>
            <a:ext cx="340" cy="37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51992" y="996788"/>
            <a:ext cx="722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 smtClean="0"/>
              <a:t>1          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40830" y="1260033"/>
            <a:ext cx="269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24645" y="890701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/>
              <a:t>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70878" y="1154632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51977" y="1489997"/>
            <a:ext cx="4426" cy="255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70877" y="1983290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0877" y="1763840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2" idx="3"/>
            <a:endCxn id="28" idx="1"/>
          </p:cNvCxnSpPr>
          <p:nvPr/>
        </p:nvCxnSpPr>
        <p:spPr>
          <a:xfrm>
            <a:off x="5333076" y="2157857"/>
            <a:ext cx="788790" cy="17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74533" y="2332424"/>
            <a:ext cx="969240" cy="30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93433" y="2910707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3433" y="2691257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982853" y="3277806"/>
            <a:ext cx="969240" cy="30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06325" y="3259841"/>
            <a:ext cx="969240" cy="30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69976" y="2157857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ε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50676" y="184608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01165" y="3093140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smtClean="0"/>
              <a:t>ε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75565" y="3320359"/>
            <a:ext cx="31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21866" y="2513245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21866" y="2293795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21866" y="2052275"/>
            <a:ext cx="962199" cy="246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694096" y="2898260"/>
            <a:ext cx="656361" cy="258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67190" y="2891294"/>
            <a:ext cx="594844" cy="26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76191" y="2766784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ε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043148" y="274617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20236" y="544100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56494" y="3648708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56494" y="3429258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56494" y="3187738"/>
            <a:ext cx="962199" cy="246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02556" y="3799998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02556" y="3614211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02555" y="3429258"/>
            <a:ext cx="962199" cy="246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02554" y="3185793"/>
            <a:ext cx="962199" cy="2611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81063" y="1797468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22276" y="2178308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898478" y="3396654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758515" y="3368059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242393" y="1058410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77585" y="2746174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321017" y="3997842"/>
            <a:ext cx="348096" cy="423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286530" y="3911086"/>
            <a:ext cx="857617" cy="8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602965" y="4165840"/>
            <a:ext cx="419311" cy="21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977102" y="3997842"/>
            <a:ext cx="476943" cy="260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134530" y="5121240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34530" y="4935453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34529" y="4750500"/>
            <a:ext cx="962199" cy="246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34528" y="4507035"/>
            <a:ext cx="962199" cy="2611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134528" y="4258733"/>
            <a:ext cx="962199" cy="246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10958" y="3796508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033012" y="4641606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35104" y="5035727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35104" y="4849940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35103" y="4664987"/>
            <a:ext cx="962199" cy="246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35102" y="4421522"/>
            <a:ext cx="962199" cy="2611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46782" y="3979016"/>
            <a:ext cx="244824" cy="376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 smtClean="0"/>
              <a:t>ε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472026" y="3952913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ε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572042" y="364094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842319" y="5470374"/>
            <a:ext cx="845567" cy="17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044345" y="5490191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ε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022276" y="4703387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69994" y="5407260"/>
            <a:ext cx="291573" cy="578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908412" y="5391827"/>
            <a:ext cx="327224" cy="467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866607" y="140992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067807" y="5427777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/>
              <a:t>ε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810791" y="4273292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791" y="4053842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445349" y="4108553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407783" y="4664987"/>
            <a:ext cx="444193" cy="324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3340830" y="4682662"/>
            <a:ext cx="611263" cy="20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365137" y="4497996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588873" y="4575973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ε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2859730" y="4927564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07777" y="5692357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80134" y="5275980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ε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2488970" y="4851061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2448025" y="5667482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15036" y="5692357"/>
            <a:ext cx="181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Final state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5" name="Straight Arrow Connector 104"/>
          <p:cNvCxnSpPr>
            <a:endCxn id="103" idx="1"/>
          </p:cNvCxnSpPr>
          <p:nvPr/>
        </p:nvCxnSpPr>
        <p:spPr>
          <a:xfrm flipV="1">
            <a:off x="1757598" y="5852148"/>
            <a:ext cx="690427" cy="18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9773031" y="6389879"/>
            <a:ext cx="962199" cy="349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773031" y="6204092"/>
            <a:ext cx="962199" cy="279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773030" y="6019139"/>
            <a:ext cx="962199" cy="246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773029" y="5775674"/>
            <a:ext cx="962199" cy="2611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773029" y="5527372"/>
            <a:ext cx="962199" cy="246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139055" y="6409112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Page||8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465</TotalTime>
  <Words>435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Baskerville Old Face</vt:lpstr>
      <vt:lpstr>Century Gothic</vt:lpstr>
      <vt:lpstr>Consolas</vt:lpstr>
      <vt:lpstr>Symbol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Rashedul Islam Emon</dc:creator>
  <cp:lastModifiedBy>Md Rashedul Islam Emon</cp:lastModifiedBy>
  <cp:revision>86</cp:revision>
  <dcterms:created xsi:type="dcterms:W3CDTF">2019-12-06T15:23:25Z</dcterms:created>
  <dcterms:modified xsi:type="dcterms:W3CDTF">2019-12-08T07:08:24Z</dcterms:modified>
</cp:coreProperties>
</file>