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matic SC"/>
      <p:regular r:id="rId16"/>
      <p:bold r:id="rId17"/>
    </p:embeddedFont>
    <p:embeddedFont>
      <p:font typeface="Source Code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slide" Target="slides/slide1.xml"/><Relationship Id="rId19" Type="http://schemas.openxmlformats.org/officeDocument/2006/relationships/font" Target="fonts/SourceCodePro-bold.fntdata"/><Relationship Id="rId6" Type="http://schemas.openxmlformats.org/officeDocument/2006/relationships/slide" Target="slides/slide2.xml"/><Relationship Id="rId18" Type="http://schemas.openxmlformats.org/officeDocument/2006/relationships/font" Target="fonts/SourceCode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End-to-End Encryption Chat Application overview</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a:t>Team FSociety</a:t>
            </a:r>
          </a:p>
          <a:p>
            <a:pPr lvl="0">
              <a:spcBef>
                <a:spcPts val="0"/>
              </a:spcBef>
              <a:buNone/>
            </a:pPr>
            <a:r>
              <a:rPr lang="en"/>
              <a:t>478 Intro to Computer Security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Solution Description</a:t>
            </a:r>
          </a:p>
        </p:txBody>
      </p:sp>
      <p:sp>
        <p:nvSpPr>
          <p:cNvPr id="119" name="Shape 119"/>
          <p:cNvSpPr txBox="1"/>
          <p:nvPr>
            <p:ph idx="1" type="body"/>
          </p:nvPr>
        </p:nvSpPr>
        <p:spPr>
          <a:xfrm>
            <a:off x="311700" y="1021925"/>
            <a:ext cx="4168500" cy="4053900"/>
          </a:xfrm>
          <a:prstGeom prst="rect">
            <a:avLst/>
          </a:prstGeom>
        </p:spPr>
        <p:txBody>
          <a:bodyPr anchorCtr="0" anchor="t" bIns="91425" lIns="91425" rIns="91425" tIns="91425">
            <a:noAutofit/>
          </a:bodyPr>
          <a:lstStyle/>
          <a:p>
            <a:pPr indent="-298450" lvl="0" marL="457200" rtl="0">
              <a:spcBef>
                <a:spcPts val="0"/>
              </a:spcBef>
              <a:spcAft>
                <a:spcPts val="0"/>
              </a:spcAft>
              <a:buClr>
                <a:srgbClr val="000000"/>
              </a:buClr>
              <a:buSzPct val="100000"/>
            </a:pPr>
            <a:r>
              <a:rPr lang="en" sz="1100">
                <a:solidFill>
                  <a:srgbClr val="000000"/>
                </a:solidFill>
              </a:rPr>
              <a:t>There is a question of how to find another user’s public key. </a:t>
            </a:r>
          </a:p>
          <a:p>
            <a:pPr indent="-298450" lvl="0" marL="457200" rtl="0">
              <a:spcBef>
                <a:spcPts val="0"/>
              </a:spcBef>
              <a:spcAft>
                <a:spcPts val="0"/>
              </a:spcAft>
              <a:buClr>
                <a:srgbClr val="000000"/>
              </a:buClr>
              <a:buSzPct val="100000"/>
            </a:pPr>
            <a:r>
              <a:rPr lang="en" sz="1100">
                <a:solidFill>
                  <a:srgbClr val="000000"/>
                </a:solidFill>
              </a:rPr>
              <a:t>This question is answered by encryption and  database. </a:t>
            </a:r>
          </a:p>
          <a:p>
            <a:pPr indent="-298450" lvl="0" marL="457200" rtl="0">
              <a:spcBef>
                <a:spcPts val="0"/>
              </a:spcBef>
              <a:spcAft>
                <a:spcPts val="0"/>
              </a:spcAft>
              <a:buClr>
                <a:srgbClr val="000000"/>
              </a:buClr>
              <a:buSzPct val="100000"/>
            </a:pPr>
            <a:r>
              <a:rPr lang="en" sz="1100">
                <a:solidFill>
                  <a:srgbClr val="000000"/>
                </a:solidFill>
              </a:rPr>
              <a:t>An example would be making a copy of the key, hashing the key value, and encrypting the key. </a:t>
            </a:r>
          </a:p>
          <a:p>
            <a:pPr indent="-298450" lvl="0" marL="457200" rtl="0">
              <a:spcBef>
                <a:spcPts val="0"/>
              </a:spcBef>
              <a:spcAft>
                <a:spcPts val="0"/>
              </a:spcAft>
              <a:buClr>
                <a:srgbClr val="000000"/>
              </a:buClr>
              <a:buSzPct val="100000"/>
            </a:pPr>
            <a:r>
              <a:rPr lang="en" sz="1100">
                <a:solidFill>
                  <a:srgbClr val="000000"/>
                </a:solidFill>
              </a:rPr>
              <a:t>The encryption will have the copy of the public key multiplied by a prime factor (random generated). </a:t>
            </a:r>
          </a:p>
          <a:p>
            <a:pPr indent="-298450" lvl="0" marL="457200" rtl="0">
              <a:spcBef>
                <a:spcPts val="0"/>
              </a:spcBef>
              <a:spcAft>
                <a:spcPts val="0"/>
              </a:spcAft>
              <a:buClr>
                <a:srgbClr val="000000"/>
              </a:buClr>
              <a:buSzPct val="100000"/>
            </a:pPr>
            <a:r>
              <a:rPr lang="en" sz="1100">
                <a:solidFill>
                  <a:srgbClr val="000000"/>
                </a:solidFill>
              </a:rPr>
              <a:t>Then, for the database, the user will see a list of other clients to send their copied, encrypted key. </a:t>
            </a:r>
          </a:p>
          <a:p>
            <a:pPr indent="-298450" lvl="0" marL="457200" rtl="0">
              <a:spcBef>
                <a:spcPts val="0"/>
              </a:spcBef>
              <a:spcAft>
                <a:spcPts val="0"/>
              </a:spcAft>
              <a:buClr>
                <a:srgbClr val="000000"/>
              </a:buClr>
              <a:buSzPct val="100000"/>
            </a:pPr>
            <a:r>
              <a:rPr lang="en" sz="1100">
                <a:solidFill>
                  <a:srgbClr val="000000"/>
                </a:solidFill>
              </a:rPr>
              <a:t>The recipient will then be able to decrypt the key with their private key to do the vice versa. </a:t>
            </a:r>
          </a:p>
          <a:p>
            <a:pPr indent="-298450" lvl="0" marL="457200">
              <a:spcBef>
                <a:spcPts val="0"/>
              </a:spcBef>
              <a:spcAft>
                <a:spcPts val="0"/>
              </a:spcAft>
              <a:buClr>
                <a:srgbClr val="000000"/>
              </a:buClr>
              <a:buSzPct val="100000"/>
            </a:pPr>
            <a:r>
              <a:rPr lang="en" sz="1100">
                <a:solidFill>
                  <a:srgbClr val="000000"/>
                </a:solidFill>
              </a:rPr>
              <a:t>Figure 1.5 gives a general example of a user requesting another user’s public key. </a:t>
            </a:r>
          </a:p>
          <a:p>
            <a:pPr lvl="0">
              <a:spcBef>
                <a:spcPts val="0"/>
              </a:spcBef>
              <a:buNone/>
            </a:pPr>
            <a:r>
              <a:t/>
            </a:r>
            <a:endParaRPr/>
          </a:p>
        </p:txBody>
      </p:sp>
      <p:sp>
        <p:nvSpPr>
          <p:cNvPr id="120" name="Shape 120"/>
          <p:cNvSpPr txBox="1"/>
          <p:nvPr>
            <p:ph idx="2" type="body"/>
          </p:nvPr>
        </p:nvSpPr>
        <p:spPr>
          <a:xfrm>
            <a:off x="4832400" y="1228675"/>
            <a:ext cx="3999900" cy="3340200"/>
          </a:xfrm>
          <a:prstGeom prst="rect">
            <a:avLst/>
          </a:prstGeom>
        </p:spPr>
        <p:txBody>
          <a:bodyPr anchorCtr="0" anchor="t" bIns="91425" lIns="91425" rIns="91425" tIns="91425">
            <a:noAutofit/>
          </a:bodyPr>
          <a:lstStyle/>
          <a:p>
            <a:pPr lvl="0">
              <a:spcBef>
                <a:spcPts val="0"/>
              </a:spcBef>
              <a:buNone/>
            </a:pPr>
            <a:r>
              <a:t/>
            </a:r>
            <a:endParaRPr/>
          </a:p>
        </p:txBody>
      </p:sp>
      <p:pic>
        <p:nvPicPr>
          <p:cNvPr descr="Public Key - Page 1.png" id="121" name="Shape 121"/>
          <p:cNvPicPr preferRelativeResize="0"/>
          <p:nvPr/>
        </p:nvPicPr>
        <p:blipFill>
          <a:blip r:embed="rId3">
            <a:alphaModFix/>
          </a:blip>
          <a:stretch>
            <a:fillRect/>
          </a:stretch>
        </p:blipFill>
        <p:spPr>
          <a:xfrm>
            <a:off x="4418100" y="1063450"/>
            <a:ext cx="4414199" cy="367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Analysis</a:t>
            </a:r>
          </a:p>
        </p:txBody>
      </p:sp>
      <p:sp>
        <p:nvSpPr>
          <p:cNvPr id="127" name="Shape 127"/>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304800" lvl="0" marL="457200" rtl="0">
              <a:spcBef>
                <a:spcPts val="0"/>
              </a:spcBef>
              <a:spcAft>
                <a:spcPts val="0"/>
              </a:spcAft>
              <a:buClr>
                <a:srgbClr val="000000"/>
              </a:buClr>
              <a:buSzPct val="100000"/>
            </a:pPr>
            <a:r>
              <a:rPr lang="en" sz="1200">
                <a:solidFill>
                  <a:srgbClr val="000000"/>
                </a:solidFill>
              </a:rPr>
              <a:t>T.L.S will allow the client and server to have secure communication because the channel that links them together will be private and no adversaries will be able to be a threat. </a:t>
            </a:r>
          </a:p>
          <a:p>
            <a:pPr lvl="0" rtl="0">
              <a:spcBef>
                <a:spcPts val="0"/>
              </a:spcBef>
              <a:spcAft>
                <a:spcPts val="0"/>
              </a:spcAft>
              <a:buNone/>
            </a:pPr>
            <a:r>
              <a:t/>
            </a:r>
            <a:endParaRPr sz="1200">
              <a:solidFill>
                <a:srgbClr val="000000"/>
              </a:solidFill>
            </a:endParaRPr>
          </a:p>
          <a:p>
            <a:pPr indent="-304800" lvl="0" marL="457200" rtl="0">
              <a:spcBef>
                <a:spcPts val="0"/>
              </a:spcBef>
              <a:spcAft>
                <a:spcPts val="0"/>
              </a:spcAft>
              <a:buClr>
                <a:srgbClr val="000000"/>
              </a:buClr>
              <a:buSzPct val="100000"/>
            </a:pPr>
            <a:r>
              <a:rPr lang="en" sz="1200">
                <a:solidFill>
                  <a:srgbClr val="000000"/>
                </a:solidFill>
              </a:rPr>
              <a:t>PGP will allow for a secure exchange of message content with integrity because PGP will encrypt messages that will not be tampered or violated by third parties. With the help of RSA, the encryption will be concatenated by an alphanumeric key with the size of 2048 bits, making it hard to brute force or any other method of cryptography. </a:t>
            </a:r>
          </a:p>
          <a:p>
            <a:pPr lvl="0" rtl="0">
              <a:spcBef>
                <a:spcPts val="0"/>
              </a:spcBef>
              <a:spcAft>
                <a:spcPts val="0"/>
              </a:spcAft>
              <a:buNone/>
            </a:pPr>
            <a:r>
              <a:t/>
            </a:r>
            <a:endParaRPr sz="1200">
              <a:solidFill>
                <a:srgbClr val="000000"/>
              </a:solidFill>
            </a:endParaRPr>
          </a:p>
          <a:p>
            <a:pPr indent="-304800" lvl="0" marL="457200">
              <a:spcBef>
                <a:spcPts val="0"/>
              </a:spcBef>
              <a:spcAft>
                <a:spcPts val="0"/>
              </a:spcAft>
              <a:buClr>
                <a:srgbClr val="000000"/>
              </a:buClr>
              <a:buSzPct val="100000"/>
            </a:pPr>
            <a:r>
              <a:rPr lang="en" sz="1200">
                <a:solidFill>
                  <a:srgbClr val="000000"/>
                </a:solidFill>
              </a:rPr>
              <a:t>We took into consideration a user request for another user’s public key. We understand that user activity is meant to be discrete. Using a prime number to exchange public keys will be used since it’s not factorable by any other set of keys except by 1 and itself. With the help of the database, the exchange of public keys will be possible and kept protected from eavesdroppers.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597400"/>
            <a:ext cx="8520600" cy="801000"/>
          </a:xfrm>
          <a:prstGeom prst="rect">
            <a:avLst/>
          </a:prstGeom>
        </p:spPr>
        <p:txBody>
          <a:bodyPr anchorCtr="0" anchor="t" bIns="91425" lIns="91425" rIns="91425" tIns="91425">
            <a:noAutofit/>
          </a:bodyPr>
          <a:lstStyle/>
          <a:p>
            <a:pPr lvl="0" algn="ctr">
              <a:spcBef>
                <a:spcPts val="0"/>
              </a:spcBef>
              <a:buNone/>
            </a:pPr>
            <a:r>
              <a:rPr lang="en"/>
              <a:t>Application Properties</a:t>
            </a:r>
          </a:p>
        </p:txBody>
      </p:sp>
      <p:sp>
        <p:nvSpPr>
          <p:cNvPr id="63" name="Shape 63"/>
          <p:cNvSpPr txBox="1"/>
          <p:nvPr>
            <p:ph idx="1" type="body"/>
          </p:nvPr>
        </p:nvSpPr>
        <p:spPr>
          <a:xfrm>
            <a:off x="311700" y="1749800"/>
            <a:ext cx="8520600" cy="21822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Java on Akka - Language and Platform</a:t>
            </a:r>
          </a:p>
          <a:p>
            <a:pPr indent="-228600" lvl="0" marL="457200">
              <a:lnSpc>
                <a:spcPct val="150000"/>
              </a:lnSpc>
              <a:spcBef>
                <a:spcPts val="0"/>
              </a:spcBef>
            </a:pPr>
            <a:r>
              <a:rPr lang="en"/>
              <a:t>Amazon Web Server (AWS) - The server for domain</a:t>
            </a:r>
          </a:p>
          <a:p>
            <a:pPr indent="-228600" lvl="0" marL="457200">
              <a:lnSpc>
                <a:spcPct val="150000"/>
              </a:lnSpc>
              <a:spcBef>
                <a:spcPts val="0"/>
              </a:spcBef>
            </a:pPr>
            <a:r>
              <a:rPr lang="en"/>
              <a:t>JSON (JWT) - Encoder</a:t>
            </a:r>
          </a:p>
          <a:p>
            <a:pPr indent="-228600" lvl="0" marL="457200">
              <a:lnSpc>
                <a:spcPct val="150000"/>
              </a:lnSpc>
              <a:spcBef>
                <a:spcPts val="0"/>
              </a:spcBef>
            </a:pPr>
            <a:r>
              <a:rPr lang="en"/>
              <a:t>MySQL - Database</a:t>
            </a:r>
          </a:p>
          <a:p>
            <a:pPr indent="-228600" lvl="0" marL="457200">
              <a:lnSpc>
                <a:spcPct val="150000"/>
              </a:lnSpc>
              <a:spcBef>
                <a:spcPts val="0"/>
              </a:spcBef>
            </a:pPr>
            <a:r>
              <a:rPr lang="en"/>
              <a:t>SSL (TLS 1.2) - Transport Layer Security</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Assets/Stakeholders</a:t>
            </a:r>
          </a:p>
        </p:txBody>
      </p:sp>
      <p:sp>
        <p:nvSpPr>
          <p:cNvPr id="69" name="Shape 69"/>
          <p:cNvSpPr txBox="1"/>
          <p:nvPr>
            <p:ph idx="1" type="body"/>
          </p:nvPr>
        </p:nvSpPr>
        <p:spPr>
          <a:xfrm>
            <a:off x="311700" y="1194850"/>
            <a:ext cx="3999900" cy="3340200"/>
          </a:xfrm>
          <a:prstGeom prst="rect">
            <a:avLst/>
          </a:prstGeom>
        </p:spPr>
        <p:txBody>
          <a:bodyPr anchorCtr="0" anchor="t" bIns="91425" lIns="91425" rIns="91425" tIns="91425">
            <a:noAutofit/>
          </a:bodyPr>
          <a:lstStyle/>
          <a:p>
            <a:pPr lvl="0" rtl="0">
              <a:spcBef>
                <a:spcPts val="0"/>
              </a:spcBef>
              <a:buNone/>
            </a:pPr>
            <a:r>
              <a:rPr lang="en" sz="2400">
                <a:solidFill>
                  <a:srgbClr val="000000"/>
                </a:solidFill>
              </a:rPr>
              <a:t>Assets</a:t>
            </a:r>
          </a:p>
          <a:p>
            <a:pPr indent="-381000" lvl="0" marL="457200" rtl="0">
              <a:spcBef>
                <a:spcPts val="0"/>
              </a:spcBef>
              <a:spcAft>
                <a:spcPts val="0"/>
              </a:spcAft>
              <a:buClr>
                <a:srgbClr val="000000"/>
              </a:buClr>
              <a:buSzPct val="100000"/>
            </a:pPr>
            <a:r>
              <a:rPr lang="en" sz="2400">
                <a:solidFill>
                  <a:srgbClr val="000000"/>
                </a:solidFill>
              </a:rPr>
              <a:t>Messages</a:t>
            </a:r>
          </a:p>
          <a:p>
            <a:pPr indent="-381000" lvl="0" marL="457200" rtl="0">
              <a:spcBef>
                <a:spcPts val="0"/>
              </a:spcBef>
              <a:spcAft>
                <a:spcPts val="0"/>
              </a:spcAft>
              <a:buClr>
                <a:srgbClr val="000000"/>
              </a:buClr>
              <a:buSzPct val="100000"/>
            </a:pPr>
            <a:r>
              <a:rPr lang="en" sz="2400">
                <a:solidFill>
                  <a:srgbClr val="000000"/>
                </a:solidFill>
              </a:rPr>
              <a:t>Privacy of User</a:t>
            </a:r>
          </a:p>
          <a:p>
            <a:pPr lvl="0" rtl="0">
              <a:spcBef>
                <a:spcPts val="0"/>
              </a:spcBef>
              <a:spcAft>
                <a:spcPts val="0"/>
              </a:spcAft>
              <a:buNone/>
            </a:pPr>
            <a:r>
              <a:t/>
            </a:r>
            <a:endParaRPr>
              <a:solidFill>
                <a:srgbClr val="000000"/>
              </a:solidFill>
            </a:endParaRPr>
          </a:p>
          <a:p>
            <a:pPr lvl="0" rtl="0">
              <a:spcBef>
                <a:spcPts val="0"/>
              </a:spcBef>
              <a:buNone/>
            </a:pPr>
            <a:r>
              <a:rPr lang="en" sz="2400">
                <a:solidFill>
                  <a:srgbClr val="000000"/>
                </a:solidFill>
              </a:rPr>
              <a:t>Stakeholders</a:t>
            </a:r>
          </a:p>
          <a:p>
            <a:pPr indent="-381000" lvl="0" marL="457200" rtl="0">
              <a:spcBef>
                <a:spcPts val="0"/>
              </a:spcBef>
              <a:buClr>
                <a:srgbClr val="000000"/>
              </a:buClr>
              <a:buSzPct val="100000"/>
            </a:pPr>
            <a:r>
              <a:rPr lang="en" sz="2400">
                <a:solidFill>
                  <a:srgbClr val="000000"/>
                </a:solidFill>
              </a:rPr>
              <a:t>User</a:t>
            </a:r>
          </a:p>
          <a:p>
            <a:pPr indent="-381000" lvl="0" marL="457200">
              <a:spcBef>
                <a:spcPts val="0"/>
              </a:spcBef>
              <a:spcAft>
                <a:spcPts val="0"/>
              </a:spcAft>
              <a:buClr>
                <a:srgbClr val="000000"/>
              </a:buClr>
              <a:buSzPct val="100000"/>
            </a:pPr>
            <a:r>
              <a:rPr lang="en" sz="2400">
                <a:solidFill>
                  <a:srgbClr val="000000"/>
                </a:solidFill>
              </a:rPr>
              <a:t>Service Provider</a:t>
            </a:r>
          </a:p>
        </p:txBody>
      </p:sp>
      <p:sp>
        <p:nvSpPr>
          <p:cNvPr id="70" name="Shape 70"/>
          <p:cNvSpPr txBox="1"/>
          <p:nvPr>
            <p:ph idx="2" type="body"/>
          </p:nvPr>
        </p:nvSpPr>
        <p:spPr>
          <a:xfrm>
            <a:off x="4832400" y="1228675"/>
            <a:ext cx="3999900" cy="3340200"/>
          </a:xfrm>
          <a:prstGeom prst="rect">
            <a:avLst/>
          </a:prstGeom>
        </p:spPr>
        <p:txBody>
          <a:bodyPr anchorCtr="0" anchor="t" bIns="91425" lIns="91425" rIns="91425" tIns="91425">
            <a:noAutofit/>
          </a:bodyPr>
          <a:lstStyle/>
          <a:p>
            <a:pPr lvl="0">
              <a:spcBef>
                <a:spcPts val="0"/>
              </a:spcBef>
              <a:buNone/>
            </a:pPr>
            <a:r>
              <a:t/>
            </a:r>
            <a:endParaRPr/>
          </a:p>
        </p:txBody>
      </p:sp>
      <p:pic>
        <p:nvPicPr>
          <p:cNvPr id="71" name="Shape 71"/>
          <p:cNvPicPr preferRelativeResize="0"/>
          <p:nvPr/>
        </p:nvPicPr>
        <p:blipFill>
          <a:blip r:embed="rId3">
            <a:alphaModFix/>
          </a:blip>
          <a:stretch>
            <a:fillRect/>
          </a:stretch>
        </p:blipFill>
        <p:spPr>
          <a:xfrm>
            <a:off x="4449925" y="1228675"/>
            <a:ext cx="4382374" cy="334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Adversarial Model</a:t>
            </a:r>
          </a:p>
        </p:txBody>
      </p:sp>
      <p:sp>
        <p:nvSpPr>
          <p:cNvPr id="77" name="Shape 77"/>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330200" lvl="0" marL="457200">
              <a:spcBef>
                <a:spcPts val="0"/>
              </a:spcBef>
              <a:spcAft>
                <a:spcPts val="0"/>
              </a:spcAft>
              <a:buClr>
                <a:srgbClr val="000000"/>
              </a:buClr>
              <a:buSzPct val="100000"/>
              <a:buChar char="●"/>
            </a:pPr>
            <a:r>
              <a:rPr lang="en" sz="1600">
                <a:solidFill>
                  <a:srgbClr val="000000"/>
                </a:solidFill>
              </a:rPr>
              <a:t>We need to take into consideration all type of adversaries. Including passive, active, insider, and outsider.</a:t>
            </a:r>
          </a:p>
          <a:p>
            <a:pPr indent="-330200" lvl="0" marL="457200">
              <a:spcBef>
                <a:spcPts val="0"/>
              </a:spcBef>
              <a:spcAft>
                <a:spcPts val="0"/>
              </a:spcAft>
              <a:buClr>
                <a:srgbClr val="000000"/>
              </a:buClr>
              <a:buSzPct val="100000"/>
              <a:buChar char="●"/>
            </a:pPr>
            <a:r>
              <a:rPr lang="en" sz="1600">
                <a:solidFill>
                  <a:srgbClr val="000000"/>
                </a:solidFill>
              </a:rPr>
              <a:t>Our assets include protecting the messages so we would need to focus on different attacks that can come from:</a:t>
            </a:r>
          </a:p>
          <a:p>
            <a:pPr indent="-330200" lvl="0" marL="1371600">
              <a:spcBef>
                <a:spcPts val="0"/>
              </a:spcBef>
              <a:spcAft>
                <a:spcPts val="0"/>
              </a:spcAft>
              <a:buClr>
                <a:srgbClr val="000000"/>
              </a:buClr>
              <a:buSzPct val="100000"/>
              <a:buAutoNum type="arabicPeriod"/>
            </a:pPr>
            <a:r>
              <a:rPr lang="en" sz="1600">
                <a:solidFill>
                  <a:srgbClr val="000000"/>
                </a:solidFill>
              </a:rPr>
              <a:t>Server administrator</a:t>
            </a:r>
          </a:p>
          <a:p>
            <a:pPr indent="-330200" lvl="0" marL="1371600">
              <a:spcBef>
                <a:spcPts val="0"/>
              </a:spcBef>
              <a:spcAft>
                <a:spcPts val="0"/>
              </a:spcAft>
              <a:buClr>
                <a:srgbClr val="000000"/>
              </a:buClr>
              <a:buSzPct val="100000"/>
              <a:buAutoNum type="arabicPeriod"/>
            </a:pPr>
            <a:r>
              <a:rPr lang="en" sz="1600">
                <a:solidFill>
                  <a:srgbClr val="000000"/>
                </a:solidFill>
              </a:rPr>
              <a:t>Transport Channels</a:t>
            </a:r>
          </a:p>
          <a:p>
            <a:pPr indent="-330200" lvl="0" marL="457200">
              <a:spcBef>
                <a:spcPts val="0"/>
              </a:spcBef>
              <a:spcAft>
                <a:spcPts val="0"/>
              </a:spcAft>
              <a:buClr>
                <a:srgbClr val="000000"/>
              </a:buClr>
              <a:buSzPct val="100000"/>
              <a:buChar char="●"/>
            </a:pPr>
            <a:r>
              <a:rPr lang="en" sz="1600">
                <a:solidFill>
                  <a:srgbClr val="000000"/>
                </a:solidFill>
              </a:rPr>
              <a:t>In all threat situations knowing the knowledge of your adversary is very important. Knowing what the adversary knows can be the best defense in finding what spots the adversary wants to attack. You will be one step ahead of the adversary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Possible Vulnerabilities</a:t>
            </a:r>
          </a:p>
        </p:txBody>
      </p:sp>
      <p:sp>
        <p:nvSpPr>
          <p:cNvPr id="83" name="Shape 83"/>
          <p:cNvSpPr txBox="1"/>
          <p:nvPr>
            <p:ph idx="1" type="body"/>
          </p:nvPr>
        </p:nvSpPr>
        <p:spPr>
          <a:xfrm>
            <a:off x="182725" y="1228675"/>
            <a:ext cx="3695700" cy="3340200"/>
          </a:xfrm>
          <a:prstGeom prst="rect">
            <a:avLst/>
          </a:prstGeom>
        </p:spPr>
        <p:txBody>
          <a:bodyPr anchorCtr="0" anchor="t" bIns="91425" lIns="91425" rIns="91425" tIns="91425">
            <a:noAutofit/>
          </a:bodyPr>
          <a:lstStyle/>
          <a:p>
            <a:pPr indent="-292100" lvl="1" marL="914400">
              <a:spcBef>
                <a:spcPts val="0"/>
              </a:spcBef>
              <a:spcAft>
                <a:spcPts val="0"/>
              </a:spcAft>
              <a:buClr>
                <a:srgbClr val="000000"/>
              </a:buClr>
              <a:buSzPct val="100000"/>
              <a:buChar char="➢"/>
            </a:pPr>
            <a:r>
              <a:rPr lang="en" sz="1000">
                <a:solidFill>
                  <a:srgbClr val="000000"/>
                </a:solidFill>
              </a:rPr>
              <a:t>A high priority threat is a server with an admin that can read the message. This is considered an insider attack. If the server administrator can read the messages that the users send, then their privacy will be broken.</a:t>
            </a:r>
          </a:p>
          <a:p>
            <a:pPr indent="-292100" lvl="1" marL="914400">
              <a:spcBef>
                <a:spcPts val="0"/>
              </a:spcBef>
              <a:spcAft>
                <a:spcPts val="0"/>
              </a:spcAft>
              <a:buClr>
                <a:srgbClr val="000000"/>
              </a:buClr>
              <a:buSzPct val="100000"/>
              <a:buChar char="➢"/>
            </a:pPr>
            <a:r>
              <a:rPr lang="en" sz="1000">
                <a:solidFill>
                  <a:srgbClr val="000000"/>
                </a:solidFill>
              </a:rPr>
              <a:t>The highest priority threat to take into consideration is a man in the middle attack, as shown in Figure 1.1. In this situation the connection between the server and client is intercepted and the adversary, Eve, can see the conversation between the user and the recipient and change the messages sent between them if wanted.</a:t>
            </a:r>
          </a:p>
        </p:txBody>
      </p:sp>
      <p:sp>
        <p:nvSpPr>
          <p:cNvPr id="84" name="Shape 84"/>
          <p:cNvSpPr txBox="1"/>
          <p:nvPr>
            <p:ph idx="2" type="body"/>
          </p:nvPr>
        </p:nvSpPr>
        <p:spPr>
          <a:xfrm>
            <a:off x="4832400" y="1228675"/>
            <a:ext cx="3999900" cy="3340200"/>
          </a:xfrm>
          <a:prstGeom prst="rect">
            <a:avLst/>
          </a:prstGeom>
        </p:spPr>
        <p:txBody>
          <a:bodyPr anchorCtr="0" anchor="t" bIns="91425" lIns="91425" rIns="91425" tIns="91425">
            <a:noAutofit/>
          </a:bodyPr>
          <a:lstStyle/>
          <a:p>
            <a:pPr lvl="0">
              <a:spcBef>
                <a:spcPts val="0"/>
              </a:spcBef>
              <a:buNone/>
            </a:pPr>
            <a:r>
              <a:t/>
            </a:r>
            <a:endParaRPr/>
          </a:p>
        </p:txBody>
      </p:sp>
      <p:pic>
        <p:nvPicPr>
          <p:cNvPr descr="TLSGraph - Page 1 (1).png" id="85" name="Shape 85"/>
          <p:cNvPicPr preferRelativeResize="0"/>
          <p:nvPr/>
        </p:nvPicPr>
        <p:blipFill rotWithShape="1">
          <a:blip r:embed="rId3">
            <a:alphaModFix/>
          </a:blip>
          <a:srcRect b="0" l="4810" r="1600" t="0"/>
          <a:stretch/>
        </p:blipFill>
        <p:spPr>
          <a:xfrm>
            <a:off x="4141874" y="1228675"/>
            <a:ext cx="4690425" cy="334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Attack tree</a:t>
            </a:r>
          </a:p>
        </p:txBody>
      </p:sp>
      <p:pic>
        <p:nvPicPr>
          <p:cNvPr descr="Attack Tree - Page 1 (1).png" id="91" name="Shape 91"/>
          <p:cNvPicPr preferRelativeResize="0"/>
          <p:nvPr/>
        </p:nvPicPr>
        <p:blipFill>
          <a:blip r:embed="rId3">
            <a:alphaModFix/>
          </a:blip>
          <a:stretch>
            <a:fillRect/>
          </a:stretch>
        </p:blipFill>
        <p:spPr>
          <a:xfrm>
            <a:off x="1952625" y="1059275"/>
            <a:ext cx="4991100" cy="379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Related Work</a:t>
            </a:r>
          </a:p>
        </p:txBody>
      </p:sp>
      <p:sp>
        <p:nvSpPr>
          <p:cNvPr id="97" name="Shape 97"/>
          <p:cNvSpPr txBox="1"/>
          <p:nvPr>
            <p:ph idx="1" type="body"/>
          </p:nvPr>
        </p:nvSpPr>
        <p:spPr>
          <a:xfrm>
            <a:off x="216950" y="985025"/>
            <a:ext cx="8520600" cy="3874200"/>
          </a:xfrm>
          <a:prstGeom prst="rect">
            <a:avLst/>
          </a:prstGeom>
        </p:spPr>
        <p:txBody>
          <a:bodyPr anchorCtr="0" anchor="t" bIns="91425" lIns="91425" rIns="91425" tIns="91425">
            <a:noAutofit/>
          </a:bodyPr>
          <a:lstStyle/>
          <a:p>
            <a:pPr lvl="0">
              <a:spcBef>
                <a:spcPts val="0"/>
              </a:spcBef>
              <a:buNone/>
            </a:pPr>
            <a:r>
              <a:rPr lang="en"/>
              <a:t>WhatsApp</a:t>
            </a:r>
          </a:p>
          <a:p>
            <a:pPr indent="-228600" lvl="0" marL="457200" rtl="0">
              <a:spcBef>
                <a:spcPts val="0"/>
              </a:spcBef>
              <a:spcAft>
                <a:spcPts val="0"/>
              </a:spcAft>
            </a:pPr>
            <a:r>
              <a:rPr lang="en" sz="1200">
                <a:solidFill>
                  <a:srgbClr val="000000"/>
                </a:solidFill>
                <a:latin typeface="Times New Roman"/>
                <a:ea typeface="Times New Roman"/>
                <a:cs typeface="Times New Roman"/>
                <a:sym typeface="Times New Roman"/>
              </a:rPr>
              <a:t> </a:t>
            </a:r>
            <a:r>
              <a:rPr lang="en" sz="1200">
                <a:solidFill>
                  <a:srgbClr val="000000"/>
                </a:solidFill>
              </a:rPr>
              <a:t>WhatsApp uses end-to-end encryption to make sure that it’s only the user and the person that they are communicating with the only people in that conversation.</a:t>
            </a:r>
          </a:p>
          <a:p>
            <a:pPr indent="-228600" lvl="0" marL="457200" rtl="0">
              <a:spcBef>
                <a:spcPts val="0"/>
              </a:spcBef>
              <a:spcAft>
                <a:spcPts val="0"/>
              </a:spcAft>
              <a:buClr>
                <a:srgbClr val="000000"/>
              </a:buClr>
            </a:pPr>
            <a:r>
              <a:rPr lang="en" sz="1200">
                <a:solidFill>
                  <a:srgbClr val="000000"/>
                </a:solidFill>
              </a:rPr>
              <a:t>WhatsApp end-to-end encryption secures messages with a lock and only the user and the receiver of the message have a special key that will unlock the message and thus be able to read them.</a:t>
            </a:r>
          </a:p>
          <a:p>
            <a:pPr indent="-228600" lvl="0" marL="457200" rtl="0">
              <a:spcBef>
                <a:spcPts val="0"/>
              </a:spcBef>
              <a:spcAft>
                <a:spcPts val="0"/>
              </a:spcAft>
              <a:buClr>
                <a:srgbClr val="000000"/>
              </a:buClr>
            </a:pPr>
            <a:r>
              <a:rPr lang="en" sz="1200">
                <a:solidFill>
                  <a:srgbClr val="000000"/>
                </a:solidFill>
              </a:rPr>
              <a:t>Every message that is sent between user and receiver in WhatsApp has its own lock and key.</a:t>
            </a:r>
          </a:p>
          <a:p>
            <a:pPr indent="-228600" lvl="0" marL="457200" rtl="0">
              <a:spcBef>
                <a:spcPts val="0"/>
              </a:spcBef>
              <a:spcAft>
                <a:spcPts val="0"/>
              </a:spcAft>
              <a:buClr>
                <a:srgbClr val="000000"/>
              </a:buClr>
            </a:pPr>
            <a:r>
              <a:rPr lang="en" sz="1200">
                <a:solidFill>
                  <a:srgbClr val="000000"/>
                </a:solidFill>
              </a:rPr>
              <a:t>WhatsApp has two terms for the types of keys they use: Session Key Types &amp; Public Key Types</a:t>
            </a:r>
          </a:p>
          <a:p>
            <a:pPr indent="-228600" lvl="0" marL="457200" rtl="0">
              <a:spcBef>
                <a:spcPts val="0"/>
              </a:spcBef>
              <a:spcAft>
                <a:spcPts val="0"/>
              </a:spcAft>
              <a:buClr>
                <a:srgbClr val="000000"/>
              </a:buClr>
            </a:pPr>
            <a:r>
              <a:rPr lang="en" sz="1200">
                <a:solidFill>
                  <a:srgbClr val="000000"/>
                </a:solidFill>
              </a:rPr>
              <a:t>The basis of WhatsApp end-to-end encryption is the Signal Protocol</a:t>
            </a:r>
          </a:p>
          <a:p>
            <a:pPr indent="-228600" lvl="0" marL="457200">
              <a:spcBef>
                <a:spcPts val="0"/>
              </a:spcBef>
              <a:spcAft>
                <a:spcPts val="0"/>
              </a:spcAft>
              <a:buClr>
                <a:srgbClr val="000000"/>
              </a:buClr>
            </a:pPr>
            <a:r>
              <a:rPr lang="en" sz="1200">
                <a:solidFill>
                  <a:srgbClr val="000000"/>
                </a:solidFill>
              </a:rPr>
              <a:t>This protocol prevents WhatsApp and other parties from accessing the plaintext of either the messages or call that the user makes.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Solution Description (TLS)</a:t>
            </a:r>
          </a:p>
        </p:txBody>
      </p:sp>
      <p:sp>
        <p:nvSpPr>
          <p:cNvPr id="103" name="Shape 103"/>
          <p:cNvSpPr txBox="1"/>
          <p:nvPr>
            <p:ph idx="1" type="body"/>
          </p:nvPr>
        </p:nvSpPr>
        <p:spPr>
          <a:xfrm>
            <a:off x="311700" y="1228675"/>
            <a:ext cx="3999900" cy="3340200"/>
          </a:xfrm>
          <a:prstGeom prst="rect">
            <a:avLst/>
          </a:prstGeom>
        </p:spPr>
        <p:txBody>
          <a:bodyPr anchorCtr="0" anchor="t" bIns="91425" lIns="91425" rIns="91425" tIns="91425">
            <a:noAutofit/>
          </a:bodyPr>
          <a:lstStyle/>
          <a:p>
            <a:pPr indent="-304800" lvl="0" marL="457200" rtl="0">
              <a:spcBef>
                <a:spcPts val="0"/>
              </a:spcBef>
              <a:spcAft>
                <a:spcPts val="0"/>
              </a:spcAft>
              <a:buClr>
                <a:srgbClr val="000000"/>
              </a:buClr>
              <a:buSzPct val="100000"/>
            </a:pPr>
            <a:r>
              <a:rPr lang="en" sz="1200">
                <a:solidFill>
                  <a:srgbClr val="000000"/>
                </a:solidFill>
              </a:rPr>
              <a:t>Clients will both have a private key and public key. </a:t>
            </a:r>
          </a:p>
          <a:p>
            <a:pPr lvl="0" rtl="0">
              <a:spcBef>
                <a:spcPts val="0"/>
              </a:spcBef>
              <a:spcAft>
                <a:spcPts val="0"/>
              </a:spcAft>
              <a:buNone/>
            </a:pPr>
            <a:r>
              <a:t/>
            </a:r>
            <a:endParaRPr sz="1200">
              <a:solidFill>
                <a:srgbClr val="000000"/>
              </a:solidFill>
            </a:endParaRPr>
          </a:p>
          <a:p>
            <a:pPr indent="-304800" lvl="0" marL="457200" rtl="0">
              <a:spcBef>
                <a:spcPts val="0"/>
              </a:spcBef>
              <a:spcAft>
                <a:spcPts val="0"/>
              </a:spcAft>
              <a:buClr>
                <a:srgbClr val="000000"/>
              </a:buClr>
              <a:buSzPct val="100000"/>
            </a:pPr>
            <a:r>
              <a:rPr lang="en" sz="1200">
                <a:solidFill>
                  <a:srgbClr val="000000"/>
                </a:solidFill>
              </a:rPr>
              <a:t>The public key, is shared to anyone upon request for those who wishes to communicate with another client. </a:t>
            </a:r>
          </a:p>
          <a:p>
            <a:pPr lvl="0" rtl="0">
              <a:spcBef>
                <a:spcPts val="0"/>
              </a:spcBef>
              <a:spcAft>
                <a:spcPts val="0"/>
              </a:spcAft>
              <a:buNone/>
            </a:pPr>
            <a:r>
              <a:t/>
            </a:r>
            <a:endParaRPr sz="1200">
              <a:solidFill>
                <a:srgbClr val="000000"/>
              </a:solidFill>
            </a:endParaRPr>
          </a:p>
          <a:p>
            <a:pPr lvl="0" rtl="0">
              <a:spcBef>
                <a:spcPts val="0"/>
              </a:spcBef>
              <a:spcAft>
                <a:spcPts val="0"/>
              </a:spcAft>
              <a:buNone/>
            </a:pPr>
            <a:r>
              <a:t/>
            </a:r>
            <a:endParaRPr sz="1200">
              <a:solidFill>
                <a:srgbClr val="000000"/>
              </a:solidFill>
            </a:endParaRPr>
          </a:p>
          <a:p>
            <a:pPr indent="-304800" lvl="0" marL="457200" rtl="0">
              <a:spcBef>
                <a:spcPts val="0"/>
              </a:spcBef>
              <a:spcAft>
                <a:spcPts val="0"/>
              </a:spcAft>
              <a:buClr>
                <a:srgbClr val="000000"/>
              </a:buClr>
              <a:buSzPct val="100000"/>
            </a:pPr>
            <a:r>
              <a:rPr lang="en" sz="1200">
                <a:solidFill>
                  <a:srgbClr val="000000"/>
                </a:solidFill>
              </a:rPr>
              <a:t>The connection between two clients is encrypted with TLS 1.2 (http) to keep any adversaries away, as shown in figure 1.3 where the tube surrounding the connection indicates the TLS encryption. </a:t>
            </a:r>
          </a:p>
          <a:p>
            <a:pPr lvl="0" rtl="0">
              <a:spcBef>
                <a:spcPts val="0"/>
              </a:spcBef>
              <a:spcAft>
                <a:spcPts val="0"/>
              </a:spcAft>
              <a:buNone/>
            </a:pPr>
            <a:r>
              <a:t/>
            </a:r>
            <a:endParaRPr sz="1200">
              <a:solidFill>
                <a:srgbClr val="000000"/>
              </a:solidFill>
            </a:endParaRPr>
          </a:p>
        </p:txBody>
      </p:sp>
      <p:sp>
        <p:nvSpPr>
          <p:cNvPr id="104" name="Shape 104"/>
          <p:cNvSpPr txBox="1"/>
          <p:nvPr>
            <p:ph idx="2" type="body"/>
          </p:nvPr>
        </p:nvSpPr>
        <p:spPr>
          <a:xfrm>
            <a:off x="4832400" y="1228675"/>
            <a:ext cx="3999900" cy="3340200"/>
          </a:xfrm>
          <a:prstGeom prst="rect">
            <a:avLst/>
          </a:prstGeom>
        </p:spPr>
        <p:txBody>
          <a:bodyPr anchorCtr="0" anchor="t" bIns="91425" lIns="91425" rIns="91425" tIns="91425">
            <a:noAutofit/>
          </a:bodyPr>
          <a:lstStyle/>
          <a:p>
            <a:pPr lvl="0">
              <a:spcBef>
                <a:spcPts val="0"/>
              </a:spcBef>
              <a:buNone/>
            </a:pPr>
            <a:r>
              <a:t/>
            </a:r>
            <a:endParaRPr/>
          </a:p>
        </p:txBody>
      </p:sp>
      <p:pic>
        <p:nvPicPr>
          <p:cNvPr descr="TLSGraph - Page 1.png" id="105" name="Shape 105"/>
          <p:cNvPicPr preferRelativeResize="0"/>
          <p:nvPr/>
        </p:nvPicPr>
        <p:blipFill>
          <a:blip r:embed="rId3">
            <a:alphaModFix/>
          </a:blip>
          <a:stretch>
            <a:fillRect/>
          </a:stretch>
        </p:blipFill>
        <p:spPr>
          <a:xfrm>
            <a:off x="4446424" y="1228675"/>
            <a:ext cx="4385874" cy="3340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Solution description (PGP)</a:t>
            </a:r>
          </a:p>
        </p:txBody>
      </p:sp>
      <p:sp>
        <p:nvSpPr>
          <p:cNvPr id="111" name="Shape 111"/>
          <p:cNvSpPr txBox="1"/>
          <p:nvPr>
            <p:ph idx="1" type="body"/>
          </p:nvPr>
        </p:nvSpPr>
        <p:spPr>
          <a:xfrm>
            <a:off x="311700" y="1228675"/>
            <a:ext cx="3579900" cy="3576300"/>
          </a:xfrm>
          <a:prstGeom prst="rect">
            <a:avLst/>
          </a:prstGeom>
        </p:spPr>
        <p:txBody>
          <a:bodyPr anchorCtr="0" anchor="t" bIns="91425" lIns="91425" rIns="91425" tIns="91425">
            <a:noAutofit/>
          </a:bodyPr>
          <a:lstStyle/>
          <a:p>
            <a:pPr indent="-298450" lvl="0" marL="457200" rtl="0">
              <a:spcBef>
                <a:spcPts val="0"/>
              </a:spcBef>
              <a:spcAft>
                <a:spcPts val="0"/>
              </a:spcAft>
              <a:buClr>
                <a:srgbClr val="000000"/>
              </a:buClr>
              <a:buSzPct val="100000"/>
            </a:pPr>
            <a:r>
              <a:rPr lang="en" sz="1100">
                <a:solidFill>
                  <a:srgbClr val="000000"/>
                </a:solidFill>
              </a:rPr>
              <a:t>The communication between users is done using PGP, Pretty Good Privacy. </a:t>
            </a:r>
          </a:p>
          <a:p>
            <a:pPr indent="-298450" lvl="0" marL="457200" rtl="0">
              <a:spcBef>
                <a:spcPts val="0"/>
              </a:spcBef>
              <a:spcAft>
                <a:spcPts val="0"/>
              </a:spcAft>
              <a:buClr>
                <a:srgbClr val="000000"/>
              </a:buClr>
              <a:buSzPct val="100000"/>
            </a:pPr>
            <a:r>
              <a:rPr lang="en" sz="1100">
                <a:solidFill>
                  <a:srgbClr val="000000"/>
                </a:solidFill>
              </a:rPr>
              <a:t>PGP uses the key system. </a:t>
            </a:r>
          </a:p>
          <a:p>
            <a:pPr indent="-298450" lvl="0" marL="457200" rtl="0">
              <a:spcBef>
                <a:spcPts val="0"/>
              </a:spcBef>
              <a:spcAft>
                <a:spcPts val="0"/>
              </a:spcAft>
              <a:buClr>
                <a:srgbClr val="000000"/>
              </a:buClr>
              <a:buSzPct val="100000"/>
            </a:pPr>
            <a:r>
              <a:rPr lang="en" sz="1100">
                <a:solidFill>
                  <a:srgbClr val="000000"/>
                </a:solidFill>
              </a:rPr>
              <a:t>This implies that each user has a public key, generated by RSA, and a private key. </a:t>
            </a:r>
          </a:p>
          <a:p>
            <a:pPr indent="-298450" lvl="0" marL="457200" rtl="0">
              <a:spcBef>
                <a:spcPts val="0"/>
              </a:spcBef>
              <a:spcAft>
                <a:spcPts val="0"/>
              </a:spcAft>
              <a:buClr>
                <a:srgbClr val="000000"/>
              </a:buClr>
              <a:buSzPct val="100000"/>
            </a:pPr>
            <a:r>
              <a:rPr lang="en" sz="1100">
                <a:solidFill>
                  <a:srgbClr val="000000"/>
                </a:solidFill>
              </a:rPr>
              <a:t>A private key is only known by the user whom the key belongs to because it is what is used to decrypt messages. </a:t>
            </a:r>
          </a:p>
          <a:p>
            <a:pPr indent="-298450" lvl="0" marL="457200">
              <a:spcBef>
                <a:spcPts val="0"/>
              </a:spcBef>
              <a:spcAft>
                <a:spcPts val="0"/>
              </a:spcAft>
              <a:buClr>
                <a:srgbClr val="000000"/>
              </a:buClr>
              <a:buSzPct val="100000"/>
            </a:pPr>
            <a:r>
              <a:rPr lang="en" sz="1100">
                <a:solidFill>
                  <a:srgbClr val="000000"/>
                </a:solidFill>
              </a:rPr>
              <a:t>A public key is known as the encryption key, this key will encrypt the messages the user is sending. Figure 1.4 depicts how messages between users is being sent using PGP.</a:t>
            </a:r>
          </a:p>
          <a:p>
            <a:pPr lvl="0">
              <a:spcBef>
                <a:spcPts val="0"/>
              </a:spcBef>
              <a:buNone/>
            </a:pPr>
            <a:r>
              <a:t/>
            </a:r>
            <a:endParaRPr/>
          </a:p>
        </p:txBody>
      </p:sp>
      <p:sp>
        <p:nvSpPr>
          <p:cNvPr id="112" name="Shape 112"/>
          <p:cNvSpPr txBox="1"/>
          <p:nvPr>
            <p:ph idx="2" type="body"/>
          </p:nvPr>
        </p:nvSpPr>
        <p:spPr>
          <a:xfrm>
            <a:off x="4636150" y="1228675"/>
            <a:ext cx="3999900" cy="3340200"/>
          </a:xfrm>
          <a:prstGeom prst="rect">
            <a:avLst/>
          </a:prstGeom>
        </p:spPr>
        <p:txBody>
          <a:bodyPr anchorCtr="0" anchor="t" bIns="91425" lIns="91425" rIns="91425" tIns="91425">
            <a:noAutofit/>
          </a:bodyPr>
          <a:lstStyle/>
          <a:p>
            <a:pPr lvl="0">
              <a:spcBef>
                <a:spcPts val="0"/>
              </a:spcBef>
              <a:buNone/>
            </a:pPr>
            <a:r>
              <a:t/>
            </a:r>
            <a:endParaRPr/>
          </a:p>
        </p:txBody>
      </p:sp>
      <p:pic>
        <p:nvPicPr>
          <p:cNvPr descr="PGP - Page 1.png" id="113" name="Shape 113"/>
          <p:cNvPicPr preferRelativeResize="0"/>
          <p:nvPr/>
        </p:nvPicPr>
        <p:blipFill rotWithShape="1">
          <a:blip r:embed="rId3">
            <a:alphaModFix/>
          </a:blip>
          <a:srcRect b="2600" l="-3391" r="0" t="0"/>
          <a:stretch/>
        </p:blipFill>
        <p:spPr>
          <a:xfrm>
            <a:off x="3987567" y="1228675"/>
            <a:ext cx="4844732" cy="3340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