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
  </p:notesMasterIdLst>
  <p:sldIdLst>
    <p:sldId id="256" r:id="rId2"/>
    <p:sldId id="257" r:id="rId3"/>
    <p:sldId id="258" r:id="rId4"/>
    <p:sldId id="259" r:id="rId5"/>
    <p:sldId id="260" r:id="rId6"/>
    <p:sldId id="261" r:id="rId7"/>
    <p:sldId id="264"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95" autoAdjust="0"/>
  </p:normalViewPr>
  <p:slideViewPr>
    <p:cSldViewPr>
      <p:cViewPr varScale="1">
        <p:scale>
          <a:sx n="80" d="100"/>
          <a:sy n="80" d="100"/>
        </p:scale>
        <p:origin x="19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BE5A1-18FC-4C8F-AA7E-271FED35F7CD}" type="datetimeFigureOut">
              <a:rPr lang="en-US" smtClean="0"/>
              <a:t>09/23/2021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3ABDF-E207-4647-8EEE-19D3E4EDDB7C}" type="slidenum">
              <a:rPr lang="en-US" smtClean="0"/>
              <a:t>‹#›</a:t>
            </a:fld>
            <a:endParaRPr lang="en-US"/>
          </a:p>
        </p:txBody>
      </p:sp>
    </p:spTree>
    <p:extLst>
      <p:ext uri="{BB962C8B-B14F-4D97-AF65-F5344CB8AC3E}">
        <p14:creationId xmlns:p14="http://schemas.microsoft.com/office/powerpoint/2010/main" val="277459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ngroup.com/articles/usability-101-introduction-to-usabilit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ashable.com/2011/09/12/website-usability-tips/#hI7zotMXp5q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ashable.com/2011/09/12/website-usability-tips/#hI7zotMXp5q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3.org/WAI/intro/components.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03ABDF-E207-4647-8EEE-19D3E4EDDB7C}" type="slidenum">
              <a:rPr lang="en-US" smtClean="0"/>
              <a:t>1</a:t>
            </a:fld>
            <a:endParaRPr lang="en-US"/>
          </a:p>
        </p:txBody>
      </p:sp>
    </p:spTree>
    <p:extLst>
      <p:ext uri="{BB962C8B-B14F-4D97-AF65-F5344CB8AC3E}">
        <p14:creationId xmlns:p14="http://schemas.microsoft.com/office/powerpoint/2010/main" val="280203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Learnability</a:t>
            </a:r>
            <a:r>
              <a:rPr lang="en-US" sz="1200" b="0" i="0" kern="1200" dirty="0">
                <a:solidFill>
                  <a:schemeClr val="tx1"/>
                </a:solidFill>
                <a:effectLst/>
                <a:latin typeface="+mn-lt"/>
                <a:ea typeface="+mn-ea"/>
                <a:cs typeface="+mn-cs"/>
              </a:rPr>
              <a:t>: How easy is it for users to accomplish basic tasks the first time they encounter the design?</a:t>
            </a:r>
          </a:p>
          <a:p>
            <a:r>
              <a:rPr lang="en-US" sz="1200" b="1" i="0" kern="1200" dirty="0">
                <a:solidFill>
                  <a:schemeClr val="tx1"/>
                </a:solidFill>
                <a:effectLst/>
                <a:latin typeface="+mn-lt"/>
                <a:ea typeface="+mn-ea"/>
                <a:cs typeface="+mn-cs"/>
              </a:rPr>
              <a:t>Efficiency</a:t>
            </a:r>
            <a:r>
              <a:rPr lang="en-US" sz="1200" b="0" i="0" kern="1200" dirty="0">
                <a:solidFill>
                  <a:schemeClr val="tx1"/>
                </a:solidFill>
                <a:effectLst/>
                <a:latin typeface="+mn-lt"/>
                <a:ea typeface="+mn-ea"/>
                <a:cs typeface="+mn-cs"/>
              </a:rPr>
              <a:t>: Once users have learned the design, how quickly can they perform tasks?</a:t>
            </a:r>
          </a:p>
          <a:p>
            <a:r>
              <a:rPr lang="en-US" sz="1200" b="1" i="0" kern="1200" dirty="0">
                <a:solidFill>
                  <a:schemeClr val="tx1"/>
                </a:solidFill>
                <a:effectLst/>
                <a:latin typeface="+mn-lt"/>
                <a:ea typeface="+mn-ea"/>
                <a:cs typeface="+mn-cs"/>
              </a:rPr>
              <a:t>Memorability</a:t>
            </a:r>
            <a:r>
              <a:rPr lang="en-US" sz="1200" b="0" i="0" kern="1200" dirty="0">
                <a:solidFill>
                  <a:schemeClr val="tx1"/>
                </a:solidFill>
                <a:effectLst/>
                <a:latin typeface="+mn-lt"/>
                <a:ea typeface="+mn-ea"/>
                <a:cs typeface="+mn-cs"/>
              </a:rPr>
              <a:t>: When users return to the design after a period of not using it, how easily can they reestablish proficiency?</a:t>
            </a:r>
          </a:p>
          <a:p>
            <a:r>
              <a:rPr lang="en-US" sz="1200" b="1" i="0" kern="1200" dirty="0">
                <a:solidFill>
                  <a:schemeClr val="tx1"/>
                </a:solidFill>
                <a:effectLst/>
                <a:latin typeface="+mn-lt"/>
                <a:ea typeface="+mn-ea"/>
                <a:cs typeface="+mn-cs"/>
              </a:rPr>
              <a:t>Errors</a:t>
            </a:r>
            <a:r>
              <a:rPr lang="en-US" sz="1200" b="0" i="0" kern="1200" dirty="0">
                <a:solidFill>
                  <a:schemeClr val="tx1"/>
                </a:solidFill>
                <a:effectLst/>
                <a:latin typeface="+mn-lt"/>
                <a:ea typeface="+mn-ea"/>
                <a:cs typeface="+mn-cs"/>
              </a:rPr>
              <a:t>: How many</a:t>
            </a:r>
            <a:r>
              <a:rPr lang="en-US" sz="1200" b="0" i="0" kern="1200" baseline="0" dirty="0">
                <a:solidFill>
                  <a:schemeClr val="tx1"/>
                </a:solidFill>
                <a:effectLst/>
                <a:latin typeface="+mn-lt"/>
                <a:ea typeface="+mn-ea"/>
                <a:cs typeface="+mn-cs"/>
              </a:rPr>
              <a:t> errors </a:t>
            </a:r>
            <a:r>
              <a:rPr lang="en-US" sz="1200" b="0" i="0" kern="1200" dirty="0">
                <a:solidFill>
                  <a:schemeClr val="tx1"/>
                </a:solidFill>
                <a:effectLst/>
                <a:latin typeface="+mn-lt"/>
                <a:ea typeface="+mn-ea"/>
                <a:cs typeface="+mn-cs"/>
              </a:rPr>
              <a:t>do users make, how severe are these errors, and how easily can they recover from the errors?</a:t>
            </a:r>
          </a:p>
          <a:p>
            <a:r>
              <a:rPr lang="en-US" sz="1200" b="1" i="0" kern="1200" dirty="0">
                <a:solidFill>
                  <a:schemeClr val="tx1"/>
                </a:solidFill>
                <a:effectLst/>
                <a:latin typeface="+mn-lt"/>
                <a:ea typeface="+mn-ea"/>
                <a:cs typeface="+mn-cs"/>
              </a:rPr>
              <a:t>Satisfaction</a:t>
            </a:r>
            <a:r>
              <a:rPr lang="en-US" sz="1200" b="0" i="0" kern="1200" dirty="0">
                <a:solidFill>
                  <a:schemeClr val="tx1"/>
                </a:solidFill>
                <a:effectLst/>
                <a:latin typeface="+mn-lt"/>
                <a:ea typeface="+mn-ea"/>
                <a:cs typeface="+mn-cs"/>
              </a:rPr>
              <a:t>: How pleasant is it to use the design?</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Source: </a:t>
            </a:r>
            <a:r>
              <a:rPr lang="en-US" dirty="0">
                <a:hlinkClick r:id="rId3"/>
              </a:rPr>
              <a:t>https://www.nngroup.com/articles/usability-101-introduction-to-usability/</a:t>
            </a:r>
            <a:endParaRPr lang="en-US"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03ABDF-E207-4647-8EEE-19D3E4EDDB7C}" type="slidenum">
              <a:rPr lang="en-US" smtClean="0"/>
              <a:t>2</a:t>
            </a:fld>
            <a:endParaRPr lang="en-US"/>
          </a:p>
        </p:txBody>
      </p:sp>
    </p:spTree>
    <p:extLst>
      <p:ext uri="{BB962C8B-B14F-4D97-AF65-F5344CB8AC3E}">
        <p14:creationId xmlns:p14="http://schemas.microsoft.com/office/powerpoint/2010/main" val="345478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a:hlinkClick r:id="rId3"/>
              </a:rPr>
              <a:t>http://mashable.com/2011/09/12/website-usability-tips/#hI7zotMXp5q7</a:t>
            </a:r>
            <a:endParaRPr lang="en-US" dirty="0"/>
          </a:p>
        </p:txBody>
      </p:sp>
      <p:sp>
        <p:nvSpPr>
          <p:cNvPr id="4" name="Slide Number Placeholder 3"/>
          <p:cNvSpPr>
            <a:spLocks noGrp="1"/>
          </p:cNvSpPr>
          <p:nvPr>
            <p:ph type="sldNum" sz="quarter" idx="10"/>
          </p:nvPr>
        </p:nvSpPr>
        <p:spPr/>
        <p:txBody>
          <a:bodyPr/>
          <a:lstStyle/>
          <a:p>
            <a:fld id="{C903ABDF-E207-4647-8EEE-19D3E4EDDB7C}" type="slidenum">
              <a:rPr lang="en-US" smtClean="0"/>
              <a:t>3</a:t>
            </a:fld>
            <a:endParaRPr lang="en-US"/>
          </a:p>
        </p:txBody>
      </p:sp>
    </p:spTree>
    <p:extLst>
      <p:ext uri="{BB962C8B-B14F-4D97-AF65-F5344CB8AC3E}">
        <p14:creationId xmlns:p14="http://schemas.microsoft.com/office/powerpoint/2010/main" val="325979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a:hlinkClick r:id="rId3"/>
              </a:rPr>
              <a:t>http://mashable.com/2011/09/12/website-usability-tips/#hI7zotMXp5q7</a:t>
            </a:r>
            <a:endParaRPr lang="en-US" dirty="0"/>
          </a:p>
        </p:txBody>
      </p:sp>
      <p:sp>
        <p:nvSpPr>
          <p:cNvPr id="4" name="Slide Number Placeholder 3"/>
          <p:cNvSpPr>
            <a:spLocks noGrp="1"/>
          </p:cNvSpPr>
          <p:nvPr>
            <p:ph type="sldNum" sz="quarter" idx="10"/>
          </p:nvPr>
        </p:nvSpPr>
        <p:spPr/>
        <p:txBody>
          <a:bodyPr/>
          <a:lstStyle/>
          <a:p>
            <a:fld id="{C903ABDF-E207-4647-8EEE-19D3E4EDDB7C}" type="slidenum">
              <a:rPr lang="en-US" smtClean="0"/>
              <a:t>4</a:t>
            </a:fld>
            <a:endParaRPr lang="en-US"/>
          </a:p>
        </p:txBody>
      </p:sp>
    </p:spTree>
    <p:extLst>
      <p:ext uri="{BB962C8B-B14F-4D97-AF65-F5344CB8AC3E}">
        <p14:creationId xmlns:p14="http://schemas.microsoft.com/office/powerpoint/2010/main" val="682012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content</a:t>
            </a:r>
            <a:r>
              <a:rPr lang="en-US" sz="1200" b="0" i="0" kern="1200" dirty="0">
                <a:solidFill>
                  <a:schemeClr val="tx1"/>
                </a:solidFill>
                <a:effectLst/>
                <a:latin typeface="+mn-lt"/>
                <a:ea typeface="+mn-ea"/>
                <a:cs typeface="+mn-cs"/>
              </a:rPr>
              <a:t> - the information in a Web page or Web application, including:</a:t>
            </a:r>
          </a:p>
          <a:p>
            <a:pPr lvl="1"/>
            <a:r>
              <a:rPr lang="en-US" sz="1200" b="0" i="0" kern="1200" dirty="0">
                <a:solidFill>
                  <a:schemeClr val="tx1"/>
                </a:solidFill>
                <a:effectLst/>
                <a:latin typeface="+mn-lt"/>
                <a:ea typeface="+mn-ea"/>
                <a:cs typeface="+mn-cs"/>
              </a:rPr>
              <a:t>natural information such as text, images, and sounds</a:t>
            </a:r>
          </a:p>
          <a:p>
            <a:pPr lvl="1"/>
            <a:r>
              <a:rPr lang="en-US" sz="1200" b="0" i="0" kern="1200" dirty="0">
                <a:solidFill>
                  <a:schemeClr val="tx1"/>
                </a:solidFill>
                <a:effectLst/>
                <a:latin typeface="+mn-lt"/>
                <a:ea typeface="+mn-ea"/>
                <a:cs typeface="+mn-cs"/>
              </a:rPr>
              <a:t>code or markup that defines structure, presentation, etc.</a:t>
            </a:r>
          </a:p>
          <a:p>
            <a:r>
              <a:rPr lang="en-US" sz="1200" b="1" i="0" kern="1200" dirty="0">
                <a:solidFill>
                  <a:schemeClr val="tx1"/>
                </a:solidFill>
                <a:effectLst/>
                <a:latin typeface="+mn-lt"/>
                <a:ea typeface="+mn-ea"/>
                <a:cs typeface="+mn-cs"/>
              </a:rPr>
              <a:t>Web browsers, media players</a:t>
            </a:r>
            <a:r>
              <a:rPr lang="en-US" sz="1200" b="0" i="0" kern="1200" dirty="0">
                <a:solidFill>
                  <a:schemeClr val="tx1"/>
                </a:solidFill>
                <a:effectLst/>
                <a:latin typeface="+mn-lt"/>
                <a:ea typeface="+mn-ea"/>
                <a:cs typeface="+mn-cs"/>
              </a:rPr>
              <a:t>, and other "user agents"</a:t>
            </a:r>
          </a:p>
          <a:p>
            <a:r>
              <a:rPr lang="en-US" sz="1200" b="1" i="0" kern="1200" dirty="0">
                <a:solidFill>
                  <a:schemeClr val="tx1"/>
                </a:solidFill>
                <a:effectLst/>
                <a:latin typeface="+mn-lt"/>
                <a:ea typeface="+mn-ea"/>
                <a:cs typeface="+mn-cs"/>
              </a:rPr>
              <a:t>assistive technology</a:t>
            </a:r>
            <a:r>
              <a:rPr lang="en-US" sz="1200" b="0" i="0" kern="1200" dirty="0">
                <a:solidFill>
                  <a:schemeClr val="tx1"/>
                </a:solidFill>
                <a:effectLst/>
                <a:latin typeface="+mn-lt"/>
                <a:ea typeface="+mn-ea"/>
                <a:cs typeface="+mn-cs"/>
              </a:rPr>
              <a:t>, in some cases - screen readers, alternative keyboards, switches, scanning software, etc.</a:t>
            </a:r>
          </a:p>
          <a:p>
            <a:r>
              <a:rPr lang="en-US" sz="1200" b="1" i="0" kern="1200" dirty="0">
                <a:solidFill>
                  <a:schemeClr val="tx1"/>
                </a:solidFill>
                <a:effectLst/>
                <a:latin typeface="+mn-lt"/>
                <a:ea typeface="+mn-ea"/>
                <a:cs typeface="+mn-cs"/>
              </a:rPr>
              <a:t>users</a:t>
            </a:r>
            <a:r>
              <a:rPr lang="en-US" sz="1200" b="0" i="0" kern="1200" dirty="0">
                <a:solidFill>
                  <a:schemeClr val="tx1"/>
                </a:solidFill>
                <a:effectLst/>
                <a:latin typeface="+mn-lt"/>
                <a:ea typeface="+mn-ea"/>
                <a:cs typeface="+mn-cs"/>
              </a:rPr>
              <a:t>' knowledge, experiences, and in some cases, adaptive strategies using the Web</a:t>
            </a:r>
          </a:p>
          <a:p>
            <a:r>
              <a:rPr lang="en-US" sz="1200" b="1" i="0" kern="1200" dirty="0">
                <a:solidFill>
                  <a:schemeClr val="tx1"/>
                </a:solidFill>
                <a:effectLst/>
                <a:latin typeface="+mn-lt"/>
                <a:ea typeface="+mn-ea"/>
                <a:cs typeface="+mn-cs"/>
              </a:rPr>
              <a:t>developers</a:t>
            </a:r>
            <a:r>
              <a:rPr lang="en-US" sz="1200" b="0" i="0" kern="1200" dirty="0">
                <a:solidFill>
                  <a:schemeClr val="tx1"/>
                </a:solidFill>
                <a:effectLst/>
                <a:latin typeface="+mn-lt"/>
                <a:ea typeface="+mn-ea"/>
                <a:cs typeface="+mn-cs"/>
              </a:rPr>
              <a:t> - designers, coders, authors, etc., including developers with disabilities and users who contribute content</a:t>
            </a:r>
          </a:p>
          <a:p>
            <a:r>
              <a:rPr lang="en-US" sz="1200" b="1" i="0" kern="1200" dirty="0">
                <a:solidFill>
                  <a:schemeClr val="tx1"/>
                </a:solidFill>
                <a:effectLst/>
                <a:latin typeface="+mn-lt"/>
                <a:ea typeface="+mn-ea"/>
                <a:cs typeface="+mn-cs"/>
              </a:rPr>
              <a:t>authoring tools</a:t>
            </a:r>
            <a:r>
              <a:rPr lang="en-US" sz="1200" b="0" i="0" kern="1200" dirty="0">
                <a:solidFill>
                  <a:schemeClr val="tx1"/>
                </a:solidFill>
                <a:effectLst/>
                <a:latin typeface="+mn-lt"/>
                <a:ea typeface="+mn-ea"/>
                <a:cs typeface="+mn-cs"/>
              </a:rPr>
              <a:t> - software that creates Web sites</a:t>
            </a:r>
          </a:p>
          <a:p>
            <a:r>
              <a:rPr lang="en-US" sz="1200" b="1" i="0" kern="1200" dirty="0">
                <a:solidFill>
                  <a:schemeClr val="tx1"/>
                </a:solidFill>
                <a:effectLst/>
                <a:latin typeface="+mn-lt"/>
                <a:ea typeface="+mn-ea"/>
                <a:cs typeface="+mn-cs"/>
              </a:rPr>
              <a:t>evaluation tools</a:t>
            </a:r>
            <a:r>
              <a:rPr lang="en-US" sz="1200" b="0" i="0" kern="1200" dirty="0">
                <a:solidFill>
                  <a:schemeClr val="tx1"/>
                </a:solidFill>
                <a:effectLst/>
                <a:latin typeface="+mn-lt"/>
                <a:ea typeface="+mn-ea"/>
                <a:cs typeface="+mn-cs"/>
              </a:rPr>
              <a:t> - Web accessibility evaluation tools, HTML validators, CSS validators, etc.</a:t>
            </a:r>
          </a:p>
          <a:p>
            <a:endParaRPr lang="en-US" dirty="0"/>
          </a:p>
          <a:p>
            <a:pPr marL="109728" indent="0">
              <a:buNone/>
            </a:pPr>
            <a:r>
              <a:rPr lang="en-US" dirty="0"/>
              <a:t>Source: </a:t>
            </a:r>
            <a:r>
              <a:rPr lang="en-US" dirty="0">
                <a:hlinkClick r:id="rId3"/>
              </a:rPr>
              <a:t>https://www.w3.org/WAI/intro/components.php</a:t>
            </a:r>
            <a:endParaRPr lang="en-US" dirty="0"/>
          </a:p>
        </p:txBody>
      </p:sp>
      <p:sp>
        <p:nvSpPr>
          <p:cNvPr id="4" name="Slide Number Placeholder 3"/>
          <p:cNvSpPr>
            <a:spLocks noGrp="1"/>
          </p:cNvSpPr>
          <p:nvPr>
            <p:ph type="sldNum" sz="quarter" idx="10"/>
          </p:nvPr>
        </p:nvSpPr>
        <p:spPr/>
        <p:txBody>
          <a:bodyPr/>
          <a:lstStyle/>
          <a:p>
            <a:fld id="{C903ABDF-E207-4647-8EEE-19D3E4EDDB7C}" type="slidenum">
              <a:rPr lang="en-US" smtClean="0"/>
              <a:t>6</a:t>
            </a:fld>
            <a:endParaRPr lang="en-US"/>
          </a:p>
        </p:txBody>
      </p:sp>
    </p:spTree>
    <p:extLst>
      <p:ext uri="{BB962C8B-B14F-4D97-AF65-F5344CB8AC3E}">
        <p14:creationId xmlns:p14="http://schemas.microsoft.com/office/powerpoint/2010/main" val="1022115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CF8360D-9C20-4D9B-A6F3-D4A855367A3E}" type="datetimeFigureOut">
              <a:rPr lang="en-US" smtClean="0"/>
              <a:t>09/23/2021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1FB6DA-D64F-4BA2-A94A-86991BBBD41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F8360D-9C20-4D9B-A6F3-D4A855367A3E}" type="datetimeFigureOut">
              <a:rPr lang="en-US" smtClean="0"/>
              <a:t>09/23/2021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FB6DA-D64F-4BA2-A94A-86991BBBD41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F8360D-9C20-4D9B-A6F3-D4A855367A3E}" type="datetimeFigureOut">
              <a:rPr lang="en-US" smtClean="0"/>
              <a:t>09/23/2021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FB6DA-D64F-4BA2-A94A-86991BBBD41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F8360D-9C20-4D9B-A6F3-D4A855367A3E}" type="datetimeFigureOut">
              <a:rPr lang="en-US" smtClean="0"/>
              <a:t>09/23/2021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FB6DA-D64F-4BA2-A94A-86991BBBD41F}"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CF8360D-9C20-4D9B-A6F3-D4A855367A3E}" type="datetimeFigureOut">
              <a:rPr lang="en-US" smtClean="0"/>
              <a:t>09/23/2021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FB6DA-D64F-4BA2-A94A-86991BBBD41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CF8360D-9C20-4D9B-A6F3-D4A855367A3E}" type="datetimeFigureOut">
              <a:rPr lang="en-US" smtClean="0"/>
              <a:t>09/23/2021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FB6DA-D64F-4BA2-A94A-86991BBBD41F}"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CF8360D-9C20-4D9B-A6F3-D4A855367A3E}" type="datetimeFigureOut">
              <a:rPr lang="en-US" smtClean="0"/>
              <a:t>09/23/2021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FB6DA-D64F-4BA2-A94A-86991BBBD4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CF8360D-9C20-4D9B-A6F3-D4A855367A3E}" type="datetimeFigureOut">
              <a:rPr lang="en-US" smtClean="0"/>
              <a:t>09/23/2021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FB6DA-D64F-4BA2-A94A-86991BBBD41F}"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8360D-9C20-4D9B-A6F3-D4A855367A3E}" type="datetimeFigureOut">
              <a:rPr lang="en-US" smtClean="0"/>
              <a:t>09/23/2021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FB6DA-D64F-4BA2-A94A-86991BBBD41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CF8360D-9C20-4D9B-A6F3-D4A855367A3E}" type="datetimeFigureOut">
              <a:rPr lang="en-US" smtClean="0"/>
              <a:t>09/23/2021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FB6DA-D64F-4BA2-A94A-86991BBBD41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CF8360D-9C20-4D9B-A6F3-D4A855367A3E}" type="datetimeFigureOut">
              <a:rPr lang="en-US" smtClean="0"/>
              <a:t>09/23/2021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1FB6DA-D64F-4BA2-A94A-86991BBBD41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CF8360D-9C20-4D9B-A6F3-D4A855367A3E}" type="datetimeFigureOut">
              <a:rPr lang="en-US" smtClean="0"/>
              <a:t>09/23/2021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1FB6DA-D64F-4BA2-A94A-86991BBBD41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Usability/Accessibility</a:t>
            </a:r>
          </a:p>
        </p:txBody>
      </p:sp>
      <p:sp>
        <p:nvSpPr>
          <p:cNvPr id="3" name="Subtitle 2"/>
          <p:cNvSpPr>
            <a:spLocks noGrp="1"/>
          </p:cNvSpPr>
          <p:nvPr>
            <p:ph type="subTitle" idx="1"/>
          </p:nvPr>
        </p:nvSpPr>
        <p:spPr/>
        <p:txBody>
          <a:bodyPr/>
          <a:lstStyle/>
          <a:p>
            <a:r>
              <a:rPr lang="en-US" dirty="0"/>
              <a:t>CINF 201 – Fall 2021</a:t>
            </a:r>
          </a:p>
        </p:txBody>
      </p:sp>
    </p:spTree>
    <p:extLst>
      <p:ext uri="{BB962C8B-B14F-4D97-AF65-F5344CB8AC3E}">
        <p14:creationId xmlns:p14="http://schemas.microsoft.com/office/powerpoint/2010/main" val="216672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“A quality attribute that assesses how easy user interfaces are to use.” – Nielsen Norman Group</a:t>
            </a:r>
          </a:p>
          <a:p>
            <a:pPr marL="109728" indent="0">
              <a:buNone/>
            </a:pPr>
            <a:r>
              <a:rPr lang="en-US" dirty="0"/>
              <a:t>It consists of 5 components:</a:t>
            </a:r>
          </a:p>
          <a:p>
            <a:pPr marL="624078" indent="-514350">
              <a:buFont typeface="+mj-lt"/>
              <a:buAutoNum type="arabicPeriod"/>
            </a:pPr>
            <a:r>
              <a:rPr lang="en-US" dirty="0"/>
              <a:t>Learnability</a:t>
            </a:r>
          </a:p>
          <a:p>
            <a:pPr marL="624078" indent="-514350">
              <a:buFont typeface="+mj-lt"/>
              <a:buAutoNum type="arabicPeriod"/>
            </a:pPr>
            <a:r>
              <a:rPr lang="en-US" dirty="0"/>
              <a:t>Efficiency</a:t>
            </a:r>
          </a:p>
          <a:p>
            <a:pPr marL="624078" indent="-514350">
              <a:buFont typeface="+mj-lt"/>
              <a:buAutoNum type="arabicPeriod"/>
            </a:pPr>
            <a:r>
              <a:rPr lang="en-US" dirty="0"/>
              <a:t>Memorability</a:t>
            </a:r>
          </a:p>
          <a:p>
            <a:pPr marL="624078" indent="-514350">
              <a:buFont typeface="+mj-lt"/>
              <a:buAutoNum type="arabicPeriod"/>
            </a:pPr>
            <a:r>
              <a:rPr lang="en-US" dirty="0"/>
              <a:t>Errors</a:t>
            </a:r>
          </a:p>
          <a:p>
            <a:pPr marL="624078" indent="-514350">
              <a:buFont typeface="+mj-lt"/>
              <a:buAutoNum type="arabicPeriod"/>
            </a:pPr>
            <a:r>
              <a:rPr lang="en-US" dirty="0"/>
              <a:t>Satisfaction</a:t>
            </a:r>
          </a:p>
          <a:p>
            <a:pPr marL="109728" indent="0">
              <a:buNone/>
            </a:pPr>
            <a:endParaRPr lang="en-US" dirty="0"/>
          </a:p>
        </p:txBody>
      </p:sp>
      <p:sp>
        <p:nvSpPr>
          <p:cNvPr id="3" name="Title 2"/>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93072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Text and typography have to be </a:t>
            </a:r>
            <a:r>
              <a:rPr lang="en-US" b="1" dirty="0"/>
              <a:t>easy and pleasant to read</a:t>
            </a:r>
          </a:p>
          <a:p>
            <a:r>
              <a:rPr lang="en-US" dirty="0"/>
              <a:t>Content should be </a:t>
            </a:r>
            <a:r>
              <a:rPr lang="en-US" b="1" dirty="0"/>
              <a:t>easy to understand</a:t>
            </a:r>
          </a:p>
          <a:p>
            <a:r>
              <a:rPr lang="en-US" dirty="0"/>
              <a:t>Content should be </a:t>
            </a:r>
            <a:r>
              <a:rPr lang="en-US" b="1" dirty="0" err="1"/>
              <a:t>skimmable</a:t>
            </a:r>
            <a:r>
              <a:rPr lang="en-US" dirty="0"/>
              <a:t> because web users don’t read a lot (~28% of text on page is read) </a:t>
            </a:r>
          </a:p>
        </p:txBody>
      </p:sp>
      <p:sp>
        <p:nvSpPr>
          <p:cNvPr id="3" name="Title 2"/>
          <p:cNvSpPr>
            <a:spLocks noGrp="1"/>
          </p:cNvSpPr>
          <p:nvPr>
            <p:ph type="title"/>
          </p:nvPr>
        </p:nvSpPr>
        <p:spPr/>
        <p:txBody>
          <a:bodyPr>
            <a:normAutofit fontScale="90000"/>
          </a:bodyPr>
          <a:lstStyle/>
          <a:p>
            <a:r>
              <a:rPr lang="en-US" dirty="0"/>
              <a:t>General Goals of User-Friendly Web Content</a:t>
            </a:r>
          </a:p>
        </p:txBody>
      </p:sp>
    </p:spTree>
    <p:extLst>
      <p:ext uri="{BB962C8B-B14F-4D97-AF65-F5344CB8AC3E}">
        <p14:creationId xmlns:p14="http://schemas.microsoft.com/office/powerpoint/2010/main" val="213875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dirty="0"/>
              <a:t>Keep Content as Concise as Possible</a:t>
            </a:r>
          </a:p>
          <a:p>
            <a:pPr marL="624078" indent="-514350">
              <a:buFont typeface="+mj-lt"/>
              <a:buAutoNum type="arabicPeriod"/>
            </a:pPr>
            <a:r>
              <a:rPr lang="en-US" dirty="0"/>
              <a:t>Use Headings to Break Up Long Articles</a:t>
            </a:r>
          </a:p>
          <a:p>
            <a:pPr marL="624078" indent="-514350">
              <a:buFont typeface="+mj-lt"/>
              <a:buAutoNum type="arabicPeriod"/>
            </a:pPr>
            <a:r>
              <a:rPr lang="en-US" dirty="0"/>
              <a:t>Help Readers Scan Your Webpages Quickly</a:t>
            </a:r>
          </a:p>
          <a:p>
            <a:pPr marL="624078" indent="-514350">
              <a:buFont typeface="+mj-lt"/>
              <a:buAutoNum type="arabicPeriod"/>
            </a:pPr>
            <a:r>
              <a:rPr lang="en-US" dirty="0"/>
              <a:t>Use Bulleted Lists and Text Formatting</a:t>
            </a:r>
          </a:p>
          <a:p>
            <a:pPr marL="624078" indent="-514350">
              <a:buFont typeface="+mj-lt"/>
              <a:buAutoNum type="arabicPeriod"/>
            </a:pPr>
            <a:r>
              <a:rPr lang="en-US" dirty="0"/>
              <a:t>Give Text Blocks Sufficient Spacing</a:t>
            </a:r>
          </a:p>
          <a:p>
            <a:pPr marL="624078" indent="-514350">
              <a:buFont typeface="+mj-lt"/>
              <a:buAutoNum type="arabicPeriod"/>
            </a:pPr>
            <a:r>
              <a:rPr lang="en-US" dirty="0"/>
              <a:t>Make Hyperlinked Text User-Friendly</a:t>
            </a:r>
          </a:p>
          <a:p>
            <a:pPr marL="624078" indent="-514350">
              <a:buFont typeface="+mj-lt"/>
              <a:buAutoNum type="arabicPeriod"/>
            </a:pPr>
            <a:r>
              <a:rPr lang="en-US" dirty="0"/>
              <a:t>Use Visual Strategically</a:t>
            </a:r>
          </a:p>
          <a:p>
            <a:pPr marL="624078" indent="-514350">
              <a:buFont typeface="+mj-lt"/>
              <a:buAutoNum type="arabicPeriod"/>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a:t>7 Guiding Principles</a:t>
            </a:r>
          </a:p>
        </p:txBody>
      </p:sp>
    </p:spTree>
    <p:extLst>
      <p:ext uri="{BB962C8B-B14F-4D97-AF65-F5344CB8AC3E}">
        <p14:creationId xmlns:p14="http://schemas.microsoft.com/office/powerpoint/2010/main" val="248968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“Web accessibility means that people with disabilities can perceive, understand, navigate, and interact with the Web, and that they can contribute to the Web. Web accessibility also benefits others, including older people with changing abilities due to aging.” – W3C Web Accessibility Initiative</a:t>
            </a:r>
          </a:p>
        </p:txBody>
      </p:sp>
      <p:sp>
        <p:nvSpPr>
          <p:cNvPr id="3" name="Title 2"/>
          <p:cNvSpPr>
            <a:spLocks noGrp="1"/>
          </p:cNvSpPr>
          <p:nvPr>
            <p:ph type="title"/>
          </p:nvPr>
        </p:nvSpPr>
        <p:spPr/>
        <p:txBody>
          <a:bodyPr/>
          <a:lstStyle/>
          <a:p>
            <a:r>
              <a:rPr lang="en-US" dirty="0"/>
              <a:t>Web Accessibility</a:t>
            </a:r>
          </a:p>
        </p:txBody>
      </p:sp>
    </p:spTree>
    <p:extLst>
      <p:ext uri="{BB962C8B-B14F-4D97-AF65-F5344CB8AC3E}">
        <p14:creationId xmlns:p14="http://schemas.microsoft.com/office/powerpoint/2010/main" val="39975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Content </a:t>
            </a:r>
          </a:p>
          <a:p>
            <a:r>
              <a:rPr lang="en-US" dirty="0"/>
              <a:t>Web browsers, media players</a:t>
            </a:r>
          </a:p>
          <a:p>
            <a:r>
              <a:rPr lang="en-US" dirty="0"/>
              <a:t>Assistive technologies</a:t>
            </a:r>
          </a:p>
          <a:p>
            <a:r>
              <a:rPr lang="en-US" dirty="0"/>
              <a:t>Users </a:t>
            </a:r>
          </a:p>
          <a:p>
            <a:r>
              <a:rPr lang="en-US" dirty="0"/>
              <a:t>Developers</a:t>
            </a:r>
          </a:p>
          <a:p>
            <a:r>
              <a:rPr lang="en-US" dirty="0"/>
              <a:t>Authoring tools</a:t>
            </a:r>
          </a:p>
          <a:p>
            <a:r>
              <a:rPr lang="en-US" dirty="0"/>
              <a:t>Evaluation tools</a:t>
            </a:r>
          </a:p>
          <a:p>
            <a:endParaRPr lang="en-US" dirty="0"/>
          </a:p>
          <a:p>
            <a:pPr marL="109728" indent="0">
              <a:buNone/>
            </a:pPr>
            <a:endParaRPr lang="en-US" dirty="0"/>
          </a:p>
          <a:p>
            <a:pPr marL="109728" indent="0">
              <a:buNone/>
            </a:pPr>
            <a:endParaRPr lang="en-US" dirty="0"/>
          </a:p>
        </p:txBody>
      </p:sp>
      <p:sp>
        <p:nvSpPr>
          <p:cNvPr id="3" name="Title 2"/>
          <p:cNvSpPr>
            <a:spLocks noGrp="1"/>
          </p:cNvSpPr>
          <p:nvPr>
            <p:ph type="title"/>
          </p:nvPr>
        </p:nvSpPr>
        <p:spPr/>
        <p:txBody>
          <a:bodyPr/>
          <a:lstStyle/>
          <a:p>
            <a:r>
              <a:rPr lang="en-US" dirty="0"/>
              <a:t>Components of Accessibility</a:t>
            </a:r>
          </a:p>
        </p:txBody>
      </p:sp>
    </p:spTree>
    <p:extLst>
      <p:ext uri="{BB962C8B-B14F-4D97-AF65-F5344CB8AC3E}">
        <p14:creationId xmlns:p14="http://schemas.microsoft.com/office/powerpoint/2010/main" val="160493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Use alt tags</a:t>
            </a:r>
          </a:p>
          <a:p>
            <a:r>
              <a:rPr lang="en-US" dirty="0"/>
              <a:t>Adequate text-to-background contrast</a:t>
            </a:r>
          </a:p>
          <a:p>
            <a:r>
              <a:rPr lang="en-US" dirty="0"/>
              <a:t>Use larger font sizes and provide spacing between text</a:t>
            </a:r>
          </a:p>
          <a:p>
            <a:r>
              <a:rPr lang="en-US" dirty="0"/>
              <a:t>Links are easy to find and descriptive</a:t>
            </a:r>
          </a:p>
          <a:p>
            <a:r>
              <a:rPr lang="en-US" dirty="0"/>
              <a:t>Skip-to-main button</a:t>
            </a:r>
          </a:p>
          <a:p>
            <a:r>
              <a:rPr lang="en-US" dirty="0"/>
              <a:t>Navigation via keyboard, mouse, etc. is possible</a:t>
            </a:r>
          </a:p>
          <a:p>
            <a:r>
              <a:rPr lang="en-US" dirty="0"/>
              <a:t>Captions for videos</a:t>
            </a:r>
          </a:p>
          <a:p>
            <a:r>
              <a:rPr lang="en-US" dirty="0"/>
              <a:t>Pages work on almost all devices (desktops, tablets, phones, etc.)</a:t>
            </a:r>
          </a:p>
          <a:p>
            <a:r>
              <a:rPr lang="en-US" dirty="0"/>
              <a:t>Appropriate labels for input areas</a:t>
            </a:r>
          </a:p>
          <a:p>
            <a:r>
              <a:rPr lang="en-US" dirty="0"/>
              <a:t>Hierarchy for content is established</a:t>
            </a:r>
          </a:p>
          <a:p>
            <a:r>
              <a:rPr lang="en-US" dirty="0"/>
              <a:t>Title tag is filled</a:t>
            </a:r>
          </a:p>
          <a:p>
            <a:endParaRPr lang="en-US" dirty="0"/>
          </a:p>
        </p:txBody>
      </p:sp>
      <p:sp>
        <p:nvSpPr>
          <p:cNvPr id="3" name="Title 2"/>
          <p:cNvSpPr>
            <a:spLocks noGrp="1"/>
          </p:cNvSpPr>
          <p:nvPr>
            <p:ph type="title"/>
          </p:nvPr>
        </p:nvSpPr>
        <p:spPr/>
        <p:txBody>
          <a:bodyPr/>
          <a:lstStyle/>
          <a:p>
            <a:r>
              <a:rPr lang="en-US" dirty="0"/>
              <a:t>Accessibility Tips</a:t>
            </a:r>
          </a:p>
        </p:txBody>
      </p:sp>
    </p:spTree>
    <p:extLst>
      <p:ext uri="{BB962C8B-B14F-4D97-AF65-F5344CB8AC3E}">
        <p14:creationId xmlns:p14="http://schemas.microsoft.com/office/powerpoint/2010/main" val="156652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r>
              <a:rPr lang="en-US" dirty="0"/>
              <a:t>Accessibility and Usability have many overlapping concepts but are separate pieces of the web development puzzle. </a:t>
            </a:r>
          </a:p>
          <a:p>
            <a:pPr marL="109728" indent="0">
              <a:buNone/>
            </a:pPr>
            <a:endParaRPr lang="en-US" dirty="0"/>
          </a:p>
          <a:p>
            <a:pPr marL="109728" indent="0">
              <a:buNone/>
            </a:pPr>
            <a:r>
              <a:rPr lang="en-US" dirty="0"/>
              <a:t>Accessibility focuses on providing access to content on a web page while Usability focuses on making that content useful (solves a problem, informs the user).</a:t>
            </a:r>
          </a:p>
          <a:p>
            <a:pPr marL="109728" indent="0">
              <a:buNone/>
            </a:pPr>
            <a:endParaRPr lang="en-US" dirty="0"/>
          </a:p>
          <a:p>
            <a:pPr marL="109728" indent="0">
              <a:buNone/>
            </a:pPr>
            <a:r>
              <a:rPr lang="en-US" dirty="0"/>
              <a:t>If a webpage is not accessible, then it is not usable. However, a webpage can be accessible but not usable (lacks useful information).</a:t>
            </a:r>
          </a:p>
        </p:txBody>
      </p:sp>
      <p:sp>
        <p:nvSpPr>
          <p:cNvPr id="3" name="Title 2"/>
          <p:cNvSpPr>
            <a:spLocks noGrp="1"/>
          </p:cNvSpPr>
          <p:nvPr>
            <p:ph type="title"/>
          </p:nvPr>
        </p:nvSpPr>
        <p:spPr/>
        <p:txBody>
          <a:bodyPr/>
          <a:lstStyle/>
          <a:p>
            <a:r>
              <a:rPr lang="en-US" dirty="0"/>
              <a:t>Bringing it Together</a:t>
            </a:r>
          </a:p>
        </p:txBody>
      </p:sp>
    </p:spTree>
    <p:extLst>
      <p:ext uri="{BB962C8B-B14F-4D97-AF65-F5344CB8AC3E}">
        <p14:creationId xmlns:p14="http://schemas.microsoft.com/office/powerpoint/2010/main" val="3107134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463</Words>
  <Application>Microsoft Office PowerPoint</Application>
  <PresentationFormat>On-screen Show (4:3)</PresentationFormat>
  <Paragraphs>76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Lucida Sans Unicode</vt:lpstr>
      <vt:lpstr>Verdana</vt:lpstr>
      <vt:lpstr>Wingdings 2</vt:lpstr>
      <vt:lpstr>Wingdings 3</vt:lpstr>
      <vt:lpstr>Concourse</vt:lpstr>
      <vt:lpstr>Usability/Accessibility</vt:lpstr>
      <vt:lpstr>Usability</vt:lpstr>
      <vt:lpstr>General Goals of User-Friendly Web Content</vt:lpstr>
      <vt:lpstr>7 Guiding Principles</vt:lpstr>
      <vt:lpstr>Web Accessibility</vt:lpstr>
      <vt:lpstr>Components of Accessibility</vt:lpstr>
      <vt:lpstr>Accessibility Tips</vt:lpstr>
      <vt:lpstr>Bringing it Together</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Usability/Accessibility</dc:title>
  <dc:creator>Chris</dc:creator>
  <cp:lastModifiedBy>Christopher Velez</cp:lastModifiedBy>
  <cp:revision>11</cp:revision>
  <dcterms:created xsi:type="dcterms:W3CDTF">2017-02-13T20:34:36Z</dcterms:created>
  <dcterms:modified xsi:type="dcterms:W3CDTF">2021-09-23T20:02:51Z</dcterms:modified>
</cp:coreProperties>
</file>