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5" r:id="rId1"/>
  </p:sldMasterIdLst>
  <p:notesMasterIdLst>
    <p:notesMasterId r:id="rId21"/>
  </p:notesMasterIdLst>
  <p:sldIdLst>
    <p:sldId id="796" r:id="rId2"/>
    <p:sldId id="799" r:id="rId3"/>
    <p:sldId id="672" r:id="rId4"/>
    <p:sldId id="802" r:id="rId5"/>
    <p:sldId id="804" r:id="rId6"/>
    <p:sldId id="805" r:id="rId7"/>
    <p:sldId id="803" r:id="rId8"/>
    <p:sldId id="673" r:id="rId9"/>
    <p:sldId id="806" r:id="rId10"/>
    <p:sldId id="807" r:id="rId11"/>
    <p:sldId id="809" r:id="rId12"/>
    <p:sldId id="811" r:id="rId13"/>
    <p:sldId id="813" r:id="rId14"/>
    <p:sldId id="814" r:id="rId15"/>
    <p:sldId id="681" r:id="rId16"/>
    <p:sldId id="815" r:id="rId17"/>
    <p:sldId id="684" r:id="rId18"/>
    <p:sldId id="764" r:id="rId19"/>
    <p:sldId id="819"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B04"/>
    <a:srgbClr val="FE1A08"/>
    <a:srgbClr val="FF6700"/>
    <a:srgbClr val="3494BA"/>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6" autoAdjust="0"/>
    <p:restoredTop sz="95110" autoAdjust="0"/>
  </p:normalViewPr>
  <p:slideViewPr>
    <p:cSldViewPr snapToGrid="0" showGuides="1">
      <p:cViewPr varScale="1">
        <p:scale>
          <a:sx n="65" d="100"/>
          <a:sy n="65" d="100"/>
        </p:scale>
        <p:origin x="1116" y="78"/>
      </p:cViewPr>
      <p:guideLst>
        <p:guide orient="horz" pos="2183"/>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3974E-90A2-4A2E-AFC1-3DA0FE2BCA1A}" type="datetimeFigureOut">
              <a:rPr lang="es-MX" smtClean="0"/>
              <a:t>13/06/2018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798-C712-49E2-AC77-E8E4C38EB409}" type="slidenum">
              <a:rPr lang="es-MX" smtClean="0"/>
              <a:t>‹Nº›</a:t>
            </a:fld>
            <a:endParaRPr lang="es-MX"/>
          </a:p>
        </p:txBody>
      </p:sp>
    </p:spTree>
    <p:extLst>
      <p:ext uri="{BB962C8B-B14F-4D97-AF65-F5344CB8AC3E}">
        <p14:creationId xmlns:p14="http://schemas.microsoft.com/office/powerpoint/2010/main" val="1250932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1</a:t>
            </a:fld>
            <a:endParaRPr lang="es-MX"/>
          </a:p>
        </p:txBody>
      </p:sp>
    </p:spTree>
    <p:extLst>
      <p:ext uri="{BB962C8B-B14F-4D97-AF65-F5344CB8AC3E}">
        <p14:creationId xmlns:p14="http://schemas.microsoft.com/office/powerpoint/2010/main" val="329534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0415DC5-2513-45BD-84C4-042D9CBF86AD}" type="datetimeFigureOut">
              <a:rPr lang="es-MX" smtClean="0"/>
              <a:t>13/06/2018</a:t>
            </a:fld>
            <a:endParaRPr lang="es-MX"/>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MX"/>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11C92CC-D348-4201-8BF9-61ACBEAFA130}" type="slidenum">
              <a:rPr lang="es-MX" smtClean="0"/>
              <a:t>‹Nº›</a:t>
            </a:fld>
            <a:endParaRPr lang="es-MX"/>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7973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0415DC5-2513-45BD-84C4-042D9CBF86AD}" type="datetimeFigureOut">
              <a:rPr lang="es-MX" smtClean="0"/>
              <a:t>13/06/2018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11C92CC-D348-4201-8BF9-61ACBEAFA130}" type="slidenum">
              <a:rPr lang="es-MX" smtClean="0"/>
              <a:t>‹Nº›</a:t>
            </a:fld>
            <a:endParaRPr lang="es-MX"/>
          </a:p>
        </p:txBody>
      </p:sp>
    </p:spTree>
    <p:extLst>
      <p:ext uri="{BB962C8B-B14F-4D97-AF65-F5344CB8AC3E}">
        <p14:creationId xmlns:p14="http://schemas.microsoft.com/office/powerpoint/2010/main" val="277669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0415DC5-2513-45BD-84C4-042D9CBF86AD}" type="datetimeFigureOut">
              <a:rPr lang="es-MX" smtClean="0"/>
              <a:t>13/06/2018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11C92CC-D348-4201-8BF9-61ACBEAFA130}" type="slidenum">
              <a:rPr lang="es-MX" smtClean="0"/>
              <a:t>‹Nº›</a:t>
            </a:fld>
            <a:endParaRPr lang="es-MX"/>
          </a:p>
        </p:txBody>
      </p:sp>
    </p:spTree>
    <p:extLst>
      <p:ext uri="{BB962C8B-B14F-4D97-AF65-F5344CB8AC3E}">
        <p14:creationId xmlns:p14="http://schemas.microsoft.com/office/powerpoint/2010/main" val="402397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0415DC5-2513-45BD-84C4-042D9CBF86AD}" type="datetimeFigureOut">
              <a:rPr lang="es-MX" smtClean="0"/>
              <a:t>13/06/2018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11C92CC-D348-4201-8BF9-61ACBEAFA130}" type="slidenum">
              <a:rPr lang="es-MX" smtClean="0"/>
              <a:t>‹Nº›</a:t>
            </a:fld>
            <a:endParaRPr lang="es-MX"/>
          </a:p>
        </p:txBody>
      </p:sp>
    </p:spTree>
    <p:extLst>
      <p:ext uri="{BB962C8B-B14F-4D97-AF65-F5344CB8AC3E}">
        <p14:creationId xmlns:p14="http://schemas.microsoft.com/office/powerpoint/2010/main" val="31889208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0415DC5-2513-45BD-84C4-042D9CBF86AD}" type="datetimeFigureOut">
              <a:rPr lang="es-MX" smtClean="0"/>
              <a:t>13/06/2018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11C92CC-D348-4201-8BF9-61ACBEAFA130}" type="slidenum">
              <a:rPr lang="es-MX" smtClean="0"/>
              <a:t>‹Nº›</a:t>
            </a:fld>
            <a:endParaRPr lang="es-MX"/>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3743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0415DC5-2513-45BD-84C4-042D9CBF86AD}" type="datetimeFigureOut">
              <a:rPr lang="es-MX" smtClean="0"/>
              <a:t>13/06/2018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11C92CC-D348-4201-8BF9-61ACBEAFA130}" type="slidenum">
              <a:rPr lang="es-MX" smtClean="0"/>
              <a:t>‹Nº›</a:t>
            </a:fld>
            <a:endParaRPr lang="es-MX"/>
          </a:p>
        </p:txBody>
      </p:sp>
    </p:spTree>
    <p:extLst>
      <p:ext uri="{BB962C8B-B14F-4D97-AF65-F5344CB8AC3E}">
        <p14:creationId xmlns:p14="http://schemas.microsoft.com/office/powerpoint/2010/main" val="251213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0415DC5-2513-45BD-84C4-042D9CBF86AD}" type="datetimeFigureOut">
              <a:rPr lang="es-MX" smtClean="0"/>
              <a:t>13/06/2018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11C92CC-D348-4201-8BF9-61ACBEAFA130}" type="slidenum">
              <a:rPr lang="es-MX" smtClean="0"/>
              <a:t>‹Nº›</a:t>
            </a:fld>
            <a:endParaRPr lang="es-MX"/>
          </a:p>
        </p:txBody>
      </p:sp>
    </p:spTree>
    <p:extLst>
      <p:ext uri="{BB962C8B-B14F-4D97-AF65-F5344CB8AC3E}">
        <p14:creationId xmlns:p14="http://schemas.microsoft.com/office/powerpoint/2010/main" val="377784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0415DC5-2513-45BD-84C4-042D9CBF86AD}" type="datetimeFigureOut">
              <a:rPr lang="es-MX" smtClean="0"/>
              <a:t>13/06/2018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11C92CC-D348-4201-8BF9-61ACBEAFA130}" type="slidenum">
              <a:rPr lang="es-MX" smtClean="0"/>
              <a:t>‹Nº›</a:t>
            </a:fld>
            <a:endParaRPr lang="es-MX"/>
          </a:p>
        </p:txBody>
      </p:sp>
    </p:spTree>
    <p:extLst>
      <p:ext uri="{BB962C8B-B14F-4D97-AF65-F5344CB8AC3E}">
        <p14:creationId xmlns:p14="http://schemas.microsoft.com/office/powerpoint/2010/main" val="265381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15DC5-2513-45BD-84C4-042D9CBF86AD}" type="datetimeFigureOut">
              <a:rPr lang="es-MX" smtClean="0"/>
              <a:t>13/06/2018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11C92CC-D348-4201-8BF9-61ACBEAFA130}" type="slidenum">
              <a:rPr lang="es-MX" smtClean="0"/>
              <a:t>‹Nº›</a:t>
            </a:fld>
            <a:endParaRPr lang="es-MX"/>
          </a:p>
        </p:txBody>
      </p:sp>
    </p:spTree>
    <p:extLst>
      <p:ext uri="{BB962C8B-B14F-4D97-AF65-F5344CB8AC3E}">
        <p14:creationId xmlns:p14="http://schemas.microsoft.com/office/powerpoint/2010/main" val="405845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0415DC5-2513-45BD-84C4-042D9CBF86AD}" type="datetimeFigureOut">
              <a:rPr lang="es-MX" smtClean="0"/>
              <a:t>13/06/2018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11C92CC-D348-4201-8BF9-61ACBEAFA130}" type="slidenum">
              <a:rPr lang="es-MX" smtClean="0"/>
              <a:t>‹Nº›</a:t>
            </a:fld>
            <a:endParaRPr lang="es-MX"/>
          </a:p>
        </p:txBody>
      </p:sp>
    </p:spTree>
    <p:extLst>
      <p:ext uri="{BB962C8B-B14F-4D97-AF65-F5344CB8AC3E}">
        <p14:creationId xmlns:p14="http://schemas.microsoft.com/office/powerpoint/2010/main" val="213547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0415DC5-2513-45BD-84C4-042D9CBF86AD}" type="datetimeFigureOut">
              <a:rPr lang="es-MX" smtClean="0"/>
              <a:t>13/06/2018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11C92CC-D348-4201-8BF9-61ACBEAFA130}" type="slidenum">
              <a:rPr lang="es-MX" smtClean="0"/>
              <a:t>‹Nº›</a:t>
            </a:fld>
            <a:endParaRPr lang="es-MX"/>
          </a:p>
        </p:txBody>
      </p:sp>
    </p:spTree>
    <p:extLst>
      <p:ext uri="{BB962C8B-B14F-4D97-AF65-F5344CB8AC3E}">
        <p14:creationId xmlns:p14="http://schemas.microsoft.com/office/powerpoint/2010/main" val="293912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0415DC5-2513-45BD-84C4-042D9CBF86AD}" type="datetimeFigureOut">
              <a:rPr lang="es-MX" smtClean="0"/>
              <a:t>13/06/2018</a:t>
            </a:fld>
            <a:endParaRPr lang="es-MX"/>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s-MX"/>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11C92CC-D348-4201-8BF9-61ACBEAFA130}" type="slidenum">
              <a:rPr lang="es-MX" smtClean="0"/>
              <a:t>‹Nº›</a:t>
            </a:fld>
            <a:endParaRPr lang="es-MX"/>
          </a:p>
        </p:txBody>
      </p:sp>
      <p:pic>
        <p:nvPicPr>
          <p:cNvPr id="9" name="Picture 4" descr="http://www.thebestschools.org/wp-content/uploads/2012/06/biostatistics.jpg"/>
          <p:cNvPicPr>
            <a:picLocks noChangeAspect="1" noChangeArrowheads="1"/>
          </p:cNvPicPr>
          <p:nvPr userDrawn="1"/>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10587" y="292590"/>
            <a:ext cx="1075882" cy="634020"/>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2" descr="http://4.bp.blogspot.com/_AEZks0GBs7U/TPMYzdVYBpI/AAAAAAAAACA/5GIcZA2e9lc/s1600/LOGO+ITESM.jpg"/>
          <p:cNvPicPr>
            <a:picLocks noChangeAspect="1" noChangeArrowheads="1"/>
          </p:cNvPicPr>
          <p:nvPr userDrawn="1"/>
        </p:nvPicPr>
        <p:blipFill>
          <a:blip r:embed="rId14"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1140" y="6085157"/>
            <a:ext cx="1447886" cy="5366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43970607"/>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00638" y="1554672"/>
            <a:ext cx="11263745" cy="4662815"/>
          </a:xfrm>
          <a:prstGeom prst="rect">
            <a:avLst/>
          </a:prstGeom>
          <a:noFill/>
        </p:spPr>
        <p:txBody>
          <a:bodyPr wrap="square" rtlCol="0">
            <a:spAutoFit/>
          </a:bodyPr>
          <a:lstStyle/>
          <a:p>
            <a:r>
              <a:rPr lang="es-MX" sz="2700" b="1" dirty="0" smtClean="0">
                <a:solidFill>
                  <a:srgbClr val="002060"/>
                </a:solidFill>
              </a:rPr>
              <a:t>Ecuaciones:</a:t>
            </a:r>
            <a:endParaRPr lang="es-MX" sz="2700" dirty="0" smtClean="0">
              <a:solidFill>
                <a:srgbClr val="002060"/>
              </a:solidFill>
            </a:endParaRPr>
          </a:p>
          <a:p>
            <a:endParaRPr lang="es-MX" sz="2700" dirty="0">
              <a:solidFill>
                <a:srgbClr val="002060"/>
              </a:solidFill>
            </a:endParaRPr>
          </a:p>
          <a:p>
            <a:r>
              <a:rPr lang="es-MX" sz="2700" dirty="0" smtClean="0">
                <a:solidFill>
                  <a:srgbClr val="002060"/>
                </a:solidFill>
              </a:rPr>
              <a:t>Variabilidad </a:t>
            </a:r>
            <a:r>
              <a:rPr lang="es-MX" sz="2700" b="1" dirty="0" smtClean="0">
                <a:solidFill>
                  <a:srgbClr val="002060"/>
                </a:solidFill>
              </a:rPr>
              <a:t>“dentro de los grupos”</a:t>
            </a:r>
          </a:p>
          <a:p>
            <a:endParaRPr lang="es-MX" sz="2700" b="1" dirty="0" smtClean="0">
              <a:solidFill>
                <a:srgbClr val="002060"/>
              </a:solidFill>
            </a:endParaRPr>
          </a:p>
          <a:p>
            <a:endParaRPr lang="es-MX" sz="2700" b="1" dirty="0">
              <a:solidFill>
                <a:srgbClr val="002060"/>
              </a:solidFill>
            </a:endParaRPr>
          </a:p>
          <a:p>
            <a:endParaRPr lang="es-MX" sz="2700" b="1" dirty="0" smtClean="0">
              <a:solidFill>
                <a:srgbClr val="002060"/>
              </a:solidFill>
            </a:endParaRPr>
          </a:p>
          <a:p>
            <a:endParaRPr lang="es-MX" sz="2700" b="1" dirty="0">
              <a:solidFill>
                <a:srgbClr val="002060"/>
              </a:solidFill>
            </a:endParaRPr>
          </a:p>
          <a:p>
            <a:r>
              <a:rPr lang="es-MX" sz="2700" dirty="0" smtClean="0">
                <a:solidFill>
                  <a:srgbClr val="002060"/>
                </a:solidFill>
              </a:rPr>
              <a:t>Variabilidad </a:t>
            </a:r>
            <a:r>
              <a:rPr lang="es-MX" sz="2700" b="1" dirty="0" smtClean="0">
                <a:solidFill>
                  <a:srgbClr val="002060"/>
                </a:solidFill>
              </a:rPr>
              <a:t>“entre los </a:t>
            </a:r>
            <a:r>
              <a:rPr lang="es-MX" sz="2700" b="1" dirty="0">
                <a:solidFill>
                  <a:srgbClr val="002060"/>
                </a:solidFill>
              </a:rPr>
              <a:t>grupos”</a:t>
            </a:r>
          </a:p>
          <a:p>
            <a:endParaRPr lang="es-MX" sz="2700" b="1" dirty="0" smtClean="0">
              <a:solidFill>
                <a:srgbClr val="002060"/>
              </a:solidFill>
            </a:endParaRPr>
          </a:p>
          <a:p>
            <a:endParaRPr lang="es-MX" sz="2700" b="1" dirty="0">
              <a:solidFill>
                <a:srgbClr val="002060"/>
              </a:solidFill>
            </a:endParaRPr>
          </a:p>
          <a:p>
            <a:endParaRPr lang="es-MX" sz="2700" b="1" dirty="0" smtClean="0">
              <a:solidFill>
                <a:srgbClr val="002060"/>
              </a:solidFill>
            </a:endParaRPr>
          </a:p>
        </p:txBody>
      </p:sp>
      <mc:AlternateContent xmlns:mc="http://schemas.openxmlformats.org/markup-compatibility/2006" xmlns:a14="http://schemas.microsoft.com/office/drawing/2010/main">
        <mc:Choice Requires="a14">
          <p:sp>
            <p:nvSpPr>
              <p:cNvPr id="10" name="CuadroTexto 9"/>
              <p:cNvSpPr txBox="1"/>
              <p:nvPr/>
            </p:nvSpPr>
            <p:spPr>
              <a:xfrm>
                <a:off x="500638" y="3197749"/>
                <a:ext cx="5476819" cy="688330"/>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MX" sz="2000" b="1" i="1" smtClean="0">
                              <a:solidFill>
                                <a:srgbClr val="002060"/>
                              </a:solidFill>
                              <a:latin typeface="Cambria Math" panose="02040503050406030204" pitchFamily="18" charset="0"/>
                            </a:rPr>
                          </m:ctrlPr>
                        </m:sSubSupPr>
                        <m:e>
                          <m:r>
                            <a:rPr lang="es-MX" sz="2000" b="1" i="1" smtClean="0">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𝒘</m:t>
                          </m:r>
                        </m:sub>
                        <m:sup>
                          <m:r>
                            <a:rPr lang="es-MX" sz="2000" b="1" i="1" smtClean="0">
                              <a:solidFill>
                                <a:srgbClr val="002060"/>
                              </a:solidFill>
                              <a:latin typeface="Cambria Math" panose="02040503050406030204" pitchFamily="18" charset="0"/>
                            </a:rPr>
                            <m:t>𝟐</m:t>
                          </m:r>
                        </m:sup>
                      </m:sSubSup>
                      <m:r>
                        <a:rPr lang="es-MX" sz="2000" b="1" i="1" smtClean="0">
                          <a:solidFill>
                            <a:srgbClr val="002060"/>
                          </a:solidFill>
                          <a:latin typeface="Cambria Math" panose="02040503050406030204" pitchFamily="18" charset="0"/>
                        </a:rPr>
                        <m:t>=</m:t>
                      </m:r>
                      <m:f>
                        <m:fPr>
                          <m:ctrlPr>
                            <a:rPr lang="es-MX" sz="2000" b="1" i="1" smtClean="0">
                              <a:solidFill>
                                <a:srgbClr val="002060"/>
                              </a:solidFill>
                              <a:latin typeface="Cambria Math" panose="02040503050406030204" pitchFamily="18" charset="0"/>
                            </a:rPr>
                          </m:ctrlPr>
                        </m:fPr>
                        <m:num>
                          <m:d>
                            <m:dPr>
                              <m:ctrlPr>
                                <a:rPr lang="es-MX" sz="2000" b="1" i="1" smtClean="0">
                                  <a:solidFill>
                                    <a:srgbClr val="002060"/>
                                  </a:solidFill>
                                  <a:latin typeface="Cambria Math" panose="02040503050406030204" pitchFamily="18" charset="0"/>
                                </a:rPr>
                              </m:ctrlPr>
                            </m:dPr>
                            <m:e>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𝟏</m:t>
                                  </m:r>
                                </m:sub>
                              </m:sSub>
                              <m:r>
                                <a:rPr lang="es-MX" sz="2000" b="1" i="1" smtClean="0">
                                  <a:solidFill>
                                    <a:srgbClr val="002060"/>
                                  </a:solidFill>
                                  <a:latin typeface="Cambria Math" panose="02040503050406030204" pitchFamily="18" charset="0"/>
                                </a:rPr>
                                <m:t>−</m:t>
                              </m:r>
                              <m:r>
                                <a:rPr lang="es-MX" sz="2000" b="1" i="1" smtClean="0">
                                  <a:solidFill>
                                    <a:srgbClr val="002060"/>
                                  </a:solidFill>
                                  <a:latin typeface="Cambria Math" panose="02040503050406030204" pitchFamily="18" charset="0"/>
                                </a:rPr>
                                <m:t>𝟏</m:t>
                              </m:r>
                            </m:e>
                          </m:d>
                          <m:sSubSup>
                            <m:sSubSupPr>
                              <m:ctrlPr>
                                <a:rPr lang="es-MX" sz="2000" b="1" i="1" smtClean="0">
                                  <a:solidFill>
                                    <a:srgbClr val="002060"/>
                                  </a:solidFill>
                                  <a:latin typeface="Cambria Math" panose="02040503050406030204" pitchFamily="18" charset="0"/>
                                </a:rPr>
                              </m:ctrlPr>
                            </m:sSubSupPr>
                            <m:e>
                              <m:r>
                                <a:rPr lang="es-MX" sz="2000" b="1" i="1" smtClean="0">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𝟏</m:t>
                              </m:r>
                            </m:sub>
                            <m:sup>
                              <m:r>
                                <a:rPr lang="es-MX" sz="2000" b="1" i="1" smtClean="0">
                                  <a:solidFill>
                                    <a:srgbClr val="002060"/>
                                  </a:solidFill>
                                  <a:latin typeface="Cambria Math" panose="02040503050406030204" pitchFamily="18" charset="0"/>
                                </a:rPr>
                                <m:t>𝟐</m:t>
                              </m:r>
                            </m:sup>
                          </m:sSubSup>
                          <m:r>
                            <a:rPr lang="es-MX" sz="2000" b="1" i="1" smtClean="0">
                              <a:solidFill>
                                <a:srgbClr val="002060"/>
                              </a:solidFill>
                              <a:latin typeface="Cambria Math" panose="02040503050406030204" pitchFamily="18" charset="0"/>
                            </a:rPr>
                            <m:t>+</m:t>
                          </m:r>
                          <m:d>
                            <m:dPr>
                              <m:ctrlPr>
                                <a:rPr lang="es-MX" sz="2000" b="1" i="1">
                                  <a:solidFill>
                                    <a:srgbClr val="002060"/>
                                  </a:solidFill>
                                  <a:latin typeface="Cambria Math" panose="02040503050406030204" pitchFamily="18" charset="0"/>
                                </a:rPr>
                              </m:ctrlPr>
                            </m:dPr>
                            <m:e>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𝟐</m:t>
                                  </m:r>
                                </m:sub>
                              </m:sSub>
                              <m:r>
                                <a:rPr lang="es-MX" sz="2000" b="1" i="1">
                                  <a:solidFill>
                                    <a:srgbClr val="002060"/>
                                  </a:solidFill>
                                  <a:latin typeface="Cambria Math" panose="02040503050406030204" pitchFamily="18" charset="0"/>
                                </a:rPr>
                                <m:t>−</m:t>
                              </m:r>
                              <m:r>
                                <a:rPr lang="es-MX" sz="2000" b="1" i="1">
                                  <a:solidFill>
                                    <a:srgbClr val="002060"/>
                                  </a:solidFill>
                                  <a:latin typeface="Cambria Math" panose="02040503050406030204" pitchFamily="18" charset="0"/>
                                </a:rPr>
                                <m:t>𝟏</m:t>
                              </m:r>
                            </m:e>
                          </m:d>
                          <m:sSubSup>
                            <m:sSubSupPr>
                              <m:ctrlPr>
                                <a:rPr lang="es-MX" sz="2000" b="1" i="1">
                                  <a:solidFill>
                                    <a:srgbClr val="002060"/>
                                  </a:solidFill>
                                  <a:latin typeface="Cambria Math" panose="02040503050406030204" pitchFamily="18" charset="0"/>
                                </a:rPr>
                              </m:ctrlPr>
                            </m:sSubSupPr>
                            <m:e>
                              <m:r>
                                <a:rPr lang="es-MX" sz="2000" b="1" i="1">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𝟐</m:t>
                              </m:r>
                            </m:sub>
                            <m:sup>
                              <m:r>
                                <a:rPr lang="es-MX" sz="2000" b="1" i="1">
                                  <a:solidFill>
                                    <a:srgbClr val="002060"/>
                                  </a:solidFill>
                                  <a:latin typeface="Cambria Math" panose="02040503050406030204" pitchFamily="18" charset="0"/>
                                </a:rPr>
                                <m:t>𝟐</m:t>
                              </m:r>
                            </m:sup>
                          </m:sSubSup>
                          <m:r>
                            <a:rPr lang="es-MX" sz="2000" b="1" i="1">
                              <a:solidFill>
                                <a:srgbClr val="002060"/>
                              </a:solidFill>
                              <a:latin typeface="Cambria Math" panose="02040503050406030204" pitchFamily="18" charset="0"/>
                            </a:rPr>
                            <m:t>+</m:t>
                          </m:r>
                          <m:r>
                            <a:rPr lang="es-MX" sz="2000" b="1" i="1" smtClean="0">
                              <a:solidFill>
                                <a:srgbClr val="002060"/>
                              </a:solidFill>
                              <a:latin typeface="Cambria Math" panose="02040503050406030204" pitchFamily="18" charset="0"/>
                            </a:rPr>
                            <m:t> …+</m:t>
                          </m:r>
                          <m:d>
                            <m:dPr>
                              <m:ctrlPr>
                                <a:rPr lang="es-MX" sz="2000" b="1" i="1">
                                  <a:solidFill>
                                    <a:srgbClr val="002060"/>
                                  </a:solidFill>
                                  <a:latin typeface="Cambria Math" panose="02040503050406030204" pitchFamily="18" charset="0"/>
                                </a:rPr>
                              </m:ctrlPr>
                            </m:dPr>
                            <m:e>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𝒌</m:t>
                                  </m:r>
                                </m:sub>
                              </m:sSub>
                              <m:r>
                                <a:rPr lang="es-MX" sz="2000" b="1" i="1">
                                  <a:solidFill>
                                    <a:srgbClr val="002060"/>
                                  </a:solidFill>
                                  <a:latin typeface="Cambria Math" panose="02040503050406030204" pitchFamily="18" charset="0"/>
                                </a:rPr>
                                <m:t>−</m:t>
                              </m:r>
                              <m:r>
                                <a:rPr lang="es-MX" sz="2000" b="1" i="1">
                                  <a:solidFill>
                                    <a:srgbClr val="002060"/>
                                  </a:solidFill>
                                  <a:latin typeface="Cambria Math" panose="02040503050406030204" pitchFamily="18" charset="0"/>
                                </a:rPr>
                                <m:t>𝟏</m:t>
                              </m:r>
                            </m:e>
                          </m:d>
                          <m:sSubSup>
                            <m:sSubSupPr>
                              <m:ctrlPr>
                                <a:rPr lang="es-MX" sz="2000" b="1" i="1">
                                  <a:solidFill>
                                    <a:srgbClr val="002060"/>
                                  </a:solidFill>
                                  <a:latin typeface="Cambria Math" panose="02040503050406030204" pitchFamily="18" charset="0"/>
                                </a:rPr>
                              </m:ctrlPr>
                            </m:sSubSupPr>
                            <m:e>
                              <m:r>
                                <a:rPr lang="es-MX" sz="2000" b="1" i="1">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𝒌</m:t>
                              </m:r>
                            </m:sub>
                            <m:sup>
                              <m:r>
                                <a:rPr lang="es-MX" sz="2000" b="1" i="1">
                                  <a:solidFill>
                                    <a:srgbClr val="002060"/>
                                  </a:solidFill>
                                  <a:latin typeface="Cambria Math" panose="02040503050406030204" pitchFamily="18" charset="0"/>
                                </a:rPr>
                                <m:t>𝟐</m:t>
                              </m:r>
                            </m:sup>
                          </m:sSubSup>
                        </m:num>
                        <m:den>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𝟏</m:t>
                              </m:r>
                            </m:sub>
                          </m:sSub>
                          <m:r>
                            <a:rPr lang="es-MX" sz="2000" b="1" i="1" smtClean="0">
                              <a:solidFill>
                                <a:srgbClr val="002060"/>
                              </a:solidFill>
                              <a:latin typeface="Cambria Math" panose="02040503050406030204" pitchFamily="18" charset="0"/>
                            </a:rPr>
                            <m:t>+</m:t>
                          </m:r>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𝟐</m:t>
                              </m:r>
                            </m:sub>
                          </m:sSub>
                          <m:r>
                            <a:rPr lang="es-MX" sz="2000" b="1" i="1" smtClean="0">
                              <a:solidFill>
                                <a:srgbClr val="002060"/>
                              </a:solidFill>
                              <a:latin typeface="Cambria Math" panose="02040503050406030204" pitchFamily="18" charset="0"/>
                            </a:rPr>
                            <m:t>+…+</m:t>
                          </m:r>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𝒌</m:t>
                              </m:r>
                            </m:sub>
                          </m:sSub>
                          <m:r>
                            <a:rPr lang="es-MX" sz="2000" b="1" i="1" smtClean="0">
                              <a:solidFill>
                                <a:srgbClr val="002060"/>
                              </a:solidFill>
                              <a:latin typeface="Cambria Math" panose="02040503050406030204" pitchFamily="18" charset="0"/>
                            </a:rPr>
                            <m:t>−</m:t>
                          </m:r>
                          <m:r>
                            <a:rPr lang="es-MX" sz="2000" b="1" i="1" smtClean="0">
                              <a:solidFill>
                                <a:srgbClr val="002060"/>
                              </a:solidFill>
                              <a:latin typeface="Cambria Math" panose="02040503050406030204" pitchFamily="18" charset="0"/>
                            </a:rPr>
                            <m:t>𝒌</m:t>
                          </m:r>
                        </m:den>
                      </m:f>
                    </m:oMath>
                  </m:oMathPara>
                </a14:m>
                <a:endParaRPr lang="es-MX" sz="2400" b="1" dirty="0">
                  <a:solidFill>
                    <a:srgbClr val="002060"/>
                  </a:solidFill>
                </a:endParaRPr>
              </a:p>
            </p:txBody>
          </p:sp>
        </mc:Choice>
        <mc:Fallback xmlns="">
          <p:sp>
            <p:nvSpPr>
              <p:cNvPr id="10" name="CuadroTexto 9"/>
              <p:cNvSpPr txBox="1">
                <a:spLocks noRot="1" noChangeAspect="1" noMove="1" noResize="1" noEditPoints="1" noAdjustHandles="1" noChangeArrowheads="1" noChangeShapeType="1" noTextEdit="1"/>
              </p:cNvSpPr>
              <p:nvPr/>
            </p:nvSpPr>
            <p:spPr>
              <a:xfrm>
                <a:off x="500638" y="3197749"/>
                <a:ext cx="5476819" cy="688330"/>
              </a:xfrm>
              <a:prstGeom prst="rect">
                <a:avLst/>
              </a:prstGeom>
              <a:blipFill>
                <a:blip r:embed="rId3"/>
                <a:stretch>
                  <a:fillRect/>
                </a:stretch>
              </a:blipFill>
              <a:ln>
                <a:noFill/>
              </a:ln>
            </p:spPr>
            <p:txBody>
              <a:bodyPr/>
              <a:lstStyle/>
              <a:p>
                <a:r>
                  <a:rPr lang="es-MX">
                    <a:noFill/>
                  </a:rPr>
                  <a:t> </a:t>
                </a:r>
              </a:p>
            </p:txBody>
          </p:sp>
        </mc:Fallback>
      </mc:AlternateContent>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mc:AlternateContent xmlns:mc="http://schemas.openxmlformats.org/markup-compatibility/2006" xmlns:a14="http://schemas.microsoft.com/office/drawing/2010/main">
        <mc:Choice Requires="a14">
          <p:sp>
            <p:nvSpPr>
              <p:cNvPr id="11" name="CuadroTexto 10"/>
              <p:cNvSpPr txBox="1"/>
              <p:nvPr/>
            </p:nvSpPr>
            <p:spPr>
              <a:xfrm>
                <a:off x="500638" y="5397319"/>
                <a:ext cx="5871030" cy="625428"/>
              </a:xfrm>
              <a:prstGeom prst="rect">
                <a:avLst/>
              </a:prstGeom>
              <a:noFill/>
              <a:ln>
                <a:no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s-MX" sz="2000" b="1" i="1" smtClean="0">
                              <a:solidFill>
                                <a:srgbClr val="002060"/>
                              </a:solidFill>
                              <a:latin typeface="Cambria Math" panose="02040503050406030204" pitchFamily="18" charset="0"/>
                            </a:rPr>
                          </m:ctrlPr>
                        </m:sSubSupPr>
                        <m:e>
                          <m:r>
                            <a:rPr lang="es-MX" sz="2000" b="1" i="1" smtClean="0">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𝑩</m:t>
                          </m:r>
                        </m:sub>
                        <m:sup>
                          <m:r>
                            <a:rPr lang="es-MX" sz="2000" b="1" i="1" smtClean="0">
                              <a:solidFill>
                                <a:srgbClr val="002060"/>
                              </a:solidFill>
                              <a:latin typeface="Cambria Math" panose="02040503050406030204" pitchFamily="18" charset="0"/>
                            </a:rPr>
                            <m:t>𝟐</m:t>
                          </m:r>
                        </m:sup>
                      </m:sSubSup>
                      <m:r>
                        <a:rPr lang="es-MX" sz="2000" b="1" i="1" smtClean="0">
                          <a:solidFill>
                            <a:srgbClr val="002060"/>
                          </a:solidFill>
                          <a:latin typeface="Cambria Math" panose="02040503050406030204" pitchFamily="18" charset="0"/>
                        </a:rPr>
                        <m:t>=</m:t>
                      </m:r>
                      <m:f>
                        <m:fPr>
                          <m:ctrlPr>
                            <a:rPr lang="es-MX" sz="2000" b="1" i="1" smtClean="0">
                              <a:solidFill>
                                <a:srgbClr val="002060"/>
                              </a:solidFill>
                              <a:latin typeface="Cambria Math" panose="02040503050406030204" pitchFamily="18" charset="0"/>
                            </a:rPr>
                          </m:ctrlPr>
                        </m:fPr>
                        <m:num>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𝟏</m:t>
                              </m:r>
                            </m:sub>
                          </m:sSub>
                          <m:sSup>
                            <m:sSupPr>
                              <m:ctrlPr>
                                <a:rPr lang="es-MX" sz="2000" b="1" i="1" smtClean="0">
                                  <a:solidFill>
                                    <a:srgbClr val="002060"/>
                                  </a:solidFill>
                                  <a:latin typeface="Cambria Math" panose="02040503050406030204" pitchFamily="18" charset="0"/>
                                </a:rPr>
                              </m:ctrlPr>
                            </m:sSupPr>
                            <m:e>
                              <m:d>
                                <m:dPr>
                                  <m:ctrlPr>
                                    <a:rPr lang="es-MX" sz="2000" b="1" i="1" smtClean="0">
                                      <a:solidFill>
                                        <a:srgbClr val="002060"/>
                                      </a:solidFill>
                                      <a:latin typeface="Cambria Math" panose="02040503050406030204" pitchFamily="18" charset="0"/>
                                    </a:rPr>
                                  </m:ctrlPr>
                                </m:dPr>
                                <m:e>
                                  <m:acc>
                                    <m:accPr>
                                      <m:chr m:val="̅"/>
                                      <m:ctrlPr>
                                        <a:rPr lang="es-MX" sz="2000" b="1" i="1" smtClean="0">
                                          <a:solidFill>
                                            <a:srgbClr val="002060"/>
                                          </a:solidFill>
                                          <a:latin typeface="Cambria Math" panose="02040503050406030204" pitchFamily="18" charset="0"/>
                                        </a:rPr>
                                      </m:ctrlPr>
                                    </m:accPr>
                                    <m:e>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𝒙</m:t>
                                          </m:r>
                                        </m:e>
                                        <m:sub>
                                          <m:r>
                                            <a:rPr lang="es-MX" sz="2000" b="1" i="1" smtClean="0">
                                              <a:solidFill>
                                                <a:srgbClr val="002060"/>
                                              </a:solidFill>
                                              <a:latin typeface="Cambria Math" panose="02040503050406030204" pitchFamily="18" charset="0"/>
                                            </a:rPr>
                                            <m:t>𝟏</m:t>
                                          </m:r>
                                        </m:sub>
                                      </m:sSub>
                                    </m:e>
                                  </m:acc>
                                  <m:r>
                                    <a:rPr lang="es-MX" sz="2000" b="1" i="1">
                                      <a:solidFill>
                                        <a:srgbClr val="002060"/>
                                      </a:solidFill>
                                      <a:latin typeface="Cambria Math" panose="02040503050406030204" pitchFamily="18" charset="0"/>
                                    </a:rPr>
                                    <m:t>−</m:t>
                                  </m:r>
                                  <m:acc>
                                    <m:accPr>
                                      <m:chr m:val="̅"/>
                                      <m:ctrlPr>
                                        <a:rPr lang="es-MX" sz="2000" b="1" i="1">
                                          <a:solidFill>
                                            <a:srgbClr val="002060"/>
                                          </a:solidFill>
                                          <a:latin typeface="Cambria Math" panose="02040503050406030204" pitchFamily="18" charset="0"/>
                                        </a:rPr>
                                      </m:ctrlPr>
                                    </m:accPr>
                                    <m:e>
                                      <m:r>
                                        <a:rPr lang="es-MX" sz="2000" b="1" i="1" smtClean="0">
                                          <a:solidFill>
                                            <a:srgbClr val="002060"/>
                                          </a:solidFill>
                                          <a:latin typeface="Cambria Math" panose="02040503050406030204" pitchFamily="18" charset="0"/>
                                        </a:rPr>
                                        <m:t>𝒙</m:t>
                                      </m:r>
                                    </m:e>
                                  </m:acc>
                                </m:e>
                              </m:d>
                            </m:e>
                            <m:sup>
                              <m:r>
                                <a:rPr lang="es-MX" sz="2000" b="1" i="1" smtClean="0">
                                  <a:solidFill>
                                    <a:srgbClr val="002060"/>
                                  </a:solidFill>
                                  <a:latin typeface="Cambria Math" panose="02040503050406030204" pitchFamily="18" charset="0"/>
                                </a:rPr>
                                <m:t>𝟐</m:t>
                              </m:r>
                            </m:sup>
                          </m:sSup>
                          <m:r>
                            <a:rPr lang="es-MX" sz="2000" b="1" i="1" smtClean="0">
                              <a:solidFill>
                                <a:srgbClr val="002060"/>
                              </a:solidFill>
                              <a:latin typeface="Cambria Math" panose="02040503050406030204" pitchFamily="18" charset="0"/>
                            </a:rPr>
                            <m:t>+</m:t>
                          </m:r>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𝟐</m:t>
                              </m:r>
                            </m:sub>
                          </m:sSub>
                          <m:sSup>
                            <m:sSupPr>
                              <m:ctrlPr>
                                <a:rPr lang="es-MX" sz="2000" b="1" i="1" smtClean="0">
                                  <a:solidFill>
                                    <a:srgbClr val="002060"/>
                                  </a:solidFill>
                                  <a:latin typeface="Cambria Math" panose="02040503050406030204" pitchFamily="18" charset="0"/>
                                </a:rPr>
                              </m:ctrlPr>
                            </m:sSupPr>
                            <m:e>
                              <m:d>
                                <m:dPr>
                                  <m:ctrlPr>
                                    <a:rPr lang="es-MX" sz="2000" b="1" i="1">
                                      <a:solidFill>
                                        <a:srgbClr val="002060"/>
                                      </a:solidFill>
                                      <a:latin typeface="Cambria Math" panose="02040503050406030204" pitchFamily="18" charset="0"/>
                                    </a:rPr>
                                  </m:ctrlPr>
                                </m:dPr>
                                <m:e>
                                  <m:acc>
                                    <m:accPr>
                                      <m:chr m:val="̅"/>
                                      <m:ctrlPr>
                                        <a:rPr lang="es-MX" sz="2000" b="1" i="1">
                                          <a:solidFill>
                                            <a:srgbClr val="002060"/>
                                          </a:solidFill>
                                          <a:latin typeface="Cambria Math" panose="02040503050406030204" pitchFamily="18" charset="0"/>
                                        </a:rPr>
                                      </m:ctrlPr>
                                    </m:accPr>
                                    <m:e>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𝒙</m:t>
                                          </m:r>
                                        </m:e>
                                        <m:sub>
                                          <m:r>
                                            <a:rPr lang="es-MX" sz="2000" b="1" i="1" smtClean="0">
                                              <a:solidFill>
                                                <a:srgbClr val="002060"/>
                                              </a:solidFill>
                                              <a:latin typeface="Cambria Math" panose="02040503050406030204" pitchFamily="18" charset="0"/>
                                            </a:rPr>
                                            <m:t>𝟐</m:t>
                                          </m:r>
                                        </m:sub>
                                      </m:sSub>
                                    </m:e>
                                  </m:acc>
                                  <m:r>
                                    <a:rPr lang="es-MX" sz="2000" b="1" i="1">
                                      <a:solidFill>
                                        <a:srgbClr val="002060"/>
                                      </a:solidFill>
                                      <a:latin typeface="Cambria Math" panose="02040503050406030204" pitchFamily="18" charset="0"/>
                                    </a:rPr>
                                    <m:t>−</m:t>
                                  </m:r>
                                  <m:acc>
                                    <m:accPr>
                                      <m:chr m:val="̅"/>
                                      <m:ctrlPr>
                                        <a:rPr lang="es-MX" sz="2000" b="1" i="1">
                                          <a:solidFill>
                                            <a:srgbClr val="002060"/>
                                          </a:solidFill>
                                          <a:latin typeface="Cambria Math" panose="02040503050406030204" pitchFamily="18" charset="0"/>
                                        </a:rPr>
                                      </m:ctrlPr>
                                    </m:accPr>
                                    <m:e>
                                      <m:r>
                                        <a:rPr lang="es-MX" sz="2000" b="1" i="1">
                                          <a:solidFill>
                                            <a:srgbClr val="002060"/>
                                          </a:solidFill>
                                          <a:latin typeface="Cambria Math" panose="02040503050406030204" pitchFamily="18" charset="0"/>
                                        </a:rPr>
                                        <m:t>𝒙</m:t>
                                      </m:r>
                                    </m:e>
                                  </m:acc>
                                </m:e>
                              </m:d>
                            </m:e>
                            <m:sup>
                              <m:r>
                                <a:rPr lang="es-MX" sz="2000" b="1" i="1" smtClean="0">
                                  <a:solidFill>
                                    <a:srgbClr val="002060"/>
                                  </a:solidFill>
                                  <a:latin typeface="Cambria Math" panose="02040503050406030204" pitchFamily="18" charset="0"/>
                                </a:rPr>
                                <m:t>𝟐</m:t>
                              </m:r>
                            </m:sup>
                          </m:sSup>
                          <m:r>
                            <a:rPr lang="es-MX" sz="2000" b="1" i="1" smtClean="0">
                              <a:solidFill>
                                <a:srgbClr val="002060"/>
                              </a:solidFill>
                              <a:latin typeface="Cambria Math" panose="02040503050406030204" pitchFamily="18" charset="0"/>
                            </a:rPr>
                            <m:t>+ …+</m:t>
                          </m:r>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𝒌</m:t>
                              </m:r>
                            </m:sub>
                          </m:sSub>
                          <m:sSup>
                            <m:sSupPr>
                              <m:ctrlPr>
                                <a:rPr lang="es-MX" sz="2000" b="1" i="1" smtClean="0">
                                  <a:solidFill>
                                    <a:srgbClr val="002060"/>
                                  </a:solidFill>
                                  <a:latin typeface="Cambria Math" panose="02040503050406030204" pitchFamily="18" charset="0"/>
                                </a:rPr>
                              </m:ctrlPr>
                            </m:sSupPr>
                            <m:e>
                              <m:d>
                                <m:dPr>
                                  <m:ctrlPr>
                                    <a:rPr lang="es-MX" sz="2000" b="1" i="1">
                                      <a:solidFill>
                                        <a:srgbClr val="002060"/>
                                      </a:solidFill>
                                      <a:latin typeface="Cambria Math" panose="02040503050406030204" pitchFamily="18" charset="0"/>
                                    </a:rPr>
                                  </m:ctrlPr>
                                </m:dPr>
                                <m:e>
                                  <m:acc>
                                    <m:accPr>
                                      <m:chr m:val="̅"/>
                                      <m:ctrlPr>
                                        <a:rPr lang="es-MX" sz="2000" b="1" i="1">
                                          <a:solidFill>
                                            <a:srgbClr val="002060"/>
                                          </a:solidFill>
                                          <a:latin typeface="Cambria Math" panose="02040503050406030204" pitchFamily="18" charset="0"/>
                                        </a:rPr>
                                      </m:ctrlPr>
                                    </m:accPr>
                                    <m:e>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𝒙</m:t>
                                          </m:r>
                                        </m:e>
                                        <m:sub>
                                          <m:r>
                                            <a:rPr lang="es-MX" sz="2000" b="1" i="1" smtClean="0">
                                              <a:solidFill>
                                                <a:srgbClr val="002060"/>
                                              </a:solidFill>
                                              <a:latin typeface="Cambria Math" panose="02040503050406030204" pitchFamily="18" charset="0"/>
                                            </a:rPr>
                                            <m:t>𝒌</m:t>
                                          </m:r>
                                        </m:sub>
                                      </m:sSub>
                                    </m:e>
                                  </m:acc>
                                  <m:r>
                                    <a:rPr lang="es-MX" sz="2000" b="1" i="1">
                                      <a:solidFill>
                                        <a:srgbClr val="002060"/>
                                      </a:solidFill>
                                      <a:latin typeface="Cambria Math" panose="02040503050406030204" pitchFamily="18" charset="0"/>
                                    </a:rPr>
                                    <m:t>−</m:t>
                                  </m:r>
                                  <m:acc>
                                    <m:accPr>
                                      <m:chr m:val="̅"/>
                                      <m:ctrlPr>
                                        <a:rPr lang="es-MX" sz="2000" b="1" i="1">
                                          <a:solidFill>
                                            <a:srgbClr val="002060"/>
                                          </a:solidFill>
                                          <a:latin typeface="Cambria Math" panose="02040503050406030204" pitchFamily="18" charset="0"/>
                                        </a:rPr>
                                      </m:ctrlPr>
                                    </m:accPr>
                                    <m:e>
                                      <m:r>
                                        <a:rPr lang="es-MX" sz="2000" b="1" i="1">
                                          <a:solidFill>
                                            <a:srgbClr val="002060"/>
                                          </a:solidFill>
                                          <a:latin typeface="Cambria Math" panose="02040503050406030204" pitchFamily="18" charset="0"/>
                                        </a:rPr>
                                        <m:t>𝒙</m:t>
                                      </m:r>
                                    </m:e>
                                  </m:acc>
                                </m:e>
                              </m:d>
                            </m:e>
                            <m:sup>
                              <m:r>
                                <a:rPr lang="es-MX" sz="2000" b="1" i="1" smtClean="0">
                                  <a:solidFill>
                                    <a:srgbClr val="002060"/>
                                  </a:solidFill>
                                  <a:latin typeface="Cambria Math" panose="02040503050406030204" pitchFamily="18" charset="0"/>
                                </a:rPr>
                                <m:t>𝟐</m:t>
                              </m:r>
                            </m:sup>
                          </m:sSup>
                        </m:num>
                        <m:den>
                          <m:r>
                            <a:rPr lang="es-MX" sz="2000" b="1" i="1" smtClean="0">
                              <a:solidFill>
                                <a:srgbClr val="002060"/>
                              </a:solidFill>
                              <a:latin typeface="Cambria Math" panose="02040503050406030204" pitchFamily="18" charset="0"/>
                            </a:rPr>
                            <m:t>𝒌</m:t>
                          </m:r>
                          <m:r>
                            <a:rPr lang="es-MX" sz="2000" b="1" i="1" smtClean="0">
                              <a:solidFill>
                                <a:srgbClr val="002060"/>
                              </a:solidFill>
                              <a:latin typeface="Cambria Math" panose="02040503050406030204" pitchFamily="18" charset="0"/>
                            </a:rPr>
                            <m:t>−</m:t>
                          </m:r>
                          <m:r>
                            <a:rPr lang="es-MX" sz="2000" b="1" i="1" smtClean="0">
                              <a:solidFill>
                                <a:srgbClr val="002060"/>
                              </a:solidFill>
                              <a:latin typeface="Cambria Math" panose="02040503050406030204" pitchFamily="18" charset="0"/>
                            </a:rPr>
                            <m:t>𝟏</m:t>
                          </m:r>
                        </m:den>
                      </m:f>
                    </m:oMath>
                  </m:oMathPara>
                </a14:m>
                <a:endParaRPr lang="es-MX" sz="2400" b="1" dirty="0">
                  <a:solidFill>
                    <a:srgbClr val="002060"/>
                  </a:solidFill>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500638" y="5397319"/>
                <a:ext cx="5871030" cy="625428"/>
              </a:xfrm>
              <a:prstGeom prst="rect">
                <a:avLst/>
              </a:prstGeom>
              <a:blipFill>
                <a:blip r:embed="rId4"/>
                <a:stretch>
                  <a:fillRect/>
                </a:stretch>
              </a:blipFill>
              <a:ln>
                <a:no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 name="CuadroTexto 6"/>
              <p:cNvSpPr txBox="1"/>
              <p:nvPr/>
            </p:nvSpPr>
            <p:spPr>
              <a:xfrm>
                <a:off x="6371668" y="2823191"/>
                <a:ext cx="5311967" cy="749116"/>
              </a:xfrm>
              <a:prstGeom prst="rect">
                <a:avLst/>
              </a:prstGeom>
              <a:noFill/>
              <a:ln>
                <a:no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s-MX" sz="2400" b="1" i="1" smtClean="0">
                              <a:solidFill>
                                <a:srgbClr val="002060"/>
                              </a:solidFill>
                              <a:latin typeface="Cambria Math" panose="02040503050406030204" pitchFamily="18" charset="0"/>
                            </a:rPr>
                          </m:ctrlPr>
                        </m:sSubPr>
                        <m:e>
                          <m:acc>
                            <m:accPr>
                              <m:chr m:val="̅"/>
                              <m:ctrlPr>
                                <a:rPr lang="es-MX" sz="2400" b="1" i="1" smtClean="0">
                                  <a:solidFill>
                                    <a:srgbClr val="002060"/>
                                  </a:solidFill>
                                  <a:latin typeface="Cambria Math" panose="02040503050406030204" pitchFamily="18" charset="0"/>
                                </a:rPr>
                              </m:ctrlPr>
                            </m:accPr>
                            <m:e>
                              <m:r>
                                <a:rPr lang="es-MX" sz="2400" b="1" i="1" smtClean="0">
                                  <a:solidFill>
                                    <a:srgbClr val="002060"/>
                                  </a:solidFill>
                                  <a:latin typeface="Cambria Math" panose="02040503050406030204" pitchFamily="18" charset="0"/>
                                </a:rPr>
                                <m:t>𝒙</m:t>
                              </m:r>
                            </m:e>
                          </m:acc>
                        </m:e>
                        <m:sub>
                          <m:r>
                            <a:rPr lang="es-MX" sz="2400" b="1" i="1" smtClean="0">
                              <a:solidFill>
                                <a:srgbClr val="002060"/>
                              </a:solidFill>
                              <a:latin typeface="Cambria Math" panose="02040503050406030204" pitchFamily="18" charset="0"/>
                            </a:rPr>
                            <m:t>𝑮𝒓𝒂𝒏𝑴𝒆𝒅𝒊𝒂</m:t>
                          </m:r>
                        </m:sub>
                      </m:sSub>
                      <m:r>
                        <a:rPr lang="es-MX" sz="2400" b="1" i="1" smtClean="0">
                          <a:solidFill>
                            <a:srgbClr val="002060"/>
                          </a:solidFill>
                          <a:latin typeface="Cambria Math" panose="02040503050406030204" pitchFamily="18" charset="0"/>
                        </a:rPr>
                        <m:t>=</m:t>
                      </m:r>
                      <m:f>
                        <m:fPr>
                          <m:ctrlPr>
                            <a:rPr lang="es-MX" sz="2400" b="1" i="1" smtClean="0">
                              <a:solidFill>
                                <a:srgbClr val="002060"/>
                              </a:solidFill>
                              <a:latin typeface="Cambria Math" panose="02040503050406030204" pitchFamily="18" charset="0"/>
                            </a:rPr>
                          </m:ctrlPr>
                        </m:fPr>
                        <m:num>
                          <m:sSub>
                            <m:sSubPr>
                              <m:ctrlPr>
                                <a:rPr lang="es-MX" sz="2400" b="1" i="1" smtClean="0">
                                  <a:solidFill>
                                    <a:srgbClr val="002060"/>
                                  </a:solidFill>
                                  <a:latin typeface="Cambria Math" panose="02040503050406030204" pitchFamily="18" charset="0"/>
                                </a:rPr>
                              </m:ctrlPr>
                            </m:sSubPr>
                            <m:e>
                              <m:r>
                                <a:rPr lang="es-MX" sz="2400" b="1" i="1" smtClean="0">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𝟏</m:t>
                              </m:r>
                            </m:sub>
                          </m:sSub>
                          <m:acc>
                            <m:accPr>
                              <m:chr m:val="̅"/>
                              <m:ctrlPr>
                                <a:rPr lang="es-MX" sz="2400" b="1" i="1">
                                  <a:solidFill>
                                    <a:srgbClr val="002060"/>
                                  </a:solidFill>
                                  <a:latin typeface="Cambria Math" panose="02040503050406030204" pitchFamily="18" charset="0"/>
                                </a:rPr>
                              </m:ctrlPr>
                            </m:accPr>
                            <m:e>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𝒙</m:t>
                                  </m:r>
                                </m:e>
                                <m:sub>
                                  <m:r>
                                    <a:rPr lang="es-MX" sz="2400" b="1" i="1">
                                      <a:solidFill>
                                        <a:srgbClr val="002060"/>
                                      </a:solidFill>
                                      <a:latin typeface="Cambria Math" panose="02040503050406030204" pitchFamily="18" charset="0"/>
                                    </a:rPr>
                                    <m:t>𝟏</m:t>
                                  </m:r>
                                </m:sub>
                              </m:sSub>
                            </m:e>
                          </m:acc>
                          <m:r>
                            <a:rPr lang="es-MX" sz="2400" b="1" i="1" smtClean="0">
                              <a:solidFill>
                                <a:srgbClr val="002060"/>
                              </a:solidFill>
                              <a:latin typeface="Cambria Math" panose="02040503050406030204" pitchFamily="18" charset="0"/>
                            </a:rPr>
                            <m:t>+</m:t>
                          </m:r>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𝟐</m:t>
                              </m:r>
                            </m:sub>
                          </m:sSub>
                          <m:acc>
                            <m:accPr>
                              <m:chr m:val="̅"/>
                              <m:ctrlPr>
                                <a:rPr lang="es-MX" sz="2400" b="1" i="1">
                                  <a:solidFill>
                                    <a:srgbClr val="002060"/>
                                  </a:solidFill>
                                  <a:latin typeface="Cambria Math" panose="02040503050406030204" pitchFamily="18" charset="0"/>
                                </a:rPr>
                              </m:ctrlPr>
                            </m:accPr>
                            <m:e>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𝒙</m:t>
                                  </m:r>
                                </m:e>
                                <m:sub>
                                  <m:r>
                                    <a:rPr lang="es-MX" sz="2400" b="1" i="1">
                                      <a:solidFill>
                                        <a:srgbClr val="002060"/>
                                      </a:solidFill>
                                      <a:latin typeface="Cambria Math" panose="02040503050406030204" pitchFamily="18" charset="0"/>
                                    </a:rPr>
                                    <m:t>𝟐</m:t>
                                  </m:r>
                                </m:sub>
                              </m:sSub>
                            </m:e>
                          </m:acc>
                          <m:r>
                            <a:rPr lang="es-MX" sz="2400" b="1" i="1" smtClean="0">
                              <a:solidFill>
                                <a:srgbClr val="002060"/>
                              </a:solidFill>
                              <a:latin typeface="Cambria Math" panose="02040503050406030204" pitchFamily="18" charset="0"/>
                            </a:rPr>
                            <m:t>+ …+</m:t>
                          </m:r>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𝒌</m:t>
                              </m:r>
                            </m:sub>
                          </m:sSub>
                          <m:acc>
                            <m:accPr>
                              <m:chr m:val="̅"/>
                              <m:ctrlPr>
                                <a:rPr lang="es-MX" sz="2400" b="1" i="1">
                                  <a:solidFill>
                                    <a:srgbClr val="002060"/>
                                  </a:solidFill>
                                  <a:latin typeface="Cambria Math" panose="02040503050406030204" pitchFamily="18" charset="0"/>
                                </a:rPr>
                              </m:ctrlPr>
                            </m:accPr>
                            <m:e>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𝒙</m:t>
                                  </m:r>
                                </m:e>
                                <m:sub>
                                  <m:r>
                                    <a:rPr lang="es-MX" sz="2400" b="1" i="1">
                                      <a:solidFill>
                                        <a:srgbClr val="002060"/>
                                      </a:solidFill>
                                      <a:latin typeface="Cambria Math" panose="02040503050406030204" pitchFamily="18" charset="0"/>
                                    </a:rPr>
                                    <m:t>𝒌</m:t>
                                  </m:r>
                                </m:sub>
                              </m:sSub>
                            </m:e>
                          </m:acc>
                        </m:num>
                        <m:den>
                          <m:sSub>
                            <m:sSubPr>
                              <m:ctrlPr>
                                <a:rPr lang="es-MX" sz="2400" b="1" i="1" smtClean="0">
                                  <a:solidFill>
                                    <a:srgbClr val="002060"/>
                                  </a:solidFill>
                                  <a:latin typeface="Cambria Math" panose="02040503050406030204" pitchFamily="18" charset="0"/>
                                </a:rPr>
                              </m:ctrlPr>
                            </m:sSubPr>
                            <m:e>
                              <m:r>
                                <a:rPr lang="es-MX" sz="2400" b="1" i="1" smtClean="0">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𝟏</m:t>
                              </m:r>
                            </m:sub>
                          </m:sSub>
                          <m:r>
                            <a:rPr lang="es-MX" sz="2400" b="1" i="1" smtClean="0">
                              <a:solidFill>
                                <a:srgbClr val="002060"/>
                              </a:solidFill>
                              <a:latin typeface="Cambria Math" panose="02040503050406030204" pitchFamily="18" charset="0"/>
                            </a:rPr>
                            <m:t>+</m:t>
                          </m:r>
                          <m:sSub>
                            <m:sSubPr>
                              <m:ctrlPr>
                                <a:rPr lang="es-MX" sz="2400" b="1" i="1" smtClean="0">
                                  <a:solidFill>
                                    <a:srgbClr val="002060"/>
                                  </a:solidFill>
                                  <a:latin typeface="Cambria Math" panose="02040503050406030204" pitchFamily="18" charset="0"/>
                                </a:rPr>
                              </m:ctrlPr>
                            </m:sSubPr>
                            <m:e>
                              <m:r>
                                <a:rPr lang="es-MX" sz="2400" b="1" i="1" smtClean="0">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𝟐</m:t>
                              </m:r>
                            </m:sub>
                          </m:sSub>
                          <m:r>
                            <a:rPr lang="es-MX" sz="2400" b="1" i="1" smtClean="0">
                              <a:solidFill>
                                <a:srgbClr val="002060"/>
                              </a:solidFill>
                              <a:latin typeface="Cambria Math" panose="02040503050406030204" pitchFamily="18" charset="0"/>
                            </a:rPr>
                            <m:t>+…+</m:t>
                          </m:r>
                          <m:sSub>
                            <m:sSubPr>
                              <m:ctrlPr>
                                <a:rPr lang="es-MX" sz="2400" b="1" i="1" smtClean="0">
                                  <a:solidFill>
                                    <a:srgbClr val="002060"/>
                                  </a:solidFill>
                                  <a:latin typeface="Cambria Math" panose="02040503050406030204" pitchFamily="18" charset="0"/>
                                </a:rPr>
                              </m:ctrlPr>
                            </m:sSubPr>
                            <m:e>
                              <m:r>
                                <a:rPr lang="es-MX" sz="2400" b="1" i="1" smtClean="0">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𝒌</m:t>
                              </m:r>
                            </m:sub>
                          </m:sSub>
                        </m:den>
                      </m:f>
                    </m:oMath>
                  </m:oMathPara>
                </a14:m>
                <a:endParaRPr lang="es-MX" sz="2800" b="1" dirty="0">
                  <a:solidFill>
                    <a:srgbClr val="002060"/>
                  </a:solidFill>
                </a:endParaRPr>
              </a:p>
            </p:txBody>
          </p:sp>
        </mc:Choice>
        <mc:Fallback xmlns="">
          <p:sp>
            <p:nvSpPr>
              <p:cNvPr id="7" name="CuadroTexto 6"/>
              <p:cNvSpPr txBox="1">
                <a:spLocks noRot="1" noChangeAspect="1" noMove="1" noResize="1" noEditPoints="1" noAdjustHandles="1" noChangeArrowheads="1" noChangeShapeType="1" noTextEdit="1"/>
              </p:cNvSpPr>
              <p:nvPr/>
            </p:nvSpPr>
            <p:spPr>
              <a:xfrm>
                <a:off x="6371668" y="2823191"/>
                <a:ext cx="5311967" cy="749116"/>
              </a:xfrm>
              <a:prstGeom prst="rect">
                <a:avLst/>
              </a:prstGeom>
              <a:blipFill>
                <a:blip r:embed="rId5"/>
                <a:stretch>
                  <a:fillRect/>
                </a:stretch>
              </a:blipFill>
              <a:ln>
                <a:no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 name="Rectángulo 1"/>
              <p:cNvSpPr/>
              <p:nvPr/>
            </p:nvSpPr>
            <p:spPr>
              <a:xfrm>
                <a:off x="8465127" y="4496774"/>
                <a:ext cx="1027076" cy="777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2000" b="1" i="1">
                          <a:solidFill>
                            <a:srgbClr val="002060"/>
                          </a:solidFill>
                          <a:latin typeface="Cambria Math" panose="02040503050406030204" pitchFamily="18" charset="0"/>
                        </a:rPr>
                        <m:t>𝑭</m:t>
                      </m:r>
                      <m:r>
                        <a:rPr lang="es-MX" sz="2000" b="1" i="1">
                          <a:solidFill>
                            <a:srgbClr val="002060"/>
                          </a:solidFill>
                          <a:latin typeface="Cambria Math" panose="02040503050406030204" pitchFamily="18" charset="0"/>
                        </a:rPr>
                        <m:t>=</m:t>
                      </m:r>
                      <m:f>
                        <m:fPr>
                          <m:ctrlPr>
                            <a:rPr lang="es-MX" sz="2000" b="1" i="1">
                              <a:solidFill>
                                <a:srgbClr val="002060"/>
                              </a:solidFill>
                              <a:latin typeface="Cambria Math" panose="02040503050406030204" pitchFamily="18" charset="0"/>
                            </a:rPr>
                          </m:ctrlPr>
                        </m:fPr>
                        <m:num>
                          <m:sSubSup>
                            <m:sSubSupPr>
                              <m:ctrlPr>
                                <a:rPr lang="es-MX" sz="2000" b="1" i="1">
                                  <a:solidFill>
                                    <a:srgbClr val="002060"/>
                                  </a:solidFill>
                                  <a:latin typeface="Cambria Math" panose="02040503050406030204" pitchFamily="18" charset="0"/>
                                </a:rPr>
                              </m:ctrlPr>
                            </m:sSubSupPr>
                            <m:e>
                              <m:r>
                                <a:rPr lang="es-MX" sz="2000" b="1" i="1">
                                  <a:solidFill>
                                    <a:srgbClr val="002060"/>
                                  </a:solidFill>
                                  <a:latin typeface="Cambria Math" panose="02040503050406030204" pitchFamily="18" charset="0"/>
                                </a:rPr>
                                <m:t>𝒔</m:t>
                              </m:r>
                            </m:e>
                            <m:sub>
                              <m:r>
                                <a:rPr lang="es-MX" sz="2000" b="1" i="1">
                                  <a:solidFill>
                                    <a:srgbClr val="002060"/>
                                  </a:solidFill>
                                  <a:latin typeface="Cambria Math" panose="02040503050406030204" pitchFamily="18" charset="0"/>
                                </a:rPr>
                                <m:t>𝑩</m:t>
                              </m:r>
                            </m:sub>
                            <m:sup>
                              <m:r>
                                <a:rPr lang="es-MX" sz="2000" b="1" i="1">
                                  <a:solidFill>
                                    <a:srgbClr val="002060"/>
                                  </a:solidFill>
                                  <a:latin typeface="Cambria Math" panose="02040503050406030204" pitchFamily="18" charset="0"/>
                                </a:rPr>
                                <m:t>𝟐</m:t>
                              </m:r>
                            </m:sup>
                          </m:sSubSup>
                        </m:num>
                        <m:den>
                          <m:sSubSup>
                            <m:sSubSupPr>
                              <m:ctrlPr>
                                <a:rPr lang="es-MX" sz="2000" b="1" i="1">
                                  <a:solidFill>
                                    <a:srgbClr val="002060"/>
                                  </a:solidFill>
                                  <a:latin typeface="Cambria Math" panose="02040503050406030204" pitchFamily="18" charset="0"/>
                                </a:rPr>
                              </m:ctrlPr>
                            </m:sSubSupPr>
                            <m:e>
                              <m:r>
                                <a:rPr lang="es-MX" sz="2000" b="1" i="1">
                                  <a:solidFill>
                                    <a:srgbClr val="002060"/>
                                  </a:solidFill>
                                  <a:latin typeface="Cambria Math" panose="02040503050406030204" pitchFamily="18" charset="0"/>
                                </a:rPr>
                                <m:t>𝒔</m:t>
                              </m:r>
                            </m:e>
                            <m:sub>
                              <m:r>
                                <a:rPr lang="es-MX" sz="2000" b="1" i="1">
                                  <a:solidFill>
                                    <a:srgbClr val="002060"/>
                                  </a:solidFill>
                                  <a:latin typeface="Cambria Math" panose="02040503050406030204" pitchFamily="18" charset="0"/>
                                </a:rPr>
                                <m:t>𝒘</m:t>
                              </m:r>
                            </m:sub>
                            <m:sup>
                              <m:r>
                                <a:rPr lang="es-MX" sz="2000" b="1" i="1">
                                  <a:solidFill>
                                    <a:srgbClr val="002060"/>
                                  </a:solidFill>
                                  <a:latin typeface="Cambria Math" panose="02040503050406030204" pitchFamily="18" charset="0"/>
                                </a:rPr>
                                <m:t>𝟐</m:t>
                              </m:r>
                            </m:sup>
                          </m:sSubSup>
                        </m:den>
                      </m:f>
                    </m:oMath>
                  </m:oMathPara>
                </a14:m>
                <a:endParaRPr lang="es-MX" sz="2000" dirty="0"/>
              </a:p>
            </p:txBody>
          </p:sp>
        </mc:Choice>
        <mc:Fallback xmlns="">
          <p:sp>
            <p:nvSpPr>
              <p:cNvPr id="2" name="Rectángulo 1"/>
              <p:cNvSpPr>
                <a:spLocks noRot="1" noChangeAspect="1" noMove="1" noResize="1" noEditPoints="1" noAdjustHandles="1" noChangeArrowheads="1" noChangeShapeType="1" noTextEdit="1"/>
              </p:cNvSpPr>
              <p:nvPr/>
            </p:nvSpPr>
            <p:spPr>
              <a:xfrm>
                <a:off x="8465127" y="4496774"/>
                <a:ext cx="1027076" cy="777521"/>
              </a:xfrm>
              <a:prstGeom prst="rect">
                <a:avLst/>
              </a:prstGeom>
              <a:blipFill>
                <a:blip r:embed="rId6"/>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913607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2727" y="1738746"/>
            <a:ext cx="10903528" cy="852054"/>
          </a:xfrm>
        </p:spPr>
        <p:txBody>
          <a:bodyPr>
            <a:normAutofit lnSpcReduction="10000"/>
          </a:bodyPr>
          <a:lstStyle/>
          <a:p>
            <a:pPr marL="45720" indent="0" algn="just">
              <a:buNone/>
            </a:pPr>
            <a:r>
              <a:rPr lang="es-MX" sz="2800" dirty="0" smtClean="0">
                <a:solidFill>
                  <a:srgbClr val="002060"/>
                </a:solidFill>
              </a:rPr>
              <a:t>Lo primero que tenemos que hacer, es comparar todos los valores de las medias muestrales con todos los grupos (diferencia absoluta)</a:t>
            </a:r>
            <a:endParaRPr lang="es-MX" sz="2800" dirty="0">
              <a:solidFill>
                <a:srgbClr val="002060"/>
              </a:solidFill>
            </a:endParaRPr>
          </a:p>
        </p:txBody>
      </p:sp>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Prueba </a:t>
            </a:r>
            <a:r>
              <a:rPr lang="es-MX" sz="3600" dirty="0" err="1" smtClean="0">
                <a:solidFill>
                  <a:srgbClr val="FFC000"/>
                </a:solidFill>
              </a:rPr>
              <a:t>Tukey</a:t>
            </a:r>
            <a:endParaRPr lang="es-MX" sz="3600" dirty="0">
              <a:solidFill>
                <a:srgbClr val="FFC000"/>
              </a:solidFill>
            </a:endParaRPr>
          </a:p>
        </p:txBody>
      </p:sp>
      <mc:AlternateContent xmlns:mc="http://schemas.openxmlformats.org/markup-compatibility/2006" xmlns:a14="http://schemas.microsoft.com/office/drawing/2010/main">
        <mc:Choice Requires="a14">
          <p:graphicFrame>
            <p:nvGraphicFramePr>
              <p:cNvPr id="7" name="Tabla 6"/>
              <p:cNvGraphicFramePr>
                <a:graphicFrameLocks noGrp="1"/>
              </p:cNvGraphicFramePr>
              <p:nvPr>
                <p:extLst>
                  <p:ext uri="{D42A27DB-BD31-4B8C-83A1-F6EECF244321}">
                    <p14:modId xmlns:p14="http://schemas.microsoft.com/office/powerpoint/2010/main" val="1531598164"/>
                  </p:ext>
                </p:extLst>
              </p:nvPr>
            </p:nvGraphicFramePr>
            <p:xfrm>
              <a:off x="2103438" y="2733993"/>
              <a:ext cx="8128000" cy="731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759447468"/>
                        </a:ext>
                      </a:extLst>
                    </a:gridCol>
                    <a:gridCol w="2032000">
                      <a:extLst>
                        <a:ext uri="{9D8B030D-6E8A-4147-A177-3AD203B41FA5}">
                          <a16:colId xmlns:a16="http://schemas.microsoft.com/office/drawing/2014/main" val="2343848677"/>
                        </a:ext>
                      </a:extLst>
                    </a:gridCol>
                    <a:gridCol w="2032000">
                      <a:extLst>
                        <a:ext uri="{9D8B030D-6E8A-4147-A177-3AD203B41FA5}">
                          <a16:colId xmlns:a16="http://schemas.microsoft.com/office/drawing/2014/main" val="1893846722"/>
                        </a:ext>
                      </a:extLst>
                    </a:gridCol>
                    <a:gridCol w="2032000">
                      <a:extLst>
                        <a:ext uri="{9D8B030D-6E8A-4147-A177-3AD203B41FA5}">
                          <a16:colId xmlns:a16="http://schemas.microsoft.com/office/drawing/2014/main" val="291126313"/>
                        </a:ext>
                      </a:extLst>
                    </a:gridCol>
                  </a:tblGrid>
                  <a:tr h="305921">
                    <a:tc>
                      <a:txBody>
                        <a:bodyPr/>
                        <a:lstStyle/>
                        <a:p>
                          <a:pPr algn="ctr"/>
                          <a:r>
                            <a:rPr lang="es-MX" sz="1800" b="1" dirty="0" smtClean="0">
                              <a:solidFill>
                                <a:srgbClr val="002060"/>
                              </a:solidFill>
                            </a:rPr>
                            <a:t>DOC</a:t>
                          </a:r>
                          <a:endParaRPr lang="es-MX" sz="1800" b="1" dirty="0">
                            <a:solidFill>
                              <a:srgbClr val="002060"/>
                            </a:solidFill>
                          </a:endParaRPr>
                        </a:p>
                      </a:txBody>
                      <a:tcPr anchor="ctr"/>
                    </a:tc>
                    <a:tc>
                      <a:txBody>
                        <a:bodyPr/>
                        <a:lstStyle/>
                        <a:p>
                          <a:pPr algn="ctr"/>
                          <a:r>
                            <a:rPr lang="es-MX" sz="1800" b="1" dirty="0" smtClean="0">
                              <a:solidFill>
                                <a:srgbClr val="002060"/>
                              </a:solidFill>
                            </a:rPr>
                            <a:t>WKY</a:t>
                          </a:r>
                          <a:endParaRPr lang="es-MX" sz="1800" b="1" dirty="0">
                            <a:solidFill>
                              <a:srgbClr val="002060"/>
                            </a:solidFill>
                          </a:endParaRPr>
                        </a:p>
                      </a:txBody>
                      <a:tcPr anchor="ctr"/>
                    </a:tc>
                    <a:tc>
                      <a:txBody>
                        <a:bodyPr/>
                        <a:lstStyle/>
                        <a:p>
                          <a:pPr algn="ctr"/>
                          <a:r>
                            <a:rPr lang="es-MX" sz="1800" b="1" dirty="0" smtClean="0">
                              <a:solidFill>
                                <a:srgbClr val="002060"/>
                              </a:solidFill>
                            </a:rPr>
                            <a:t>DOC-Ca</a:t>
                          </a:r>
                          <a:endParaRPr lang="es-MX" sz="1800" b="1" dirty="0">
                            <a:solidFill>
                              <a:srgbClr val="002060"/>
                            </a:solidFill>
                          </a:endParaRPr>
                        </a:p>
                      </a:txBody>
                      <a:tcPr anchor="ctr"/>
                    </a:tc>
                    <a:tc>
                      <a:txBody>
                        <a:bodyPr/>
                        <a:lstStyle/>
                        <a:p>
                          <a:pPr algn="ctr"/>
                          <a:r>
                            <a:rPr lang="es-MX" sz="1800" b="1" dirty="0" smtClean="0">
                              <a:solidFill>
                                <a:srgbClr val="002060"/>
                              </a:solidFill>
                            </a:rPr>
                            <a:t>WKY-Ca</a:t>
                          </a:r>
                          <a:endParaRPr lang="es-MX" sz="1800" b="1" dirty="0">
                            <a:solidFill>
                              <a:srgbClr val="002060"/>
                            </a:solidFill>
                          </a:endParaRPr>
                        </a:p>
                      </a:txBody>
                      <a:tcPr anchor="ctr"/>
                    </a:tc>
                    <a:extLst>
                      <a:ext uri="{0D108BD9-81ED-4DB2-BD59-A6C34878D82A}">
                        <a16:rowId xmlns:a16="http://schemas.microsoft.com/office/drawing/2014/main" val="1556648441"/>
                      </a:ext>
                    </a:extLst>
                  </a:tr>
                  <a:tr h="2482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i="1" smtClean="0">
                                        <a:latin typeface="Cambria Math" panose="02040503050406030204" pitchFamily="18" charset="0"/>
                                      </a:rPr>
                                    </m:ctrlPr>
                                  </m:accPr>
                                  <m:e>
                                    <m:sSub>
                                      <m:sSubPr>
                                        <m:ctrlPr>
                                          <a:rPr lang="es-MX" i="1" smtClean="0">
                                            <a:latin typeface="Cambria Math" panose="02040503050406030204" pitchFamily="18" charset="0"/>
                                          </a:rPr>
                                        </m:ctrlPr>
                                      </m:sSubPr>
                                      <m:e>
                                        <m:r>
                                          <a:rPr lang="es-MX" smtClean="0">
                                            <a:latin typeface="Cambria Math" panose="02040503050406030204" pitchFamily="18" charset="0"/>
                                          </a:rPr>
                                          <m:t>𝒙</m:t>
                                        </m:r>
                                      </m:e>
                                      <m:sub>
                                        <m:r>
                                          <a:rPr lang="es-MX" smtClean="0">
                                            <a:latin typeface="Cambria Math" panose="02040503050406030204" pitchFamily="18" charset="0"/>
                                          </a:rPr>
                                          <m:t>𝟏</m:t>
                                        </m:r>
                                      </m:sub>
                                    </m:sSub>
                                  </m:e>
                                </m:acc>
                                <m:r>
                                  <a:rPr lang="es-MX" smtClean="0">
                                    <a:latin typeface="Cambria Math" panose="02040503050406030204" pitchFamily="18" charset="0"/>
                                  </a:rPr>
                                  <m:t>=</m:t>
                                </m:r>
                                <m:r>
                                  <a:rPr lang="es-MX" smtClean="0">
                                    <a:latin typeface="Cambria Math" panose="02040503050406030204" pitchFamily="18" charset="0"/>
                                  </a:rPr>
                                  <m:t>𝟑𝟎𝟗</m:t>
                                </m:r>
                                <m:r>
                                  <a:rPr lang="es-MX" smtClean="0">
                                    <a:latin typeface="Cambria Math" panose="02040503050406030204" pitchFamily="18" charset="0"/>
                                  </a:rPr>
                                  <m:t>.</m:t>
                                </m:r>
                                <m:r>
                                  <a:rPr lang="es-MX" smtClean="0">
                                    <a:latin typeface="Cambria Math" panose="02040503050406030204" pitchFamily="18" charset="0"/>
                                  </a:rPr>
                                  <m:t>𝟑𝟖</m:t>
                                </m:r>
                              </m:oMath>
                            </m:oMathPara>
                          </a14:m>
                          <a:endParaRPr lang="es-MX"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i="1" smtClean="0">
                                        <a:latin typeface="Cambria Math" panose="02040503050406030204" pitchFamily="18" charset="0"/>
                                      </a:rPr>
                                    </m:ctrlPr>
                                  </m:accPr>
                                  <m:e>
                                    <m:sSub>
                                      <m:sSubPr>
                                        <m:ctrlPr>
                                          <a:rPr lang="es-MX" i="1" smtClean="0">
                                            <a:latin typeface="Cambria Math" panose="02040503050406030204" pitchFamily="18" charset="0"/>
                                          </a:rPr>
                                        </m:ctrlPr>
                                      </m:sSubPr>
                                      <m:e>
                                        <m:r>
                                          <a:rPr lang="es-MX" smtClean="0">
                                            <a:latin typeface="Cambria Math" panose="02040503050406030204" pitchFamily="18" charset="0"/>
                                          </a:rPr>
                                          <m:t>𝒙</m:t>
                                        </m:r>
                                      </m:e>
                                      <m:sub>
                                        <m:r>
                                          <a:rPr lang="es-MX" smtClean="0">
                                            <a:latin typeface="Cambria Math" panose="02040503050406030204" pitchFamily="18" charset="0"/>
                                          </a:rPr>
                                          <m:t>𝟐</m:t>
                                        </m:r>
                                      </m:sub>
                                    </m:sSub>
                                  </m:e>
                                </m:acc>
                                <m:r>
                                  <a:rPr lang="es-MX" smtClean="0">
                                    <a:latin typeface="Cambria Math" panose="02040503050406030204" pitchFamily="18" charset="0"/>
                                  </a:rPr>
                                  <m:t>=</m:t>
                                </m:r>
                                <m:r>
                                  <a:rPr lang="es-MX" smtClean="0">
                                    <a:latin typeface="Cambria Math" panose="02040503050406030204" pitchFamily="18" charset="0"/>
                                  </a:rPr>
                                  <m:t>𝟑𝟒𝟑</m:t>
                                </m:r>
                                <m:r>
                                  <a:rPr lang="es-MX" smtClean="0">
                                    <a:latin typeface="Cambria Math" panose="02040503050406030204" pitchFamily="18" charset="0"/>
                                  </a:rPr>
                                  <m:t>.</m:t>
                                </m:r>
                                <m:r>
                                  <a:rPr lang="es-MX" smtClean="0">
                                    <a:latin typeface="Cambria Math" panose="02040503050406030204" pitchFamily="18" charset="0"/>
                                  </a:rPr>
                                  <m:t>𝟏𝟑</m:t>
                                </m:r>
                              </m:oMath>
                            </m:oMathPara>
                          </a14:m>
                          <a:endParaRPr lang="es-MX"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i="1" smtClean="0">
                                        <a:latin typeface="Cambria Math" panose="02040503050406030204" pitchFamily="18" charset="0"/>
                                      </a:rPr>
                                    </m:ctrlPr>
                                  </m:accPr>
                                  <m:e>
                                    <m:sSub>
                                      <m:sSubPr>
                                        <m:ctrlPr>
                                          <a:rPr lang="es-MX" i="1" smtClean="0">
                                            <a:latin typeface="Cambria Math" panose="02040503050406030204" pitchFamily="18" charset="0"/>
                                          </a:rPr>
                                        </m:ctrlPr>
                                      </m:sSubPr>
                                      <m:e>
                                        <m:r>
                                          <a:rPr lang="es-MX" smtClean="0">
                                            <a:latin typeface="Cambria Math" panose="02040503050406030204" pitchFamily="18" charset="0"/>
                                          </a:rPr>
                                          <m:t>𝒙</m:t>
                                        </m:r>
                                      </m:e>
                                      <m:sub>
                                        <m:r>
                                          <a:rPr lang="es-MX" smtClean="0">
                                            <a:latin typeface="Cambria Math" panose="02040503050406030204" pitchFamily="18" charset="0"/>
                                          </a:rPr>
                                          <m:t>𝟑</m:t>
                                        </m:r>
                                      </m:sub>
                                    </m:sSub>
                                  </m:e>
                                </m:acc>
                                <m:r>
                                  <a:rPr lang="es-MX" smtClean="0">
                                    <a:latin typeface="Cambria Math" panose="02040503050406030204" pitchFamily="18" charset="0"/>
                                  </a:rPr>
                                  <m:t>=</m:t>
                                </m:r>
                                <m:r>
                                  <a:rPr lang="es-MX" smtClean="0">
                                    <a:latin typeface="Cambria Math" panose="02040503050406030204" pitchFamily="18" charset="0"/>
                                  </a:rPr>
                                  <m:t>𝟑𝟎𝟐</m:t>
                                </m:r>
                                <m:r>
                                  <a:rPr lang="es-MX" smtClean="0">
                                    <a:latin typeface="Cambria Math" panose="02040503050406030204" pitchFamily="18" charset="0"/>
                                  </a:rPr>
                                  <m:t>.</m:t>
                                </m:r>
                                <m:r>
                                  <a:rPr lang="es-MX" smtClean="0">
                                    <a:latin typeface="Cambria Math" panose="02040503050406030204" pitchFamily="18" charset="0"/>
                                  </a:rPr>
                                  <m:t>𝟓</m:t>
                                </m:r>
                              </m:oMath>
                            </m:oMathPara>
                          </a14:m>
                          <a:endParaRPr lang="es-MX"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i="1" smtClean="0">
                                        <a:latin typeface="Cambria Math" panose="02040503050406030204" pitchFamily="18" charset="0"/>
                                      </a:rPr>
                                    </m:ctrlPr>
                                  </m:accPr>
                                  <m:e>
                                    <m:sSub>
                                      <m:sSubPr>
                                        <m:ctrlPr>
                                          <a:rPr lang="es-MX" i="1" smtClean="0">
                                            <a:latin typeface="Cambria Math" panose="02040503050406030204" pitchFamily="18" charset="0"/>
                                          </a:rPr>
                                        </m:ctrlPr>
                                      </m:sSubPr>
                                      <m:e>
                                        <m:r>
                                          <a:rPr lang="es-MX" smtClean="0">
                                            <a:latin typeface="Cambria Math" panose="02040503050406030204" pitchFamily="18" charset="0"/>
                                          </a:rPr>
                                          <m:t>𝒙</m:t>
                                        </m:r>
                                      </m:e>
                                      <m:sub>
                                        <m:r>
                                          <a:rPr lang="es-MX" smtClean="0">
                                            <a:latin typeface="Cambria Math" panose="02040503050406030204" pitchFamily="18" charset="0"/>
                                          </a:rPr>
                                          <m:t>𝟑</m:t>
                                        </m:r>
                                      </m:sub>
                                    </m:sSub>
                                  </m:e>
                                </m:acc>
                                <m:r>
                                  <a:rPr lang="es-MX" smtClean="0">
                                    <a:latin typeface="Cambria Math" panose="02040503050406030204" pitchFamily="18" charset="0"/>
                                  </a:rPr>
                                  <m:t>=</m:t>
                                </m:r>
                                <m:r>
                                  <a:rPr lang="es-MX" smtClean="0">
                                    <a:latin typeface="Cambria Math" panose="02040503050406030204" pitchFamily="18" charset="0"/>
                                  </a:rPr>
                                  <m:t>𝟑𝟐𝟏</m:t>
                                </m:r>
                                <m:r>
                                  <a:rPr lang="es-MX" smtClean="0">
                                    <a:latin typeface="Cambria Math" panose="02040503050406030204" pitchFamily="18" charset="0"/>
                                  </a:rPr>
                                  <m:t>.</m:t>
                                </m:r>
                                <m:r>
                                  <a:rPr lang="es-MX" smtClean="0">
                                    <a:latin typeface="Cambria Math" panose="02040503050406030204" pitchFamily="18" charset="0"/>
                                  </a:rPr>
                                  <m:t>𝟒𝟑</m:t>
                                </m:r>
                              </m:oMath>
                            </m:oMathPara>
                          </a14:m>
                          <a:endParaRPr lang="es-MX" b="1" dirty="0"/>
                        </a:p>
                      </a:txBody>
                      <a:tcPr/>
                    </a:tc>
                    <a:extLst>
                      <a:ext uri="{0D108BD9-81ED-4DB2-BD59-A6C34878D82A}">
                        <a16:rowId xmlns:a16="http://schemas.microsoft.com/office/drawing/2014/main" val="763680443"/>
                      </a:ext>
                    </a:extLst>
                  </a:tr>
                </a:tbl>
              </a:graphicData>
            </a:graphic>
          </p:graphicFrame>
        </mc:Choice>
        <mc:Fallback xmlns="">
          <p:graphicFrame>
            <p:nvGraphicFramePr>
              <p:cNvPr id="7" name="Tabla 6"/>
              <p:cNvGraphicFramePr>
                <a:graphicFrameLocks noGrp="1"/>
              </p:cNvGraphicFramePr>
              <p:nvPr>
                <p:extLst>
                  <p:ext uri="{D42A27DB-BD31-4B8C-83A1-F6EECF244321}">
                    <p14:modId xmlns:p14="http://schemas.microsoft.com/office/powerpoint/2010/main" val="1531598164"/>
                  </p:ext>
                </p:extLst>
              </p:nvPr>
            </p:nvGraphicFramePr>
            <p:xfrm>
              <a:off x="2103438" y="2733993"/>
              <a:ext cx="8128000" cy="731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759447468"/>
                        </a:ext>
                      </a:extLst>
                    </a:gridCol>
                    <a:gridCol w="2032000">
                      <a:extLst>
                        <a:ext uri="{9D8B030D-6E8A-4147-A177-3AD203B41FA5}">
                          <a16:colId xmlns:a16="http://schemas.microsoft.com/office/drawing/2014/main" val="2343848677"/>
                        </a:ext>
                      </a:extLst>
                    </a:gridCol>
                    <a:gridCol w="2032000">
                      <a:extLst>
                        <a:ext uri="{9D8B030D-6E8A-4147-A177-3AD203B41FA5}">
                          <a16:colId xmlns:a16="http://schemas.microsoft.com/office/drawing/2014/main" val="1893846722"/>
                        </a:ext>
                      </a:extLst>
                    </a:gridCol>
                    <a:gridCol w="2032000">
                      <a:extLst>
                        <a:ext uri="{9D8B030D-6E8A-4147-A177-3AD203B41FA5}">
                          <a16:colId xmlns:a16="http://schemas.microsoft.com/office/drawing/2014/main" val="291126313"/>
                        </a:ext>
                      </a:extLst>
                    </a:gridCol>
                  </a:tblGrid>
                  <a:tr h="365760">
                    <a:tc>
                      <a:txBody>
                        <a:bodyPr/>
                        <a:lstStyle/>
                        <a:p>
                          <a:pPr algn="ctr"/>
                          <a:r>
                            <a:rPr lang="es-MX" sz="1800" b="1" dirty="0" smtClean="0">
                              <a:solidFill>
                                <a:srgbClr val="002060"/>
                              </a:solidFill>
                            </a:rPr>
                            <a:t>DOC</a:t>
                          </a:r>
                          <a:endParaRPr lang="es-MX" sz="1800" b="1" dirty="0">
                            <a:solidFill>
                              <a:srgbClr val="002060"/>
                            </a:solidFill>
                          </a:endParaRPr>
                        </a:p>
                      </a:txBody>
                      <a:tcPr anchor="ctr"/>
                    </a:tc>
                    <a:tc>
                      <a:txBody>
                        <a:bodyPr/>
                        <a:lstStyle/>
                        <a:p>
                          <a:pPr algn="ctr"/>
                          <a:r>
                            <a:rPr lang="es-MX" sz="1800" b="1" dirty="0" smtClean="0">
                              <a:solidFill>
                                <a:srgbClr val="002060"/>
                              </a:solidFill>
                            </a:rPr>
                            <a:t>WKY</a:t>
                          </a:r>
                          <a:endParaRPr lang="es-MX" sz="1800" b="1" dirty="0">
                            <a:solidFill>
                              <a:srgbClr val="002060"/>
                            </a:solidFill>
                          </a:endParaRPr>
                        </a:p>
                      </a:txBody>
                      <a:tcPr anchor="ctr"/>
                    </a:tc>
                    <a:tc>
                      <a:txBody>
                        <a:bodyPr/>
                        <a:lstStyle/>
                        <a:p>
                          <a:pPr algn="ctr"/>
                          <a:r>
                            <a:rPr lang="es-MX" sz="1800" b="1" dirty="0" smtClean="0">
                              <a:solidFill>
                                <a:srgbClr val="002060"/>
                              </a:solidFill>
                            </a:rPr>
                            <a:t>DOC-Ca</a:t>
                          </a:r>
                          <a:endParaRPr lang="es-MX" sz="1800" b="1" dirty="0">
                            <a:solidFill>
                              <a:srgbClr val="002060"/>
                            </a:solidFill>
                          </a:endParaRPr>
                        </a:p>
                      </a:txBody>
                      <a:tcPr anchor="ctr"/>
                    </a:tc>
                    <a:tc>
                      <a:txBody>
                        <a:bodyPr/>
                        <a:lstStyle/>
                        <a:p>
                          <a:pPr algn="ctr"/>
                          <a:r>
                            <a:rPr lang="es-MX" sz="1800" b="1" dirty="0" smtClean="0">
                              <a:solidFill>
                                <a:srgbClr val="002060"/>
                              </a:solidFill>
                            </a:rPr>
                            <a:t>WKY-Ca</a:t>
                          </a:r>
                          <a:endParaRPr lang="es-MX" sz="1800" b="1" dirty="0">
                            <a:solidFill>
                              <a:srgbClr val="002060"/>
                            </a:solidFill>
                          </a:endParaRPr>
                        </a:p>
                      </a:txBody>
                      <a:tcPr anchor="ctr"/>
                    </a:tc>
                    <a:extLst>
                      <a:ext uri="{0D108BD9-81ED-4DB2-BD59-A6C34878D82A}">
                        <a16:rowId xmlns:a16="http://schemas.microsoft.com/office/drawing/2014/main" val="1556648441"/>
                      </a:ext>
                    </a:extLst>
                  </a:tr>
                  <a:tr h="365760">
                    <a:tc>
                      <a:txBody>
                        <a:bodyPr/>
                        <a:lstStyle/>
                        <a:p>
                          <a:endParaRPr lang="es-MX"/>
                        </a:p>
                      </a:txBody>
                      <a:tcPr>
                        <a:blipFill>
                          <a:blip r:embed="rId2"/>
                          <a:stretch>
                            <a:fillRect l="-299" t="-110000" r="-300000" b="-3333"/>
                          </a:stretch>
                        </a:blipFill>
                      </a:tcPr>
                    </a:tc>
                    <a:tc>
                      <a:txBody>
                        <a:bodyPr/>
                        <a:lstStyle/>
                        <a:p>
                          <a:endParaRPr lang="es-MX"/>
                        </a:p>
                      </a:txBody>
                      <a:tcPr>
                        <a:blipFill>
                          <a:blip r:embed="rId2"/>
                          <a:stretch>
                            <a:fillRect l="-100601" t="-110000" r="-200901" b="-3333"/>
                          </a:stretch>
                        </a:blipFill>
                      </a:tcPr>
                    </a:tc>
                    <a:tc>
                      <a:txBody>
                        <a:bodyPr/>
                        <a:lstStyle/>
                        <a:p>
                          <a:endParaRPr lang="es-MX"/>
                        </a:p>
                      </a:txBody>
                      <a:tcPr>
                        <a:blipFill>
                          <a:blip r:embed="rId2"/>
                          <a:stretch>
                            <a:fillRect l="-200000" t="-110000" r="-100299" b="-3333"/>
                          </a:stretch>
                        </a:blipFill>
                      </a:tcPr>
                    </a:tc>
                    <a:tc>
                      <a:txBody>
                        <a:bodyPr/>
                        <a:lstStyle/>
                        <a:p>
                          <a:endParaRPr lang="es-MX"/>
                        </a:p>
                      </a:txBody>
                      <a:tcPr>
                        <a:blipFill>
                          <a:blip r:embed="rId2"/>
                          <a:stretch>
                            <a:fillRect l="-300901" t="-110000" r="-601" b="-3333"/>
                          </a:stretch>
                        </a:blipFill>
                      </a:tcPr>
                    </a:tc>
                    <a:extLst>
                      <a:ext uri="{0D108BD9-81ED-4DB2-BD59-A6C34878D82A}">
                        <a16:rowId xmlns:a16="http://schemas.microsoft.com/office/drawing/2014/main" val="763680443"/>
                      </a:ext>
                    </a:extLst>
                  </a:tr>
                </a:tbl>
              </a:graphicData>
            </a:graphic>
          </p:graphicFrame>
        </mc:Fallback>
      </mc:AlternateContent>
      <p:graphicFrame>
        <p:nvGraphicFramePr>
          <p:cNvPr id="9" name="Tabla 8"/>
          <p:cNvGraphicFramePr>
            <a:graphicFrameLocks noGrp="1"/>
          </p:cNvGraphicFramePr>
          <p:nvPr>
            <p:extLst>
              <p:ext uri="{D42A27DB-BD31-4B8C-83A1-F6EECF244321}">
                <p14:modId xmlns:p14="http://schemas.microsoft.com/office/powerpoint/2010/main" val="180244868"/>
              </p:ext>
            </p:extLst>
          </p:nvPr>
        </p:nvGraphicFramePr>
        <p:xfrm>
          <a:off x="2538326" y="3983182"/>
          <a:ext cx="7212330" cy="2286000"/>
        </p:xfrm>
        <a:graphic>
          <a:graphicData uri="http://schemas.openxmlformats.org/drawingml/2006/table">
            <a:tbl>
              <a:tblPr firstRow="1" bandRow="1">
                <a:tableStyleId>{5940675A-B579-460E-94D1-54222C63F5DA}</a:tableStyleId>
              </a:tblPr>
              <a:tblGrid>
                <a:gridCol w="1442466">
                  <a:extLst>
                    <a:ext uri="{9D8B030D-6E8A-4147-A177-3AD203B41FA5}">
                      <a16:colId xmlns:a16="http://schemas.microsoft.com/office/drawing/2014/main" val="20000"/>
                    </a:ext>
                  </a:extLst>
                </a:gridCol>
                <a:gridCol w="1442466">
                  <a:extLst>
                    <a:ext uri="{9D8B030D-6E8A-4147-A177-3AD203B41FA5}">
                      <a16:colId xmlns:a16="http://schemas.microsoft.com/office/drawing/2014/main" val="20001"/>
                    </a:ext>
                  </a:extLst>
                </a:gridCol>
                <a:gridCol w="1442466">
                  <a:extLst>
                    <a:ext uri="{9D8B030D-6E8A-4147-A177-3AD203B41FA5}">
                      <a16:colId xmlns:a16="http://schemas.microsoft.com/office/drawing/2014/main" val="20002"/>
                    </a:ext>
                  </a:extLst>
                </a:gridCol>
                <a:gridCol w="1442466">
                  <a:extLst>
                    <a:ext uri="{9D8B030D-6E8A-4147-A177-3AD203B41FA5}">
                      <a16:colId xmlns:a16="http://schemas.microsoft.com/office/drawing/2014/main" val="20003"/>
                    </a:ext>
                  </a:extLst>
                </a:gridCol>
                <a:gridCol w="1442466">
                  <a:extLst>
                    <a:ext uri="{9D8B030D-6E8A-4147-A177-3AD203B41FA5}">
                      <a16:colId xmlns:a16="http://schemas.microsoft.com/office/drawing/2014/main" val="20004"/>
                    </a:ext>
                  </a:extLst>
                </a:gridCol>
              </a:tblGrid>
              <a:tr h="443230">
                <a:tc>
                  <a:txBody>
                    <a:bodyPr/>
                    <a:lstStyle/>
                    <a:p>
                      <a:pPr algn="ctr"/>
                      <a:endParaRPr lang="es-MX" sz="2400" dirty="0">
                        <a:solidFill>
                          <a:schemeClr val="bg1"/>
                        </a:solidFill>
                      </a:endParaRPr>
                    </a:p>
                  </a:txBody>
                  <a:tcPr anchor="ctr">
                    <a:solidFill>
                      <a:srgbClr val="002060"/>
                    </a:solidFill>
                  </a:tcPr>
                </a:tc>
                <a:tc>
                  <a:txBody>
                    <a:bodyPr/>
                    <a:lstStyle/>
                    <a:p>
                      <a:pPr algn="ctr"/>
                      <a:r>
                        <a:rPr lang="es-MX" sz="2400" dirty="0" smtClean="0">
                          <a:solidFill>
                            <a:schemeClr val="bg1"/>
                          </a:solidFill>
                        </a:rPr>
                        <a:t>DOC</a:t>
                      </a:r>
                      <a:endParaRPr lang="es-MX" sz="2400" dirty="0">
                        <a:solidFill>
                          <a:schemeClr val="bg1"/>
                        </a:solidFill>
                      </a:endParaRPr>
                    </a:p>
                  </a:txBody>
                  <a:tcPr anchor="ctr">
                    <a:solidFill>
                      <a:srgbClr val="002060"/>
                    </a:solidFill>
                  </a:tcPr>
                </a:tc>
                <a:tc>
                  <a:txBody>
                    <a:bodyPr/>
                    <a:lstStyle/>
                    <a:p>
                      <a:pPr algn="ctr"/>
                      <a:r>
                        <a:rPr lang="es-MX" sz="2400" dirty="0" smtClean="0">
                          <a:solidFill>
                            <a:schemeClr val="bg1"/>
                          </a:solidFill>
                        </a:rPr>
                        <a:t>WKY</a:t>
                      </a:r>
                      <a:endParaRPr lang="es-MX" sz="2400" dirty="0">
                        <a:solidFill>
                          <a:schemeClr val="bg1"/>
                        </a:solidFill>
                      </a:endParaRPr>
                    </a:p>
                  </a:txBody>
                  <a:tcPr anchor="ctr">
                    <a:solidFill>
                      <a:srgbClr val="002060"/>
                    </a:solidFill>
                  </a:tcPr>
                </a:tc>
                <a:tc>
                  <a:txBody>
                    <a:bodyPr/>
                    <a:lstStyle/>
                    <a:p>
                      <a:pPr algn="ctr"/>
                      <a:r>
                        <a:rPr lang="es-MX" sz="2400" dirty="0" smtClean="0">
                          <a:solidFill>
                            <a:schemeClr val="bg1"/>
                          </a:solidFill>
                        </a:rPr>
                        <a:t>DOC-Ca</a:t>
                      </a:r>
                      <a:endParaRPr lang="es-MX" sz="2400" dirty="0">
                        <a:solidFill>
                          <a:schemeClr val="bg1"/>
                        </a:solidFill>
                      </a:endParaRPr>
                    </a:p>
                  </a:txBody>
                  <a:tcPr anchor="ctr">
                    <a:solidFill>
                      <a:srgbClr val="002060"/>
                    </a:solidFill>
                  </a:tcPr>
                </a:tc>
                <a:tc>
                  <a:txBody>
                    <a:bodyPr/>
                    <a:lstStyle/>
                    <a:p>
                      <a:pPr algn="ctr"/>
                      <a:r>
                        <a:rPr lang="es-MX" sz="2400" dirty="0" smtClean="0">
                          <a:solidFill>
                            <a:schemeClr val="bg1"/>
                          </a:solidFill>
                        </a:rPr>
                        <a:t>WKY-Ca</a:t>
                      </a:r>
                      <a:endParaRPr lang="es-MX" sz="2400" dirty="0">
                        <a:solidFill>
                          <a:schemeClr val="bg1"/>
                        </a:solidFill>
                      </a:endParaRPr>
                    </a:p>
                  </a:txBody>
                  <a:tcPr anchor="ctr">
                    <a:solidFill>
                      <a:srgbClr val="002060"/>
                    </a:solidFill>
                  </a:tcPr>
                </a:tc>
                <a:extLst>
                  <a:ext uri="{0D108BD9-81ED-4DB2-BD59-A6C34878D82A}">
                    <a16:rowId xmlns:a16="http://schemas.microsoft.com/office/drawing/2014/main" val="10000"/>
                  </a:ext>
                </a:extLst>
              </a:tr>
              <a:tr h="457200">
                <a:tc>
                  <a:txBody>
                    <a:bodyPr/>
                    <a:lstStyle/>
                    <a:p>
                      <a:pPr algn="ctr"/>
                      <a:r>
                        <a:rPr lang="es-MX" sz="2400" dirty="0" smtClean="0">
                          <a:solidFill>
                            <a:schemeClr val="bg1"/>
                          </a:solidFill>
                        </a:rPr>
                        <a:t>DOC</a:t>
                      </a:r>
                      <a:endParaRPr lang="es-MX" sz="2400" dirty="0">
                        <a:solidFill>
                          <a:schemeClr val="bg1"/>
                        </a:solidFill>
                      </a:endParaRPr>
                    </a:p>
                  </a:txBody>
                  <a:tcPr anchor="ctr">
                    <a:solidFill>
                      <a:srgbClr val="002060"/>
                    </a:solidFill>
                  </a:tcPr>
                </a:tc>
                <a:tc>
                  <a:txBody>
                    <a:bodyPr/>
                    <a:lstStyle/>
                    <a:p>
                      <a:pPr algn="ctr"/>
                      <a:r>
                        <a:rPr lang="es-MX" sz="2400" dirty="0" smtClean="0"/>
                        <a:t>0</a:t>
                      </a:r>
                      <a:endParaRPr lang="es-MX" sz="2400" dirty="0"/>
                    </a:p>
                  </a:txBody>
                  <a:tcPr anchor="ctr"/>
                </a:tc>
                <a:tc>
                  <a:txBody>
                    <a:bodyPr/>
                    <a:lstStyle/>
                    <a:p>
                      <a:pPr algn="ctr"/>
                      <a:r>
                        <a:rPr lang="es-MX" sz="2400" dirty="0" smtClean="0"/>
                        <a:t>33.76</a:t>
                      </a:r>
                      <a:endParaRPr lang="es-MX" sz="2400" dirty="0"/>
                    </a:p>
                  </a:txBody>
                  <a:tcPr anchor="ctr"/>
                </a:tc>
                <a:tc>
                  <a:txBody>
                    <a:bodyPr/>
                    <a:lstStyle/>
                    <a:p>
                      <a:pPr algn="ctr"/>
                      <a:r>
                        <a:rPr lang="es-MX" sz="2400" dirty="0" smtClean="0"/>
                        <a:t>6.88</a:t>
                      </a:r>
                      <a:endParaRPr lang="es-MX" sz="2400" dirty="0"/>
                    </a:p>
                  </a:txBody>
                  <a:tcPr anchor="ctr"/>
                </a:tc>
                <a:tc>
                  <a:txBody>
                    <a:bodyPr/>
                    <a:lstStyle/>
                    <a:p>
                      <a:pPr algn="ctr"/>
                      <a:r>
                        <a:rPr lang="es-MX" sz="2400" dirty="0" smtClean="0"/>
                        <a:t>12.05</a:t>
                      </a:r>
                      <a:endParaRPr lang="es-MX" sz="2400" dirty="0"/>
                    </a:p>
                  </a:txBody>
                  <a:tcPr anchor="ctr"/>
                </a:tc>
                <a:extLst>
                  <a:ext uri="{0D108BD9-81ED-4DB2-BD59-A6C34878D82A}">
                    <a16:rowId xmlns:a16="http://schemas.microsoft.com/office/drawing/2014/main" val="10001"/>
                  </a:ext>
                </a:extLst>
              </a:tr>
              <a:tr h="457200">
                <a:tc>
                  <a:txBody>
                    <a:bodyPr/>
                    <a:lstStyle/>
                    <a:p>
                      <a:pPr algn="ctr"/>
                      <a:r>
                        <a:rPr lang="es-MX" sz="2400" dirty="0" smtClean="0">
                          <a:solidFill>
                            <a:schemeClr val="bg1"/>
                          </a:solidFill>
                        </a:rPr>
                        <a:t>WKY</a:t>
                      </a:r>
                      <a:endParaRPr lang="es-MX" sz="2400" dirty="0">
                        <a:solidFill>
                          <a:schemeClr val="bg1"/>
                        </a:solidFill>
                      </a:endParaRPr>
                    </a:p>
                  </a:txBody>
                  <a:tcPr anchor="ctr">
                    <a:solidFill>
                      <a:srgbClr val="002060"/>
                    </a:solidFill>
                  </a:tcPr>
                </a:tc>
                <a:tc>
                  <a:txBody>
                    <a:bodyPr/>
                    <a:lstStyle/>
                    <a:p>
                      <a:pPr algn="ctr"/>
                      <a:endParaRPr lang="es-MX" sz="2400" dirty="0"/>
                    </a:p>
                  </a:txBody>
                  <a:tcPr anchor="ctr"/>
                </a:tc>
                <a:tc>
                  <a:txBody>
                    <a:bodyPr/>
                    <a:lstStyle/>
                    <a:p>
                      <a:pPr algn="ctr"/>
                      <a:r>
                        <a:rPr lang="es-MX" sz="2400" dirty="0" smtClean="0"/>
                        <a:t>0</a:t>
                      </a:r>
                      <a:endParaRPr lang="es-MX" sz="2400" dirty="0"/>
                    </a:p>
                  </a:txBody>
                  <a:tcPr anchor="ctr"/>
                </a:tc>
                <a:tc>
                  <a:txBody>
                    <a:bodyPr/>
                    <a:lstStyle/>
                    <a:p>
                      <a:pPr algn="ctr"/>
                      <a:r>
                        <a:rPr lang="es-MX" sz="2400" dirty="0" smtClean="0"/>
                        <a:t>40.63</a:t>
                      </a:r>
                      <a:endParaRPr lang="es-MX" sz="2400" dirty="0"/>
                    </a:p>
                  </a:txBody>
                  <a:tcPr anchor="ctr"/>
                </a:tc>
                <a:tc>
                  <a:txBody>
                    <a:bodyPr/>
                    <a:lstStyle/>
                    <a:p>
                      <a:pPr algn="ctr"/>
                      <a:r>
                        <a:rPr lang="es-MX" sz="2400" dirty="0" smtClean="0"/>
                        <a:t>21.70</a:t>
                      </a:r>
                      <a:endParaRPr lang="es-MX" sz="2400" dirty="0"/>
                    </a:p>
                  </a:txBody>
                  <a:tcPr anchor="ctr"/>
                </a:tc>
                <a:extLst>
                  <a:ext uri="{0D108BD9-81ED-4DB2-BD59-A6C34878D82A}">
                    <a16:rowId xmlns:a16="http://schemas.microsoft.com/office/drawing/2014/main" val="10002"/>
                  </a:ext>
                </a:extLst>
              </a:tr>
              <a:tr h="457200">
                <a:tc>
                  <a:txBody>
                    <a:bodyPr/>
                    <a:lstStyle/>
                    <a:p>
                      <a:pPr algn="ctr"/>
                      <a:r>
                        <a:rPr lang="es-MX" sz="2400" dirty="0" smtClean="0">
                          <a:solidFill>
                            <a:schemeClr val="bg1"/>
                          </a:solidFill>
                        </a:rPr>
                        <a:t>DOC-Ca</a:t>
                      </a:r>
                      <a:endParaRPr lang="es-MX" sz="2400" dirty="0">
                        <a:solidFill>
                          <a:schemeClr val="bg1"/>
                        </a:solidFill>
                      </a:endParaRPr>
                    </a:p>
                  </a:txBody>
                  <a:tcPr anchor="ctr">
                    <a:solidFill>
                      <a:srgbClr val="002060"/>
                    </a:solidFill>
                  </a:tcPr>
                </a:tc>
                <a:tc>
                  <a:txBody>
                    <a:bodyPr/>
                    <a:lstStyle/>
                    <a:p>
                      <a:pPr algn="ctr"/>
                      <a:endParaRPr lang="es-MX" sz="2400"/>
                    </a:p>
                  </a:txBody>
                  <a:tcPr anchor="ctr"/>
                </a:tc>
                <a:tc>
                  <a:txBody>
                    <a:bodyPr/>
                    <a:lstStyle/>
                    <a:p>
                      <a:pPr algn="ctr"/>
                      <a:endParaRPr lang="es-MX" sz="2400" dirty="0"/>
                    </a:p>
                  </a:txBody>
                  <a:tcPr anchor="ctr"/>
                </a:tc>
                <a:tc>
                  <a:txBody>
                    <a:bodyPr/>
                    <a:lstStyle/>
                    <a:p>
                      <a:pPr algn="ctr"/>
                      <a:r>
                        <a:rPr lang="es-MX" sz="2400" dirty="0" smtClean="0"/>
                        <a:t>0</a:t>
                      </a:r>
                      <a:endParaRPr lang="es-MX" sz="2400" dirty="0"/>
                    </a:p>
                  </a:txBody>
                  <a:tcPr anchor="ctr"/>
                </a:tc>
                <a:tc>
                  <a:txBody>
                    <a:bodyPr/>
                    <a:lstStyle/>
                    <a:p>
                      <a:pPr algn="ctr"/>
                      <a:r>
                        <a:rPr lang="es-MX" sz="2400" dirty="0" smtClean="0"/>
                        <a:t>18.93</a:t>
                      </a:r>
                      <a:endParaRPr lang="es-MX" sz="2400" dirty="0"/>
                    </a:p>
                  </a:txBody>
                  <a:tcPr anchor="ctr"/>
                </a:tc>
                <a:extLst>
                  <a:ext uri="{0D108BD9-81ED-4DB2-BD59-A6C34878D82A}">
                    <a16:rowId xmlns:a16="http://schemas.microsoft.com/office/drawing/2014/main" val="10003"/>
                  </a:ext>
                </a:extLst>
              </a:tr>
              <a:tr h="457200">
                <a:tc>
                  <a:txBody>
                    <a:bodyPr/>
                    <a:lstStyle/>
                    <a:p>
                      <a:pPr algn="ctr"/>
                      <a:r>
                        <a:rPr lang="es-MX" sz="2400" dirty="0" smtClean="0">
                          <a:solidFill>
                            <a:schemeClr val="bg1"/>
                          </a:solidFill>
                        </a:rPr>
                        <a:t>WKY-Ca</a:t>
                      </a:r>
                      <a:endParaRPr lang="es-MX" sz="2400" dirty="0">
                        <a:solidFill>
                          <a:schemeClr val="bg1"/>
                        </a:solidFill>
                      </a:endParaRPr>
                    </a:p>
                  </a:txBody>
                  <a:tcPr anchor="ctr">
                    <a:solidFill>
                      <a:srgbClr val="002060"/>
                    </a:solidFill>
                  </a:tcPr>
                </a:tc>
                <a:tc>
                  <a:txBody>
                    <a:bodyPr/>
                    <a:lstStyle/>
                    <a:p>
                      <a:pPr algn="ctr"/>
                      <a:endParaRPr lang="es-MX" sz="2400" dirty="0"/>
                    </a:p>
                  </a:txBody>
                  <a:tcPr anchor="ctr"/>
                </a:tc>
                <a:tc>
                  <a:txBody>
                    <a:bodyPr/>
                    <a:lstStyle/>
                    <a:p>
                      <a:pPr algn="ctr"/>
                      <a:endParaRPr lang="es-MX" sz="2400"/>
                    </a:p>
                  </a:txBody>
                  <a:tcPr anchor="ctr"/>
                </a:tc>
                <a:tc>
                  <a:txBody>
                    <a:bodyPr/>
                    <a:lstStyle/>
                    <a:p>
                      <a:pPr algn="ctr"/>
                      <a:endParaRPr lang="es-MX" sz="2400" dirty="0"/>
                    </a:p>
                  </a:txBody>
                  <a:tcPr anchor="ctr"/>
                </a:tc>
                <a:tc>
                  <a:txBody>
                    <a:bodyPr/>
                    <a:lstStyle/>
                    <a:p>
                      <a:pPr algn="ctr"/>
                      <a:r>
                        <a:rPr lang="es-MX" sz="2400" dirty="0" smtClean="0"/>
                        <a:t>0</a:t>
                      </a:r>
                      <a:endParaRPr lang="es-MX" sz="2400" dirty="0"/>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90040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395286" y="1539531"/>
            <a:ext cx="11450349" cy="5094719"/>
          </a:xfrm>
          <a:prstGeom prst="rect">
            <a:avLst/>
          </a:prstGeom>
        </p:spPr>
      </p:pic>
      <p:sp>
        <p:nvSpPr>
          <p:cNvPr id="5" name="Rectángulo 4"/>
          <p:cNvSpPr/>
          <p:nvPr/>
        </p:nvSpPr>
        <p:spPr>
          <a:xfrm>
            <a:off x="725498" y="4748375"/>
            <a:ext cx="4093242" cy="904280"/>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6" name="Elipse 5"/>
          <p:cNvSpPr/>
          <p:nvPr/>
        </p:nvSpPr>
        <p:spPr>
          <a:xfrm>
            <a:off x="4152107" y="1843644"/>
            <a:ext cx="666633" cy="464275"/>
          </a:xfrm>
          <a:prstGeom prst="ellipse">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Marcador de contenido 2"/>
          <p:cNvSpPr txBox="1">
            <a:spLocks/>
          </p:cNvSpPr>
          <p:nvPr/>
        </p:nvSpPr>
        <p:spPr>
          <a:xfrm>
            <a:off x="506306" y="567981"/>
            <a:ext cx="9979695" cy="97155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just">
              <a:buFont typeface="Corbel" pitchFamily="34" charset="0"/>
              <a:buNone/>
            </a:pPr>
            <a:r>
              <a:rPr lang="es-MX" sz="2800" dirty="0" smtClean="0">
                <a:solidFill>
                  <a:srgbClr val="002060"/>
                </a:solidFill>
              </a:rPr>
              <a:t>Con </a:t>
            </a:r>
            <a:r>
              <a:rPr lang="es-MX" sz="2800" i="1" dirty="0" smtClean="0">
                <a:solidFill>
                  <a:srgbClr val="002060"/>
                </a:solidFill>
                <a:sym typeface="Symbol" panose="05050102010706020507" pitchFamily="18" charset="2"/>
              </a:rPr>
              <a:t></a:t>
            </a:r>
            <a:r>
              <a:rPr lang="es-MX" sz="2800" dirty="0" smtClean="0">
                <a:solidFill>
                  <a:srgbClr val="002060"/>
                </a:solidFill>
                <a:sym typeface="Symbol" panose="05050102010706020507" pitchFamily="18" charset="2"/>
              </a:rPr>
              <a:t> = 0.05, para </a:t>
            </a:r>
            <a:r>
              <a:rPr lang="es-MX" sz="2800" b="1" i="1" dirty="0" smtClean="0">
                <a:solidFill>
                  <a:srgbClr val="002060"/>
                </a:solidFill>
                <a:sym typeface="Symbol" panose="05050102010706020507" pitchFamily="18" charset="2"/>
              </a:rPr>
              <a:t>k</a:t>
            </a:r>
            <a:r>
              <a:rPr lang="es-MX" sz="2800" b="1" dirty="0" smtClean="0">
                <a:solidFill>
                  <a:srgbClr val="002060"/>
                </a:solidFill>
                <a:sym typeface="Symbol" panose="05050102010706020507" pitchFamily="18" charset="2"/>
              </a:rPr>
              <a:t> = 4 </a:t>
            </a:r>
            <a:r>
              <a:rPr lang="es-MX" sz="2800" dirty="0" smtClean="0">
                <a:solidFill>
                  <a:srgbClr val="002060"/>
                </a:solidFill>
                <a:sym typeface="Symbol" panose="05050102010706020507" pitchFamily="18" charset="2"/>
              </a:rPr>
              <a:t>y </a:t>
            </a:r>
            <a:r>
              <a:rPr lang="es-MX" sz="2800" b="1" i="1" dirty="0" smtClean="0">
                <a:solidFill>
                  <a:srgbClr val="002060"/>
                </a:solidFill>
                <a:sym typeface="Symbol" panose="05050102010706020507" pitchFamily="18" charset="2"/>
              </a:rPr>
              <a:t>n</a:t>
            </a:r>
            <a:r>
              <a:rPr lang="es-MX" sz="2800" b="1" dirty="0" smtClean="0">
                <a:solidFill>
                  <a:srgbClr val="002060"/>
                </a:solidFill>
                <a:sym typeface="Symbol" panose="05050102010706020507" pitchFamily="18" charset="2"/>
              </a:rPr>
              <a:t> – </a:t>
            </a:r>
            <a:r>
              <a:rPr lang="es-MX" sz="2800" b="1" i="1" dirty="0" smtClean="0">
                <a:solidFill>
                  <a:srgbClr val="002060"/>
                </a:solidFill>
                <a:sym typeface="Symbol" panose="05050102010706020507" pitchFamily="18" charset="2"/>
              </a:rPr>
              <a:t>k</a:t>
            </a:r>
            <a:r>
              <a:rPr lang="es-MX" sz="2800" b="1" dirty="0" smtClean="0">
                <a:solidFill>
                  <a:srgbClr val="002060"/>
                </a:solidFill>
                <a:sym typeface="Symbol" panose="05050102010706020507" pitchFamily="18" charset="2"/>
              </a:rPr>
              <a:t> = 57</a:t>
            </a:r>
            <a:r>
              <a:rPr lang="es-MX" sz="2800" dirty="0" smtClean="0">
                <a:solidFill>
                  <a:srgbClr val="002060"/>
                </a:solidFill>
                <a:sym typeface="Symbol" panose="05050102010706020507" pitchFamily="18" charset="2"/>
              </a:rPr>
              <a:t>. Para los parámetros anteriores se tiene que </a:t>
            </a:r>
            <a:r>
              <a:rPr lang="es-MX" sz="2800" b="1" i="1" dirty="0" smtClean="0">
                <a:solidFill>
                  <a:srgbClr val="002060"/>
                </a:solidFill>
                <a:sym typeface="Symbol" panose="05050102010706020507" pitchFamily="18" charset="2"/>
              </a:rPr>
              <a:t>q</a:t>
            </a:r>
            <a:r>
              <a:rPr lang="es-MX" sz="2800" b="1" dirty="0" smtClean="0">
                <a:solidFill>
                  <a:srgbClr val="002060"/>
                </a:solidFill>
                <a:sym typeface="Symbol" panose="05050102010706020507" pitchFamily="18" charset="2"/>
              </a:rPr>
              <a:t> = 3.65 </a:t>
            </a:r>
            <a:r>
              <a:rPr lang="es-MX" sz="2800" dirty="0" smtClean="0">
                <a:solidFill>
                  <a:srgbClr val="002060"/>
                </a:solidFill>
                <a:sym typeface="Symbol" panose="05050102010706020507" pitchFamily="18" charset="2"/>
              </a:rPr>
              <a:t>(promediando)  </a:t>
            </a:r>
            <a:endParaRPr lang="es-MX" sz="2800" dirty="0">
              <a:solidFill>
                <a:srgbClr val="002060"/>
              </a:solidFill>
            </a:endParaRPr>
          </a:p>
        </p:txBody>
      </p:sp>
    </p:spTree>
    <p:extLst>
      <p:ext uri="{BB962C8B-B14F-4D97-AF65-F5344CB8AC3E}">
        <p14:creationId xmlns:p14="http://schemas.microsoft.com/office/powerpoint/2010/main" val="35341155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374073" y="1700161"/>
            <a:ext cx="6858000" cy="1167637"/>
          </a:xfrm>
        </p:spPr>
        <p:txBody>
          <a:bodyPr>
            <a:normAutofit/>
          </a:bodyPr>
          <a:lstStyle/>
          <a:p>
            <a:pPr marL="45720" indent="0" algn="just">
              <a:buNone/>
            </a:pPr>
            <a:r>
              <a:rPr lang="es-MX" sz="2400" dirty="0" smtClean="0">
                <a:solidFill>
                  <a:srgbClr val="002060"/>
                </a:solidFill>
              </a:rPr>
              <a:t> Ya que tenemos </a:t>
            </a:r>
            <a:r>
              <a:rPr lang="es-MX" sz="2400" b="1" dirty="0" smtClean="0">
                <a:solidFill>
                  <a:srgbClr val="002060"/>
                </a:solidFill>
              </a:rPr>
              <a:t>q = 3.65</a:t>
            </a:r>
            <a:r>
              <a:rPr lang="es-MX" sz="2400" dirty="0" smtClean="0">
                <a:solidFill>
                  <a:srgbClr val="002060"/>
                </a:solidFill>
              </a:rPr>
              <a:t> , debemos calcular HSD para </a:t>
            </a:r>
            <a:r>
              <a:rPr lang="es-MX" sz="2400" b="1" dirty="0" smtClean="0">
                <a:solidFill>
                  <a:srgbClr val="002060"/>
                </a:solidFill>
              </a:rPr>
              <a:t>TODAS LAS COMPARACIONES </a:t>
            </a:r>
            <a:r>
              <a:rPr lang="es-MX" sz="2400" dirty="0" smtClean="0">
                <a:solidFill>
                  <a:srgbClr val="002060"/>
                </a:solidFill>
              </a:rPr>
              <a:t>realizadas en la tabla</a:t>
            </a:r>
            <a:endParaRPr lang="es-MX" sz="2400" dirty="0">
              <a:solidFill>
                <a:srgbClr val="002060"/>
              </a:solidFill>
            </a:endParaRPr>
          </a:p>
        </p:txBody>
      </p:sp>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Prueba </a:t>
            </a:r>
            <a:r>
              <a:rPr lang="es-MX" sz="3600" dirty="0" err="1" smtClean="0">
                <a:solidFill>
                  <a:srgbClr val="FFC000"/>
                </a:solidFill>
              </a:rPr>
              <a:t>Tukey</a:t>
            </a:r>
            <a:endParaRPr lang="es-MX" sz="3600" dirty="0">
              <a:solidFill>
                <a:srgbClr val="FFC000"/>
              </a:solidFill>
            </a:endParaRPr>
          </a:p>
        </p:txBody>
      </p:sp>
      <mc:AlternateContent xmlns:mc="http://schemas.openxmlformats.org/markup-compatibility/2006" xmlns:a14="http://schemas.microsoft.com/office/drawing/2010/main">
        <mc:Choice Requires="a14">
          <p:sp>
            <p:nvSpPr>
              <p:cNvPr id="8" name="CuadroTexto 7"/>
              <p:cNvSpPr txBox="1"/>
              <p:nvPr/>
            </p:nvSpPr>
            <p:spPr>
              <a:xfrm>
                <a:off x="7592291" y="2006980"/>
                <a:ext cx="3823854"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600" b="1" i="1" smtClean="0">
                              <a:solidFill>
                                <a:srgbClr val="002060"/>
                              </a:solidFill>
                              <a:latin typeface="Cambria Math" panose="02040503050406030204" pitchFamily="18" charset="0"/>
                            </a:rPr>
                          </m:ctrlPr>
                        </m:sSubPr>
                        <m:e>
                          <m:r>
                            <a:rPr lang="es-MX" sz="3600" b="1" i="1" smtClean="0">
                              <a:solidFill>
                                <a:srgbClr val="002060"/>
                              </a:solidFill>
                              <a:latin typeface="Cambria Math" panose="02040503050406030204" pitchFamily="18" charset="0"/>
                            </a:rPr>
                            <m:t>𝝁</m:t>
                          </m:r>
                        </m:e>
                        <m:sub>
                          <m:r>
                            <a:rPr lang="es-MX" sz="3600" b="1" i="1" smtClean="0">
                              <a:solidFill>
                                <a:srgbClr val="002060"/>
                              </a:solidFill>
                              <a:latin typeface="Cambria Math" panose="02040503050406030204" pitchFamily="18" charset="0"/>
                            </a:rPr>
                            <m:t>𝑫𝑶𝑪</m:t>
                          </m:r>
                        </m:sub>
                      </m:sSub>
                      <m:r>
                        <a:rPr lang="es-MX" sz="3600" b="1" i="1" smtClean="0">
                          <a:solidFill>
                            <a:srgbClr val="002060"/>
                          </a:solidFill>
                          <a:latin typeface="Cambria Math" panose="02040503050406030204" pitchFamily="18" charset="0"/>
                        </a:rPr>
                        <m:t>=</m:t>
                      </m:r>
                      <m:sSub>
                        <m:sSubPr>
                          <m:ctrlPr>
                            <a:rPr lang="es-MX" sz="3600" b="1" i="1" smtClean="0">
                              <a:solidFill>
                                <a:srgbClr val="002060"/>
                              </a:solidFill>
                              <a:latin typeface="Cambria Math" panose="02040503050406030204" pitchFamily="18" charset="0"/>
                            </a:rPr>
                          </m:ctrlPr>
                        </m:sSubPr>
                        <m:e>
                          <m:r>
                            <a:rPr lang="es-MX" sz="3600" b="1" i="1" smtClean="0">
                              <a:solidFill>
                                <a:srgbClr val="002060"/>
                              </a:solidFill>
                              <a:latin typeface="Cambria Math" panose="02040503050406030204" pitchFamily="18" charset="0"/>
                            </a:rPr>
                            <m:t>𝝁</m:t>
                          </m:r>
                        </m:e>
                        <m:sub>
                          <m:r>
                            <a:rPr lang="es-MX" sz="3600" b="1" i="1" smtClean="0">
                              <a:solidFill>
                                <a:srgbClr val="002060"/>
                              </a:solidFill>
                              <a:latin typeface="Cambria Math" panose="02040503050406030204" pitchFamily="18" charset="0"/>
                            </a:rPr>
                            <m:t>𝑾𝑲𝒀</m:t>
                          </m:r>
                        </m:sub>
                      </m:sSub>
                    </m:oMath>
                  </m:oMathPara>
                </a14:m>
                <a:endParaRPr lang="es-MX" sz="3600" b="1" dirty="0">
                  <a:solidFill>
                    <a:srgbClr val="002060"/>
                  </a:solidFill>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7592291" y="2006980"/>
                <a:ext cx="3823854" cy="553998"/>
              </a:xfrm>
              <a:prstGeom prst="rect">
                <a:avLst/>
              </a:prstGeom>
              <a:blipFill>
                <a:blip r:embed="rId2"/>
                <a:stretch>
                  <a:fillRect/>
                </a:stretch>
              </a:blipFill>
            </p:spPr>
            <p:txBody>
              <a:bodyPr/>
              <a:lstStyle/>
              <a:p>
                <a:r>
                  <a:rPr lang="es-MX">
                    <a:noFill/>
                  </a:rPr>
                  <a:t> </a:t>
                </a:r>
              </a:p>
            </p:txBody>
          </p:sp>
        </mc:Fallback>
      </mc:AlternateContent>
      <p:graphicFrame>
        <p:nvGraphicFramePr>
          <p:cNvPr id="11" name="Tabla 10"/>
          <p:cNvGraphicFramePr>
            <a:graphicFrameLocks noGrp="1"/>
          </p:cNvGraphicFramePr>
          <p:nvPr>
            <p:extLst>
              <p:ext uri="{D42A27DB-BD31-4B8C-83A1-F6EECF244321}">
                <p14:modId xmlns:p14="http://schemas.microsoft.com/office/powerpoint/2010/main" val="1569653973"/>
              </p:ext>
            </p:extLst>
          </p:nvPr>
        </p:nvGraphicFramePr>
        <p:xfrm>
          <a:off x="721908" y="3127361"/>
          <a:ext cx="6162330" cy="2272030"/>
        </p:xfrm>
        <a:graphic>
          <a:graphicData uri="http://schemas.openxmlformats.org/drawingml/2006/table">
            <a:tbl>
              <a:tblPr firstRow="1" bandRow="1">
                <a:tableStyleId>{5940675A-B579-460E-94D1-54222C63F5DA}</a:tableStyleId>
              </a:tblPr>
              <a:tblGrid>
                <a:gridCol w="1232466">
                  <a:extLst>
                    <a:ext uri="{9D8B030D-6E8A-4147-A177-3AD203B41FA5}">
                      <a16:colId xmlns:a16="http://schemas.microsoft.com/office/drawing/2014/main" val="20000"/>
                    </a:ext>
                  </a:extLst>
                </a:gridCol>
                <a:gridCol w="1232466">
                  <a:extLst>
                    <a:ext uri="{9D8B030D-6E8A-4147-A177-3AD203B41FA5}">
                      <a16:colId xmlns:a16="http://schemas.microsoft.com/office/drawing/2014/main" val="20001"/>
                    </a:ext>
                  </a:extLst>
                </a:gridCol>
                <a:gridCol w="1232466">
                  <a:extLst>
                    <a:ext uri="{9D8B030D-6E8A-4147-A177-3AD203B41FA5}">
                      <a16:colId xmlns:a16="http://schemas.microsoft.com/office/drawing/2014/main" val="20002"/>
                    </a:ext>
                  </a:extLst>
                </a:gridCol>
                <a:gridCol w="1232466">
                  <a:extLst>
                    <a:ext uri="{9D8B030D-6E8A-4147-A177-3AD203B41FA5}">
                      <a16:colId xmlns:a16="http://schemas.microsoft.com/office/drawing/2014/main" val="20003"/>
                    </a:ext>
                  </a:extLst>
                </a:gridCol>
                <a:gridCol w="1232466">
                  <a:extLst>
                    <a:ext uri="{9D8B030D-6E8A-4147-A177-3AD203B41FA5}">
                      <a16:colId xmlns:a16="http://schemas.microsoft.com/office/drawing/2014/main" val="20004"/>
                    </a:ext>
                  </a:extLst>
                </a:gridCol>
              </a:tblGrid>
              <a:tr h="443230">
                <a:tc>
                  <a:txBody>
                    <a:bodyPr/>
                    <a:lstStyle/>
                    <a:p>
                      <a:pPr algn="ctr"/>
                      <a:endParaRPr lang="es-MX" sz="2000" dirty="0">
                        <a:solidFill>
                          <a:schemeClr val="bg1"/>
                        </a:solidFill>
                      </a:endParaRPr>
                    </a:p>
                  </a:txBody>
                  <a:tcPr anchor="ctr">
                    <a:solidFill>
                      <a:srgbClr val="002060"/>
                    </a:solidFill>
                  </a:tcPr>
                </a:tc>
                <a:tc>
                  <a:txBody>
                    <a:bodyPr/>
                    <a:lstStyle/>
                    <a:p>
                      <a:pPr algn="ctr"/>
                      <a:r>
                        <a:rPr lang="es-MX" sz="2000" dirty="0" smtClean="0">
                          <a:solidFill>
                            <a:schemeClr val="bg1"/>
                          </a:solidFill>
                        </a:rPr>
                        <a:t>DOC</a:t>
                      </a:r>
                      <a:endParaRPr lang="es-MX" sz="2000" dirty="0">
                        <a:solidFill>
                          <a:schemeClr val="bg1"/>
                        </a:solidFill>
                      </a:endParaRPr>
                    </a:p>
                  </a:txBody>
                  <a:tcPr anchor="ctr">
                    <a:solidFill>
                      <a:srgbClr val="002060"/>
                    </a:solidFill>
                  </a:tcPr>
                </a:tc>
                <a:tc>
                  <a:txBody>
                    <a:bodyPr/>
                    <a:lstStyle/>
                    <a:p>
                      <a:pPr algn="ctr"/>
                      <a:r>
                        <a:rPr lang="es-MX" sz="2000" dirty="0" smtClean="0">
                          <a:solidFill>
                            <a:schemeClr val="bg1"/>
                          </a:solidFill>
                        </a:rPr>
                        <a:t>WKY</a:t>
                      </a:r>
                      <a:endParaRPr lang="es-MX" sz="2000" dirty="0">
                        <a:solidFill>
                          <a:schemeClr val="bg1"/>
                        </a:solidFill>
                      </a:endParaRPr>
                    </a:p>
                  </a:txBody>
                  <a:tcPr anchor="ctr">
                    <a:solidFill>
                      <a:srgbClr val="002060"/>
                    </a:solidFill>
                  </a:tcPr>
                </a:tc>
                <a:tc>
                  <a:txBody>
                    <a:bodyPr/>
                    <a:lstStyle/>
                    <a:p>
                      <a:pPr algn="ctr"/>
                      <a:r>
                        <a:rPr lang="es-MX" sz="2000" dirty="0" smtClean="0">
                          <a:solidFill>
                            <a:schemeClr val="bg1"/>
                          </a:solidFill>
                        </a:rPr>
                        <a:t>DOC-Ca</a:t>
                      </a:r>
                      <a:endParaRPr lang="es-MX" sz="2000" dirty="0">
                        <a:solidFill>
                          <a:schemeClr val="bg1"/>
                        </a:solidFill>
                      </a:endParaRPr>
                    </a:p>
                  </a:txBody>
                  <a:tcPr anchor="ctr">
                    <a:solidFill>
                      <a:srgbClr val="002060"/>
                    </a:solidFill>
                  </a:tcPr>
                </a:tc>
                <a:tc>
                  <a:txBody>
                    <a:bodyPr/>
                    <a:lstStyle/>
                    <a:p>
                      <a:pPr algn="ctr"/>
                      <a:r>
                        <a:rPr lang="es-MX" sz="2000" dirty="0" smtClean="0">
                          <a:solidFill>
                            <a:schemeClr val="bg1"/>
                          </a:solidFill>
                        </a:rPr>
                        <a:t>WKY-Ca</a:t>
                      </a:r>
                      <a:endParaRPr lang="es-MX" sz="2000" dirty="0">
                        <a:solidFill>
                          <a:schemeClr val="bg1"/>
                        </a:solidFill>
                      </a:endParaRPr>
                    </a:p>
                  </a:txBody>
                  <a:tcPr anchor="ctr">
                    <a:solidFill>
                      <a:srgbClr val="002060"/>
                    </a:solidFill>
                  </a:tcPr>
                </a:tc>
                <a:extLst>
                  <a:ext uri="{0D108BD9-81ED-4DB2-BD59-A6C34878D82A}">
                    <a16:rowId xmlns:a16="http://schemas.microsoft.com/office/drawing/2014/main" val="10000"/>
                  </a:ext>
                </a:extLst>
              </a:tr>
              <a:tr h="457200">
                <a:tc>
                  <a:txBody>
                    <a:bodyPr/>
                    <a:lstStyle/>
                    <a:p>
                      <a:pPr algn="ctr"/>
                      <a:r>
                        <a:rPr lang="es-MX" sz="2000" dirty="0" smtClean="0">
                          <a:solidFill>
                            <a:schemeClr val="bg1"/>
                          </a:solidFill>
                        </a:rPr>
                        <a:t>DOC</a:t>
                      </a:r>
                      <a:endParaRPr lang="es-MX" sz="2000" dirty="0">
                        <a:solidFill>
                          <a:schemeClr val="bg1"/>
                        </a:solidFill>
                      </a:endParaRPr>
                    </a:p>
                  </a:txBody>
                  <a:tcPr anchor="ctr">
                    <a:solidFill>
                      <a:srgbClr val="002060"/>
                    </a:solidFill>
                  </a:tcPr>
                </a:tc>
                <a:tc>
                  <a:txBody>
                    <a:bodyPr/>
                    <a:lstStyle/>
                    <a:p>
                      <a:pPr algn="ctr"/>
                      <a:r>
                        <a:rPr lang="es-MX" sz="2000" dirty="0" smtClean="0"/>
                        <a:t>0</a:t>
                      </a:r>
                      <a:endParaRPr lang="es-MX" sz="2000" dirty="0"/>
                    </a:p>
                  </a:txBody>
                  <a:tcPr anchor="ctr"/>
                </a:tc>
                <a:tc>
                  <a:txBody>
                    <a:bodyPr/>
                    <a:lstStyle/>
                    <a:p>
                      <a:pPr algn="ctr"/>
                      <a:r>
                        <a:rPr lang="es-MX" sz="2000" dirty="0" smtClean="0"/>
                        <a:t>33.76</a:t>
                      </a:r>
                      <a:endParaRPr lang="es-MX" sz="2000" dirty="0"/>
                    </a:p>
                  </a:txBody>
                  <a:tcPr anchor="ctr"/>
                </a:tc>
                <a:tc>
                  <a:txBody>
                    <a:bodyPr/>
                    <a:lstStyle/>
                    <a:p>
                      <a:pPr algn="ctr"/>
                      <a:r>
                        <a:rPr lang="es-MX" sz="2000" dirty="0" smtClean="0"/>
                        <a:t>6.88</a:t>
                      </a:r>
                      <a:endParaRPr lang="es-MX" sz="2000" dirty="0"/>
                    </a:p>
                  </a:txBody>
                  <a:tcPr anchor="ctr"/>
                </a:tc>
                <a:tc>
                  <a:txBody>
                    <a:bodyPr/>
                    <a:lstStyle/>
                    <a:p>
                      <a:pPr algn="ctr"/>
                      <a:r>
                        <a:rPr lang="es-MX" sz="2000" dirty="0" smtClean="0"/>
                        <a:t>12.05</a:t>
                      </a:r>
                      <a:endParaRPr lang="es-MX" sz="2000" dirty="0"/>
                    </a:p>
                  </a:txBody>
                  <a:tcPr anchor="ctr"/>
                </a:tc>
                <a:extLst>
                  <a:ext uri="{0D108BD9-81ED-4DB2-BD59-A6C34878D82A}">
                    <a16:rowId xmlns:a16="http://schemas.microsoft.com/office/drawing/2014/main" val="10001"/>
                  </a:ext>
                </a:extLst>
              </a:tr>
              <a:tr h="457200">
                <a:tc>
                  <a:txBody>
                    <a:bodyPr/>
                    <a:lstStyle/>
                    <a:p>
                      <a:pPr algn="ctr"/>
                      <a:r>
                        <a:rPr lang="es-MX" sz="2000" dirty="0" smtClean="0">
                          <a:solidFill>
                            <a:schemeClr val="bg1"/>
                          </a:solidFill>
                        </a:rPr>
                        <a:t>WKY</a:t>
                      </a:r>
                      <a:endParaRPr lang="es-MX" sz="2000" dirty="0">
                        <a:solidFill>
                          <a:schemeClr val="bg1"/>
                        </a:solidFill>
                      </a:endParaRPr>
                    </a:p>
                  </a:txBody>
                  <a:tcPr anchor="ctr">
                    <a:solidFill>
                      <a:srgbClr val="002060"/>
                    </a:solidFill>
                  </a:tcPr>
                </a:tc>
                <a:tc>
                  <a:txBody>
                    <a:bodyPr/>
                    <a:lstStyle/>
                    <a:p>
                      <a:pPr algn="ctr"/>
                      <a:endParaRPr lang="es-MX" sz="2000" dirty="0"/>
                    </a:p>
                  </a:txBody>
                  <a:tcPr anchor="ctr"/>
                </a:tc>
                <a:tc>
                  <a:txBody>
                    <a:bodyPr/>
                    <a:lstStyle/>
                    <a:p>
                      <a:pPr algn="ctr"/>
                      <a:r>
                        <a:rPr lang="es-MX" sz="2000" dirty="0" smtClean="0"/>
                        <a:t>0</a:t>
                      </a:r>
                      <a:endParaRPr lang="es-MX" sz="2000" dirty="0"/>
                    </a:p>
                  </a:txBody>
                  <a:tcPr anchor="ctr"/>
                </a:tc>
                <a:tc>
                  <a:txBody>
                    <a:bodyPr/>
                    <a:lstStyle/>
                    <a:p>
                      <a:pPr algn="ctr"/>
                      <a:r>
                        <a:rPr lang="es-MX" sz="2000" dirty="0" smtClean="0"/>
                        <a:t>40.63</a:t>
                      </a:r>
                      <a:endParaRPr lang="es-MX" sz="2000" dirty="0"/>
                    </a:p>
                  </a:txBody>
                  <a:tcPr anchor="ctr"/>
                </a:tc>
                <a:tc>
                  <a:txBody>
                    <a:bodyPr/>
                    <a:lstStyle/>
                    <a:p>
                      <a:pPr algn="ctr"/>
                      <a:r>
                        <a:rPr lang="es-MX" sz="2000" dirty="0" smtClean="0"/>
                        <a:t>21.70</a:t>
                      </a:r>
                      <a:endParaRPr lang="es-MX" sz="2000" dirty="0"/>
                    </a:p>
                  </a:txBody>
                  <a:tcPr anchor="ctr"/>
                </a:tc>
                <a:extLst>
                  <a:ext uri="{0D108BD9-81ED-4DB2-BD59-A6C34878D82A}">
                    <a16:rowId xmlns:a16="http://schemas.microsoft.com/office/drawing/2014/main" val="10002"/>
                  </a:ext>
                </a:extLst>
              </a:tr>
              <a:tr h="457200">
                <a:tc>
                  <a:txBody>
                    <a:bodyPr/>
                    <a:lstStyle/>
                    <a:p>
                      <a:pPr algn="ctr"/>
                      <a:r>
                        <a:rPr lang="es-MX" sz="2000" dirty="0" smtClean="0">
                          <a:solidFill>
                            <a:schemeClr val="bg1"/>
                          </a:solidFill>
                        </a:rPr>
                        <a:t>DOC-Ca</a:t>
                      </a:r>
                      <a:endParaRPr lang="es-MX" sz="2000" dirty="0">
                        <a:solidFill>
                          <a:schemeClr val="bg1"/>
                        </a:solidFill>
                      </a:endParaRPr>
                    </a:p>
                  </a:txBody>
                  <a:tcPr anchor="ctr">
                    <a:solidFill>
                      <a:srgbClr val="002060"/>
                    </a:solidFill>
                  </a:tcPr>
                </a:tc>
                <a:tc>
                  <a:txBody>
                    <a:bodyPr/>
                    <a:lstStyle/>
                    <a:p>
                      <a:pPr algn="ctr"/>
                      <a:endParaRPr lang="es-MX" sz="2000"/>
                    </a:p>
                  </a:txBody>
                  <a:tcPr anchor="ctr"/>
                </a:tc>
                <a:tc>
                  <a:txBody>
                    <a:bodyPr/>
                    <a:lstStyle/>
                    <a:p>
                      <a:pPr algn="ctr"/>
                      <a:endParaRPr lang="es-MX" sz="2000" dirty="0"/>
                    </a:p>
                  </a:txBody>
                  <a:tcPr anchor="ctr"/>
                </a:tc>
                <a:tc>
                  <a:txBody>
                    <a:bodyPr/>
                    <a:lstStyle/>
                    <a:p>
                      <a:pPr algn="ctr"/>
                      <a:r>
                        <a:rPr lang="es-MX" sz="2000" dirty="0" smtClean="0"/>
                        <a:t>0</a:t>
                      </a:r>
                      <a:endParaRPr lang="es-MX" sz="2000" dirty="0"/>
                    </a:p>
                  </a:txBody>
                  <a:tcPr anchor="ctr"/>
                </a:tc>
                <a:tc>
                  <a:txBody>
                    <a:bodyPr/>
                    <a:lstStyle/>
                    <a:p>
                      <a:pPr algn="ctr"/>
                      <a:r>
                        <a:rPr lang="es-MX" sz="2000" dirty="0" smtClean="0"/>
                        <a:t>18.93</a:t>
                      </a:r>
                      <a:endParaRPr lang="es-MX" sz="2000" dirty="0"/>
                    </a:p>
                  </a:txBody>
                  <a:tcPr anchor="ctr"/>
                </a:tc>
                <a:extLst>
                  <a:ext uri="{0D108BD9-81ED-4DB2-BD59-A6C34878D82A}">
                    <a16:rowId xmlns:a16="http://schemas.microsoft.com/office/drawing/2014/main" val="10003"/>
                  </a:ext>
                </a:extLst>
              </a:tr>
              <a:tr h="457200">
                <a:tc>
                  <a:txBody>
                    <a:bodyPr/>
                    <a:lstStyle/>
                    <a:p>
                      <a:pPr algn="ctr"/>
                      <a:r>
                        <a:rPr lang="es-MX" sz="2000" dirty="0" smtClean="0">
                          <a:solidFill>
                            <a:schemeClr val="bg1"/>
                          </a:solidFill>
                        </a:rPr>
                        <a:t>WKY-Ca</a:t>
                      </a:r>
                      <a:endParaRPr lang="es-MX" sz="2000" dirty="0">
                        <a:solidFill>
                          <a:schemeClr val="bg1"/>
                        </a:solidFill>
                      </a:endParaRPr>
                    </a:p>
                  </a:txBody>
                  <a:tcPr anchor="ctr">
                    <a:solidFill>
                      <a:srgbClr val="002060"/>
                    </a:solidFill>
                  </a:tcPr>
                </a:tc>
                <a:tc>
                  <a:txBody>
                    <a:bodyPr/>
                    <a:lstStyle/>
                    <a:p>
                      <a:pPr algn="ctr"/>
                      <a:endParaRPr lang="es-MX" sz="2000" dirty="0"/>
                    </a:p>
                  </a:txBody>
                  <a:tcPr anchor="ctr"/>
                </a:tc>
                <a:tc>
                  <a:txBody>
                    <a:bodyPr/>
                    <a:lstStyle/>
                    <a:p>
                      <a:pPr algn="ctr"/>
                      <a:endParaRPr lang="es-MX" sz="2000" dirty="0"/>
                    </a:p>
                  </a:txBody>
                  <a:tcPr anchor="ctr"/>
                </a:tc>
                <a:tc>
                  <a:txBody>
                    <a:bodyPr/>
                    <a:lstStyle/>
                    <a:p>
                      <a:pPr algn="ctr"/>
                      <a:endParaRPr lang="es-MX" sz="2000" dirty="0"/>
                    </a:p>
                  </a:txBody>
                  <a:tcPr anchor="ctr"/>
                </a:tc>
                <a:tc>
                  <a:txBody>
                    <a:bodyPr/>
                    <a:lstStyle/>
                    <a:p>
                      <a:pPr algn="ctr"/>
                      <a:r>
                        <a:rPr lang="es-MX" sz="2000" dirty="0" smtClean="0"/>
                        <a:t>0</a:t>
                      </a:r>
                      <a:endParaRPr lang="es-MX" sz="2000" dirty="0"/>
                    </a:p>
                  </a:txBody>
                  <a:tcPr anchor="ct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12" name="CuadroTexto 11"/>
              <p:cNvSpPr txBox="1"/>
              <p:nvPr/>
            </p:nvSpPr>
            <p:spPr>
              <a:xfrm>
                <a:off x="7841673" y="2617635"/>
                <a:ext cx="3823854"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600" b="1" i="1" smtClean="0">
                              <a:solidFill>
                                <a:srgbClr val="002060"/>
                              </a:solidFill>
                              <a:latin typeface="Cambria Math" panose="02040503050406030204" pitchFamily="18" charset="0"/>
                            </a:rPr>
                          </m:ctrlPr>
                        </m:sSubPr>
                        <m:e>
                          <m:r>
                            <a:rPr lang="es-MX" sz="3600" b="1" i="1" smtClean="0">
                              <a:solidFill>
                                <a:srgbClr val="002060"/>
                              </a:solidFill>
                              <a:latin typeface="Cambria Math" panose="02040503050406030204" pitchFamily="18" charset="0"/>
                            </a:rPr>
                            <m:t>𝝁</m:t>
                          </m:r>
                        </m:e>
                        <m:sub>
                          <m:r>
                            <a:rPr lang="es-MX" sz="3600" b="1" i="1" smtClean="0">
                              <a:solidFill>
                                <a:srgbClr val="002060"/>
                              </a:solidFill>
                              <a:latin typeface="Cambria Math" panose="02040503050406030204" pitchFamily="18" charset="0"/>
                            </a:rPr>
                            <m:t>𝑫𝑶𝑪</m:t>
                          </m:r>
                        </m:sub>
                      </m:sSub>
                      <m:r>
                        <a:rPr lang="es-MX" sz="3600" b="1" i="1" smtClean="0">
                          <a:solidFill>
                            <a:srgbClr val="002060"/>
                          </a:solidFill>
                          <a:latin typeface="Cambria Math" panose="02040503050406030204" pitchFamily="18" charset="0"/>
                        </a:rPr>
                        <m:t>=</m:t>
                      </m:r>
                      <m:sSub>
                        <m:sSubPr>
                          <m:ctrlPr>
                            <a:rPr lang="es-MX" sz="3600" b="1" i="1" smtClean="0">
                              <a:solidFill>
                                <a:srgbClr val="002060"/>
                              </a:solidFill>
                              <a:latin typeface="Cambria Math" panose="02040503050406030204" pitchFamily="18" charset="0"/>
                            </a:rPr>
                          </m:ctrlPr>
                        </m:sSubPr>
                        <m:e>
                          <m:r>
                            <a:rPr lang="es-MX" sz="3600" b="1" i="1" smtClean="0">
                              <a:solidFill>
                                <a:srgbClr val="002060"/>
                              </a:solidFill>
                              <a:latin typeface="Cambria Math" panose="02040503050406030204" pitchFamily="18" charset="0"/>
                            </a:rPr>
                            <m:t>𝝁</m:t>
                          </m:r>
                        </m:e>
                        <m:sub>
                          <m:r>
                            <a:rPr lang="es-MX" sz="3600" b="1" i="1" smtClean="0">
                              <a:solidFill>
                                <a:srgbClr val="002060"/>
                              </a:solidFill>
                              <a:latin typeface="Cambria Math" panose="02040503050406030204" pitchFamily="18" charset="0"/>
                            </a:rPr>
                            <m:t>𝑫𝑶𝑪</m:t>
                          </m:r>
                          <m:r>
                            <a:rPr lang="es-MX" sz="3600" b="1" i="1" smtClean="0">
                              <a:solidFill>
                                <a:srgbClr val="002060"/>
                              </a:solidFill>
                              <a:latin typeface="Cambria Math" panose="02040503050406030204" pitchFamily="18" charset="0"/>
                            </a:rPr>
                            <m:t>−</m:t>
                          </m:r>
                          <m:r>
                            <a:rPr lang="es-MX" sz="3600" b="1" i="1" smtClean="0">
                              <a:solidFill>
                                <a:srgbClr val="002060"/>
                              </a:solidFill>
                              <a:latin typeface="Cambria Math" panose="02040503050406030204" pitchFamily="18" charset="0"/>
                            </a:rPr>
                            <m:t>𝑪𝒂</m:t>
                          </m:r>
                        </m:sub>
                      </m:sSub>
                    </m:oMath>
                  </m:oMathPara>
                </a14:m>
                <a:endParaRPr lang="es-MX" sz="3600" b="1" dirty="0">
                  <a:solidFill>
                    <a:srgbClr val="002060"/>
                  </a:solidFill>
                </a:endParaRPr>
              </a:p>
            </p:txBody>
          </p:sp>
        </mc:Choice>
        <mc:Fallback xmlns="">
          <p:sp>
            <p:nvSpPr>
              <p:cNvPr id="12" name="CuadroTexto 11"/>
              <p:cNvSpPr txBox="1">
                <a:spLocks noRot="1" noChangeAspect="1" noMove="1" noResize="1" noEditPoints="1" noAdjustHandles="1" noChangeArrowheads="1" noChangeShapeType="1" noTextEdit="1"/>
              </p:cNvSpPr>
              <p:nvPr/>
            </p:nvSpPr>
            <p:spPr>
              <a:xfrm>
                <a:off x="7841673" y="2617635"/>
                <a:ext cx="3823854" cy="553998"/>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4" name="CuadroTexto 13"/>
              <p:cNvSpPr txBox="1"/>
              <p:nvPr/>
            </p:nvSpPr>
            <p:spPr>
              <a:xfrm>
                <a:off x="7841673" y="3183837"/>
                <a:ext cx="3823854"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600" b="1" i="1" smtClean="0">
                              <a:solidFill>
                                <a:srgbClr val="002060"/>
                              </a:solidFill>
                              <a:latin typeface="Cambria Math" panose="02040503050406030204" pitchFamily="18" charset="0"/>
                            </a:rPr>
                          </m:ctrlPr>
                        </m:sSubPr>
                        <m:e>
                          <m:r>
                            <a:rPr lang="es-MX" sz="3600" b="1" i="1" smtClean="0">
                              <a:solidFill>
                                <a:srgbClr val="002060"/>
                              </a:solidFill>
                              <a:latin typeface="Cambria Math" panose="02040503050406030204" pitchFamily="18" charset="0"/>
                            </a:rPr>
                            <m:t>𝝁</m:t>
                          </m:r>
                        </m:e>
                        <m:sub>
                          <m:r>
                            <a:rPr lang="es-MX" sz="3600" b="1" i="1" smtClean="0">
                              <a:solidFill>
                                <a:srgbClr val="002060"/>
                              </a:solidFill>
                              <a:latin typeface="Cambria Math" panose="02040503050406030204" pitchFamily="18" charset="0"/>
                            </a:rPr>
                            <m:t>𝑫𝑶𝑪</m:t>
                          </m:r>
                        </m:sub>
                      </m:sSub>
                      <m:r>
                        <a:rPr lang="es-MX" sz="3600" b="1" i="1" smtClean="0">
                          <a:solidFill>
                            <a:srgbClr val="002060"/>
                          </a:solidFill>
                          <a:latin typeface="Cambria Math" panose="02040503050406030204" pitchFamily="18" charset="0"/>
                        </a:rPr>
                        <m:t>=</m:t>
                      </m:r>
                      <m:sSub>
                        <m:sSubPr>
                          <m:ctrlPr>
                            <a:rPr lang="es-MX" sz="3600" b="1" i="1" smtClean="0">
                              <a:solidFill>
                                <a:srgbClr val="002060"/>
                              </a:solidFill>
                              <a:latin typeface="Cambria Math" panose="02040503050406030204" pitchFamily="18" charset="0"/>
                            </a:rPr>
                          </m:ctrlPr>
                        </m:sSubPr>
                        <m:e>
                          <m:r>
                            <a:rPr lang="es-MX" sz="3600" b="1" i="1" smtClean="0">
                              <a:solidFill>
                                <a:srgbClr val="002060"/>
                              </a:solidFill>
                              <a:latin typeface="Cambria Math" panose="02040503050406030204" pitchFamily="18" charset="0"/>
                            </a:rPr>
                            <m:t>𝝁</m:t>
                          </m:r>
                        </m:e>
                        <m:sub>
                          <m:r>
                            <a:rPr lang="es-MX" sz="3600" b="1" i="1" smtClean="0">
                              <a:solidFill>
                                <a:srgbClr val="002060"/>
                              </a:solidFill>
                              <a:latin typeface="Cambria Math" panose="02040503050406030204" pitchFamily="18" charset="0"/>
                            </a:rPr>
                            <m:t>𝑾𝑲𝒀</m:t>
                          </m:r>
                          <m:r>
                            <a:rPr lang="es-MX" sz="3600" b="1" i="1" smtClean="0">
                              <a:solidFill>
                                <a:srgbClr val="002060"/>
                              </a:solidFill>
                              <a:latin typeface="Cambria Math" panose="02040503050406030204" pitchFamily="18" charset="0"/>
                            </a:rPr>
                            <m:t>−</m:t>
                          </m:r>
                          <m:r>
                            <a:rPr lang="es-MX" sz="3600" b="1" i="1" smtClean="0">
                              <a:solidFill>
                                <a:srgbClr val="002060"/>
                              </a:solidFill>
                              <a:latin typeface="Cambria Math" panose="02040503050406030204" pitchFamily="18" charset="0"/>
                            </a:rPr>
                            <m:t>𝑪𝒂</m:t>
                          </m:r>
                        </m:sub>
                      </m:sSub>
                    </m:oMath>
                  </m:oMathPara>
                </a14:m>
                <a:endParaRPr lang="es-MX" sz="3600" b="1" dirty="0">
                  <a:solidFill>
                    <a:srgbClr val="002060"/>
                  </a:solidFill>
                </a:endParaRPr>
              </a:p>
            </p:txBody>
          </p:sp>
        </mc:Choice>
        <mc:Fallback xmlns="">
          <p:sp>
            <p:nvSpPr>
              <p:cNvPr id="14" name="CuadroTexto 13"/>
              <p:cNvSpPr txBox="1">
                <a:spLocks noRot="1" noChangeAspect="1" noMove="1" noResize="1" noEditPoints="1" noAdjustHandles="1" noChangeArrowheads="1" noChangeShapeType="1" noTextEdit="1"/>
              </p:cNvSpPr>
              <p:nvPr/>
            </p:nvSpPr>
            <p:spPr>
              <a:xfrm>
                <a:off x="7841673" y="3183837"/>
                <a:ext cx="3823854" cy="553998"/>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5" name="CuadroTexto 14"/>
              <p:cNvSpPr txBox="1"/>
              <p:nvPr/>
            </p:nvSpPr>
            <p:spPr>
              <a:xfrm>
                <a:off x="7841673" y="3788435"/>
                <a:ext cx="3823854"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600" b="1" i="1" smtClean="0">
                              <a:solidFill>
                                <a:srgbClr val="002060"/>
                              </a:solidFill>
                              <a:latin typeface="Cambria Math" panose="02040503050406030204" pitchFamily="18" charset="0"/>
                            </a:rPr>
                          </m:ctrlPr>
                        </m:sSubPr>
                        <m:e>
                          <m:r>
                            <a:rPr lang="es-MX" sz="3600" b="1" i="1" smtClean="0">
                              <a:solidFill>
                                <a:srgbClr val="002060"/>
                              </a:solidFill>
                              <a:latin typeface="Cambria Math" panose="02040503050406030204" pitchFamily="18" charset="0"/>
                            </a:rPr>
                            <m:t>𝝁</m:t>
                          </m:r>
                        </m:e>
                        <m:sub>
                          <m:r>
                            <a:rPr lang="es-MX" sz="3600" b="1" i="1" smtClean="0">
                              <a:solidFill>
                                <a:srgbClr val="002060"/>
                              </a:solidFill>
                              <a:latin typeface="Cambria Math" panose="02040503050406030204" pitchFamily="18" charset="0"/>
                            </a:rPr>
                            <m:t>𝑾𝑲𝒀</m:t>
                          </m:r>
                        </m:sub>
                      </m:sSub>
                      <m:r>
                        <a:rPr lang="es-MX" sz="3600" b="1" i="1" smtClean="0">
                          <a:solidFill>
                            <a:srgbClr val="002060"/>
                          </a:solidFill>
                          <a:latin typeface="Cambria Math" panose="02040503050406030204" pitchFamily="18" charset="0"/>
                        </a:rPr>
                        <m:t>=</m:t>
                      </m:r>
                      <m:sSub>
                        <m:sSubPr>
                          <m:ctrlPr>
                            <a:rPr lang="es-MX" sz="3600" b="1" i="1" smtClean="0">
                              <a:solidFill>
                                <a:srgbClr val="002060"/>
                              </a:solidFill>
                              <a:latin typeface="Cambria Math" panose="02040503050406030204" pitchFamily="18" charset="0"/>
                            </a:rPr>
                          </m:ctrlPr>
                        </m:sSubPr>
                        <m:e>
                          <m:r>
                            <a:rPr lang="es-MX" sz="3600" b="1" i="1" smtClean="0">
                              <a:solidFill>
                                <a:srgbClr val="002060"/>
                              </a:solidFill>
                              <a:latin typeface="Cambria Math" panose="02040503050406030204" pitchFamily="18" charset="0"/>
                            </a:rPr>
                            <m:t>𝝁</m:t>
                          </m:r>
                        </m:e>
                        <m:sub>
                          <m:r>
                            <a:rPr lang="es-MX" sz="3600" b="1" i="1" smtClean="0">
                              <a:solidFill>
                                <a:srgbClr val="002060"/>
                              </a:solidFill>
                              <a:latin typeface="Cambria Math" panose="02040503050406030204" pitchFamily="18" charset="0"/>
                            </a:rPr>
                            <m:t>𝑫𝑶𝑪</m:t>
                          </m:r>
                          <m:r>
                            <a:rPr lang="es-MX" sz="3600" b="1" i="1" smtClean="0">
                              <a:solidFill>
                                <a:srgbClr val="002060"/>
                              </a:solidFill>
                              <a:latin typeface="Cambria Math" panose="02040503050406030204" pitchFamily="18" charset="0"/>
                            </a:rPr>
                            <m:t>−</m:t>
                          </m:r>
                          <m:r>
                            <a:rPr lang="es-MX" sz="3600" b="1" i="1" smtClean="0">
                              <a:solidFill>
                                <a:srgbClr val="002060"/>
                              </a:solidFill>
                              <a:latin typeface="Cambria Math" panose="02040503050406030204" pitchFamily="18" charset="0"/>
                            </a:rPr>
                            <m:t>𝑪𝒂</m:t>
                          </m:r>
                        </m:sub>
                      </m:sSub>
                    </m:oMath>
                  </m:oMathPara>
                </a14:m>
                <a:endParaRPr lang="es-MX" sz="3600" b="1" dirty="0">
                  <a:solidFill>
                    <a:srgbClr val="002060"/>
                  </a:solidFill>
                </a:endParaRPr>
              </a:p>
            </p:txBody>
          </p:sp>
        </mc:Choice>
        <mc:Fallback xmlns="">
          <p:sp>
            <p:nvSpPr>
              <p:cNvPr id="15" name="CuadroTexto 14"/>
              <p:cNvSpPr txBox="1">
                <a:spLocks noRot="1" noChangeAspect="1" noMove="1" noResize="1" noEditPoints="1" noAdjustHandles="1" noChangeArrowheads="1" noChangeShapeType="1" noTextEdit="1"/>
              </p:cNvSpPr>
              <p:nvPr/>
            </p:nvSpPr>
            <p:spPr>
              <a:xfrm>
                <a:off x="7841673" y="3788435"/>
                <a:ext cx="3823854" cy="553998"/>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6" name="CuadroTexto 15"/>
              <p:cNvSpPr txBox="1"/>
              <p:nvPr/>
            </p:nvSpPr>
            <p:spPr>
              <a:xfrm>
                <a:off x="7841673" y="4443633"/>
                <a:ext cx="3823854"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600" b="1" i="1" smtClean="0">
                              <a:solidFill>
                                <a:srgbClr val="002060"/>
                              </a:solidFill>
                              <a:latin typeface="Cambria Math" panose="02040503050406030204" pitchFamily="18" charset="0"/>
                            </a:rPr>
                          </m:ctrlPr>
                        </m:sSubPr>
                        <m:e>
                          <m:r>
                            <a:rPr lang="es-MX" sz="3600" b="1" i="1" smtClean="0">
                              <a:solidFill>
                                <a:srgbClr val="002060"/>
                              </a:solidFill>
                              <a:latin typeface="Cambria Math" panose="02040503050406030204" pitchFamily="18" charset="0"/>
                            </a:rPr>
                            <m:t>𝝁</m:t>
                          </m:r>
                        </m:e>
                        <m:sub>
                          <m:r>
                            <a:rPr lang="es-MX" sz="3600" b="1" i="1" smtClean="0">
                              <a:solidFill>
                                <a:srgbClr val="002060"/>
                              </a:solidFill>
                              <a:latin typeface="Cambria Math" panose="02040503050406030204" pitchFamily="18" charset="0"/>
                            </a:rPr>
                            <m:t>𝑾𝑲𝒀</m:t>
                          </m:r>
                        </m:sub>
                      </m:sSub>
                      <m:r>
                        <a:rPr lang="es-MX" sz="3600" b="1" i="1" smtClean="0">
                          <a:solidFill>
                            <a:srgbClr val="002060"/>
                          </a:solidFill>
                          <a:latin typeface="Cambria Math" panose="02040503050406030204" pitchFamily="18" charset="0"/>
                        </a:rPr>
                        <m:t>=</m:t>
                      </m:r>
                      <m:sSub>
                        <m:sSubPr>
                          <m:ctrlPr>
                            <a:rPr lang="es-MX" sz="3600" b="1" i="1" smtClean="0">
                              <a:solidFill>
                                <a:srgbClr val="002060"/>
                              </a:solidFill>
                              <a:latin typeface="Cambria Math" panose="02040503050406030204" pitchFamily="18" charset="0"/>
                            </a:rPr>
                          </m:ctrlPr>
                        </m:sSubPr>
                        <m:e>
                          <m:r>
                            <a:rPr lang="es-MX" sz="3600" b="1" i="1" smtClean="0">
                              <a:solidFill>
                                <a:srgbClr val="002060"/>
                              </a:solidFill>
                              <a:latin typeface="Cambria Math" panose="02040503050406030204" pitchFamily="18" charset="0"/>
                            </a:rPr>
                            <m:t>𝝁</m:t>
                          </m:r>
                        </m:e>
                        <m:sub>
                          <m:r>
                            <a:rPr lang="es-MX" sz="3600" b="1" i="1" smtClean="0">
                              <a:solidFill>
                                <a:srgbClr val="002060"/>
                              </a:solidFill>
                              <a:latin typeface="Cambria Math" panose="02040503050406030204" pitchFamily="18" charset="0"/>
                            </a:rPr>
                            <m:t>𝑾𝑲𝒀</m:t>
                          </m:r>
                          <m:r>
                            <a:rPr lang="es-MX" sz="3600" b="1" i="1" smtClean="0">
                              <a:solidFill>
                                <a:srgbClr val="002060"/>
                              </a:solidFill>
                              <a:latin typeface="Cambria Math" panose="02040503050406030204" pitchFamily="18" charset="0"/>
                            </a:rPr>
                            <m:t>−</m:t>
                          </m:r>
                          <m:r>
                            <a:rPr lang="es-MX" sz="3600" b="1" i="1" smtClean="0">
                              <a:solidFill>
                                <a:srgbClr val="002060"/>
                              </a:solidFill>
                              <a:latin typeface="Cambria Math" panose="02040503050406030204" pitchFamily="18" charset="0"/>
                            </a:rPr>
                            <m:t>𝑪𝒂</m:t>
                          </m:r>
                        </m:sub>
                      </m:sSub>
                    </m:oMath>
                  </m:oMathPara>
                </a14:m>
                <a:endParaRPr lang="es-MX" sz="3600" b="1" dirty="0">
                  <a:solidFill>
                    <a:srgbClr val="002060"/>
                  </a:solidFill>
                </a:endParaRPr>
              </a:p>
            </p:txBody>
          </p:sp>
        </mc:Choice>
        <mc:Fallback xmlns="">
          <p:sp>
            <p:nvSpPr>
              <p:cNvPr id="16" name="CuadroTexto 15"/>
              <p:cNvSpPr txBox="1">
                <a:spLocks noRot="1" noChangeAspect="1" noMove="1" noResize="1" noEditPoints="1" noAdjustHandles="1" noChangeArrowheads="1" noChangeShapeType="1" noTextEdit="1"/>
              </p:cNvSpPr>
              <p:nvPr/>
            </p:nvSpPr>
            <p:spPr>
              <a:xfrm>
                <a:off x="7841673" y="4443633"/>
                <a:ext cx="3823854" cy="553998"/>
              </a:xfrm>
              <a:prstGeom prst="rect">
                <a:avLst/>
              </a:prstGeom>
              <a:blipFill>
                <a:blip r:embed="rId6"/>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7" name="CuadroTexto 16"/>
              <p:cNvSpPr txBox="1"/>
              <p:nvPr/>
            </p:nvSpPr>
            <p:spPr>
              <a:xfrm>
                <a:off x="7405254" y="5185901"/>
                <a:ext cx="4197927"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MX" sz="3600" b="1" i="1" smtClean="0">
                              <a:solidFill>
                                <a:srgbClr val="002060"/>
                              </a:solidFill>
                              <a:latin typeface="Cambria Math" panose="02040503050406030204" pitchFamily="18" charset="0"/>
                            </a:rPr>
                          </m:ctrlPr>
                        </m:sSubPr>
                        <m:e>
                          <m:r>
                            <a:rPr lang="es-MX" sz="3600" b="1" i="1" smtClean="0">
                              <a:solidFill>
                                <a:srgbClr val="002060"/>
                              </a:solidFill>
                              <a:latin typeface="Cambria Math" panose="02040503050406030204" pitchFamily="18" charset="0"/>
                            </a:rPr>
                            <m:t>𝝁</m:t>
                          </m:r>
                        </m:e>
                        <m:sub>
                          <m:r>
                            <a:rPr lang="es-MX" sz="3600" b="1" i="1" smtClean="0">
                              <a:solidFill>
                                <a:srgbClr val="002060"/>
                              </a:solidFill>
                              <a:latin typeface="Cambria Math" panose="02040503050406030204" pitchFamily="18" charset="0"/>
                            </a:rPr>
                            <m:t>𝑫𝑶𝑪</m:t>
                          </m:r>
                          <m:r>
                            <a:rPr lang="es-MX" sz="3600" b="1" i="1" smtClean="0">
                              <a:solidFill>
                                <a:srgbClr val="002060"/>
                              </a:solidFill>
                              <a:latin typeface="Cambria Math" panose="02040503050406030204" pitchFamily="18" charset="0"/>
                            </a:rPr>
                            <m:t>−</m:t>
                          </m:r>
                          <m:r>
                            <a:rPr lang="es-MX" sz="3600" b="1" i="1" smtClean="0">
                              <a:solidFill>
                                <a:srgbClr val="002060"/>
                              </a:solidFill>
                              <a:latin typeface="Cambria Math" panose="02040503050406030204" pitchFamily="18" charset="0"/>
                            </a:rPr>
                            <m:t>𝑪𝑨</m:t>
                          </m:r>
                        </m:sub>
                      </m:sSub>
                      <m:r>
                        <a:rPr lang="es-MX" sz="3600" b="1" i="1" smtClean="0">
                          <a:solidFill>
                            <a:srgbClr val="002060"/>
                          </a:solidFill>
                          <a:latin typeface="Cambria Math" panose="02040503050406030204" pitchFamily="18" charset="0"/>
                        </a:rPr>
                        <m:t>=</m:t>
                      </m:r>
                      <m:sSub>
                        <m:sSubPr>
                          <m:ctrlPr>
                            <a:rPr lang="es-MX" sz="3600" b="1" i="1" smtClean="0">
                              <a:solidFill>
                                <a:srgbClr val="002060"/>
                              </a:solidFill>
                              <a:latin typeface="Cambria Math" panose="02040503050406030204" pitchFamily="18" charset="0"/>
                            </a:rPr>
                          </m:ctrlPr>
                        </m:sSubPr>
                        <m:e>
                          <m:r>
                            <a:rPr lang="es-MX" sz="3600" b="1" i="1" smtClean="0">
                              <a:solidFill>
                                <a:srgbClr val="002060"/>
                              </a:solidFill>
                              <a:latin typeface="Cambria Math" panose="02040503050406030204" pitchFamily="18" charset="0"/>
                            </a:rPr>
                            <m:t>𝝁</m:t>
                          </m:r>
                        </m:e>
                        <m:sub>
                          <m:r>
                            <a:rPr lang="es-MX" sz="3600" b="1" i="1" smtClean="0">
                              <a:solidFill>
                                <a:srgbClr val="002060"/>
                              </a:solidFill>
                              <a:latin typeface="Cambria Math" panose="02040503050406030204" pitchFamily="18" charset="0"/>
                            </a:rPr>
                            <m:t>𝑾𝑲𝒀</m:t>
                          </m:r>
                          <m:r>
                            <a:rPr lang="es-MX" sz="3600" b="1" i="1" smtClean="0">
                              <a:solidFill>
                                <a:srgbClr val="002060"/>
                              </a:solidFill>
                              <a:latin typeface="Cambria Math" panose="02040503050406030204" pitchFamily="18" charset="0"/>
                            </a:rPr>
                            <m:t>−</m:t>
                          </m:r>
                          <m:r>
                            <a:rPr lang="es-MX" sz="3600" b="1" i="1" smtClean="0">
                              <a:solidFill>
                                <a:srgbClr val="002060"/>
                              </a:solidFill>
                              <a:latin typeface="Cambria Math" panose="02040503050406030204" pitchFamily="18" charset="0"/>
                            </a:rPr>
                            <m:t>𝒄𝒂</m:t>
                          </m:r>
                        </m:sub>
                      </m:sSub>
                    </m:oMath>
                  </m:oMathPara>
                </a14:m>
                <a:endParaRPr lang="es-MX" sz="3600" b="1" dirty="0">
                  <a:solidFill>
                    <a:srgbClr val="002060"/>
                  </a:solidFill>
                </a:endParaRPr>
              </a:p>
            </p:txBody>
          </p:sp>
        </mc:Choice>
        <mc:Fallback xmlns="">
          <p:sp>
            <p:nvSpPr>
              <p:cNvPr id="17" name="CuadroTexto 16"/>
              <p:cNvSpPr txBox="1">
                <a:spLocks noRot="1" noChangeAspect="1" noMove="1" noResize="1" noEditPoints="1" noAdjustHandles="1" noChangeArrowheads="1" noChangeShapeType="1" noTextEdit="1"/>
              </p:cNvSpPr>
              <p:nvPr/>
            </p:nvSpPr>
            <p:spPr>
              <a:xfrm>
                <a:off x="7405254" y="5185901"/>
                <a:ext cx="4197927" cy="553998"/>
              </a:xfrm>
              <a:prstGeom prst="rect">
                <a:avLst/>
              </a:prstGeom>
              <a:blipFill>
                <a:blip r:embed="rId7"/>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157442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a 4"/>
              <p:cNvGraphicFramePr>
                <a:graphicFrameLocks noGrp="1"/>
              </p:cNvGraphicFramePr>
              <p:nvPr>
                <p:extLst>
                  <p:ext uri="{D42A27DB-BD31-4B8C-83A1-F6EECF244321}">
                    <p14:modId xmlns:p14="http://schemas.microsoft.com/office/powerpoint/2010/main" val="1191791349"/>
                  </p:ext>
                </p:extLst>
              </p:nvPr>
            </p:nvGraphicFramePr>
            <p:xfrm>
              <a:off x="2019156" y="308894"/>
              <a:ext cx="8296564" cy="5998531"/>
            </p:xfrm>
            <a:graphic>
              <a:graphicData uri="http://schemas.openxmlformats.org/drawingml/2006/table">
                <a:tbl>
                  <a:tblPr firstRow="1" bandRow="1">
                    <a:tableStyleId>{5940675A-B579-460E-94D1-54222C63F5DA}</a:tableStyleId>
                  </a:tblPr>
                  <a:tblGrid>
                    <a:gridCol w="4148282">
                      <a:extLst>
                        <a:ext uri="{9D8B030D-6E8A-4147-A177-3AD203B41FA5}">
                          <a16:colId xmlns:a16="http://schemas.microsoft.com/office/drawing/2014/main" val="3066103178"/>
                        </a:ext>
                      </a:extLst>
                    </a:gridCol>
                    <a:gridCol w="4148282">
                      <a:extLst>
                        <a:ext uri="{9D8B030D-6E8A-4147-A177-3AD203B41FA5}">
                          <a16:colId xmlns:a16="http://schemas.microsoft.com/office/drawing/2014/main" val="815999796"/>
                        </a:ext>
                      </a:extLst>
                    </a:gridCol>
                  </a:tblGrid>
                  <a:tr h="542595">
                    <a:tc>
                      <a:txBody>
                        <a:bodyPr/>
                        <a:lstStyle/>
                        <a:p>
                          <a:pPr/>
                          <a14:m>
                            <m:oMathPara xmlns:m="http://schemas.openxmlformats.org/officeDocument/2006/math">
                              <m:oMathParaPr>
                                <m:jc m:val="centerGroup"/>
                              </m:oMathParaPr>
                              <m:oMath xmlns:m="http://schemas.openxmlformats.org/officeDocument/2006/math">
                                <m:sSub>
                                  <m:sSubPr>
                                    <m:ctrlPr>
                                      <a:rPr lang="es-MX" sz="1700" b="0" i="1" smtClean="0">
                                        <a:solidFill>
                                          <a:schemeClr val="bg1"/>
                                        </a:solidFill>
                                        <a:latin typeface="Cambria Math" panose="02040503050406030204" pitchFamily="18" charset="0"/>
                                      </a:rPr>
                                    </m:ctrlPr>
                                  </m:sSubPr>
                                  <m:e>
                                    <m:r>
                                      <a:rPr lang="es-MX" sz="1700" b="0" i="1" smtClean="0">
                                        <a:solidFill>
                                          <a:schemeClr val="bg1"/>
                                        </a:solidFill>
                                        <a:latin typeface="Cambria Math" panose="02040503050406030204" pitchFamily="18" charset="0"/>
                                      </a:rPr>
                                      <m:t>𝐻</m:t>
                                    </m:r>
                                  </m:e>
                                  <m:sub>
                                    <m:r>
                                      <m:rPr>
                                        <m:sty m:val="p"/>
                                      </m:rPr>
                                      <a:rPr lang="es-MX" sz="1700" b="0" i="0" smtClean="0">
                                        <a:solidFill>
                                          <a:schemeClr val="bg1"/>
                                        </a:solidFill>
                                        <a:latin typeface="Cambria Math" panose="02040503050406030204" pitchFamily="18" charset="0"/>
                                      </a:rPr>
                                      <m:t>O</m:t>
                                    </m:r>
                                  </m:sub>
                                </m:sSub>
                              </m:oMath>
                            </m:oMathPara>
                          </a14:m>
                          <a:endParaRPr lang="es-MX" sz="1700" dirty="0">
                            <a:solidFill>
                              <a:schemeClr val="bg1"/>
                            </a:solidFill>
                          </a:endParaRPr>
                        </a:p>
                      </a:txBody>
                      <a:tcPr>
                        <a:solidFill>
                          <a:srgbClr val="002060"/>
                        </a:solidFill>
                      </a:tcPr>
                    </a:tc>
                    <a:tc>
                      <a:txBody>
                        <a:bodyPr/>
                        <a:lstStyle/>
                        <a:p>
                          <a:pPr/>
                          <a14:m>
                            <m:oMathPara xmlns:m="http://schemas.openxmlformats.org/officeDocument/2006/math">
                              <m:oMathParaPr>
                                <m:jc m:val="centerGroup"/>
                              </m:oMathParaPr>
                              <m:oMath xmlns:m="http://schemas.openxmlformats.org/officeDocument/2006/math">
                                <m:r>
                                  <a:rPr lang="es-MX" sz="1700" b="0" i="1" smtClean="0">
                                    <a:solidFill>
                                      <a:schemeClr val="bg1"/>
                                    </a:solidFill>
                                    <a:latin typeface="Cambria Math" panose="02040503050406030204" pitchFamily="18" charset="0"/>
                                  </a:rPr>
                                  <m:t>𝐻𝑆𝐷</m:t>
                                </m:r>
                                <m:r>
                                  <a:rPr lang="es-MX" sz="1700" b="0" i="1" smtClean="0">
                                    <a:solidFill>
                                      <a:schemeClr val="bg1"/>
                                    </a:solidFill>
                                    <a:latin typeface="Cambria Math" panose="02040503050406030204" pitchFamily="18" charset="0"/>
                                  </a:rPr>
                                  <m:t>=</m:t>
                                </m:r>
                                <m:sSub>
                                  <m:sSubPr>
                                    <m:ctrlPr>
                                      <a:rPr lang="es-MX" sz="1700" b="0" i="1" smtClean="0">
                                        <a:solidFill>
                                          <a:schemeClr val="bg1"/>
                                        </a:solidFill>
                                        <a:latin typeface="Cambria Math" panose="02040503050406030204" pitchFamily="18" charset="0"/>
                                      </a:rPr>
                                    </m:ctrlPr>
                                  </m:sSubPr>
                                  <m:e>
                                    <m:r>
                                      <a:rPr lang="es-MX" sz="1700" b="0" i="1" smtClean="0">
                                        <a:solidFill>
                                          <a:schemeClr val="bg1"/>
                                        </a:solidFill>
                                        <a:latin typeface="Cambria Math" panose="02040503050406030204" pitchFamily="18" charset="0"/>
                                      </a:rPr>
                                      <m:t>𝑞</m:t>
                                    </m:r>
                                  </m:e>
                                  <m:sub>
                                    <m:r>
                                      <a:rPr lang="es-MX" sz="1700" b="0" i="1" smtClean="0">
                                        <a:solidFill>
                                          <a:schemeClr val="bg1"/>
                                        </a:solidFill>
                                        <a:latin typeface="Cambria Math" panose="02040503050406030204" pitchFamily="18" charset="0"/>
                                      </a:rPr>
                                      <m:t>(</m:t>
                                    </m:r>
                                    <m:r>
                                      <a:rPr lang="es-MX" sz="1700" b="0" i="1" smtClean="0">
                                        <a:solidFill>
                                          <a:schemeClr val="bg1"/>
                                        </a:solidFill>
                                        <a:latin typeface="Cambria Math" panose="02040503050406030204" pitchFamily="18" charset="0"/>
                                      </a:rPr>
                                      <m:t>𝛼</m:t>
                                    </m:r>
                                    <m:r>
                                      <a:rPr lang="es-MX" sz="1700" b="0" i="1" smtClean="0">
                                        <a:solidFill>
                                          <a:schemeClr val="bg1"/>
                                        </a:solidFill>
                                        <a:latin typeface="Cambria Math" panose="02040503050406030204" pitchFamily="18" charset="0"/>
                                      </a:rPr>
                                      <m:t>, </m:t>
                                    </m:r>
                                    <m:r>
                                      <a:rPr lang="es-MX" sz="1700" b="0" i="1" smtClean="0">
                                        <a:solidFill>
                                          <a:schemeClr val="bg1"/>
                                        </a:solidFill>
                                        <a:latin typeface="Cambria Math" panose="02040503050406030204" pitchFamily="18" charset="0"/>
                                      </a:rPr>
                                      <m:t>𝑘</m:t>
                                    </m:r>
                                    <m:r>
                                      <a:rPr lang="es-MX" sz="1700" b="0" i="1" smtClean="0">
                                        <a:solidFill>
                                          <a:schemeClr val="bg1"/>
                                        </a:solidFill>
                                        <a:latin typeface="Cambria Math" panose="02040503050406030204" pitchFamily="18" charset="0"/>
                                      </a:rPr>
                                      <m:t>, </m:t>
                                    </m:r>
                                    <m:r>
                                      <a:rPr lang="es-MX" sz="1700" b="0" i="1" smtClean="0">
                                        <a:solidFill>
                                          <a:schemeClr val="bg1"/>
                                        </a:solidFill>
                                        <a:latin typeface="Cambria Math" panose="02040503050406030204" pitchFamily="18" charset="0"/>
                                      </a:rPr>
                                      <m:t>𝑛</m:t>
                                    </m:r>
                                    <m:r>
                                      <a:rPr lang="es-MX" sz="1700" b="0" i="1" smtClean="0">
                                        <a:solidFill>
                                          <a:schemeClr val="bg1"/>
                                        </a:solidFill>
                                        <a:latin typeface="Cambria Math" panose="02040503050406030204" pitchFamily="18" charset="0"/>
                                      </a:rPr>
                                      <m:t>−</m:t>
                                    </m:r>
                                    <m:r>
                                      <a:rPr lang="es-MX" sz="1700" b="0" i="1" smtClean="0">
                                        <a:solidFill>
                                          <a:schemeClr val="bg1"/>
                                        </a:solidFill>
                                        <a:latin typeface="Cambria Math" panose="02040503050406030204" pitchFamily="18" charset="0"/>
                                      </a:rPr>
                                      <m:t>𝑘</m:t>
                                    </m:r>
                                    <m:r>
                                      <a:rPr lang="es-MX" sz="1700" b="0" i="1" smtClean="0">
                                        <a:solidFill>
                                          <a:schemeClr val="bg1"/>
                                        </a:solidFill>
                                        <a:latin typeface="Cambria Math" panose="02040503050406030204" pitchFamily="18" charset="0"/>
                                      </a:rPr>
                                      <m:t>)</m:t>
                                    </m:r>
                                  </m:sub>
                                </m:sSub>
                                <m:rad>
                                  <m:radPr>
                                    <m:degHide m:val="on"/>
                                    <m:ctrlPr>
                                      <a:rPr lang="es-MX" sz="1700" b="0" i="1" smtClean="0">
                                        <a:solidFill>
                                          <a:schemeClr val="bg1"/>
                                        </a:solidFill>
                                        <a:latin typeface="Cambria Math" panose="02040503050406030204" pitchFamily="18" charset="0"/>
                                      </a:rPr>
                                    </m:ctrlPr>
                                  </m:radPr>
                                  <m:deg/>
                                  <m:e>
                                    <m:f>
                                      <m:fPr>
                                        <m:ctrlPr>
                                          <a:rPr lang="es-MX" sz="1700" b="0" i="1" smtClean="0">
                                            <a:solidFill>
                                              <a:schemeClr val="bg1"/>
                                            </a:solidFill>
                                            <a:latin typeface="Cambria Math" panose="02040503050406030204" pitchFamily="18" charset="0"/>
                                          </a:rPr>
                                        </m:ctrlPr>
                                      </m:fPr>
                                      <m:num>
                                        <m:sSubSup>
                                          <m:sSubSupPr>
                                            <m:ctrlPr>
                                              <a:rPr lang="es-MX" sz="1700" b="0" i="1" smtClean="0">
                                                <a:solidFill>
                                                  <a:schemeClr val="bg1"/>
                                                </a:solidFill>
                                                <a:latin typeface="Cambria Math" panose="02040503050406030204" pitchFamily="18" charset="0"/>
                                              </a:rPr>
                                            </m:ctrlPr>
                                          </m:sSubSupPr>
                                          <m:e>
                                            <m:r>
                                              <a:rPr lang="es-MX" sz="1700" b="0" i="1" smtClean="0">
                                                <a:solidFill>
                                                  <a:schemeClr val="bg1"/>
                                                </a:solidFill>
                                                <a:latin typeface="Cambria Math" panose="02040503050406030204" pitchFamily="18" charset="0"/>
                                              </a:rPr>
                                              <m:t>𝑠</m:t>
                                            </m:r>
                                          </m:e>
                                          <m:sub>
                                            <m:r>
                                              <a:rPr lang="es-MX" sz="1700" b="0" i="1" smtClean="0">
                                                <a:solidFill>
                                                  <a:schemeClr val="bg1"/>
                                                </a:solidFill>
                                                <a:latin typeface="Cambria Math" panose="02040503050406030204" pitchFamily="18" charset="0"/>
                                              </a:rPr>
                                              <m:t>𝑤</m:t>
                                            </m:r>
                                          </m:sub>
                                          <m:sup>
                                            <m:r>
                                              <a:rPr lang="es-MX" sz="1700" b="0" i="1" smtClean="0">
                                                <a:solidFill>
                                                  <a:schemeClr val="bg1"/>
                                                </a:solidFill>
                                                <a:latin typeface="Cambria Math" panose="02040503050406030204" pitchFamily="18" charset="0"/>
                                              </a:rPr>
                                              <m:t>2</m:t>
                                            </m:r>
                                          </m:sup>
                                        </m:sSubSup>
                                      </m:num>
                                      <m:den>
                                        <m:sSub>
                                          <m:sSubPr>
                                            <m:ctrlPr>
                                              <a:rPr lang="es-MX" sz="1700" b="0" i="1" smtClean="0">
                                                <a:solidFill>
                                                  <a:schemeClr val="bg1"/>
                                                </a:solidFill>
                                                <a:latin typeface="Cambria Math" panose="02040503050406030204" pitchFamily="18" charset="0"/>
                                              </a:rPr>
                                            </m:ctrlPr>
                                          </m:sSubPr>
                                          <m:e>
                                            <m:r>
                                              <a:rPr lang="es-MX" sz="1700" b="0" i="1" smtClean="0">
                                                <a:solidFill>
                                                  <a:schemeClr val="bg1"/>
                                                </a:solidFill>
                                                <a:latin typeface="Cambria Math" panose="02040503050406030204" pitchFamily="18" charset="0"/>
                                              </a:rPr>
                                              <m:t>𝑛</m:t>
                                            </m:r>
                                          </m:e>
                                          <m:sub>
                                            <m:r>
                                              <a:rPr lang="es-MX" sz="1700" b="0" i="1" smtClean="0">
                                                <a:solidFill>
                                                  <a:schemeClr val="bg1"/>
                                                </a:solidFill>
                                                <a:latin typeface="Cambria Math" panose="02040503050406030204" pitchFamily="18" charset="0"/>
                                              </a:rPr>
                                              <m:t>𝑚𝑢𝑒𝑠𝑡𝑟𝑎𝑙</m:t>
                                            </m:r>
                                          </m:sub>
                                        </m:sSub>
                                      </m:den>
                                    </m:f>
                                  </m:e>
                                </m:rad>
                              </m:oMath>
                            </m:oMathPara>
                          </a14:m>
                          <a:endParaRPr lang="es-MX" sz="1700" dirty="0">
                            <a:solidFill>
                              <a:schemeClr val="bg1"/>
                            </a:solidFill>
                          </a:endParaRPr>
                        </a:p>
                      </a:txBody>
                      <a:tcPr>
                        <a:solidFill>
                          <a:srgbClr val="002060"/>
                        </a:solidFill>
                      </a:tcPr>
                    </a:tc>
                    <a:extLst>
                      <a:ext uri="{0D108BD9-81ED-4DB2-BD59-A6C34878D82A}">
                        <a16:rowId xmlns:a16="http://schemas.microsoft.com/office/drawing/2014/main" val="168295927"/>
                      </a:ext>
                    </a:extLst>
                  </a:tr>
                  <a:tr h="5425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𝑫𝑶𝑪</m:t>
                                    </m:r>
                                  </m:sub>
                                </m:sSub>
                                <m:r>
                                  <a:rPr lang="es-MX" sz="1700" smtClean="0">
                                    <a:latin typeface="Cambria Math" panose="02040503050406030204" pitchFamily="18" charset="0"/>
                                  </a:rPr>
                                  <m:t>=</m:t>
                                </m:r>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𝑾𝑲𝒀</m:t>
                                    </m:r>
                                  </m:sub>
                                </m:sSub>
                              </m:oMath>
                            </m:oMathPara>
                          </a14:m>
                          <a:endParaRPr lang="es-MX" sz="1700" dirty="0"/>
                        </a:p>
                        <a:p>
                          <a:endParaRPr lang="es-MX" sz="1700" dirty="0"/>
                        </a:p>
                      </a:txBody>
                      <a:tcPr/>
                    </a:tc>
                    <a:tc>
                      <a:txBody>
                        <a:bodyPr/>
                        <a:lstStyle/>
                        <a:p>
                          <a:pPr/>
                          <a14:m>
                            <m:oMathPara xmlns:m="http://schemas.openxmlformats.org/officeDocument/2006/math">
                              <m:oMathParaPr>
                                <m:jc m:val="centerGroup"/>
                              </m:oMathParaPr>
                              <m:oMath xmlns:m="http://schemas.openxmlformats.org/officeDocument/2006/math">
                                <m:r>
                                  <a:rPr lang="es-MX" sz="1700" b="0" i="1" smtClean="0">
                                    <a:solidFill>
                                      <a:srgbClr val="002060"/>
                                    </a:solidFill>
                                    <a:latin typeface="Cambria Math" panose="02040503050406030204" pitchFamily="18" charset="0"/>
                                  </a:rPr>
                                  <m:t>𝐻𝑆𝐷</m:t>
                                </m:r>
                                <m:r>
                                  <a:rPr lang="es-MX" sz="1700" b="0" i="1" smtClean="0">
                                    <a:solidFill>
                                      <a:srgbClr val="002060"/>
                                    </a:solidFill>
                                    <a:latin typeface="Cambria Math" panose="02040503050406030204" pitchFamily="18" charset="0"/>
                                  </a:rPr>
                                  <m:t>=3.65</m:t>
                                </m:r>
                                <m:rad>
                                  <m:radPr>
                                    <m:degHide m:val="on"/>
                                    <m:ctrlPr>
                                      <a:rPr lang="es-MX" sz="1700" b="0" i="1" smtClean="0">
                                        <a:solidFill>
                                          <a:srgbClr val="002060"/>
                                        </a:solidFill>
                                        <a:latin typeface="Cambria Math" panose="02040503050406030204" pitchFamily="18" charset="0"/>
                                      </a:rPr>
                                    </m:ctrlPr>
                                  </m:radPr>
                                  <m:deg/>
                                  <m:e>
                                    <m:f>
                                      <m:fPr>
                                        <m:ctrlPr>
                                          <a:rPr lang="es-MX" sz="1700" b="0" i="1" smtClean="0">
                                            <a:solidFill>
                                              <a:srgbClr val="002060"/>
                                            </a:solidFill>
                                            <a:latin typeface="Cambria Math" panose="02040503050406030204" pitchFamily="18" charset="0"/>
                                          </a:rPr>
                                        </m:ctrlPr>
                                      </m:fPr>
                                      <m:num>
                                        <m:r>
                                          <a:rPr lang="es-MX" sz="1700" b="0" i="1" smtClean="0">
                                            <a:solidFill>
                                              <a:srgbClr val="002060"/>
                                            </a:solidFill>
                                            <a:latin typeface="Cambria Math" panose="02040503050406030204" pitchFamily="18" charset="0"/>
                                          </a:rPr>
                                          <m:t>407.2</m:t>
                                        </m:r>
                                      </m:num>
                                      <m:den>
                                        <m:r>
                                          <a:rPr lang="es-MX" sz="1700" b="0" i="1" smtClean="0">
                                            <a:solidFill>
                                              <a:srgbClr val="002060"/>
                                            </a:solidFill>
                                            <a:latin typeface="Cambria Math" panose="02040503050406030204" pitchFamily="18" charset="0"/>
                                          </a:rPr>
                                          <m:t>15</m:t>
                                        </m:r>
                                      </m:den>
                                    </m:f>
                                  </m:e>
                                </m:rad>
                                <m:r>
                                  <a:rPr lang="es-MX" sz="1700" b="0" i="1" smtClean="0">
                                    <a:solidFill>
                                      <a:srgbClr val="002060"/>
                                    </a:solidFill>
                                    <a:latin typeface="Cambria Math" panose="02040503050406030204" pitchFamily="18" charset="0"/>
                                  </a:rPr>
                                  <m:t>=</m:t>
                                </m:r>
                              </m:oMath>
                            </m:oMathPara>
                          </a14:m>
                          <a:endParaRPr lang="es-MX" sz="1700" dirty="0"/>
                        </a:p>
                      </a:txBody>
                      <a:tcPr/>
                    </a:tc>
                    <a:extLst>
                      <a:ext uri="{0D108BD9-81ED-4DB2-BD59-A6C34878D82A}">
                        <a16:rowId xmlns:a16="http://schemas.microsoft.com/office/drawing/2014/main" val="3200454936"/>
                      </a:ext>
                    </a:extLst>
                  </a:tr>
                  <a:tr h="5425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𝑫𝑶𝑪</m:t>
                                    </m:r>
                                  </m:sub>
                                </m:sSub>
                                <m:r>
                                  <a:rPr lang="es-MX" sz="1700" smtClean="0">
                                    <a:latin typeface="Cambria Math" panose="02040503050406030204" pitchFamily="18" charset="0"/>
                                  </a:rPr>
                                  <m:t>=</m:t>
                                </m:r>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𝑫𝑶𝑪</m:t>
                                    </m:r>
                                    <m:r>
                                      <a:rPr lang="es-MX" sz="1700" smtClean="0">
                                        <a:latin typeface="Cambria Math" panose="02040503050406030204" pitchFamily="18" charset="0"/>
                                      </a:rPr>
                                      <m:t>−</m:t>
                                    </m:r>
                                    <m:r>
                                      <a:rPr lang="es-MX" sz="1700" smtClean="0">
                                        <a:latin typeface="Cambria Math" panose="02040503050406030204" pitchFamily="18" charset="0"/>
                                      </a:rPr>
                                      <m:t>𝑪𝒂</m:t>
                                    </m:r>
                                  </m:sub>
                                </m:sSub>
                              </m:oMath>
                            </m:oMathPara>
                          </a14:m>
                          <a:endParaRPr lang="es-MX" sz="1700" dirty="0"/>
                        </a:p>
                        <a:p>
                          <a:endParaRPr lang="es-MX" sz="1700" dirty="0"/>
                        </a:p>
                      </a:txBody>
                      <a:tcPr/>
                    </a:tc>
                    <a:tc>
                      <a:txBody>
                        <a:bodyPr/>
                        <a:lstStyle/>
                        <a:p>
                          <a:pPr/>
                          <a14:m>
                            <m:oMathPara xmlns:m="http://schemas.openxmlformats.org/officeDocument/2006/math">
                              <m:oMathParaPr>
                                <m:jc m:val="centerGroup"/>
                              </m:oMathParaPr>
                              <m:oMath xmlns:m="http://schemas.openxmlformats.org/officeDocument/2006/math">
                                <m:r>
                                  <a:rPr lang="es-MX" sz="1700" b="0" i="1" smtClean="0">
                                    <a:solidFill>
                                      <a:srgbClr val="002060"/>
                                    </a:solidFill>
                                    <a:latin typeface="Cambria Math" panose="02040503050406030204" pitchFamily="18" charset="0"/>
                                  </a:rPr>
                                  <m:t>𝐻𝑆𝐷</m:t>
                                </m:r>
                                <m:r>
                                  <a:rPr lang="es-MX" sz="1700" b="0" i="1" smtClean="0">
                                    <a:solidFill>
                                      <a:srgbClr val="002060"/>
                                    </a:solidFill>
                                    <a:latin typeface="Cambria Math" panose="02040503050406030204" pitchFamily="18" charset="0"/>
                                  </a:rPr>
                                  <m:t>=3.65</m:t>
                                </m:r>
                                <m:rad>
                                  <m:radPr>
                                    <m:degHide m:val="on"/>
                                    <m:ctrlPr>
                                      <a:rPr lang="es-MX" sz="1700" b="0" i="1" smtClean="0">
                                        <a:solidFill>
                                          <a:srgbClr val="002060"/>
                                        </a:solidFill>
                                        <a:latin typeface="Cambria Math" panose="02040503050406030204" pitchFamily="18" charset="0"/>
                                      </a:rPr>
                                    </m:ctrlPr>
                                  </m:radPr>
                                  <m:deg/>
                                  <m:e>
                                    <m:f>
                                      <m:fPr>
                                        <m:ctrlPr>
                                          <a:rPr lang="es-MX" sz="1700" b="0" i="1" smtClean="0">
                                            <a:solidFill>
                                              <a:srgbClr val="002060"/>
                                            </a:solidFill>
                                            <a:latin typeface="Cambria Math" panose="02040503050406030204" pitchFamily="18" charset="0"/>
                                          </a:rPr>
                                        </m:ctrlPr>
                                      </m:fPr>
                                      <m:num>
                                        <m:r>
                                          <a:rPr lang="es-MX" sz="1700" b="0" i="1" smtClean="0">
                                            <a:solidFill>
                                              <a:srgbClr val="002060"/>
                                            </a:solidFill>
                                            <a:latin typeface="Cambria Math" panose="02040503050406030204" pitchFamily="18" charset="0"/>
                                          </a:rPr>
                                          <m:t>407.2</m:t>
                                        </m:r>
                                      </m:num>
                                      <m:den>
                                        <m:r>
                                          <a:rPr lang="es-MX" sz="1700" b="0" i="1" smtClean="0">
                                            <a:solidFill>
                                              <a:srgbClr val="002060"/>
                                            </a:solidFill>
                                            <a:latin typeface="Cambria Math" panose="02040503050406030204" pitchFamily="18" charset="0"/>
                                          </a:rPr>
                                          <m:t>16</m:t>
                                        </m:r>
                                      </m:den>
                                    </m:f>
                                  </m:e>
                                </m:rad>
                                <m:r>
                                  <a:rPr lang="es-MX" sz="1700" b="0" i="1" smtClean="0">
                                    <a:solidFill>
                                      <a:srgbClr val="002060"/>
                                    </a:solidFill>
                                    <a:latin typeface="Cambria Math" panose="02040503050406030204" pitchFamily="18" charset="0"/>
                                  </a:rPr>
                                  <m:t>=</m:t>
                                </m:r>
                              </m:oMath>
                            </m:oMathPara>
                          </a14:m>
                          <a:endParaRPr lang="es-MX" sz="1700" dirty="0"/>
                        </a:p>
                      </a:txBody>
                      <a:tcPr/>
                    </a:tc>
                    <a:extLst>
                      <a:ext uri="{0D108BD9-81ED-4DB2-BD59-A6C34878D82A}">
                        <a16:rowId xmlns:a16="http://schemas.microsoft.com/office/drawing/2014/main" val="3224639012"/>
                      </a:ext>
                    </a:extLst>
                  </a:tr>
                  <a:tr h="5425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𝑫𝑶𝑪</m:t>
                                    </m:r>
                                  </m:sub>
                                </m:sSub>
                                <m:r>
                                  <a:rPr lang="es-MX" sz="1700" smtClean="0">
                                    <a:latin typeface="Cambria Math" panose="02040503050406030204" pitchFamily="18" charset="0"/>
                                  </a:rPr>
                                  <m:t>=</m:t>
                                </m:r>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𝑾𝑲𝒀</m:t>
                                    </m:r>
                                    <m:r>
                                      <a:rPr lang="es-MX" sz="1700" smtClean="0">
                                        <a:latin typeface="Cambria Math" panose="02040503050406030204" pitchFamily="18" charset="0"/>
                                      </a:rPr>
                                      <m:t>−</m:t>
                                    </m:r>
                                    <m:r>
                                      <a:rPr lang="es-MX" sz="1700" smtClean="0">
                                        <a:latin typeface="Cambria Math" panose="02040503050406030204" pitchFamily="18" charset="0"/>
                                      </a:rPr>
                                      <m:t>𝑪𝒂</m:t>
                                    </m:r>
                                  </m:sub>
                                </m:sSub>
                              </m:oMath>
                            </m:oMathPara>
                          </a14:m>
                          <a:endParaRPr lang="es-MX" sz="1700" dirty="0"/>
                        </a:p>
                        <a:p>
                          <a:endParaRPr lang="es-MX" sz="1700" dirty="0"/>
                        </a:p>
                      </a:txBody>
                      <a:tcPr/>
                    </a:tc>
                    <a:tc>
                      <a:txBody>
                        <a:bodyPr/>
                        <a:lstStyle/>
                        <a:p>
                          <a:pPr/>
                          <a14:m>
                            <m:oMathPara xmlns:m="http://schemas.openxmlformats.org/officeDocument/2006/math">
                              <m:oMathParaPr>
                                <m:jc m:val="centerGroup"/>
                              </m:oMathParaPr>
                              <m:oMath xmlns:m="http://schemas.openxmlformats.org/officeDocument/2006/math">
                                <m:r>
                                  <a:rPr lang="es-MX" sz="1700" b="0" i="1" smtClean="0">
                                    <a:solidFill>
                                      <a:srgbClr val="002060"/>
                                    </a:solidFill>
                                    <a:latin typeface="Cambria Math" panose="02040503050406030204" pitchFamily="18" charset="0"/>
                                  </a:rPr>
                                  <m:t>𝐻𝑆𝐷</m:t>
                                </m:r>
                                <m:r>
                                  <a:rPr lang="es-MX" sz="1700" b="0" i="1" smtClean="0">
                                    <a:solidFill>
                                      <a:srgbClr val="002060"/>
                                    </a:solidFill>
                                    <a:latin typeface="Cambria Math" panose="02040503050406030204" pitchFamily="18" charset="0"/>
                                  </a:rPr>
                                  <m:t>=3.65</m:t>
                                </m:r>
                                <m:rad>
                                  <m:radPr>
                                    <m:degHide m:val="on"/>
                                    <m:ctrlPr>
                                      <a:rPr lang="es-MX" sz="1700" b="0" i="1" smtClean="0">
                                        <a:solidFill>
                                          <a:srgbClr val="002060"/>
                                        </a:solidFill>
                                        <a:latin typeface="Cambria Math" panose="02040503050406030204" pitchFamily="18" charset="0"/>
                                      </a:rPr>
                                    </m:ctrlPr>
                                  </m:radPr>
                                  <m:deg/>
                                  <m:e>
                                    <m:f>
                                      <m:fPr>
                                        <m:ctrlPr>
                                          <a:rPr lang="es-MX" sz="1700" b="0" i="1" smtClean="0">
                                            <a:solidFill>
                                              <a:srgbClr val="002060"/>
                                            </a:solidFill>
                                            <a:latin typeface="Cambria Math" panose="02040503050406030204" pitchFamily="18" charset="0"/>
                                          </a:rPr>
                                        </m:ctrlPr>
                                      </m:fPr>
                                      <m:num>
                                        <m:r>
                                          <a:rPr lang="es-MX" sz="1700" b="0" i="1" smtClean="0">
                                            <a:solidFill>
                                              <a:srgbClr val="002060"/>
                                            </a:solidFill>
                                            <a:latin typeface="Cambria Math" panose="02040503050406030204" pitchFamily="18" charset="0"/>
                                          </a:rPr>
                                          <m:t>407.2</m:t>
                                        </m:r>
                                      </m:num>
                                      <m:den>
                                        <m:r>
                                          <a:rPr lang="es-MX" sz="1700" b="0" i="1" smtClean="0">
                                            <a:solidFill>
                                              <a:srgbClr val="002060"/>
                                            </a:solidFill>
                                            <a:latin typeface="Cambria Math" panose="02040503050406030204" pitchFamily="18" charset="0"/>
                                          </a:rPr>
                                          <m:t>14</m:t>
                                        </m:r>
                                      </m:den>
                                    </m:f>
                                  </m:e>
                                </m:rad>
                                <m:r>
                                  <a:rPr lang="es-MX" sz="1700" b="0" i="1" smtClean="0">
                                    <a:solidFill>
                                      <a:srgbClr val="002060"/>
                                    </a:solidFill>
                                    <a:latin typeface="Cambria Math" panose="02040503050406030204" pitchFamily="18" charset="0"/>
                                  </a:rPr>
                                  <m:t>=</m:t>
                                </m:r>
                              </m:oMath>
                            </m:oMathPara>
                          </a14:m>
                          <a:endParaRPr lang="es-MX" sz="1700" dirty="0"/>
                        </a:p>
                      </a:txBody>
                      <a:tcPr/>
                    </a:tc>
                    <a:extLst>
                      <a:ext uri="{0D108BD9-81ED-4DB2-BD59-A6C34878D82A}">
                        <a16:rowId xmlns:a16="http://schemas.microsoft.com/office/drawing/2014/main" val="1843408313"/>
                      </a:ext>
                    </a:extLst>
                  </a:tr>
                  <a:tr h="5425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𝑾𝑲𝒀</m:t>
                                    </m:r>
                                  </m:sub>
                                </m:sSub>
                                <m:r>
                                  <a:rPr lang="es-MX" sz="1700" smtClean="0">
                                    <a:latin typeface="Cambria Math" panose="02040503050406030204" pitchFamily="18" charset="0"/>
                                  </a:rPr>
                                  <m:t>=</m:t>
                                </m:r>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𝑫𝑶𝑪</m:t>
                                    </m:r>
                                    <m:r>
                                      <a:rPr lang="es-MX" sz="1700" smtClean="0">
                                        <a:latin typeface="Cambria Math" panose="02040503050406030204" pitchFamily="18" charset="0"/>
                                      </a:rPr>
                                      <m:t>−</m:t>
                                    </m:r>
                                    <m:r>
                                      <a:rPr lang="es-MX" sz="1700" smtClean="0">
                                        <a:latin typeface="Cambria Math" panose="02040503050406030204" pitchFamily="18" charset="0"/>
                                      </a:rPr>
                                      <m:t>𝑪𝒂</m:t>
                                    </m:r>
                                  </m:sub>
                                </m:sSub>
                              </m:oMath>
                            </m:oMathPara>
                          </a14:m>
                          <a:endParaRPr lang="es-MX" sz="1700" b="1" dirty="0">
                            <a:solidFill>
                              <a:srgbClr val="00206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sz="1700" b="0" i="1" smtClean="0">
                                    <a:solidFill>
                                      <a:srgbClr val="002060"/>
                                    </a:solidFill>
                                    <a:latin typeface="Cambria Math" panose="02040503050406030204" pitchFamily="18" charset="0"/>
                                  </a:rPr>
                                  <m:t>𝐻𝑆𝐷</m:t>
                                </m:r>
                                <m:r>
                                  <a:rPr lang="es-MX" sz="1700" b="0" i="1" smtClean="0">
                                    <a:solidFill>
                                      <a:srgbClr val="002060"/>
                                    </a:solidFill>
                                    <a:latin typeface="Cambria Math" panose="02040503050406030204" pitchFamily="18" charset="0"/>
                                  </a:rPr>
                                  <m:t>=3.65</m:t>
                                </m:r>
                                <m:rad>
                                  <m:radPr>
                                    <m:degHide m:val="on"/>
                                    <m:ctrlPr>
                                      <a:rPr lang="es-MX" sz="1700" b="0" i="1" smtClean="0">
                                        <a:solidFill>
                                          <a:srgbClr val="002060"/>
                                        </a:solidFill>
                                        <a:latin typeface="Cambria Math" panose="02040503050406030204" pitchFamily="18" charset="0"/>
                                      </a:rPr>
                                    </m:ctrlPr>
                                  </m:radPr>
                                  <m:deg/>
                                  <m:e>
                                    <m:f>
                                      <m:fPr>
                                        <m:ctrlPr>
                                          <a:rPr lang="es-MX" sz="1700" b="0" i="1" smtClean="0">
                                            <a:solidFill>
                                              <a:srgbClr val="002060"/>
                                            </a:solidFill>
                                            <a:latin typeface="Cambria Math" panose="02040503050406030204" pitchFamily="18" charset="0"/>
                                          </a:rPr>
                                        </m:ctrlPr>
                                      </m:fPr>
                                      <m:num>
                                        <m:r>
                                          <a:rPr lang="es-MX" sz="1700" b="0" i="1" smtClean="0">
                                            <a:solidFill>
                                              <a:srgbClr val="002060"/>
                                            </a:solidFill>
                                            <a:latin typeface="Cambria Math" panose="02040503050406030204" pitchFamily="18" charset="0"/>
                                          </a:rPr>
                                          <m:t>407.2</m:t>
                                        </m:r>
                                      </m:num>
                                      <m:den>
                                        <m:r>
                                          <a:rPr lang="es-MX" sz="1700" b="0" i="1" smtClean="0">
                                            <a:solidFill>
                                              <a:srgbClr val="002060"/>
                                            </a:solidFill>
                                            <a:latin typeface="Cambria Math" panose="02040503050406030204" pitchFamily="18" charset="0"/>
                                          </a:rPr>
                                          <m:t>15</m:t>
                                        </m:r>
                                      </m:den>
                                    </m:f>
                                  </m:e>
                                </m:rad>
                                <m:r>
                                  <a:rPr lang="es-MX" sz="1700" b="0" i="1" smtClean="0">
                                    <a:solidFill>
                                      <a:srgbClr val="002060"/>
                                    </a:solidFill>
                                    <a:latin typeface="Cambria Math" panose="02040503050406030204" pitchFamily="18" charset="0"/>
                                  </a:rPr>
                                  <m:t>=</m:t>
                                </m:r>
                              </m:oMath>
                            </m:oMathPara>
                          </a14:m>
                          <a:endParaRPr lang="es-MX" sz="1700" dirty="0"/>
                        </a:p>
                      </a:txBody>
                      <a:tcPr/>
                    </a:tc>
                    <a:extLst>
                      <a:ext uri="{0D108BD9-81ED-4DB2-BD59-A6C34878D82A}">
                        <a16:rowId xmlns:a16="http://schemas.microsoft.com/office/drawing/2014/main" val="3565328082"/>
                      </a:ext>
                    </a:extLst>
                  </a:tr>
                  <a:tr h="5425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𝑾𝑲𝒀</m:t>
                                    </m:r>
                                  </m:sub>
                                </m:sSub>
                                <m:r>
                                  <a:rPr lang="es-MX" sz="1700" smtClean="0">
                                    <a:latin typeface="Cambria Math" panose="02040503050406030204" pitchFamily="18" charset="0"/>
                                  </a:rPr>
                                  <m:t>=</m:t>
                                </m:r>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𝑾𝑲𝒀</m:t>
                                    </m:r>
                                    <m:r>
                                      <a:rPr lang="es-MX" sz="1700" smtClean="0">
                                        <a:latin typeface="Cambria Math" panose="02040503050406030204" pitchFamily="18" charset="0"/>
                                      </a:rPr>
                                      <m:t>−</m:t>
                                    </m:r>
                                    <m:r>
                                      <a:rPr lang="es-MX" sz="1700" smtClean="0">
                                        <a:latin typeface="Cambria Math" panose="02040503050406030204" pitchFamily="18" charset="0"/>
                                      </a:rPr>
                                      <m:t>𝑪𝒂</m:t>
                                    </m:r>
                                  </m:sub>
                                </m:sSub>
                              </m:oMath>
                            </m:oMathPara>
                          </a14:m>
                          <a:endParaRPr lang="es-MX" sz="1700" dirty="0"/>
                        </a:p>
                        <a:p>
                          <a:endParaRPr lang="es-MX"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sz="1700" b="0" i="1" smtClean="0">
                                    <a:solidFill>
                                      <a:srgbClr val="002060"/>
                                    </a:solidFill>
                                    <a:latin typeface="Cambria Math" panose="02040503050406030204" pitchFamily="18" charset="0"/>
                                  </a:rPr>
                                  <m:t>𝐻𝑆𝐷</m:t>
                                </m:r>
                                <m:r>
                                  <a:rPr lang="es-MX" sz="1700" b="0" i="1" smtClean="0">
                                    <a:solidFill>
                                      <a:srgbClr val="002060"/>
                                    </a:solidFill>
                                    <a:latin typeface="Cambria Math" panose="02040503050406030204" pitchFamily="18" charset="0"/>
                                  </a:rPr>
                                  <m:t>=3.65</m:t>
                                </m:r>
                                <m:rad>
                                  <m:radPr>
                                    <m:degHide m:val="on"/>
                                    <m:ctrlPr>
                                      <a:rPr lang="es-MX" sz="1700" b="0" i="1" smtClean="0">
                                        <a:solidFill>
                                          <a:srgbClr val="002060"/>
                                        </a:solidFill>
                                        <a:latin typeface="Cambria Math" panose="02040503050406030204" pitchFamily="18" charset="0"/>
                                      </a:rPr>
                                    </m:ctrlPr>
                                  </m:radPr>
                                  <m:deg/>
                                  <m:e>
                                    <m:f>
                                      <m:fPr>
                                        <m:ctrlPr>
                                          <a:rPr lang="es-MX" sz="1700" b="0" i="1" smtClean="0">
                                            <a:solidFill>
                                              <a:srgbClr val="002060"/>
                                            </a:solidFill>
                                            <a:latin typeface="Cambria Math" panose="02040503050406030204" pitchFamily="18" charset="0"/>
                                          </a:rPr>
                                        </m:ctrlPr>
                                      </m:fPr>
                                      <m:num>
                                        <m:r>
                                          <a:rPr lang="es-MX" sz="1700" b="0" i="1" smtClean="0">
                                            <a:solidFill>
                                              <a:srgbClr val="002060"/>
                                            </a:solidFill>
                                            <a:latin typeface="Cambria Math" panose="02040503050406030204" pitchFamily="18" charset="0"/>
                                          </a:rPr>
                                          <m:t>407.2</m:t>
                                        </m:r>
                                      </m:num>
                                      <m:den>
                                        <m:r>
                                          <a:rPr lang="es-MX" sz="1700" b="0" i="1" smtClean="0">
                                            <a:solidFill>
                                              <a:srgbClr val="002060"/>
                                            </a:solidFill>
                                            <a:latin typeface="Cambria Math" panose="02040503050406030204" pitchFamily="18" charset="0"/>
                                          </a:rPr>
                                          <m:t>14</m:t>
                                        </m:r>
                                      </m:den>
                                    </m:f>
                                  </m:e>
                                </m:rad>
                                <m:r>
                                  <a:rPr lang="es-MX" sz="1700" b="0" i="1" smtClean="0">
                                    <a:solidFill>
                                      <a:srgbClr val="002060"/>
                                    </a:solidFill>
                                    <a:latin typeface="Cambria Math" panose="02040503050406030204" pitchFamily="18" charset="0"/>
                                  </a:rPr>
                                  <m:t>=</m:t>
                                </m:r>
                              </m:oMath>
                            </m:oMathPara>
                          </a14:m>
                          <a:endParaRPr lang="es-MX" sz="1700" dirty="0"/>
                        </a:p>
                      </a:txBody>
                      <a:tcPr/>
                    </a:tc>
                    <a:extLst>
                      <a:ext uri="{0D108BD9-81ED-4DB2-BD59-A6C34878D82A}">
                        <a16:rowId xmlns:a16="http://schemas.microsoft.com/office/drawing/2014/main" val="4848227"/>
                      </a:ext>
                    </a:extLst>
                  </a:tr>
                  <a:tr h="5425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𝑫𝑶𝑪</m:t>
                                    </m:r>
                                    <m:r>
                                      <a:rPr lang="es-MX" sz="1700" smtClean="0">
                                        <a:latin typeface="Cambria Math" panose="02040503050406030204" pitchFamily="18" charset="0"/>
                                      </a:rPr>
                                      <m:t>−</m:t>
                                    </m:r>
                                    <m:r>
                                      <a:rPr lang="es-MX" sz="1700" smtClean="0">
                                        <a:latin typeface="Cambria Math" panose="02040503050406030204" pitchFamily="18" charset="0"/>
                                      </a:rPr>
                                      <m:t>𝑪𝑨</m:t>
                                    </m:r>
                                  </m:sub>
                                </m:sSub>
                                <m:r>
                                  <a:rPr lang="es-MX" sz="1700" smtClean="0">
                                    <a:latin typeface="Cambria Math" panose="02040503050406030204" pitchFamily="18" charset="0"/>
                                  </a:rPr>
                                  <m:t>=</m:t>
                                </m:r>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𝑾𝑲𝒀</m:t>
                                    </m:r>
                                    <m:r>
                                      <a:rPr lang="es-MX" sz="1700" smtClean="0">
                                        <a:latin typeface="Cambria Math" panose="02040503050406030204" pitchFamily="18" charset="0"/>
                                      </a:rPr>
                                      <m:t>−</m:t>
                                    </m:r>
                                    <m:r>
                                      <a:rPr lang="es-MX" sz="1700" smtClean="0">
                                        <a:latin typeface="Cambria Math" panose="02040503050406030204" pitchFamily="18" charset="0"/>
                                      </a:rPr>
                                      <m:t>𝒄𝒂</m:t>
                                    </m:r>
                                  </m:sub>
                                </m:sSub>
                              </m:oMath>
                            </m:oMathPara>
                          </a14:m>
                          <a:endParaRPr lang="es-MX" sz="1700" dirty="0"/>
                        </a:p>
                        <a:p>
                          <a:endParaRPr lang="es-MX"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sz="1700" b="0" i="1" smtClean="0">
                                    <a:solidFill>
                                      <a:srgbClr val="002060"/>
                                    </a:solidFill>
                                    <a:latin typeface="Cambria Math" panose="02040503050406030204" pitchFamily="18" charset="0"/>
                                  </a:rPr>
                                  <m:t>𝐻𝑆𝐷</m:t>
                                </m:r>
                                <m:r>
                                  <a:rPr lang="es-MX" sz="1700" b="0" i="1" smtClean="0">
                                    <a:solidFill>
                                      <a:srgbClr val="002060"/>
                                    </a:solidFill>
                                    <a:latin typeface="Cambria Math" panose="02040503050406030204" pitchFamily="18" charset="0"/>
                                  </a:rPr>
                                  <m:t>=3.65</m:t>
                                </m:r>
                                <m:rad>
                                  <m:radPr>
                                    <m:degHide m:val="on"/>
                                    <m:ctrlPr>
                                      <a:rPr lang="es-MX" sz="1700" b="0" i="1" smtClean="0">
                                        <a:solidFill>
                                          <a:srgbClr val="002060"/>
                                        </a:solidFill>
                                        <a:latin typeface="Cambria Math" panose="02040503050406030204" pitchFamily="18" charset="0"/>
                                      </a:rPr>
                                    </m:ctrlPr>
                                  </m:radPr>
                                  <m:deg/>
                                  <m:e>
                                    <m:f>
                                      <m:fPr>
                                        <m:ctrlPr>
                                          <a:rPr lang="es-MX" sz="1700" b="0" i="1" smtClean="0">
                                            <a:solidFill>
                                              <a:srgbClr val="002060"/>
                                            </a:solidFill>
                                            <a:latin typeface="Cambria Math" panose="02040503050406030204" pitchFamily="18" charset="0"/>
                                          </a:rPr>
                                        </m:ctrlPr>
                                      </m:fPr>
                                      <m:num>
                                        <m:r>
                                          <a:rPr lang="es-MX" sz="1700" b="0" i="1" smtClean="0">
                                            <a:solidFill>
                                              <a:srgbClr val="002060"/>
                                            </a:solidFill>
                                            <a:latin typeface="Cambria Math" panose="02040503050406030204" pitchFamily="18" charset="0"/>
                                          </a:rPr>
                                          <m:t>407.2</m:t>
                                        </m:r>
                                      </m:num>
                                      <m:den>
                                        <m:r>
                                          <a:rPr lang="es-MX" sz="1700" b="0" i="1" smtClean="0">
                                            <a:solidFill>
                                              <a:srgbClr val="002060"/>
                                            </a:solidFill>
                                            <a:latin typeface="Cambria Math" panose="02040503050406030204" pitchFamily="18" charset="0"/>
                                          </a:rPr>
                                          <m:t>14</m:t>
                                        </m:r>
                                      </m:den>
                                    </m:f>
                                  </m:e>
                                </m:rad>
                                <m:r>
                                  <a:rPr lang="es-MX" sz="1700" b="0" i="1" smtClean="0">
                                    <a:solidFill>
                                      <a:srgbClr val="002060"/>
                                    </a:solidFill>
                                    <a:latin typeface="Cambria Math" panose="02040503050406030204" pitchFamily="18" charset="0"/>
                                  </a:rPr>
                                  <m:t>=</m:t>
                                </m:r>
                              </m:oMath>
                            </m:oMathPara>
                          </a14:m>
                          <a:endParaRPr lang="es-MX" sz="1700" dirty="0"/>
                        </a:p>
                      </a:txBody>
                      <a:tcPr/>
                    </a:tc>
                    <a:extLst>
                      <a:ext uri="{0D108BD9-81ED-4DB2-BD59-A6C34878D82A}">
                        <a16:rowId xmlns:a16="http://schemas.microsoft.com/office/drawing/2014/main" val="489576996"/>
                      </a:ext>
                    </a:extLst>
                  </a:tr>
                </a:tbl>
              </a:graphicData>
            </a:graphic>
          </p:graphicFrame>
        </mc:Choice>
        <mc:Fallback xmlns="">
          <p:graphicFrame>
            <p:nvGraphicFramePr>
              <p:cNvPr id="5" name="Tabla 4"/>
              <p:cNvGraphicFramePr>
                <a:graphicFrameLocks noGrp="1"/>
              </p:cNvGraphicFramePr>
              <p:nvPr>
                <p:extLst>
                  <p:ext uri="{D42A27DB-BD31-4B8C-83A1-F6EECF244321}">
                    <p14:modId xmlns:p14="http://schemas.microsoft.com/office/powerpoint/2010/main" val="1191791349"/>
                  </p:ext>
                </p:extLst>
              </p:nvPr>
            </p:nvGraphicFramePr>
            <p:xfrm>
              <a:off x="2019156" y="308894"/>
              <a:ext cx="8296564" cy="5998531"/>
            </p:xfrm>
            <a:graphic>
              <a:graphicData uri="http://schemas.openxmlformats.org/drawingml/2006/table">
                <a:tbl>
                  <a:tblPr firstRow="1" bandRow="1">
                    <a:tableStyleId>{5940675A-B579-460E-94D1-54222C63F5DA}</a:tableStyleId>
                  </a:tblPr>
                  <a:tblGrid>
                    <a:gridCol w="4148282">
                      <a:extLst>
                        <a:ext uri="{9D8B030D-6E8A-4147-A177-3AD203B41FA5}">
                          <a16:colId xmlns:a16="http://schemas.microsoft.com/office/drawing/2014/main" val="3066103178"/>
                        </a:ext>
                      </a:extLst>
                    </a:gridCol>
                    <a:gridCol w="4148282">
                      <a:extLst>
                        <a:ext uri="{9D8B030D-6E8A-4147-A177-3AD203B41FA5}">
                          <a16:colId xmlns:a16="http://schemas.microsoft.com/office/drawing/2014/main" val="815999796"/>
                        </a:ext>
                      </a:extLst>
                    </a:gridCol>
                  </a:tblGrid>
                  <a:tr h="856933">
                    <a:tc>
                      <a:txBody>
                        <a:bodyPr/>
                        <a:lstStyle/>
                        <a:p>
                          <a:endParaRPr lang="es-MX"/>
                        </a:p>
                      </a:txBody>
                      <a:tcPr>
                        <a:blipFill>
                          <a:blip r:embed="rId2"/>
                          <a:stretch>
                            <a:fillRect l="-147" t="-709" r="-100294" b="-600000"/>
                          </a:stretch>
                        </a:blipFill>
                      </a:tcPr>
                    </a:tc>
                    <a:tc>
                      <a:txBody>
                        <a:bodyPr/>
                        <a:lstStyle/>
                        <a:p>
                          <a:endParaRPr lang="es-MX"/>
                        </a:p>
                      </a:txBody>
                      <a:tcPr>
                        <a:blipFill>
                          <a:blip r:embed="rId2"/>
                          <a:stretch>
                            <a:fillRect l="-100147" t="-709" r="-294" b="-600000"/>
                          </a:stretch>
                        </a:blipFill>
                      </a:tcPr>
                    </a:tc>
                    <a:extLst>
                      <a:ext uri="{0D108BD9-81ED-4DB2-BD59-A6C34878D82A}">
                        <a16:rowId xmlns:a16="http://schemas.microsoft.com/office/drawing/2014/main" val="168295927"/>
                      </a:ext>
                    </a:extLst>
                  </a:tr>
                  <a:tr h="856933">
                    <a:tc>
                      <a:txBody>
                        <a:bodyPr/>
                        <a:lstStyle/>
                        <a:p>
                          <a:endParaRPr lang="es-MX"/>
                        </a:p>
                      </a:txBody>
                      <a:tcPr>
                        <a:blipFill>
                          <a:blip r:embed="rId2"/>
                          <a:stretch>
                            <a:fillRect l="-147" t="-101429" r="-100294" b="-504286"/>
                          </a:stretch>
                        </a:blipFill>
                      </a:tcPr>
                    </a:tc>
                    <a:tc>
                      <a:txBody>
                        <a:bodyPr/>
                        <a:lstStyle/>
                        <a:p>
                          <a:endParaRPr lang="es-MX"/>
                        </a:p>
                      </a:txBody>
                      <a:tcPr>
                        <a:blipFill>
                          <a:blip r:embed="rId2"/>
                          <a:stretch>
                            <a:fillRect l="-100147" t="-101429" r="-294" b="-504286"/>
                          </a:stretch>
                        </a:blipFill>
                      </a:tcPr>
                    </a:tc>
                    <a:extLst>
                      <a:ext uri="{0D108BD9-81ED-4DB2-BD59-A6C34878D82A}">
                        <a16:rowId xmlns:a16="http://schemas.microsoft.com/office/drawing/2014/main" val="3200454936"/>
                      </a:ext>
                    </a:extLst>
                  </a:tr>
                  <a:tr h="856933">
                    <a:tc>
                      <a:txBody>
                        <a:bodyPr/>
                        <a:lstStyle/>
                        <a:p>
                          <a:endParaRPr lang="es-MX"/>
                        </a:p>
                      </a:txBody>
                      <a:tcPr>
                        <a:blipFill>
                          <a:blip r:embed="rId2"/>
                          <a:stretch>
                            <a:fillRect l="-147" t="-200000" r="-100294" b="-400709"/>
                          </a:stretch>
                        </a:blipFill>
                      </a:tcPr>
                    </a:tc>
                    <a:tc>
                      <a:txBody>
                        <a:bodyPr/>
                        <a:lstStyle/>
                        <a:p>
                          <a:endParaRPr lang="es-MX"/>
                        </a:p>
                      </a:txBody>
                      <a:tcPr>
                        <a:blipFill>
                          <a:blip r:embed="rId2"/>
                          <a:stretch>
                            <a:fillRect l="-100147" t="-200000" r="-294" b="-400709"/>
                          </a:stretch>
                        </a:blipFill>
                      </a:tcPr>
                    </a:tc>
                    <a:extLst>
                      <a:ext uri="{0D108BD9-81ED-4DB2-BD59-A6C34878D82A}">
                        <a16:rowId xmlns:a16="http://schemas.microsoft.com/office/drawing/2014/main" val="3224639012"/>
                      </a:ext>
                    </a:extLst>
                  </a:tr>
                  <a:tr h="856933">
                    <a:tc>
                      <a:txBody>
                        <a:bodyPr/>
                        <a:lstStyle/>
                        <a:p>
                          <a:endParaRPr lang="es-MX"/>
                        </a:p>
                      </a:txBody>
                      <a:tcPr>
                        <a:blipFill>
                          <a:blip r:embed="rId2"/>
                          <a:stretch>
                            <a:fillRect l="-147" t="-300000" r="-100294" b="-300709"/>
                          </a:stretch>
                        </a:blipFill>
                      </a:tcPr>
                    </a:tc>
                    <a:tc>
                      <a:txBody>
                        <a:bodyPr/>
                        <a:lstStyle/>
                        <a:p>
                          <a:endParaRPr lang="es-MX"/>
                        </a:p>
                      </a:txBody>
                      <a:tcPr>
                        <a:blipFill>
                          <a:blip r:embed="rId2"/>
                          <a:stretch>
                            <a:fillRect l="-100147" t="-300000" r="-294" b="-300709"/>
                          </a:stretch>
                        </a:blipFill>
                      </a:tcPr>
                    </a:tc>
                    <a:extLst>
                      <a:ext uri="{0D108BD9-81ED-4DB2-BD59-A6C34878D82A}">
                        <a16:rowId xmlns:a16="http://schemas.microsoft.com/office/drawing/2014/main" val="1843408313"/>
                      </a:ext>
                    </a:extLst>
                  </a:tr>
                  <a:tr h="856933">
                    <a:tc>
                      <a:txBody>
                        <a:bodyPr/>
                        <a:lstStyle/>
                        <a:p>
                          <a:endParaRPr lang="es-MX"/>
                        </a:p>
                      </a:txBody>
                      <a:tcPr>
                        <a:blipFill>
                          <a:blip r:embed="rId2"/>
                          <a:stretch>
                            <a:fillRect l="-147" t="-400000" r="-100294" b="-200709"/>
                          </a:stretch>
                        </a:blipFill>
                      </a:tcPr>
                    </a:tc>
                    <a:tc>
                      <a:txBody>
                        <a:bodyPr/>
                        <a:lstStyle/>
                        <a:p>
                          <a:endParaRPr lang="es-MX"/>
                        </a:p>
                      </a:txBody>
                      <a:tcPr>
                        <a:blipFill>
                          <a:blip r:embed="rId2"/>
                          <a:stretch>
                            <a:fillRect l="-100147" t="-400000" r="-294" b="-200709"/>
                          </a:stretch>
                        </a:blipFill>
                      </a:tcPr>
                    </a:tc>
                    <a:extLst>
                      <a:ext uri="{0D108BD9-81ED-4DB2-BD59-A6C34878D82A}">
                        <a16:rowId xmlns:a16="http://schemas.microsoft.com/office/drawing/2014/main" val="3565328082"/>
                      </a:ext>
                    </a:extLst>
                  </a:tr>
                  <a:tr h="856933">
                    <a:tc>
                      <a:txBody>
                        <a:bodyPr/>
                        <a:lstStyle/>
                        <a:p>
                          <a:endParaRPr lang="es-MX"/>
                        </a:p>
                      </a:txBody>
                      <a:tcPr>
                        <a:blipFill>
                          <a:blip r:embed="rId2"/>
                          <a:stretch>
                            <a:fillRect l="-147" t="-503571" r="-100294" b="-102143"/>
                          </a:stretch>
                        </a:blipFill>
                      </a:tcPr>
                    </a:tc>
                    <a:tc>
                      <a:txBody>
                        <a:bodyPr/>
                        <a:lstStyle/>
                        <a:p>
                          <a:endParaRPr lang="es-MX"/>
                        </a:p>
                      </a:txBody>
                      <a:tcPr>
                        <a:blipFill>
                          <a:blip r:embed="rId2"/>
                          <a:stretch>
                            <a:fillRect l="-100147" t="-503571" r="-294" b="-102143"/>
                          </a:stretch>
                        </a:blipFill>
                      </a:tcPr>
                    </a:tc>
                    <a:extLst>
                      <a:ext uri="{0D108BD9-81ED-4DB2-BD59-A6C34878D82A}">
                        <a16:rowId xmlns:a16="http://schemas.microsoft.com/office/drawing/2014/main" val="4848227"/>
                      </a:ext>
                    </a:extLst>
                  </a:tr>
                  <a:tr h="856933">
                    <a:tc>
                      <a:txBody>
                        <a:bodyPr/>
                        <a:lstStyle/>
                        <a:p>
                          <a:endParaRPr lang="es-MX"/>
                        </a:p>
                      </a:txBody>
                      <a:tcPr>
                        <a:blipFill>
                          <a:blip r:embed="rId2"/>
                          <a:stretch>
                            <a:fillRect l="-147" t="-599291" r="-100294" b="-1418"/>
                          </a:stretch>
                        </a:blipFill>
                      </a:tcPr>
                    </a:tc>
                    <a:tc>
                      <a:txBody>
                        <a:bodyPr/>
                        <a:lstStyle/>
                        <a:p>
                          <a:endParaRPr lang="es-MX"/>
                        </a:p>
                      </a:txBody>
                      <a:tcPr>
                        <a:blipFill>
                          <a:blip r:embed="rId2"/>
                          <a:stretch>
                            <a:fillRect l="-100147" t="-599291" r="-294" b="-1418"/>
                          </a:stretch>
                        </a:blipFill>
                      </a:tcPr>
                    </a:tc>
                    <a:extLst>
                      <a:ext uri="{0D108BD9-81ED-4DB2-BD59-A6C34878D82A}">
                        <a16:rowId xmlns:a16="http://schemas.microsoft.com/office/drawing/2014/main" val="489576996"/>
                      </a:ext>
                    </a:extLst>
                  </a:tr>
                </a:tbl>
              </a:graphicData>
            </a:graphic>
          </p:graphicFrame>
        </mc:Fallback>
      </mc:AlternateContent>
    </p:spTree>
    <p:extLst>
      <p:ext uri="{BB962C8B-B14F-4D97-AF65-F5344CB8AC3E}">
        <p14:creationId xmlns:p14="http://schemas.microsoft.com/office/powerpoint/2010/main" val="3209481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a 4"/>
              <p:cNvGraphicFramePr>
                <a:graphicFrameLocks noGrp="1"/>
              </p:cNvGraphicFramePr>
              <p:nvPr>
                <p:extLst>
                  <p:ext uri="{D42A27DB-BD31-4B8C-83A1-F6EECF244321}">
                    <p14:modId xmlns:p14="http://schemas.microsoft.com/office/powerpoint/2010/main" val="3683418622"/>
                  </p:ext>
                </p:extLst>
              </p:nvPr>
            </p:nvGraphicFramePr>
            <p:xfrm>
              <a:off x="2019156" y="308894"/>
              <a:ext cx="8296564" cy="5998531"/>
            </p:xfrm>
            <a:graphic>
              <a:graphicData uri="http://schemas.openxmlformats.org/drawingml/2006/table">
                <a:tbl>
                  <a:tblPr firstRow="1" bandRow="1">
                    <a:tableStyleId>{5940675A-B579-460E-94D1-54222C63F5DA}</a:tableStyleId>
                  </a:tblPr>
                  <a:tblGrid>
                    <a:gridCol w="4148282">
                      <a:extLst>
                        <a:ext uri="{9D8B030D-6E8A-4147-A177-3AD203B41FA5}">
                          <a16:colId xmlns:a16="http://schemas.microsoft.com/office/drawing/2014/main" val="3066103178"/>
                        </a:ext>
                      </a:extLst>
                    </a:gridCol>
                    <a:gridCol w="4148282">
                      <a:extLst>
                        <a:ext uri="{9D8B030D-6E8A-4147-A177-3AD203B41FA5}">
                          <a16:colId xmlns:a16="http://schemas.microsoft.com/office/drawing/2014/main" val="815999796"/>
                        </a:ext>
                      </a:extLst>
                    </a:gridCol>
                  </a:tblGrid>
                  <a:tr h="542595">
                    <a:tc>
                      <a:txBody>
                        <a:bodyPr/>
                        <a:lstStyle/>
                        <a:p>
                          <a:pPr/>
                          <a14:m>
                            <m:oMathPara xmlns:m="http://schemas.openxmlformats.org/officeDocument/2006/math">
                              <m:oMathParaPr>
                                <m:jc m:val="centerGroup"/>
                              </m:oMathParaPr>
                              <m:oMath xmlns:m="http://schemas.openxmlformats.org/officeDocument/2006/math">
                                <m:sSub>
                                  <m:sSubPr>
                                    <m:ctrlPr>
                                      <a:rPr lang="es-MX" sz="1700" b="0" i="1" smtClean="0">
                                        <a:solidFill>
                                          <a:schemeClr val="bg1"/>
                                        </a:solidFill>
                                        <a:latin typeface="Cambria Math" panose="02040503050406030204" pitchFamily="18" charset="0"/>
                                      </a:rPr>
                                    </m:ctrlPr>
                                  </m:sSubPr>
                                  <m:e>
                                    <m:r>
                                      <a:rPr lang="es-MX" sz="1700" b="0" i="1" smtClean="0">
                                        <a:solidFill>
                                          <a:schemeClr val="bg1"/>
                                        </a:solidFill>
                                        <a:latin typeface="Cambria Math" panose="02040503050406030204" pitchFamily="18" charset="0"/>
                                      </a:rPr>
                                      <m:t>𝐻</m:t>
                                    </m:r>
                                  </m:e>
                                  <m:sub>
                                    <m:r>
                                      <m:rPr>
                                        <m:sty m:val="p"/>
                                      </m:rPr>
                                      <a:rPr lang="es-MX" sz="1700" b="0" i="0" smtClean="0">
                                        <a:solidFill>
                                          <a:schemeClr val="bg1"/>
                                        </a:solidFill>
                                        <a:latin typeface="Cambria Math" panose="02040503050406030204" pitchFamily="18" charset="0"/>
                                      </a:rPr>
                                      <m:t>O</m:t>
                                    </m:r>
                                  </m:sub>
                                </m:sSub>
                              </m:oMath>
                            </m:oMathPara>
                          </a14:m>
                          <a:endParaRPr lang="es-MX" sz="1700" dirty="0">
                            <a:solidFill>
                              <a:schemeClr val="bg1"/>
                            </a:solidFill>
                          </a:endParaRPr>
                        </a:p>
                      </a:txBody>
                      <a:tcPr>
                        <a:solidFill>
                          <a:srgbClr val="002060"/>
                        </a:solidFill>
                      </a:tcPr>
                    </a:tc>
                    <a:tc>
                      <a:txBody>
                        <a:bodyPr/>
                        <a:lstStyle/>
                        <a:p>
                          <a:pPr/>
                          <a14:m>
                            <m:oMathPara xmlns:m="http://schemas.openxmlformats.org/officeDocument/2006/math">
                              <m:oMathParaPr>
                                <m:jc m:val="centerGroup"/>
                              </m:oMathParaPr>
                              <m:oMath xmlns:m="http://schemas.openxmlformats.org/officeDocument/2006/math">
                                <m:r>
                                  <a:rPr lang="es-MX" sz="1700" b="0" i="1" smtClean="0">
                                    <a:solidFill>
                                      <a:schemeClr val="bg1"/>
                                    </a:solidFill>
                                    <a:latin typeface="Cambria Math" panose="02040503050406030204" pitchFamily="18" charset="0"/>
                                  </a:rPr>
                                  <m:t>𝐻𝑆𝐷</m:t>
                                </m:r>
                                <m:r>
                                  <a:rPr lang="es-MX" sz="1700" b="0" i="1" smtClean="0">
                                    <a:solidFill>
                                      <a:schemeClr val="bg1"/>
                                    </a:solidFill>
                                    <a:latin typeface="Cambria Math" panose="02040503050406030204" pitchFamily="18" charset="0"/>
                                  </a:rPr>
                                  <m:t>=</m:t>
                                </m:r>
                                <m:sSub>
                                  <m:sSubPr>
                                    <m:ctrlPr>
                                      <a:rPr lang="es-MX" sz="1700" b="0" i="1" smtClean="0">
                                        <a:solidFill>
                                          <a:schemeClr val="bg1"/>
                                        </a:solidFill>
                                        <a:latin typeface="Cambria Math" panose="02040503050406030204" pitchFamily="18" charset="0"/>
                                      </a:rPr>
                                    </m:ctrlPr>
                                  </m:sSubPr>
                                  <m:e>
                                    <m:r>
                                      <a:rPr lang="es-MX" sz="1700" b="0" i="1" smtClean="0">
                                        <a:solidFill>
                                          <a:schemeClr val="bg1"/>
                                        </a:solidFill>
                                        <a:latin typeface="Cambria Math" panose="02040503050406030204" pitchFamily="18" charset="0"/>
                                      </a:rPr>
                                      <m:t>𝑞</m:t>
                                    </m:r>
                                  </m:e>
                                  <m:sub>
                                    <m:r>
                                      <a:rPr lang="es-MX" sz="1700" b="0" i="1" smtClean="0">
                                        <a:solidFill>
                                          <a:schemeClr val="bg1"/>
                                        </a:solidFill>
                                        <a:latin typeface="Cambria Math" panose="02040503050406030204" pitchFamily="18" charset="0"/>
                                      </a:rPr>
                                      <m:t>(</m:t>
                                    </m:r>
                                    <m:r>
                                      <a:rPr lang="es-MX" sz="1700" b="0" i="1" smtClean="0">
                                        <a:solidFill>
                                          <a:schemeClr val="bg1"/>
                                        </a:solidFill>
                                        <a:latin typeface="Cambria Math" panose="02040503050406030204" pitchFamily="18" charset="0"/>
                                      </a:rPr>
                                      <m:t>𝛼</m:t>
                                    </m:r>
                                    <m:r>
                                      <a:rPr lang="es-MX" sz="1700" b="0" i="1" smtClean="0">
                                        <a:solidFill>
                                          <a:schemeClr val="bg1"/>
                                        </a:solidFill>
                                        <a:latin typeface="Cambria Math" panose="02040503050406030204" pitchFamily="18" charset="0"/>
                                      </a:rPr>
                                      <m:t>, </m:t>
                                    </m:r>
                                    <m:r>
                                      <a:rPr lang="es-MX" sz="1700" b="0" i="1" smtClean="0">
                                        <a:solidFill>
                                          <a:schemeClr val="bg1"/>
                                        </a:solidFill>
                                        <a:latin typeface="Cambria Math" panose="02040503050406030204" pitchFamily="18" charset="0"/>
                                      </a:rPr>
                                      <m:t>𝑘</m:t>
                                    </m:r>
                                    <m:r>
                                      <a:rPr lang="es-MX" sz="1700" b="0" i="1" smtClean="0">
                                        <a:solidFill>
                                          <a:schemeClr val="bg1"/>
                                        </a:solidFill>
                                        <a:latin typeface="Cambria Math" panose="02040503050406030204" pitchFamily="18" charset="0"/>
                                      </a:rPr>
                                      <m:t>, </m:t>
                                    </m:r>
                                    <m:r>
                                      <a:rPr lang="es-MX" sz="1700" b="0" i="1" smtClean="0">
                                        <a:solidFill>
                                          <a:schemeClr val="bg1"/>
                                        </a:solidFill>
                                        <a:latin typeface="Cambria Math" panose="02040503050406030204" pitchFamily="18" charset="0"/>
                                      </a:rPr>
                                      <m:t>𝑛</m:t>
                                    </m:r>
                                    <m:r>
                                      <a:rPr lang="es-MX" sz="1700" b="0" i="1" smtClean="0">
                                        <a:solidFill>
                                          <a:schemeClr val="bg1"/>
                                        </a:solidFill>
                                        <a:latin typeface="Cambria Math" panose="02040503050406030204" pitchFamily="18" charset="0"/>
                                      </a:rPr>
                                      <m:t>−</m:t>
                                    </m:r>
                                    <m:r>
                                      <a:rPr lang="es-MX" sz="1700" b="0" i="1" smtClean="0">
                                        <a:solidFill>
                                          <a:schemeClr val="bg1"/>
                                        </a:solidFill>
                                        <a:latin typeface="Cambria Math" panose="02040503050406030204" pitchFamily="18" charset="0"/>
                                      </a:rPr>
                                      <m:t>𝑘</m:t>
                                    </m:r>
                                    <m:r>
                                      <a:rPr lang="es-MX" sz="1700" b="0" i="1" smtClean="0">
                                        <a:solidFill>
                                          <a:schemeClr val="bg1"/>
                                        </a:solidFill>
                                        <a:latin typeface="Cambria Math" panose="02040503050406030204" pitchFamily="18" charset="0"/>
                                      </a:rPr>
                                      <m:t>)</m:t>
                                    </m:r>
                                  </m:sub>
                                </m:sSub>
                                <m:rad>
                                  <m:radPr>
                                    <m:degHide m:val="on"/>
                                    <m:ctrlPr>
                                      <a:rPr lang="es-MX" sz="1700" b="0" i="1" smtClean="0">
                                        <a:solidFill>
                                          <a:schemeClr val="bg1"/>
                                        </a:solidFill>
                                        <a:latin typeface="Cambria Math" panose="02040503050406030204" pitchFamily="18" charset="0"/>
                                      </a:rPr>
                                    </m:ctrlPr>
                                  </m:radPr>
                                  <m:deg/>
                                  <m:e>
                                    <m:f>
                                      <m:fPr>
                                        <m:ctrlPr>
                                          <a:rPr lang="es-MX" sz="1700" b="0" i="1" smtClean="0">
                                            <a:solidFill>
                                              <a:schemeClr val="bg1"/>
                                            </a:solidFill>
                                            <a:latin typeface="Cambria Math" panose="02040503050406030204" pitchFamily="18" charset="0"/>
                                          </a:rPr>
                                        </m:ctrlPr>
                                      </m:fPr>
                                      <m:num>
                                        <m:sSubSup>
                                          <m:sSubSupPr>
                                            <m:ctrlPr>
                                              <a:rPr lang="es-MX" sz="1700" b="0" i="1" smtClean="0">
                                                <a:solidFill>
                                                  <a:schemeClr val="bg1"/>
                                                </a:solidFill>
                                                <a:latin typeface="Cambria Math" panose="02040503050406030204" pitchFamily="18" charset="0"/>
                                              </a:rPr>
                                            </m:ctrlPr>
                                          </m:sSubSupPr>
                                          <m:e>
                                            <m:r>
                                              <a:rPr lang="es-MX" sz="1700" b="0" i="1" smtClean="0">
                                                <a:solidFill>
                                                  <a:schemeClr val="bg1"/>
                                                </a:solidFill>
                                                <a:latin typeface="Cambria Math" panose="02040503050406030204" pitchFamily="18" charset="0"/>
                                              </a:rPr>
                                              <m:t>𝑠</m:t>
                                            </m:r>
                                          </m:e>
                                          <m:sub>
                                            <m:r>
                                              <a:rPr lang="es-MX" sz="1700" b="0" i="1" smtClean="0">
                                                <a:solidFill>
                                                  <a:schemeClr val="bg1"/>
                                                </a:solidFill>
                                                <a:latin typeface="Cambria Math" panose="02040503050406030204" pitchFamily="18" charset="0"/>
                                              </a:rPr>
                                              <m:t>𝑤</m:t>
                                            </m:r>
                                          </m:sub>
                                          <m:sup>
                                            <m:r>
                                              <a:rPr lang="es-MX" sz="1700" b="0" i="1" smtClean="0">
                                                <a:solidFill>
                                                  <a:schemeClr val="bg1"/>
                                                </a:solidFill>
                                                <a:latin typeface="Cambria Math" panose="02040503050406030204" pitchFamily="18" charset="0"/>
                                              </a:rPr>
                                              <m:t>2</m:t>
                                            </m:r>
                                          </m:sup>
                                        </m:sSubSup>
                                      </m:num>
                                      <m:den>
                                        <m:sSub>
                                          <m:sSubPr>
                                            <m:ctrlPr>
                                              <a:rPr lang="es-MX" sz="1700" b="0" i="1" smtClean="0">
                                                <a:solidFill>
                                                  <a:schemeClr val="bg1"/>
                                                </a:solidFill>
                                                <a:latin typeface="Cambria Math" panose="02040503050406030204" pitchFamily="18" charset="0"/>
                                              </a:rPr>
                                            </m:ctrlPr>
                                          </m:sSubPr>
                                          <m:e>
                                            <m:r>
                                              <a:rPr lang="es-MX" sz="1700" b="0" i="1" smtClean="0">
                                                <a:solidFill>
                                                  <a:schemeClr val="bg1"/>
                                                </a:solidFill>
                                                <a:latin typeface="Cambria Math" panose="02040503050406030204" pitchFamily="18" charset="0"/>
                                              </a:rPr>
                                              <m:t>𝑛</m:t>
                                            </m:r>
                                          </m:e>
                                          <m:sub>
                                            <m:r>
                                              <a:rPr lang="es-MX" sz="1700" b="0" i="1" smtClean="0">
                                                <a:solidFill>
                                                  <a:schemeClr val="bg1"/>
                                                </a:solidFill>
                                                <a:latin typeface="Cambria Math" panose="02040503050406030204" pitchFamily="18" charset="0"/>
                                              </a:rPr>
                                              <m:t>𝑚𝑢𝑒𝑠𝑡𝑟𝑎𝑙</m:t>
                                            </m:r>
                                          </m:sub>
                                        </m:sSub>
                                      </m:den>
                                    </m:f>
                                  </m:e>
                                </m:rad>
                              </m:oMath>
                            </m:oMathPara>
                          </a14:m>
                          <a:endParaRPr lang="es-MX" sz="1700" dirty="0">
                            <a:solidFill>
                              <a:schemeClr val="bg1"/>
                            </a:solidFill>
                          </a:endParaRPr>
                        </a:p>
                      </a:txBody>
                      <a:tcPr>
                        <a:solidFill>
                          <a:srgbClr val="002060"/>
                        </a:solidFill>
                      </a:tcPr>
                    </a:tc>
                    <a:extLst>
                      <a:ext uri="{0D108BD9-81ED-4DB2-BD59-A6C34878D82A}">
                        <a16:rowId xmlns:a16="http://schemas.microsoft.com/office/drawing/2014/main" val="168295927"/>
                      </a:ext>
                    </a:extLst>
                  </a:tr>
                  <a:tr h="5425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𝑫𝑶𝑪</m:t>
                                    </m:r>
                                  </m:sub>
                                </m:sSub>
                                <m:r>
                                  <a:rPr lang="es-MX" sz="1700" smtClean="0">
                                    <a:latin typeface="Cambria Math" panose="02040503050406030204" pitchFamily="18" charset="0"/>
                                  </a:rPr>
                                  <m:t>=</m:t>
                                </m:r>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𝑾𝑲𝒀</m:t>
                                    </m:r>
                                  </m:sub>
                                </m:sSub>
                              </m:oMath>
                            </m:oMathPara>
                          </a14:m>
                          <a:endParaRPr lang="es-MX" sz="1700" dirty="0"/>
                        </a:p>
                        <a:p>
                          <a:endParaRPr lang="es-MX" sz="1700" dirty="0"/>
                        </a:p>
                      </a:txBody>
                      <a:tcPr/>
                    </a:tc>
                    <a:tc>
                      <a:txBody>
                        <a:bodyPr/>
                        <a:lstStyle/>
                        <a:p>
                          <a:pPr/>
                          <a14:m>
                            <m:oMathPara xmlns:m="http://schemas.openxmlformats.org/officeDocument/2006/math">
                              <m:oMathParaPr>
                                <m:jc m:val="centerGroup"/>
                              </m:oMathParaPr>
                              <m:oMath xmlns:m="http://schemas.openxmlformats.org/officeDocument/2006/math">
                                <m:r>
                                  <a:rPr lang="es-MX" sz="1700" b="0" i="1" smtClean="0">
                                    <a:solidFill>
                                      <a:srgbClr val="002060"/>
                                    </a:solidFill>
                                    <a:latin typeface="Cambria Math" panose="02040503050406030204" pitchFamily="18" charset="0"/>
                                  </a:rPr>
                                  <m:t>𝐻𝑆𝐷</m:t>
                                </m:r>
                                <m:r>
                                  <a:rPr lang="es-MX" sz="1700" b="0" i="1" smtClean="0">
                                    <a:solidFill>
                                      <a:srgbClr val="002060"/>
                                    </a:solidFill>
                                    <a:latin typeface="Cambria Math" panose="02040503050406030204" pitchFamily="18" charset="0"/>
                                  </a:rPr>
                                  <m:t>=3.65</m:t>
                                </m:r>
                                <m:rad>
                                  <m:radPr>
                                    <m:degHide m:val="on"/>
                                    <m:ctrlPr>
                                      <a:rPr lang="es-MX" sz="1700" b="0" i="1" smtClean="0">
                                        <a:solidFill>
                                          <a:srgbClr val="002060"/>
                                        </a:solidFill>
                                        <a:latin typeface="Cambria Math" panose="02040503050406030204" pitchFamily="18" charset="0"/>
                                      </a:rPr>
                                    </m:ctrlPr>
                                  </m:radPr>
                                  <m:deg/>
                                  <m:e>
                                    <m:f>
                                      <m:fPr>
                                        <m:ctrlPr>
                                          <a:rPr lang="es-MX" sz="1700" b="0" i="1" smtClean="0">
                                            <a:solidFill>
                                              <a:srgbClr val="002060"/>
                                            </a:solidFill>
                                            <a:latin typeface="Cambria Math" panose="02040503050406030204" pitchFamily="18" charset="0"/>
                                          </a:rPr>
                                        </m:ctrlPr>
                                      </m:fPr>
                                      <m:num>
                                        <m:r>
                                          <a:rPr lang="es-MX" sz="1700" b="0" i="1" smtClean="0">
                                            <a:solidFill>
                                              <a:srgbClr val="002060"/>
                                            </a:solidFill>
                                            <a:latin typeface="Cambria Math" panose="02040503050406030204" pitchFamily="18" charset="0"/>
                                          </a:rPr>
                                          <m:t>407.2</m:t>
                                        </m:r>
                                      </m:num>
                                      <m:den>
                                        <m:r>
                                          <a:rPr lang="es-MX" sz="1700" b="0" i="1" smtClean="0">
                                            <a:solidFill>
                                              <a:srgbClr val="002060"/>
                                            </a:solidFill>
                                            <a:latin typeface="Cambria Math" panose="02040503050406030204" pitchFamily="18" charset="0"/>
                                          </a:rPr>
                                          <m:t>15</m:t>
                                        </m:r>
                                      </m:den>
                                    </m:f>
                                  </m:e>
                                </m:rad>
                                <m:r>
                                  <a:rPr lang="es-MX" sz="1700" b="0" i="1" smtClean="0">
                                    <a:solidFill>
                                      <a:srgbClr val="002060"/>
                                    </a:solidFill>
                                    <a:latin typeface="Cambria Math" panose="02040503050406030204" pitchFamily="18" charset="0"/>
                                  </a:rPr>
                                  <m:t>=19.01</m:t>
                                </m:r>
                              </m:oMath>
                            </m:oMathPara>
                          </a14:m>
                          <a:endParaRPr lang="es-MX" sz="1700" dirty="0"/>
                        </a:p>
                      </a:txBody>
                      <a:tcPr/>
                    </a:tc>
                    <a:extLst>
                      <a:ext uri="{0D108BD9-81ED-4DB2-BD59-A6C34878D82A}">
                        <a16:rowId xmlns:a16="http://schemas.microsoft.com/office/drawing/2014/main" val="3200454936"/>
                      </a:ext>
                    </a:extLst>
                  </a:tr>
                  <a:tr h="5425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𝑫𝑶𝑪</m:t>
                                    </m:r>
                                  </m:sub>
                                </m:sSub>
                                <m:r>
                                  <a:rPr lang="es-MX" sz="1700" smtClean="0">
                                    <a:latin typeface="Cambria Math" panose="02040503050406030204" pitchFamily="18" charset="0"/>
                                  </a:rPr>
                                  <m:t>=</m:t>
                                </m:r>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𝑫𝑶𝑪</m:t>
                                    </m:r>
                                    <m:r>
                                      <a:rPr lang="es-MX" sz="1700" smtClean="0">
                                        <a:latin typeface="Cambria Math" panose="02040503050406030204" pitchFamily="18" charset="0"/>
                                      </a:rPr>
                                      <m:t>−</m:t>
                                    </m:r>
                                    <m:r>
                                      <a:rPr lang="es-MX" sz="1700" smtClean="0">
                                        <a:latin typeface="Cambria Math" panose="02040503050406030204" pitchFamily="18" charset="0"/>
                                      </a:rPr>
                                      <m:t>𝑪𝒂</m:t>
                                    </m:r>
                                  </m:sub>
                                </m:sSub>
                              </m:oMath>
                            </m:oMathPara>
                          </a14:m>
                          <a:endParaRPr lang="es-MX" sz="1700" dirty="0"/>
                        </a:p>
                        <a:p>
                          <a:endParaRPr lang="es-MX" sz="1700" dirty="0"/>
                        </a:p>
                      </a:txBody>
                      <a:tcPr/>
                    </a:tc>
                    <a:tc>
                      <a:txBody>
                        <a:bodyPr/>
                        <a:lstStyle/>
                        <a:p>
                          <a:pPr/>
                          <a14:m>
                            <m:oMathPara xmlns:m="http://schemas.openxmlformats.org/officeDocument/2006/math">
                              <m:oMathParaPr>
                                <m:jc m:val="centerGroup"/>
                              </m:oMathParaPr>
                              <m:oMath xmlns:m="http://schemas.openxmlformats.org/officeDocument/2006/math">
                                <m:r>
                                  <a:rPr lang="es-MX" sz="1700" b="0" i="1" smtClean="0">
                                    <a:solidFill>
                                      <a:srgbClr val="002060"/>
                                    </a:solidFill>
                                    <a:latin typeface="Cambria Math" panose="02040503050406030204" pitchFamily="18" charset="0"/>
                                  </a:rPr>
                                  <m:t>𝐻𝑆𝐷</m:t>
                                </m:r>
                                <m:r>
                                  <a:rPr lang="es-MX" sz="1700" b="0" i="1" smtClean="0">
                                    <a:solidFill>
                                      <a:srgbClr val="002060"/>
                                    </a:solidFill>
                                    <a:latin typeface="Cambria Math" panose="02040503050406030204" pitchFamily="18" charset="0"/>
                                  </a:rPr>
                                  <m:t>=3.65</m:t>
                                </m:r>
                                <m:rad>
                                  <m:radPr>
                                    <m:degHide m:val="on"/>
                                    <m:ctrlPr>
                                      <a:rPr lang="es-MX" sz="1700" b="0" i="1" smtClean="0">
                                        <a:solidFill>
                                          <a:srgbClr val="002060"/>
                                        </a:solidFill>
                                        <a:latin typeface="Cambria Math" panose="02040503050406030204" pitchFamily="18" charset="0"/>
                                      </a:rPr>
                                    </m:ctrlPr>
                                  </m:radPr>
                                  <m:deg/>
                                  <m:e>
                                    <m:f>
                                      <m:fPr>
                                        <m:ctrlPr>
                                          <a:rPr lang="es-MX" sz="1700" b="0" i="1" smtClean="0">
                                            <a:solidFill>
                                              <a:srgbClr val="002060"/>
                                            </a:solidFill>
                                            <a:latin typeface="Cambria Math" panose="02040503050406030204" pitchFamily="18" charset="0"/>
                                          </a:rPr>
                                        </m:ctrlPr>
                                      </m:fPr>
                                      <m:num>
                                        <m:r>
                                          <a:rPr lang="es-MX" sz="1700" b="0" i="1" smtClean="0">
                                            <a:solidFill>
                                              <a:srgbClr val="002060"/>
                                            </a:solidFill>
                                            <a:latin typeface="Cambria Math" panose="02040503050406030204" pitchFamily="18" charset="0"/>
                                          </a:rPr>
                                          <m:t>407.2</m:t>
                                        </m:r>
                                      </m:num>
                                      <m:den>
                                        <m:r>
                                          <a:rPr lang="es-MX" sz="1700" b="0" i="1" smtClean="0">
                                            <a:solidFill>
                                              <a:srgbClr val="002060"/>
                                            </a:solidFill>
                                            <a:latin typeface="Cambria Math" panose="02040503050406030204" pitchFamily="18" charset="0"/>
                                          </a:rPr>
                                          <m:t>16</m:t>
                                        </m:r>
                                      </m:den>
                                    </m:f>
                                  </m:e>
                                </m:rad>
                                <m:r>
                                  <a:rPr lang="es-MX" sz="1700" b="0" i="1" smtClean="0">
                                    <a:solidFill>
                                      <a:srgbClr val="002060"/>
                                    </a:solidFill>
                                    <a:latin typeface="Cambria Math" panose="02040503050406030204" pitchFamily="18" charset="0"/>
                                  </a:rPr>
                                  <m:t>=18.41</m:t>
                                </m:r>
                              </m:oMath>
                            </m:oMathPara>
                          </a14:m>
                          <a:endParaRPr lang="es-MX" sz="1700" dirty="0"/>
                        </a:p>
                      </a:txBody>
                      <a:tcPr/>
                    </a:tc>
                    <a:extLst>
                      <a:ext uri="{0D108BD9-81ED-4DB2-BD59-A6C34878D82A}">
                        <a16:rowId xmlns:a16="http://schemas.microsoft.com/office/drawing/2014/main" val="3224639012"/>
                      </a:ext>
                    </a:extLst>
                  </a:tr>
                  <a:tr h="5425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𝑫𝑶𝑪</m:t>
                                    </m:r>
                                  </m:sub>
                                </m:sSub>
                                <m:r>
                                  <a:rPr lang="es-MX" sz="1700" smtClean="0">
                                    <a:latin typeface="Cambria Math" panose="02040503050406030204" pitchFamily="18" charset="0"/>
                                  </a:rPr>
                                  <m:t>=</m:t>
                                </m:r>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𝑾𝑲𝒀</m:t>
                                    </m:r>
                                    <m:r>
                                      <a:rPr lang="es-MX" sz="1700" smtClean="0">
                                        <a:latin typeface="Cambria Math" panose="02040503050406030204" pitchFamily="18" charset="0"/>
                                      </a:rPr>
                                      <m:t>−</m:t>
                                    </m:r>
                                    <m:r>
                                      <a:rPr lang="es-MX" sz="1700" smtClean="0">
                                        <a:latin typeface="Cambria Math" panose="02040503050406030204" pitchFamily="18" charset="0"/>
                                      </a:rPr>
                                      <m:t>𝑪𝒂</m:t>
                                    </m:r>
                                  </m:sub>
                                </m:sSub>
                              </m:oMath>
                            </m:oMathPara>
                          </a14:m>
                          <a:endParaRPr lang="es-MX" sz="1700" dirty="0"/>
                        </a:p>
                        <a:p>
                          <a:endParaRPr lang="es-MX" sz="1700" dirty="0"/>
                        </a:p>
                      </a:txBody>
                      <a:tcPr/>
                    </a:tc>
                    <a:tc>
                      <a:txBody>
                        <a:bodyPr/>
                        <a:lstStyle/>
                        <a:p>
                          <a:pPr/>
                          <a14:m>
                            <m:oMathPara xmlns:m="http://schemas.openxmlformats.org/officeDocument/2006/math">
                              <m:oMathParaPr>
                                <m:jc m:val="centerGroup"/>
                              </m:oMathParaPr>
                              <m:oMath xmlns:m="http://schemas.openxmlformats.org/officeDocument/2006/math">
                                <m:r>
                                  <a:rPr lang="es-MX" sz="1700" b="0" i="1" smtClean="0">
                                    <a:solidFill>
                                      <a:srgbClr val="002060"/>
                                    </a:solidFill>
                                    <a:latin typeface="Cambria Math" panose="02040503050406030204" pitchFamily="18" charset="0"/>
                                  </a:rPr>
                                  <m:t>𝐻𝑆𝐷</m:t>
                                </m:r>
                                <m:r>
                                  <a:rPr lang="es-MX" sz="1700" b="0" i="1" smtClean="0">
                                    <a:solidFill>
                                      <a:srgbClr val="002060"/>
                                    </a:solidFill>
                                    <a:latin typeface="Cambria Math" panose="02040503050406030204" pitchFamily="18" charset="0"/>
                                  </a:rPr>
                                  <m:t>=3.65</m:t>
                                </m:r>
                                <m:rad>
                                  <m:radPr>
                                    <m:degHide m:val="on"/>
                                    <m:ctrlPr>
                                      <a:rPr lang="es-MX" sz="1700" b="0" i="1" smtClean="0">
                                        <a:solidFill>
                                          <a:srgbClr val="002060"/>
                                        </a:solidFill>
                                        <a:latin typeface="Cambria Math" panose="02040503050406030204" pitchFamily="18" charset="0"/>
                                      </a:rPr>
                                    </m:ctrlPr>
                                  </m:radPr>
                                  <m:deg/>
                                  <m:e>
                                    <m:f>
                                      <m:fPr>
                                        <m:ctrlPr>
                                          <a:rPr lang="es-MX" sz="1700" b="0" i="1" smtClean="0">
                                            <a:solidFill>
                                              <a:srgbClr val="002060"/>
                                            </a:solidFill>
                                            <a:latin typeface="Cambria Math" panose="02040503050406030204" pitchFamily="18" charset="0"/>
                                          </a:rPr>
                                        </m:ctrlPr>
                                      </m:fPr>
                                      <m:num>
                                        <m:r>
                                          <a:rPr lang="es-MX" sz="1700" b="0" i="1" smtClean="0">
                                            <a:solidFill>
                                              <a:srgbClr val="002060"/>
                                            </a:solidFill>
                                            <a:latin typeface="Cambria Math" panose="02040503050406030204" pitchFamily="18" charset="0"/>
                                          </a:rPr>
                                          <m:t>407.2</m:t>
                                        </m:r>
                                      </m:num>
                                      <m:den>
                                        <m:r>
                                          <a:rPr lang="es-MX" sz="1700" b="0" i="1" smtClean="0">
                                            <a:solidFill>
                                              <a:srgbClr val="002060"/>
                                            </a:solidFill>
                                            <a:latin typeface="Cambria Math" panose="02040503050406030204" pitchFamily="18" charset="0"/>
                                          </a:rPr>
                                          <m:t>14</m:t>
                                        </m:r>
                                      </m:den>
                                    </m:f>
                                  </m:e>
                                </m:rad>
                                <m:r>
                                  <a:rPr lang="es-MX" sz="1700" b="0" i="1" smtClean="0">
                                    <a:solidFill>
                                      <a:srgbClr val="002060"/>
                                    </a:solidFill>
                                    <a:latin typeface="Cambria Math" panose="02040503050406030204" pitchFamily="18" charset="0"/>
                                  </a:rPr>
                                  <m:t>=19.68</m:t>
                                </m:r>
                              </m:oMath>
                            </m:oMathPara>
                          </a14:m>
                          <a:endParaRPr lang="es-MX" sz="1700" dirty="0"/>
                        </a:p>
                      </a:txBody>
                      <a:tcPr/>
                    </a:tc>
                    <a:extLst>
                      <a:ext uri="{0D108BD9-81ED-4DB2-BD59-A6C34878D82A}">
                        <a16:rowId xmlns:a16="http://schemas.microsoft.com/office/drawing/2014/main" val="1843408313"/>
                      </a:ext>
                    </a:extLst>
                  </a:tr>
                  <a:tr h="5425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𝑾𝑲𝒀</m:t>
                                    </m:r>
                                  </m:sub>
                                </m:sSub>
                                <m:r>
                                  <a:rPr lang="es-MX" sz="1700" smtClean="0">
                                    <a:latin typeface="Cambria Math" panose="02040503050406030204" pitchFamily="18" charset="0"/>
                                  </a:rPr>
                                  <m:t>=</m:t>
                                </m:r>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𝑫𝑶𝑪</m:t>
                                    </m:r>
                                    <m:r>
                                      <a:rPr lang="es-MX" sz="1700" smtClean="0">
                                        <a:latin typeface="Cambria Math" panose="02040503050406030204" pitchFamily="18" charset="0"/>
                                      </a:rPr>
                                      <m:t>−</m:t>
                                    </m:r>
                                    <m:r>
                                      <a:rPr lang="es-MX" sz="1700" smtClean="0">
                                        <a:latin typeface="Cambria Math" panose="02040503050406030204" pitchFamily="18" charset="0"/>
                                      </a:rPr>
                                      <m:t>𝑪𝒂</m:t>
                                    </m:r>
                                  </m:sub>
                                </m:sSub>
                              </m:oMath>
                            </m:oMathPara>
                          </a14:m>
                          <a:endParaRPr lang="es-MX" sz="1700" b="1" dirty="0">
                            <a:solidFill>
                              <a:srgbClr val="00206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sz="1700" b="0" i="1" smtClean="0">
                                    <a:solidFill>
                                      <a:srgbClr val="002060"/>
                                    </a:solidFill>
                                    <a:latin typeface="Cambria Math" panose="02040503050406030204" pitchFamily="18" charset="0"/>
                                  </a:rPr>
                                  <m:t>𝐻𝑆𝐷</m:t>
                                </m:r>
                                <m:r>
                                  <a:rPr lang="es-MX" sz="1700" b="0" i="1" smtClean="0">
                                    <a:solidFill>
                                      <a:srgbClr val="002060"/>
                                    </a:solidFill>
                                    <a:latin typeface="Cambria Math" panose="02040503050406030204" pitchFamily="18" charset="0"/>
                                  </a:rPr>
                                  <m:t>=3.65</m:t>
                                </m:r>
                                <m:rad>
                                  <m:radPr>
                                    <m:degHide m:val="on"/>
                                    <m:ctrlPr>
                                      <a:rPr lang="es-MX" sz="1700" b="0" i="1" smtClean="0">
                                        <a:solidFill>
                                          <a:srgbClr val="002060"/>
                                        </a:solidFill>
                                        <a:latin typeface="Cambria Math" panose="02040503050406030204" pitchFamily="18" charset="0"/>
                                      </a:rPr>
                                    </m:ctrlPr>
                                  </m:radPr>
                                  <m:deg/>
                                  <m:e>
                                    <m:f>
                                      <m:fPr>
                                        <m:ctrlPr>
                                          <a:rPr lang="es-MX" sz="1700" b="0" i="1" smtClean="0">
                                            <a:solidFill>
                                              <a:srgbClr val="002060"/>
                                            </a:solidFill>
                                            <a:latin typeface="Cambria Math" panose="02040503050406030204" pitchFamily="18" charset="0"/>
                                          </a:rPr>
                                        </m:ctrlPr>
                                      </m:fPr>
                                      <m:num>
                                        <m:r>
                                          <a:rPr lang="es-MX" sz="1700" b="0" i="1" smtClean="0">
                                            <a:solidFill>
                                              <a:srgbClr val="002060"/>
                                            </a:solidFill>
                                            <a:latin typeface="Cambria Math" panose="02040503050406030204" pitchFamily="18" charset="0"/>
                                          </a:rPr>
                                          <m:t>407.2</m:t>
                                        </m:r>
                                      </m:num>
                                      <m:den>
                                        <m:r>
                                          <a:rPr lang="es-MX" sz="1700" b="0" i="1" smtClean="0">
                                            <a:solidFill>
                                              <a:srgbClr val="002060"/>
                                            </a:solidFill>
                                            <a:latin typeface="Cambria Math" panose="02040503050406030204" pitchFamily="18" charset="0"/>
                                          </a:rPr>
                                          <m:t>15</m:t>
                                        </m:r>
                                      </m:den>
                                    </m:f>
                                  </m:e>
                                </m:rad>
                                <m:r>
                                  <a:rPr lang="es-MX" sz="1700" b="0" i="1" smtClean="0">
                                    <a:solidFill>
                                      <a:srgbClr val="002060"/>
                                    </a:solidFill>
                                    <a:latin typeface="Cambria Math" panose="02040503050406030204" pitchFamily="18" charset="0"/>
                                  </a:rPr>
                                  <m:t>=19.01</m:t>
                                </m:r>
                              </m:oMath>
                            </m:oMathPara>
                          </a14:m>
                          <a:endParaRPr lang="es-MX" sz="1700" dirty="0"/>
                        </a:p>
                      </a:txBody>
                      <a:tcPr/>
                    </a:tc>
                    <a:extLst>
                      <a:ext uri="{0D108BD9-81ED-4DB2-BD59-A6C34878D82A}">
                        <a16:rowId xmlns:a16="http://schemas.microsoft.com/office/drawing/2014/main" val="3565328082"/>
                      </a:ext>
                    </a:extLst>
                  </a:tr>
                  <a:tr h="5425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𝑾𝑲𝒀</m:t>
                                    </m:r>
                                  </m:sub>
                                </m:sSub>
                                <m:r>
                                  <a:rPr lang="es-MX" sz="1700" smtClean="0">
                                    <a:latin typeface="Cambria Math" panose="02040503050406030204" pitchFamily="18" charset="0"/>
                                  </a:rPr>
                                  <m:t>=</m:t>
                                </m:r>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𝑾𝑲𝒀</m:t>
                                    </m:r>
                                    <m:r>
                                      <a:rPr lang="es-MX" sz="1700" smtClean="0">
                                        <a:latin typeface="Cambria Math" panose="02040503050406030204" pitchFamily="18" charset="0"/>
                                      </a:rPr>
                                      <m:t>−</m:t>
                                    </m:r>
                                    <m:r>
                                      <a:rPr lang="es-MX" sz="1700" smtClean="0">
                                        <a:latin typeface="Cambria Math" panose="02040503050406030204" pitchFamily="18" charset="0"/>
                                      </a:rPr>
                                      <m:t>𝑪𝒂</m:t>
                                    </m:r>
                                  </m:sub>
                                </m:sSub>
                              </m:oMath>
                            </m:oMathPara>
                          </a14:m>
                          <a:endParaRPr lang="es-MX" sz="1700" dirty="0"/>
                        </a:p>
                        <a:p>
                          <a:endParaRPr lang="es-MX"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sz="1700" b="0" i="1" smtClean="0">
                                    <a:solidFill>
                                      <a:srgbClr val="002060"/>
                                    </a:solidFill>
                                    <a:latin typeface="Cambria Math" panose="02040503050406030204" pitchFamily="18" charset="0"/>
                                  </a:rPr>
                                  <m:t>𝐻𝑆𝐷</m:t>
                                </m:r>
                                <m:r>
                                  <a:rPr lang="es-MX" sz="1700" b="0" i="1" smtClean="0">
                                    <a:solidFill>
                                      <a:srgbClr val="002060"/>
                                    </a:solidFill>
                                    <a:latin typeface="Cambria Math" panose="02040503050406030204" pitchFamily="18" charset="0"/>
                                  </a:rPr>
                                  <m:t>=3.65</m:t>
                                </m:r>
                                <m:rad>
                                  <m:radPr>
                                    <m:degHide m:val="on"/>
                                    <m:ctrlPr>
                                      <a:rPr lang="es-MX" sz="1700" b="0" i="1" smtClean="0">
                                        <a:solidFill>
                                          <a:srgbClr val="002060"/>
                                        </a:solidFill>
                                        <a:latin typeface="Cambria Math" panose="02040503050406030204" pitchFamily="18" charset="0"/>
                                      </a:rPr>
                                    </m:ctrlPr>
                                  </m:radPr>
                                  <m:deg/>
                                  <m:e>
                                    <m:f>
                                      <m:fPr>
                                        <m:ctrlPr>
                                          <a:rPr lang="es-MX" sz="1700" b="0" i="1" smtClean="0">
                                            <a:solidFill>
                                              <a:srgbClr val="002060"/>
                                            </a:solidFill>
                                            <a:latin typeface="Cambria Math" panose="02040503050406030204" pitchFamily="18" charset="0"/>
                                          </a:rPr>
                                        </m:ctrlPr>
                                      </m:fPr>
                                      <m:num>
                                        <m:r>
                                          <a:rPr lang="es-MX" sz="1700" b="0" i="1" smtClean="0">
                                            <a:solidFill>
                                              <a:srgbClr val="002060"/>
                                            </a:solidFill>
                                            <a:latin typeface="Cambria Math" panose="02040503050406030204" pitchFamily="18" charset="0"/>
                                          </a:rPr>
                                          <m:t>407.2</m:t>
                                        </m:r>
                                      </m:num>
                                      <m:den>
                                        <m:r>
                                          <a:rPr lang="es-MX" sz="1700" b="0" i="1" smtClean="0">
                                            <a:solidFill>
                                              <a:srgbClr val="002060"/>
                                            </a:solidFill>
                                            <a:latin typeface="Cambria Math" panose="02040503050406030204" pitchFamily="18" charset="0"/>
                                          </a:rPr>
                                          <m:t>14</m:t>
                                        </m:r>
                                      </m:den>
                                    </m:f>
                                  </m:e>
                                </m:rad>
                                <m:r>
                                  <a:rPr lang="es-MX" sz="1700" b="0" i="1" smtClean="0">
                                    <a:solidFill>
                                      <a:srgbClr val="002060"/>
                                    </a:solidFill>
                                    <a:latin typeface="Cambria Math" panose="02040503050406030204" pitchFamily="18" charset="0"/>
                                  </a:rPr>
                                  <m:t>=19.68</m:t>
                                </m:r>
                              </m:oMath>
                            </m:oMathPara>
                          </a14:m>
                          <a:endParaRPr lang="es-MX" sz="1700" dirty="0"/>
                        </a:p>
                      </a:txBody>
                      <a:tcPr/>
                    </a:tc>
                    <a:extLst>
                      <a:ext uri="{0D108BD9-81ED-4DB2-BD59-A6C34878D82A}">
                        <a16:rowId xmlns:a16="http://schemas.microsoft.com/office/drawing/2014/main" val="4848227"/>
                      </a:ext>
                    </a:extLst>
                  </a:tr>
                  <a:tr h="5425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𝑫𝑶𝑪</m:t>
                                    </m:r>
                                    <m:r>
                                      <a:rPr lang="es-MX" sz="1700" smtClean="0">
                                        <a:latin typeface="Cambria Math" panose="02040503050406030204" pitchFamily="18" charset="0"/>
                                      </a:rPr>
                                      <m:t>−</m:t>
                                    </m:r>
                                    <m:r>
                                      <a:rPr lang="es-MX" sz="1700" smtClean="0">
                                        <a:latin typeface="Cambria Math" panose="02040503050406030204" pitchFamily="18" charset="0"/>
                                      </a:rPr>
                                      <m:t>𝑪𝑨</m:t>
                                    </m:r>
                                  </m:sub>
                                </m:sSub>
                                <m:r>
                                  <a:rPr lang="es-MX" sz="1700" smtClean="0">
                                    <a:latin typeface="Cambria Math" panose="02040503050406030204" pitchFamily="18" charset="0"/>
                                  </a:rPr>
                                  <m:t>=</m:t>
                                </m:r>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𝑾𝑲𝒀</m:t>
                                    </m:r>
                                    <m:r>
                                      <a:rPr lang="es-MX" sz="1700" smtClean="0">
                                        <a:latin typeface="Cambria Math" panose="02040503050406030204" pitchFamily="18" charset="0"/>
                                      </a:rPr>
                                      <m:t>−</m:t>
                                    </m:r>
                                    <m:r>
                                      <a:rPr lang="es-MX" sz="1700" smtClean="0">
                                        <a:latin typeface="Cambria Math" panose="02040503050406030204" pitchFamily="18" charset="0"/>
                                      </a:rPr>
                                      <m:t>𝒄𝒂</m:t>
                                    </m:r>
                                  </m:sub>
                                </m:sSub>
                              </m:oMath>
                            </m:oMathPara>
                          </a14:m>
                          <a:endParaRPr lang="es-MX" sz="1700" dirty="0"/>
                        </a:p>
                        <a:p>
                          <a:endParaRPr lang="es-MX"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sz="1700" b="0" i="1" smtClean="0">
                                    <a:solidFill>
                                      <a:srgbClr val="002060"/>
                                    </a:solidFill>
                                    <a:latin typeface="Cambria Math" panose="02040503050406030204" pitchFamily="18" charset="0"/>
                                  </a:rPr>
                                  <m:t>𝐻𝑆𝐷</m:t>
                                </m:r>
                                <m:r>
                                  <a:rPr lang="es-MX" sz="1700" b="0" i="1" smtClean="0">
                                    <a:solidFill>
                                      <a:srgbClr val="002060"/>
                                    </a:solidFill>
                                    <a:latin typeface="Cambria Math" panose="02040503050406030204" pitchFamily="18" charset="0"/>
                                  </a:rPr>
                                  <m:t>=3.65</m:t>
                                </m:r>
                                <m:rad>
                                  <m:radPr>
                                    <m:degHide m:val="on"/>
                                    <m:ctrlPr>
                                      <a:rPr lang="es-MX" sz="1700" b="0" i="1" smtClean="0">
                                        <a:solidFill>
                                          <a:srgbClr val="002060"/>
                                        </a:solidFill>
                                        <a:latin typeface="Cambria Math" panose="02040503050406030204" pitchFamily="18" charset="0"/>
                                      </a:rPr>
                                    </m:ctrlPr>
                                  </m:radPr>
                                  <m:deg/>
                                  <m:e>
                                    <m:f>
                                      <m:fPr>
                                        <m:ctrlPr>
                                          <a:rPr lang="es-MX" sz="1700" b="0" i="1" smtClean="0">
                                            <a:solidFill>
                                              <a:srgbClr val="002060"/>
                                            </a:solidFill>
                                            <a:latin typeface="Cambria Math" panose="02040503050406030204" pitchFamily="18" charset="0"/>
                                          </a:rPr>
                                        </m:ctrlPr>
                                      </m:fPr>
                                      <m:num>
                                        <m:r>
                                          <a:rPr lang="es-MX" sz="1700" b="0" i="1" smtClean="0">
                                            <a:solidFill>
                                              <a:srgbClr val="002060"/>
                                            </a:solidFill>
                                            <a:latin typeface="Cambria Math" panose="02040503050406030204" pitchFamily="18" charset="0"/>
                                          </a:rPr>
                                          <m:t>407.2</m:t>
                                        </m:r>
                                      </m:num>
                                      <m:den>
                                        <m:r>
                                          <a:rPr lang="es-MX" sz="1700" b="0" i="1" smtClean="0">
                                            <a:solidFill>
                                              <a:srgbClr val="002060"/>
                                            </a:solidFill>
                                            <a:latin typeface="Cambria Math" panose="02040503050406030204" pitchFamily="18" charset="0"/>
                                          </a:rPr>
                                          <m:t>14</m:t>
                                        </m:r>
                                      </m:den>
                                    </m:f>
                                  </m:e>
                                </m:rad>
                                <m:r>
                                  <a:rPr lang="es-MX" sz="1700" b="0" i="1" smtClean="0">
                                    <a:solidFill>
                                      <a:srgbClr val="002060"/>
                                    </a:solidFill>
                                    <a:latin typeface="Cambria Math" panose="02040503050406030204" pitchFamily="18" charset="0"/>
                                  </a:rPr>
                                  <m:t>=19.68</m:t>
                                </m:r>
                              </m:oMath>
                            </m:oMathPara>
                          </a14:m>
                          <a:endParaRPr lang="es-MX" sz="1700" dirty="0"/>
                        </a:p>
                      </a:txBody>
                      <a:tcPr/>
                    </a:tc>
                    <a:extLst>
                      <a:ext uri="{0D108BD9-81ED-4DB2-BD59-A6C34878D82A}">
                        <a16:rowId xmlns:a16="http://schemas.microsoft.com/office/drawing/2014/main" val="489576996"/>
                      </a:ext>
                    </a:extLst>
                  </a:tr>
                </a:tbl>
              </a:graphicData>
            </a:graphic>
          </p:graphicFrame>
        </mc:Choice>
        <mc:Fallback xmlns="">
          <p:graphicFrame>
            <p:nvGraphicFramePr>
              <p:cNvPr id="5" name="Tabla 4"/>
              <p:cNvGraphicFramePr>
                <a:graphicFrameLocks noGrp="1"/>
              </p:cNvGraphicFramePr>
              <p:nvPr>
                <p:extLst>
                  <p:ext uri="{D42A27DB-BD31-4B8C-83A1-F6EECF244321}">
                    <p14:modId xmlns:p14="http://schemas.microsoft.com/office/powerpoint/2010/main" val="3683418622"/>
                  </p:ext>
                </p:extLst>
              </p:nvPr>
            </p:nvGraphicFramePr>
            <p:xfrm>
              <a:off x="2019156" y="308894"/>
              <a:ext cx="8296564" cy="5998531"/>
            </p:xfrm>
            <a:graphic>
              <a:graphicData uri="http://schemas.openxmlformats.org/drawingml/2006/table">
                <a:tbl>
                  <a:tblPr firstRow="1" bandRow="1">
                    <a:tableStyleId>{5940675A-B579-460E-94D1-54222C63F5DA}</a:tableStyleId>
                  </a:tblPr>
                  <a:tblGrid>
                    <a:gridCol w="4148282">
                      <a:extLst>
                        <a:ext uri="{9D8B030D-6E8A-4147-A177-3AD203B41FA5}">
                          <a16:colId xmlns:a16="http://schemas.microsoft.com/office/drawing/2014/main" val="3066103178"/>
                        </a:ext>
                      </a:extLst>
                    </a:gridCol>
                    <a:gridCol w="4148282">
                      <a:extLst>
                        <a:ext uri="{9D8B030D-6E8A-4147-A177-3AD203B41FA5}">
                          <a16:colId xmlns:a16="http://schemas.microsoft.com/office/drawing/2014/main" val="815999796"/>
                        </a:ext>
                      </a:extLst>
                    </a:gridCol>
                  </a:tblGrid>
                  <a:tr h="856933">
                    <a:tc>
                      <a:txBody>
                        <a:bodyPr/>
                        <a:lstStyle/>
                        <a:p>
                          <a:endParaRPr lang="es-MX"/>
                        </a:p>
                      </a:txBody>
                      <a:tcPr>
                        <a:blipFill>
                          <a:blip r:embed="rId2"/>
                          <a:stretch>
                            <a:fillRect l="-147" t="-709" r="-100294" b="-600000"/>
                          </a:stretch>
                        </a:blipFill>
                      </a:tcPr>
                    </a:tc>
                    <a:tc>
                      <a:txBody>
                        <a:bodyPr/>
                        <a:lstStyle/>
                        <a:p>
                          <a:endParaRPr lang="es-MX"/>
                        </a:p>
                      </a:txBody>
                      <a:tcPr>
                        <a:blipFill>
                          <a:blip r:embed="rId2"/>
                          <a:stretch>
                            <a:fillRect l="-100147" t="-709" r="-294" b="-600000"/>
                          </a:stretch>
                        </a:blipFill>
                      </a:tcPr>
                    </a:tc>
                    <a:extLst>
                      <a:ext uri="{0D108BD9-81ED-4DB2-BD59-A6C34878D82A}">
                        <a16:rowId xmlns:a16="http://schemas.microsoft.com/office/drawing/2014/main" val="168295927"/>
                      </a:ext>
                    </a:extLst>
                  </a:tr>
                  <a:tr h="856933">
                    <a:tc>
                      <a:txBody>
                        <a:bodyPr/>
                        <a:lstStyle/>
                        <a:p>
                          <a:endParaRPr lang="es-MX"/>
                        </a:p>
                      </a:txBody>
                      <a:tcPr>
                        <a:blipFill>
                          <a:blip r:embed="rId2"/>
                          <a:stretch>
                            <a:fillRect l="-147" t="-101429" r="-100294" b="-504286"/>
                          </a:stretch>
                        </a:blipFill>
                      </a:tcPr>
                    </a:tc>
                    <a:tc>
                      <a:txBody>
                        <a:bodyPr/>
                        <a:lstStyle/>
                        <a:p>
                          <a:endParaRPr lang="es-MX"/>
                        </a:p>
                      </a:txBody>
                      <a:tcPr>
                        <a:blipFill>
                          <a:blip r:embed="rId2"/>
                          <a:stretch>
                            <a:fillRect l="-100147" t="-101429" r="-294" b="-504286"/>
                          </a:stretch>
                        </a:blipFill>
                      </a:tcPr>
                    </a:tc>
                    <a:extLst>
                      <a:ext uri="{0D108BD9-81ED-4DB2-BD59-A6C34878D82A}">
                        <a16:rowId xmlns:a16="http://schemas.microsoft.com/office/drawing/2014/main" val="3200454936"/>
                      </a:ext>
                    </a:extLst>
                  </a:tr>
                  <a:tr h="856933">
                    <a:tc>
                      <a:txBody>
                        <a:bodyPr/>
                        <a:lstStyle/>
                        <a:p>
                          <a:endParaRPr lang="es-MX"/>
                        </a:p>
                      </a:txBody>
                      <a:tcPr>
                        <a:blipFill>
                          <a:blip r:embed="rId2"/>
                          <a:stretch>
                            <a:fillRect l="-147" t="-200000" r="-100294" b="-400709"/>
                          </a:stretch>
                        </a:blipFill>
                      </a:tcPr>
                    </a:tc>
                    <a:tc>
                      <a:txBody>
                        <a:bodyPr/>
                        <a:lstStyle/>
                        <a:p>
                          <a:endParaRPr lang="es-MX"/>
                        </a:p>
                      </a:txBody>
                      <a:tcPr>
                        <a:blipFill>
                          <a:blip r:embed="rId2"/>
                          <a:stretch>
                            <a:fillRect l="-100147" t="-200000" r="-294" b="-400709"/>
                          </a:stretch>
                        </a:blipFill>
                      </a:tcPr>
                    </a:tc>
                    <a:extLst>
                      <a:ext uri="{0D108BD9-81ED-4DB2-BD59-A6C34878D82A}">
                        <a16:rowId xmlns:a16="http://schemas.microsoft.com/office/drawing/2014/main" val="3224639012"/>
                      </a:ext>
                    </a:extLst>
                  </a:tr>
                  <a:tr h="856933">
                    <a:tc>
                      <a:txBody>
                        <a:bodyPr/>
                        <a:lstStyle/>
                        <a:p>
                          <a:endParaRPr lang="es-MX"/>
                        </a:p>
                      </a:txBody>
                      <a:tcPr>
                        <a:blipFill>
                          <a:blip r:embed="rId2"/>
                          <a:stretch>
                            <a:fillRect l="-147" t="-300000" r="-100294" b="-300709"/>
                          </a:stretch>
                        </a:blipFill>
                      </a:tcPr>
                    </a:tc>
                    <a:tc>
                      <a:txBody>
                        <a:bodyPr/>
                        <a:lstStyle/>
                        <a:p>
                          <a:endParaRPr lang="es-MX"/>
                        </a:p>
                      </a:txBody>
                      <a:tcPr>
                        <a:blipFill>
                          <a:blip r:embed="rId2"/>
                          <a:stretch>
                            <a:fillRect l="-100147" t="-300000" r="-294" b="-300709"/>
                          </a:stretch>
                        </a:blipFill>
                      </a:tcPr>
                    </a:tc>
                    <a:extLst>
                      <a:ext uri="{0D108BD9-81ED-4DB2-BD59-A6C34878D82A}">
                        <a16:rowId xmlns:a16="http://schemas.microsoft.com/office/drawing/2014/main" val="1843408313"/>
                      </a:ext>
                    </a:extLst>
                  </a:tr>
                  <a:tr h="856933">
                    <a:tc>
                      <a:txBody>
                        <a:bodyPr/>
                        <a:lstStyle/>
                        <a:p>
                          <a:endParaRPr lang="es-MX"/>
                        </a:p>
                      </a:txBody>
                      <a:tcPr>
                        <a:blipFill>
                          <a:blip r:embed="rId2"/>
                          <a:stretch>
                            <a:fillRect l="-147" t="-400000" r="-100294" b="-200709"/>
                          </a:stretch>
                        </a:blipFill>
                      </a:tcPr>
                    </a:tc>
                    <a:tc>
                      <a:txBody>
                        <a:bodyPr/>
                        <a:lstStyle/>
                        <a:p>
                          <a:endParaRPr lang="es-MX"/>
                        </a:p>
                      </a:txBody>
                      <a:tcPr>
                        <a:blipFill>
                          <a:blip r:embed="rId2"/>
                          <a:stretch>
                            <a:fillRect l="-100147" t="-400000" r="-294" b="-200709"/>
                          </a:stretch>
                        </a:blipFill>
                      </a:tcPr>
                    </a:tc>
                    <a:extLst>
                      <a:ext uri="{0D108BD9-81ED-4DB2-BD59-A6C34878D82A}">
                        <a16:rowId xmlns:a16="http://schemas.microsoft.com/office/drawing/2014/main" val="3565328082"/>
                      </a:ext>
                    </a:extLst>
                  </a:tr>
                  <a:tr h="856933">
                    <a:tc>
                      <a:txBody>
                        <a:bodyPr/>
                        <a:lstStyle/>
                        <a:p>
                          <a:endParaRPr lang="es-MX"/>
                        </a:p>
                      </a:txBody>
                      <a:tcPr>
                        <a:blipFill>
                          <a:blip r:embed="rId2"/>
                          <a:stretch>
                            <a:fillRect l="-147" t="-503571" r="-100294" b="-102143"/>
                          </a:stretch>
                        </a:blipFill>
                      </a:tcPr>
                    </a:tc>
                    <a:tc>
                      <a:txBody>
                        <a:bodyPr/>
                        <a:lstStyle/>
                        <a:p>
                          <a:endParaRPr lang="es-MX"/>
                        </a:p>
                      </a:txBody>
                      <a:tcPr>
                        <a:blipFill>
                          <a:blip r:embed="rId2"/>
                          <a:stretch>
                            <a:fillRect l="-100147" t="-503571" r="-294" b="-102143"/>
                          </a:stretch>
                        </a:blipFill>
                      </a:tcPr>
                    </a:tc>
                    <a:extLst>
                      <a:ext uri="{0D108BD9-81ED-4DB2-BD59-A6C34878D82A}">
                        <a16:rowId xmlns:a16="http://schemas.microsoft.com/office/drawing/2014/main" val="4848227"/>
                      </a:ext>
                    </a:extLst>
                  </a:tr>
                  <a:tr h="856933">
                    <a:tc>
                      <a:txBody>
                        <a:bodyPr/>
                        <a:lstStyle/>
                        <a:p>
                          <a:endParaRPr lang="es-MX"/>
                        </a:p>
                      </a:txBody>
                      <a:tcPr>
                        <a:blipFill>
                          <a:blip r:embed="rId2"/>
                          <a:stretch>
                            <a:fillRect l="-147" t="-599291" r="-100294" b="-1418"/>
                          </a:stretch>
                        </a:blipFill>
                      </a:tcPr>
                    </a:tc>
                    <a:tc>
                      <a:txBody>
                        <a:bodyPr/>
                        <a:lstStyle/>
                        <a:p>
                          <a:endParaRPr lang="es-MX"/>
                        </a:p>
                      </a:txBody>
                      <a:tcPr>
                        <a:blipFill>
                          <a:blip r:embed="rId2"/>
                          <a:stretch>
                            <a:fillRect l="-100147" t="-599291" r="-294" b="-1418"/>
                          </a:stretch>
                        </a:blipFill>
                      </a:tcPr>
                    </a:tc>
                    <a:extLst>
                      <a:ext uri="{0D108BD9-81ED-4DB2-BD59-A6C34878D82A}">
                        <a16:rowId xmlns:a16="http://schemas.microsoft.com/office/drawing/2014/main" val="489576996"/>
                      </a:ext>
                    </a:extLst>
                  </a:tr>
                </a:tbl>
              </a:graphicData>
            </a:graphic>
          </p:graphicFrame>
        </mc:Fallback>
      </mc:AlternateContent>
    </p:spTree>
    <p:extLst>
      <p:ext uri="{BB962C8B-B14F-4D97-AF65-F5344CB8AC3E}">
        <p14:creationId xmlns:p14="http://schemas.microsoft.com/office/powerpoint/2010/main" val="1529504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39887" y="441254"/>
            <a:ext cx="9979695" cy="971550"/>
          </a:xfrm>
        </p:spPr>
        <p:txBody>
          <a:bodyPr>
            <a:normAutofit/>
          </a:bodyPr>
          <a:lstStyle/>
          <a:p>
            <a:pPr marL="45720" indent="0" algn="just">
              <a:buNone/>
            </a:pPr>
            <a:r>
              <a:rPr lang="es-MX" sz="2800" dirty="0" smtClean="0">
                <a:solidFill>
                  <a:srgbClr val="002060"/>
                </a:solidFill>
                <a:sym typeface="Symbol" panose="05050102010706020507" pitchFamily="18" charset="2"/>
              </a:rPr>
              <a:t>Finalmente se comparan las HSD</a:t>
            </a:r>
            <a:r>
              <a:rPr lang="es-MX" sz="2800" dirty="0">
                <a:solidFill>
                  <a:srgbClr val="002060"/>
                </a:solidFill>
                <a:sym typeface="Symbol" panose="05050102010706020507" pitchFamily="18" charset="2"/>
              </a:rPr>
              <a:t> </a:t>
            </a:r>
            <a:r>
              <a:rPr lang="es-MX" sz="2800" dirty="0" smtClean="0">
                <a:solidFill>
                  <a:srgbClr val="002060"/>
                </a:solidFill>
                <a:sym typeface="Symbol" panose="05050102010706020507" pitchFamily="18" charset="2"/>
              </a:rPr>
              <a:t>y las diferencias entre los grupos</a:t>
            </a:r>
            <a:endParaRPr lang="es-MX" sz="2800" dirty="0">
              <a:solidFill>
                <a:srgbClr val="002060"/>
              </a:solidFill>
            </a:endParaRPr>
          </a:p>
        </p:txBody>
      </p:sp>
      <p:sp>
        <p:nvSpPr>
          <p:cNvPr id="9" name="CuadroTexto 8"/>
          <p:cNvSpPr txBox="1"/>
          <p:nvPr/>
        </p:nvSpPr>
        <p:spPr>
          <a:xfrm>
            <a:off x="940061" y="1604303"/>
            <a:ext cx="4476002" cy="138499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endParaRPr lang="es-MX" sz="2800" dirty="0" smtClean="0">
              <a:cs typeface="Times New Roman" panose="02020603050405020304" pitchFamily="18" charset="0"/>
            </a:endParaRPr>
          </a:p>
          <a:p>
            <a:pPr algn="ctr"/>
            <a:r>
              <a:rPr lang="es-MX" sz="2800" dirty="0" smtClean="0">
                <a:cs typeface="Times New Roman" panose="02020603050405020304" pitchFamily="18" charset="0"/>
              </a:rPr>
              <a:t>HSD &gt; Diferencia de medias</a:t>
            </a:r>
          </a:p>
          <a:p>
            <a:pPr algn="ctr"/>
            <a:endParaRPr lang="es-MX" sz="2800" dirty="0">
              <a:cs typeface="Times New Roman" panose="02020603050405020304" pitchFamily="18" charset="0"/>
            </a:endParaRPr>
          </a:p>
        </p:txBody>
      </p:sp>
      <p:sp>
        <p:nvSpPr>
          <p:cNvPr id="10" name="CuadroTexto 9"/>
          <p:cNvSpPr txBox="1"/>
          <p:nvPr/>
        </p:nvSpPr>
        <p:spPr>
          <a:xfrm>
            <a:off x="940061" y="3700598"/>
            <a:ext cx="4476002" cy="1384995"/>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endParaRPr lang="es-MX" sz="2800" dirty="0" smtClean="0">
              <a:cs typeface="Times New Roman" panose="02020603050405020304" pitchFamily="18" charset="0"/>
            </a:endParaRPr>
          </a:p>
          <a:p>
            <a:pPr algn="ctr"/>
            <a:r>
              <a:rPr lang="es-MX" sz="2800" dirty="0" smtClean="0">
                <a:cs typeface="Times New Roman" panose="02020603050405020304" pitchFamily="18" charset="0"/>
              </a:rPr>
              <a:t>HSD &lt; Diferencia de medias</a:t>
            </a:r>
          </a:p>
          <a:p>
            <a:pPr algn="ctr"/>
            <a:endParaRPr lang="es-MX" sz="2800" dirty="0">
              <a:cs typeface="Times New Roman" panose="02020603050405020304" pitchFamily="18" charset="0"/>
            </a:endParaRPr>
          </a:p>
        </p:txBody>
      </p:sp>
      <p:sp>
        <p:nvSpPr>
          <p:cNvPr id="11" name="Flecha derecha 10"/>
          <p:cNvSpPr/>
          <p:nvPr/>
        </p:nvSpPr>
        <p:spPr>
          <a:xfrm>
            <a:off x="5810802" y="1990964"/>
            <a:ext cx="1340275" cy="69186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MX"/>
          </a:p>
        </p:txBody>
      </p:sp>
      <p:sp>
        <p:nvSpPr>
          <p:cNvPr id="12" name="Flecha derecha 11"/>
          <p:cNvSpPr/>
          <p:nvPr/>
        </p:nvSpPr>
        <p:spPr>
          <a:xfrm>
            <a:off x="5810801" y="4047164"/>
            <a:ext cx="1340275" cy="691861"/>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MX"/>
          </a:p>
        </p:txBody>
      </p:sp>
      <p:sp>
        <p:nvSpPr>
          <p:cNvPr id="13" name="CuadroTexto 12"/>
          <p:cNvSpPr txBox="1"/>
          <p:nvPr/>
        </p:nvSpPr>
        <p:spPr>
          <a:xfrm>
            <a:off x="7737230" y="1644396"/>
            <a:ext cx="3294186" cy="138499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endParaRPr lang="es-MX" sz="2800" dirty="0" smtClean="0">
              <a:cs typeface="Times New Roman" panose="02020603050405020304" pitchFamily="18" charset="0"/>
            </a:endParaRPr>
          </a:p>
          <a:p>
            <a:pPr algn="ctr"/>
            <a:r>
              <a:rPr lang="es-MX" sz="2800" dirty="0" smtClean="0">
                <a:cs typeface="Times New Roman" panose="02020603050405020304" pitchFamily="18" charset="0"/>
              </a:rPr>
              <a:t>No se rechaza </a:t>
            </a:r>
            <a:r>
              <a:rPr lang="es-MX" sz="2800" i="1" dirty="0" smtClean="0">
                <a:cs typeface="Times New Roman" panose="02020603050405020304" pitchFamily="18" charset="0"/>
              </a:rPr>
              <a:t>H</a:t>
            </a:r>
            <a:r>
              <a:rPr lang="es-MX" sz="2800" i="1" baseline="-25000" dirty="0" smtClean="0">
                <a:cs typeface="Times New Roman" panose="02020603050405020304" pitchFamily="18" charset="0"/>
              </a:rPr>
              <a:t>0</a:t>
            </a:r>
          </a:p>
          <a:p>
            <a:pPr algn="ctr"/>
            <a:endParaRPr lang="es-MX" sz="2800" dirty="0">
              <a:cs typeface="Times New Roman" panose="02020603050405020304" pitchFamily="18" charset="0"/>
            </a:endParaRPr>
          </a:p>
        </p:txBody>
      </p:sp>
      <p:sp>
        <p:nvSpPr>
          <p:cNvPr id="14" name="CuadroTexto 13"/>
          <p:cNvSpPr txBox="1"/>
          <p:nvPr/>
        </p:nvSpPr>
        <p:spPr>
          <a:xfrm>
            <a:off x="7737230" y="3780784"/>
            <a:ext cx="3294186" cy="138499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endParaRPr lang="es-MX" sz="2800" dirty="0" smtClean="0">
              <a:cs typeface="Times New Roman" panose="02020603050405020304" pitchFamily="18" charset="0"/>
            </a:endParaRPr>
          </a:p>
          <a:p>
            <a:pPr algn="ctr"/>
            <a:r>
              <a:rPr lang="es-MX" sz="2800" dirty="0" smtClean="0">
                <a:cs typeface="Times New Roman" panose="02020603050405020304" pitchFamily="18" charset="0"/>
              </a:rPr>
              <a:t>Se rechaza </a:t>
            </a:r>
            <a:r>
              <a:rPr lang="es-MX" sz="2800" i="1" dirty="0" smtClean="0">
                <a:cs typeface="Times New Roman" panose="02020603050405020304" pitchFamily="18" charset="0"/>
              </a:rPr>
              <a:t>H</a:t>
            </a:r>
            <a:r>
              <a:rPr lang="es-MX" sz="2800" i="1" baseline="-25000" dirty="0" smtClean="0">
                <a:cs typeface="Times New Roman" panose="02020603050405020304" pitchFamily="18" charset="0"/>
              </a:rPr>
              <a:t>0</a:t>
            </a:r>
          </a:p>
          <a:p>
            <a:pPr algn="ctr"/>
            <a:endParaRPr lang="es-MX" sz="2800" dirty="0">
              <a:cs typeface="Times New Roman" panose="02020603050405020304" pitchFamily="18" charset="0"/>
            </a:endParaRPr>
          </a:p>
        </p:txBody>
      </p:sp>
    </p:spTree>
    <p:extLst>
      <p:ext uri="{BB962C8B-B14F-4D97-AF65-F5344CB8AC3E}">
        <p14:creationId xmlns:p14="http://schemas.microsoft.com/office/powerpoint/2010/main" val="509317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a 4"/>
              <p:cNvGraphicFramePr>
                <a:graphicFrameLocks noGrp="1"/>
              </p:cNvGraphicFramePr>
              <p:nvPr>
                <p:extLst>
                  <p:ext uri="{D42A27DB-BD31-4B8C-83A1-F6EECF244321}">
                    <p14:modId xmlns:p14="http://schemas.microsoft.com/office/powerpoint/2010/main" val="3897362233"/>
                  </p:ext>
                </p:extLst>
              </p:nvPr>
            </p:nvGraphicFramePr>
            <p:xfrm>
              <a:off x="887052" y="466247"/>
              <a:ext cx="10560772" cy="5998531"/>
            </p:xfrm>
            <a:graphic>
              <a:graphicData uri="http://schemas.openxmlformats.org/drawingml/2006/table">
                <a:tbl>
                  <a:tblPr firstRow="1" bandRow="1">
                    <a:tableStyleId>{5940675A-B579-460E-94D1-54222C63F5DA}</a:tableStyleId>
                  </a:tblPr>
                  <a:tblGrid>
                    <a:gridCol w="2640193">
                      <a:extLst>
                        <a:ext uri="{9D8B030D-6E8A-4147-A177-3AD203B41FA5}">
                          <a16:colId xmlns:a16="http://schemas.microsoft.com/office/drawing/2014/main" val="3066103178"/>
                        </a:ext>
                      </a:extLst>
                    </a:gridCol>
                    <a:gridCol w="3639524">
                      <a:extLst>
                        <a:ext uri="{9D8B030D-6E8A-4147-A177-3AD203B41FA5}">
                          <a16:colId xmlns:a16="http://schemas.microsoft.com/office/drawing/2014/main" val="815999796"/>
                        </a:ext>
                      </a:extLst>
                    </a:gridCol>
                    <a:gridCol w="2119746">
                      <a:extLst>
                        <a:ext uri="{9D8B030D-6E8A-4147-A177-3AD203B41FA5}">
                          <a16:colId xmlns:a16="http://schemas.microsoft.com/office/drawing/2014/main" val="78270178"/>
                        </a:ext>
                      </a:extLst>
                    </a:gridCol>
                    <a:gridCol w="2161309">
                      <a:extLst>
                        <a:ext uri="{9D8B030D-6E8A-4147-A177-3AD203B41FA5}">
                          <a16:colId xmlns:a16="http://schemas.microsoft.com/office/drawing/2014/main" val="383904097"/>
                        </a:ext>
                      </a:extLst>
                    </a:gridCol>
                  </a:tblGrid>
                  <a:tr h="542595">
                    <a:tc>
                      <a:txBody>
                        <a:bodyPr/>
                        <a:lstStyle/>
                        <a:p>
                          <a:pPr/>
                          <a14:m>
                            <m:oMathPara xmlns:m="http://schemas.openxmlformats.org/officeDocument/2006/math">
                              <m:oMathParaPr>
                                <m:jc m:val="centerGroup"/>
                              </m:oMathParaPr>
                              <m:oMath xmlns:m="http://schemas.openxmlformats.org/officeDocument/2006/math">
                                <m:sSub>
                                  <m:sSubPr>
                                    <m:ctrlPr>
                                      <a:rPr lang="es-MX" sz="1700" b="0" i="1" smtClean="0">
                                        <a:solidFill>
                                          <a:schemeClr val="bg1"/>
                                        </a:solidFill>
                                        <a:latin typeface="Cambria Math" panose="02040503050406030204" pitchFamily="18" charset="0"/>
                                      </a:rPr>
                                    </m:ctrlPr>
                                  </m:sSubPr>
                                  <m:e>
                                    <m:r>
                                      <a:rPr lang="es-MX" sz="1700" b="0" i="1" smtClean="0">
                                        <a:solidFill>
                                          <a:schemeClr val="bg1"/>
                                        </a:solidFill>
                                        <a:latin typeface="Cambria Math" panose="02040503050406030204" pitchFamily="18" charset="0"/>
                                      </a:rPr>
                                      <m:t>𝐻</m:t>
                                    </m:r>
                                  </m:e>
                                  <m:sub>
                                    <m:r>
                                      <m:rPr>
                                        <m:sty m:val="p"/>
                                      </m:rPr>
                                      <a:rPr lang="es-MX" sz="1700" b="0" i="0" smtClean="0">
                                        <a:solidFill>
                                          <a:schemeClr val="bg1"/>
                                        </a:solidFill>
                                        <a:latin typeface="Cambria Math" panose="02040503050406030204" pitchFamily="18" charset="0"/>
                                      </a:rPr>
                                      <m:t>O</m:t>
                                    </m:r>
                                  </m:sub>
                                </m:sSub>
                              </m:oMath>
                            </m:oMathPara>
                          </a14:m>
                          <a:endParaRPr lang="es-MX" sz="1700" dirty="0">
                            <a:solidFill>
                              <a:schemeClr val="bg1"/>
                            </a:solidFill>
                          </a:endParaRPr>
                        </a:p>
                      </a:txBody>
                      <a:tcPr>
                        <a:solidFill>
                          <a:srgbClr val="002060"/>
                        </a:solidFill>
                      </a:tcPr>
                    </a:tc>
                    <a:tc>
                      <a:txBody>
                        <a:bodyPr/>
                        <a:lstStyle/>
                        <a:p>
                          <a:pPr/>
                          <a14:m>
                            <m:oMathPara xmlns:m="http://schemas.openxmlformats.org/officeDocument/2006/math">
                              <m:oMathParaPr>
                                <m:jc m:val="centerGroup"/>
                              </m:oMathParaPr>
                              <m:oMath xmlns:m="http://schemas.openxmlformats.org/officeDocument/2006/math">
                                <m:r>
                                  <a:rPr lang="es-MX" sz="1700" b="0" i="1" smtClean="0">
                                    <a:solidFill>
                                      <a:schemeClr val="bg1"/>
                                    </a:solidFill>
                                    <a:latin typeface="Cambria Math" panose="02040503050406030204" pitchFamily="18" charset="0"/>
                                  </a:rPr>
                                  <m:t>𝐻𝑆𝐷</m:t>
                                </m:r>
                                <m:r>
                                  <a:rPr lang="es-MX" sz="1700" b="0" i="1" smtClean="0">
                                    <a:solidFill>
                                      <a:schemeClr val="bg1"/>
                                    </a:solidFill>
                                    <a:latin typeface="Cambria Math" panose="02040503050406030204" pitchFamily="18" charset="0"/>
                                  </a:rPr>
                                  <m:t>=</m:t>
                                </m:r>
                                <m:sSub>
                                  <m:sSubPr>
                                    <m:ctrlPr>
                                      <a:rPr lang="es-MX" sz="1700" b="0" i="1" smtClean="0">
                                        <a:solidFill>
                                          <a:schemeClr val="bg1"/>
                                        </a:solidFill>
                                        <a:latin typeface="Cambria Math" panose="02040503050406030204" pitchFamily="18" charset="0"/>
                                      </a:rPr>
                                    </m:ctrlPr>
                                  </m:sSubPr>
                                  <m:e>
                                    <m:r>
                                      <a:rPr lang="es-MX" sz="1700" b="0" i="1" smtClean="0">
                                        <a:solidFill>
                                          <a:schemeClr val="bg1"/>
                                        </a:solidFill>
                                        <a:latin typeface="Cambria Math" panose="02040503050406030204" pitchFamily="18" charset="0"/>
                                      </a:rPr>
                                      <m:t>𝑞</m:t>
                                    </m:r>
                                  </m:e>
                                  <m:sub>
                                    <m:r>
                                      <a:rPr lang="es-MX" sz="1700" b="0" i="1" smtClean="0">
                                        <a:solidFill>
                                          <a:schemeClr val="bg1"/>
                                        </a:solidFill>
                                        <a:latin typeface="Cambria Math" panose="02040503050406030204" pitchFamily="18" charset="0"/>
                                      </a:rPr>
                                      <m:t>(</m:t>
                                    </m:r>
                                    <m:r>
                                      <a:rPr lang="es-MX" sz="1700" b="0" i="1" smtClean="0">
                                        <a:solidFill>
                                          <a:schemeClr val="bg1"/>
                                        </a:solidFill>
                                        <a:latin typeface="Cambria Math" panose="02040503050406030204" pitchFamily="18" charset="0"/>
                                      </a:rPr>
                                      <m:t>𝛼</m:t>
                                    </m:r>
                                    <m:r>
                                      <a:rPr lang="es-MX" sz="1700" b="0" i="1" smtClean="0">
                                        <a:solidFill>
                                          <a:schemeClr val="bg1"/>
                                        </a:solidFill>
                                        <a:latin typeface="Cambria Math" panose="02040503050406030204" pitchFamily="18" charset="0"/>
                                      </a:rPr>
                                      <m:t>, </m:t>
                                    </m:r>
                                    <m:r>
                                      <a:rPr lang="es-MX" sz="1700" b="0" i="1" smtClean="0">
                                        <a:solidFill>
                                          <a:schemeClr val="bg1"/>
                                        </a:solidFill>
                                        <a:latin typeface="Cambria Math" panose="02040503050406030204" pitchFamily="18" charset="0"/>
                                      </a:rPr>
                                      <m:t>𝑘</m:t>
                                    </m:r>
                                    <m:r>
                                      <a:rPr lang="es-MX" sz="1700" b="0" i="1" smtClean="0">
                                        <a:solidFill>
                                          <a:schemeClr val="bg1"/>
                                        </a:solidFill>
                                        <a:latin typeface="Cambria Math" panose="02040503050406030204" pitchFamily="18" charset="0"/>
                                      </a:rPr>
                                      <m:t>, </m:t>
                                    </m:r>
                                    <m:r>
                                      <a:rPr lang="es-MX" sz="1700" b="0" i="1" smtClean="0">
                                        <a:solidFill>
                                          <a:schemeClr val="bg1"/>
                                        </a:solidFill>
                                        <a:latin typeface="Cambria Math" panose="02040503050406030204" pitchFamily="18" charset="0"/>
                                      </a:rPr>
                                      <m:t>𝑛</m:t>
                                    </m:r>
                                    <m:r>
                                      <a:rPr lang="es-MX" sz="1700" b="0" i="1" smtClean="0">
                                        <a:solidFill>
                                          <a:schemeClr val="bg1"/>
                                        </a:solidFill>
                                        <a:latin typeface="Cambria Math" panose="02040503050406030204" pitchFamily="18" charset="0"/>
                                      </a:rPr>
                                      <m:t>−</m:t>
                                    </m:r>
                                    <m:r>
                                      <a:rPr lang="es-MX" sz="1700" b="0" i="1" smtClean="0">
                                        <a:solidFill>
                                          <a:schemeClr val="bg1"/>
                                        </a:solidFill>
                                        <a:latin typeface="Cambria Math" panose="02040503050406030204" pitchFamily="18" charset="0"/>
                                      </a:rPr>
                                      <m:t>𝑘</m:t>
                                    </m:r>
                                    <m:r>
                                      <a:rPr lang="es-MX" sz="1700" b="0" i="1" smtClean="0">
                                        <a:solidFill>
                                          <a:schemeClr val="bg1"/>
                                        </a:solidFill>
                                        <a:latin typeface="Cambria Math" panose="02040503050406030204" pitchFamily="18" charset="0"/>
                                      </a:rPr>
                                      <m:t>)</m:t>
                                    </m:r>
                                  </m:sub>
                                </m:sSub>
                                <m:rad>
                                  <m:radPr>
                                    <m:degHide m:val="on"/>
                                    <m:ctrlPr>
                                      <a:rPr lang="es-MX" sz="1700" b="0" i="1" smtClean="0">
                                        <a:solidFill>
                                          <a:schemeClr val="bg1"/>
                                        </a:solidFill>
                                        <a:latin typeface="Cambria Math" panose="02040503050406030204" pitchFamily="18" charset="0"/>
                                      </a:rPr>
                                    </m:ctrlPr>
                                  </m:radPr>
                                  <m:deg/>
                                  <m:e>
                                    <m:f>
                                      <m:fPr>
                                        <m:ctrlPr>
                                          <a:rPr lang="es-MX" sz="1700" b="0" i="1" smtClean="0">
                                            <a:solidFill>
                                              <a:schemeClr val="bg1"/>
                                            </a:solidFill>
                                            <a:latin typeface="Cambria Math" panose="02040503050406030204" pitchFamily="18" charset="0"/>
                                          </a:rPr>
                                        </m:ctrlPr>
                                      </m:fPr>
                                      <m:num>
                                        <m:sSubSup>
                                          <m:sSubSupPr>
                                            <m:ctrlPr>
                                              <a:rPr lang="es-MX" sz="1700" b="0" i="1" smtClean="0">
                                                <a:solidFill>
                                                  <a:schemeClr val="bg1"/>
                                                </a:solidFill>
                                                <a:latin typeface="Cambria Math" panose="02040503050406030204" pitchFamily="18" charset="0"/>
                                              </a:rPr>
                                            </m:ctrlPr>
                                          </m:sSubSupPr>
                                          <m:e>
                                            <m:r>
                                              <a:rPr lang="es-MX" sz="1700" b="0" i="1" smtClean="0">
                                                <a:solidFill>
                                                  <a:schemeClr val="bg1"/>
                                                </a:solidFill>
                                                <a:latin typeface="Cambria Math" panose="02040503050406030204" pitchFamily="18" charset="0"/>
                                              </a:rPr>
                                              <m:t>𝑠</m:t>
                                            </m:r>
                                          </m:e>
                                          <m:sub>
                                            <m:r>
                                              <a:rPr lang="es-MX" sz="1700" b="0" i="1" smtClean="0">
                                                <a:solidFill>
                                                  <a:schemeClr val="bg1"/>
                                                </a:solidFill>
                                                <a:latin typeface="Cambria Math" panose="02040503050406030204" pitchFamily="18" charset="0"/>
                                              </a:rPr>
                                              <m:t>𝑤</m:t>
                                            </m:r>
                                          </m:sub>
                                          <m:sup>
                                            <m:r>
                                              <a:rPr lang="es-MX" sz="1700" b="0" i="1" smtClean="0">
                                                <a:solidFill>
                                                  <a:schemeClr val="bg1"/>
                                                </a:solidFill>
                                                <a:latin typeface="Cambria Math" panose="02040503050406030204" pitchFamily="18" charset="0"/>
                                              </a:rPr>
                                              <m:t>2</m:t>
                                            </m:r>
                                          </m:sup>
                                        </m:sSubSup>
                                      </m:num>
                                      <m:den>
                                        <m:sSub>
                                          <m:sSubPr>
                                            <m:ctrlPr>
                                              <a:rPr lang="es-MX" sz="1700" b="0" i="1" smtClean="0">
                                                <a:solidFill>
                                                  <a:schemeClr val="bg1"/>
                                                </a:solidFill>
                                                <a:latin typeface="Cambria Math" panose="02040503050406030204" pitchFamily="18" charset="0"/>
                                              </a:rPr>
                                            </m:ctrlPr>
                                          </m:sSubPr>
                                          <m:e>
                                            <m:r>
                                              <a:rPr lang="es-MX" sz="1700" b="0" i="1" smtClean="0">
                                                <a:solidFill>
                                                  <a:schemeClr val="bg1"/>
                                                </a:solidFill>
                                                <a:latin typeface="Cambria Math" panose="02040503050406030204" pitchFamily="18" charset="0"/>
                                              </a:rPr>
                                              <m:t>𝑛</m:t>
                                            </m:r>
                                          </m:e>
                                          <m:sub>
                                            <m:r>
                                              <a:rPr lang="es-MX" sz="1700" b="0" i="1" smtClean="0">
                                                <a:solidFill>
                                                  <a:schemeClr val="bg1"/>
                                                </a:solidFill>
                                                <a:latin typeface="Cambria Math" panose="02040503050406030204" pitchFamily="18" charset="0"/>
                                              </a:rPr>
                                              <m:t>𝑚𝑢𝑒𝑠𝑡𝑟𝑎𝑙</m:t>
                                            </m:r>
                                          </m:sub>
                                        </m:sSub>
                                      </m:den>
                                    </m:f>
                                  </m:e>
                                </m:rad>
                              </m:oMath>
                            </m:oMathPara>
                          </a14:m>
                          <a:endParaRPr lang="es-MX" sz="1700" dirty="0">
                            <a:solidFill>
                              <a:schemeClr val="bg1"/>
                            </a:solidFill>
                          </a:endParaRPr>
                        </a:p>
                      </a:txBody>
                      <a:tcPr>
                        <a:solidFill>
                          <a:srgbClr val="002060"/>
                        </a:solidFill>
                      </a:tcPr>
                    </a:tc>
                    <a:tc>
                      <a:txBody>
                        <a:bodyPr/>
                        <a:lstStyle/>
                        <a:p>
                          <a:pPr algn="ctr"/>
                          <a:r>
                            <a:rPr lang="es-MX" sz="1700" dirty="0" smtClean="0">
                              <a:solidFill>
                                <a:schemeClr val="bg1"/>
                              </a:solidFill>
                            </a:rPr>
                            <a:t>Diferencia</a:t>
                          </a:r>
                          <a:r>
                            <a:rPr lang="es-MX" sz="1700" baseline="0" dirty="0" smtClean="0">
                              <a:solidFill>
                                <a:schemeClr val="bg1"/>
                              </a:solidFill>
                            </a:rPr>
                            <a:t> de medias</a:t>
                          </a:r>
                          <a:endParaRPr lang="es-MX" sz="1700" dirty="0">
                            <a:solidFill>
                              <a:schemeClr val="bg1"/>
                            </a:solidFill>
                          </a:endParaRPr>
                        </a:p>
                      </a:txBody>
                      <a:tcPr>
                        <a:solidFill>
                          <a:srgbClr val="002060"/>
                        </a:solidFill>
                      </a:tcPr>
                    </a:tc>
                    <a:tc>
                      <a:txBody>
                        <a:bodyPr/>
                        <a:lstStyle/>
                        <a:p>
                          <a:r>
                            <a:rPr lang="es-MX" sz="1700" dirty="0" smtClean="0">
                              <a:solidFill>
                                <a:schemeClr val="bg1"/>
                              </a:solidFill>
                            </a:rPr>
                            <a:t>¿Qué</a:t>
                          </a:r>
                          <a:r>
                            <a:rPr lang="es-MX" sz="1700" baseline="0" dirty="0" smtClean="0">
                              <a:solidFill>
                                <a:schemeClr val="bg1"/>
                              </a:solidFill>
                            </a:rPr>
                            <a:t> se concluye?</a:t>
                          </a:r>
                          <a:endParaRPr lang="es-MX" sz="1700" dirty="0">
                            <a:solidFill>
                              <a:schemeClr val="bg1"/>
                            </a:solidFill>
                          </a:endParaRPr>
                        </a:p>
                      </a:txBody>
                      <a:tcPr>
                        <a:solidFill>
                          <a:srgbClr val="002060"/>
                        </a:solidFill>
                      </a:tcPr>
                    </a:tc>
                    <a:extLst>
                      <a:ext uri="{0D108BD9-81ED-4DB2-BD59-A6C34878D82A}">
                        <a16:rowId xmlns:a16="http://schemas.microsoft.com/office/drawing/2014/main" val="168295927"/>
                      </a:ext>
                    </a:extLst>
                  </a:tr>
                  <a:tr h="5425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𝑫𝑶𝑪</m:t>
                                    </m:r>
                                  </m:sub>
                                </m:sSub>
                                <m:r>
                                  <a:rPr lang="es-MX" sz="1700" smtClean="0">
                                    <a:latin typeface="Cambria Math" panose="02040503050406030204" pitchFamily="18" charset="0"/>
                                  </a:rPr>
                                  <m:t>=</m:t>
                                </m:r>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𝑾𝑲𝒀</m:t>
                                    </m:r>
                                  </m:sub>
                                </m:sSub>
                              </m:oMath>
                            </m:oMathPara>
                          </a14:m>
                          <a:endParaRPr lang="es-MX" sz="1700" dirty="0"/>
                        </a:p>
                        <a:p>
                          <a:endParaRPr lang="es-MX" sz="1700" dirty="0"/>
                        </a:p>
                      </a:txBody>
                      <a:tcPr/>
                    </a:tc>
                    <a:tc>
                      <a:txBody>
                        <a:bodyPr/>
                        <a:lstStyle/>
                        <a:p>
                          <a:pPr/>
                          <a14:m>
                            <m:oMathPara xmlns:m="http://schemas.openxmlformats.org/officeDocument/2006/math">
                              <m:oMathParaPr>
                                <m:jc m:val="centerGroup"/>
                              </m:oMathParaPr>
                              <m:oMath xmlns:m="http://schemas.openxmlformats.org/officeDocument/2006/math">
                                <m:r>
                                  <a:rPr lang="es-MX" sz="1700" b="0" i="1" smtClean="0">
                                    <a:solidFill>
                                      <a:srgbClr val="002060"/>
                                    </a:solidFill>
                                    <a:latin typeface="Cambria Math" panose="02040503050406030204" pitchFamily="18" charset="0"/>
                                  </a:rPr>
                                  <m:t>𝐻𝑆𝐷</m:t>
                                </m:r>
                                <m:r>
                                  <a:rPr lang="es-MX" sz="1700" b="0" i="1" smtClean="0">
                                    <a:solidFill>
                                      <a:srgbClr val="002060"/>
                                    </a:solidFill>
                                    <a:latin typeface="Cambria Math" panose="02040503050406030204" pitchFamily="18" charset="0"/>
                                  </a:rPr>
                                  <m:t>=3.65</m:t>
                                </m:r>
                                <m:rad>
                                  <m:radPr>
                                    <m:degHide m:val="on"/>
                                    <m:ctrlPr>
                                      <a:rPr lang="es-MX" sz="1700" b="0" i="1" smtClean="0">
                                        <a:solidFill>
                                          <a:srgbClr val="002060"/>
                                        </a:solidFill>
                                        <a:latin typeface="Cambria Math" panose="02040503050406030204" pitchFamily="18" charset="0"/>
                                      </a:rPr>
                                    </m:ctrlPr>
                                  </m:radPr>
                                  <m:deg/>
                                  <m:e>
                                    <m:f>
                                      <m:fPr>
                                        <m:ctrlPr>
                                          <a:rPr lang="es-MX" sz="1700" b="0" i="1" smtClean="0">
                                            <a:solidFill>
                                              <a:srgbClr val="002060"/>
                                            </a:solidFill>
                                            <a:latin typeface="Cambria Math" panose="02040503050406030204" pitchFamily="18" charset="0"/>
                                          </a:rPr>
                                        </m:ctrlPr>
                                      </m:fPr>
                                      <m:num>
                                        <m:r>
                                          <a:rPr lang="es-MX" sz="1700" b="0" i="1" smtClean="0">
                                            <a:solidFill>
                                              <a:srgbClr val="002060"/>
                                            </a:solidFill>
                                            <a:latin typeface="Cambria Math" panose="02040503050406030204" pitchFamily="18" charset="0"/>
                                          </a:rPr>
                                          <m:t>407.2</m:t>
                                        </m:r>
                                      </m:num>
                                      <m:den>
                                        <m:r>
                                          <a:rPr lang="es-MX" sz="1700" b="0" i="1" smtClean="0">
                                            <a:solidFill>
                                              <a:srgbClr val="002060"/>
                                            </a:solidFill>
                                            <a:latin typeface="Cambria Math" panose="02040503050406030204" pitchFamily="18" charset="0"/>
                                          </a:rPr>
                                          <m:t>15</m:t>
                                        </m:r>
                                      </m:den>
                                    </m:f>
                                  </m:e>
                                </m:rad>
                                <m:r>
                                  <a:rPr lang="es-MX" sz="1700" b="0" i="1" smtClean="0">
                                    <a:solidFill>
                                      <a:srgbClr val="002060"/>
                                    </a:solidFill>
                                    <a:latin typeface="Cambria Math" panose="02040503050406030204" pitchFamily="18" charset="0"/>
                                  </a:rPr>
                                  <m:t>=19.01</m:t>
                                </m:r>
                              </m:oMath>
                            </m:oMathPara>
                          </a14:m>
                          <a:endParaRPr lang="es-MX" sz="1700" dirty="0"/>
                        </a:p>
                      </a:txBody>
                      <a:tcPr/>
                    </a:tc>
                    <a:tc>
                      <a:txBody>
                        <a:bodyPr/>
                        <a:lstStyle/>
                        <a:p>
                          <a:pPr algn="ctr"/>
                          <a:r>
                            <a:rPr lang="es-MX" sz="1700" dirty="0" smtClean="0"/>
                            <a:t>33.76</a:t>
                          </a:r>
                          <a:endParaRPr lang="es-MX" sz="1700" dirty="0"/>
                        </a:p>
                      </a:txBody>
                      <a:tcPr/>
                    </a:tc>
                    <a:tc>
                      <a:txBody>
                        <a:bodyPr/>
                        <a:lstStyle/>
                        <a:p>
                          <a:r>
                            <a:rPr lang="es-MX" sz="1700" b="1" dirty="0" smtClean="0"/>
                            <a:t>Se rechaza Ho</a:t>
                          </a:r>
                          <a:endParaRPr lang="es-MX" sz="1700" b="1" dirty="0"/>
                        </a:p>
                      </a:txBody>
                      <a:tcPr/>
                    </a:tc>
                    <a:extLst>
                      <a:ext uri="{0D108BD9-81ED-4DB2-BD59-A6C34878D82A}">
                        <a16:rowId xmlns:a16="http://schemas.microsoft.com/office/drawing/2014/main" val="3200454936"/>
                      </a:ext>
                    </a:extLst>
                  </a:tr>
                  <a:tr h="5425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𝑫𝑶𝑪</m:t>
                                    </m:r>
                                  </m:sub>
                                </m:sSub>
                                <m:r>
                                  <a:rPr lang="es-MX" sz="1700" smtClean="0">
                                    <a:latin typeface="Cambria Math" panose="02040503050406030204" pitchFamily="18" charset="0"/>
                                  </a:rPr>
                                  <m:t>=</m:t>
                                </m:r>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𝑫𝑶𝑪</m:t>
                                    </m:r>
                                    <m:r>
                                      <a:rPr lang="es-MX" sz="1700" smtClean="0">
                                        <a:latin typeface="Cambria Math" panose="02040503050406030204" pitchFamily="18" charset="0"/>
                                      </a:rPr>
                                      <m:t>−</m:t>
                                    </m:r>
                                    <m:r>
                                      <a:rPr lang="es-MX" sz="1700" smtClean="0">
                                        <a:latin typeface="Cambria Math" panose="02040503050406030204" pitchFamily="18" charset="0"/>
                                      </a:rPr>
                                      <m:t>𝑪𝒂</m:t>
                                    </m:r>
                                  </m:sub>
                                </m:sSub>
                              </m:oMath>
                            </m:oMathPara>
                          </a14:m>
                          <a:endParaRPr lang="es-MX" sz="1700" dirty="0"/>
                        </a:p>
                        <a:p>
                          <a:endParaRPr lang="es-MX" sz="1700" dirty="0"/>
                        </a:p>
                      </a:txBody>
                      <a:tcPr/>
                    </a:tc>
                    <a:tc>
                      <a:txBody>
                        <a:bodyPr/>
                        <a:lstStyle/>
                        <a:p>
                          <a:pPr/>
                          <a14:m>
                            <m:oMathPara xmlns:m="http://schemas.openxmlformats.org/officeDocument/2006/math">
                              <m:oMathParaPr>
                                <m:jc m:val="centerGroup"/>
                              </m:oMathParaPr>
                              <m:oMath xmlns:m="http://schemas.openxmlformats.org/officeDocument/2006/math">
                                <m:r>
                                  <a:rPr lang="es-MX" sz="1700" b="0" i="1" smtClean="0">
                                    <a:solidFill>
                                      <a:srgbClr val="002060"/>
                                    </a:solidFill>
                                    <a:latin typeface="Cambria Math" panose="02040503050406030204" pitchFamily="18" charset="0"/>
                                  </a:rPr>
                                  <m:t>𝐻𝑆𝐷</m:t>
                                </m:r>
                                <m:r>
                                  <a:rPr lang="es-MX" sz="1700" b="0" i="1" smtClean="0">
                                    <a:solidFill>
                                      <a:srgbClr val="002060"/>
                                    </a:solidFill>
                                    <a:latin typeface="Cambria Math" panose="02040503050406030204" pitchFamily="18" charset="0"/>
                                  </a:rPr>
                                  <m:t>=3.65</m:t>
                                </m:r>
                                <m:rad>
                                  <m:radPr>
                                    <m:degHide m:val="on"/>
                                    <m:ctrlPr>
                                      <a:rPr lang="es-MX" sz="1700" b="0" i="1" smtClean="0">
                                        <a:solidFill>
                                          <a:srgbClr val="002060"/>
                                        </a:solidFill>
                                        <a:latin typeface="Cambria Math" panose="02040503050406030204" pitchFamily="18" charset="0"/>
                                      </a:rPr>
                                    </m:ctrlPr>
                                  </m:radPr>
                                  <m:deg/>
                                  <m:e>
                                    <m:f>
                                      <m:fPr>
                                        <m:ctrlPr>
                                          <a:rPr lang="es-MX" sz="1700" b="0" i="1" smtClean="0">
                                            <a:solidFill>
                                              <a:srgbClr val="002060"/>
                                            </a:solidFill>
                                            <a:latin typeface="Cambria Math" panose="02040503050406030204" pitchFamily="18" charset="0"/>
                                          </a:rPr>
                                        </m:ctrlPr>
                                      </m:fPr>
                                      <m:num>
                                        <m:r>
                                          <a:rPr lang="es-MX" sz="1700" b="0" i="1" smtClean="0">
                                            <a:solidFill>
                                              <a:srgbClr val="002060"/>
                                            </a:solidFill>
                                            <a:latin typeface="Cambria Math" panose="02040503050406030204" pitchFamily="18" charset="0"/>
                                          </a:rPr>
                                          <m:t>407.2</m:t>
                                        </m:r>
                                      </m:num>
                                      <m:den>
                                        <m:r>
                                          <a:rPr lang="es-MX" sz="1700" b="0" i="1" smtClean="0">
                                            <a:solidFill>
                                              <a:srgbClr val="002060"/>
                                            </a:solidFill>
                                            <a:latin typeface="Cambria Math" panose="02040503050406030204" pitchFamily="18" charset="0"/>
                                          </a:rPr>
                                          <m:t>16</m:t>
                                        </m:r>
                                      </m:den>
                                    </m:f>
                                  </m:e>
                                </m:rad>
                                <m:r>
                                  <a:rPr lang="es-MX" sz="1700" b="0" i="1" smtClean="0">
                                    <a:solidFill>
                                      <a:srgbClr val="002060"/>
                                    </a:solidFill>
                                    <a:latin typeface="Cambria Math" panose="02040503050406030204" pitchFamily="18" charset="0"/>
                                  </a:rPr>
                                  <m:t>=18.41</m:t>
                                </m:r>
                              </m:oMath>
                            </m:oMathPara>
                          </a14:m>
                          <a:endParaRPr lang="es-MX" sz="1700" dirty="0"/>
                        </a:p>
                      </a:txBody>
                      <a:tcPr/>
                    </a:tc>
                    <a:tc>
                      <a:txBody>
                        <a:bodyPr/>
                        <a:lstStyle/>
                        <a:p>
                          <a:pPr algn="ctr"/>
                          <a:r>
                            <a:rPr lang="es-MX" sz="1700" dirty="0" smtClean="0"/>
                            <a:t>6.88</a:t>
                          </a:r>
                          <a:endParaRPr lang="es-MX"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700" b="1" dirty="0" smtClean="0">
                              <a:solidFill>
                                <a:srgbClr val="FF0000"/>
                              </a:solidFill>
                            </a:rPr>
                            <a:t>NO se rechaza Ho</a:t>
                          </a:r>
                        </a:p>
                        <a:p>
                          <a:endParaRPr lang="es-MX" sz="1700" b="1" dirty="0">
                            <a:solidFill>
                              <a:srgbClr val="FF0000"/>
                            </a:solidFill>
                          </a:endParaRPr>
                        </a:p>
                      </a:txBody>
                      <a:tcPr/>
                    </a:tc>
                    <a:extLst>
                      <a:ext uri="{0D108BD9-81ED-4DB2-BD59-A6C34878D82A}">
                        <a16:rowId xmlns:a16="http://schemas.microsoft.com/office/drawing/2014/main" val="3224639012"/>
                      </a:ext>
                    </a:extLst>
                  </a:tr>
                  <a:tr h="5425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𝑫𝑶𝑪</m:t>
                                    </m:r>
                                  </m:sub>
                                </m:sSub>
                                <m:r>
                                  <a:rPr lang="es-MX" sz="1700" smtClean="0">
                                    <a:latin typeface="Cambria Math" panose="02040503050406030204" pitchFamily="18" charset="0"/>
                                  </a:rPr>
                                  <m:t>=</m:t>
                                </m:r>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𝑾𝑲𝒀</m:t>
                                    </m:r>
                                    <m:r>
                                      <a:rPr lang="es-MX" sz="1700" smtClean="0">
                                        <a:latin typeface="Cambria Math" panose="02040503050406030204" pitchFamily="18" charset="0"/>
                                      </a:rPr>
                                      <m:t>−</m:t>
                                    </m:r>
                                    <m:r>
                                      <a:rPr lang="es-MX" sz="1700" smtClean="0">
                                        <a:latin typeface="Cambria Math" panose="02040503050406030204" pitchFamily="18" charset="0"/>
                                      </a:rPr>
                                      <m:t>𝑪𝒂</m:t>
                                    </m:r>
                                  </m:sub>
                                </m:sSub>
                              </m:oMath>
                            </m:oMathPara>
                          </a14:m>
                          <a:endParaRPr lang="es-MX" sz="1700" dirty="0"/>
                        </a:p>
                        <a:p>
                          <a:endParaRPr lang="es-MX" sz="1700" dirty="0"/>
                        </a:p>
                      </a:txBody>
                      <a:tcPr/>
                    </a:tc>
                    <a:tc>
                      <a:txBody>
                        <a:bodyPr/>
                        <a:lstStyle/>
                        <a:p>
                          <a:pPr/>
                          <a14:m>
                            <m:oMathPara xmlns:m="http://schemas.openxmlformats.org/officeDocument/2006/math">
                              <m:oMathParaPr>
                                <m:jc m:val="centerGroup"/>
                              </m:oMathParaPr>
                              <m:oMath xmlns:m="http://schemas.openxmlformats.org/officeDocument/2006/math">
                                <m:r>
                                  <a:rPr lang="es-MX" sz="1700" b="0" i="1" smtClean="0">
                                    <a:solidFill>
                                      <a:srgbClr val="002060"/>
                                    </a:solidFill>
                                    <a:latin typeface="Cambria Math" panose="02040503050406030204" pitchFamily="18" charset="0"/>
                                  </a:rPr>
                                  <m:t>𝐻𝑆𝐷</m:t>
                                </m:r>
                                <m:r>
                                  <a:rPr lang="es-MX" sz="1700" b="0" i="1" smtClean="0">
                                    <a:solidFill>
                                      <a:srgbClr val="002060"/>
                                    </a:solidFill>
                                    <a:latin typeface="Cambria Math" panose="02040503050406030204" pitchFamily="18" charset="0"/>
                                  </a:rPr>
                                  <m:t>=3.65</m:t>
                                </m:r>
                                <m:rad>
                                  <m:radPr>
                                    <m:degHide m:val="on"/>
                                    <m:ctrlPr>
                                      <a:rPr lang="es-MX" sz="1700" b="0" i="1" smtClean="0">
                                        <a:solidFill>
                                          <a:srgbClr val="002060"/>
                                        </a:solidFill>
                                        <a:latin typeface="Cambria Math" panose="02040503050406030204" pitchFamily="18" charset="0"/>
                                      </a:rPr>
                                    </m:ctrlPr>
                                  </m:radPr>
                                  <m:deg/>
                                  <m:e>
                                    <m:f>
                                      <m:fPr>
                                        <m:ctrlPr>
                                          <a:rPr lang="es-MX" sz="1700" b="0" i="1" smtClean="0">
                                            <a:solidFill>
                                              <a:srgbClr val="002060"/>
                                            </a:solidFill>
                                            <a:latin typeface="Cambria Math" panose="02040503050406030204" pitchFamily="18" charset="0"/>
                                          </a:rPr>
                                        </m:ctrlPr>
                                      </m:fPr>
                                      <m:num>
                                        <m:r>
                                          <a:rPr lang="es-MX" sz="1700" b="0" i="1" smtClean="0">
                                            <a:solidFill>
                                              <a:srgbClr val="002060"/>
                                            </a:solidFill>
                                            <a:latin typeface="Cambria Math" panose="02040503050406030204" pitchFamily="18" charset="0"/>
                                          </a:rPr>
                                          <m:t>407.2</m:t>
                                        </m:r>
                                      </m:num>
                                      <m:den>
                                        <m:r>
                                          <a:rPr lang="es-MX" sz="1700" b="0" i="1" smtClean="0">
                                            <a:solidFill>
                                              <a:srgbClr val="002060"/>
                                            </a:solidFill>
                                            <a:latin typeface="Cambria Math" panose="02040503050406030204" pitchFamily="18" charset="0"/>
                                          </a:rPr>
                                          <m:t>14</m:t>
                                        </m:r>
                                      </m:den>
                                    </m:f>
                                  </m:e>
                                </m:rad>
                                <m:r>
                                  <a:rPr lang="es-MX" sz="1700" b="0" i="1" smtClean="0">
                                    <a:solidFill>
                                      <a:srgbClr val="002060"/>
                                    </a:solidFill>
                                    <a:latin typeface="Cambria Math" panose="02040503050406030204" pitchFamily="18" charset="0"/>
                                  </a:rPr>
                                  <m:t>=19.68</m:t>
                                </m:r>
                              </m:oMath>
                            </m:oMathPara>
                          </a14:m>
                          <a:endParaRPr lang="es-MX" sz="1700" dirty="0"/>
                        </a:p>
                      </a:txBody>
                      <a:tcPr/>
                    </a:tc>
                    <a:tc>
                      <a:txBody>
                        <a:bodyPr/>
                        <a:lstStyle/>
                        <a:p>
                          <a:pPr algn="ctr"/>
                          <a:r>
                            <a:rPr lang="es-MX" sz="1700" dirty="0" smtClean="0"/>
                            <a:t>12.05</a:t>
                          </a:r>
                          <a:endParaRPr lang="es-MX"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700" b="1" dirty="0" smtClean="0">
                              <a:solidFill>
                                <a:srgbClr val="FF0000"/>
                              </a:solidFill>
                            </a:rPr>
                            <a:t>NO se rechaza Ho</a:t>
                          </a:r>
                        </a:p>
                        <a:p>
                          <a:endParaRPr lang="es-MX" sz="1700" b="1" dirty="0">
                            <a:solidFill>
                              <a:srgbClr val="FF0000"/>
                            </a:solidFill>
                          </a:endParaRPr>
                        </a:p>
                      </a:txBody>
                      <a:tcPr/>
                    </a:tc>
                    <a:extLst>
                      <a:ext uri="{0D108BD9-81ED-4DB2-BD59-A6C34878D82A}">
                        <a16:rowId xmlns:a16="http://schemas.microsoft.com/office/drawing/2014/main" val="1843408313"/>
                      </a:ext>
                    </a:extLst>
                  </a:tr>
                  <a:tr h="5425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𝑾𝑲𝒀</m:t>
                                    </m:r>
                                  </m:sub>
                                </m:sSub>
                                <m:r>
                                  <a:rPr lang="es-MX" sz="1700" smtClean="0">
                                    <a:latin typeface="Cambria Math" panose="02040503050406030204" pitchFamily="18" charset="0"/>
                                  </a:rPr>
                                  <m:t>=</m:t>
                                </m:r>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𝑫𝑶𝑪</m:t>
                                    </m:r>
                                    <m:r>
                                      <a:rPr lang="es-MX" sz="1700" smtClean="0">
                                        <a:latin typeface="Cambria Math" panose="02040503050406030204" pitchFamily="18" charset="0"/>
                                      </a:rPr>
                                      <m:t>−</m:t>
                                    </m:r>
                                    <m:r>
                                      <a:rPr lang="es-MX" sz="1700" smtClean="0">
                                        <a:latin typeface="Cambria Math" panose="02040503050406030204" pitchFamily="18" charset="0"/>
                                      </a:rPr>
                                      <m:t>𝑪𝒂</m:t>
                                    </m:r>
                                  </m:sub>
                                </m:sSub>
                              </m:oMath>
                            </m:oMathPara>
                          </a14:m>
                          <a:endParaRPr lang="es-MX" sz="1700" b="1" dirty="0">
                            <a:solidFill>
                              <a:srgbClr val="00206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sz="1700" b="0" i="1" smtClean="0">
                                    <a:solidFill>
                                      <a:srgbClr val="002060"/>
                                    </a:solidFill>
                                    <a:latin typeface="Cambria Math" panose="02040503050406030204" pitchFamily="18" charset="0"/>
                                  </a:rPr>
                                  <m:t>𝐻𝑆𝐷</m:t>
                                </m:r>
                                <m:r>
                                  <a:rPr lang="es-MX" sz="1700" b="0" i="1" smtClean="0">
                                    <a:solidFill>
                                      <a:srgbClr val="002060"/>
                                    </a:solidFill>
                                    <a:latin typeface="Cambria Math" panose="02040503050406030204" pitchFamily="18" charset="0"/>
                                  </a:rPr>
                                  <m:t>=3.65</m:t>
                                </m:r>
                                <m:rad>
                                  <m:radPr>
                                    <m:degHide m:val="on"/>
                                    <m:ctrlPr>
                                      <a:rPr lang="es-MX" sz="1700" b="0" i="1" smtClean="0">
                                        <a:solidFill>
                                          <a:srgbClr val="002060"/>
                                        </a:solidFill>
                                        <a:latin typeface="Cambria Math" panose="02040503050406030204" pitchFamily="18" charset="0"/>
                                      </a:rPr>
                                    </m:ctrlPr>
                                  </m:radPr>
                                  <m:deg/>
                                  <m:e>
                                    <m:f>
                                      <m:fPr>
                                        <m:ctrlPr>
                                          <a:rPr lang="es-MX" sz="1700" b="0" i="1" smtClean="0">
                                            <a:solidFill>
                                              <a:srgbClr val="002060"/>
                                            </a:solidFill>
                                            <a:latin typeface="Cambria Math" panose="02040503050406030204" pitchFamily="18" charset="0"/>
                                          </a:rPr>
                                        </m:ctrlPr>
                                      </m:fPr>
                                      <m:num>
                                        <m:r>
                                          <a:rPr lang="es-MX" sz="1700" b="0" i="1" smtClean="0">
                                            <a:solidFill>
                                              <a:srgbClr val="002060"/>
                                            </a:solidFill>
                                            <a:latin typeface="Cambria Math" panose="02040503050406030204" pitchFamily="18" charset="0"/>
                                          </a:rPr>
                                          <m:t>407.2</m:t>
                                        </m:r>
                                      </m:num>
                                      <m:den>
                                        <m:r>
                                          <a:rPr lang="es-MX" sz="1700" b="0" i="1" smtClean="0">
                                            <a:solidFill>
                                              <a:srgbClr val="002060"/>
                                            </a:solidFill>
                                            <a:latin typeface="Cambria Math" panose="02040503050406030204" pitchFamily="18" charset="0"/>
                                          </a:rPr>
                                          <m:t>15</m:t>
                                        </m:r>
                                      </m:den>
                                    </m:f>
                                  </m:e>
                                </m:rad>
                                <m:r>
                                  <a:rPr lang="es-MX" sz="1700" b="0" i="1" smtClean="0">
                                    <a:solidFill>
                                      <a:srgbClr val="002060"/>
                                    </a:solidFill>
                                    <a:latin typeface="Cambria Math" panose="02040503050406030204" pitchFamily="18" charset="0"/>
                                  </a:rPr>
                                  <m:t>=19.01</m:t>
                                </m:r>
                              </m:oMath>
                            </m:oMathPara>
                          </a14:m>
                          <a:endParaRPr lang="es-MX" sz="17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700" dirty="0" smtClean="0"/>
                            <a:t>40.63</a:t>
                          </a:r>
                          <a:endParaRPr lang="es-MX"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700" b="1" dirty="0" smtClean="0"/>
                            <a:t>Se rechaza Ho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700" b="1" dirty="0"/>
                        </a:p>
                      </a:txBody>
                      <a:tcPr/>
                    </a:tc>
                    <a:extLst>
                      <a:ext uri="{0D108BD9-81ED-4DB2-BD59-A6C34878D82A}">
                        <a16:rowId xmlns:a16="http://schemas.microsoft.com/office/drawing/2014/main" val="3565328082"/>
                      </a:ext>
                    </a:extLst>
                  </a:tr>
                  <a:tr h="5425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𝑾𝑲𝒀</m:t>
                                    </m:r>
                                  </m:sub>
                                </m:sSub>
                                <m:r>
                                  <a:rPr lang="es-MX" sz="1700" smtClean="0">
                                    <a:latin typeface="Cambria Math" panose="02040503050406030204" pitchFamily="18" charset="0"/>
                                  </a:rPr>
                                  <m:t>=</m:t>
                                </m:r>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𝑾𝑲𝒀</m:t>
                                    </m:r>
                                    <m:r>
                                      <a:rPr lang="es-MX" sz="1700" smtClean="0">
                                        <a:latin typeface="Cambria Math" panose="02040503050406030204" pitchFamily="18" charset="0"/>
                                      </a:rPr>
                                      <m:t>−</m:t>
                                    </m:r>
                                    <m:r>
                                      <a:rPr lang="es-MX" sz="1700" smtClean="0">
                                        <a:latin typeface="Cambria Math" panose="02040503050406030204" pitchFamily="18" charset="0"/>
                                      </a:rPr>
                                      <m:t>𝑪𝒂</m:t>
                                    </m:r>
                                  </m:sub>
                                </m:sSub>
                              </m:oMath>
                            </m:oMathPara>
                          </a14:m>
                          <a:endParaRPr lang="es-MX" sz="1700" dirty="0"/>
                        </a:p>
                        <a:p>
                          <a:endParaRPr lang="es-MX"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sz="1700" b="0" i="1" smtClean="0">
                                    <a:solidFill>
                                      <a:srgbClr val="002060"/>
                                    </a:solidFill>
                                    <a:latin typeface="Cambria Math" panose="02040503050406030204" pitchFamily="18" charset="0"/>
                                  </a:rPr>
                                  <m:t>𝐻𝑆𝐷</m:t>
                                </m:r>
                                <m:r>
                                  <a:rPr lang="es-MX" sz="1700" b="0" i="1" smtClean="0">
                                    <a:solidFill>
                                      <a:srgbClr val="002060"/>
                                    </a:solidFill>
                                    <a:latin typeface="Cambria Math" panose="02040503050406030204" pitchFamily="18" charset="0"/>
                                  </a:rPr>
                                  <m:t>=3.65</m:t>
                                </m:r>
                                <m:rad>
                                  <m:radPr>
                                    <m:degHide m:val="on"/>
                                    <m:ctrlPr>
                                      <a:rPr lang="es-MX" sz="1700" b="0" i="1" smtClean="0">
                                        <a:solidFill>
                                          <a:srgbClr val="002060"/>
                                        </a:solidFill>
                                        <a:latin typeface="Cambria Math" panose="02040503050406030204" pitchFamily="18" charset="0"/>
                                      </a:rPr>
                                    </m:ctrlPr>
                                  </m:radPr>
                                  <m:deg/>
                                  <m:e>
                                    <m:f>
                                      <m:fPr>
                                        <m:ctrlPr>
                                          <a:rPr lang="es-MX" sz="1700" b="0" i="1" smtClean="0">
                                            <a:solidFill>
                                              <a:srgbClr val="002060"/>
                                            </a:solidFill>
                                            <a:latin typeface="Cambria Math" panose="02040503050406030204" pitchFamily="18" charset="0"/>
                                          </a:rPr>
                                        </m:ctrlPr>
                                      </m:fPr>
                                      <m:num>
                                        <m:r>
                                          <a:rPr lang="es-MX" sz="1700" b="0" i="1" smtClean="0">
                                            <a:solidFill>
                                              <a:srgbClr val="002060"/>
                                            </a:solidFill>
                                            <a:latin typeface="Cambria Math" panose="02040503050406030204" pitchFamily="18" charset="0"/>
                                          </a:rPr>
                                          <m:t>407.2</m:t>
                                        </m:r>
                                      </m:num>
                                      <m:den>
                                        <m:r>
                                          <a:rPr lang="es-MX" sz="1700" b="0" i="1" smtClean="0">
                                            <a:solidFill>
                                              <a:srgbClr val="002060"/>
                                            </a:solidFill>
                                            <a:latin typeface="Cambria Math" panose="02040503050406030204" pitchFamily="18" charset="0"/>
                                          </a:rPr>
                                          <m:t>14</m:t>
                                        </m:r>
                                      </m:den>
                                    </m:f>
                                  </m:e>
                                </m:rad>
                                <m:r>
                                  <a:rPr lang="es-MX" sz="1700" b="0" i="1" smtClean="0">
                                    <a:solidFill>
                                      <a:srgbClr val="002060"/>
                                    </a:solidFill>
                                    <a:latin typeface="Cambria Math" panose="02040503050406030204" pitchFamily="18" charset="0"/>
                                  </a:rPr>
                                  <m:t>=19.68</m:t>
                                </m:r>
                              </m:oMath>
                            </m:oMathPara>
                          </a14:m>
                          <a:endParaRPr lang="es-MX" sz="17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700" dirty="0" smtClean="0"/>
                            <a:t>21.70</a:t>
                          </a:r>
                          <a:endParaRPr lang="es-MX"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700" b="1" dirty="0" smtClean="0"/>
                            <a:t>Se rechaza Ho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700" b="1" dirty="0"/>
                        </a:p>
                      </a:txBody>
                      <a:tcPr/>
                    </a:tc>
                    <a:extLst>
                      <a:ext uri="{0D108BD9-81ED-4DB2-BD59-A6C34878D82A}">
                        <a16:rowId xmlns:a16="http://schemas.microsoft.com/office/drawing/2014/main" val="4848227"/>
                      </a:ext>
                    </a:extLst>
                  </a:tr>
                  <a:tr h="5425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𝑫𝑶𝑪</m:t>
                                    </m:r>
                                    <m:r>
                                      <a:rPr lang="es-MX" sz="1700" smtClean="0">
                                        <a:latin typeface="Cambria Math" panose="02040503050406030204" pitchFamily="18" charset="0"/>
                                      </a:rPr>
                                      <m:t>−</m:t>
                                    </m:r>
                                    <m:r>
                                      <a:rPr lang="es-MX" sz="1700" smtClean="0">
                                        <a:latin typeface="Cambria Math" panose="02040503050406030204" pitchFamily="18" charset="0"/>
                                      </a:rPr>
                                      <m:t>𝑪𝑨</m:t>
                                    </m:r>
                                  </m:sub>
                                </m:sSub>
                                <m:r>
                                  <a:rPr lang="es-MX" sz="1700" smtClean="0">
                                    <a:latin typeface="Cambria Math" panose="02040503050406030204" pitchFamily="18" charset="0"/>
                                  </a:rPr>
                                  <m:t>=</m:t>
                                </m:r>
                                <m:sSub>
                                  <m:sSubPr>
                                    <m:ctrlPr>
                                      <a:rPr lang="es-MX" sz="1700" i="1" smtClean="0">
                                        <a:latin typeface="Cambria Math" panose="02040503050406030204" pitchFamily="18" charset="0"/>
                                      </a:rPr>
                                    </m:ctrlPr>
                                  </m:sSubPr>
                                  <m:e>
                                    <m:r>
                                      <a:rPr lang="es-MX" sz="1700" smtClean="0">
                                        <a:latin typeface="Cambria Math" panose="02040503050406030204" pitchFamily="18" charset="0"/>
                                      </a:rPr>
                                      <m:t>𝝁</m:t>
                                    </m:r>
                                  </m:e>
                                  <m:sub>
                                    <m:r>
                                      <a:rPr lang="es-MX" sz="1700" smtClean="0">
                                        <a:latin typeface="Cambria Math" panose="02040503050406030204" pitchFamily="18" charset="0"/>
                                      </a:rPr>
                                      <m:t>𝑾𝑲𝒀</m:t>
                                    </m:r>
                                    <m:r>
                                      <a:rPr lang="es-MX" sz="1700" smtClean="0">
                                        <a:latin typeface="Cambria Math" panose="02040503050406030204" pitchFamily="18" charset="0"/>
                                      </a:rPr>
                                      <m:t>−</m:t>
                                    </m:r>
                                    <m:r>
                                      <a:rPr lang="es-MX" sz="1700" smtClean="0">
                                        <a:latin typeface="Cambria Math" panose="02040503050406030204" pitchFamily="18" charset="0"/>
                                      </a:rPr>
                                      <m:t>𝒄𝒂</m:t>
                                    </m:r>
                                  </m:sub>
                                </m:sSub>
                              </m:oMath>
                            </m:oMathPara>
                          </a14:m>
                          <a:endParaRPr lang="es-MX" sz="1700" dirty="0"/>
                        </a:p>
                        <a:p>
                          <a:endParaRPr lang="es-MX"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MX" sz="1700" b="0" i="1" smtClean="0">
                                    <a:solidFill>
                                      <a:srgbClr val="002060"/>
                                    </a:solidFill>
                                    <a:latin typeface="Cambria Math" panose="02040503050406030204" pitchFamily="18" charset="0"/>
                                  </a:rPr>
                                  <m:t>𝐻𝑆𝐷</m:t>
                                </m:r>
                                <m:r>
                                  <a:rPr lang="es-MX" sz="1700" b="0" i="1" smtClean="0">
                                    <a:solidFill>
                                      <a:srgbClr val="002060"/>
                                    </a:solidFill>
                                    <a:latin typeface="Cambria Math" panose="02040503050406030204" pitchFamily="18" charset="0"/>
                                  </a:rPr>
                                  <m:t>=3.65</m:t>
                                </m:r>
                                <m:rad>
                                  <m:radPr>
                                    <m:degHide m:val="on"/>
                                    <m:ctrlPr>
                                      <a:rPr lang="es-MX" sz="1700" b="0" i="1" smtClean="0">
                                        <a:solidFill>
                                          <a:srgbClr val="002060"/>
                                        </a:solidFill>
                                        <a:latin typeface="Cambria Math" panose="02040503050406030204" pitchFamily="18" charset="0"/>
                                      </a:rPr>
                                    </m:ctrlPr>
                                  </m:radPr>
                                  <m:deg/>
                                  <m:e>
                                    <m:f>
                                      <m:fPr>
                                        <m:ctrlPr>
                                          <a:rPr lang="es-MX" sz="1700" b="0" i="1" smtClean="0">
                                            <a:solidFill>
                                              <a:srgbClr val="002060"/>
                                            </a:solidFill>
                                            <a:latin typeface="Cambria Math" panose="02040503050406030204" pitchFamily="18" charset="0"/>
                                          </a:rPr>
                                        </m:ctrlPr>
                                      </m:fPr>
                                      <m:num>
                                        <m:r>
                                          <a:rPr lang="es-MX" sz="1700" b="0" i="1" smtClean="0">
                                            <a:solidFill>
                                              <a:srgbClr val="002060"/>
                                            </a:solidFill>
                                            <a:latin typeface="Cambria Math" panose="02040503050406030204" pitchFamily="18" charset="0"/>
                                          </a:rPr>
                                          <m:t>407.2</m:t>
                                        </m:r>
                                      </m:num>
                                      <m:den>
                                        <m:r>
                                          <a:rPr lang="es-MX" sz="1700" b="0" i="1" smtClean="0">
                                            <a:solidFill>
                                              <a:srgbClr val="002060"/>
                                            </a:solidFill>
                                            <a:latin typeface="Cambria Math" panose="02040503050406030204" pitchFamily="18" charset="0"/>
                                          </a:rPr>
                                          <m:t>14</m:t>
                                        </m:r>
                                      </m:den>
                                    </m:f>
                                  </m:e>
                                </m:rad>
                                <m:r>
                                  <a:rPr lang="es-MX" sz="1700" b="0" i="1" smtClean="0">
                                    <a:solidFill>
                                      <a:srgbClr val="002060"/>
                                    </a:solidFill>
                                    <a:latin typeface="Cambria Math" panose="02040503050406030204" pitchFamily="18" charset="0"/>
                                  </a:rPr>
                                  <m:t>=19.68</m:t>
                                </m:r>
                              </m:oMath>
                            </m:oMathPara>
                          </a14:m>
                          <a:endParaRPr lang="es-MX" sz="17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700" dirty="0" smtClean="0"/>
                            <a:t>18.93</a:t>
                          </a:r>
                          <a:endParaRPr lang="es-MX"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700" b="1" dirty="0" smtClean="0">
                              <a:solidFill>
                                <a:srgbClr val="FF0000"/>
                              </a:solidFill>
                            </a:rPr>
                            <a:t>NO se rechaza Ho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700" b="1" dirty="0"/>
                        </a:p>
                      </a:txBody>
                      <a:tcPr/>
                    </a:tc>
                    <a:extLst>
                      <a:ext uri="{0D108BD9-81ED-4DB2-BD59-A6C34878D82A}">
                        <a16:rowId xmlns:a16="http://schemas.microsoft.com/office/drawing/2014/main" val="489576996"/>
                      </a:ext>
                    </a:extLst>
                  </a:tr>
                </a:tbl>
              </a:graphicData>
            </a:graphic>
          </p:graphicFrame>
        </mc:Choice>
        <mc:Fallback xmlns="">
          <p:graphicFrame>
            <p:nvGraphicFramePr>
              <p:cNvPr id="5" name="Tabla 4"/>
              <p:cNvGraphicFramePr>
                <a:graphicFrameLocks noGrp="1"/>
              </p:cNvGraphicFramePr>
              <p:nvPr>
                <p:extLst>
                  <p:ext uri="{D42A27DB-BD31-4B8C-83A1-F6EECF244321}">
                    <p14:modId xmlns:p14="http://schemas.microsoft.com/office/powerpoint/2010/main" val="3897362233"/>
                  </p:ext>
                </p:extLst>
              </p:nvPr>
            </p:nvGraphicFramePr>
            <p:xfrm>
              <a:off x="887052" y="466247"/>
              <a:ext cx="10560772" cy="5998531"/>
            </p:xfrm>
            <a:graphic>
              <a:graphicData uri="http://schemas.openxmlformats.org/drawingml/2006/table">
                <a:tbl>
                  <a:tblPr firstRow="1" bandRow="1">
                    <a:tableStyleId>{5940675A-B579-460E-94D1-54222C63F5DA}</a:tableStyleId>
                  </a:tblPr>
                  <a:tblGrid>
                    <a:gridCol w="2640193">
                      <a:extLst>
                        <a:ext uri="{9D8B030D-6E8A-4147-A177-3AD203B41FA5}">
                          <a16:colId xmlns:a16="http://schemas.microsoft.com/office/drawing/2014/main" val="3066103178"/>
                        </a:ext>
                      </a:extLst>
                    </a:gridCol>
                    <a:gridCol w="3639524">
                      <a:extLst>
                        <a:ext uri="{9D8B030D-6E8A-4147-A177-3AD203B41FA5}">
                          <a16:colId xmlns:a16="http://schemas.microsoft.com/office/drawing/2014/main" val="815999796"/>
                        </a:ext>
                      </a:extLst>
                    </a:gridCol>
                    <a:gridCol w="2119746">
                      <a:extLst>
                        <a:ext uri="{9D8B030D-6E8A-4147-A177-3AD203B41FA5}">
                          <a16:colId xmlns:a16="http://schemas.microsoft.com/office/drawing/2014/main" val="78270178"/>
                        </a:ext>
                      </a:extLst>
                    </a:gridCol>
                    <a:gridCol w="2161309">
                      <a:extLst>
                        <a:ext uri="{9D8B030D-6E8A-4147-A177-3AD203B41FA5}">
                          <a16:colId xmlns:a16="http://schemas.microsoft.com/office/drawing/2014/main" val="383904097"/>
                        </a:ext>
                      </a:extLst>
                    </a:gridCol>
                  </a:tblGrid>
                  <a:tr h="856933">
                    <a:tc>
                      <a:txBody>
                        <a:bodyPr/>
                        <a:lstStyle/>
                        <a:p>
                          <a:endParaRPr lang="es-MX"/>
                        </a:p>
                      </a:txBody>
                      <a:tcPr>
                        <a:blipFill>
                          <a:blip r:embed="rId2"/>
                          <a:stretch>
                            <a:fillRect l="-231" t="-2128" r="-300924" b="-600000"/>
                          </a:stretch>
                        </a:blipFill>
                      </a:tcPr>
                    </a:tc>
                    <a:tc>
                      <a:txBody>
                        <a:bodyPr/>
                        <a:lstStyle/>
                        <a:p>
                          <a:endParaRPr lang="es-MX"/>
                        </a:p>
                      </a:txBody>
                      <a:tcPr>
                        <a:blipFill>
                          <a:blip r:embed="rId2"/>
                          <a:stretch>
                            <a:fillRect l="-72697" t="-2128" r="-118258" b="-600000"/>
                          </a:stretch>
                        </a:blipFill>
                      </a:tcPr>
                    </a:tc>
                    <a:tc>
                      <a:txBody>
                        <a:bodyPr/>
                        <a:lstStyle/>
                        <a:p>
                          <a:pPr algn="ctr"/>
                          <a:r>
                            <a:rPr lang="es-MX" sz="1700" dirty="0" smtClean="0">
                              <a:solidFill>
                                <a:schemeClr val="bg1"/>
                              </a:solidFill>
                            </a:rPr>
                            <a:t>Diferencia</a:t>
                          </a:r>
                          <a:r>
                            <a:rPr lang="es-MX" sz="1700" baseline="0" dirty="0" smtClean="0">
                              <a:solidFill>
                                <a:schemeClr val="bg1"/>
                              </a:solidFill>
                            </a:rPr>
                            <a:t> de medias</a:t>
                          </a:r>
                          <a:endParaRPr lang="es-MX" sz="1700" dirty="0">
                            <a:solidFill>
                              <a:schemeClr val="bg1"/>
                            </a:solidFill>
                          </a:endParaRPr>
                        </a:p>
                      </a:txBody>
                      <a:tcPr>
                        <a:solidFill>
                          <a:srgbClr val="002060"/>
                        </a:solidFill>
                      </a:tcPr>
                    </a:tc>
                    <a:tc>
                      <a:txBody>
                        <a:bodyPr/>
                        <a:lstStyle/>
                        <a:p>
                          <a:r>
                            <a:rPr lang="es-MX" sz="1700" dirty="0" smtClean="0">
                              <a:solidFill>
                                <a:schemeClr val="bg1"/>
                              </a:solidFill>
                            </a:rPr>
                            <a:t>¿Qué</a:t>
                          </a:r>
                          <a:r>
                            <a:rPr lang="es-MX" sz="1700" baseline="0" dirty="0" smtClean="0">
                              <a:solidFill>
                                <a:schemeClr val="bg1"/>
                              </a:solidFill>
                            </a:rPr>
                            <a:t> se concluye?</a:t>
                          </a:r>
                          <a:endParaRPr lang="es-MX" sz="1700" dirty="0">
                            <a:solidFill>
                              <a:schemeClr val="bg1"/>
                            </a:solidFill>
                          </a:endParaRPr>
                        </a:p>
                      </a:txBody>
                      <a:tcPr>
                        <a:solidFill>
                          <a:srgbClr val="002060"/>
                        </a:solidFill>
                      </a:tcPr>
                    </a:tc>
                    <a:extLst>
                      <a:ext uri="{0D108BD9-81ED-4DB2-BD59-A6C34878D82A}">
                        <a16:rowId xmlns:a16="http://schemas.microsoft.com/office/drawing/2014/main" val="168295927"/>
                      </a:ext>
                    </a:extLst>
                  </a:tr>
                  <a:tr h="856933">
                    <a:tc>
                      <a:txBody>
                        <a:bodyPr/>
                        <a:lstStyle/>
                        <a:p>
                          <a:endParaRPr lang="es-MX"/>
                        </a:p>
                      </a:txBody>
                      <a:tcPr>
                        <a:blipFill>
                          <a:blip r:embed="rId2"/>
                          <a:stretch>
                            <a:fillRect l="-231" t="-102857" r="-300924" b="-504286"/>
                          </a:stretch>
                        </a:blipFill>
                      </a:tcPr>
                    </a:tc>
                    <a:tc>
                      <a:txBody>
                        <a:bodyPr/>
                        <a:lstStyle/>
                        <a:p>
                          <a:endParaRPr lang="es-MX"/>
                        </a:p>
                      </a:txBody>
                      <a:tcPr>
                        <a:blipFill>
                          <a:blip r:embed="rId2"/>
                          <a:stretch>
                            <a:fillRect l="-72697" t="-102857" r="-118258" b="-504286"/>
                          </a:stretch>
                        </a:blipFill>
                      </a:tcPr>
                    </a:tc>
                    <a:tc>
                      <a:txBody>
                        <a:bodyPr/>
                        <a:lstStyle/>
                        <a:p>
                          <a:pPr algn="ctr"/>
                          <a:r>
                            <a:rPr lang="es-MX" sz="1700" dirty="0" smtClean="0"/>
                            <a:t>33.76</a:t>
                          </a:r>
                          <a:endParaRPr lang="es-MX" sz="1700" dirty="0"/>
                        </a:p>
                      </a:txBody>
                      <a:tcPr/>
                    </a:tc>
                    <a:tc>
                      <a:txBody>
                        <a:bodyPr/>
                        <a:lstStyle/>
                        <a:p>
                          <a:r>
                            <a:rPr lang="es-MX" sz="1700" b="1" dirty="0" smtClean="0"/>
                            <a:t>Se rechaza Ho</a:t>
                          </a:r>
                          <a:endParaRPr lang="es-MX" sz="1700" b="1" dirty="0"/>
                        </a:p>
                      </a:txBody>
                      <a:tcPr/>
                    </a:tc>
                    <a:extLst>
                      <a:ext uri="{0D108BD9-81ED-4DB2-BD59-A6C34878D82A}">
                        <a16:rowId xmlns:a16="http://schemas.microsoft.com/office/drawing/2014/main" val="3200454936"/>
                      </a:ext>
                    </a:extLst>
                  </a:tr>
                  <a:tr h="856933">
                    <a:tc>
                      <a:txBody>
                        <a:bodyPr/>
                        <a:lstStyle/>
                        <a:p>
                          <a:endParaRPr lang="es-MX"/>
                        </a:p>
                      </a:txBody>
                      <a:tcPr>
                        <a:blipFill>
                          <a:blip r:embed="rId2"/>
                          <a:stretch>
                            <a:fillRect l="-231" t="-201418" r="-300924" b="-400709"/>
                          </a:stretch>
                        </a:blipFill>
                      </a:tcPr>
                    </a:tc>
                    <a:tc>
                      <a:txBody>
                        <a:bodyPr/>
                        <a:lstStyle/>
                        <a:p>
                          <a:endParaRPr lang="es-MX"/>
                        </a:p>
                      </a:txBody>
                      <a:tcPr>
                        <a:blipFill>
                          <a:blip r:embed="rId2"/>
                          <a:stretch>
                            <a:fillRect l="-72697" t="-201418" r="-118258" b="-400709"/>
                          </a:stretch>
                        </a:blipFill>
                      </a:tcPr>
                    </a:tc>
                    <a:tc>
                      <a:txBody>
                        <a:bodyPr/>
                        <a:lstStyle/>
                        <a:p>
                          <a:pPr algn="ctr"/>
                          <a:r>
                            <a:rPr lang="es-MX" sz="1700" dirty="0" smtClean="0"/>
                            <a:t>6.88</a:t>
                          </a:r>
                          <a:endParaRPr lang="es-MX"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700" b="1" dirty="0" smtClean="0">
                              <a:solidFill>
                                <a:srgbClr val="FF0000"/>
                              </a:solidFill>
                            </a:rPr>
                            <a:t>NO se rechaza Ho</a:t>
                          </a:r>
                        </a:p>
                        <a:p>
                          <a:endParaRPr lang="es-MX" sz="1700" b="1" dirty="0">
                            <a:solidFill>
                              <a:srgbClr val="FF0000"/>
                            </a:solidFill>
                          </a:endParaRPr>
                        </a:p>
                      </a:txBody>
                      <a:tcPr/>
                    </a:tc>
                    <a:extLst>
                      <a:ext uri="{0D108BD9-81ED-4DB2-BD59-A6C34878D82A}">
                        <a16:rowId xmlns:a16="http://schemas.microsoft.com/office/drawing/2014/main" val="3224639012"/>
                      </a:ext>
                    </a:extLst>
                  </a:tr>
                  <a:tr h="856933">
                    <a:tc>
                      <a:txBody>
                        <a:bodyPr/>
                        <a:lstStyle/>
                        <a:p>
                          <a:endParaRPr lang="es-MX"/>
                        </a:p>
                      </a:txBody>
                      <a:tcPr>
                        <a:blipFill>
                          <a:blip r:embed="rId2"/>
                          <a:stretch>
                            <a:fillRect l="-231" t="-301418" r="-300924" b="-300709"/>
                          </a:stretch>
                        </a:blipFill>
                      </a:tcPr>
                    </a:tc>
                    <a:tc>
                      <a:txBody>
                        <a:bodyPr/>
                        <a:lstStyle/>
                        <a:p>
                          <a:endParaRPr lang="es-MX"/>
                        </a:p>
                      </a:txBody>
                      <a:tcPr>
                        <a:blipFill>
                          <a:blip r:embed="rId2"/>
                          <a:stretch>
                            <a:fillRect l="-72697" t="-301418" r="-118258" b="-300709"/>
                          </a:stretch>
                        </a:blipFill>
                      </a:tcPr>
                    </a:tc>
                    <a:tc>
                      <a:txBody>
                        <a:bodyPr/>
                        <a:lstStyle/>
                        <a:p>
                          <a:pPr algn="ctr"/>
                          <a:r>
                            <a:rPr lang="es-MX" sz="1700" dirty="0" smtClean="0"/>
                            <a:t>12.05</a:t>
                          </a:r>
                          <a:endParaRPr lang="es-MX"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700" b="1" dirty="0" smtClean="0">
                              <a:solidFill>
                                <a:srgbClr val="FF0000"/>
                              </a:solidFill>
                            </a:rPr>
                            <a:t>NO se rechaza Ho</a:t>
                          </a:r>
                        </a:p>
                        <a:p>
                          <a:endParaRPr lang="es-MX" sz="1700" b="1" dirty="0">
                            <a:solidFill>
                              <a:srgbClr val="FF0000"/>
                            </a:solidFill>
                          </a:endParaRPr>
                        </a:p>
                      </a:txBody>
                      <a:tcPr/>
                    </a:tc>
                    <a:extLst>
                      <a:ext uri="{0D108BD9-81ED-4DB2-BD59-A6C34878D82A}">
                        <a16:rowId xmlns:a16="http://schemas.microsoft.com/office/drawing/2014/main" val="1843408313"/>
                      </a:ext>
                    </a:extLst>
                  </a:tr>
                  <a:tr h="856933">
                    <a:tc>
                      <a:txBody>
                        <a:bodyPr/>
                        <a:lstStyle/>
                        <a:p>
                          <a:endParaRPr lang="es-MX"/>
                        </a:p>
                      </a:txBody>
                      <a:tcPr>
                        <a:blipFill>
                          <a:blip r:embed="rId2"/>
                          <a:stretch>
                            <a:fillRect l="-231" t="-401418" r="-300924" b="-200709"/>
                          </a:stretch>
                        </a:blipFill>
                      </a:tcPr>
                    </a:tc>
                    <a:tc>
                      <a:txBody>
                        <a:bodyPr/>
                        <a:lstStyle/>
                        <a:p>
                          <a:endParaRPr lang="es-MX"/>
                        </a:p>
                      </a:txBody>
                      <a:tcPr>
                        <a:blipFill>
                          <a:blip r:embed="rId2"/>
                          <a:stretch>
                            <a:fillRect l="-72697" t="-401418" r="-118258" b="-20070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700" dirty="0" smtClean="0"/>
                            <a:t>40.63</a:t>
                          </a:r>
                          <a:endParaRPr lang="es-MX"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700" b="1" dirty="0" smtClean="0"/>
                            <a:t>Se rechaza Ho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700" b="1" dirty="0"/>
                        </a:p>
                      </a:txBody>
                      <a:tcPr/>
                    </a:tc>
                    <a:extLst>
                      <a:ext uri="{0D108BD9-81ED-4DB2-BD59-A6C34878D82A}">
                        <a16:rowId xmlns:a16="http://schemas.microsoft.com/office/drawing/2014/main" val="3565328082"/>
                      </a:ext>
                    </a:extLst>
                  </a:tr>
                  <a:tr h="856933">
                    <a:tc>
                      <a:txBody>
                        <a:bodyPr/>
                        <a:lstStyle/>
                        <a:p>
                          <a:endParaRPr lang="es-MX"/>
                        </a:p>
                      </a:txBody>
                      <a:tcPr>
                        <a:blipFill>
                          <a:blip r:embed="rId2"/>
                          <a:stretch>
                            <a:fillRect l="-231" t="-505000" r="-300924" b="-102143"/>
                          </a:stretch>
                        </a:blipFill>
                      </a:tcPr>
                    </a:tc>
                    <a:tc>
                      <a:txBody>
                        <a:bodyPr/>
                        <a:lstStyle/>
                        <a:p>
                          <a:endParaRPr lang="es-MX"/>
                        </a:p>
                      </a:txBody>
                      <a:tcPr>
                        <a:blipFill>
                          <a:blip r:embed="rId2"/>
                          <a:stretch>
                            <a:fillRect l="-72697" t="-505000" r="-118258" b="-10214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700" dirty="0" smtClean="0"/>
                            <a:t>21.70</a:t>
                          </a:r>
                          <a:endParaRPr lang="es-MX"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700" b="1" dirty="0" smtClean="0"/>
                            <a:t>Se rechaza Ho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700" b="1" dirty="0"/>
                        </a:p>
                      </a:txBody>
                      <a:tcPr/>
                    </a:tc>
                    <a:extLst>
                      <a:ext uri="{0D108BD9-81ED-4DB2-BD59-A6C34878D82A}">
                        <a16:rowId xmlns:a16="http://schemas.microsoft.com/office/drawing/2014/main" val="4848227"/>
                      </a:ext>
                    </a:extLst>
                  </a:tr>
                  <a:tr h="856933">
                    <a:tc>
                      <a:txBody>
                        <a:bodyPr/>
                        <a:lstStyle/>
                        <a:p>
                          <a:endParaRPr lang="es-MX"/>
                        </a:p>
                      </a:txBody>
                      <a:tcPr>
                        <a:blipFill>
                          <a:blip r:embed="rId2"/>
                          <a:stretch>
                            <a:fillRect l="-231" t="-600709" r="-300924" b="-1418"/>
                          </a:stretch>
                        </a:blipFill>
                      </a:tcPr>
                    </a:tc>
                    <a:tc>
                      <a:txBody>
                        <a:bodyPr/>
                        <a:lstStyle/>
                        <a:p>
                          <a:endParaRPr lang="es-MX"/>
                        </a:p>
                      </a:txBody>
                      <a:tcPr>
                        <a:blipFill>
                          <a:blip r:embed="rId2"/>
                          <a:stretch>
                            <a:fillRect l="-72697" t="-600709" r="-118258" b="-141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700" dirty="0" smtClean="0"/>
                            <a:t>18.93</a:t>
                          </a:r>
                          <a:endParaRPr lang="es-MX"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sz="1700" b="1" dirty="0" smtClean="0">
                              <a:solidFill>
                                <a:srgbClr val="FF0000"/>
                              </a:solidFill>
                            </a:rPr>
                            <a:t>NO se rechaza Ho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MX" sz="1700" b="1" dirty="0"/>
                        </a:p>
                      </a:txBody>
                      <a:tcPr/>
                    </a:tc>
                    <a:extLst>
                      <a:ext uri="{0D108BD9-81ED-4DB2-BD59-A6C34878D82A}">
                        <a16:rowId xmlns:a16="http://schemas.microsoft.com/office/drawing/2014/main" val="489576996"/>
                      </a:ext>
                    </a:extLst>
                  </a:tr>
                </a:tbl>
              </a:graphicData>
            </a:graphic>
          </p:graphicFrame>
        </mc:Fallback>
      </mc:AlternateContent>
    </p:spTree>
    <p:extLst>
      <p:ext uri="{BB962C8B-B14F-4D97-AF65-F5344CB8AC3E}">
        <p14:creationId xmlns:p14="http://schemas.microsoft.com/office/powerpoint/2010/main" val="425521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descr="http://www.altorendimiento.com/blog/wp-content/uploads/2012/07/11_a.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33264" y="4469976"/>
            <a:ext cx="3353436" cy="2235625"/>
          </a:xfrm>
          <a:prstGeom prst="rect">
            <a:avLst/>
          </a:prstGeom>
          <a:noFill/>
          <a:extLst>
            <a:ext uri="{909E8E84-426E-40dd-AFC4-6F175D3DCCD1}">
              <a14:hiddenFill xmlns="" xmlns:a14="http://schemas.microsoft.com/office/drawing/2010/main">
                <a:solidFill>
                  <a:srgbClr val="FFFFFF"/>
                </a:solidFill>
              </a14:hiddenFill>
            </a:ext>
          </a:extLst>
        </p:spPr>
      </p:pic>
      <p:sp>
        <p:nvSpPr>
          <p:cNvPr id="3" name="Marcador de contenido 2"/>
          <p:cNvSpPr>
            <a:spLocks noGrp="1"/>
          </p:cNvSpPr>
          <p:nvPr>
            <p:ph idx="1"/>
          </p:nvPr>
        </p:nvSpPr>
        <p:spPr>
          <a:xfrm>
            <a:off x="387927" y="1698721"/>
            <a:ext cx="11346873" cy="2771255"/>
          </a:xfrm>
        </p:spPr>
        <p:txBody>
          <a:bodyPr>
            <a:noAutofit/>
          </a:bodyPr>
          <a:lstStyle/>
          <a:p>
            <a:pPr marL="45720" indent="0" algn="just">
              <a:buNone/>
            </a:pPr>
            <a:r>
              <a:rPr lang="es-MX" sz="2500" dirty="0">
                <a:solidFill>
                  <a:srgbClr val="002060"/>
                </a:solidFill>
              </a:rPr>
              <a:t>Se quiere evaluar la eficacia de distintas dosis de un fármaco contra la hipertensión arterial, comparándola con la de una dieta sin sal. Para ello se seleccionan al azar 25 hipertensos y se distribuyen aleatoriamente en 5 grupos. Al primero de ellos no se le suministra ningún tratamiento, al segundo una dieta con un contenido pobre en sal, al tercero una dieta sin sal, al cuarto el fármaco a una dosis determinada y al quinto el mismo fármaco a otra dosis. Las presiones arteriales sistólicas de los 25 sujetos al finalizar los tratamientos son:</a:t>
            </a:r>
          </a:p>
        </p:txBody>
      </p:sp>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Ejercicio</a:t>
            </a:r>
            <a:endParaRPr lang="es-MX" sz="3600" dirty="0">
              <a:solidFill>
                <a:srgbClr val="FFC000"/>
              </a:solidFill>
            </a:endParaRPr>
          </a:p>
        </p:txBody>
      </p:sp>
    </p:spTree>
    <p:extLst>
      <p:ext uri="{BB962C8B-B14F-4D97-AF65-F5344CB8AC3E}">
        <p14:creationId xmlns:p14="http://schemas.microsoft.com/office/powerpoint/2010/main" val="4005812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p:cNvGraphicFramePr>
            <a:graphicFrameLocks noGrp="1"/>
          </p:cNvGraphicFramePr>
          <p:nvPr>
            <p:extLst>
              <p:ext uri="{D42A27DB-BD31-4B8C-83A1-F6EECF244321}">
                <p14:modId xmlns:p14="http://schemas.microsoft.com/office/powerpoint/2010/main" val="1954677120"/>
              </p:ext>
            </p:extLst>
          </p:nvPr>
        </p:nvGraphicFramePr>
        <p:xfrm>
          <a:off x="1865540" y="2984846"/>
          <a:ext cx="7536876" cy="3409950"/>
        </p:xfrm>
        <a:graphic>
          <a:graphicData uri="http://schemas.openxmlformats.org/drawingml/2006/table">
            <a:tbl>
              <a:tblPr firstRow="1" bandRow="1">
                <a:tableStyleId>{2D5ABB26-0587-4C30-8999-92F81FD0307C}</a:tableStyleId>
              </a:tblPr>
              <a:tblGrid>
                <a:gridCol w="1390277">
                  <a:extLst>
                    <a:ext uri="{9D8B030D-6E8A-4147-A177-3AD203B41FA5}">
                      <a16:colId xmlns:a16="http://schemas.microsoft.com/office/drawing/2014/main" val="2143520283"/>
                    </a:ext>
                  </a:extLst>
                </a:gridCol>
                <a:gridCol w="1122015">
                  <a:extLst>
                    <a:ext uri="{9D8B030D-6E8A-4147-A177-3AD203B41FA5}">
                      <a16:colId xmlns:a16="http://schemas.microsoft.com/office/drawing/2014/main" val="528998916"/>
                    </a:ext>
                  </a:extLst>
                </a:gridCol>
                <a:gridCol w="1256146">
                  <a:extLst>
                    <a:ext uri="{9D8B030D-6E8A-4147-A177-3AD203B41FA5}">
                      <a16:colId xmlns:a16="http://schemas.microsoft.com/office/drawing/2014/main" val="1959223742"/>
                    </a:ext>
                  </a:extLst>
                </a:gridCol>
                <a:gridCol w="1256146">
                  <a:extLst>
                    <a:ext uri="{9D8B030D-6E8A-4147-A177-3AD203B41FA5}">
                      <a16:colId xmlns:a16="http://schemas.microsoft.com/office/drawing/2014/main" val="3203442158"/>
                    </a:ext>
                  </a:extLst>
                </a:gridCol>
                <a:gridCol w="1256146">
                  <a:extLst>
                    <a:ext uri="{9D8B030D-6E8A-4147-A177-3AD203B41FA5}">
                      <a16:colId xmlns:a16="http://schemas.microsoft.com/office/drawing/2014/main" val="776012932"/>
                    </a:ext>
                  </a:extLst>
                </a:gridCol>
                <a:gridCol w="1256146">
                  <a:extLst>
                    <a:ext uri="{9D8B030D-6E8A-4147-A177-3AD203B41FA5}">
                      <a16:colId xmlns:a16="http://schemas.microsoft.com/office/drawing/2014/main" val="2679664801"/>
                    </a:ext>
                  </a:extLst>
                </a:gridCol>
              </a:tblGrid>
              <a:tr h="392661">
                <a:tc>
                  <a:txBody>
                    <a:bodyPr/>
                    <a:lstStyle/>
                    <a:p>
                      <a:pPr algn="l" fontAlgn="b"/>
                      <a:endParaRPr lang="es-MX" sz="2000" b="1" i="0" u="none" strike="noStrike" dirty="0">
                        <a:solidFill>
                          <a:srgbClr val="002060"/>
                        </a:solidFill>
                        <a:effectLst/>
                        <a:latin typeface="+mj-lt"/>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rtl="0" fontAlgn="ctr"/>
                      <a:r>
                        <a:rPr lang="es-MX" sz="2000" u="none" strike="noStrike" dirty="0" smtClean="0">
                          <a:solidFill>
                            <a:schemeClr val="bg1"/>
                          </a:solidFill>
                          <a:effectLst/>
                        </a:rPr>
                        <a:t>G1</a:t>
                      </a:r>
                      <a:endParaRPr lang="es-MX" sz="2000" b="1" i="0" u="none" strike="noStrike" dirty="0">
                        <a:solidFill>
                          <a:schemeClr val="bg1"/>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s-MX" sz="2000" u="none" strike="noStrike" dirty="0" smtClean="0">
                          <a:solidFill>
                            <a:schemeClr val="bg1"/>
                          </a:solidFill>
                          <a:effectLst/>
                        </a:rPr>
                        <a:t>G2</a:t>
                      </a:r>
                      <a:endParaRPr lang="es-MX" sz="2000" b="1" i="0" u="none" strike="noStrike" dirty="0">
                        <a:solidFill>
                          <a:schemeClr val="bg1"/>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s-MX" sz="2000" u="none" strike="noStrike" dirty="0" smtClean="0">
                          <a:solidFill>
                            <a:schemeClr val="bg1"/>
                          </a:solidFill>
                          <a:effectLst/>
                        </a:rPr>
                        <a:t>G3</a:t>
                      </a:r>
                      <a:endParaRPr lang="es-MX" sz="2000" b="1" i="0" u="none" strike="noStrike" dirty="0">
                        <a:solidFill>
                          <a:schemeClr val="bg1"/>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s-MX" sz="2000" u="none" strike="noStrike" dirty="0" smtClean="0">
                          <a:solidFill>
                            <a:schemeClr val="bg1"/>
                          </a:solidFill>
                          <a:effectLst/>
                        </a:rPr>
                        <a:t>G4</a:t>
                      </a:r>
                      <a:endParaRPr lang="es-MX" sz="2000" b="1" i="0" u="none" strike="noStrike" dirty="0">
                        <a:solidFill>
                          <a:schemeClr val="bg1"/>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s-MX" sz="2000" u="none" strike="noStrike" dirty="0" smtClean="0">
                          <a:solidFill>
                            <a:schemeClr val="bg1"/>
                          </a:solidFill>
                          <a:effectLst/>
                        </a:rPr>
                        <a:t>G5</a:t>
                      </a:r>
                      <a:endParaRPr lang="es-MX" sz="2000" b="1" i="0" u="none" strike="noStrike" dirty="0">
                        <a:solidFill>
                          <a:schemeClr val="bg1"/>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913443768"/>
                  </a:ext>
                </a:extLst>
              </a:tr>
              <a:tr h="392661">
                <a:tc>
                  <a:txBody>
                    <a:bodyPr/>
                    <a:lstStyle/>
                    <a:p>
                      <a:pPr algn="l" fontAlgn="b"/>
                      <a:endParaRPr lang="es-MX" sz="2000" b="1" i="0" u="none" strike="noStrike" dirty="0">
                        <a:solidFill>
                          <a:srgbClr val="002060"/>
                        </a:solidFill>
                        <a:effectLst/>
                        <a:latin typeface="+mj-lt"/>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rtl="0" fontAlgn="ctr"/>
                      <a:r>
                        <a:rPr lang="es-MX" sz="2000" u="none" strike="noStrike">
                          <a:effectLst/>
                        </a:rPr>
                        <a:t>180</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a:effectLst/>
                        </a:rPr>
                        <a:t>172</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a:effectLst/>
                        </a:rPr>
                        <a:t>163</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a:effectLst/>
                        </a:rPr>
                        <a:t>158</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a:effectLst/>
                        </a:rPr>
                        <a:t>147</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41176270"/>
                  </a:ext>
                </a:extLst>
              </a:tr>
              <a:tr h="392661">
                <a:tc>
                  <a:txBody>
                    <a:bodyPr/>
                    <a:lstStyle/>
                    <a:p>
                      <a:pPr algn="l" fontAlgn="b"/>
                      <a:endParaRPr lang="es-MX" sz="2000" b="1" i="0" u="none" strike="noStrike">
                        <a:solidFill>
                          <a:srgbClr val="002060"/>
                        </a:solidFill>
                        <a:effectLst/>
                        <a:latin typeface="+mj-lt"/>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rtl="0" fontAlgn="ctr"/>
                      <a:r>
                        <a:rPr lang="es-MX" sz="2000" u="none" strike="noStrike" dirty="0">
                          <a:effectLst/>
                        </a:rPr>
                        <a:t>173</a:t>
                      </a:r>
                      <a:endParaRPr lang="es-MX" sz="2000" b="1" i="0" u="none" strike="noStrike" dirty="0">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a:effectLst/>
                        </a:rPr>
                        <a:t>158</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a:effectLst/>
                        </a:rPr>
                        <a:t>170</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a:effectLst/>
                        </a:rPr>
                        <a:t>146</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a:effectLst/>
                        </a:rPr>
                        <a:t>152</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7404126"/>
                  </a:ext>
                </a:extLst>
              </a:tr>
              <a:tr h="392661">
                <a:tc>
                  <a:txBody>
                    <a:bodyPr/>
                    <a:lstStyle/>
                    <a:p>
                      <a:pPr algn="l" fontAlgn="b"/>
                      <a:endParaRPr lang="es-MX" sz="2000" b="1" i="0" u="none" strike="noStrike">
                        <a:solidFill>
                          <a:srgbClr val="002060"/>
                        </a:solidFill>
                        <a:effectLst/>
                        <a:latin typeface="+mj-lt"/>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rtl="0" fontAlgn="ctr"/>
                      <a:r>
                        <a:rPr lang="es-MX" sz="2000" u="none" strike="noStrike" dirty="0">
                          <a:effectLst/>
                        </a:rPr>
                        <a:t>175</a:t>
                      </a:r>
                      <a:endParaRPr lang="es-MX" sz="2000" b="1" i="0" u="none" strike="noStrike" dirty="0">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a:effectLst/>
                        </a:rPr>
                        <a:t>167</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a:effectLst/>
                        </a:rPr>
                        <a:t>158</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a:effectLst/>
                        </a:rPr>
                        <a:t>160</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a:effectLst/>
                        </a:rPr>
                        <a:t>143</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08673239"/>
                  </a:ext>
                </a:extLst>
              </a:tr>
              <a:tr h="392661">
                <a:tc>
                  <a:txBody>
                    <a:bodyPr/>
                    <a:lstStyle/>
                    <a:p>
                      <a:pPr algn="l" fontAlgn="b"/>
                      <a:endParaRPr lang="es-MX" sz="2000" b="1" i="0" u="none" strike="noStrike">
                        <a:solidFill>
                          <a:srgbClr val="002060"/>
                        </a:solidFill>
                        <a:effectLst/>
                        <a:latin typeface="+mj-lt"/>
                      </a:endParaRPr>
                    </a:p>
                  </a:txBody>
                  <a:tcPr marL="9525" marR="9525" marT="9525" marB="0" anchor="b">
                    <a:lnR w="12700" cap="flat" cmpd="sng" algn="ctr">
                      <a:solidFill>
                        <a:schemeClr val="tx1"/>
                      </a:solidFill>
                      <a:prstDash val="solid"/>
                      <a:round/>
                      <a:headEnd type="none" w="med" len="med"/>
                      <a:tailEnd type="none" w="med" len="med"/>
                    </a:lnR>
                  </a:tcPr>
                </a:tc>
                <a:tc>
                  <a:txBody>
                    <a:bodyPr/>
                    <a:lstStyle/>
                    <a:p>
                      <a:pPr algn="ctr" rtl="0" fontAlgn="ctr"/>
                      <a:r>
                        <a:rPr lang="es-MX" sz="2000" u="none" strike="noStrike" dirty="0">
                          <a:effectLst/>
                        </a:rPr>
                        <a:t>182</a:t>
                      </a:r>
                      <a:endParaRPr lang="es-MX" sz="2000" b="1" i="0" u="none" strike="noStrike" dirty="0">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a:effectLst/>
                        </a:rPr>
                        <a:t>160</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a:effectLst/>
                        </a:rPr>
                        <a:t>162</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a:effectLst/>
                        </a:rPr>
                        <a:t>171</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a:effectLst/>
                        </a:rPr>
                        <a:t>155</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06761875"/>
                  </a:ext>
                </a:extLst>
              </a:tr>
              <a:tr h="392661">
                <a:tc>
                  <a:txBody>
                    <a:bodyPr/>
                    <a:lstStyle/>
                    <a:p>
                      <a:pPr algn="l" fontAlgn="b"/>
                      <a:endParaRPr lang="es-MX" sz="2000" b="1" i="0" u="none" strike="noStrike">
                        <a:solidFill>
                          <a:srgbClr val="002060"/>
                        </a:solidFill>
                        <a:effectLst/>
                        <a:latin typeface="+mj-lt"/>
                      </a:endParaRPr>
                    </a:p>
                  </a:txBody>
                  <a:tcPr marL="9525" marR="9525" marT="952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rtl="0" fontAlgn="ctr"/>
                      <a:r>
                        <a:rPr lang="es-MX" sz="2000" u="none" strike="noStrike" dirty="0">
                          <a:effectLst/>
                        </a:rPr>
                        <a:t>181</a:t>
                      </a:r>
                      <a:endParaRPr lang="es-MX" sz="2000" b="1" i="0" u="none" strike="noStrike" dirty="0">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dirty="0">
                          <a:effectLst/>
                        </a:rPr>
                        <a:t>175</a:t>
                      </a:r>
                      <a:endParaRPr lang="es-MX" sz="2000" b="1" i="0" u="none" strike="noStrike" dirty="0">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a:effectLst/>
                        </a:rPr>
                        <a:t>170</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a:effectLst/>
                        </a:rPr>
                        <a:t>155</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s-MX" sz="2000" u="none" strike="noStrike" dirty="0">
                          <a:effectLst/>
                        </a:rPr>
                        <a:t>160</a:t>
                      </a:r>
                      <a:endParaRPr lang="es-MX" sz="2000" b="1" i="0" u="none" strike="noStrike" dirty="0">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3042727"/>
                  </a:ext>
                </a:extLst>
              </a:tr>
              <a:tr h="351328">
                <a:tc>
                  <a:txBody>
                    <a:bodyPr/>
                    <a:lstStyle/>
                    <a:p>
                      <a:pPr algn="ctr" fontAlgn="b"/>
                      <a:r>
                        <a:rPr lang="es-MX" sz="2000" b="0" i="0" u="none" strike="noStrike" dirty="0" smtClean="0">
                          <a:solidFill>
                            <a:schemeClr val="bg1"/>
                          </a:solidFill>
                          <a:effectLst/>
                          <a:latin typeface="+mn-lt"/>
                        </a:rPr>
                        <a:t>Tamaño</a:t>
                      </a:r>
                      <a:endParaRPr lang="es-MX" sz="2000" b="1" i="0" u="none" strike="noStrike" dirty="0">
                        <a:solidFill>
                          <a:schemeClr val="bg1"/>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rtl="0" fontAlgn="ctr"/>
                      <a:r>
                        <a:rPr lang="es-MX" sz="2000" u="none" strike="noStrike" dirty="0">
                          <a:effectLst/>
                        </a:rPr>
                        <a:t>5</a:t>
                      </a:r>
                      <a:endParaRPr lang="es-MX" sz="2000" b="1" i="0" u="none" strike="noStrike" dirty="0">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2000" u="none" strike="noStrike" dirty="0">
                          <a:effectLst/>
                        </a:rPr>
                        <a:t>5</a:t>
                      </a:r>
                      <a:endParaRPr lang="es-MX" sz="2000" b="1" i="0" u="none" strike="noStrike" dirty="0">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2000" u="none" strike="noStrike">
                          <a:effectLst/>
                        </a:rPr>
                        <a:t>5</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2000" u="none" strike="noStrike">
                          <a:effectLst/>
                        </a:rPr>
                        <a:t>5</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s-MX" sz="2000" u="none" strike="noStrike">
                          <a:effectLst/>
                        </a:rPr>
                        <a:t>5</a:t>
                      </a:r>
                      <a:endParaRPr lang="es-MX" sz="2000" b="1" i="0" u="none" strike="noStrike">
                        <a:solidFill>
                          <a:srgbClr val="002060"/>
                        </a:solidFill>
                        <a:effectLst/>
                        <a:latin typeface="+mj-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5209900"/>
                  </a:ext>
                </a:extLst>
              </a:tr>
              <a:tr h="351328">
                <a:tc>
                  <a:txBody>
                    <a:bodyPr/>
                    <a:lstStyle/>
                    <a:p>
                      <a:pPr algn="ctr" fontAlgn="b"/>
                      <a:r>
                        <a:rPr lang="es-MX" sz="2000" u="none" strike="noStrike" dirty="0" smtClean="0">
                          <a:solidFill>
                            <a:schemeClr val="bg1"/>
                          </a:solidFill>
                          <a:effectLst/>
                        </a:rPr>
                        <a:t>Media</a:t>
                      </a:r>
                      <a:endParaRPr lang="es-MX" sz="2000" b="1" i="0" u="none" strike="noStrike" dirty="0">
                        <a:solidFill>
                          <a:schemeClr val="bg1"/>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b"/>
                      <a:r>
                        <a:rPr lang="es-MX" sz="2000" u="none" strike="noStrike" dirty="0">
                          <a:effectLst/>
                        </a:rPr>
                        <a:t>178.2</a:t>
                      </a:r>
                      <a:endParaRPr lang="es-MX" sz="2000" b="1" i="0" u="none" strike="noStrike" dirty="0">
                        <a:solidFill>
                          <a:srgbClr val="00206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s-MX" sz="2000" u="none" strike="noStrike" dirty="0">
                          <a:effectLst/>
                        </a:rPr>
                        <a:t>166.4</a:t>
                      </a:r>
                      <a:endParaRPr lang="es-MX" sz="2000" b="1" i="0" u="none" strike="noStrike" dirty="0">
                        <a:solidFill>
                          <a:srgbClr val="00206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s-MX" sz="2000" u="none" strike="noStrike" dirty="0">
                          <a:effectLst/>
                        </a:rPr>
                        <a:t>164.6</a:t>
                      </a:r>
                      <a:endParaRPr lang="es-MX" sz="2000" b="1" i="0" u="none" strike="noStrike" dirty="0">
                        <a:solidFill>
                          <a:srgbClr val="00206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s-MX" sz="2000" u="none" strike="noStrike">
                          <a:effectLst/>
                        </a:rPr>
                        <a:t>158</a:t>
                      </a:r>
                      <a:endParaRPr lang="es-MX" sz="2000" b="1" i="0" u="none" strike="noStrike">
                        <a:solidFill>
                          <a:srgbClr val="00206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b"/>
                      <a:r>
                        <a:rPr lang="es-MX" sz="2000" u="none" strike="noStrike" dirty="0">
                          <a:effectLst/>
                        </a:rPr>
                        <a:t>151.4</a:t>
                      </a:r>
                      <a:endParaRPr lang="es-MX" sz="2000" b="1" i="0" u="none" strike="noStrike" dirty="0">
                        <a:solidFill>
                          <a:srgbClr val="00206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520758666"/>
                  </a:ext>
                </a:extLst>
              </a:tr>
              <a:tr h="351328">
                <a:tc>
                  <a:txBody>
                    <a:bodyPr/>
                    <a:lstStyle/>
                    <a:p>
                      <a:pPr algn="ctr" fontAlgn="b"/>
                      <a:r>
                        <a:rPr lang="es-MX" sz="2000" u="none" strike="noStrike" dirty="0" smtClean="0">
                          <a:solidFill>
                            <a:schemeClr val="bg1"/>
                          </a:solidFill>
                          <a:effectLst/>
                        </a:rPr>
                        <a:t>Varianza</a:t>
                      </a:r>
                      <a:endParaRPr lang="es-MX" sz="2000" b="1" i="0" u="none" strike="noStrike" dirty="0">
                        <a:solidFill>
                          <a:schemeClr val="bg1"/>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fontAlgn="b"/>
                      <a:r>
                        <a:rPr lang="es-MX" sz="2000" u="none" strike="noStrike" dirty="0">
                          <a:effectLst/>
                        </a:rPr>
                        <a:t>15.7</a:t>
                      </a:r>
                      <a:endParaRPr lang="es-MX" sz="2000" b="1" i="0" u="none" strike="noStrike" dirty="0">
                        <a:solidFill>
                          <a:srgbClr val="00206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2000" u="none" strike="noStrike" dirty="0">
                          <a:effectLst/>
                        </a:rPr>
                        <a:t>54.3</a:t>
                      </a:r>
                      <a:endParaRPr lang="es-MX" sz="2000" b="1" i="0" u="none" strike="noStrike" dirty="0">
                        <a:solidFill>
                          <a:srgbClr val="00206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2000" u="none" strike="noStrike" dirty="0">
                          <a:effectLst/>
                        </a:rPr>
                        <a:t>27.8</a:t>
                      </a:r>
                      <a:endParaRPr lang="es-MX" sz="2000" b="1" i="0" u="none" strike="noStrike" dirty="0">
                        <a:solidFill>
                          <a:srgbClr val="00206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2000" u="none" strike="noStrike" dirty="0">
                          <a:effectLst/>
                        </a:rPr>
                        <a:t>81.5</a:t>
                      </a:r>
                      <a:endParaRPr lang="es-MX" sz="2000" b="1" i="0" u="none" strike="noStrike" dirty="0">
                        <a:solidFill>
                          <a:srgbClr val="00206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s-MX" sz="2000" u="none" strike="noStrike" dirty="0">
                          <a:effectLst/>
                        </a:rPr>
                        <a:t>44.3</a:t>
                      </a:r>
                      <a:endParaRPr lang="es-MX" sz="2000" b="1" i="0" u="none" strike="noStrike" dirty="0">
                        <a:solidFill>
                          <a:srgbClr val="00206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1573304"/>
                  </a:ext>
                </a:extLst>
              </a:tr>
            </a:tbl>
          </a:graphicData>
        </a:graphic>
      </p:graphicFrame>
      <p:sp>
        <p:nvSpPr>
          <p:cNvPr id="12" name="Marcador de contenido 2"/>
          <p:cNvSpPr>
            <a:spLocks noGrp="1"/>
          </p:cNvSpPr>
          <p:nvPr>
            <p:ph idx="1"/>
          </p:nvPr>
        </p:nvSpPr>
        <p:spPr>
          <a:xfrm>
            <a:off x="466292" y="429493"/>
            <a:ext cx="11402291" cy="2410690"/>
          </a:xfrm>
        </p:spPr>
        <p:txBody>
          <a:bodyPr>
            <a:noAutofit/>
          </a:bodyPr>
          <a:lstStyle/>
          <a:p>
            <a:pPr marL="45720" indent="0" algn="just">
              <a:buNone/>
            </a:pPr>
            <a:r>
              <a:rPr lang="es-MX" sz="2400" dirty="0">
                <a:solidFill>
                  <a:srgbClr val="002060"/>
                </a:solidFill>
              </a:rPr>
              <a:t>Se quiere evaluar la eficacia de distintas dosis de un fármaco contra la hipertensión arterial, comparándola con la de una dieta sin sal. Para ello se seleccionan al azar 25 hipertensos y se distribuyen aleatoriamente en 5 grupos. Al primero de ellos no se le suministra ningún tratamiento, al segundo una dieta con un contenido pobre en sal, al tercero una dieta sin sal, al cuarto el fármaco a una dosis determinada y al quinto el mismo fármaco a otra dosis. Las presiones arteriales sistólicas de los 25 sujetos al finalizar los tratamientos son:</a:t>
            </a:r>
          </a:p>
        </p:txBody>
      </p:sp>
    </p:spTree>
    <p:extLst>
      <p:ext uri="{BB962C8B-B14F-4D97-AF65-F5344CB8AC3E}">
        <p14:creationId xmlns:p14="http://schemas.microsoft.com/office/powerpoint/2010/main" val="20167125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contenido 2"/>
          <p:cNvSpPr>
            <a:spLocks noGrp="1"/>
          </p:cNvSpPr>
          <p:nvPr>
            <p:ph idx="1"/>
          </p:nvPr>
        </p:nvSpPr>
        <p:spPr>
          <a:xfrm>
            <a:off x="1918638" y="2260168"/>
            <a:ext cx="8497599" cy="2410690"/>
          </a:xfrm>
        </p:spPr>
        <p:txBody>
          <a:bodyPr>
            <a:noAutofit/>
          </a:bodyPr>
          <a:lstStyle/>
          <a:p>
            <a:pPr marL="45720" indent="0" algn="ctr">
              <a:buNone/>
            </a:pPr>
            <a:r>
              <a:rPr lang="es-MX" sz="3600" dirty="0" smtClean="0">
                <a:solidFill>
                  <a:srgbClr val="002060"/>
                </a:solidFill>
              </a:rPr>
              <a:t>Determine si hay diferencia significativa entre los 5 grupos y realice prueba de </a:t>
            </a:r>
            <a:r>
              <a:rPr lang="es-MX" sz="3600" dirty="0" err="1" smtClean="0">
                <a:solidFill>
                  <a:srgbClr val="002060"/>
                </a:solidFill>
              </a:rPr>
              <a:t>Tukey</a:t>
            </a:r>
            <a:r>
              <a:rPr lang="es-MX" sz="3600" dirty="0" smtClean="0">
                <a:solidFill>
                  <a:srgbClr val="002060"/>
                </a:solidFill>
              </a:rPr>
              <a:t> para identificar las diferencias puntuales entre los grupos</a:t>
            </a:r>
            <a:endParaRPr lang="es-MX" sz="3600" dirty="0">
              <a:solidFill>
                <a:srgbClr val="002060"/>
              </a:solidFill>
            </a:endParaRPr>
          </a:p>
        </p:txBody>
      </p:sp>
    </p:spTree>
    <p:extLst>
      <p:ext uri="{BB962C8B-B14F-4D97-AF65-F5344CB8AC3E}">
        <p14:creationId xmlns:p14="http://schemas.microsoft.com/office/powerpoint/2010/main" val="1149222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Prueba de TUKEY</a:t>
            </a:r>
            <a:endParaRPr lang="es-MX" dirty="0"/>
          </a:p>
        </p:txBody>
      </p:sp>
      <p:sp>
        <p:nvSpPr>
          <p:cNvPr id="3" name="Subtítulo 2"/>
          <p:cNvSpPr>
            <a:spLocks noGrp="1"/>
          </p:cNvSpPr>
          <p:nvPr>
            <p:ph type="subTitle" idx="1"/>
          </p:nvPr>
        </p:nvSpPr>
        <p:spPr/>
        <p:txBody>
          <a:bodyPr/>
          <a:lstStyle/>
          <a:p>
            <a:r>
              <a:rPr lang="es-MX" dirty="0" smtClean="0"/>
              <a:t>HSD</a:t>
            </a:r>
            <a:endParaRPr lang="es-MX" dirty="0"/>
          </a:p>
        </p:txBody>
      </p:sp>
    </p:spTree>
    <p:extLst>
      <p:ext uri="{BB962C8B-B14F-4D97-AF65-F5344CB8AC3E}">
        <p14:creationId xmlns:p14="http://schemas.microsoft.com/office/powerpoint/2010/main" val="3749052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5445" y="2167918"/>
            <a:ext cx="10623985" cy="2595189"/>
          </a:xfrm>
        </p:spPr>
        <p:txBody>
          <a:bodyPr>
            <a:noAutofit/>
          </a:bodyPr>
          <a:lstStyle/>
          <a:p>
            <a:pPr marL="45720" indent="0" algn="ctr">
              <a:buNone/>
            </a:pPr>
            <a:r>
              <a:rPr lang="es-MX" sz="3600" dirty="0" smtClean="0">
                <a:solidFill>
                  <a:srgbClr val="002060"/>
                </a:solidFill>
              </a:rPr>
              <a:t>Cuando tenemos 3 o más grupos y realizamos </a:t>
            </a:r>
            <a:r>
              <a:rPr lang="es-MX" sz="3600" b="1" dirty="0" smtClean="0">
                <a:solidFill>
                  <a:srgbClr val="002060"/>
                </a:solidFill>
              </a:rPr>
              <a:t>Análisis de Varianza</a:t>
            </a:r>
            <a:r>
              <a:rPr lang="es-MX" sz="3600" dirty="0" smtClean="0">
                <a:solidFill>
                  <a:srgbClr val="002060"/>
                </a:solidFill>
              </a:rPr>
              <a:t>, es de interés conocer qué par de medias son diferentes, o no, entre ellas.</a:t>
            </a:r>
          </a:p>
          <a:p>
            <a:pPr marL="45720" indent="0" algn="ctr">
              <a:buNone/>
            </a:pPr>
            <a:r>
              <a:rPr lang="es-MX" sz="3600" dirty="0" smtClean="0">
                <a:solidFill>
                  <a:srgbClr val="002060"/>
                </a:solidFill>
              </a:rPr>
              <a:t>.</a:t>
            </a:r>
          </a:p>
        </p:txBody>
      </p:sp>
    </p:spTree>
    <p:extLst>
      <p:ext uri="{BB962C8B-B14F-4D97-AF65-F5344CB8AC3E}">
        <p14:creationId xmlns:p14="http://schemas.microsoft.com/office/powerpoint/2010/main" val="3531126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5445" y="981214"/>
            <a:ext cx="10623985" cy="1775841"/>
          </a:xfrm>
        </p:spPr>
        <p:txBody>
          <a:bodyPr>
            <a:noAutofit/>
          </a:bodyPr>
          <a:lstStyle/>
          <a:p>
            <a:pPr marL="45720" indent="0" algn="ctr">
              <a:buNone/>
            </a:pPr>
            <a:r>
              <a:rPr lang="es-MX" sz="2800" dirty="0" smtClean="0">
                <a:solidFill>
                  <a:srgbClr val="002060"/>
                </a:solidFill>
              </a:rPr>
              <a:t>La </a:t>
            </a:r>
            <a:r>
              <a:rPr lang="es-MX" sz="4000" b="1" dirty="0" smtClean="0">
                <a:solidFill>
                  <a:srgbClr val="002060"/>
                </a:solidFill>
              </a:rPr>
              <a:t>Prueba de </a:t>
            </a:r>
            <a:r>
              <a:rPr lang="es-MX" sz="4000" b="1" dirty="0" err="1" smtClean="0">
                <a:solidFill>
                  <a:srgbClr val="002060"/>
                </a:solidFill>
              </a:rPr>
              <a:t>Tukey</a:t>
            </a:r>
            <a:r>
              <a:rPr lang="es-MX" sz="4000" b="1" dirty="0" smtClean="0">
                <a:solidFill>
                  <a:srgbClr val="002060"/>
                </a:solidFill>
              </a:rPr>
              <a:t> </a:t>
            </a:r>
            <a:r>
              <a:rPr lang="es-MX" sz="2800" dirty="0" smtClean="0">
                <a:solidFill>
                  <a:srgbClr val="002060"/>
                </a:solidFill>
              </a:rPr>
              <a:t>o prueba HSD (diferencia verdaderamente significativa) utiliza un solo valor contra el que se comparan todas las diferencias</a:t>
            </a:r>
            <a:r>
              <a:rPr lang="es-MX" sz="2800" dirty="0">
                <a:solidFill>
                  <a:srgbClr val="002060"/>
                </a:solidFill>
              </a:rPr>
              <a:t> </a:t>
            </a:r>
            <a:r>
              <a:rPr lang="es-MX" sz="2800" dirty="0" smtClean="0">
                <a:solidFill>
                  <a:srgbClr val="002060"/>
                </a:solidFill>
              </a:rPr>
              <a:t>para saber cuales son las medias poblacionales diferentes</a:t>
            </a:r>
          </a:p>
        </p:txBody>
      </p:sp>
      <mc:AlternateContent xmlns:mc="http://schemas.openxmlformats.org/markup-compatibility/2006" xmlns:a14="http://schemas.microsoft.com/office/drawing/2010/main">
        <mc:Choice Requires="a14">
          <p:sp>
            <p:nvSpPr>
              <p:cNvPr id="2" name="CuadroTexto 1"/>
              <p:cNvSpPr txBox="1"/>
              <p:nvPr/>
            </p:nvSpPr>
            <p:spPr>
              <a:xfrm>
                <a:off x="2728768" y="3004287"/>
                <a:ext cx="6235489" cy="18187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4000" b="0" i="1" smtClean="0">
                          <a:solidFill>
                            <a:srgbClr val="002060"/>
                          </a:solidFill>
                          <a:latin typeface="Cambria Math" panose="02040503050406030204" pitchFamily="18" charset="0"/>
                        </a:rPr>
                        <m:t>𝐻𝑆𝐷</m:t>
                      </m:r>
                      <m:r>
                        <a:rPr lang="es-MX" sz="4000" b="0" i="1" smtClean="0">
                          <a:solidFill>
                            <a:srgbClr val="002060"/>
                          </a:solidFill>
                          <a:latin typeface="Cambria Math" panose="02040503050406030204" pitchFamily="18" charset="0"/>
                        </a:rPr>
                        <m:t>=</m:t>
                      </m:r>
                      <m:sSub>
                        <m:sSubPr>
                          <m:ctrlPr>
                            <a:rPr lang="es-MX" sz="4000" b="0" i="1" smtClean="0">
                              <a:solidFill>
                                <a:srgbClr val="002060"/>
                              </a:solidFill>
                              <a:latin typeface="Cambria Math" panose="02040503050406030204" pitchFamily="18" charset="0"/>
                            </a:rPr>
                          </m:ctrlPr>
                        </m:sSubPr>
                        <m:e>
                          <m:r>
                            <a:rPr lang="es-MX" sz="4000" b="0" i="1" smtClean="0">
                              <a:solidFill>
                                <a:srgbClr val="002060"/>
                              </a:solidFill>
                              <a:latin typeface="Cambria Math" panose="02040503050406030204" pitchFamily="18" charset="0"/>
                            </a:rPr>
                            <m:t>𝑞</m:t>
                          </m:r>
                        </m:e>
                        <m:sub>
                          <m:r>
                            <a:rPr lang="es-MX" sz="4000" b="0" i="1" smtClean="0">
                              <a:solidFill>
                                <a:srgbClr val="002060"/>
                              </a:solidFill>
                              <a:latin typeface="Cambria Math" panose="02040503050406030204" pitchFamily="18" charset="0"/>
                            </a:rPr>
                            <m:t>(</m:t>
                          </m:r>
                          <m:r>
                            <a:rPr lang="es-MX" sz="4000" b="0" i="1" smtClean="0">
                              <a:solidFill>
                                <a:srgbClr val="002060"/>
                              </a:solidFill>
                              <a:latin typeface="Cambria Math" panose="02040503050406030204" pitchFamily="18" charset="0"/>
                            </a:rPr>
                            <m:t>𝛼</m:t>
                          </m:r>
                          <m:r>
                            <a:rPr lang="es-MX" sz="4000" b="0" i="1" smtClean="0">
                              <a:solidFill>
                                <a:srgbClr val="002060"/>
                              </a:solidFill>
                              <a:latin typeface="Cambria Math" panose="02040503050406030204" pitchFamily="18" charset="0"/>
                            </a:rPr>
                            <m:t>, </m:t>
                          </m:r>
                          <m:r>
                            <a:rPr lang="es-MX" sz="4000" b="0" i="1" smtClean="0">
                              <a:solidFill>
                                <a:srgbClr val="002060"/>
                              </a:solidFill>
                              <a:latin typeface="Cambria Math" panose="02040503050406030204" pitchFamily="18" charset="0"/>
                            </a:rPr>
                            <m:t>𝑘</m:t>
                          </m:r>
                          <m:r>
                            <a:rPr lang="es-MX" sz="4000" b="0" i="1" smtClean="0">
                              <a:solidFill>
                                <a:srgbClr val="002060"/>
                              </a:solidFill>
                              <a:latin typeface="Cambria Math" panose="02040503050406030204" pitchFamily="18" charset="0"/>
                            </a:rPr>
                            <m:t>, </m:t>
                          </m:r>
                          <m:r>
                            <a:rPr lang="es-MX" sz="4000" b="0" i="1" smtClean="0">
                              <a:solidFill>
                                <a:srgbClr val="002060"/>
                              </a:solidFill>
                              <a:latin typeface="Cambria Math" panose="02040503050406030204" pitchFamily="18" charset="0"/>
                            </a:rPr>
                            <m:t>𝑛</m:t>
                          </m:r>
                          <m:r>
                            <a:rPr lang="es-MX" sz="4000" b="0" i="1" smtClean="0">
                              <a:solidFill>
                                <a:srgbClr val="002060"/>
                              </a:solidFill>
                              <a:latin typeface="Cambria Math" panose="02040503050406030204" pitchFamily="18" charset="0"/>
                            </a:rPr>
                            <m:t>−</m:t>
                          </m:r>
                          <m:r>
                            <a:rPr lang="es-MX" sz="4000" b="0" i="1" smtClean="0">
                              <a:solidFill>
                                <a:srgbClr val="002060"/>
                              </a:solidFill>
                              <a:latin typeface="Cambria Math" panose="02040503050406030204" pitchFamily="18" charset="0"/>
                            </a:rPr>
                            <m:t>𝑘</m:t>
                          </m:r>
                          <m:r>
                            <a:rPr lang="es-MX" sz="4000" b="0" i="1" smtClean="0">
                              <a:solidFill>
                                <a:srgbClr val="002060"/>
                              </a:solidFill>
                              <a:latin typeface="Cambria Math" panose="02040503050406030204" pitchFamily="18" charset="0"/>
                            </a:rPr>
                            <m:t>)</m:t>
                          </m:r>
                        </m:sub>
                      </m:sSub>
                      <m:rad>
                        <m:radPr>
                          <m:degHide m:val="on"/>
                          <m:ctrlPr>
                            <a:rPr lang="es-MX" sz="4000" b="0" i="1" smtClean="0">
                              <a:solidFill>
                                <a:srgbClr val="002060"/>
                              </a:solidFill>
                              <a:latin typeface="Cambria Math" panose="02040503050406030204" pitchFamily="18" charset="0"/>
                            </a:rPr>
                          </m:ctrlPr>
                        </m:radPr>
                        <m:deg/>
                        <m:e>
                          <m:f>
                            <m:fPr>
                              <m:ctrlPr>
                                <a:rPr lang="es-MX" sz="4000" b="0" i="1" smtClean="0">
                                  <a:solidFill>
                                    <a:srgbClr val="002060"/>
                                  </a:solidFill>
                                  <a:latin typeface="Cambria Math" panose="02040503050406030204" pitchFamily="18" charset="0"/>
                                </a:rPr>
                              </m:ctrlPr>
                            </m:fPr>
                            <m:num>
                              <m:sSubSup>
                                <m:sSubSupPr>
                                  <m:ctrlPr>
                                    <a:rPr lang="es-MX" sz="4000" b="0" i="1" smtClean="0">
                                      <a:solidFill>
                                        <a:srgbClr val="002060"/>
                                      </a:solidFill>
                                      <a:latin typeface="Cambria Math" panose="02040503050406030204" pitchFamily="18" charset="0"/>
                                    </a:rPr>
                                  </m:ctrlPr>
                                </m:sSubSupPr>
                                <m:e>
                                  <m:r>
                                    <a:rPr lang="es-MX" sz="4000" b="0" i="1" smtClean="0">
                                      <a:solidFill>
                                        <a:srgbClr val="002060"/>
                                      </a:solidFill>
                                      <a:latin typeface="Cambria Math" panose="02040503050406030204" pitchFamily="18" charset="0"/>
                                    </a:rPr>
                                    <m:t>𝑠</m:t>
                                  </m:r>
                                </m:e>
                                <m:sub>
                                  <m:r>
                                    <a:rPr lang="es-MX" sz="4000" b="0" i="1" smtClean="0">
                                      <a:solidFill>
                                        <a:srgbClr val="002060"/>
                                      </a:solidFill>
                                      <a:latin typeface="Cambria Math" panose="02040503050406030204" pitchFamily="18" charset="0"/>
                                    </a:rPr>
                                    <m:t>𝑤</m:t>
                                  </m:r>
                                </m:sub>
                                <m:sup>
                                  <m:r>
                                    <a:rPr lang="es-MX" sz="4000" b="0" i="1" smtClean="0">
                                      <a:solidFill>
                                        <a:srgbClr val="002060"/>
                                      </a:solidFill>
                                      <a:latin typeface="Cambria Math" panose="02040503050406030204" pitchFamily="18" charset="0"/>
                                    </a:rPr>
                                    <m:t>2</m:t>
                                  </m:r>
                                </m:sup>
                              </m:sSubSup>
                            </m:num>
                            <m:den>
                              <m:sSub>
                                <m:sSubPr>
                                  <m:ctrlPr>
                                    <a:rPr lang="es-MX" sz="4000" b="0" i="1" smtClean="0">
                                      <a:solidFill>
                                        <a:srgbClr val="002060"/>
                                      </a:solidFill>
                                      <a:latin typeface="Cambria Math" panose="02040503050406030204" pitchFamily="18" charset="0"/>
                                    </a:rPr>
                                  </m:ctrlPr>
                                </m:sSubPr>
                                <m:e>
                                  <m:r>
                                    <a:rPr lang="es-MX" sz="4000" b="0" i="1" smtClean="0">
                                      <a:solidFill>
                                        <a:srgbClr val="002060"/>
                                      </a:solidFill>
                                      <a:latin typeface="Cambria Math" panose="02040503050406030204" pitchFamily="18" charset="0"/>
                                    </a:rPr>
                                    <m:t>𝑛</m:t>
                                  </m:r>
                                </m:e>
                                <m:sub>
                                  <m:r>
                                    <a:rPr lang="es-MX" sz="4000" b="0" i="1" smtClean="0">
                                      <a:solidFill>
                                        <a:srgbClr val="002060"/>
                                      </a:solidFill>
                                      <a:latin typeface="Cambria Math" panose="02040503050406030204" pitchFamily="18" charset="0"/>
                                    </a:rPr>
                                    <m:t>𝑚𝑢𝑒𝑠𝑡𝑟𝑎𝑙</m:t>
                                  </m:r>
                                </m:sub>
                              </m:sSub>
                            </m:den>
                          </m:f>
                        </m:e>
                      </m:rad>
                    </m:oMath>
                  </m:oMathPara>
                </a14:m>
                <a:endParaRPr lang="es-MX" sz="4000" dirty="0">
                  <a:solidFill>
                    <a:srgbClr val="002060"/>
                  </a:solidFill>
                </a:endParaRPr>
              </a:p>
            </p:txBody>
          </p:sp>
        </mc:Choice>
        <mc:Fallback xmlns="">
          <p:sp>
            <p:nvSpPr>
              <p:cNvPr id="2" name="CuadroTexto 1"/>
              <p:cNvSpPr txBox="1">
                <a:spLocks noRot="1" noChangeAspect="1" noMove="1" noResize="1" noEditPoints="1" noAdjustHandles="1" noChangeArrowheads="1" noChangeShapeType="1" noTextEdit="1"/>
              </p:cNvSpPr>
              <p:nvPr/>
            </p:nvSpPr>
            <p:spPr>
              <a:xfrm>
                <a:off x="2728768" y="3004287"/>
                <a:ext cx="6235489" cy="1818703"/>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 name="Rectángulo 5"/>
              <p:cNvSpPr/>
              <p:nvPr/>
            </p:nvSpPr>
            <p:spPr>
              <a:xfrm>
                <a:off x="1052945" y="5103674"/>
                <a:ext cx="9448799" cy="1001493"/>
              </a:xfrm>
              <a:prstGeom prst="rect">
                <a:avLst/>
              </a:prstGeom>
            </p:spPr>
            <p:txBody>
              <a:bodyPr wrap="square">
                <a:spAutoFit/>
              </a:bodyPr>
              <a:lstStyle/>
              <a:p>
                <a:pPr marL="45720" indent="0" algn="just">
                  <a:buNone/>
                </a:pPr>
                <a14:m>
                  <m:oMath xmlns:m="http://schemas.openxmlformats.org/officeDocument/2006/math">
                    <m:r>
                      <a:rPr lang="es-MX" sz="4000" b="1" i="1">
                        <a:solidFill>
                          <a:srgbClr val="002060"/>
                        </a:solidFill>
                        <a:latin typeface="Cambria Math" panose="02040503050406030204" pitchFamily="18" charset="0"/>
                      </a:rPr>
                      <m:t>𝒒</m:t>
                    </m:r>
                    <m:r>
                      <a:rPr lang="es-MX" sz="4000" b="1" i="1">
                        <a:solidFill>
                          <a:srgbClr val="002060"/>
                        </a:solidFill>
                        <a:latin typeface="Cambria Math" panose="02040503050406030204" pitchFamily="18" charset="0"/>
                      </a:rPr>
                      <m:t> </m:t>
                    </m:r>
                  </m:oMath>
                </a14:m>
                <a:r>
                  <a:rPr lang="es-MX" sz="2000" dirty="0" smtClean="0">
                    <a:solidFill>
                      <a:srgbClr val="002060"/>
                    </a:solidFill>
                  </a:rPr>
                  <a:t>se </a:t>
                </a:r>
                <a:r>
                  <a:rPr lang="es-MX" sz="2000" dirty="0">
                    <a:solidFill>
                      <a:srgbClr val="002060"/>
                    </a:solidFill>
                  </a:rPr>
                  <a:t>define como la diferencia entre las medias de los tratamientos mayor y menor dividida entre el cuadrado medio del error sobre </a:t>
                </a:r>
                <a:r>
                  <a:rPr lang="es-MX" sz="2000" i="1" dirty="0">
                    <a:solidFill>
                      <a:srgbClr val="002060"/>
                    </a:solidFill>
                  </a:rPr>
                  <a:t>n</a:t>
                </a:r>
                <a:r>
                  <a:rPr lang="es-MX" sz="2000" dirty="0">
                    <a:solidFill>
                      <a:srgbClr val="002060"/>
                    </a:solidFill>
                  </a:rPr>
                  <a:t>. </a:t>
                </a:r>
              </a:p>
            </p:txBody>
          </p:sp>
        </mc:Choice>
        <mc:Fallback xmlns="">
          <p:sp>
            <p:nvSpPr>
              <p:cNvPr id="6" name="Rectángulo 5"/>
              <p:cNvSpPr>
                <a:spLocks noRot="1" noChangeAspect="1" noMove="1" noResize="1" noEditPoints="1" noAdjustHandles="1" noChangeArrowheads="1" noChangeShapeType="1" noTextEdit="1"/>
              </p:cNvSpPr>
              <p:nvPr/>
            </p:nvSpPr>
            <p:spPr>
              <a:xfrm>
                <a:off x="1052945" y="5103674"/>
                <a:ext cx="9448799" cy="1001493"/>
              </a:xfrm>
              <a:prstGeom prst="rect">
                <a:avLst/>
              </a:prstGeom>
              <a:blipFill>
                <a:blip r:embed="rId3"/>
                <a:stretch>
                  <a:fillRect l="-194" r="-645" b="-9697"/>
                </a:stretch>
              </a:blipFill>
            </p:spPr>
            <p:txBody>
              <a:bodyPr/>
              <a:lstStyle/>
              <a:p>
                <a:r>
                  <a:rPr lang="es-MX">
                    <a:noFill/>
                  </a:rPr>
                  <a:t> </a:t>
                </a:r>
              </a:p>
            </p:txBody>
          </p:sp>
        </mc:Fallback>
      </mc:AlternateContent>
    </p:spTree>
    <p:extLst>
      <p:ext uri="{BB962C8B-B14F-4D97-AF65-F5344CB8AC3E}">
        <p14:creationId xmlns:p14="http://schemas.microsoft.com/office/powerpoint/2010/main" val="26319658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Marcador de contenido 2"/>
              <p:cNvSpPr txBox="1">
                <a:spLocks/>
              </p:cNvSpPr>
              <p:nvPr/>
            </p:nvSpPr>
            <p:spPr>
              <a:xfrm>
                <a:off x="395468" y="914344"/>
                <a:ext cx="11380895" cy="5250929"/>
              </a:xfrm>
              <a:prstGeom prst="rect">
                <a:avLst/>
              </a:prstGeom>
            </p:spPr>
            <p:txBody>
              <a:bodyPr vert="horz" lIns="91440" tIns="45720" rIns="91440" bIns="45720" rtlCol="0">
                <a:normAutofit fontScale="925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just">
                  <a:buFont typeface="Corbel" pitchFamily="34" charset="0"/>
                  <a:buNone/>
                </a:pPr>
                <a:r>
                  <a:rPr lang="es-MX" sz="2800" dirty="0" smtClean="0">
                    <a:solidFill>
                      <a:srgbClr val="002060"/>
                    </a:solidFill>
                  </a:rPr>
                  <a:t>Suponga una confiabilidad del 95% para cuatro medicamentos particulares que se están comparando. Si se cuenta con cuatro grupos muestrales de tamaño:</a:t>
                </a:r>
              </a:p>
              <a:p>
                <a:pPr marL="45720" indent="0" algn="just">
                  <a:buFont typeface="Corbel" pitchFamily="34" charset="0"/>
                  <a:buNone/>
                </a:pPr>
                <a:endParaRPr lang="es-MX" sz="2800" dirty="0">
                  <a:solidFill>
                    <a:srgbClr val="002060"/>
                  </a:solidFill>
                </a:endParaRPr>
              </a:p>
              <a:p>
                <a:pPr marL="45720" indent="0" algn="just">
                  <a:buFont typeface="Corbel" pitchFamily="34" charset="0"/>
                  <a:buNone/>
                </a:pPr>
                <a14:m>
                  <m:oMathPara xmlns:m="http://schemas.openxmlformats.org/officeDocument/2006/math">
                    <m:oMathParaPr>
                      <m:jc m:val="centerGroup"/>
                    </m:oMathParaPr>
                    <m:oMath xmlns:m="http://schemas.openxmlformats.org/officeDocument/2006/math">
                      <m:sSub>
                        <m:sSubPr>
                          <m:ctrlPr>
                            <a:rPr lang="es-MX" sz="2800" b="0" i="1" smtClean="0">
                              <a:solidFill>
                                <a:srgbClr val="002060"/>
                              </a:solidFill>
                              <a:latin typeface="Cambria Math" panose="02040503050406030204" pitchFamily="18" charset="0"/>
                            </a:rPr>
                          </m:ctrlPr>
                        </m:sSubPr>
                        <m:e>
                          <m:r>
                            <a:rPr lang="es-MX" sz="2800" b="0" i="1" smtClean="0">
                              <a:solidFill>
                                <a:srgbClr val="002060"/>
                              </a:solidFill>
                              <a:latin typeface="Cambria Math" panose="02040503050406030204" pitchFamily="18" charset="0"/>
                            </a:rPr>
                            <m:t>𝑛</m:t>
                          </m:r>
                        </m:e>
                        <m:sub>
                          <m:r>
                            <a:rPr lang="es-MX" sz="2800" b="0" i="1" smtClean="0">
                              <a:solidFill>
                                <a:srgbClr val="002060"/>
                              </a:solidFill>
                              <a:latin typeface="Cambria Math" panose="02040503050406030204" pitchFamily="18" charset="0"/>
                            </a:rPr>
                            <m:t>1</m:t>
                          </m:r>
                        </m:sub>
                      </m:sSub>
                      <m:r>
                        <a:rPr lang="es-MX" sz="2800" b="0" i="1" smtClean="0">
                          <a:solidFill>
                            <a:srgbClr val="002060"/>
                          </a:solidFill>
                          <a:latin typeface="Cambria Math" panose="02040503050406030204" pitchFamily="18" charset="0"/>
                        </a:rPr>
                        <m:t>=15</m:t>
                      </m:r>
                    </m:oMath>
                  </m:oMathPara>
                </a14:m>
                <a:endParaRPr lang="es-MX" sz="2800" b="0" dirty="0" smtClean="0">
                  <a:solidFill>
                    <a:srgbClr val="002060"/>
                  </a:solidFill>
                </a:endParaRPr>
              </a:p>
              <a:p>
                <a:pPr marL="45720" indent="0" algn="just">
                  <a:buNone/>
                </a:pPr>
                <a14:m>
                  <m:oMathPara xmlns:m="http://schemas.openxmlformats.org/officeDocument/2006/math">
                    <m:oMathParaPr>
                      <m:jc m:val="centerGroup"/>
                    </m:oMathParaPr>
                    <m:oMath xmlns:m="http://schemas.openxmlformats.org/officeDocument/2006/math">
                      <m:sSub>
                        <m:sSubPr>
                          <m:ctrlPr>
                            <a:rPr lang="es-MX" sz="2800" i="1">
                              <a:solidFill>
                                <a:srgbClr val="002060"/>
                              </a:solidFill>
                              <a:latin typeface="Cambria Math" panose="02040503050406030204" pitchFamily="18" charset="0"/>
                            </a:rPr>
                          </m:ctrlPr>
                        </m:sSubPr>
                        <m:e>
                          <m:r>
                            <a:rPr lang="es-MX" sz="2800" i="1">
                              <a:solidFill>
                                <a:srgbClr val="002060"/>
                              </a:solidFill>
                              <a:latin typeface="Cambria Math" panose="02040503050406030204" pitchFamily="18" charset="0"/>
                            </a:rPr>
                            <m:t>𝑛</m:t>
                          </m:r>
                        </m:e>
                        <m:sub>
                          <m:r>
                            <a:rPr lang="es-MX" sz="2800" b="0" i="1" smtClean="0">
                              <a:solidFill>
                                <a:srgbClr val="002060"/>
                              </a:solidFill>
                              <a:latin typeface="Cambria Math" panose="02040503050406030204" pitchFamily="18" charset="0"/>
                            </a:rPr>
                            <m:t>2</m:t>
                          </m:r>
                        </m:sub>
                      </m:sSub>
                      <m:r>
                        <a:rPr lang="es-MX" sz="2800" i="1">
                          <a:solidFill>
                            <a:srgbClr val="002060"/>
                          </a:solidFill>
                          <a:latin typeface="Cambria Math" panose="02040503050406030204" pitchFamily="18" charset="0"/>
                        </a:rPr>
                        <m:t>=1</m:t>
                      </m:r>
                      <m:r>
                        <a:rPr lang="es-MX" sz="2800" b="0" i="1" smtClean="0">
                          <a:solidFill>
                            <a:srgbClr val="002060"/>
                          </a:solidFill>
                          <a:latin typeface="Cambria Math" panose="02040503050406030204" pitchFamily="18" charset="0"/>
                        </a:rPr>
                        <m:t>5</m:t>
                      </m:r>
                    </m:oMath>
                  </m:oMathPara>
                </a14:m>
                <a:endParaRPr lang="es-MX" sz="2800" dirty="0">
                  <a:solidFill>
                    <a:srgbClr val="002060"/>
                  </a:solidFill>
                </a:endParaRPr>
              </a:p>
              <a:p>
                <a:pPr marL="45720" indent="0" algn="just">
                  <a:buNone/>
                </a:pPr>
                <a14:m>
                  <m:oMathPara xmlns:m="http://schemas.openxmlformats.org/officeDocument/2006/math">
                    <m:oMathParaPr>
                      <m:jc m:val="centerGroup"/>
                    </m:oMathParaPr>
                    <m:oMath xmlns:m="http://schemas.openxmlformats.org/officeDocument/2006/math">
                      <m:sSub>
                        <m:sSubPr>
                          <m:ctrlPr>
                            <a:rPr lang="es-MX" sz="2800" i="1">
                              <a:solidFill>
                                <a:srgbClr val="002060"/>
                              </a:solidFill>
                              <a:latin typeface="Cambria Math" panose="02040503050406030204" pitchFamily="18" charset="0"/>
                            </a:rPr>
                          </m:ctrlPr>
                        </m:sSubPr>
                        <m:e>
                          <m:r>
                            <a:rPr lang="es-MX" sz="2800" i="1">
                              <a:solidFill>
                                <a:srgbClr val="002060"/>
                              </a:solidFill>
                              <a:latin typeface="Cambria Math" panose="02040503050406030204" pitchFamily="18" charset="0"/>
                            </a:rPr>
                            <m:t>𝑛</m:t>
                          </m:r>
                        </m:e>
                        <m:sub>
                          <m:r>
                            <a:rPr lang="es-MX" sz="2800" b="0" i="1" smtClean="0">
                              <a:solidFill>
                                <a:srgbClr val="002060"/>
                              </a:solidFill>
                              <a:latin typeface="Cambria Math" panose="02040503050406030204" pitchFamily="18" charset="0"/>
                            </a:rPr>
                            <m:t>3</m:t>
                          </m:r>
                        </m:sub>
                      </m:sSub>
                      <m:r>
                        <a:rPr lang="es-MX" sz="2800" i="1">
                          <a:solidFill>
                            <a:srgbClr val="002060"/>
                          </a:solidFill>
                          <a:latin typeface="Cambria Math" panose="02040503050406030204" pitchFamily="18" charset="0"/>
                        </a:rPr>
                        <m:t>=1</m:t>
                      </m:r>
                      <m:r>
                        <a:rPr lang="es-MX" sz="2800" b="0" i="1" smtClean="0">
                          <a:solidFill>
                            <a:srgbClr val="002060"/>
                          </a:solidFill>
                          <a:latin typeface="Cambria Math" panose="02040503050406030204" pitchFamily="18" charset="0"/>
                        </a:rPr>
                        <m:t>5</m:t>
                      </m:r>
                    </m:oMath>
                  </m:oMathPara>
                </a14:m>
                <a:endParaRPr lang="es-MX" sz="2800" dirty="0" smtClean="0">
                  <a:solidFill>
                    <a:srgbClr val="002060"/>
                  </a:solidFill>
                </a:endParaRPr>
              </a:p>
              <a:p>
                <a:pPr marL="45720" indent="0" algn="just">
                  <a:buNone/>
                </a:pPr>
                <a14:m>
                  <m:oMathPara xmlns:m="http://schemas.openxmlformats.org/officeDocument/2006/math">
                    <m:oMathParaPr>
                      <m:jc m:val="centerGroup"/>
                    </m:oMathParaPr>
                    <m:oMath xmlns:m="http://schemas.openxmlformats.org/officeDocument/2006/math">
                      <m:sSub>
                        <m:sSubPr>
                          <m:ctrlPr>
                            <a:rPr lang="es-MX" sz="2800" i="1">
                              <a:solidFill>
                                <a:srgbClr val="002060"/>
                              </a:solidFill>
                              <a:latin typeface="Cambria Math" panose="02040503050406030204" pitchFamily="18" charset="0"/>
                            </a:rPr>
                          </m:ctrlPr>
                        </m:sSubPr>
                        <m:e>
                          <m:r>
                            <a:rPr lang="es-MX" sz="2800" i="1">
                              <a:solidFill>
                                <a:srgbClr val="002060"/>
                              </a:solidFill>
                              <a:latin typeface="Cambria Math" panose="02040503050406030204" pitchFamily="18" charset="0"/>
                            </a:rPr>
                            <m:t>𝑛</m:t>
                          </m:r>
                        </m:e>
                        <m:sub>
                          <m:r>
                            <a:rPr lang="es-MX" sz="2800" b="0" i="1" smtClean="0">
                              <a:solidFill>
                                <a:srgbClr val="002060"/>
                              </a:solidFill>
                              <a:latin typeface="Cambria Math" panose="02040503050406030204" pitchFamily="18" charset="0"/>
                            </a:rPr>
                            <m:t>4</m:t>
                          </m:r>
                        </m:sub>
                      </m:sSub>
                      <m:r>
                        <a:rPr lang="es-MX" sz="2800" i="1">
                          <a:solidFill>
                            <a:srgbClr val="002060"/>
                          </a:solidFill>
                          <a:latin typeface="Cambria Math" panose="02040503050406030204" pitchFamily="18" charset="0"/>
                        </a:rPr>
                        <m:t>=1</m:t>
                      </m:r>
                      <m:r>
                        <a:rPr lang="es-MX" sz="2800" b="0" i="1" smtClean="0">
                          <a:solidFill>
                            <a:srgbClr val="002060"/>
                          </a:solidFill>
                          <a:latin typeface="Cambria Math" panose="02040503050406030204" pitchFamily="18" charset="0"/>
                        </a:rPr>
                        <m:t>6</m:t>
                      </m:r>
                    </m:oMath>
                  </m:oMathPara>
                </a14:m>
                <a:endParaRPr lang="es-MX" sz="2800" dirty="0">
                  <a:solidFill>
                    <a:srgbClr val="002060"/>
                  </a:solidFill>
                </a:endParaRPr>
              </a:p>
              <a:p>
                <a:pPr marL="45720" indent="0" algn="just">
                  <a:buNone/>
                </a:pPr>
                <a:r>
                  <a:rPr lang="es-MX" sz="2800" dirty="0" smtClean="0">
                    <a:solidFill>
                      <a:srgbClr val="002060"/>
                    </a:solidFill>
                  </a:rPr>
                  <a:t>Para buscar el valor de  </a:t>
                </a:r>
                <a14:m>
                  <m:oMath xmlns:m="http://schemas.openxmlformats.org/officeDocument/2006/math">
                    <m:r>
                      <a:rPr lang="es-MX" sz="2800" b="1" i="1" smtClean="0">
                        <a:solidFill>
                          <a:srgbClr val="002060"/>
                        </a:solidFill>
                        <a:latin typeface="Cambria Math" panose="02040503050406030204" pitchFamily="18" charset="0"/>
                      </a:rPr>
                      <m:t>𝒒</m:t>
                    </m:r>
                  </m:oMath>
                </a14:m>
                <a:r>
                  <a:rPr lang="es-MX" sz="2800" b="1" dirty="0" smtClean="0">
                    <a:solidFill>
                      <a:srgbClr val="002060"/>
                    </a:solidFill>
                  </a:rPr>
                  <a:t> </a:t>
                </a:r>
                <a:r>
                  <a:rPr lang="es-MX" sz="2800" dirty="0" smtClean="0">
                    <a:solidFill>
                      <a:srgbClr val="002060"/>
                    </a:solidFill>
                  </a:rPr>
                  <a:t>consideramos como parámetros</a:t>
                </a:r>
              </a:p>
              <a:p>
                <a:pPr marL="45720" indent="0" algn="just">
                  <a:buNone/>
                </a:pPr>
                <a:endParaRPr lang="es-MX" sz="2800" b="1" dirty="0">
                  <a:solidFill>
                    <a:srgbClr val="002060"/>
                  </a:solidFill>
                </a:endParaRPr>
              </a:p>
              <a:p>
                <a:pPr marL="45720" indent="0" algn="just">
                  <a:buNone/>
                </a:pPr>
                <a14:m>
                  <m:oMathPara xmlns:m="http://schemas.openxmlformats.org/officeDocument/2006/math">
                    <m:oMathParaPr>
                      <m:jc m:val="centerGroup"/>
                    </m:oMathParaPr>
                    <m:oMath xmlns:m="http://schemas.openxmlformats.org/officeDocument/2006/math">
                      <m:r>
                        <a:rPr lang="es-MX" sz="2800" b="0" i="1" smtClean="0">
                          <a:solidFill>
                            <a:srgbClr val="002060"/>
                          </a:solidFill>
                          <a:latin typeface="Cambria Math" panose="02040503050406030204" pitchFamily="18" charset="0"/>
                        </a:rPr>
                        <m:t>𝑘</m:t>
                      </m:r>
                      <m:r>
                        <a:rPr lang="es-MX" sz="2800" i="1">
                          <a:solidFill>
                            <a:srgbClr val="002060"/>
                          </a:solidFill>
                          <a:latin typeface="Cambria Math" panose="02040503050406030204" pitchFamily="18" charset="0"/>
                        </a:rPr>
                        <m:t>=</m:t>
                      </m:r>
                      <m:r>
                        <a:rPr lang="es-MX" sz="2800" b="0" i="1" smtClean="0">
                          <a:solidFill>
                            <a:srgbClr val="002060"/>
                          </a:solidFill>
                          <a:latin typeface="Cambria Math" panose="02040503050406030204" pitchFamily="18" charset="0"/>
                        </a:rPr>
                        <m:t>4</m:t>
                      </m:r>
                    </m:oMath>
                  </m:oMathPara>
                </a14:m>
                <a:endParaRPr lang="es-MX" sz="2800" b="0" dirty="0" smtClean="0">
                  <a:solidFill>
                    <a:srgbClr val="002060"/>
                  </a:solidFill>
                </a:endParaRPr>
              </a:p>
              <a:p>
                <a:pPr marL="45720" indent="0" algn="just">
                  <a:buNone/>
                </a:pPr>
                <a14:m>
                  <m:oMathPara xmlns:m="http://schemas.openxmlformats.org/officeDocument/2006/math">
                    <m:oMathParaPr>
                      <m:jc m:val="centerGroup"/>
                    </m:oMathParaPr>
                    <m:oMath xmlns:m="http://schemas.openxmlformats.org/officeDocument/2006/math">
                      <m:r>
                        <a:rPr lang="es-MX" sz="2800" b="0" i="1" smtClean="0">
                          <a:solidFill>
                            <a:srgbClr val="002060"/>
                          </a:solidFill>
                          <a:latin typeface="Cambria Math" panose="02040503050406030204" pitchFamily="18" charset="0"/>
                        </a:rPr>
                        <m:t>61</m:t>
                      </m:r>
                      <m:r>
                        <a:rPr lang="es-MX" sz="2800" i="1">
                          <a:solidFill>
                            <a:srgbClr val="002060"/>
                          </a:solidFill>
                          <a:latin typeface="Cambria Math" panose="02040503050406030204" pitchFamily="18" charset="0"/>
                        </a:rPr>
                        <m:t>−</m:t>
                      </m:r>
                      <m:r>
                        <a:rPr lang="es-MX" sz="2800" b="0" i="1" smtClean="0">
                          <a:solidFill>
                            <a:srgbClr val="002060"/>
                          </a:solidFill>
                          <a:latin typeface="Cambria Math" panose="02040503050406030204" pitchFamily="18" charset="0"/>
                        </a:rPr>
                        <m:t>4</m:t>
                      </m:r>
                      <m:r>
                        <a:rPr lang="es-MX" sz="2800" i="1">
                          <a:solidFill>
                            <a:srgbClr val="002060"/>
                          </a:solidFill>
                          <a:latin typeface="Cambria Math" panose="02040503050406030204" pitchFamily="18" charset="0"/>
                        </a:rPr>
                        <m:t>=57</m:t>
                      </m:r>
                    </m:oMath>
                  </m:oMathPara>
                </a14:m>
                <a:endParaRPr lang="es-MX" sz="2800" dirty="0">
                  <a:solidFill>
                    <a:srgbClr val="002060"/>
                  </a:solidFill>
                </a:endParaRPr>
              </a:p>
              <a:p>
                <a:pPr marL="45720" indent="0" algn="just">
                  <a:buNone/>
                </a:pPr>
                <a14:m>
                  <m:oMathPara xmlns:m="http://schemas.openxmlformats.org/officeDocument/2006/math">
                    <m:oMathParaPr>
                      <m:jc m:val="centerGroup"/>
                    </m:oMathParaPr>
                    <m:oMath xmlns:m="http://schemas.openxmlformats.org/officeDocument/2006/math">
                      <m:r>
                        <a:rPr lang="es-MX" sz="2800" b="0" i="1" smtClean="0">
                          <a:solidFill>
                            <a:srgbClr val="002060"/>
                          </a:solidFill>
                          <a:latin typeface="Cambria Math" panose="02040503050406030204" pitchFamily="18" charset="0"/>
                        </a:rPr>
                        <m:t>𝑛</m:t>
                      </m:r>
                      <m:r>
                        <a:rPr lang="es-MX" sz="2800" b="0" i="1" smtClean="0">
                          <a:solidFill>
                            <a:srgbClr val="002060"/>
                          </a:solidFill>
                          <a:latin typeface="Cambria Math" panose="02040503050406030204" pitchFamily="18" charset="0"/>
                        </a:rPr>
                        <m:t>−</m:t>
                      </m:r>
                      <m:r>
                        <a:rPr lang="es-MX" sz="2800" b="0" i="1" smtClean="0">
                          <a:solidFill>
                            <a:srgbClr val="002060"/>
                          </a:solidFill>
                          <a:latin typeface="Cambria Math" panose="02040503050406030204" pitchFamily="18" charset="0"/>
                        </a:rPr>
                        <m:t>𝑘</m:t>
                      </m:r>
                      <m:r>
                        <a:rPr lang="es-MX" sz="2800" i="1">
                          <a:solidFill>
                            <a:srgbClr val="002060"/>
                          </a:solidFill>
                          <a:latin typeface="Cambria Math" panose="02040503050406030204" pitchFamily="18" charset="0"/>
                        </a:rPr>
                        <m:t>=</m:t>
                      </m:r>
                      <m:r>
                        <a:rPr lang="es-MX" sz="2800" b="0" i="1" smtClean="0">
                          <a:solidFill>
                            <a:srgbClr val="002060"/>
                          </a:solidFill>
                          <a:latin typeface="Cambria Math" panose="02040503050406030204" pitchFamily="18" charset="0"/>
                        </a:rPr>
                        <m:t>57</m:t>
                      </m:r>
                    </m:oMath>
                  </m:oMathPara>
                </a14:m>
                <a:endParaRPr lang="es-MX" sz="2800" b="0" dirty="0" smtClean="0">
                  <a:solidFill>
                    <a:srgbClr val="002060"/>
                  </a:solidFill>
                </a:endParaRPr>
              </a:p>
              <a:p>
                <a:pPr marL="45720" indent="0" algn="just">
                  <a:buNone/>
                </a:pPr>
                <a:endParaRPr lang="es-MX" sz="2800" dirty="0">
                  <a:solidFill>
                    <a:srgbClr val="002060"/>
                  </a:solidFill>
                </a:endParaRPr>
              </a:p>
            </p:txBody>
          </p:sp>
        </mc:Choice>
        <mc:Fallback xmlns="">
          <p:sp>
            <p:nvSpPr>
              <p:cNvPr id="11" name="Marcador de contenido 2"/>
              <p:cNvSpPr txBox="1">
                <a:spLocks noRot="1" noChangeAspect="1" noMove="1" noResize="1" noEditPoints="1" noAdjustHandles="1" noChangeArrowheads="1" noChangeShapeType="1" noTextEdit="1"/>
              </p:cNvSpPr>
              <p:nvPr/>
            </p:nvSpPr>
            <p:spPr>
              <a:xfrm>
                <a:off x="395468" y="914344"/>
                <a:ext cx="11380895" cy="5250929"/>
              </a:xfrm>
              <a:prstGeom prst="rect">
                <a:avLst/>
              </a:prstGeom>
              <a:blipFill>
                <a:blip r:embed="rId2"/>
                <a:stretch>
                  <a:fillRect l="-536" t="-1742" r="-964"/>
                </a:stretch>
              </a:blipFill>
            </p:spPr>
            <p:txBody>
              <a:bodyPr/>
              <a:lstStyle/>
              <a:p>
                <a:r>
                  <a:rPr lang="es-MX">
                    <a:noFill/>
                  </a:rPr>
                  <a:t> </a:t>
                </a:r>
              </a:p>
            </p:txBody>
          </p:sp>
        </mc:Fallback>
      </mc:AlternateContent>
    </p:spTree>
    <p:extLst>
      <p:ext uri="{BB962C8B-B14F-4D97-AF65-F5344CB8AC3E}">
        <p14:creationId xmlns:p14="http://schemas.microsoft.com/office/powerpoint/2010/main" val="14733177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p:cNvSpPr/>
              <p:nvPr/>
            </p:nvSpPr>
            <p:spPr>
              <a:xfrm>
                <a:off x="8672946" y="2242719"/>
                <a:ext cx="3519054" cy="3539430"/>
              </a:xfrm>
              <a:prstGeom prst="rect">
                <a:avLst/>
              </a:prstGeom>
            </p:spPr>
            <p:txBody>
              <a:bodyPr wrap="square">
                <a:spAutoFit/>
              </a:bodyPr>
              <a:lstStyle/>
              <a:p>
                <a:pPr marL="45720" indent="0" algn="just">
                  <a:buNone/>
                </a:pPr>
                <a:endParaRPr lang="es-MX" sz="2800" b="1" dirty="0" smtClean="0">
                  <a:solidFill>
                    <a:srgbClr val="002060"/>
                  </a:solidFill>
                </a:endParaRPr>
              </a:p>
              <a:p>
                <a:pPr marL="45720" indent="0" algn="just">
                  <a:buNone/>
                </a:pPr>
                <a14:m>
                  <m:oMathPara xmlns:m="http://schemas.openxmlformats.org/officeDocument/2006/math">
                    <m:oMathParaPr>
                      <m:jc m:val="centerGroup"/>
                    </m:oMathParaPr>
                    <m:oMath xmlns:m="http://schemas.openxmlformats.org/officeDocument/2006/math">
                      <m:r>
                        <a:rPr lang="es-MX" sz="2800" i="1">
                          <a:solidFill>
                            <a:srgbClr val="002060"/>
                          </a:solidFill>
                          <a:latin typeface="Cambria Math" panose="02040503050406030204" pitchFamily="18" charset="0"/>
                        </a:rPr>
                        <m:t>𝑘</m:t>
                      </m:r>
                      <m:r>
                        <a:rPr lang="es-MX" sz="2800" i="1">
                          <a:solidFill>
                            <a:srgbClr val="002060"/>
                          </a:solidFill>
                          <a:latin typeface="Cambria Math" panose="02040503050406030204" pitchFamily="18" charset="0"/>
                        </a:rPr>
                        <m:t>=4</m:t>
                      </m:r>
                    </m:oMath>
                  </m:oMathPara>
                </a14:m>
                <a:endParaRPr lang="es-MX" sz="2800" dirty="0">
                  <a:solidFill>
                    <a:srgbClr val="002060"/>
                  </a:solidFill>
                </a:endParaRPr>
              </a:p>
              <a:p>
                <a:pPr marL="45720" indent="0" algn="just">
                  <a:buNone/>
                </a:pPr>
                <a:endParaRPr lang="es-MX" sz="2800" dirty="0">
                  <a:solidFill>
                    <a:srgbClr val="002060"/>
                  </a:solidFill>
                </a:endParaRPr>
              </a:p>
              <a:p>
                <a:pPr marL="45720" indent="0" algn="just">
                  <a:buNone/>
                </a:pPr>
                <a14:m>
                  <m:oMathPara xmlns:m="http://schemas.openxmlformats.org/officeDocument/2006/math">
                    <m:oMathParaPr>
                      <m:jc m:val="centerGroup"/>
                    </m:oMathParaPr>
                    <m:oMath xmlns:m="http://schemas.openxmlformats.org/officeDocument/2006/math">
                      <m:r>
                        <a:rPr lang="es-MX" sz="2800" i="1">
                          <a:solidFill>
                            <a:srgbClr val="002060"/>
                          </a:solidFill>
                          <a:latin typeface="Cambria Math" panose="02040503050406030204" pitchFamily="18" charset="0"/>
                        </a:rPr>
                        <m:t>𝑛</m:t>
                      </m:r>
                      <m:r>
                        <a:rPr lang="es-MX" sz="2800" i="1">
                          <a:solidFill>
                            <a:srgbClr val="002060"/>
                          </a:solidFill>
                          <a:latin typeface="Cambria Math" panose="02040503050406030204" pitchFamily="18" charset="0"/>
                        </a:rPr>
                        <m:t>−</m:t>
                      </m:r>
                      <m:r>
                        <a:rPr lang="es-MX" sz="2800" i="1">
                          <a:solidFill>
                            <a:srgbClr val="002060"/>
                          </a:solidFill>
                          <a:latin typeface="Cambria Math" panose="02040503050406030204" pitchFamily="18" charset="0"/>
                        </a:rPr>
                        <m:t>𝑘</m:t>
                      </m:r>
                      <m:r>
                        <a:rPr lang="es-MX" sz="2800" i="1">
                          <a:solidFill>
                            <a:srgbClr val="002060"/>
                          </a:solidFill>
                          <a:latin typeface="Cambria Math" panose="02040503050406030204" pitchFamily="18" charset="0"/>
                        </a:rPr>
                        <m:t>=57</m:t>
                      </m:r>
                    </m:oMath>
                  </m:oMathPara>
                </a14:m>
                <a:endParaRPr lang="es-MX" sz="2800" dirty="0" smtClean="0">
                  <a:solidFill>
                    <a:srgbClr val="002060"/>
                  </a:solidFill>
                </a:endParaRPr>
              </a:p>
              <a:p>
                <a:pPr marL="45720" algn="just"/>
                <a:endParaRPr lang="es-MX" sz="2800" b="0" i="1" dirty="0" smtClean="0">
                  <a:solidFill>
                    <a:srgbClr val="002060"/>
                  </a:solidFill>
                  <a:latin typeface="Cambria Math" panose="02040503050406030204" pitchFamily="18" charset="0"/>
                </a:endParaRPr>
              </a:p>
              <a:p>
                <a:pPr marL="45720" algn="just"/>
                <a14:m>
                  <m:oMathPara xmlns:m="http://schemas.openxmlformats.org/officeDocument/2006/math">
                    <m:oMathParaPr>
                      <m:jc m:val="centerGroup"/>
                    </m:oMathParaPr>
                    <m:oMath xmlns:m="http://schemas.openxmlformats.org/officeDocument/2006/math">
                      <m:r>
                        <a:rPr lang="es-MX" sz="2800" b="0" i="1" smtClean="0">
                          <a:solidFill>
                            <a:srgbClr val="002060"/>
                          </a:solidFill>
                          <a:latin typeface="Cambria Math" panose="02040503050406030204" pitchFamily="18" charset="0"/>
                        </a:rPr>
                        <m:t>𝛼</m:t>
                      </m:r>
                      <m:r>
                        <a:rPr lang="es-MX" sz="2800" b="0" i="1" smtClean="0">
                          <a:solidFill>
                            <a:srgbClr val="002060"/>
                          </a:solidFill>
                          <a:latin typeface="Cambria Math" panose="02040503050406030204" pitchFamily="18" charset="0"/>
                        </a:rPr>
                        <m:t>=0.05</m:t>
                      </m:r>
                    </m:oMath>
                  </m:oMathPara>
                </a14:m>
                <a:endParaRPr lang="es-MX" sz="2800" dirty="0" smtClean="0">
                  <a:solidFill>
                    <a:srgbClr val="002060"/>
                  </a:solidFill>
                </a:endParaRPr>
              </a:p>
              <a:p>
                <a:pPr marL="45720" algn="just"/>
                <a:endParaRPr lang="es-MX" sz="2800" b="0" i="1" dirty="0" smtClean="0">
                  <a:solidFill>
                    <a:srgbClr val="002060"/>
                  </a:solidFill>
                  <a:latin typeface="Cambria Math" panose="02040503050406030204" pitchFamily="18" charset="0"/>
                </a:endParaRPr>
              </a:p>
              <a:p>
                <a:pPr marL="45720" algn="just"/>
                <a:endParaRPr lang="es-MX" sz="2800" dirty="0">
                  <a:solidFill>
                    <a:srgbClr val="002060"/>
                  </a:solidFill>
                </a:endParaRPr>
              </a:p>
            </p:txBody>
          </p:sp>
        </mc:Choice>
        <mc:Fallback xmlns="">
          <p:sp>
            <p:nvSpPr>
              <p:cNvPr id="2" name="Rectángulo 1"/>
              <p:cNvSpPr>
                <a:spLocks noRot="1" noChangeAspect="1" noMove="1" noResize="1" noEditPoints="1" noAdjustHandles="1" noChangeArrowheads="1" noChangeShapeType="1" noTextEdit="1"/>
              </p:cNvSpPr>
              <p:nvPr/>
            </p:nvSpPr>
            <p:spPr>
              <a:xfrm>
                <a:off x="8672946" y="2242719"/>
                <a:ext cx="3519054" cy="3539430"/>
              </a:xfrm>
              <a:prstGeom prst="rect">
                <a:avLst/>
              </a:prstGeom>
              <a:blipFill>
                <a:blip r:embed="rId3"/>
                <a:stretch>
                  <a:fillRect/>
                </a:stretch>
              </a:blipFill>
            </p:spPr>
            <p:txBody>
              <a:bodyPr/>
              <a:lstStyle/>
              <a:p>
                <a:r>
                  <a:rPr lang="es-MX">
                    <a:noFill/>
                  </a:rPr>
                  <a:t> </a:t>
                </a:r>
              </a:p>
            </p:txBody>
          </p:sp>
        </mc:Fallback>
      </mc:AlternateContent>
      <p:pic>
        <p:nvPicPr>
          <p:cNvPr id="3" name="Imagen 2"/>
          <p:cNvPicPr>
            <a:picLocks noChangeAspect="1"/>
          </p:cNvPicPr>
          <p:nvPr/>
        </p:nvPicPr>
        <p:blipFill>
          <a:blip r:embed="rId4"/>
          <a:stretch>
            <a:fillRect/>
          </a:stretch>
        </p:blipFill>
        <p:spPr>
          <a:xfrm>
            <a:off x="395287" y="296775"/>
            <a:ext cx="7959004" cy="6337475"/>
          </a:xfrm>
          <a:prstGeom prst="rect">
            <a:avLst/>
          </a:prstGeom>
        </p:spPr>
      </p:pic>
    </p:spTree>
    <p:extLst>
      <p:ext uri="{BB962C8B-B14F-4D97-AF65-F5344CB8AC3E}">
        <p14:creationId xmlns:p14="http://schemas.microsoft.com/office/powerpoint/2010/main" val="40719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stretch>
            <a:fillRect/>
          </a:stretch>
        </p:blipFill>
        <p:spPr>
          <a:xfrm>
            <a:off x="395287" y="296775"/>
            <a:ext cx="7959004" cy="6337475"/>
          </a:xfrm>
          <a:prstGeom prst="rect">
            <a:avLst/>
          </a:prstGeom>
        </p:spPr>
      </p:pic>
      <p:sp>
        <p:nvSpPr>
          <p:cNvPr id="18" name="Elipse 17"/>
          <p:cNvSpPr/>
          <p:nvPr/>
        </p:nvSpPr>
        <p:spPr>
          <a:xfrm>
            <a:off x="2899328" y="699974"/>
            <a:ext cx="666633" cy="529291"/>
          </a:xfrm>
          <a:prstGeom prst="ellipse">
            <a:avLst/>
          </a:prstGeom>
          <a:noFill/>
          <a:ln w="444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9" name="Rectángulo 18"/>
          <p:cNvSpPr/>
          <p:nvPr/>
        </p:nvSpPr>
        <p:spPr>
          <a:xfrm>
            <a:off x="656428" y="4227878"/>
            <a:ext cx="2909533" cy="1175395"/>
          </a:xfrm>
          <a:prstGeom prst="rect">
            <a:avLst/>
          </a:prstGeom>
          <a:noFill/>
          <a:ln w="444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2" name="Rectángulo 1"/>
              <p:cNvSpPr/>
              <p:nvPr/>
            </p:nvSpPr>
            <p:spPr>
              <a:xfrm>
                <a:off x="8672946" y="2242719"/>
                <a:ext cx="3519054" cy="3970318"/>
              </a:xfrm>
              <a:prstGeom prst="rect">
                <a:avLst/>
              </a:prstGeom>
            </p:spPr>
            <p:txBody>
              <a:bodyPr wrap="square">
                <a:spAutoFit/>
              </a:bodyPr>
              <a:lstStyle/>
              <a:p>
                <a:pPr marL="45720" indent="0" algn="just">
                  <a:buNone/>
                </a:pPr>
                <a:endParaRPr lang="es-MX" sz="2800" b="1" dirty="0" smtClean="0">
                  <a:solidFill>
                    <a:srgbClr val="002060"/>
                  </a:solidFill>
                </a:endParaRPr>
              </a:p>
              <a:p>
                <a:pPr marL="45720" indent="0" algn="just">
                  <a:buNone/>
                </a:pPr>
                <a14:m>
                  <m:oMathPara xmlns:m="http://schemas.openxmlformats.org/officeDocument/2006/math">
                    <m:oMathParaPr>
                      <m:jc m:val="centerGroup"/>
                    </m:oMathParaPr>
                    <m:oMath xmlns:m="http://schemas.openxmlformats.org/officeDocument/2006/math">
                      <m:r>
                        <a:rPr lang="es-MX" sz="2800" i="1">
                          <a:solidFill>
                            <a:srgbClr val="002060"/>
                          </a:solidFill>
                          <a:latin typeface="Cambria Math" panose="02040503050406030204" pitchFamily="18" charset="0"/>
                        </a:rPr>
                        <m:t>𝑘</m:t>
                      </m:r>
                      <m:r>
                        <a:rPr lang="es-MX" sz="2800" i="1">
                          <a:solidFill>
                            <a:srgbClr val="002060"/>
                          </a:solidFill>
                          <a:latin typeface="Cambria Math" panose="02040503050406030204" pitchFamily="18" charset="0"/>
                        </a:rPr>
                        <m:t>=4</m:t>
                      </m:r>
                    </m:oMath>
                  </m:oMathPara>
                </a14:m>
                <a:endParaRPr lang="es-MX" sz="2800" dirty="0">
                  <a:solidFill>
                    <a:srgbClr val="002060"/>
                  </a:solidFill>
                </a:endParaRPr>
              </a:p>
              <a:p>
                <a:pPr marL="45720" indent="0" algn="just">
                  <a:buNone/>
                </a:pPr>
                <a:endParaRPr lang="es-MX" sz="2800" dirty="0">
                  <a:solidFill>
                    <a:srgbClr val="002060"/>
                  </a:solidFill>
                </a:endParaRPr>
              </a:p>
              <a:p>
                <a:pPr marL="45720" indent="0" algn="just">
                  <a:buNone/>
                </a:pPr>
                <a14:m>
                  <m:oMathPara xmlns:m="http://schemas.openxmlformats.org/officeDocument/2006/math">
                    <m:oMathParaPr>
                      <m:jc m:val="centerGroup"/>
                    </m:oMathParaPr>
                    <m:oMath xmlns:m="http://schemas.openxmlformats.org/officeDocument/2006/math">
                      <m:r>
                        <a:rPr lang="es-MX" sz="2800" i="1">
                          <a:solidFill>
                            <a:srgbClr val="002060"/>
                          </a:solidFill>
                          <a:latin typeface="Cambria Math" panose="02040503050406030204" pitchFamily="18" charset="0"/>
                        </a:rPr>
                        <m:t>𝑛</m:t>
                      </m:r>
                      <m:r>
                        <a:rPr lang="es-MX" sz="2800" i="1">
                          <a:solidFill>
                            <a:srgbClr val="002060"/>
                          </a:solidFill>
                          <a:latin typeface="Cambria Math" panose="02040503050406030204" pitchFamily="18" charset="0"/>
                        </a:rPr>
                        <m:t>−</m:t>
                      </m:r>
                      <m:r>
                        <a:rPr lang="es-MX" sz="2800" i="1">
                          <a:solidFill>
                            <a:srgbClr val="002060"/>
                          </a:solidFill>
                          <a:latin typeface="Cambria Math" panose="02040503050406030204" pitchFamily="18" charset="0"/>
                        </a:rPr>
                        <m:t>𝑘</m:t>
                      </m:r>
                      <m:r>
                        <a:rPr lang="es-MX" sz="2800" i="1">
                          <a:solidFill>
                            <a:srgbClr val="002060"/>
                          </a:solidFill>
                          <a:latin typeface="Cambria Math" panose="02040503050406030204" pitchFamily="18" charset="0"/>
                        </a:rPr>
                        <m:t>=57</m:t>
                      </m:r>
                    </m:oMath>
                  </m:oMathPara>
                </a14:m>
                <a:endParaRPr lang="es-MX" sz="2800" dirty="0" smtClean="0">
                  <a:solidFill>
                    <a:srgbClr val="002060"/>
                  </a:solidFill>
                </a:endParaRPr>
              </a:p>
              <a:p>
                <a:pPr marL="45720" algn="just"/>
                <a:endParaRPr lang="es-MX" sz="2800" b="0" i="1" dirty="0" smtClean="0">
                  <a:solidFill>
                    <a:srgbClr val="002060"/>
                  </a:solidFill>
                  <a:latin typeface="Cambria Math" panose="02040503050406030204" pitchFamily="18" charset="0"/>
                </a:endParaRPr>
              </a:p>
              <a:p>
                <a:pPr marL="45720" algn="just"/>
                <a14:m>
                  <m:oMathPara xmlns:m="http://schemas.openxmlformats.org/officeDocument/2006/math">
                    <m:oMathParaPr>
                      <m:jc m:val="centerGroup"/>
                    </m:oMathParaPr>
                    <m:oMath xmlns:m="http://schemas.openxmlformats.org/officeDocument/2006/math">
                      <m:r>
                        <a:rPr lang="es-MX" sz="2800" b="0" i="1" smtClean="0">
                          <a:solidFill>
                            <a:srgbClr val="002060"/>
                          </a:solidFill>
                          <a:latin typeface="Cambria Math" panose="02040503050406030204" pitchFamily="18" charset="0"/>
                        </a:rPr>
                        <m:t>𝛼</m:t>
                      </m:r>
                      <m:r>
                        <a:rPr lang="es-MX" sz="2800" b="0" i="1" smtClean="0">
                          <a:solidFill>
                            <a:srgbClr val="002060"/>
                          </a:solidFill>
                          <a:latin typeface="Cambria Math" panose="02040503050406030204" pitchFamily="18" charset="0"/>
                        </a:rPr>
                        <m:t>=0.05</m:t>
                      </m:r>
                    </m:oMath>
                  </m:oMathPara>
                </a14:m>
                <a:endParaRPr lang="es-MX" sz="2800" dirty="0" smtClean="0">
                  <a:solidFill>
                    <a:srgbClr val="002060"/>
                  </a:solidFill>
                </a:endParaRPr>
              </a:p>
              <a:p>
                <a:pPr marL="45720" algn="just"/>
                <a:endParaRPr lang="es-MX" sz="2800" b="0" i="1" dirty="0" smtClean="0">
                  <a:solidFill>
                    <a:srgbClr val="002060"/>
                  </a:solidFill>
                  <a:latin typeface="Cambria Math" panose="02040503050406030204" pitchFamily="18" charset="0"/>
                </a:endParaRPr>
              </a:p>
              <a:p>
                <a:pPr marL="45720" algn="just"/>
                <a14:m>
                  <m:oMathPara xmlns:m="http://schemas.openxmlformats.org/officeDocument/2006/math">
                    <m:oMathParaPr>
                      <m:jc m:val="centerGroup"/>
                    </m:oMathParaPr>
                    <m:oMath xmlns:m="http://schemas.openxmlformats.org/officeDocument/2006/math">
                      <m:r>
                        <a:rPr lang="es-MX" sz="2800" b="0" i="1" smtClean="0">
                          <a:solidFill>
                            <a:srgbClr val="002060"/>
                          </a:solidFill>
                          <a:latin typeface="Cambria Math" panose="02040503050406030204" pitchFamily="18" charset="0"/>
                        </a:rPr>
                        <m:t>𝑞</m:t>
                      </m:r>
                      <m:r>
                        <a:rPr lang="es-MX" sz="2800" i="1">
                          <a:solidFill>
                            <a:srgbClr val="002060"/>
                          </a:solidFill>
                          <a:latin typeface="Cambria Math" panose="02040503050406030204" pitchFamily="18" charset="0"/>
                        </a:rPr>
                        <m:t>=</m:t>
                      </m:r>
                      <m:r>
                        <a:rPr lang="es-MX" sz="2800" b="0" i="1" smtClean="0">
                          <a:solidFill>
                            <a:srgbClr val="002060"/>
                          </a:solidFill>
                          <a:latin typeface="Cambria Math" panose="02040503050406030204" pitchFamily="18" charset="0"/>
                        </a:rPr>
                        <m:t>3.765</m:t>
                      </m:r>
                    </m:oMath>
                  </m:oMathPara>
                </a14:m>
                <a:endParaRPr lang="es-MX" sz="2800" dirty="0">
                  <a:solidFill>
                    <a:srgbClr val="002060"/>
                  </a:solidFill>
                </a:endParaRPr>
              </a:p>
              <a:p>
                <a:pPr marL="45720" algn="just"/>
                <a:endParaRPr lang="es-MX" sz="2800" dirty="0">
                  <a:solidFill>
                    <a:srgbClr val="002060"/>
                  </a:solidFill>
                </a:endParaRPr>
              </a:p>
            </p:txBody>
          </p:sp>
        </mc:Choice>
        <mc:Fallback xmlns="">
          <p:sp>
            <p:nvSpPr>
              <p:cNvPr id="2" name="Rectángulo 1"/>
              <p:cNvSpPr>
                <a:spLocks noRot="1" noChangeAspect="1" noMove="1" noResize="1" noEditPoints="1" noAdjustHandles="1" noChangeArrowheads="1" noChangeShapeType="1" noTextEdit="1"/>
              </p:cNvSpPr>
              <p:nvPr/>
            </p:nvSpPr>
            <p:spPr>
              <a:xfrm>
                <a:off x="8672946" y="2242719"/>
                <a:ext cx="3519054" cy="3970318"/>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288103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81112" y="2437852"/>
            <a:ext cx="9772651" cy="2055322"/>
          </a:xfrm>
        </p:spPr>
        <p:txBody>
          <a:bodyPr>
            <a:noAutofit/>
          </a:bodyPr>
          <a:lstStyle/>
          <a:p>
            <a:pPr marL="45720" indent="0" algn="ctr">
              <a:buNone/>
            </a:pPr>
            <a:r>
              <a:rPr lang="es-MX" sz="3200" dirty="0">
                <a:solidFill>
                  <a:srgbClr val="002060"/>
                </a:solidFill>
              </a:rPr>
              <a:t>Para la </a:t>
            </a:r>
            <a:r>
              <a:rPr lang="es-MX" sz="3200" b="1" dirty="0" smtClean="0">
                <a:solidFill>
                  <a:srgbClr val="002060"/>
                </a:solidFill>
              </a:rPr>
              <a:t>Prueba de </a:t>
            </a:r>
            <a:r>
              <a:rPr lang="es-MX" sz="3200" b="1" dirty="0" err="1" smtClean="0">
                <a:solidFill>
                  <a:srgbClr val="002060"/>
                </a:solidFill>
              </a:rPr>
              <a:t>Tukey</a:t>
            </a:r>
            <a:r>
              <a:rPr lang="es-MX" sz="3200" dirty="0" smtClean="0">
                <a:solidFill>
                  <a:srgbClr val="002060"/>
                </a:solidFill>
              </a:rPr>
              <a:t>, se </a:t>
            </a:r>
            <a:r>
              <a:rPr lang="es-MX" sz="3200" b="1" dirty="0">
                <a:solidFill>
                  <a:srgbClr val="002060"/>
                </a:solidFill>
              </a:rPr>
              <a:t>calculan todas las diferencias </a:t>
            </a:r>
            <a:r>
              <a:rPr lang="es-MX" sz="3200" dirty="0">
                <a:solidFill>
                  <a:srgbClr val="002060"/>
                </a:solidFill>
              </a:rPr>
              <a:t>posibles entre los pares de medias y si cualquier diferencia produce un valor absoluto que excede la HSD se declara como </a:t>
            </a:r>
            <a:r>
              <a:rPr lang="es-MX" sz="3200" dirty="0" smtClean="0">
                <a:solidFill>
                  <a:srgbClr val="002060"/>
                </a:solidFill>
              </a:rPr>
              <a:t>significativo.</a:t>
            </a:r>
          </a:p>
          <a:p>
            <a:pPr marL="45720" indent="0" algn="ctr">
              <a:buNone/>
            </a:pPr>
            <a:endParaRPr lang="es-MX" sz="3200" dirty="0">
              <a:solidFill>
                <a:srgbClr val="002060"/>
              </a:solidFill>
            </a:endParaRPr>
          </a:p>
          <a:p>
            <a:pPr marL="45720" indent="0" algn="ctr">
              <a:buNone/>
            </a:pPr>
            <a:r>
              <a:rPr lang="es-MX" sz="3200" dirty="0" smtClean="0">
                <a:solidFill>
                  <a:srgbClr val="002060"/>
                </a:solidFill>
              </a:rPr>
              <a:t> </a:t>
            </a:r>
            <a:endParaRPr lang="es-MX" sz="3200" dirty="0">
              <a:solidFill>
                <a:srgbClr val="002060"/>
              </a:solidFill>
            </a:endParaRPr>
          </a:p>
        </p:txBody>
      </p:sp>
    </p:spTree>
    <p:extLst>
      <p:ext uri="{BB962C8B-B14F-4D97-AF65-F5344CB8AC3E}">
        <p14:creationId xmlns:p14="http://schemas.microsoft.com/office/powerpoint/2010/main" val="39586282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57487" y="1738746"/>
            <a:ext cx="9872871" cy="4038600"/>
          </a:xfrm>
        </p:spPr>
        <p:txBody>
          <a:bodyPr>
            <a:normAutofit/>
          </a:bodyPr>
          <a:lstStyle/>
          <a:p>
            <a:pPr marL="45720" indent="0" algn="just">
              <a:buNone/>
            </a:pPr>
            <a:r>
              <a:rPr lang="es-MX" sz="2800" dirty="0">
                <a:solidFill>
                  <a:srgbClr val="002060"/>
                </a:solidFill>
              </a:rPr>
              <a:t>Se desea investigar si el calcio que se consume diariamente en la dieta como tratamiento no farmacológico de la presión sanguínea elevada puede influir benéficamente la función endotelial en la hipertensión secundaria </a:t>
            </a:r>
            <a:r>
              <a:rPr lang="es-MX" sz="2800" dirty="0" err="1">
                <a:solidFill>
                  <a:srgbClr val="002060"/>
                </a:solidFill>
              </a:rPr>
              <a:t>mineralo</a:t>
            </a:r>
            <a:r>
              <a:rPr lang="es-MX" sz="2800" dirty="0">
                <a:solidFill>
                  <a:srgbClr val="002060"/>
                </a:solidFill>
              </a:rPr>
              <a:t>-corticoide-</a:t>
            </a:r>
            <a:r>
              <a:rPr lang="es-MX" sz="2800" dirty="0" err="1">
                <a:solidFill>
                  <a:srgbClr val="002060"/>
                </a:solidFill>
              </a:rPr>
              <a:t>NaCl</a:t>
            </a:r>
            <a:r>
              <a:rPr lang="es-MX" sz="2800" dirty="0">
                <a:solidFill>
                  <a:srgbClr val="002060"/>
                </a:solidFill>
              </a:rPr>
              <a:t> (</a:t>
            </a:r>
            <a:r>
              <a:rPr lang="es-MX" sz="2800" dirty="0" err="1">
                <a:solidFill>
                  <a:srgbClr val="002060"/>
                </a:solidFill>
              </a:rPr>
              <a:t>Mäkynen</a:t>
            </a:r>
            <a:r>
              <a:rPr lang="es-MX" sz="2800" dirty="0">
                <a:solidFill>
                  <a:srgbClr val="002060"/>
                </a:solidFill>
              </a:rPr>
              <a:t> </a:t>
            </a:r>
            <a:r>
              <a:rPr lang="es-MX" sz="2800" i="1" dirty="0">
                <a:solidFill>
                  <a:srgbClr val="002060"/>
                </a:solidFill>
              </a:rPr>
              <a:t>et al., </a:t>
            </a:r>
            <a:r>
              <a:rPr lang="es-MX" sz="2800" dirty="0">
                <a:solidFill>
                  <a:srgbClr val="002060"/>
                </a:solidFill>
              </a:rPr>
              <a:t>1995</a:t>
            </a:r>
            <a:r>
              <a:rPr lang="es-MX" sz="2800" dirty="0" smtClean="0">
                <a:solidFill>
                  <a:srgbClr val="002060"/>
                </a:solidFill>
              </a:rPr>
              <a:t>). Se cuenta con los siguientes datos:</a:t>
            </a:r>
            <a:endParaRPr lang="es-MX" sz="2800" dirty="0">
              <a:solidFill>
                <a:srgbClr val="002060"/>
              </a:solidFill>
            </a:endParaRPr>
          </a:p>
        </p:txBody>
      </p:sp>
      <p:pic>
        <p:nvPicPr>
          <p:cNvPr id="152578" name="Picture 2" descr="http://www.institutferran.org/images/calcium.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487" y="4297457"/>
            <a:ext cx="2089467" cy="2013289"/>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Prueba </a:t>
            </a:r>
            <a:r>
              <a:rPr lang="es-MX" sz="3600" dirty="0" err="1" smtClean="0">
                <a:solidFill>
                  <a:srgbClr val="FFC000"/>
                </a:solidFill>
              </a:rPr>
              <a:t>Tukey</a:t>
            </a:r>
            <a:endParaRPr lang="es-MX" sz="3600" dirty="0">
              <a:solidFill>
                <a:srgbClr val="FFC000"/>
              </a:solidFill>
            </a:endParaRPr>
          </a:p>
        </p:txBody>
      </p:sp>
      <mc:AlternateContent xmlns:mc="http://schemas.openxmlformats.org/markup-compatibility/2006" xmlns:a14="http://schemas.microsoft.com/office/drawing/2010/main">
        <mc:Choice Requires="a14">
          <p:graphicFrame>
            <p:nvGraphicFramePr>
              <p:cNvPr id="7" name="Tabla 6"/>
              <p:cNvGraphicFramePr>
                <a:graphicFrameLocks noGrp="1"/>
              </p:cNvGraphicFramePr>
              <p:nvPr>
                <p:extLst/>
              </p:nvPr>
            </p:nvGraphicFramePr>
            <p:xfrm>
              <a:off x="3585874" y="4548111"/>
              <a:ext cx="8128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759447468"/>
                        </a:ext>
                      </a:extLst>
                    </a:gridCol>
                    <a:gridCol w="2032000">
                      <a:extLst>
                        <a:ext uri="{9D8B030D-6E8A-4147-A177-3AD203B41FA5}">
                          <a16:colId xmlns:a16="http://schemas.microsoft.com/office/drawing/2014/main" val="2343848677"/>
                        </a:ext>
                      </a:extLst>
                    </a:gridCol>
                    <a:gridCol w="2032000">
                      <a:extLst>
                        <a:ext uri="{9D8B030D-6E8A-4147-A177-3AD203B41FA5}">
                          <a16:colId xmlns:a16="http://schemas.microsoft.com/office/drawing/2014/main" val="1893846722"/>
                        </a:ext>
                      </a:extLst>
                    </a:gridCol>
                    <a:gridCol w="2032000">
                      <a:extLst>
                        <a:ext uri="{9D8B030D-6E8A-4147-A177-3AD203B41FA5}">
                          <a16:colId xmlns:a16="http://schemas.microsoft.com/office/drawing/2014/main" val="291126313"/>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𝟏</m:t>
                                    </m:r>
                                  </m:sub>
                                </m:sSub>
                                <m:r>
                                  <a:rPr lang="es-MX" b="1" i="1" smtClean="0">
                                    <a:latin typeface="Cambria Math" panose="02040503050406030204" pitchFamily="18" charset="0"/>
                                  </a:rPr>
                                  <m:t>=</m:t>
                                </m:r>
                                <m:r>
                                  <a:rPr lang="es-MX" b="1" i="1" smtClean="0">
                                    <a:latin typeface="Cambria Math" panose="02040503050406030204" pitchFamily="18" charset="0"/>
                                  </a:rPr>
                                  <m:t>𝟏𝟔</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𝟐</m:t>
                                    </m:r>
                                  </m:sub>
                                </m:sSub>
                                <m:r>
                                  <a:rPr lang="es-MX" b="1" i="1" smtClean="0">
                                    <a:latin typeface="Cambria Math" panose="02040503050406030204" pitchFamily="18" charset="0"/>
                                  </a:rPr>
                                  <m:t>=</m:t>
                                </m:r>
                                <m:r>
                                  <a:rPr lang="es-MX" b="1" i="1" smtClean="0">
                                    <a:latin typeface="Cambria Math" panose="02040503050406030204" pitchFamily="18" charset="0"/>
                                  </a:rPr>
                                  <m:t>𝟏𝟓</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𝟑</m:t>
                                    </m:r>
                                  </m:sub>
                                </m:sSub>
                                <m:r>
                                  <a:rPr lang="es-MX" b="1" i="1" smtClean="0">
                                    <a:latin typeface="Cambria Math" panose="02040503050406030204" pitchFamily="18" charset="0"/>
                                  </a:rPr>
                                  <m:t>=</m:t>
                                </m:r>
                                <m:r>
                                  <a:rPr lang="es-MX" b="1" i="1" smtClean="0">
                                    <a:latin typeface="Cambria Math" panose="02040503050406030204" pitchFamily="18" charset="0"/>
                                  </a:rPr>
                                  <m:t>𝟏𝟔</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𝟑</m:t>
                                  </m:r>
                                </m:sub>
                              </m:sSub>
                              <m:r>
                                <a:rPr lang="es-MX" b="1" i="1" smtClean="0">
                                  <a:latin typeface="Cambria Math" panose="02040503050406030204" pitchFamily="18" charset="0"/>
                                </a:rPr>
                                <m:t>=</m:t>
                              </m:r>
                            </m:oMath>
                          </a14:m>
                          <a:r>
                            <a:rPr lang="es-MX" b="1" dirty="0" smtClean="0"/>
                            <a:t>14</a:t>
                          </a:r>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566484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𝟏</m:t>
                                        </m:r>
                                      </m:sub>
                                    </m:sSub>
                                  </m:e>
                                </m:acc>
                                <m:r>
                                  <a:rPr lang="es-MX" b="1" i="1" smtClean="0">
                                    <a:latin typeface="Cambria Math" panose="02040503050406030204" pitchFamily="18" charset="0"/>
                                  </a:rPr>
                                  <m:t>=</m:t>
                                </m:r>
                                <m:r>
                                  <a:rPr lang="es-MX" b="1" i="1" smtClean="0">
                                    <a:latin typeface="Cambria Math" panose="02040503050406030204" pitchFamily="18" charset="0"/>
                                  </a:rPr>
                                  <m:t>𝟑𝟎𝟗</m:t>
                                </m:r>
                                <m:r>
                                  <a:rPr lang="es-MX" b="1" i="1" smtClean="0">
                                    <a:latin typeface="Cambria Math" panose="02040503050406030204" pitchFamily="18" charset="0"/>
                                  </a:rPr>
                                  <m:t>.</m:t>
                                </m:r>
                                <m:r>
                                  <a:rPr lang="es-MX" b="1" i="1" smtClean="0">
                                    <a:latin typeface="Cambria Math" panose="02040503050406030204" pitchFamily="18" charset="0"/>
                                  </a:rPr>
                                  <m:t>𝟑𝟖</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𝟐</m:t>
                                        </m:r>
                                      </m:sub>
                                    </m:sSub>
                                  </m:e>
                                </m:acc>
                                <m:r>
                                  <a:rPr lang="es-MX" b="1" i="1" smtClean="0">
                                    <a:latin typeface="Cambria Math" panose="02040503050406030204" pitchFamily="18" charset="0"/>
                                  </a:rPr>
                                  <m:t>=</m:t>
                                </m:r>
                                <m:r>
                                  <a:rPr lang="es-MX" b="1" i="1" smtClean="0">
                                    <a:latin typeface="Cambria Math" panose="02040503050406030204" pitchFamily="18" charset="0"/>
                                  </a:rPr>
                                  <m:t>𝟑𝟒𝟑</m:t>
                                </m:r>
                                <m:r>
                                  <a:rPr lang="es-MX" b="1" i="1" smtClean="0">
                                    <a:latin typeface="Cambria Math" panose="02040503050406030204" pitchFamily="18" charset="0"/>
                                  </a:rPr>
                                  <m:t>.</m:t>
                                </m:r>
                                <m:r>
                                  <a:rPr lang="es-MX" b="1" i="1" smtClean="0">
                                    <a:latin typeface="Cambria Math" panose="02040503050406030204" pitchFamily="18" charset="0"/>
                                  </a:rPr>
                                  <m:t>𝟏𝟑</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𝟑</m:t>
                                        </m:r>
                                      </m:sub>
                                    </m:sSub>
                                  </m:e>
                                </m:acc>
                                <m:r>
                                  <a:rPr lang="es-MX" b="1" i="1" smtClean="0">
                                    <a:latin typeface="Cambria Math" panose="02040503050406030204" pitchFamily="18" charset="0"/>
                                  </a:rPr>
                                  <m:t>=</m:t>
                                </m:r>
                                <m:r>
                                  <a:rPr lang="es-MX" b="1" i="1" smtClean="0">
                                    <a:latin typeface="Cambria Math" panose="02040503050406030204" pitchFamily="18" charset="0"/>
                                  </a:rPr>
                                  <m:t>𝟑𝟎𝟐</m:t>
                                </m:r>
                                <m:r>
                                  <a:rPr lang="es-MX" b="1" i="1" smtClean="0">
                                    <a:latin typeface="Cambria Math" panose="02040503050406030204" pitchFamily="18" charset="0"/>
                                  </a:rPr>
                                  <m:t>.</m:t>
                                </m:r>
                                <m:r>
                                  <a:rPr lang="es-MX" b="1" i="1" smtClean="0">
                                    <a:latin typeface="Cambria Math" panose="02040503050406030204" pitchFamily="18" charset="0"/>
                                  </a:rPr>
                                  <m:t>𝟓</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𝟑</m:t>
                                        </m:r>
                                      </m:sub>
                                    </m:sSub>
                                  </m:e>
                                </m:acc>
                                <m:r>
                                  <a:rPr lang="es-MX" b="1" i="1" smtClean="0">
                                    <a:latin typeface="Cambria Math" panose="02040503050406030204" pitchFamily="18" charset="0"/>
                                  </a:rPr>
                                  <m:t>=</m:t>
                                </m:r>
                                <m:r>
                                  <a:rPr lang="es-MX" b="1" i="1" smtClean="0">
                                    <a:latin typeface="Cambria Math" panose="02040503050406030204" pitchFamily="18" charset="0"/>
                                  </a:rPr>
                                  <m:t>𝟑𝟐𝟏</m:t>
                                </m:r>
                                <m:r>
                                  <a:rPr lang="es-MX" b="1" i="1" smtClean="0">
                                    <a:latin typeface="Cambria Math" panose="02040503050406030204" pitchFamily="18" charset="0"/>
                                  </a:rPr>
                                  <m:t>.</m:t>
                                </m:r>
                                <m:r>
                                  <a:rPr lang="es-MX" b="1" i="1" smtClean="0">
                                    <a:latin typeface="Cambria Math" panose="02040503050406030204" pitchFamily="18" charset="0"/>
                                  </a:rPr>
                                  <m:t>𝟒𝟑</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36804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𝟏</m:t>
                                    </m:r>
                                  </m:sub>
                                </m:sSub>
                                <m:r>
                                  <a:rPr lang="es-MX" b="1" i="1" smtClean="0">
                                    <a:latin typeface="Cambria Math" panose="02040503050406030204" pitchFamily="18" charset="0"/>
                                  </a:rPr>
                                  <m:t>=</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𝟐</m:t>
                                    </m:r>
                                  </m:sub>
                                </m:sSub>
                                <m:r>
                                  <a:rPr lang="es-MX" b="1" i="1" smtClean="0">
                                    <a:latin typeface="Cambria Math" panose="02040503050406030204" pitchFamily="18" charset="0"/>
                                  </a:rPr>
                                  <m:t>=</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𝟑</m:t>
                                    </m:r>
                                  </m:sub>
                                </m:sSub>
                                <m:r>
                                  <a:rPr lang="es-MX" b="1" i="1" smtClean="0">
                                    <a:latin typeface="Cambria Math" panose="02040503050406030204" pitchFamily="18" charset="0"/>
                                  </a:rPr>
                                  <m:t>=</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𝟒</m:t>
                                    </m:r>
                                  </m:sub>
                                </m:sSub>
                                <m:r>
                                  <a:rPr lang="es-MX" b="1" i="1" smtClean="0">
                                    <a:latin typeface="Cambria Math" panose="02040503050406030204" pitchFamily="18" charset="0"/>
                                  </a:rPr>
                                  <m:t>=</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3601499"/>
                      </a:ext>
                    </a:extLst>
                  </a:tr>
                </a:tbl>
              </a:graphicData>
            </a:graphic>
          </p:graphicFrame>
        </mc:Choice>
        <mc:Fallback xmlns="">
          <p:graphicFrame>
            <p:nvGraphicFramePr>
              <p:cNvPr id="7" name="Tabla 6"/>
              <p:cNvGraphicFramePr>
                <a:graphicFrameLocks noGrp="1"/>
              </p:cNvGraphicFramePr>
              <p:nvPr>
                <p:extLst>
                  <p:ext uri="{D42A27DB-BD31-4B8C-83A1-F6EECF244321}">
                    <p14:modId xmlns:p14="http://schemas.microsoft.com/office/powerpoint/2010/main" val="105155942"/>
                  </p:ext>
                </p:extLst>
              </p:nvPr>
            </p:nvGraphicFramePr>
            <p:xfrm>
              <a:off x="3585874" y="4548111"/>
              <a:ext cx="8128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759447468"/>
                        </a:ext>
                      </a:extLst>
                    </a:gridCol>
                    <a:gridCol w="2032000">
                      <a:extLst>
                        <a:ext uri="{9D8B030D-6E8A-4147-A177-3AD203B41FA5}">
                          <a16:colId xmlns:a16="http://schemas.microsoft.com/office/drawing/2014/main" val="2343848677"/>
                        </a:ext>
                      </a:extLst>
                    </a:gridCol>
                    <a:gridCol w="2032000">
                      <a:extLst>
                        <a:ext uri="{9D8B030D-6E8A-4147-A177-3AD203B41FA5}">
                          <a16:colId xmlns:a16="http://schemas.microsoft.com/office/drawing/2014/main" val="1893846722"/>
                        </a:ext>
                      </a:extLst>
                    </a:gridCol>
                    <a:gridCol w="2032000">
                      <a:extLst>
                        <a:ext uri="{9D8B030D-6E8A-4147-A177-3AD203B41FA5}">
                          <a16:colId xmlns:a16="http://schemas.microsoft.com/office/drawing/2014/main" val="291126313"/>
                        </a:ext>
                      </a:extLst>
                    </a:gridCol>
                  </a:tblGrid>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8197" r="-299401" b="-200000"/>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00300" t="-8197" r="-200300" b="-200000"/>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99701" t="-8197" r="-99701" b="-200000"/>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300601" t="-8197" b="-200000"/>
                          </a:stretch>
                        </a:blipFill>
                      </a:tcPr>
                    </a:tc>
                    <a:extLst>
                      <a:ext uri="{0D108BD9-81ED-4DB2-BD59-A6C34878D82A}">
                        <a16:rowId xmlns:a16="http://schemas.microsoft.com/office/drawing/2014/main" val="1556648441"/>
                      </a:ext>
                    </a:extLst>
                  </a:tr>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108197" r="-299401" b="-100000"/>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00300" t="-108197" r="-200300" b="-100000"/>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99701" t="-108197" r="-99701" b="-100000"/>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300601" t="-108197" b="-100000"/>
                          </a:stretch>
                        </a:blipFill>
                      </a:tcPr>
                    </a:tc>
                    <a:extLst>
                      <a:ext uri="{0D108BD9-81ED-4DB2-BD59-A6C34878D82A}">
                        <a16:rowId xmlns:a16="http://schemas.microsoft.com/office/drawing/2014/main" val="763680443"/>
                      </a:ext>
                    </a:extLst>
                  </a:tr>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208197" r="-299401"/>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00300" t="-208197" r="-200300"/>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99701" t="-208197" r="-99701"/>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300601" t="-208197"/>
                          </a:stretch>
                        </a:blipFill>
                      </a:tcPr>
                    </a:tc>
                    <a:extLst>
                      <a:ext uri="{0D108BD9-81ED-4DB2-BD59-A6C34878D82A}">
                        <a16:rowId xmlns:a16="http://schemas.microsoft.com/office/drawing/2014/main" val="1063601499"/>
                      </a:ext>
                    </a:extLst>
                  </a:tr>
                </a:tbl>
              </a:graphicData>
            </a:graphic>
          </p:graphicFrame>
        </mc:Fallback>
      </mc:AlternateContent>
      <p:graphicFrame>
        <p:nvGraphicFramePr>
          <p:cNvPr id="8" name="Tabla 7"/>
          <p:cNvGraphicFramePr>
            <a:graphicFrameLocks noGrp="1"/>
          </p:cNvGraphicFramePr>
          <p:nvPr>
            <p:extLst>
              <p:ext uri="{D42A27DB-BD31-4B8C-83A1-F6EECF244321}">
                <p14:modId xmlns:p14="http://schemas.microsoft.com/office/powerpoint/2010/main" val="1367772677"/>
              </p:ext>
            </p:extLst>
          </p:nvPr>
        </p:nvGraphicFramePr>
        <p:xfrm>
          <a:off x="3585874" y="4052811"/>
          <a:ext cx="8128000" cy="457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pPr algn="ctr"/>
                      <a:r>
                        <a:rPr lang="es-MX" sz="2400" dirty="0" smtClean="0">
                          <a:solidFill>
                            <a:srgbClr val="002060"/>
                          </a:solidFill>
                        </a:rPr>
                        <a:t>DOC</a:t>
                      </a:r>
                      <a:endParaRPr lang="es-MX" sz="2400" dirty="0">
                        <a:solidFill>
                          <a:srgbClr val="002060"/>
                        </a:solidFill>
                      </a:endParaRPr>
                    </a:p>
                  </a:txBody>
                  <a:tcPr anchor="ctr">
                    <a:noFill/>
                  </a:tcPr>
                </a:tc>
                <a:tc>
                  <a:txBody>
                    <a:bodyPr/>
                    <a:lstStyle/>
                    <a:p>
                      <a:pPr algn="ctr"/>
                      <a:r>
                        <a:rPr lang="es-MX" sz="2400" dirty="0" smtClean="0">
                          <a:solidFill>
                            <a:srgbClr val="002060"/>
                          </a:solidFill>
                        </a:rPr>
                        <a:t>WKY</a:t>
                      </a:r>
                      <a:endParaRPr lang="es-MX" sz="2400" dirty="0">
                        <a:solidFill>
                          <a:srgbClr val="002060"/>
                        </a:solidFill>
                      </a:endParaRPr>
                    </a:p>
                  </a:txBody>
                  <a:tcPr anchor="ctr">
                    <a:noFill/>
                  </a:tcPr>
                </a:tc>
                <a:tc>
                  <a:txBody>
                    <a:bodyPr/>
                    <a:lstStyle/>
                    <a:p>
                      <a:pPr algn="ctr"/>
                      <a:r>
                        <a:rPr lang="es-MX" sz="2400" dirty="0" smtClean="0">
                          <a:solidFill>
                            <a:srgbClr val="002060"/>
                          </a:solidFill>
                        </a:rPr>
                        <a:t>DOC-Ca</a:t>
                      </a:r>
                      <a:endParaRPr lang="es-MX" sz="2400" dirty="0">
                        <a:solidFill>
                          <a:srgbClr val="002060"/>
                        </a:solidFill>
                      </a:endParaRPr>
                    </a:p>
                  </a:txBody>
                  <a:tcPr anchor="ctr">
                    <a:noFill/>
                  </a:tcPr>
                </a:tc>
                <a:tc>
                  <a:txBody>
                    <a:bodyPr/>
                    <a:lstStyle/>
                    <a:p>
                      <a:pPr algn="ctr"/>
                      <a:r>
                        <a:rPr lang="es-MX" sz="2400" dirty="0" smtClean="0">
                          <a:solidFill>
                            <a:srgbClr val="002060"/>
                          </a:solidFill>
                        </a:rPr>
                        <a:t>WKY-Ca</a:t>
                      </a:r>
                      <a:endParaRPr lang="es-MX" sz="2400" dirty="0">
                        <a:solidFill>
                          <a:srgbClr val="002060"/>
                        </a:solidFill>
                      </a:endParaRPr>
                    </a:p>
                  </a:txBody>
                  <a:tcPr anchor="ctr">
                    <a:noFill/>
                  </a:tcPr>
                </a:tc>
                <a:extLst>
                  <a:ext uri="{0D108BD9-81ED-4DB2-BD59-A6C34878D82A}">
                    <a16:rowId xmlns:a16="http://schemas.microsoft.com/office/drawing/2014/main" val="10000"/>
                  </a:ext>
                </a:extLst>
              </a:tr>
            </a:tbl>
          </a:graphicData>
        </a:graphic>
      </p:graphicFrame>
      <p:sp>
        <p:nvSpPr>
          <p:cNvPr id="2" name="Rectángulo 1"/>
          <p:cNvSpPr/>
          <p:nvPr/>
        </p:nvSpPr>
        <p:spPr>
          <a:xfrm>
            <a:off x="4946073" y="5291299"/>
            <a:ext cx="6767802" cy="369332"/>
          </a:xfrm>
          <a:prstGeom prst="rect">
            <a:avLst/>
          </a:prstGeom>
        </p:spPr>
        <p:txBody>
          <a:bodyPr wrap="square">
            <a:spAutoFit/>
          </a:bodyPr>
          <a:lstStyle/>
          <a:p>
            <a:pPr algn="just"/>
            <a:r>
              <a:rPr lang="es-MX" b="1" dirty="0" smtClean="0">
                <a:solidFill>
                  <a:srgbClr val="000000"/>
                </a:solidFill>
                <a:latin typeface="Calibri Light" panose="020F0302020204030204" pitchFamily="34" charset="0"/>
              </a:rPr>
              <a:t>23.53</a:t>
            </a:r>
            <a:r>
              <a:rPr lang="es-MX" dirty="0" smtClean="0"/>
              <a:t> 		</a:t>
            </a:r>
            <a:r>
              <a:rPr lang="es-MX" b="1" dirty="0" smtClean="0">
                <a:solidFill>
                  <a:srgbClr val="000000"/>
                </a:solidFill>
                <a:latin typeface="Calibri Light" panose="020F0302020204030204" pitchFamily="34" charset="0"/>
              </a:rPr>
              <a:t>18.71</a:t>
            </a:r>
            <a:r>
              <a:rPr lang="es-MX" dirty="0" smtClean="0"/>
              <a:t> 		      </a:t>
            </a:r>
            <a:r>
              <a:rPr lang="es-MX" b="1" dirty="0" smtClean="0">
                <a:solidFill>
                  <a:srgbClr val="000000"/>
                </a:solidFill>
                <a:latin typeface="Calibri Light" panose="020F0302020204030204" pitchFamily="34" charset="0"/>
              </a:rPr>
              <a:t>16.04		</a:t>
            </a:r>
            <a:r>
              <a:rPr lang="es-MX" b="1" dirty="0">
                <a:solidFill>
                  <a:srgbClr val="000000"/>
                </a:solidFill>
                <a:latin typeface="Calibri Light" panose="020F0302020204030204" pitchFamily="34" charset="0"/>
              </a:rPr>
              <a:t> </a:t>
            </a:r>
            <a:r>
              <a:rPr lang="es-MX" b="1" dirty="0" smtClean="0">
                <a:solidFill>
                  <a:srgbClr val="000000"/>
                </a:solidFill>
                <a:latin typeface="Calibri Light" panose="020F0302020204030204" pitchFamily="34" charset="0"/>
              </a:rPr>
              <a:t>         21.72</a:t>
            </a:r>
            <a:r>
              <a:rPr lang="es-MX" dirty="0" smtClean="0"/>
              <a:t> </a:t>
            </a:r>
            <a:endParaRPr lang="es-MX" dirty="0"/>
          </a:p>
        </p:txBody>
      </p:sp>
    </p:spTree>
    <p:extLst>
      <p:ext uri="{BB962C8B-B14F-4D97-AF65-F5344CB8AC3E}">
        <p14:creationId xmlns:p14="http://schemas.microsoft.com/office/powerpoint/2010/main" val="167655653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e">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Base</Template>
  <TotalTime>16547</TotalTime>
  <Words>776</Words>
  <Application>Microsoft Office PowerPoint</Application>
  <PresentationFormat>Panorámica</PresentationFormat>
  <Paragraphs>241</Paragraphs>
  <Slides>19</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Calibri</vt:lpstr>
      <vt:lpstr>Calibri Light</vt:lpstr>
      <vt:lpstr>Cambria Math</vt:lpstr>
      <vt:lpstr>Corbel</vt:lpstr>
      <vt:lpstr>Symbol</vt:lpstr>
      <vt:lpstr>Times New Roman</vt:lpstr>
      <vt:lpstr>Base</vt:lpstr>
      <vt:lpstr>Presentación de PowerPoint</vt:lpstr>
      <vt:lpstr>Prueba de TUKEY</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Estadística y ciencias de la vida: la bioestadística</dc:title>
  <dc:creator>Priscilla Ruiz Palomino Haro</dc:creator>
  <cp:lastModifiedBy>Ricardo Javier Díaz Domínguez</cp:lastModifiedBy>
  <cp:revision>1028</cp:revision>
  <cp:lastPrinted>2016-06-20T20:20:43Z</cp:lastPrinted>
  <dcterms:created xsi:type="dcterms:W3CDTF">2014-01-06T13:02:27Z</dcterms:created>
  <dcterms:modified xsi:type="dcterms:W3CDTF">2018-06-13T21:15:10Z</dcterms:modified>
</cp:coreProperties>
</file>