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45" r:id="rId1"/>
  </p:sldMasterIdLst>
  <p:notesMasterIdLst>
    <p:notesMasterId r:id="rId29"/>
  </p:notesMasterIdLst>
  <p:sldIdLst>
    <p:sldId id="718" r:id="rId2"/>
    <p:sldId id="256" r:id="rId3"/>
    <p:sldId id="647" r:id="rId4"/>
    <p:sldId id="650" r:id="rId5"/>
    <p:sldId id="695" r:id="rId6"/>
    <p:sldId id="696" r:id="rId7"/>
    <p:sldId id="697" r:id="rId8"/>
    <p:sldId id="705" r:id="rId9"/>
    <p:sldId id="698" r:id="rId10"/>
    <p:sldId id="703" r:id="rId11"/>
    <p:sldId id="704" r:id="rId12"/>
    <p:sldId id="699" r:id="rId13"/>
    <p:sldId id="700" r:id="rId14"/>
    <p:sldId id="701" r:id="rId15"/>
    <p:sldId id="702" r:id="rId16"/>
    <p:sldId id="717" r:id="rId17"/>
    <p:sldId id="706" r:id="rId18"/>
    <p:sldId id="708" r:id="rId19"/>
    <p:sldId id="707" r:id="rId20"/>
    <p:sldId id="709" r:id="rId21"/>
    <p:sldId id="710" r:id="rId22"/>
    <p:sldId id="712" r:id="rId23"/>
    <p:sldId id="711" r:id="rId24"/>
    <p:sldId id="713" r:id="rId25"/>
    <p:sldId id="716" r:id="rId26"/>
    <p:sldId id="714" r:id="rId27"/>
    <p:sldId id="715" r:id="rId2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8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700"/>
    <a:srgbClr val="FF4B04"/>
    <a:srgbClr val="FE1A08"/>
    <a:srgbClr val="3494BA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edio 3 - Énfasis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edio 3 - Énfasis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4B1156A-380E-4F78-BDF5-A606A8083BF9}" styleName="Estilo medio 4 - Énfasis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Estilo medio 4 - Énfasis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9" autoAdjust="0"/>
    <p:restoredTop sz="95110" autoAdjust="0"/>
  </p:normalViewPr>
  <p:slideViewPr>
    <p:cSldViewPr snapToGrid="0" showGuides="1">
      <p:cViewPr varScale="1">
        <p:scale>
          <a:sx n="81" d="100"/>
          <a:sy n="81" d="100"/>
        </p:scale>
        <p:origin x="504" y="90"/>
      </p:cViewPr>
      <p:guideLst>
        <p:guide orient="horz" pos="2069"/>
        <p:guide pos="388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Hoja_de_c_lculo_de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Libro1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/>
                  </a:gs>
                  <a:gs pos="90000">
                    <a:schemeClr val="accent1">
                      <a:shade val="100000"/>
                      <a:satMod val="105000"/>
                    </a:schemeClr>
                  </a:gs>
                  <a:gs pos="100000">
                    <a:schemeClr val="accent1">
                      <a:shade val="80000"/>
                      <a:satMod val="12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rightRoom" dir="t"/>
              </a:scene3d>
              <a:sp3d extrusionH="12700" contourW="25400" prstMaterial="flat">
                <a:bevelT w="63500" h="152400" prst="angle"/>
                <a:contourClr>
                  <a:scrgbClr r="0" g="0" b="0">
                    <a:shade val="27000"/>
                    <a:satMod val="120000"/>
                  </a:scrgbClr>
                </a:contourClr>
              </a:sp3d>
            </c:spPr>
          </c:marker>
          <c:xVal>
            <c:numRef>
              <c:f>Hoja1!$B$5:$B$18</c:f>
              <c:numCache>
                <c:formatCode>General</c:formatCode>
                <c:ptCount val="14"/>
                <c:pt idx="0">
                  <c:v>83.9</c:v>
                </c:pt>
                <c:pt idx="1">
                  <c:v>72</c:v>
                </c:pt>
                <c:pt idx="2">
                  <c:v>63.8</c:v>
                </c:pt>
                <c:pt idx="3">
                  <c:v>65</c:v>
                </c:pt>
                <c:pt idx="4">
                  <c:v>65.3</c:v>
                </c:pt>
                <c:pt idx="5">
                  <c:v>79.599999999999994</c:v>
                </c:pt>
                <c:pt idx="6">
                  <c:v>70.3</c:v>
                </c:pt>
                <c:pt idx="7">
                  <c:v>69.2</c:v>
                </c:pt>
                <c:pt idx="8">
                  <c:v>56.4</c:v>
                </c:pt>
                <c:pt idx="9">
                  <c:v>66.2</c:v>
                </c:pt>
                <c:pt idx="10">
                  <c:v>88.7</c:v>
                </c:pt>
                <c:pt idx="11">
                  <c:v>59.7</c:v>
                </c:pt>
                <c:pt idx="12">
                  <c:v>64.599999999999994</c:v>
                </c:pt>
                <c:pt idx="13">
                  <c:v>70</c:v>
                </c:pt>
              </c:numCache>
            </c:numRef>
          </c:xVal>
          <c:yVal>
            <c:numRef>
              <c:f>Hoja1!$C$5:$C$18</c:f>
              <c:numCache>
                <c:formatCode>General</c:formatCode>
                <c:ptCount val="14"/>
                <c:pt idx="0">
                  <c:v>185</c:v>
                </c:pt>
                <c:pt idx="1">
                  <c:v>180</c:v>
                </c:pt>
                <c:pt idx="2">
                  <c:v>173</c:v>
                </c:pt>
                <c:pt idx="3">
                  <c:v>168</c:v>
                </c:pt>
                <c:pt idx="4">
                  <c:v>175</c:v>
                </c:pt>
                <c:pt idx="5">
                  <c:v>183</c:v>
                </c:pt>
                <c:pt idx="6">
                  <c:v>184</c:v>
                </c:pt>
                <c:pt idx="7">
                  <c:v>174</c:v>
                </c:pt>
                <c:pt idx="8">
                  <c:v>164</c:v>
                </c:pt>
                <c:pt idx="9">
                  <c:v>169</c:v>
                </c:pt>
                <c:pt idx="10">
                  <c:v>205</c:v>
                </c:pt>
                <c:pt idx="11">
                  <c:v>161</c:v>
                </c:pt>
                <c:pt idx="12">
                  <c:v>177</c:v>
                </c:pt>
                <c:pt idx="13">
                  <c:v>174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436-46AB-821D-6293C00073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9477791"/>
        <c:axId val="1499474879"/>
      </c:scatterChart>
      <c:valAx>
        <c:axId val="149947779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Peso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99474879"/>
        <c:crosses val="autoZero"/>
        <c:crossBetween val="midCat"/>
      </c:valAx>
      <c:valAx>
        <c:axId val="1499474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s-MX"/>
                  <a:t>Estatura</a:t>
                </a: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9947779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84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Hoja5!$B$4</c:f>
              <c:strCache>
                <c:ptCount val="1"/>
                <c:pt idx="0">
                  <c:v>Peso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1.0353510498687663E-3"/>
                  <c:y val="-1.6083406240886556E-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200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</c:trendlineLbl>
          </c:trendline>
          <c:xVal>
            <c:numRef>
              <c:f>Hoja5!$A$5:$A$18</c:f>
              <c:numCache>
                <c:formatCode>General</c:formatCode>
                <c:ptCount val="14"/>
                <c:pt idx="0">
                  <c:v>185</c:v>
                </c:pt>
                <c:pt idx="1">
                  <c:v>180</c:v>
                </c:pt>
                <c:pt idx="2">
                  <c:v>173</c:v>
                </c:pt>
                <c:pt idx="3">
                  <c:v>168</c:v>
                </c:pt>
                <c:pt idx="4">
                  <c:v>175</c:v>
                </c:pt>
                <c:pt idx="5">
                  <c:v>183</c:v>
                </c:pt>
                <c:pt idx="6">
                  <c:v>184</c:v>
                </c:pt>
                <c:pt idx="7">
                  <c:v>174</c:v>
                </c:pt>
                <c:pt idx="8">
                  <c:v>164</c:v>
                </c:pt>
                <c:pt idx="9">
                  <c:v>169</c:v>
                </c:pt>
                <c:pt idx="10">
                  <c:v>205</c:v>
                </c:pt>
                <c:pt idx="11">
                  <c:v>161</c:v>
                </c:pt>
                <c:pt idx="12">
                  <c:v>177</c:v>
                </c:pt>
                <c:pt idx="13">
                  <c:v>174</c:v>
                </c:pt>
              </c:numCache>
            </c:numRef>
          </c:xVal>
          <c:yVal>
            <c:numRef>
              <c:f>Hoja5!$B$5:$B$18</c:f>
              <c:numCache>
                <c:formatCode>General</c:formatCode>
                <c:ptCount val="14"/>
                <c:pt idx="0">
                  <c:v>83.9</c:v>
                </c:pt>
                <c:pt idx="1">
                  <c:v>72</c:v>
                </c:pt>
                <c:pt idx="2">
                  <c:v>63.8</c:v>
                </c:pt>
                <c:pt idx="3">
                  <c:v>65</c:v>
                </c:pt>
                <c:pt idx="4">
                  <c:v>65.3</c:v>
                </c:pt>
                <c:pt idx="5">
                  <c:v>79.599999999999994</c:v>
                </c:pt>
                <c:pt idx="6">
                  <c:v>70.3</c:v>
                </c:pt>
                <c:pt idx="7">
                  <c:v>69.2</c:v>
                </c:pt>
                <c:pt idx="8">
                  <c:v>56.4</c:v>
                </c:pt>
                <c:pt idx="9">
                  <c:v>66.2</c:v>
                </c:pt>
                <c:pt idx="10">
                  <c:v>88.7</c:v>
                </c:pt>
                <c:pt idx="11">
                  <c:v>59.7</c:v>
                </c:pt>
                <c:pt idx="12">
                  <c:v>64.599999999999994</c:v>
                </c:pt>
                <c:pt idx="13">
                  <c:v>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45-4A56-8322-2FC11BA972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7516351"/>
        <c:axId val="1497502207"/>
      </c:scatterChart>
      <c:valAx>
        <c:axId val="14975163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97502207"/>
        <c:crosses val="autoZero"/>
        <c:crossBetween val="midCat"/>
      </c:valAx>
      <c:valAx>
        <c:axId val="1497502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3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975163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2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3200"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Hoja5!$K$6</c:f>
              <c:strCache>
                <c:ptCount val="1"/>
                <c:pt idx="0">
                  <c:v>y</c:v>
                </c:pt>
              </c:strCache>
            </c:strRef>
          </c:tx>
          <c:spPr>
            <a:ln w="25400" cap="rnd">
              <a:noFill/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circle"/>
            <c:size val="3"/>
            <c:spPr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1">
                    <a:satMod val="175000"/>
                    <a:alpha val="25000"/>
                  </a:schemeClr>
                </a:glow>
              </a:effectLst>
            </c:spPr>
          </c:marker>
          <c:trendline>
            <c:spPr>
              <a:ln w="25400" cap="rnd">
                <a:solidFill>
                  <a:schemeClr val="accent1">
                    <a:alpha val="50000"/>
                  </a:schemeClr>
                </a:solidFill>
              </a:ln>
              <a:effectLst/>
            </c:spPr>
            <c:trendlineType val="linear"/>
            <c:dispRSqr val="1"/>
            <c:dispEq val="1"/>
            <c:trendlineLbl>
              <c:layout/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2000" b="0" i="0" u="none" strike="noStrike" kern="1200" baseline="0">
                      <a:solidFill>
                        <a:schemeClr val="lt1">
                          <a:lumMod val="7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s-MX"/>
                </a:p>
              </c:txPr>
            </c:trendlineLbl>
          </c:trendline>
          <c:xVal>
            <c:numRef>
              <c:f>Hoja5!$J$7:$J$16</c:f>
              <c:numCache>
                <c:formatCode>General</c:formatCode>
                <c:ptCount val="10"/>
                <c:pt idx="0">
                  <c:v>100</c:v>
                </c:pt>
                <c:pt idx="1">
                  <c:v>90</c:v>
                </c:pt>
                <c:pt idx="2">
                  <c:v>80</c:v>
                </c:pt>
                <c:pt idx="3">
                  <c:v>45</c:v>
                </c:pt>
                <c:pt idx="4">
                  <c:v>50</c:v>
                </c:pt>
                <c:pt idx="5">
                  <c:v>50</c:v>
                </c:pt>
                <c:pt idx="6">
                  <c:v>60</c:v>
                </c:pt>
                <c:pt idx="7">
                  <c:v>40</c:v>
                </c:pt>
                <c:pt idx="8">
                  <c:v>25</c:v>
                </c:pt>
                <c:pt idx="9">
                  <c:v>20</c:v>
                </c:pt>
              </c:numCache>
            </c:numRef>
          </c:xVal>
          <c:yVal>
            <c:numRef>
              <c:f>Hoja5!$K$7:$K$16</c:f>
              <c:numCache>
                <c:formatCode>General</c:formatCode>
                <c:ptCount val="10"/>
                <c:pt idx="0">
                  <c:v>3</c:v>
                </c:pt>
                <c:pt idx="1">
                  <c:v>5</c:v>
                </c:pt>
                <c:pt idx="2">
                  <c:v>9</c:v>
                </c:pt>
                <c:pt idx="3">
                  <c:v>10</c:v>
                </c:pt>
                <c:pt idx="4">
                  <c:v>20</c:v>
                </c:pt>
                <c:pt idx="5">
                  <c:v>21</c:v>
                </c:pt>
                <c:pt idx="6">
                  <c:v>24</c:v>
                </c:pt>
                <c:pt idx="7">
                  <c:v>24</c:v>
                </c:pt>
                <c:pt idx="8">
                  <c:v>27</c:v>
                </c:pt>
                <c:pt idx="9">
                  <c:v>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3D4-4703-9C35-71A9DC585E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497508863"/>
        <c:axId val="1497516767"/>
      </c:scatterChart>
      <c:valAx>
        <c:axId val="14975088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97516767"/>
        <c:crosses val="autoZero"/>
        <c:crossBetween val="midCat"/>
      </c:valAx>
      <c:valAx>
        <c:axId val="1497516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65000"/>
                  <a:lumOff val="35000"/>
                  <a:alpha val="750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0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s-MX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5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497508863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 sz="2000"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8">
  <cs:axisTitle>
    <cs:lnRef idx="0"/>
    <cs:fillRef idx="0"/>
    <cs:effectRef idx="0"/>
    <cs:fontRef idx="minor">
      <a:schemeClr val="lt1">
        <a:lumMod val="7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</a:ln>
    </cs:spPr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5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3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7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  <a:alpha val="2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spPr>
      <a:ln w="9525" cap="flat" cmpd="sng" algn="ctr">
        <a:solidFill>
          <a:schemeClr val="lt1">
            <a:lumMod val="50000"/>
          </a:schemeClr>
        </a:solidFill>
        <a:round/>
      </a:ln>
    </cs:spPr>
    <cs:defRPr sz="1197" kern="1200"/>
    <cs:bodyPr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B71F43-E4F9-4E2E-9C58-C09A45C93084}" type="doc">
      <dgm:prSet loTypeId="urn:microsoft.com/office/officeart/2005/8/layout/hierarchy1" loCatId="hierarchy" qsTypeId="urn:microsoft.com/office/officeart/2005/8/quickstyle/3d1" qsCatId="3D" csTypeId="urn:microsoft.com/office/officeart/2005/8/colors/colorful2" csCatId="colorful" phldr="1"/>
      <dgm:spPr/>
      <dgm:t>
        <a:bodyPr/>
        <a:lstStyle/>
        <a:p>
          <a:endParaRPr lang="es-MX"/>
        </a:p>
      </dgm:t>
    </dgm:pt>
    <dgm:pt modelId="{0FD42ABB-3CD1-443B-A0DB-E03EBC61FA9A}">
      <dgm:prSet custT="1"/>
      <dgm:spPr/>
      <dgm:t>
        <a:bodyPr/>
        <a:lstStyle/>
        <a:p>
          <a:pPr rtl="0"/>
          <a:r>
            <a:rPr lang="es-MX" sz="2800" b="1" dirty="0" smtClean="0"/>
            <a:t>X</a:t>
          </a:r>
          <a:endParaRPr lang="es-MX" sz="2800" b="1" dirty="0"/>
        </a:p>
      </dgm:t>
    </dgm:pt>
    <dgm:pt modelId="{F400211A-709C-49A4-AC88-BAAAEFED9251}" type="parTrans" cxnId="{8F25F917-56DA-4512-981C-72E70F8C1495}">
      <dgm:prSet/>
      <dgm:spPr/>
      <dgm:t>
        <a:bodyPr/>
        <a:lstStyle/>
        <a:p>
          <a:endParaRPr lang="es-MX"/>
        </a:p>
      </dgm:t>
    </dgm:pt>
    <dgm:pt modelId="{96282789-BFCD-4926-8991-2418767D5136}" type="sibTrans" cxnId="{8F25F917-56DA-4512-981C-72E70F8C1495}">
      <dgm:prSet/>
      <dgm:spPr/>
      <dgm:t>
        <a:bodyPr/>
        <a:lstStyle/>
        <a:p>
          <a:endParaRPr lang="es-MX"/>
        </a:p>
      </dgm:t>
    </dgm:pt>
    <dgm:pt modelId="{078710EB-671A-4991-96B0-86F25DC919AA}">
      <dgm:prSet custT="1"/>
      <dgm:spPr/>
      <dgm:t>
        <a:bodyPr/>
        <a:lstStyle/>
        <a:p>
          <a:pPr rtl="0"/>
          <a:r>
            <a:rPr lang="es-MX" sz="1600" b="1" dirty="0" smtClean="0"/>
            <a:t>Variable independiente</a:t>
          </a:r>
          <a:endParaRPr lang="es-MX" sz="1600" b="1" dirty="0"/>
        </a:p>
      </dgm:t>
    </dgm:pt>
    <dgm:pt modelId="{E126627A-4CB3-42C9-8463-65C916018B0A}" type="parTrans" cxnId="{FF455386-7A69-471D-92AB-EA49FEF866E2}">
      <dgm:prSet/>
      <dgm:spPr/>
      <dgm:t>
        <a:bodyPr/>
        <a:lstStyle/>
        <a:p>
          <a:endParaRPr lang="es-MX"/>
        </a:p>
      </dgm:t>
    </dgm:pt>
    <dgm:pt modelId="{625C315E-3365-4D24-A2F2-E915B3271726}" type="sibTrans" cxnId="{FF455386-7A69-471D-92AB-EA49FEF866E2}">
      <dgm:prSet/>
      <dgm:spPr/>
      <dgm:t>
        <a:bodyPr/>
        <a:lstStyle/>
        <a:p>
          <a:endParaRPr lang="es-MX"/>
        </a:p>
      </dgm:t>
    </dgm:pt>
    <dgm:pt modelId="{C767FB0B-93A2-48F9-821F-8198B3E82B8B}">
      <dgm:prSet custT="1"/>
      <dgm:spPr/>
      <dgm:t>
        <a:bodyPr/>
        <a:lstStyle/>
        <a:p>
          <a:pPr rtl="0"/>
          <a:r>
            <a:rPr lang="es-MX" sz="1800" dirty="0" smtClean="0"/>
            <a:t>Con frecuencia bajo el control del investigador</a:t>
          </a:r>
          <a:endParaRPr lang="es-MX" sz="1800" dirty="0"/>
        </a:p>
      </dgm:t>
    </dgm:pt>
    <dgm:pt modelId="{69D116D8-C47B-41F0-A943-428390D37AE7}" type="parTrans" cxnId="{53F60560-EF8A-4B0F-BEB7-E35C0EF8FA28}">
      <dgm:prSet/>
      <dgm:spPr/>
      <dgm:t>
        <a:bodyPr/>
        <a:lstStyle/>
        <a:p>
          <a:endParaRPr lang="es-MX"/>
        </a:p>
      </dgm:t>
    </dgm:pt>
    <dgm:pt modelId="{5210D1F3-BFA9-4E1D-9324-7B85763E4DA1}" type="sibTrans" cxnId="{53F60560-EF8A-4B0F-BEB7-E35C0EF8FA28}">
      <dgm:prSet/>
      <dgm:spPr/>
      <dgm:t>
        <a:bodyPr/>
        <a:lstStyle/>
        <a:p>
          <a:endParaRPr lang="es-MX"/>
        </a:p>
      </dgm:t>
    </dgm:pt>
    <dgm:pt modelId="{9289226E-879C-4006-941F-6D4042F163CA}">
      <dgm:prSet custT="1"/>
      <dgm:spPr/>
      <dgm:t>
        <a:bodyPr/>
        <a:lstStyle/>
        <a:p>
          <a:pPr rtl="0"/>
          <a:r>
            <a:rPr lang="es-MX" sz="2800" b="1" dirty="0" smtClean="0"/>
            <a:t>Y</a:t>
          </a:r>
          <a:endParaRPr lang="es-MX" sz="2800" b="1" dirty="0"/>
        </a:p>
      </dgm:t>
    </dgm:pt>
    <dgm:pt modelId="{E295C893-CBB4-4037-9691-41E285977392}" type="parTrans" cxnId="{C668D971-24B8-4AB6-B170-1FBDD79CE152}">
      <dgm:prSet/>
      <dgm:spPr/>
      <dgm:t>
        <a:bodyPr/>
        <a:lstStyle/>
        <a:p>
          <a:endParaRPr lang="es-MX"/>
        </a:p>
      </dgm:t>
    </dgm:pt>
    <dgm:pt modelId="{E1715073-47CD-49C5-90A3-DD1C52CF0EC3}" type="sibTrans" cxnId="{C668D971-24B8-4AB6-B170-1FBDD79CE152}">
      <dgm:prSet/>
      <dgm:spPr/>
      <dgm:t>
        <a:bodyPr/>
        <a:lstStyle/>
        <a:p>
          <a:endParaRPr lang="es-MX"/>
        </a:p>
      </dgm:t>
    </dgm:pt>
    <dgm:pt modelId="{2727F15D-9E1F-45F4-9C31-107DFAE083B0}">
      <dgm:prSet custT="1"/>
      <dgm:spPr/>
      <dgm:t>
        <a:bodyPr/>
        <a:lstStyle/>
        <a:p>
          <a:pPr rtl="0"/>
          <a:r>
            <a:rPr lang="es-MX" sz="1600" b="1" dirty="0" smtClean="0"/>
            <a:t>Variable dependiente</a:t>
          </a:r>
          <a:endParaRPr lang="es-MX" sz="1600" b="1" dirty="0"/>
        </a:p>
      </dgm:t>
    </dgm:pt>
    <dgm:pt modelId="{F7F567D6-6100-4FB4-BF50-D5AD275109A2}" type="parTrans" cxnId="{3778AD31-43DB-4DF4-8BE1-B8D8772F8CFF}">
      <dgm:prSet/>
      <dgm:spPr/>
      <dgm:t>
        <a:bodyPr/>
        <a:lstStyle/>
        <a:p>
          <a:endParaRPr lang="es-MX"/>
        </a:p>
      </dgm:t>
    </dgm:pt>
    <dgm:pt modelId="{23163198-6DF2-4645-BAB8-C6FEA3AEE675}" type="sibTrans" cxnId="{3778AD31-43DB-4DF4-8BE1-B8D8772F8CFF}">
      <dgm:prSet/>
      <dgm:spPr/>
      <dgm:t>
        <a:bodyPr/>
        <a:lstStyle/>
        <a:p>
          <a:endParaRPr lang="es-MX"/>
        </a:p>
      </dgm:t>
    </dgm:pt>
    <dgm:pt modelId="{3ACABD22-011A-4955-B920-47AD1C8D0107}">
      <dgm:prSet custT="1"/>
      <dgm:spPr/>
      <dgm:t>
        <a:bodyPr/>
        <a:lstStyle/>
        <a:p>
          <a:pPr rtl="0"/>
          <a:r>
            <a:rPr lang="es-MX" sz="1800" dirty="0" smtClean="0"/>
            <a:t>Los valores de X se seleccionan para obtener uno o más valores de Y</a:t>
          </a:r>
          <a:endParaRPr lang="es-MX" sz="1800" dirty="0"/>
        </a:p>
      </dgm:t>
    </dgm:pt>
    <dgm:pt modelId="{F0E0017D-1650-4C12-B32C-8BE27106C45B}" type="parTrans" cxnId="{B156457B-8AED-4962-915B-13EFF09EF5A9}">
      <dgm:prSet/>
      <dgm:spPr/>
      <dgm:t>
        <a:bodyPr/>
        <a:lstStyle/>
        <a:p>
          <a:endParaRPr lang="es-MX"/>
        </a:p>
      </dgm:t>
    </dgm:pt>
    <dgm:pt modelId="{D74559C1-E9AB-4166-9F8D-8FDAF4618725}" type="sibTrans" cxnId="{B156457B-8AED-4962-915B-13EFF09EF5A9}">
      <dgm:prSet/>
      <dgm:spPr/>
      <dgm:t>
        <a:bodyPr/>
        <a:lstStyle/>
        <a:p>
          <a:endParaRPr lang="es-MX"/>
        </a:p>
      </dgm:t>
    </dgm:pt>
    <dgm:pt modelId="{8E13E6B3-8D09-4F09-9813-ACBFEEE33EB9}" type="pres">
      <dgm:prSet presAssocID="{01B71F43-E4F9-4E2E-9C58-C09A45C9308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s-MX"/>
        </a:p>
      </dgm:t>
    </dgm:pt>
    <dgm:pt modelId="{3FF01579-E984-4219-8EFE-CA79B92F2BAE}" type="pres">
      <dgm:prSet presAssocID="{0FD42ABB-3CD1-443B-A0DB-E03EBC61FA9A}" presName="hierRoot1" presStyleCnt="0"/>
      <dgm:spPr/>
      <dgm:t>
        <a:bodyPr/>
        <a:lstStyle/>
        <a:p>
          <a:endParaRPr lang="es-MX"/>
        </a:p>
      </dgm:t>
    </dgm:pt>
    <dgm:pt modelId="{B8AC7165-FF19-48D3-AEA8-7F2A8528457A}" type="pres">
      <dgm:prSet presAssocID="{0FD42ABB-3CD1-443B-A0DB-E03EBC61FA9A}" presName="composite" presStyleCnt="0"/>
      <dgm:spPr/>
      <dgm:t>
        <a:bodyPr/>
        <a:lstStyle/>
        <a:p>
          <a:endParaRPr lang="es-MX"/>
        </a:p>
      </dgm:t>
    </dgm:pt>
    <dgm:pt modelId="{B9C432A7-34F3-43EB-AA0E-345D9C5E2B40}" type="pres">
      <dgm:prSet presAssocID="{0FD42ABB-3CD1-443B-A0DB-E03EBC61FA9A}" presName="background" presStyleLbl="node0" presStyleIdx="0" presStyleCnt="2"/>
      <dgm:spPr/>
      <dgm:t>
        <a:bodyPr/>
        <a:lstStyle/>
        <a:p>
          <a:endParaRPr lang="es-MX"/>
        </a:p>
      </dgm:t>
    </dgm:pt>
    <dgm:pt modelId="{BAE67221-92CE-4A2E-9D48-0D9A75D389DD}" type="pres">
      <dgm:prSet presAssocID="{0FD42ABB-3CD1-443B-A0DB-E03EBC61FA9A}" presName="text" presStyleLbl="fgAcc0" presStyleIdx="0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5514FD16-0C16-4B80-8F96-EC1B777845BA}" type="pres">
      <dgm:prSet presAssocID="{0FD42ABB-3CD1-443B-A0DB-E03EBC61FA9A}" presName="hierChild2" presStyleCnt="0"/>
      <dgm:spPr/>
      <dgm:t>
        <a:bodyPr/>
        <a:lstStyle/>
        <a:p>
          <a:endParaRPr lang="es-MX"/>
        </a:p>
      </dgm:t>
    </dgm:pt>
    <dgm:pt modelId="{70532F71-CFC1-47E1-894C-29CB71E501CA}" type="pres">
      <dgm:prSet presAssocID="{E126627A-4CB3-42C9-8463-65C916018B0A}" presName="Name10" presStyleLbl="parChTrans1D2" presStyleIdx="0" presStyleCnt="2"/>
      <dgm:spPr/>
      <dgm:t>
        <a:bodyPr/>
        <a:lstStyle/>
        <a:p>
          <a:endParaRPr lang="es-MX"/>
        </a:p>
      </dgm:t>
    </dgm:pt>
    <dgm:pt modelId="{BD24F74F-B6D9-41C7-9DBD-F510EE62018A}" type="pres">
      <dgm:prSet presAssocID="{078710EB-671A-4991-96B0-86F25DC919AA}" presName="hierRoot2" presStyleCnt="0"/>
      <dgm:spPr/>
      <dgm:t>
        <a:bodyPr/>
        <a:lstStyle/>
        <a:p>
          <a:endParaRPr lang="es-MX"/>
        </a:p>
      </dgm:t>
    </dgm:pt>
    <dgm:pt modelId="{2F5F2A28-735C-4261-B3C0-0A52D672E3D4}" type="pres">
      <dgm:prSet presAssocID="{078710EB-671A-4991-96B0-86F25DC919AA}" presName="composite2" presStyleCnt="0"/>
      <dgm:spPr/>
      <dgm:t>
        <a:bodyPr/>
        <a:lstStyle/>
        <a:p>
          <a:endParaRPr lang="es-MX"/>
        </a:p>
      </dgm:t>
    </dgm:pt>
    <dgm:pt modelId="{E77CFC03-4767-4D38-A05A-9D3B99E3FD79}" type="pres">
      <dgm:prSet presAssocID="{078710EB-671A-4991-96B0-86F25DC919AA}" presName="background2" presStyleLbl="node2" presStyleIdx="0" presStyleCnt="2"/>
      <dgm:spPr/>
      <dgm:t>
        <a:bodyPr/>
        <a:lstStyle/>
        <a:p>
          <a:endParaRPr lang="es-MX"/>
        </a:p>
      </dgm:t>
    </dgm:pt>
    <dgm:pt modelId="{7B917530-DA7C-432D-BD90-5528DE3134B6}" type="pres">
      <dgm:prSet presAssocID="{078710EB-671A-4991-96B0-86F25DC919AA}" presName="text2" presStyleLbl="fgAcc2" presStyleIdx="0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9A132770-8D2E-43C3-A506-2EB16FE4BADC}" type="pres">
      <dgm:prSet presAssocID="{078710EB-671A-4991-96B0-86F25DC919AA}" presName="hierChild3" presStyleCnt="0"/>
      <dgm:spPr/>
      <dgm:t>
        <a:bodyPr/>
        <a:lstStyle/>
        <a:p>
          <a:endParaRPr lang="es-MX"/>
        </a:p>
      </dgm:t>
    </dgm:pt>
    <dgm:pt modelId="{CD077BD2-60E3-4A04-93FB-448C69A84260}" type="pres">
      <dgm:prSet presAssocID="{69D116D8-C47B-41F0-A943-428390D37AE7}" presName="Name17" presStyleLbl="parChTrans1D3" presStyleIdx="0" presStyleCnt="2"/>
      <dgm:spPr/>
      <dgm:t>
        <a:bodyPr/>
        <a:lstStyle/>
        <a:p>
          <a:endParaRPr lang="es-MX"/>
        </a:p>
      </dgm:t>
    </dgm:pt>
    <dgm:pt modelId="{074BA933-FC77-4C2D-A20A-9CD83879ADC9}" type="pres">
      <dgm:prSet presAssocID="{C767FB0B-93A2-48F9-821F-8198B3E82B8B}" presName="hierRoot3" presStyleCnt="0"/>
      <dgm:spPr/>
      <dgm:t>
        <a:bodyPr/>
        <a:lstStyle/>
        <a:p>
          <a:endParaRPr lang="es-MX"/>
        </a:p>
      </dgm:t>
    </dgm:pt>
    <dgm:pt modelId="{B1EBDD01-941F-4D28-B925-BC6E27919256}" type="pres">
      <dgm:prSet presAssocID="{C767FB0B-93A2-48F9-821F-8198B3E82B8B}" presName="composite3" presStyleCnt="0"/>
      <dgm:spPr/>
      <dgm:t>
        <a:bodyPr/>
        <a:lstStyle/>
        <a:p>
          <a:endParaRPr lang="es-MX"/>
        </a:p>
      </dgm:t>
    </dgm:pt>
    <dgm:pt modelId="{4AF1FC8E-F71F-4AAD-AFD5-523691978D9D}" type="pres">
      <dgm:prSet presAssocID="{C767FB0B-93A2-48F9-821F-8198B3E82B8B}" presName="background3" presStyleLbl="node3" presStyleIdx="0" presStyleCnt="2"/>
      <dgm:spPr/>
      <dgm:t>
        <a:bodyPr/>
        <a:lstStyle/>
        <a:p>
          <a:endParaRPr lang="es-MX"/>
        </a:p>
      </dgm:t>
    </dgm:pt>
    <dgm:pt modelId="{536B92E9-E326-4214-B61D-1D561EB636B0}" type="pres">
      <dgm:prSet presAssocID="{C767FB0B-93A2-48F9-821F-8198B3E82B8B}" presName="text3" presStyleLbl="fgAcc3" presStyleIdx="0" presStyleCnt="2" custScaleX="14459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45574FF6-BB9D-47C0-8028-77BEF47FBDF5}" type="pres">
      <dgm:prSet presAssocID="{C767FB0B-93A2-48F9-821F-8198B3E82B8B}" presName="hierChild4" presStyleCnt="0"/>
      <dgm:spPr/>
      <dgm:t>
        <a:bodyPr/>
        <a:lstStyle/>
        <a:p>
          <a:endParaRPr lang="es-MX"/>
        </a:p>
      </dgm:t>
    </dgm:pt>
    <dgm:pt modelId="{B12E168B-F485-4CAB-BCAB-92CFA9A0FA38}" type="pres">
      <dgm:prSet presAssocID="{9289226E-879C-4006-941F-6D4042F163CA}" presName="hierRoot1" presStyleCnt="0"/>
      <dgm:spPr/>
      <dgm:t>
        <a:bodyPr/>
        <a:lstStyle/>
        <a:p>
          <a:endParaRPr lang="es-MX"/>
        </a:p>
      </dgm:t>
    </dgm:pt>
    <dgm:pt modelId="{63E991CD-A1B1-4B6C-90E1-A548DB1F5BA7}" type="pres">
      <dgm:prSet presAssocID="{9289226E-879C-4006-941F-6D4042F163CA}" presName="composite" presStyleCnt="0"/>
      <dgm:spPr/>
      <dgm:t>
        <a:bodyPr/>
        <a:lstStyle/>
        <a:p>
          <a:endParaRPr lang="es-MX"/>
        </a:p>
      </dgm:t>
    </dgm:pt>
    <dgm:pt modelId="{915D89C0-D1A9-4A80-BE66-51BB25B13CCB}" type="pres">
      <dgm:prSet presAssocID="{9289226E-879C-4006-941F-6D4042F163CA}" presName="background" presStyleLbl="node0" presStyleIdx="1" presStyleCnt="2"/>
      <dgm:spPr/>
      <dgm:t>
        <a:bodyPr/>
        <a:lstStyle/>
        <a:p>
          <a:endParaRPr lang="es-MX"/>
        </a:p>
      </dgm:t>
    </dgm:pt>
    <dgm:pt modelId="{A8A2F8C9-0975-41E4-A950-73D0D80EB8FF}" type="pres">
      <dgm:prSet presAssocID="{9289226E-879C-4006-941F-6D4042F163CA}" presName="text" presStyleLbl="fgAcc0" presStyleIdx="1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31791E46-444D-4931-A60A-58AA4D609D21}" type="pres">
      <dgm:prSet presAssocID="{9289226E-879C-4006-941F-6D4042F163CA}" presName="hierChild2" presStyleCnt="0"/>
      <dgm:spPr/>
      <dgm:t>
        <a:bodyPr/>
        <a:lstStyle/>
        <a:p>
          <a:endParaRPr lang="es-MX"/>
        </a:p>
      </dgm:t>
    </dgm:pt>
    <dgm:pt modelId="{D3B8AF3D-11FB-4985-A368-DFC1BE1464A6}" type="pres">
      <dgm:prSet presAssocID="{F7F567D6-6100-4FB4-BF50-D5AD275109A2}" presName="Name10" presStyleLbl="parChTrans1D2" presStyleIdx="1" presStyleCnt="2"/>
      <dgm:spPr/>
      <dgm:t>
        <a:bodyPr/>
        <a:lstStyle/>
        <a:p>
          <a:endParaRPr lang="es-MX"/>
        </a:p>
      </dgm:t>
    </dgm:pt>
    <dgm:pt modelId="{29D244BA-E09D-45FF-9AB9-244B65FC7F71}" type="pres">
      <dgm:prSet presAssocID="{2727F15D-9E1F-45F4-9C31-107DFAE083B0}" presName="hierRoot2" presStyleCnt="0"/>
      <dgm:spPr/>
      <dgm:t>
        <a:bodyPr/>
        <a:lstStyle/>
        <a:p>
          <a:endParaRPr lang="es-MX"/>
        </a:p>
      </dgm:t>
    </dgm:pt>
    <dgm:pt modelId="{FA5D7D40-A514-4102-93AB-0B1EDD30CF17}" type="pres">
      <dgm:prSet presAssocID="{2727F15D-9E1F-45F4-9C31-107DFAE083B0}" presName="composite2" presStyleCnt="0"/>
      <dgm:spPr/>
      <dgm:t>
        <a:bodyPr/>
        <a:lstStyle/>
        <a:p>
          <a:endParaRPr lang="es-MX"/>
        </a:p>
      </dgm:t>
    </dgm:pt>
    <dgm:pt modelId="{026F46E7-9266-412D-B821-2512B756A46F}" type="pres">
      <dgm:prSet presAssocID="{2727F15D-9E1F-45F4-9C31-107DFAE083B0}" presName="background2" presStyleLbl="node2" presStyleIdx="1" presStyleCnt="2"/>
      <dgm:spPr/>
      <dgm:t>
        <a:bodyPr/>
        <a:lstStyle/>
        <a:p>
          <a:endParaRPr lang="es-MX"/>
        </a:p>
      </dgm:t>
    </dgm:pt>
    <dgm:pt modelId="{C8736C61-E6BF-45EF-99D6-3297EABB977B}" type="pres">
      <dgm:prSet presAssocID="{2727F15D-9E1F-45F4-9C31-107DFAE083B0}" presName="text2" presStyleLbl="fgAcc2" presStyleIdx="1" presStyleCnt="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CAEC950E-52D3-478A-A681-4B9A87D48185}" type="pres">
      <dgm:prSet presAssocID="{2727F15D-9E1F-45F4-9C31-107DFAE083B0}" presName="hierChild3" presStyleCnt="0"/>
      <dgm:spPr/>
      <dgm:t>
        <a:bodyPr/>
        <a:lstStyle/>
        <a:p>
          <a:endParaRPr lang="es-MX"/>
        </a:p>
      </dgm:t>
    </dgm:pt>
    <dgm:pt modelId="{A3BB6017-9C4D-4401-B963-9F99B9CF2EAA}" type="pres">
      <dgm:prSet presAssocID="{F0E0017D-1650-4C12-B32C-8BE27106C45B}" presName="Name17" presStyleLbl="parChTrans1D3" presStyleIdx="1" presStyleCnt="2"/>
      <dgm:spPr/>
      <dgm:t>
        <a:bodyPr/>
        <a:lstStyle/>
        <a:p>
          <a:endParaRPr lang="es-MX"/>
        </a:p>
      </dgm:t>
    </dgm:pt>
    <dgm:pt modelId="{49F74C4C-B0C9-4FDC-86F0-82755CE33BDB}" type="pres">
      <dgm:prSet presAssocID="{3ACABD22-011A-4955-B920-47AD1C8D0107}" presName="hierRoot3" presStyleCnt="0"/>
      <dgm:spPr/>
      <dgm:t>
        <a:bodyPr/>
        <a:lstStyle/>
        <a:p>
          <a:endParaRPr lang="es-MX"/>
        </a:p>
      </dgm:t>
    </dgm:pt>
    <dgm:pt modelId="{BBF1FC47-FA51-4B2F-98B4-B8946865B426}" type="pres">
      <dgm:prSet presAssocID="{3ACABD22-011A-4955-B920-47AD1C8D0107}" presName="composite3" presStyleCnt="0"/>
      <dgm:spPr/>
      <dgm:t>
        <a:bodyPr/>
        <a:lstStyle/>
        <a:p>
          <a:endParaRPr lang="es-MX"/>
        </a:p>
      </dgm:t>
    </dgm:pt>
    <dgm:pt modelId="{3BDE5A7E-A829-4C4B-A88F-3F1C40EFBC22}" type="pres">
      <dgm:prSet presAssocID="{3ACABD22-011A-4955-B920-47AD1C8D0107}" presName="background3" presStyleLbl="node3" presStyleIdx="1" presStyleCnt="2"/>
      <dgm:spPr/>
      <dgm:t>
        <a:bodyPr/>
        <a:lstStyle/>
        <a:p>
          <a:endParaRPr lang="es-MX"/>
        </a:p>
      </dgm:t>
    </dgm:pt>
    <dgm:pt modelId="{559709FA-3761-470A-A18E-D954D264037B}" type="pres">
      <dgm:prSet presAssocID="{3ACABD22-011A-4955-B920-47AD1C8D0107}" presName="text3" presStyleLbl="fgAcc3" presStyleIdx="1" presStyleCnt="2" custScaleX="144592">
        <dgm:presLayoutVars>
          <dgm:chPref val="3"/>
        </dgm:presLayoutVars>
      </dgm:prSet>
      <dgm:spPr/>
      <dgm:t>
        <a:bodyPr/>
        <a:lstStyle/>
        <a:p>
          <a:endParaRPr lang="es-MX"/>
        </a:p>
      </dgm:t>
    </dgm:pt>
    <dgm:pt modelId="{8EAC4F04-1997-4123-AA55-8C673A88116E}" type="pres">
      <dgm:prSet presAssocID="{3ACABD22-011A-4955-B920-47AD1C8D0107}" presName="hierChild4" presStyleCnt="0"/>
      <dgm:spPr/>
      <dgm:t>
        <a:bodyPr/>
        <a:lstStyle/>
        <a:p>
          <a:endParaRPr lang="es-MX"/>
        </a:p>
      </dgm:t>
    </dgm:pt>
  </dgm:ptLst>
  <dgm:cxnLst>
    <dgm:cxn modelId="{7B32A685-6C9F-4631-9869-C9BC7085B160}" type="presOf" srcId="{0FD42ABB-3CD1-443B-A0DB-E03EBC61FA9A}" destId="{BAE67221-92CE-4A2E-9D48-0D9A75D389DD}" srcOrd="0" destOrd="0" presId="urn:microsoft.com/office/officeart/2005/8/layout/hierarchy1"/>
    <dgm:cxn modelId="{0ECFF408-C7C8-443A-815C-16AC1933A206}" type="presOf" srcId="{01B71F43-E4F9-4E2E-9C58-C09A45C93084}" destId="{8E13E6B3-8D09-4F09-9813-ACBFEEE33EB9}" srcOrd="0" destOrd="0" presId="urn:microsoft.com/office/officeart/2005/8/layout/hierarchy1"/>
    <dgm:cxn modelId="{CCB9FCD8-535A-4C6B-A00E-7E6EC1DF0528}" type="presOf" srcId="{078710EB-671A-4991-96B0-86F25DC919AA}" destId="{7B917530-DA7C-432D-BD90-5528DE3134B6}" srcOrd="0" destOrd="0" presId="urn:microsoft.com/office/officeart/2005/8/layout/hierarchy1"/>
    <dgm:cxn modelId="{C668D971-24B8-4AB6-B170-1FBDD79CE152}" srcId="{01B71F43-E4F9-4E2E-9C58-C09A45C93084}" destId="{9289226E-879C-4006-941F-6D4042F163CA}" srcOrd="1" destOrd="0" parTransId="{E295C893-CBB4-4037-9691-41E285977392}" sibTransId="{E1715073-47CD-49C5-90A3-DD1C52CF0EC3}"/>
    <dgm:cxn modelId="{8CC53563-E87C-49E1-AA8E-D9AB2F4A7009}" type="presOf" srcId="{F0E0017D-1650-4C12-B32C-8BE27106C45B}" destId="{A3BB6017-9C4D-4401-B963-9F99B9CF2EAA}" srcOrd="0" destOrd="0" presId="urn:microsoft.com/office/officeart/2005/8/layout/hierarchy1"/>
    <dgm:cxn modelId="{29C90E7F-25B3-4143-BE8C-6A1FE053279C}" type="presOf" srcId="{C767FB0B-93A2-48F9-821F-8198B3E82B8B}" destId="{536B92E9-E326-4214-B61D-1D561EB636B0}" srcOrd="0" destOrd="0" presId="urn:microsoft.com/office/officeart/2005/8/layout/hierarchy1"/>
    <dgm:cxn modelId="{FF455386-7A69-471D-92AB-EA49FEF866E2}" srcId="{0FD42ABB-3CD1-443B-A0DB-E03EBC61FA9A}" destId="{078710EB-671A-4991-96B0-86F25DC919AA}" srcOrd="0" destOrd="0" parTransId="{E126627A-4CB3-42C9-8463-65C916018B0A}" sibTransId="{625C315E-3365-4D24-A2F2-E915B3271726}"/>
    <dgm:cxn modelId="{FC925732-804E-4F17-BDB8-103F99E7ABB3}" type="presOf" srcId="{F7F567D6-6100-4FB4-BF50-D5AD275109A2}" destId="{D3B8AF3D-11FB-4985-A368-DFC1BE1464A6}" srcOrd="0" destOrd="0" presId="urn:microsoft.com/office/officeart/2005/8/layout/hierarchy1"/>
    <dgm:cxn modelId="{3778AD31-43DB-4DF4-8BE1-B8D8772F8CFF}" srcId="{9289226E-879C-4006-941F-6D4042F163CA}" destId="{2727F15D-9E1F-45F4-9C31-107DFAE083B0}" srcOrd="0" destOrd="0" parTransId="{F7F567D6-6100-4FB4-BF50-D5AD275109A2}" sibTransId="{23163198-6DF2-4645-BAB8-C6FEA3AEE675}"/>
    <dgm:cxn modelId="{3208A86E-405C-463D-BEE7-99E5B2E752D4}" type="presOf" srcId="{2727F15D-9E1F-45F4-9C31-107DFAE083B0}" destId="{C8736C61-E6BF-45EF-99D6-3297EABB977B}" srcOrd="0" destOrd="0" presId="urn:microsoft.com/office/officeart/2005/8/layout/hierarchy1"/>
    <dgm:cxn modelId="{8F25F917-56DA-4512-981C-72E70F8C1495}" srcId="{01B71F43-E4F9-4E2E-9C58-C09A45C93084}" destId="{0FD42ABB-3CD1-443B-A0DB-E03EBC61FA9A}" srcOrd="0" destOrd="0" parTransId="{F400211A-709C-49A4-AC88-BAAAEFED9251}" sibTransId="{96282789-BFCD-4926-8991-2418767D5136}"/>
    <dgm:cxn modelId="{1DD7F1C5-349C-4E32-A053-44DCC672C9F2}" type="presOf" srcId="{9289226E-879C-4006-941F-6D4042F163CA}" destId="{A8A2F8C9-0975-41E4-A950-73D0D80EB8FF}" srcOrd="0" destOrd="0" presId="urn:microsoft.com/office/officeart/2005/8/layout/hierarchy1"/>
    <dgm:cxn modelId="{1E462459-CF28-4DBE-97BC-EF6B96647A76}" type="presOf" srcId="{3ACABD22-011A-4955-B920-47AD1C8D0107}" destId="{559709FA-3761-470A-A18E-D954D264037B}" srcOrd="0" destOrd="0" presId="urn:microsoft.com/office/officeart/2005/8/layout/hierarchy1"/>
    <dgm:cxn modelId="{887876CE-C22C-49B7-A024-B6E9B33BDE08}" type="presOf" srcId="{69D116D8-C47B-41F0-A943-428390D37AE7}" destId="{CD077BD2-60E3-4A04-93FB-448C69A84260}" srcOrd="0" destOrd="0" presId="urn:microsoft.com/office/officeart/2005/8/layout/hierarchy1"/>
    <dgm:cxn modelId="{53F60560-EF8A-4B0F-BEB7-E35C0EF8FA28}" srcId="{078710EB-671A-4991-96B0-86F25DC919AA}" destId="{C767FB0B-93A2-48F9-821F-8198B3E82B8B}" srcOrd="0" destOrd="0" parTransId="{69D116D8-C47B-41F0-A943-428390D37AE7}" sibTransId="{5210D1F3-BFA9-4E1D-9324-7B85763E4DA1}"/>
    <dgm:cxn modelId="{B156457B-8AED-4962-915B-13EFF09EF5A9}" srcId="{2727F15D-9E1F-45F4-9C31-107DFAE083B0}" destId="{3ACABD22-011A-4955-B920-47AD1C8D0107}" srcOrd="0" destOrd="0" parTransId="{F0E0017D-1650-4C12-B32C-8BE27106C45B}" sibTransId="{D74559C1-E9AB-4166-9F8D-8FDAF4618725}"/>
    <dgm:cxn modelId="{AA22A18F-41E3-4830-A89F-EB44EE57CE7A}" type="presOf" srcId="{E126627A-4CB3-42C9-8463-65C916018B0A}" destId="{70532F71-CFC1-47E1-894C-29CB71E501CA}" srcOrd="0" destOrd="0" presId="urn:microsoft.com/office/officeart/2005/8/layout/hierarchy1"/>
    <dgm:cxn modelId="{3C8A76A9-3328-4A17-ABE5-69A653ADA1AD}" type="presParOf" srcId="{8E13E6B3-8D09-4F09-9813-ACBFEEE33EB9}" destId="{3FF01579-E984-4219-8EFE-CA79B92F2BAE}" srcOrd="0" destOrd="0" presId="urn:microsoft.com/office/officeart/2005/8/layout/hierarchy1"/>
    <dgm:cxn modelId="{EE2BBEFC-FFCC-4C73-96AC-DC16A4748421}" type="presParOf" srcId="{3FF01579-E984-4219-8EFE-CA79B92F2BAE}" destId="{B8AC7165-FF19-48D3-AEA8-7F2A8528457A}" srcOrd="0" destOrd="0" presId="urn:microsoft.com/office/officeart/2005/8/layout/hierarchy1"/>
    <dgm:cxn modelId="{BBC83B75-5F6D-45CD-8434-31C64D82DD16}" type="presParOf" srcId="{B8AC7165-FF19-48D3-AEA8-7F2A8528457A}" destId="{B9C432A7-34F3-43EB-AA0E-345D9C5E2B40}" srcOrd="0" destOrd="0" presId="urn:microsoft.com/office/officeart/2005/8/layout/hierarchy1"/>
    <dgm:cxn modelId="{5D8243FB-F750-4029-95A2-E464FF8B85C2}" type="presParOf" srcId="{B8AC7165-FF19-48D3-AEA8-7F2A8528457A}" destId="{BAE67221-92CE-4A2E-9D48-0D9A75D389DD}" srcOrd="1" destOrd="0" presId="urn:microsoft.com/office/officeart/2005/8/layout/hierarchy1"/>
    <dgm:cxn modelId="{9926D684-9565-4285-BBB2-7416F8DC4486}" type="presParOf" srcId="{3FF01579-E984-4219-8EFE-CA79B92F2BAE}" destId="{5514FD16-0C16-4B80-8F96-EC1B777845BA}" srcOrd="1" destOrd="0" presId="urn:microsoft.com/office/officeart/2005/8/layout/hierarchy1"/>
    <dgm:cxn modelId="{C6DCE873-DB3B-490D-83D7-2DDD918BEBF1}" type="presParOf" srcId="{5514FD16-0C16-4B80-8F96-EC1B777845BA}" destId="{70532F71-CFC1-47E1-894C-29CB71E501CA}" srcOrd="0" destOrd="0" presId="urn:microsoft.com/office/officeart/2005/8/layout/hierarchy1"/>
    <dgm:cxn modelId="{AE9CBF63-486E-48B5-A607-1272328F360A}" type="presParOf" srcId="{5514FD16-0C16-4B80-8F96-EC1B777845BA}" destId="{BD24F74F-B6D9-41C7-9DBD-F510EE62018A}" srcOrd="1" destOrd="0" presId="urn:microsoft.com/office/officeart/2005/8/layout/hierarchy1"/>
    <dgm:cxn modelId="{C09A284B-4247-4302-9C08-2C0DB69FFC0D}" type="presParOf" srcId="{BD24F74F-B6D9-41C7-9DBD-F510EE62018A}" destId="{2F5F2A28-735C-4261-B3C0-0A52D672E3D4}" srcOrd="0" destOrd="0" presId="urn:microsoft.com/office/officeart/2005/8/layout/hierarchy1"/>
    <dgm:cxn modelId="{E51C35B4-A396-49EA-B84A-2244EA246760}" type="presParOf" srcId="{2F5F2A28-735C-4261-B3C0-0A52D672E3D4}" destId="{E77CFC03-4767-4D38-A05A-9D3B99E3FD79}" srcOrd="0" destOrd="0" presId="urn:microsoft.com/office/officeart/2005/8/layout/hierarchy1"/>
    <dgm:cxn modelId="{72E3EB43-A950-4B5A-B03D-0D1C7A5A8B4B}" type="presParOf" srcId="{2F5F2A28-735C-4261-B3C0-0A52D672E3D4}" destId="{7B917530-DA7C-432D-BD90-5528DE3134B6}" srcOrd="1" destOrd="0" presId="urn:microsoft.com/office/officeart/2005/8/layout/hierarchy1"/>
    <dgm:cxn modelId="{4DE72675-A61E-4E09-9E77-CA63E87EF220}" type="presParOf" srcId="{BD24F74F-B6D9-41C7-9DBD-F510EE62018A}" destId="{9A132770-8D2E-43C3-A506-2EB16FE4BADC}" srcOrd="1" destOrd="0" presId="urn:microsoft.com/office/officeart/2005/8/layout/hierarchy1"/>
    <dgm:cxn modelId="{202FD7A4-7C04-48CE-96E9-781B21FC6DCE}" type="presParOf" srcId="{9A132770-8D2E-43C3-A506-2EB16FE4BADC}" destId="{CD077BD2-60E3-4A04-93FB-448C69A84260}" srcOrd="0" destOrd="0" presId="urn:microsoft.com/office/officeart/2005/8/layout/hierarchy1"/>
    <dgm:cxn modelId="{0825F780-C9F4-4505-B699-4A63A6219BCF}" type="presParOf" srcId="{9A132770-8D2E-43C3-A506-2EB16FE4BADC}" destId="{074BA933-FC77-4C2D-A20A-9CD83879ADC9}" srcOrd="1" destOrd="0" presId="urn:microsoft.com/office/officeart/2005/8/layout/hierarchy1"/>
    <dgm:cxn modelId="{E76A704D-174D-4E45-A9FD-6ED7C389600C}" type="presParOf" srcId="{074BA933-FC77-4C2D-A20A-9CD83879ADC9}" destId="{B1EBDD01-941F-4D28-B925-BC6E27919256}" srcOrd="0" destOrd="0" presId="urn:microsoft.com/office/officeart/2005/8/layout/hierarchy1"/>
    <dgm:cxn modelId="{315F6CD3-01E7-4C7F-8C73-2C1F995D2B0A}" type="presParOf" srcId="{B1EBDD01-941F-4D28-B925-BC6E27919256}" destId="{4AF1FC8E-F71F-4AAD-AFD5-523691978D9D}" srcOrd="0" destOrd="0" presId="urn:microsoft.com/office/officeart/2005/8/layout/hierarchy1"/>
    <dgm:cxn modelId="{74850A94-F34F-476D-9410-5ACA3B8D0987}" type="presParOf" srcId="{B1EBDD01-941F-4D28-B925-BC6E27919256}" destId="{536B92E9-E326-4214-B61D-1D561EB636B0}" srcOrd="1" destOrd="0" presId="urn:microsoft.com/office/officeart/2005/8/layout/hierarchy1"/>
    <dgm:cxn modelId="{5EE0673C-47EF-4AFA-A3B5-9FBC3E0EE99E}" type="presParOf" srcId="{074BA933-FC77-4C2D-A20A-9CD83879ADC9}" destId="{45574FF6-BB9D-47C0-8028-77BEF47FBDF5}" srcOrd="1" destOrd="0" presId="urn:microsoft.com/office/officeart/2005/8/layout/hierarchy1"/>
    <dgm:cxn modelId="{5726F01B-29F5-4448-8750-769270C2704C}" type="presParOf" srcId="{8E13E6B3-8D09-4F09-9813-ACBFEEE33EB9}" destId="{B12E168B-F485-4CAB-BCAB-92CFA9A0FA38}" srcOrd="1" destOrd="0" presId="urn:microsoft.com/office/officeart/2005/8/layout/hierarchy1"/>
    <dgm:cxn modelId="{5C26A768-A71D-4EC9-AEAC-017E47935B38}" type="presParOf" srcId="{B12E168B-F485-4CAB-BCAB-92CFA9A0FA38}" destId="{63E991CD-A1B1-4B6C-90E1-A548DB1F5BA7}" srcOrd="0" destOrd="0" presId="urn:microsoft.com/office/officeart/2005/8/layout/hierarchy1"/>
    <dgm:cxn modelId="{A364E032-8826-444F-B041-93EE68113375}" type="presParOf" srcId="{63E991CD-A1B1-4B6C-90E1-A548DB1F5BA7}" destId="{915D89C0-D1A9-4A80-BE66-51BB25B13CCB}" srcOrd="0" destOrd="0" presId="urn:microsoft.com/office/officeart/2005/8/layout/hierarchy1"/>
    <dgm:cxn modelId="{1B38A842-0EBD-4748-AFF4-792E2191414B}" type="presParOf" srcId="{63E991CD-A1B1-4B6C-90E1-A548DB1F5BA7}" destId="{A8A2F8C9-0975-41E4-A950-73D0D80EB8FF}" srcOrd="1" destOrd="0" presId="urn:microsoft.com/office/officeart/2005/8/layout/hierarchy1"/>
    <dgm:cxn modelId="{BA6F5CAF-E5D6-4734-80FC-EDBC9BC30A86}" type="presParOf" srcId="{B12E168B-F485-4CAB-BCAB-92CFA9A0FA38}" destId="{31791E46-444D-4931-A60A-58AA4D609D21}" srcOrd="1" destOrd="0" presId="urn:microsoft.com/office/officeart/2005/8/layout/hierarchy1"/>
    <dgm:cxn modelId="{08930644-6152-42BF-ACCD-1FCC023FD5C9}" type="presParOf" srcId="{31791E46-444D-4931-A60A-58AA4D609D21}" destId="{D3B8AF3D-11FB-4985-A368-DFC1BE1464A6}" srcOrd="0" destOrd="0" presId="urn:microsoft.com/office/officeart/2005/8/layout/hierarchy1"/>
    <dgm:cxn modelId="{6F38CBC9-A09F-432E-AFE9-C91372CA8AB3}" type="presParOf" srcId="{31791E46-444D-4931-A60A-58AA4D609D21}" destId="{29D244BA-E09D-45FF-9AB9-244B65FC7F71}" srcOrd="1" destOrd="0" presId="urn:microsoft.com/office/officeart/2005/8/layout/hierarchy1"/>
    <dgm:cxn modelId="{EFA47594-5ECB-480B-AC53-F051FED26B3C}" type="presParOf" srcId="{29D244BA-E09D-45FF-9AB9-244B65FC7F71}" destId="{FA5D7D40-A514-4102-93AB-0B1EDD30CF17}" srcOrd="0" destOrd="0" presId="urn:microsoft.com/office/officeart/2005/8/layout/hierarchy1"/>
    <dgm:cxn modelId="{B6243C1A-C372-4479-BE56-A37AA5AA40E3}" type="presParOf" srcId="{FA5D7D40-A514-4102-93AB-0B1EDD30CF17}" destId="{026F46E7-9266-412D-B821-2512B756A46F}" srcOrd="0" destOrd="0" presId="urn:microsoft.com/office/officeart/2005/8/layout/hierarchy1"/>
    <dgm:cxn modelId="{8FAF62FA-5C04-49AD-BDD2-71D44BE65599}" type="presParOf" srcId="{FA5D7D40-A514-4102-93AB-0B1EDD30CF17}" destId="{C8736C61-E6BF-45EF-99D6-3297EABB977B}" srcOrd="1" destOrd="0" presId="urn:microsoft.com/office/officeart/2005/8/layout/hierarchy1"/>
    <dgm:cxn modelId="{AF3A6918-2A30-45D8-BD32-338EB1E6A023}" type="presParOf" srcId="{29D244BA-E09D-45FF-9AB9-244B65FC7F71}" destId="{CAEC950E-52D3-478A-A681-4B9A87D48185}" srcOrd="1" destOrd="0" presId="urn:microsoft.com/office/officeart/2005/8/layout/hierarchy1"/>
    <dgm:cxn modelId="{6CCC3746-1EB8-4AF8-9720-016037D3C574}" type="presParOf" srcId="{CAEC950E-52D3-478A-A681-4B9A87D48185}" destId="{A3BB6017-9C4D-4401-B963-9F99B9CF2EAA}" srcOrd="0" destOrd="0" presId="urn:microsoft.com/office/officeart/2005/8/layout/hierarchy1"/>
    <dgm:cxn modelId="{DC071FD3-D9E2-4602-8294-E69212380647}" type="presParOf" srcId="{CAEC950E-52D3-478A-A681-4B9A87D48185}" destId="{49F74C4C-B0C9-4FDC-86F0-82755CE33BDB}" srcOrd="1" destOrd="0" presId="urn:microsoft.com/office/officeart/2005/8/layout/hierarchy1"/>
    <dgm:cxn modelId="{FCA39AB8-2857-4921-8893-260C5D755A6B}" type="presParOf" srcId="{49F74C4C-B0C9-4FDC-86F0-82755CE33BDB}" destId="{BBF1FC47-FA51-4B2F-98B4-B8946865B426}" srcOrd="0" destOrd="0" presId="urn:microsoft.com/office/officeart/2005/8/layout/hierarchy1"/>
    <dgm:cxn modelId="{902F1A6D-3B02-42FB-8D89-2E4DCC592F3B}" type="presParOf" srcId="{BBF1FC47-FA51-4B2F-98B4-B8946865B426}" destId="{3BDE5A7E-A829-4C4B-A88F-3F1C40EFBC22}" srcOrd="0" destOrd="0" presId="urn:microsoft.com/office/officeart/2005/8/layout/hierarchy1"/>
    <dgm:cxn modelId="{8D3C30C3-E65B-4FD8-AC9A-70EAC18BC320}" type="presParOf" srcId="{BBF1FC47-FA51-4B2F-98B4-B8946865B426}" destId="{559709FA-3761-470A-A18E-D954D264037B}" srcOrd="1" destOrd="0" presId="urn:microsoft.com/office/officeart/2005/8/layout/hierarchy1"/>
    <dgm:cxn modelId="{2442D96A-7ADA-412B-9477-964BC95D92E9}" type="presParOf" srcId="{49F74C4C-B0C9-4FDC-86F0-82755CE33BDB}" destId="{8EAC4F04-1997-4123-AA55-8C673A88116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B6017-9C4D-4401-B963-9F99B9CF2EAA}">
      <dsp:nvSpPr>
        <dsp:cNvPr id="0" name=""/>
        <dsp:cNvSpPr/>
      </dsp:nvSpPr>
      <dsp:spPr>
        <a:xfrm>
          <a:off x="3850313" y="2431447"/>
          <a:ext cx="91440" cy="4528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280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B8AF3D-11FB-4985-A368-DFC1BE1464A6}">
      <dsp:nvSpPr>
        <dsp:cNvPr id="0" name=""/>
        <dsp:cNvSpPr/>
      </dsp:nvSpPr>
      <dsp:spPr>
        <a:xfrm>
          <a:off x="3850313" y="990012"/>
          <a:ext cx="91440" cy="4528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280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077BD2-60E3-4A04-93FB-448C69A84260}">
      <dsp:nvSpPr>
        <dsp:cNvPr id="0" name=""/>
        <dsp:cNvSpPr/>
      </dsp:nvSpPr>
      <dsp:spPr>
        <a:xfrm>
          <a:off x="1253173" y="2431447"/>
          <a:ext cx="91440" cy="4528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2800"/>
              </a:lnTo>
            </a:path>
          </a:pathLst>
        </a:cu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532F71-CFC1-47E1-894C-29CB71E501CA}">
      <dsp:nvSpPr>
        <dsp:cNvPr id="0" name=""/>
        <dsp:cNvSpPr/>
      </dsp:nvSpPr>
      <dsp:spPr>
        <a:xfrm>
          <a:off x="1253173" y="990012"/>
          <a:ext cx="91440" cy="4528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5280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C432A7-34F3-43EB-AA0E-345D9C5E2B40}">
      <dsp:nvSpPr>
        <dsp:cNvPr id="0" name=""/>
        <dsp:cNvSpPr/>
      </dsp:nvSpPr>
      <dsp:spPr>
        <a:xfrm>
          <a:off x="520440" y="1377"/>
          <a:ext cx="1556905" cy="988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E67221-92CE-4A2E-9D48-0D9A75D389DD}">
      <dsp:nvSpPr>
        <dsp:cNvPr id="0" name=""/>
        <dsp:cNvSpPr/>
      </dsp:nvSpPr>
      <dsp:spPr>
        <a:xfrm>
          <a:off x="693430" y="165717"/>
          <a:ext cx="1556905" cy="988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b="1" kern="1200" dirty="0" smtClean="0"/>
            <a:t>X</a:t>
          </a:r>
          <a:endParaRPr lang="es-MX" sz="2800" b="1" kern="1200" dirty="0"/>
        </a:p>
      </dsp:txBody>
      <dsp:txXfrm>
        <a:off x="722386" y="194673"/>
        <a:ext cx="1498993" cy="930723"/>
      </dsp:txXfrm>
    </dsp:sp>
    <dsp:sp modelId="{E77CFC03-4767-4D38-A05A-9D3B99E3FD79}">
      <dsp:nvSpPr>
        <dsp:cNvPr id="0" name=""/>
        <dsp:cNvSpPr/>
      </dsp:nvSpPr>
      <dsp:spPr>
        <a:xfrm>
          <a:off x="520440" y="1442812"/>
          <a:ext cx="1556905" cy="988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B917530-DA7C-432D-BD90-5528DE3134B6}">
      <dsp:nvSpPr>
        <dsp:cNvPr id="0" name=""/>
        <dsp:cNvSpPr/>
      </dsp:nvSpPr>
      <dsp:spPr>
        <a:xfrm>
          <a:off x="693430" y="1607152"/>
          <a:ext cx="1556905" cy="988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/>
            <a:t>Variable independiente</a:t>
          </a:r>
          <a:endParaRPr lang="es-MX" sz="1600" b="1" kern="1200" dirty="0"/>
        </a:p>
      </dsp:txBody>
      <dsp:txXfrm>
        <a:off x="722386" y="1636108"/>
        <a:ext cx="1498993" cy="930723"/>
      </dsp:txXfrm>
    </dsp:sp>
    <dsp:sp modelId="{4AF1FC8E-F71F-4AAD-AFD5-523691978D9D}">
      <dsp:nvSpPr>
        <dsp:cNvPr id="0" name=""/>
        <dsp:cNvSpPr/>
      </dsp:nvSpPr>
      <dsp:spPr>
        <a:xfrm>
          <a:off x="173313" y="2884247"/>
          <a:ext cx="2251160" cy="988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6B92E9-E326-4214-B61D-1D561EB636B0}">
      <dsp:nvSpPr>
        <dsp:cNvPr id="0" name=""/>
        <dsp:cNvSpPr/>
      </dsp:nvSpPr>
      <dsp:spPr>
        <a:xfrm>
          <a:off x="346302" y="3048587"/>
          <a:ext cx="2251160" cy="988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Con frecuencia bajo el control del investigador</a:t>
          </a:r>
          <a:endParaRPr lang="es-MX" sz="1800" kern="1200" dirty="0"/>
        </a:p>
      </dsp:txBody>
      <dsp:txXfrm>
        <a:off x="375258" y="3077543"/>
        <a:ext cx="2193248" cy="930723"/>
      </dsp:txXfrm>
    </dsp:sp>
    <dsp:sp modelId="{915D89C0-D1A9-4A80-BE66-51BB25B13CCB}">
      <dsp:nvSpPr>
        <dsp:cNvPr id="0" name=""/>
        <dsp:cNvSpPr/>
      </dsp:nvSpPr>
      <dsp:spPr>
        <a:xfrm>
          <a:off x="3117580" y="1377"/>
          <a:ext cx="1556905" cy="988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8A2F8C9-0975-41E4-A950-73D0D80EB8FF}">
      <dsp:nvSpPr>
        <dsp:cNvPr id="0" name=""/>
        <dsp:cNvSpPr/>
      </dsp:nvSpPr>
      <dsp:spPr>
        <a:xfrm>
          <a:off x="3290570" y="165717"/>
          <a:ext cx="1556905" cy="988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800" b="1" kern="1200" dirty="0" smtClean="0"/>
            <a:t>Y</a:t>
          </a:r>
          <a:endParaRPr lang="es-MX" sz="2800" b="1" kern="1200" dirty="0"/>
        </a:p>
      </dsp:txBody>
      <dsp:txXfrm>
        <a:off x="3319526" y="194673"/>
        <a:ext cx="1498993" cy="930723"/>
      </dsp:txXfrm>
    </dsp:sp>
    <dsp:sp modelId="{026F46E7-9266-412D-B821-2512B756A46F}">
      <dsp:nvSpPr>
        <dsp:cNvPr id="0" name=""/>
        <dsp:cNvSpPr/>
      </dsp:nvSpPr>
      <dsp:spPr>
        <a:xfrm>
          <a:off x="3117580" y="1442812"/>
          <a:ext cx="1556905" cy="988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</a:schemeClr>
            </a:gs>
            <a:gs pos="90000">
              <a:schemeClr val="accent3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8736C61-E6BF-45EF-99D6-3297EABB977B}">
      <dsp:nvSpPr>
        <dsp:cNvPr id="0" name=""/>
        <dsp:cNvSpPr/>
      </dsp:nvSpPr>
      <dsp:spPr>
        <a:xfrm>
          <a:off x="3290570" y="1607152"/>
          <a:ext cx="1556905" cy="988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600" b="1" kern="1200" dirty="0" smtClean="0"/>
            <a:t>Variable dependiente</a:t>
          </a:r>
          <a:endParaRPr lang="es-MX" sz="1600" b="1" kern="1200" dirty="0"/>
        </a:p>
      </dsp:txBody>
      <dsp:txXfrm>
        <a:off x="3319526" y="1636108"/>
        <a:ext cx="1498993" cy="930723"/>
      </dsp:txXfrm>
    </dsp:sp>
    <dsp:sp modelId="{3BDE5A7E-A829-4C4B-A88F-3F1C40EFBC22}">
      <dsp:nvSpPr>
        <dsp:cNvPr id="0" name=""/>
        <dsp:cNvSpPr/>
      </dsp:nvSpPr>
      <dsp:spPr>
        <a:xfrm>
          <a:off x="2770453" y="2884247"/>
          <a:ext cx="2251160" cy="98863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</a:schemeClr>
            </a:gs>
            <a:gs pos="90000">
              <a:schemeClr val="accent4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59709FA-3761-470A-A18E-D954D264037B}">
      <dsp:nvSpPr>
        <dsp:cNvPr id="0" name=""/>
        <dsp:cNvSpPr/>
      </dsp:nvSpPr>
      <dsp:spPr>
        <a:xfrm>
          <a:off x="2943442" y="3048587"/>
          <a:ext cx="2251160" cy="9886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1800" kern="1200" dirty="0" smtClean="0"/>
            <a:t>Los valores de X se seleccionan para obtener uno o más valores de Y</a:t>
          </a:r>
          <a:endParaRPr lang="es-MX" sz="1800" kern="1200" dirty="0"/>
        </a:p>
      </dsp:txBody>
      <dsp:txXfrm>
        <a:off x="2972398" y="3077543"/>
        <a:ext cx="2193248" cy="930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B3974E-90A2-4A2E-AFC1-3DA0FE2BCA1A}" type="datetimeFigureOut">
              <a:rPr lang="es-MX" smtClean="0"/>
              <a:t>22/06/2018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104798-C712-49E2-AC77-E8E4C38EB4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0932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798-C712-49E2-AC77-E8E4C38EB409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8597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798-C712-49E2-AC77-E8E4C38EB409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8463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104798-C712-49E2-AC77-E8E4C38EB409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1083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0415DC5-2513-45BD-84C4-042D9CBF86AD}" type="datetimeFigureOut">
              <a:rPr lang="es-MX" smtClean="0"/>
              <a:t>22/06/2018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11C92CC-D348-4201-8BF9-61ACBEAFA130}" type="slidenum">
              <a:rPr lang="es-MX" smtClean="0"/>
              <a:t>‹Nº›</a:t>
            </a:fld>
            <a:endParaRPr lang="es-MX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97973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5DC5-2513-45BD-84C4-042D9CBF86AD}" type="datetimeFigureOut">
              <a:rPr lang="es-MX" smtClean="0"/>
              <a:t>22/06/2018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92CC-D348-4201-8BF9-61ACBEAFA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76695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5DC5-2513-45BD-84C4-042D9CBF86AD}" type="datetimeFigureOut">
              <a:rPr lang="es-MX" smtClean="0"/>
              <a:t>22/06/2018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92CC-D348-4201-8BF9-61ACBEAFA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3972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5DC5-2513-45BD-84C4-042D9CBF86AD}" type="datetimeFigureOut">
              <a:rPr lang="es-MX" smtClean="0"/>
              <a:t>22/06/2018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92CC-D348-4201-8BF9-61ACBEAFA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89208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5DC5-2513-45BD-84C4-042D9CBF86AD}" type="datetimeFigureOut">
              <a:rPr lang="es-MX" smtClean="0"/>
              <a:t>22/06/2018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92CC-D348-4201-8BF9-61ACBEAFA130}" type="slidenum">
              <a:rPr lang="es-MX" smtClean="0"/>
              <a:t>‹Nº›</a:t>
            </a:fld>
            <a:endParaRPr lang="es-MX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3743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5DC5-2513-45BD-84C4-042D9CBF86AD}" type="datetimeFigureOut">
              <a:rPr lang="es-MX" smtClean="0"/>
              <a:t>22/06/2018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92CC-D348-4201-8BF9-61ACBEAFA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213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5DC5-2513-45BD-84C4-042D9CBF86AD}" type="datetimeFigureOut">
              <a:rPr lang="es-MX" smtClean="0"/>
              <a:t>22/06/2018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92CC-D348-4201-8BF9-61ACBEAFA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7841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5DC5-2513-45BD-84C4-042D9CBF86AD}" type="datetimeFigureOut">
              <a:rPr lang="es-MX" smtClean="0"/>
              <a:t>22/06/2018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92CC-D348-4201-8BF9-61ACBEAFA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381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5DC5-2513-45BD-84C4-042D9CBF86AD}" type="datetimeFigureOut">
              <a:rPr lang="es-MX" smtClean="0"/>
              <a:t>22/06/2018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92CC-D348-4201-8BF9-61ACBEAFA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845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5DC5-2513-45BD-84C4-042D9CBF86AD}" type="datetimeFigureOut">
              <a:rPr lang="es-MX" smtClean="0"/>
              <a:t>22/06/2018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92CC-D348-4201-8BF9-61ACBEAFA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547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15DC5-2513-45BD-84C4-042D9CBF86AD}" type="datetimeFigureOut">
              <a:rPr lang="es-MX" smtClean="0"/>
              <a:t>22/06/2018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C92CC-D348-4201-8BF9-61ACBEAFA13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39127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 smtClean="0"/>
              <a:t>Haga clic para modificar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0415DC5-2513-45BD-84C4-042D9CBF86AD}" type="datetimeFigureOut">
              <a:rPr lang="es-MX" smtClean="0"/>
              <a:t>22/06/2018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111C92CC-D348-4201-8BF9-61ACBEAFA130}" type="slidenum">
              <a:rPr lang="es-MX" smtClean="0"/>
              <a:t>‹Nº›</a:t>
            </a:fld>
            <a:endParaRPr lang="es-MX"/>
          </a:p>
        </p:txBody>
      </p:sp>
      <p:pic>
        <p:nvPicPr>
          <p:cNvPr id="9" name="Picture 4" descr="http://www.thebestschools.org/wp-content/uploads/2012/06/biostatistics.jpg"/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0587" y="292590"/>
            <a:ext cx="1075882" cy="6340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http://4.bp.blogspot.com/_AEZks0GBs7U/TPMYzdVYBpI/AAAAAAAAACA/5GIcZA2e9lc/s1600/LOGO+ITESM.jpg"/>
          <p:cNvPicPr>
            <a:picLocks noChangeAspect="1" noChangeArrowheads="1"/>
          </p:cNvPicPr>
          <p:nvPr userDrawn="1"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0" y="6085157"/>
            <a:ext cx="1447886" cy="53662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70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6" r:id="rId1"/>
    <p:sldLayoutId id="2147484147" r:id="rId2"/>
    <p:sldLayoutId id="2147484148" r:id="rId3"/>
    <p:sldLayoutId id="2147484149" r:id="rId4"/>
    <p:sldLayoutId id="2147484150" r:id="rId5"/>
    <p:sldLayoutId id="2147484151" r:id="rId6"/>
    <p:sldLayoutId id="2147484152" r:id="rId7"/>
    <p:sldLayoutId id="2147484153" r:id="rId8"/>
    <p:sldLayoutId id="2147484154" r:id="rId9"/>
    <p:sldLayoutId id="2147484155" r:id="rId10"/>
    <p:sldLayoutId id="2147484156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uadroTexto 18"/>
              <p:cNvSpPr txBox="1"/>
              <p:nvPr/>
            </p:nvSpPr>
            <p:spPr>
              <a:xfrm>
                <a:off x="943116" y="3011974"/>
                <a:ext cx="2627322" cy="615553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MX" sz="4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4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s-MX" sz="4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40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MX" sz="4000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116" y="3011974"/>
                <a:ext cx="2627322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/>
              <p:cNvSpPr txBox="1"/>
              <p:nvPr/>
            </p:nvSpPr>
            <p:spPr>
              <a:xfrm>
                <a:off x="299913" y="329829"/>
                <a:ext cx="3561873" cy="10181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∑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𝒙𝒚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−∑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s-MX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MX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MX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3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3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es-MX" sz="3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32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13" y="329829"/>
                <a:ext cx="3561873" cy="10181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/>
              <p:cNvSpPr txBox="1"/>
              <p:nvPr/>
            </p:nvSpPr>
            <p:spPr>
              <a:xfrm>
                <a:off x="299913" y="1550172"/>
                <a:ext cx="2771593" cy="935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∑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s-MX" sz="32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13" y="1550172"/>
                <a:ext cx="2771593" cy="9351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uadroTexto 7"/>
              <p:cNvSpPr txBox="1"/>
              <p:nvPr/>
            </p:nvSpPr>
            <p:spPr>
              <a:xfrm>
                <a:off x="220724" y="4075020"/>
                <a:ext cx="4754763" cy="10021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s-MX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∑(</m:t>
                          </m:r>
                          <m:r>
                            <a:rPr lang="es-MX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MX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MX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s-MX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MX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s-MX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MX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s-MX" sz="2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2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s-MX" sz="2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s-MX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MX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MX" sz="2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es-MX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es-MX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2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s-MX" sz="2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2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s-MX" sz="2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MX" sz="2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28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MX" sz="2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s-MX" sz="2800" b="1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24" y="4075020"/>
                <a:ext cx="4754763" cy="10021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Box 184"/>
              <p:cNvSpPr txBox="1">
                <a:spLocks noChangeArrowheads="1"/>
              </p:cNvSpPr>
              <p:nvPr/>
            </p:nvSpPr>
            <p:spPr bwMode="auto">
              <a:xfrm>
                <a:off x="4585554" y="329829"/>
                <a:ext cx="6900357" cy="329769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 algn="ctr"/>
                <a:endParaRPr lang="es-MX" sz="3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s-MX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3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  <m:f>
                        <m:fPr>
                          <m:ctrlPr>
                            <a:rPr lang="es-MX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s-MX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s-MX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s-MX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MX" sz="36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36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acc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s-MX" sz="3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600" dirty="0" smtClean="0"/>
              </a:p>
              <a:p>
                <a:pPr algn="ctr"/>
                <a:endParaRPr lang="en-US" sz="3600" dirty="0"/>
              </a:p>
              <a:p>
                <a:pPr algn="ctr"/>
                <a:endParaRPr lang="en-US" sz="36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0" name="Text Box 1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5554" y="329829"/>
                <a:ext cx="6900357" cy="32976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ángulo 10"/>
              <p:cNvSpPr/>
              <p:nvPr/>
            </p:nvSpPr>
            <p:spPr>
              <a:xfrm>
                <a:off x="5321793" y="5495597"/>
                <a:ext cx="7087646" cy="1219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s-MX" sz="3600" dirty="0"/>
                  <a:t>Estadístico</a:t>
                </a:r>
                <a:r>
                  <a:rPr lang="es-MX" sz="3600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𝑡</m:t>
                        </m:r>
                      </m:e>
                      <m:sub>
                        <m:r>
                          <a:rPr lang="es-MX" sz="3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sub>
                    </m:sSub>
                    <m:r>
                      <a:rPr lang="es-MX" sz="3600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s-MX" sz="3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s-MX" sz="3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𝑟</m:t>
                        </m:r>
                      </m:e>
                      <m:sub>
                        <m:r>
                          <a:rPr lang="es-MX" sz="3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s-MX" sz="3600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s-MX" sz="3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fPr>
                          <m:num>
                            <m:r>
                              <a:rPr lang="es-MX" sz="3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𝑛</m:t>
                            </m:r>
                            <m:r>
                              <a:rPr lang="es-MX" sz="3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−2</m:t>
                            </m:r>
                          </m:num>
                          <m:den>
                            <m:r>
                              <a:rPr lang="es-MX" sz="3600" i="1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s-MX" sz="3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</m:ctrlPr>
                              </m:sSubSupPr>
                              <m:e>
                                <m:r>
                                  <a:rPr lang="es-MX" sz="3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s-MX" sz="3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𝑝</m:t>
                                </m:r>
                              </m:sub>
                              <m:sup>
                                <m:r>
                                  <a:rPr lang="es-MX" sz="3600" i="1">
                                    <a:latin typeface="Cambria Math" panose="02040503050406030204" pitchFamily="18" charset="0"/>
                                    <a:sym typeface="Wingdings" panose="05000000000000000000" pitchFamily="2" charset="2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rad>
                  </m:oMath>
                </a14:m>
                <a:r>
                  <a:rPr lang="en-US" sz="3600" dirty="0"/>
                  <a:t> , </a:t>
                </a:r>
                <a:r>
                  <a:rPr lang="en-US" sz="3600" dirty="0" err="1"/>
                  <a:t>gl</a:t>
                </a:r>
                <a:r>
                  <a:rPr lang="en-US" sz="3600" dirty="0"/>
                  <a:t>=n-2   </a:t>
                </a:r>
              </a:p>
            </p:txBody>
          </p:sp>
        </mc:Choice>
        <mc:Fallback>
          <p:sp>
            <p:nvSpPr>
              <p:cNvPr id="11" name="Rectángulo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793" y="5495597"/>
                <a:ext cx="7087646" cy="1219693"/>
              </a:xfrm>
              <a:prstGeom prst="rect">
                <a:avLst/>
              </a:prstGeom>
              <a:blipFill>
                <a:blip r:embed="rId8"/>
                <a:stretch>
                  <a:fillRect l="-2064" r="-215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ángulo 11"/>
              <p:cNvSpPr/>
              <p:nvPr/>
            </p:nvSpPr>
            <p:spPr>
              <a:xfrm>
                <a:off x="5182643" y="2967185"/>
                <a:ext cx="3976217" cy="1320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MX" sz="3600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s-MX" sz="36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MX" sz="3600" i="1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s-MX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600" i="1">
                              <a:latin typeface="Cambria Math" panose="02040503050406030204" pitchFamily="18" charset="0"/>
                            </a:rPr>
                            <m:t>6</m:t>
                          </m:r>
                          <m:nary>
                            <m:naryPr>
                              <m:chr m:val="∑"/>
                              <m:ctrlPr>
                                <a:rPr lang="es-MX" sz="36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s-MX" sz="3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s-MX" sz="36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s-MX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s-MX" sz="36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MX" sz="36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s-MX" sz="3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s-MX" sz="36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r>
                            <a:rPr lang="es-MX" sz="36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s-MX" sz="36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s-MX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6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s-MX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sz="3600" i="1">
                              <a:latin typeface="Cambria Math" panose="02040503050406030204" pitchFamily="18" charset="0"/>
                            </a:rPr>
                            <m:t>−1)</m:t>
                          </m:r>
                        </m:den>
                      </m:f>
                    </m:oMath>
                  </m:oMathPara>
                </a14:m>
                <a:endParaRPr lang="es-MX" sz="3600" dirty="0"/>
              </a:p>
            </p:txBody>
          </p:sp>
        </mc:Choice>
        <mc:Fallback>
          <p:sp>
            <p:nvSpPr>
              <p:cNvPr id="12" name="Rectángulo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2643" y="2967185"/>
                <a:ext cx="3976217" cy="13206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370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0" y="426720"/>
            <a:ext cx="6167438" cy="960120"/>
          </a:xfrm>
          <a:solidFill>
            <a:srgbClr val="002060"/>
          </a:solidFill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Ejemplo: Regresión</a:t>
            </a:r>
            <a:endParaRPr lang="es-MX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0827262"/>
                  </p:ext>
                </p:extLst>
              </p:nvPr>
            </p:nvGraphicFramePr>
            <p:xfrm>
              <a:off x="243839" y="1722113"/>
              <a:ext cx="6781800" cy="4898898"/>
            </p:xfrm>
            <a:graphic>
              <a:graphicData uri="http://schemas.openxmlformats.org/drawingml/2006/table">
                <a:tbl>
                  <a:tblPr/>
                  <a:tblGrid>
                    <a:gridCol w="1565031">
                      <a:extLst>
                        <a:ext uri="{9D8B030D-6E8A-4147-A177-3AD203B41FA5}">
                          <a16:colId xmlns:a16="http://schemas.microsoft.com/office/drawing/2014/main" val="387321487"/>
                        </a:ext>
                      </a:extLst>
                    </a:gridCol>
                    <a:gridCol w="2086707">
                      <a:extLst>
                        <a:ext uri="{9D8B030D-6E8A-4147-A177-3AD203B41FA5}">
                          <a16:colId xmlns:a16="http://schemas.microsoft.com/office/drawing/2014/main" val="3131663893"/>
                        </a:ext>
                      </a:extLst>
                    </a:gridCol>
                    <a:gridCol w="1565031">
                      <a:extLst>
                        <a:ext uri="{9D8B030D-6E8A-4147-A177-3AD203B41FA5}">
                          <a16:colId xmlns:a16="http://schemas.microsoft.com/office/drawing/2014/main" val="3939274939"/>
                        </a:ext>
                      </a:extLst>
                    </a:gridCol>
                    <a:gridCol w="1565031">
                      <a:extLst>
                        <a:ext uri="{9D8B030D-6E8A-4147-A177-3AD203B41FA5}">
                          <a16:colId xmlns:a16="http://schemas.microsoft.com/office/drawing/2014/main" val="660497196"/>
                        </a:ext>
                      </a:extLst>
                    </a:gridCol>
                  </a:tblGrid>
                  <a:tr h="327153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MX" sz="2000" b="1" i="0" u="none" strike="noStrike" dirty="0" smtClean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s-MX" sz="20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MX" sz="18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8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</m:oMath>
                            </m:oMathPara>
                          </a14:m>
                          <a:endParaRPr lang="es-MX" sz="18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919127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Peso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Estatura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274745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83.9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784949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854736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2180513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3478211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184392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79.6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4071225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191620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155710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56.4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46774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66.2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8997212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88.7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692235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1239142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86705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46041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0827262"/>
                  </p:ext>
                </p:extLst>
              </p:nvPr>
            </p:nvGraphicFramePr>
            <p:xfrm>
              <a:off x="243839" y="1722113"/>
              <a:ext cx="6781800" cy="4898898"/>
            </p:xfrm>
            <a:graphic>
              <a:graphicData uri="http://schemas.openxmlformats.org/drawingml/2006/table">
                <a:tbl>
                  <a:tblPr/>
                  <a:tblGrid>
                    <a:gridCol w="1565031">
                      <a:extLst>
                        <a:ext uri="{9D8B030D-6E8A-4147-A177-3AD203B41FA5}">
                          <a16:colId xmlns:a16="http://schemas.microsoft.com/office/drawing/2014/main" val="387321487"/>
                        </a:ext>
                      </a:extLst>
                    </a:gridCol>
                    <a:gridCol w="2086707">
                      <a:extLst>
                        <a:ext uri="{9D8B030D-6E8A-4147-A177-3AD203B41FA5}">
                          <a16:colId xmlns:a16="http://schemas.microsoft.com/office/drawing/2014/main" val="3131663893"/>
                        </a:ext>
                      </a:extLst>
                    </a:gridCol>
                    <a:gridCol w="1565031">
                      <a:extLst>
                        <a:ext uri="{9D8B030D-6E8A-4147-A177-3AD203B41FA5}">
                          <a16:colId xmlns:a16="http://schemas.microsoft.com/office/drawing/2014/main" val="3939274939"/>
                        </a:ext>
                      </a:extLst>
                    </a:gridCol>
                    <a:gridCol w="1565031">
                      <a:extLst>
                        <a:ext uri="{9D8B030D-6E8A-4147-A177-3AD203B41FA5}">
                          <a16:colId xmlns:a16="http://schemas.microsoft.com/office/drawing/2014/main" val="660497196"/>
                        </a:ext>
                      </a:extLst>
                    </a:gridCol>
                  </a:tblGrid>
                  <a:tr h="327153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852" r="-333852" b="-1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4927" t="-1852" r="-150146" b="-143333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3463" t="-962" r="-100389" b="-69615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3463" t="-962" r="-389" b="-69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919127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Peso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Estatura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274745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83.9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784949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854736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2180513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3478211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184392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79.6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4071225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191620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155710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56.4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46774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66.2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8997212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88.7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692235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1239142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86705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46041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04325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0" y="426720"/>
            <a:ext cx="6167438" cy="960120"/>
          </a:xfrm>
          <a:solidFill>
            <a:srgbClr val="002060"/>
          </a:solidFill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Ejemplo: Regresión</a:t>
            </a:r>
            <a:endParaRPr lang="es-MX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7"/>
              <p:cNvGraphicFramePr>
                <a:graphicFrameLocks noGrp="1"/>
              </p:cNvGraphicFramePr>
              <p:nvPr/>
            </p:nvGraphicFramePr>
            <p:xfrm>
              <a:off x="243839" y="1722113"/>
              <a:ext cx="6781800" cy="4898898"/>
            </p:xfrm>
            <a:graphic>
              <a:graphicData uri="http://schemas.openxmlformats.org/drawingml/2006/table">
                <a:tbl>
                  <a:tblPr/>
                  <a:tblGrid>
                    <a:gridCol w="1565031">
                      <a:extLst>
                        <a:ext uri="{9D8B030D-6E8A-4147-A177-3AD203B41FA5}">
                          <a16:colId xmlns:a16="http://schemas.microsoft.com/office/drawing/2014/main" val="387321487"/>
                        </a:ext>
                      </a:extLst>
                    </a:gridCol>
                    <a:gridCol w="2086707">
                      <a:extLst>
                        <a:ext uri="{9D8B030D-6E8A-4147-A177-3AD203B41FA5}">
                          <a16:colId xmlns:a16="http://schemas.microsoft.com/office/drawing/2014/main" val="3131663893"/>
                        </a:ext>
                      </a:extLst>
                    </a:gridCol>
                    <a:gridCol w="1565031">
                      <a:extLst>
                        <a:ext uri="{9D8B030D-6E8A-4147-A177-3AD203B41FA5}">
                          <a16:colId xmlns:a16="http://schemas.microsoft.com/office/drawing/2014/main" val="3939274939"/>
                        </a:ext>
                      </a:extLst>
                    </a:gridCol>
                    <a:gridCol w="1565031">
                      <a:extLst>
                        <a:ext uri="{9D8B030D-6E8A-4147-A177-3AD203B41FA5}">
                          <a16:colId xmlns:a16="http://schemas.microsoft.com/office/drawing/2014/main" val="660497196"/>
                        </a:ext>
                      </a:extLst>
                    </a:gridCol>
                  </a:tblGrid>
                  <a:tr h="327153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MX" sz="2000" b="1" i="0" u="none" strike="noStrike" dirty="0" smtClean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s-MX" sz="20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MX" sz="18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8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</m:oMath>
                            </m:oMathPara>
                          </a14:m>
                          <a:endParaRPr lang="es-MX" sz="18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919127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Peso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Estatura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274745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83.9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34225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15521.5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784949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32400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12960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854736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29929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11037.4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2180513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28224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10920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3478211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30625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11427.5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184392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79.6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33489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14566.8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4071225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33856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12935.2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191620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30276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12040.8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155710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56.4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26896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9249.6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46774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66.2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28561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11187.8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8997212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88.7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42025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18183.5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692235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25921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9611.7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1239142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31329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11434.2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86705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30276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12180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46041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7"/>
              <p:cNvGraphicFramePr>
                <a:graphicFrameLocks noGrp="1"/>
              </p:cNvGraphicFramePr>
              <p:nvPr/>
            </p:nvGraphicFramePr>
            <p:xfrm>
              <a:off x="243839" y="1722113"/>
              <a:ext cx="6781800" cy="4898898"/>
            </p:xfrm>
            <a:graphic>
              <a:graphicData uri="http://schemas.openxmlformats.org/drawingml/2006/table">
                <a:tbl>
                  <a:tblPr/>
                  <a:tblGrid>
                    <a:gridCol w="1565031">
                      <a:extLst>
                        <a:ext uri="{9D8B030D-6E8A-4147-A177-3AD203B41FA5}">
                          <a16:colId xmlns:a16="http://schemas.microsoft.com/office/drawing/2014/main" val="387321487"/>
                        </a:ext>
                      </a:extLst>
                    </a:gridCol>
                    <a:gridCol w="2086707">
                      <a:extLst>
                        <a:ext uri="{9D8B030D-6E8A-4147-A177-3AD203B41FA5}">
                          <a16:colId xmlns:a16="http://schemas.microsoft.com/office/drawing/2014/main" val="3131663893"/>
                        </a:ext>
                      </a:extLst>
                    </a:gridCol>
                    <a:gridCol w="1565031">
                      <a:extLst>
                        <a:ext uri="{9D8B030D-6E8A-4147-A177-3AD203B41FA5}">
                          <a16:colId xmlns:a16="http://schemas.microsoft.com/office/drawing/2014/main" val="3939274939"/>
                        </a:ext>
                      </a:extLst>
                    </a:gridCol>
                    <a:gridCol w="1565031">
                      <a:extLst>
                        <a:ext uri="{9D8B030D-6E8A-4147-A177-3AD203B41FA5}">
                          <a16:colId xmlns:a16="http://schemas.microsoft.com/office/drawing/2014/main" val="660497196"/>
                        </a:ext>
                      </a:extLst>
                    </a:gridCol>
                  </a:tblGrid>
                  <a:tr h="327153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852" r="-333852" b="-1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4927" t="-1852" r="-150146" b="-143333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3463" t="-962" r="-100389" b="-69615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3463" t="-962" r="-389" b="-69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919127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Peso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Estatura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274745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83.9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34225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15521.5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784949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32400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12960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854736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29929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11037.4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2180513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28224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10920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3478211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30625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11427.5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184392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79.6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33489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14566.8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4071225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33856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12935.2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191620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30276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12040.8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155710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56.4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26896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9249.6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46774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66.2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28561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11187.8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8997212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88.7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42025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18183.5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692235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25921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9611.7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1239142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31329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11434.2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86705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30276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12180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46041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6942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0" y="426720"/>
            <a:ext cx="6167438" cy="960120"/>
          </a:xfrm>
          <a:solidFill>
            <a:srgbClr val="002060"/>
          </a:solidFill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Ejemplo: Regresión</a:t>
            </a:r>
            <a:endParaRPr lang="es-MX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7"/>
              <p:cNvGraphicFramePr>
                <a:graphicFrameLocks noGrp="1"/>
              </p:cNvGraphicFramePr>
              <p:nvPr/>
            </p:nvGraphicFramePr>
            <p:xfrm>
              <a:off x="243839" y="1722113"/>
              <a:ext cx="6781800" cy="4898898"/>
            </p:xfrm>
            <a:graphic>
              <a:graphicData uri="http://schemas.openxmlformats.org/drawingml/2006/table">
                <a:tbl>
                  <a:tblPr/>
                  <a:tblGrid>
                    <a:gridCol w="1565031">
                      <a:extLst>
                        <a:ext uri="{9D8B030D-6E8A-4147-A177-3AD203B41FA5}">
                          <a16:colId xmlns:a16="http://schemas.microsoft.com/office/drawing/2014/main" val="387321487"/>
                        </a:ext>
                      </a:extLst>
                    </a:gridCol>
                    <a:gridCol w="2086707">
                      <a:extLst>
                        <a:ext uri="{9D8B030D-6E8A-4147-A177-3AD203B41FA5}">
                          <a16:colId xmlns:a16="http://schemas.microsoft.com/office/drawing/2014/main" val="3131663893"/>
                        </a:ext>
                      </a:extLst>
                    </a:gridCol>
                    <a:gridCol w="1565031">
                      <a:extLst>
                        <a:ext uri="{9D8B030D-6E8A-4147-A177-3AD203B41FA5}">
                          <a16:colId xmlns:a16="http://schemas.microsoft.com/office/drawing/2014/main" val="3939274939"/>
                        </a:ext>
                      </a:extLst>
                    </a:gridCol>
                    <a:gridCol w="1565031">
                      <a:extLst>
                        <a:ext uri="{9D8B030D-6E8A-4147-A177-3AD203B41FA5}">
                          <a16:colId xmlns:a16="http://schemas.microsoft.com/office/drawing/2014/main" val="660497196"/>
                        </a:ext>
                      </a:extLst>
                    </a:gridCol>
                  </a:tblGrid>
                  <a:tr h="327153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MX" sz="2000" b="1" i="0" u="none" strike="noStrike" dirty="0" smtClean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s-MX" sz="20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MX" sz="18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8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</m:oMath>
                            </m:oMathPara>
                          </a14:m>
                          <a:endParaRPr lang="es-MX" sz="18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919127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Peso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Estatura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274745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83.9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34225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15521.5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784949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32400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12960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854736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29929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11037.4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2180513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28224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10920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3478211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30625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11427.5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184392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79.6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33489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14566.8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4071225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33856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12935.2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191620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30276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12040.8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155710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56.4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26896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9249.6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46774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66.2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28561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11187.8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8997212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88.7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42025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18183.5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692235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25921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9611.7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1239142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31329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11434.2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86705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30276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12180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46041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7"/>
              <p:cNvGraphicFramePr>
                <a:graphicFrameLocks noGrp="1"/>
              </p:cNvGraphicFramePr>
              <p:nvPr/>
            </p:nvGraphicFramePr>
            <p:xfrm>
              <a:off x="243839" y="1722113"/>
              <a:ext cx="6781800" cy="4898898"/>
            </p:xfrm>
            <a:graphic>
              <a:graphicData uri="http://schemas.openxmlformats.org/drawingml/2006/table">
                <a:tbl>
                  <a:tblPr/>
                  <a:tblGrid>
                    <a:gridCol w="1565031">
                      <a:extLst>
                        <a:ext uri="{9D8B030D-6E8A-4147-A177-3AD203B41FA5}">
                          <a16:colId xmlns:a16="http://schemas.microsoft.com/office/drawing/2014/main" val="387321487"/>
                        </a:ext>
                      </a:extLst>
                    </a:gridCol>
                    <a:gridCol w="2086707">
                      <a:extLst>
                        <a:ext uri="{9D8B030D-6E8A-4147-A177-3AD203B41FA5}">
                          <a16:colId xmlns:a16="http://schemas.microsoft.com/office/drawing/2014/main" val="3131663893"/>
                        </a:ext>
                      </a:extLst>
                    </a:gridCol>
                    <a:gridCol w="1565031">
                      <a:extLst>
                        <a:ext uri="{9D8B030D-6E8A-4147-A177-3AD203B41FA5}">
                          <a16:colId xmlns:a16="http://schemas.microsoft.com/office/drawing/2014/main" val="3939274939"/>
                        </a:ext>
                      </a:extLst>
                    </a:gridCol>
                    <a:gridCol w="1565031">
                      <a:extLst>
                        <a:ext uri="{9D8B030D-6E8A-4147-A177-3AD203B41FA5}">
                          <a16:colId xmlns:a16="http://schemas.microsoft.com/office/drawing/2014/main" val="660497196"/>
                        </a:ext>
                      </a:extLst>
                    </a:gridCol>
                  </a:tblGrid>
                  <a:tr h="327153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852" r="-333852" b="-1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4927" t="-1852" r="-150146" b="-143333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3463" t="-962" r="-100389" b="-69615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3463" t="-962" r="-389" b="-69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919127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Peso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Estatura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274745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83.9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34225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15521.5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784949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32400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12960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854736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29929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11037.4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2180513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28224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10920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3478211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30625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11427.5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184392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79.6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33489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14566.8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4071225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33856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12935.2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191620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30276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12040.8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155710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56.4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26896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9249.6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46774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66.2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28561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11187.8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8997212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88.7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42025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18183.5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692235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25921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9611.7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1239142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31329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11434.2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86705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30276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12180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46041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7828596" y="368676"/>
                <a:ext cx="3561873" cy="1018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∑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𝒙𝒚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−∑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s-MX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MX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MX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3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3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es-MX" sz="3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596" y="368676"/>
                <a:ext cx="3561873" cy="1018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9016824" y="1767092"/>
                <a:ext cx="13837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𝟏𝟒</m:t>
                      </m:r>
                    </m:oMath>
                  </m:oMathPara>
                </a14:m>
                <a:endParaRPr lang="es-MX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824" y="1767092"/>
                <a:ext cx="1383776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8273030" y="2551307"/>
                <a:ext cx="287136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𝒙𝒚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𝟏𝟕𝟑𝟐𝟓𝟔</m:t>
                      </m:r>
                    </m:oMath>
                  </m:oMathPara>
                </a14:m>
                <a:endParaRPr lang="es-MX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3030" y="2551307"/>
                <a:ext cx="2871363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8640918" y="4296697"/>
                <a:ext cx="22969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𝟗𝟕𝟒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s-MX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918" y="4296697"/>
                <a:ext cx="2296975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8640918" y="3424002"/>
                <a:ext cx="21355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𝟐𝟒𝟕𝟐</m:t>
                      </m:r>
                    </m:oMath>
                  </m:oMathPara>
                </a14:m>
                <a:endParaRPr lang="es-MX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918" y="3424002"/>
                <a:ext cx="213558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8378057" y="5169392"/>
                <a:ext cx="2822696" cy="503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𝟒𝟑𝟖𝟎𝟑𝟐</m:t>
                      </m:r>
                    </m:oMath>
                  </m:oMathPara>
                </a14:m>
                <a:endParaRPr lang="es-MX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8057" y="5169392"/>
                <a:ext cx="2822696" cy="5035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768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0" y="426720"/>
            <a:ext cx="6167438" cy="960120"/>
          </a:xfrm>
          <a:solidFill>
            <a:srgbClr val="002060"/>
          </a:solidFill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Ejemplo: Regresión</a:t>
            </a:r>
            <a:endParaRPr lang="es-MX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7"/>
              <p:cNvGraphicFramePr>
                <a:graphicFrameLocks noGrp="1"/>
              </p:cNvGraphicFramePr>
              <p:nvPr/>
            </p:nvGraphicFramePr>
            <p:xfrm>
              <a:off x="243839" y="1722113"/>
              <a:ext cx="6781800" cy="4898898"/>
            </p:xfrm>
            <a:graphic>
              <a:graphicData uri="http://schemas.openxmlformats.org/drawingml/2006/table">
                <a:tbl>
                  <a:tblPr/>
                  <a:tblGrid>
                    <a:gridCol w="1565031">
                      <a:extLst>
                        <a:ext uri="{9D8B030D-6E8A-4147-A177-3AD203B41FA5}">
                          <a16:colId xmlns:a16="http://schemas.microsoft.com/office/drawing/2014/main" val="387321487"/>
                        </a:ext>
                      </a:extLst>
                    </a:gridCol>
                    <a:gridCol w="2086707">
                      <a:extLst>
                        <a:ext uri="{9D8B030D-6E8A-4147-A177-3AD203B41FA5}">
                          <a16:colId xmlns:a16="http://schemas.microsoft.com/office/drawing/2014/main" val="3131663893"/>
                        </a:ext>
                      </a:extLst>
                    </a:gridCol>
                    <a:gridCol w="1565031">
                      <a:extLst>
                        <a:ext uri="{9D8B030D-6E8A-4147-A177-3AD203B41FA5}">
                          <a16:colId xmlns:a16="http://schemas.microsoft.com/office/drawing/2014/main" val="3939274939"/>
                        </a:ext>
                      </a:extLst>
                    </a:gridCol>
                    <a:gridCol w="1565031">
                      <a:extLst>
                        <a:ext uri="{9D8B030D-6E8A-4147-A177-3AD203B41FA5}">
                          <a16:colId xmlns:a16="http://schemas.microsoft.com/office/drawing/2014/main" val="660497196"/>
                        </a:ext>
                      </a:extLst>
                    </a:gridCol>
                  </a:tblGrid>
                  <a:tr h="327153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MX" sz="2000" b="1" i="0" u="none" strike="noStrike" dirty="0" smtClean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s-MX" sz="20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MX" sz="18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8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</m:oMath>
                            </m:oMathPara>
                          </a14:m>
                          <a:endParaRPr lang="es-MX" sz="18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919127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Peso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Estatura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274745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83.9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34225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15521.5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784949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32400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12960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854736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29929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11037.4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2180513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28224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10920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3478211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30625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11427.5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184392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79.6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33489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14566.8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4071225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33856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12935.2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191620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30276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12040.8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155710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56.4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26896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9249.6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46774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66.2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28561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11187.8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8997212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88.7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42025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18183.5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692235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25921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9611.7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1239142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31329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11434.2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86705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30276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12180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46041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7"/>
              <p:cNvGraphicFramePr>
                <a:graphicFrameLocks noGrp="1"/>
              </p:cNvGraphicFramePr>
              <p:nvPr/>
            </p:nvGraphicFramePr>
            <p:xfrm>
              <a:off x="243839" y="1722113"/>
              <a:ext cx="6781800" cy="4898898"/>
            </p:xfrm>
            <a:graphic>
              <a:graphicData uri="http://schemas.openxmlformats.org/drawingml/2006/table">
                <a:tbl>
                  <a:tblPr/>
                  <a:tblGrid>
                    <a:gridCol w="1565031">
                      <a:extLst>
                        <a:ext uri="{9D8B030D-6E8A-4147-A177-3AD203B41FA5}">
                          <a16:colId xmlns:a16="http://schemas.microsoft.com/office/drawing/2014/main" val="387321487"/>
                        </a:ext>
                      </a:extLst>
                    </a:gridCol>
                    <a:gridCol w="2086707">
                      <a:extLst>
                        <a:ext uri="{9D8B030D-6E8A-4147-A177-3AD203B41FA5}">
                          <a16:colId xmlns:a16="http://schemas.microsoft.com/office/drawing/2014/main" val="3131663893"/>
                        </a:ext>
                      </a:extLst>
                    </a:gridCol>
                    <a:gridCol w="1565031">
                      <a:extLst>
                        <a:ext uri="{9D8B030D-6E8A-4147-A177-3AD203B41FA5}">
                          <a16:colId xmlns:a16="http://schemas.microsoft.com/office/drawing/2014/main" val="3939274939"/>
                        </a:ext>
                      </a:extLst>
                    </a:gridCol>
                    <a:gridCol w="1565031">
                      <a:extLst>
                        <a:ext uri="{9D8B030D-6E8A-4147-A177-3AD203B41FA5}">
                          <a16:colId xmlns:a16="http://schemas.microsoft.com/office/drawing/2014/main" val="660497196"/>
                        </a:ext>
                      </a:extLst>
                    </a:gridCol>
                  </a:tblGrid>
                  <a:tr h="327153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852" r="-333852" b="-1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4927" t="-1852" r="-150146" b="-143333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3463" t="-962" r="-100389" b="-69615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3463" t="-962" r="-389" b="-69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919127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Peso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Estatura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274745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83.9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34225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15521.5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784949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32400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12960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854736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29929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11037.4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2180513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28224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10920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3478211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30625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11427.5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184392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79.6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33489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14566.8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4071225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33856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12935.2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191620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30276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12040.8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155710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56.4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26896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9249.6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46774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66.2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28561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11187.8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8997212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88.7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42025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18183.5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692235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25921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9611.7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1239142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31329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11434.2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86705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30276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12180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46041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7828596" y="368676"/>
                <a:ext cx="3561873" cy="1018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∑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𝒙𝒚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−∑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s-MX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MX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MX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3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3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es-MX" sz="3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8596" y="368676"/>
                <a:ext cx="3561873" cy="1018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8052054" y="4365517"/>
                <a:ext cx="3114955" cy="677108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MX" sz="4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4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sz="4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sz="4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𝟕𝟒𝟒𝟑</m:t>
                      </m:r>
                    </m:oMath>
                  </m:oMathPara>
                </a14:m>
                <a:endParaRPr lang="es-MX" sz="4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2054" y="4365517"/>
                <a:ext cx="3114955" cy="6771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7295647" y="2493386"/>
                <a:ext cx="4932569" cy="785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5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MX" sz="25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5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5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  <m:r>
                            <a:rPr lang="es-MX" sz="25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es-MX" sz="25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𝟏𝟕𝟑𝟐𝟓𝟔</m:t>
                          </m:r>
                          <m:r>
                            <a:rPr lang="es-MX" sz="25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5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𝟐𝟒𝟕𝟐</m:t>
                          </m:r>
                          <m:r>
                            <a:rPr lang="es-MX" sz="25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25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𝟗𝟕𝟒</m:t>
                          </m:r>
                          <m:r>
                            <a:rPr lang="es-MX" sz="25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MX" sz="25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</m:num>
                        <m:den>
                          <m:r>
                            <a:rPr lang="es-MX" sz="25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  <m:r>
                            <a:rPr lang="es-MX" sz="25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25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𝟒𝟑𝟖𝟎𝟑𝟐</m:t>
                          </m:r>
                          <m:r>
                            <a:rPr lang="es-MX" sz="25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MX" sz="25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5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5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𝟐𝟒𝟕𝟐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25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25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5647" y="2493386"/>
                <a:ext cx="4932569" cy="7850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650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0" y="426720"/>
            <a:ext cx="6167438" cy="960120"/>
          </a:xfrm>
          <a:solidFill>
            <a:srgbClr val="002060"/>
          </a:solidFill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Ejemplo: Regresión</a:t>
            </a:r>
            <a:endParaRPr lang="es-MX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7"/>
              <p:cNvGraphicFramePr>
                <a:graphicFrameLocks noGrp="1"/>
              </p:cNvGraphicFramePr>
              <p:nvPr/>
            </p:nvGraphicFramePr>
            <p:xfrm>
              <a:off x="243839" y="1722113"/>
              <a:ext cx="6781800" cy="4898898"/>
            </p:xfrm>
            <a:graphic>
              <a:graphicData uri="http://schemas.openxmlformats.org/drawingml/2006/table">
                <a:tbl>
                  <a:tblPr/>
                  <a:tblGrid>
                    <a:gridCol w="1565031">
                      <a:extLst>
                        <a:ext uri="{9D8B030D-6E8A-4147-A177-3AD203B41FA5}">
                          <a16:colId xmlns:a16="http://schemas.microsoft.com/office/drawing/2014/main" val="387321487"/>
                        </a:ext>
                      </a:extLst>
                    </a:gridCol>
                    <a:gridCol w="2086707">
                      <a:extLst>
                        <a:ext uri="{9D8B030D-6E8A-4147-A177-3AD203B41FA5}">
                          <a16:colId xmlns:a16="http://schemas.microsoft.com/office/drawing/2014/main" val="3131663893"/>
                        </a:ext>
                      </a:extLst>
                    </a:gridCol>
                    <a:gridCol w="1565031">
                      <a:extLst>
                        <a:ext uri="{9D8B030D-6E8A-4147-A177-3AD203B41FA5}">
                          <a16:colId xmlns:a16="http://schemas.microsoft.com/office/drawing/2014/main" val="3939274939"/>
                        </a:ext>
                      </a:extLst>
                    </a:gridCol>
                    <a:gridCol w="1565031">
                      <a:extLst>
                        <a:ext uri="{9D8B030D-6E8A-4147-A177-3AD203B41FA5}">
                          <a16:colId xmlns:a16="http://schemas.microsoft.com/office/drawing/2014/main" val="660497196"/>
                        </a:ext>
                      </a:extLst>
                    </a:gridCol>
                  </a:tblGrid>
                  <a:tr h="327153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MX" sz="2000" b="1" i="0" u="none" strike="noStrike" dirty="0" smtClean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s-MX" sz="20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MX" sz="18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8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</m:oMath>
                            </m:oMathPara>
                          </a14:m>
                          <a:endParaRPr lang="es-MX" sz="18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919127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Peso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Estatura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274745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83.9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34225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15521.5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784949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32400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12960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854736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29929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11037.4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2180513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28224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10920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3478211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30625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11427.5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184392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79.6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33489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14566.8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4071225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33856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12935.2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191620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30276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12040.8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155710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56.4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26896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9249.6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46774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66.2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28561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11187.8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8997212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88.7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42025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18183.5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692235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25921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9611.7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1239142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31329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11434.2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86705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30276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12180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46041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7"/>
              <p:cNvGraphicFramePr>
                <a:graphicFrameLocks noGrp="1"/>
              </p:cNvGraphicFramePr>
              <p:nvPr/>
            </p:nvGraphicFramePr>
            <p:xfrm>
              <a:off x="243839" y="1722113"/>
              <a:ext cx="6781800" cy="4898898"/>
            </p:xfrm>
            <a:graphic>
              <a:graphicData uri="http://schemas.openxmlformats.org/drawingml/2006/table">
                <a:tbl>
                  <a:tblPr/>
                  <a:tblGrid>
                    <a:gridCol w="1565031">
                      <a:extLst>
                        <a:ext uri="{9D8B030D-6E8A-4147-A177-3AD203B41FA5}">
                          <a16:colId xmlns:a16="http://schemas.microsoft.com/office/drawing/2014/main" val="387321487"/>
                        </a:ext>
                      </a:extLst>
                    </a:gridCol>
                    <a:gridCol w="2086707">
                      <a:extLst>
                        <a:ext uri="{9D8B030D-6E8A-4147-A177-3AD203B41FA5}">
                          <a16:colId xmlns:a16="http://schemas.microsoft.com/office/drawing/2014/main" val="3131663893"/>
                        </a:ext>
                      </a:extLst>
                    </a:gridCol>
                    <a:gridCol w="1565031">
                      <a:extLst>
                        <a:ext uri="{9D8B030D-6E8A-4147-A177-3AD203B41FA5}">
                          <a16:colId xmlns:a16="http://schemas.microsoft.com/office/drawing/2014/main" val="3939274939"/>
                        </a:ext>
                      </a:extLst>
                    </a:gridCol>
                    <a:gridCol w="1565031">
                      <a:extLst>
                        <a:ext uri="{9D8B030D-6E8A-4147-A177-3AD203B41FA5}">
                          <a16:colId xmlns:a16="http://schemas.microsoft.com/office/drawing/2014/main" val="660497196"/>
                        </a:ext>
                      </a:extLst>
                    </a:gridCol>
                  </a:tblGrid>
                  <a:tr h="327153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852" r="-333852" b="-1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4927" t="-1852" r="-150146" b="-143333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3463" t="-962" r="-100389" b="-69615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3463" t="-962" r="-389" b="-69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919127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Peso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Estatura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274745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83.9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34225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15521.5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784949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32400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12960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854736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29929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11037.4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2180513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28224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10920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3478211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30625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11427.5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184392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79.6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33489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14566.8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4071225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33856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12935.2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191620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30276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12040.8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155710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56.4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26896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9249.6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46774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66.2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28561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11187.8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8997212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88.7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42025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18183.5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692235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25921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9611.7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1239142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31329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11434.2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86705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30276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12180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46041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8025140" y="5756638"/>
                <a:ext cx="2852063" cy="677108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MX" sz="4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MX" sz="4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𝟔𝟏</m:t>
                      </m:r>
                      <m:r>
                        <a:rPr lang="es-MX" sz="4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sz="4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s-MX" sz="4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140" y="5756638"/>
                <a:ext cx="2852063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7316307" y="4395594"/>
                <a:ext cx="4586448" cy="806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MX" sz="2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𝟗𝟕𝟒</m:t>
                          </m:r>
                          <m:r>
                            <a:rPr lang="es-MX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MX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𝟕</m:t>
                          </m:r>
                          <m:r>
                            <a:rPr lang="es-MX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MX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MX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𝟕𝟒𝟒𝟑</m:t>
                          </m:r>
                          <m:r>
                            <a:rPr lang="es-MX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𝟐𝟒𝟕𝟐</m:t>
                          </m:r>
                        </m:num>
                        <m:den>
                          <m:r>
                            <a:rPr lang="es-MX" sz="2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den>
                      </m:f>
                    </m:oMath>
                  </m:oMathPara>
                </a14:m>
                <a:endParaRPr lang="es-MX" sz="2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307" y="4395594"/>
                <a:ext cx="4586448" cy="8066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/>
              <p:cNvSpPr txBox="1"/>
              <p:nvPr/>
            </p:nvSpPr>
            <p:spPr>
              <a:xfrm>
                <a:off x="7875883" y="426720"/>
                <a:ext cx="3467296" cy="116897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MX" sz="4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∑</m:t>
                          </m:r>
                          <m: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s-MX" sz="4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7" name="Cuadro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5883" y="426720"/>
                <a:ext cx="3467296" cy="11689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9016824" y="1767092"/>
                <a:ext cx="13837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𝟏𝟒</m:t>
                      </m:r>
                    </m:oMath>
                  </m:oMathPara>
                </a14:m>
                <a:endParaRPr lang="es-MX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824" y="1767092"/>
                <a:ext cx="1383776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8640918" y="3357524"/>
                <a:ext cx="229697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𝟗𝟕𝟒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𝟕</m:t>
                      </m:r>
                    </m:oMath>
                  </m:oMathPara>
                </a14:m>
                <a:endParaRPr lang="es-MX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918" y="3357524"/>
                <a:ext cx="2296975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8640918" y="2484829"/>
                <a:ext cx="213558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𝟐𝟒𝟕𝟐</m:t>
                      </m:r>
                    </m:oMath>
                  </m:oMathPara>
                </a14:m>
                <a:endParaRPr lang="es-MX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0918" y="2484829"/>
                <a:ext cx="2135585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756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0" y="426720"/>
            <a:ext cx="6167438" cy="960120"/>
          </a:xfrm>
          <a:solidFill>
            <a:srgbClr val="002060"/>
          </a:solidFill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Ejemplo: Regresión</a:t>
            </a:r>
            <a:endParaRPr lang="es-MX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6734458"/>
                  </p:ext>
                </p:extLst>
              </p:nvPr>
            </p:nvGraphicFramePr>
            <p:xfrm>
              <a:off x="243839" y="1722113"/>
              <a:ext cx="6347461" cy="4898898"/>
            </p:xfrm>
            <a:graphic>
              <a:graphicData uri="http://schemas.openxmlformats.org/drawingml/2006/table">
                <a:tbl>
                  <a:tblPr/>
                  <a:tblGrid>
                    <a:gridCol w="1464799">
                      <a:extLst>
                        <a:ext uri="{9D8B030D-6E8A-4147-A177-3AD203B41FA5}">
                          <a16:colId xmlns:a16="http://schemas.microsoft.com/office/drawing/2014/main" val="387321487"/>
                        </a:ext>
                      </a:extLst>
                    </a:gridCol>
                    <a:gridCol w="1953064">
                      <a:extLst>
                        <a:ext uri="{9D8B030D-6E8A-4147-A177-3AD203B41FA5}">
                          <a16:colId xmlns:a16="http://schemas.microsoft.com/office/drawing/2014/main" val="3131663893"/>
                        </a:ext>
                      </a:extLst>
                    </a:gridCol>
                    <a:gridCol w="1464799">
                      <a:extLst>
                        <a:ext uri="{9D8B030D-6E8A-4147-A177-3AD203B41FA5}">
                          <a16:colId xmlns:a16="http://schemas.microsoft.com/office/drawing/2014/main" val="3939274939"/>
                        </a:ext>
                      </a:extLst>
                    </a:gridCol>
                    <a:gridCol w="1464799">
                      <a:extLst>
                        <a:ext uri="{9D8B030D-6E8A-4147-A177-3AD203B41FA5}">
                          <a16:colId xmlns:a16="http://schemas.microsoft.com/office/drawing/2014/main" val="660497196"/>
                        </a:ext>
                      </a:extLst>
                    </a:gridCol>
                  </a:tblGrid>
                  <a:tr h="327153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MX" sz="2000" b="1" i="0" u="none" strike="noStrike" dirty="0" smtClean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s-MX" sz="20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MX" sz="18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8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𝒙𝒚</m:t>
                                </m:r>
                              </m:oMath>
                            </m:oMathPara>
                          </a14:m>
                          <a:endParaRPr lang="es-MX" sz="18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919127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Peso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Estatura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274745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83.9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34225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15521.5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784949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32400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12960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854736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29929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11037.4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2180513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28224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10920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3478211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30625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11427.5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184392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79.6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33489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14566.8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4071225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33856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12935.2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191620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30276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12040.8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155710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56.4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26896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9249.6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46774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66.2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28561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11187.8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8997212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88.7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42025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18183.5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692235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25921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9611.7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1239142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31329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11434.2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86705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30276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12180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46041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6734458"/>
                  </p:ext>
                </p:extLst>
              </p:nvPr>
            </p:nvGraphicFramePr>
            <p:xfrm>
              <a:off x="243839" y="1722113"/>
              <a:ext cx="6347461" cy="4898898"/>
            </p:xfrm>
            <a:graphic>
              <a:graphicData uri="http://schemas.openxmlformats.org/drawingml/2006/table">
                <a:tbl>
                  <a:tblPr/>
                  <a:tblGrid>
                    <a:gridCol w="1464799">
                      <a:extLst>
                        <a:ext uri="{9D8B030D-6E8A-4147-A177-3AD203B41FA5}">
                          <a16:colId xmlns:a16="http://schemas.microsoft.com/office/drawing/2014/main" val="387321487"/>
                        </a:ext>
                      </a:extLst>
                    </a:gridCol>
                    <a:gridCol w="1953064">
                      <a:extLst>
                        <a:ext uri="{9D8B030D-6E8A-4147-A177-3AD203B41FA5}">
                          <a16:colId xmlns:a16="http://schemas.microsoft.com/office/drawing/2014/main" val="3131663893"/>
                        </a:ext>
                      </a:extLst>
                    </a:gridCol>
                    <a:gridCol w="1464799">
                      <a:extLst>
                        <a:ext uri="{9D8B030D-6E8A-4147-A177-3AD203B41FA5}">
                          <a16:colId xmlns:a16="http://schemas.microsoft.com/office/drawing/2014/main" val="3939274939"/>
                        </a:ext>
                      </a:extLst>
                    </a:gridCol>
                    <a:gridCol w="1464799">
                      <a:extLst>
                        <a:ext uri="{9D8B030D-6E8A-4147-A177-3AD203B41FA5}">
                          <a16:colId xmlns:a16="http://schemas.microsoft.com/office/drawing/2014/main" val="660497196"/>
                        </a:ext>
                      </a:extLst>
                    </a:gridCol>
                  </a:tblGrid>
                  <a:tr h="327153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852" r="-333195" b="-1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078" t="-1852" r="-150156" b="-143333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34167" t="-962" r="-100833" b="-696154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32780" t="-962" r="-415" b="-6961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919127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Peso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Estatura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274745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83.9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34225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15521.5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32784949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32400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12960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4854736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29929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11037.4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42180513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28224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10920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03478211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30625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11427.5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3184392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79.6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33489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14566.8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04071225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33856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12935.2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0191620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30276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12040.8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155710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56.4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26896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9249.6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46774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66.2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28561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11187.8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28997212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88.7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42025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18183.5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1692235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25921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9611.7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21239142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31329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11434.2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3586705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30276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12180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7460415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7884222" y="906780"/>
                <a:ext cx="3154710" cy="738664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MX" sz="4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4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s-MX" sz="4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4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MX" sz="48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222" y="906780"/>
                <a:ext cx="315471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6946149" y="5041047"/>
                <a:ext cx="4991099" cy="553998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MX" sz="3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sz="3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sz="3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𝟕𝟒𝟒𝟑</m:t>
                      </m:r>
                      <m:r>
                        <a:rPr lang="es-MX" sz="3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MX" sz="3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s-MX" sz="3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𝟔𝟏</m:t>
                      </m:r>
                      <m:r>
                        <a:rPr lang="es-MX" sz="3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sz="36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s-MX" sz="36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149" y="5041047"/>
                <a:ext cx="49910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7884222" y="2643942"/>
                <a:ext cx="3114955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MX" sz="4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4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sz="4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sz="4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𝟕𝟒𝟒𝟑</m:t>
                      </m:r>
                    </m:oMath>
                  </m:oMathPara>
                </a14:m>
                <a:endParaRPr lang="es-MX" sz="4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222" y="2643942"/>
                <a:ext cx="3114955" cy="6771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/>
              <p:cNvSpPr txBox="1"/>
              <p:nvPr/>
            </p:nvSpPr>
            <p:spPr>
              <a:xfrm>
                <a:off x="7677434" y="3642440"/>
                <a:ext cx="2852063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MX" sz="4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MX" sz="4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𝟔𝟏</m:t>
                      </m:r>
                      <m:r>
                        <a:rPr lang="es-MX" sz="4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sz="4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𝟖</m:t>
                      </m:r>
                    </m:oMath>
                  </m:oMathPara>
                </a14:m>
                <a:endParaRPr lang="es-MX" sz="4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7" name="Cuadro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7434" y="3642440"/>
                <a:ext cx="2852063" cy="677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4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1367044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87260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0" y="426720"/>
            <a:ext cx="10058400" cy="96012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Coeficiente de correlación de la regresión </a:t>
            </a:r>
            <a:endParaRPr lang="es-MX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1949134" y="2462033"/>
                <a:ext cx="8152809" cy="17180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∑(</m:t>
                          </m:r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MX" sz="4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4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MX" sz="4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s-MX" sz="4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MX" sz="4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4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s-MX" sz="4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4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4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s-MX" sz="4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4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4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s-MX" sz="4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MX" sz="4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4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MX" sz="4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es-MX" sz="4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4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s-MX" sz="4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4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4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s-MX" sz="4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MX" sz="4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48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MX" sz="4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s-MX" sz="4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9134" y="2462033"/>
                <a:ext cx="8152809" cy="17180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9729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0" y="426720"/>
            <a:ext cx="10058400" cy="96012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Coeficiente de correlación de la regresión </a:t>
            </a:r>
            <a:endParaRPr lang="es-MX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1"/>
              <p:cNvGraphicFramePr>
                <a:graphicFrameLocks noGrp="1"/>
              </p:cNvGraphicFramePr>
              <p:nvPr/>
            </p:nvGraphicFramePr>
            <p:xfrm>
              <a:off x="123988" y="1453515"/>
              <a:ext cx="11840707" cy="5350221"/>
            </p:xfrm>
            <a:graphic>
              <a:graphicData uri="http://schemas.openxmlformats.org/drawingml/2006/table">
                <a:tbl>
                  <a:tblPr/>
                  <a:tblGrid>
                    <a:gridCol w="1732786">
                      <a:extLst>
                        <a:ext uri="{9D8B030D-6E8A-4147-A177-3AD203B41FA5}">
                          <a16:colId xmlns:a16="http://schemas.microsoft.com/office/drawing/2014/main" val="1593700884"/>
                        </a:ext>
                      </a:extLst>
                    </a:gridCol>
                    <a:gridCol w="2310381">
                      <a:extLst>
                        <a:ext uri="{9D8B030D-6E8A-4147-A177-3AD203B41FA5}">
                          <a16:colId xmlns:a16="http://schemas.microsoft.com/office/drawing/2014/main" val="1306147752"/>
                        </a:ext>
                      </a:extLst>
                    </a:gridCol>
                    <a:gridCol w="1559508">
                      <a:extLst>
                        <a:ext uri="{9D8B030D-6E8A-4147-A177-3AD203B41FA5}">
                          <a16:colId xmlns:a16="http://schemas.microsoft.com/office/drawing/2014/main" val="2851471829"/>
                        </a:ext>
                      </a:extLst>
                    </a:gridCol>
                    <a:gridCol w="1559508">
                      <a:extLst>
                        <a:ext uri="{9D8B030D-6E8A-4147-A177-3AD203B41FA5}">
                          <a16:colId xmlns:a16="http://schemas.microsoft.com/office/drawing/2014/main" val="835399849"/>
                        </a:ext>
                      </a:extLst>
                    </a:gridCol>
                    <a:gridCol w="1559508">
                      <a:extLst>
                        <a:ext uri="{9D8B030D-6E8A-4147-A177-3AD203B41FA5}">
                          <a16:colId xmlns:a16="http://schemas.microsoft.com/office/drawing/2014/main" val="2670934670"/>
                        </a:ext>
                      </a:extLst>
                    </a:gridCol>
                    <a:gridCol w="1559508">
                      <a:extLst>
                        <a:ext uri="{9D8B030D-6E8A-4147-A177-3AD203B41FA5}">
                          <a16:colId xmlns:a16="http://schemas.microsoft.com/office/drawing/2014/main" val="1972147686"/>
                        </a:ext>
                      </a:extLst>
                    </a:gridCol>
                    <a:gridCol w="1559508">
                      <a:extLst>
                        <a:ext uri="{9D8B030D-6E8A-4147-A177-3AD203B41FA5}">
                          <a16:colId xmlns:a16="http://schemas.microsoft.com/office/drawing/2014/main" val="1503816890"/>
                        </a:ext>
                      </a:extLst>
                    </a:gridCol>
                  </a:tblGrid>
                  <a:tr h="37151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1" i="0" u="none" strike="noStrike">
                              <a:solidFill>
                                <a:srgbClr val="00206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1" i="0" u="none" strike="noStrike">
                              <a:solidFill>
                                <a:srgbClr val="00206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8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sz="18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MX" sz="18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s-MX" sz="18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MX" sz="18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8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sz="18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s-MX" sz="18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s-MX" sz="18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MX" sz="18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MX" sz="1800" b="1" i="1" u="none" strike="noStrike" smtClean="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sz="1800" b="1" i="1" u="none" strike="noStrike" smtClean="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s-MX" sz="1800" b="1" i="1" u="none" strike="noStrike" smtClean="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s-MX" sz="1800" b="1" i="1" u="none" strike="noStrike" smtClean="0">
                                                <a:solidFill>
                                                  <a:srgbClr val="00206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MX" sz="1800" b="1" i="1" u="none" strike="noStrike" smtClean="0">
                                                <a:solidFill>
                                                  <a:srgbClr val="00206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MX" sz="18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MX" sz="1800" b="1" i="1" u="none" strike="noStrike" smtClean="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sz="1800" b="1" i="1" u="none" strike="noStrike" smtClean="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s-MX" sz="1800" b="1" i="1" u="none" strike="noStrike" smtClean="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s-MX" sz="1800" b="1" i="1" u="none" strike="noStrike" smtClean="0">
                                                <a:solidFill>
                                                  <a:srgbClr val="00206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MX" sz="1800" b="1" i="1" u="none" strike="noStrike" smtClean="0">
                                                <a:solidFill>
                                                  <a:srgbClr val="00206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MX" sz="18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MX" sz="1800" b="1" i="1" u="none" strike="noStrike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sz="1800" b="1" i="1" u="none" strike="noStrike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s-MX" sz="1800" b="1" i="1" u="none" strike="noStrike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MX" sz="1800" b="1" i="1" u="none" strike="noStrike" smtClean="0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1800" b="1" i="1" u="none" strike="noStrike" smtClean="0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s-MX" sz="1800" b="1" i="1" u="none" strike="noStrike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s-MX" sz="1800" b="1" u="none" strike="noStrike" dirty="0" smtClean="0">
                              <a:solidFill>
                                <a:srgbClr val="00206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MX" sz="1800" b="1" i="1" u="none" strike="noStrike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sz="1800" b="1" i="1" u="none" strike="noStrike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s-MX" sz="1800" b="1" i="1" u="none" strike="noStrike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MX" sz="1800" b="1" i="1" u="none" strike="noStrike" smtClean="0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1800" b="1" i="1" u="none" strike="noStrike" smtClean="0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s-MX" sz="1800" b="1" i="1" u="none" strike="noStrike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s-MX" sz="18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227099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Peso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Estatura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452735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83.9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775331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190842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1238427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2255418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2232117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79.6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3367967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7187875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37278177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56.4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1887363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66.2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55534892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88.7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6935406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1620583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2376941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1492022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C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69.62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C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176.57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53058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1"/>
              <p:cNvGraphicFramePr>
                <a:graphicFrameLocks noGrp="1"/>
              </p:cNvGraphicFramePr>
              <p:nvPr/>
            </p:nvGraphicFramePr>
            <p:xfrm>
              <a:off x="123988" y="1453515"/>
              <a:ext cx="11840707" cy="5350221"/>
            </p:xfrm>
            <a:graphic>
              <a:graphicData uri="http://schemas.openxmlformats.org/drawingml/2006/table">
                <a:tbl>
                  <a:tblPr/>
                  <a:tblGrid>
                    <a:gridCol w="1732786">
                      <a:extLst>
                        <a:ext uri="{9D8B030D-6E8A-4147-A177-3AD203B41FA5}">
                          <a16:colId xmlns:a16="http://schemas.microsoft.com/office/drawing/2014/main" val="1593700884"/>
                        </a:ext>
                      </a:extLst>
                    </a:gridCol>
                    <a:gridCol w="2310381">
                      <a:extLst>
                        <a:ext uri="{9D8B030D-6E8A-4147-A177-3AD203B41FA5}">
                          <a16:colId xmlns:a16="http://schemas.microsoft.com/office/drawing/2014/main" val="1306147752"/>
                        </a:ext>
                      </a:extLst>
                    </a:gridCol>
                    <a:gridCol w="1559508">
                      <a:extLst>
                        <a:ext uri="{9D8B030D-6E8A-4147-A177-3AD203B41FA5}">
                          <a16:colId xmlns:a16="http://schemas.microsoft.com/office/drawing/2014/main" val="2851471829"/>
                        </a:ext>
                      </a:extLst>
                    </a:gridCol>
                    <a:gridCol w="1559508">
                      <a:extLst>
                        <a:ext uri="{9D8B030D-6E8A-4147-A177-3AD203B41FA5}">
                          <a16:colId xmlns:a16="http://schemas.microsoft.com/office/drawing/2014/main" val="835399849"/>
                        </a:ext>
                      </a:extLst>
                    </a:gridCol>
                    <a:gridCol w="1559508">
                      <a:extLst>
                        <a:ext uri="{9D8B030D-6E8A-4147-A177-3AD203B41FA5}">
                          <a16:colId xmlns:a16="http://schemas.microsoft.com/office/drawing/2014/main" val="2670934670"/>
                        </a:ext>
                      </a:extLst>
                    </a:gridCol>
                    <a:gridCol w="1559508">
                      <a:extLst>
                        <a:ext uri="{9D8B030D-6E8A-4147-A177-3AD203B41FA5}">
                          <a16:colId xmlns:a16="http://schemas.microsoft.com/office/drawing/2014/main" val="1972147686"/>
                        </a:ext>
                      </a:extLst>
                    </a:gridCol>
                    <a:gridCol w="1559508">
                      <a:extLst>
                        <a:ext uri="{9D8B030D-6E8A-4147-A177-3AD203B41FA5}">
                          <a16:colId xmlns:a16="http://schemas.microsoft.com/office/drawing/2014/main" val="1503816890"/>
                        </a:ext>
                      </a:extLst>
                    </a:gridCol>
                  </a:tblGrid>
                  <a:tr h="37151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1" i="0" u="none" strike="noStrike">
                              <a:solidFill>
                                <a:srgbClr val="00206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1" i="0" u="none" strike="noStrike">
                              <a:solidFill>
                                <a:srgbClr val="00206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9375" t="-5357" r="-400391" b="-70535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9375" t="-5357" r="-300391" b="-70535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9375" t="-5357" r="-200391" b="-70535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59375" t="-5357" r="-100391" b="-70535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59375" t="-5357" r="-391" b="-705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227099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Peso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Estatura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452735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83.9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775331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190842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1238427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2255418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2232117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79.6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3367967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7187875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37278177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56.4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1887363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66.2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55534892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88.7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6935406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1620583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2376941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0" i="0" u="none" strike="noStrike" dirty="0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1492022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C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69.62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C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176.57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1800" b="1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53058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49012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0" y="426720"/>
            <a:ext cx="10058400" cy="96012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Coeficiente de correlación de la regresión </a:t>
            </a:r>
            <a:endParaRPr lang="es-MX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a 1"/>
              <p:cNvGraphicFramePr>
                <a:graphicFrameLocks noGrp="1"/>
              </p:cNvGraphicFramePr>
              <p:nvPr/>
            </p:nvGraphicFramePr>
            <p:xfrm>
              <a:off x="123988" y="1453515"/>
              <a:ext cx="11840707" cy="5350221"/>
            </p:xfrm>
            <a:graphic>
              <a:graphicData uri="http://schemas.openxmlformats.org/drawingml/2006/table">
                <a:tbl>
                  <a:tblPr/>
                  <a:tblGrid>
                    <a:gridCol w="1732786">
                      <a:extLst>
                        <a:ext uri="{9D8B030D-6E8A-4147-A177-3AD203B41FA5}">
                          <a16:colId xmlns:a16="http://schemas.microsoft.com/office/drawing/2014/main" val="1593700884"/>
                        </a:ext>
                      </a:extLst>
                    </a:gridCol>
                    <a:gridCol w="2310381">
                      <a:extLst>
                        <a:ext uri="{9D8B030D-6E8A-4147-A177-3AD203B41FA5}">
                          <a16:colId xmlns:a16="http://schemas.microsoft.com/office/drawing/2014/main" val="1306147752"/>
                        </a:ext>
                      </a:extLst>
                    </a:gridCol>
                    <a:gridCol w="1559508">
                      <a:extLst>
                        <a:ext uri="{9D8B030D-6E8A-4147-A177-3AD203B41FA5}">
                          <a16:colId xmlns:a16="http://schemas.microsoft.com/office/drawing/2014/main" val="2851471829"/>
                        </a:ext>
                      </a:extLst>
                    </a:gridCol>
                    <a:gridCol w="1559508">
                      <a:extLst>
                        <a:ext uri="{9D8B030D-6E8A-4147-A177-3AD203B41FA5}">
                          <a16:colId xmlns:a16="http://schemas.microsoft.com/office/drawing/2014/main" val="835399849"/>
                        </a:ext>
                      </a:extLst>
                    </a:gridCol>
                    <a:gridCol w="1559508">
                      <a:extLst>
                        <a:ext uri="{9D8B030D-6E8A-4147-A177-3AD203B41FA5}">
                          <a16:colId xmlns:a16="http://schemas.microsoft.com/office/drawing/2014/main" val="2670934670"/>
                        </a:ext>
                      </a:extLst>
                    </a:gridCol>
                    <a:gridCol w="1559508">
                      <a:extLst>
                        <a:ext uri="{9D8B030D-6E8A-4147-A177-3AD203B41FA5}">
                          <a16:colId xmlns:a16="http://schemas.microsoft.com/office/drawing/2014/main" val="1972147686"/>
                        </a:ext>
                      </a:extLst>
                    </a:gridCol>
                    <a:gridCol w="1559508">
                      <a:extLst>
                        <a:ext uri="{9D8B030D-6E8A-4147-A177-3AD203B41FA5}">
                          <a16:colId xmlns:a16="http://schemas.microsoft.com/office/drawing/2014/main" val="1503816890"/>
                        </a:ext>
                      </a:extLst>
                    </a:gridCol>
                  </a:tblGrid>
                  <a:tr h="37151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1" i="0" u="none" strike="noStrike">
                              <a:solidFill>
                                <a:srgbClr val="00206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1" i="0" u="none" strike="noStrike">
                              <a:solidFill>
                                <a:srgbClr val="00206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8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sz="18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MX" sz="18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s-MX" sz="18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MX" sz="18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18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sz="18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s-MX" sz="18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s-MX" sz="18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MX" sz="18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MX" sz="1800" b="1" i="1" u="none" strike="noStrike" smtClean="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sz="1800" b="1" i="1" u="none" strike="noStrike" smtClean="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s-MX" sz="1800" b="1" i="1" u="none" strike="noStrike" smtClean="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s-MX" sz="1800" b="1" i="1" u="none" strike="noStrike" smtClean="0">
                                                <a:solidFill>
                                                  <a:srgbClr val="00206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MX" sz="1800" b="1" i="1" u="none" strike="noStrike" smtClean="0">
                                                <a:solidFill>
                                                  <a:srgbClr val="00206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MX" sz="18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MX" sz="1800" b="1" i="1" u="none" strike="noStrike" smtClean="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sz="1800" b="1" i="1" u="none" strike="noStrike" smtClean="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s-MX" sz="1800" b="1" i="1" u="none" strike="noStrike" smtClean="0">
                                            <a:solidFill>
                                              <a:srgbClr val="00206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s-MX" sz="1800" b="1" i="1" u="none" strike="noStrike" smtClean="0">
                                                <a:solidFill>
                                                  <a:srgbClr val="00206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MX" sz="1800" b="1" i="1" u="none" strike="noStrike" smtClean="0">
                                                <a:solidFill>
                                                  <a:srgbClr val="00206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s-MX" sz="1800" b="1" i="1" u="none" strike="noStrike" smtClean="0">
                                        <a:solidFill>
                                          <a:srgbClr val="00206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MX" sz="18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s-MX" sz="1800" b="1" i="1" u="none" strike="noStrike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sz="1800" b="1" i="1" u="none" strike="noStrike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s-MX" sz="1800" b="1" i="1" u="none" strike="noStrike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MX" sz="1800" b="1" i="1" u="none" strike="noStrike" smtClean="0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1800" b="1" i="1" u="none" strike="noStrike" smtClean="0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acc>
                              <m:r>
                                <a:rPr lang="es-MX" sz="1800" b="1" i="1" u="none" strike="noStrike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s-MX" sz="1800" b="1" u="none" strike="noStrike" dirty="0" smtClean="0">
                              <a:solidFill>
                                <a:srgbClr val="002060"/>
                              </a:solidFill>
                              <a:effectLst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s-MX" sz="1800" b="1" i="1" u="none" strike="noStrike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sz="1800" b="1" i="1" u="none" strike="noStrike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es-MX" sz="1800" b="1" i="1" u="none" strike="noStrike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s-MX" sz="1800" b="1" i="1" u="none" strike="noStrike" smtClean="0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z="1800" b="1" i="1" u="none" strike="noStrike" smtClean="0">
                                      <a:solidFill>
                                        <a:srgbClr val="00206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  <m:r>
                                <a:rPr lang="es-MX" sz="1800" b="1" i="1" u="none" strike="noStrike" smtClean="0">
                                  <a:solidFill>
                                    <a:srgbClr val="002060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s-MX" sz="18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227099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Peso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Estatura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452735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83.9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8.43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14.28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71.04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203.88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120.35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775331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3.43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2.38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11.76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8.16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190842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-3.57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-5.82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12.76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33.89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20.79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1238427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-8.57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-4.62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73.47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21.36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39.61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2255418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-1.57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-4.32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2.47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18.67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6.79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2232117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79.6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6.43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9.98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41.33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99.57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64.15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3367967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7.43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55.18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5.04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7187875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-2.57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-0.42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37278177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56.4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-12.57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-13.22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158.04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174.81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166.21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1887363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66.2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-7.57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-3.42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57.33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11.71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25.91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55534892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88.7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28.43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19.08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808.18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363.99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542.38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6935406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-15.57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-9.92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242.47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98.43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154.49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1620583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-5.02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-2.15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2376941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-2.57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-0.97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1492022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C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69.62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C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176.57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C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C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C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110.53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C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75.57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 dirty="0">
                              <a:solidFill>
                                <a:srgbClr val="FFC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82.27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530581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a 1"/>
              <p:cNvGraphicFramePr>
                <a:graphicFrameLocks noGrp="1"/>
              </p:cNvGraphicFramePr>
              <p:nvPr/>
            </p:nvGraphicFramePr>
            <p:xfrm>
              <a:off x="123988" y="1453515"/>
              <a:ext cx="11840707" cy="5350221"/>
            </p:xfrm>
            <a:graphic>
              <a:graphicData uri="http://schemas.openxmlformats.org/drawingml/2006/table">
                <a:tbl>
                  <a:tblPr/>
                  <a:tblGrid>
                    <a:gridCol w="1732786">
                      <a:extLst>
                        <a:ext uri="{9D8B030D-6E8A-4147-A177-3AD203B41FA5}">
                          <a16:colId xmlns:a16="http://schemas.microsoft.com/office/drawing/2014/main" val="1593700884"/>
                        </a:ext>
                      </a:extLst>
                    </a:gridCol>
                    <a:gridCol w="2310381">
                      <a:extLst>
                        <a:ext uri="{9D8B030D-6E8A-4147-A177-3AD203B41FA5}">
                          <a16:colId xmlns:a16="http://schemas.microsoft.com/office/drawing/2014/main" val="1306147752"/>
                        </a:ext>
                      </a:extLst>
                    </a:gridCol>
                    <a:gridCol w="1559508">
                      <a:extLst>
                        <a:ext uri="{9D8B030D-6E8A-4147-A177-3AD203B41FA5}">
                          <a16:colId xmlns:a16="http://schemas.microsoft.com/office/drawing/2014/main" val="2851471829"/>
                        </a:ext>
                      </a:extLst>
                    </a:gridCol>
                    <a:gridCol w="1559508">
                      <a:extLst>
                        <a:ext uri="{9D8B030D-6E8A-4147-A177-3AD203B41FA5}">
                          <a16:colId xmlns:a16="http://schemas.microsoft.com/office/drawing/2014/main" val="835399849"/>
                        </a:ext>
                      </a:extLst>
                    </a:gridCol>
                    <a:gridCol w="1559508">
                      <a:extLst>
                        <a:ext uri="{9D8B030D-6E8A-4147-A177-3AD203B41FA5}">
                          <a16:colId xmlns:a16="http://schemas.microsoft.com/office/drawing/2014/main" val="2670934670"/>
                        </a:ext>
                      </a:extLst>
                    </a:gridCol>
                    <a:gridCol w="1559508">
                      <a:extLst>
                        <a:ext uri="{9D8B030D-6E8A-4147-A177-3AD203B41FA5}">
                          <a16:colId xmlns:a16="http://schemas.microsoft.com/office/drawing/2014/main" val="1972147686"/>
                        </a:ext>
                      </a:extLst>
                    </a:gridCol>
                    <a:gridCol w="1559508">
                      <a:extLst>
                        <a:ext uri="{9D8B030D-6E8A-4147-A177-3AD203B41FA5}">
                          <a16:colId xmlns:a16="http://schemas.microsoft.com/office/drawing/2014/main" val="1503816890"/>
                        </a:ext>
                      </a:extLst>
                    </a:gridCol>
                  </a:tblGrid>
                  <a:tr h="371517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1" i="0" u="none" strike="noStrike">
                              <a:solidFill>
                                <a:srgbClr val="00206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1" i="0" u="none" strike="noStrike">
                              <a:solidFill>
                                <a:srgbClr val="00206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</a:t>
                          </a: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59375" t="-5357" r="-400391" b="-70535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59375" t="-5357" r="-300391" b="-70535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59375" t="-5357" r="-200391" b="-70535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59375" t="-5357" r="-100391" b="-705357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59375" t="-5357" r="-391" b="-705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1227099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Peso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Estatura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452735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83.9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8.43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14.28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71.04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203.88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120.35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1775331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3.43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2.38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11.76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5.66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8.16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51190842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-3.57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-5.82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12.76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33.89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20.79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421238427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-8.57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-4.62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73.47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21.36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39.61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12255418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-1.57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-4.32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2.47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18.67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6.79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82232117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79.6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6.43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9.98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41.33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99.57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64.15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3367967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7.43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0.68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55.18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5.04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37187875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-2.57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-0.42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1.08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37278177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56.4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-12.57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-13.22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158.04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174.81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166.21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511887363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66.2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-7.57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-3.42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57.33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11.71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25.91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55534892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88.7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28.43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19.08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808.18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363.99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542.38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666935406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-15.57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-9.92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242.47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98.43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154.49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091620583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0.43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-5.02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25.21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-2.15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02376941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-2.57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0.38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0.14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-0.97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11492022"/>
                      </a:ext>
                    </a:extLst>
                  </a:tr>
                  <a:tr h="31116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C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69.62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C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176.57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C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C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0.00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C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110.53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C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75.57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 dirty="0">
                              <a:solidFill>
                                <a:srgbClr val="FFC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82.27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9530581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850077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-7484"/>
            <a:ext cx="12192000" cy="6865483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83958" y="1234714"/>
            <a:ext cx="9966960" cy="1796776"/>
          </a:xfrm>
        </p:spPr>
        <p:txBody>
          <a:bodyPr>
            <a:normAutofit/>
          </a:bodyPr>
          <a:lstStyle/>
          <a:p>
            <a:r>
              <a:rPr lang="es-MX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REGRESIÓN LINEAL SIMPLE</a:t>
            </a:r>
            <a:endParaRPr lang="es-MX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694987"/>
              </p:ext>
            </p:extLst>
          </p:nvPr>
        </p:nvGraphicFramePr>
        <p:xfrm>
          <a:off x="604838" y="2910840"/>
          <a:ext cx="11125200" cy="19659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125200">
                  <a:extLst>
                    <a:ext uri="{9D8B030D-6E8A-4147-A177-3AD203B41FA5}">
                      <a16:colId xmlns:a16="http://schemas.microsoft.com/office/drawing/2014/main" val="3697154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 rtl="0"/>
                      <a:endParaRPr lang="es-MX" sz="2400" dirty="0" smtClean="0">
                        <a:solidFill>
                          <a:srgbClr val="FFC000"/>
                        </a:solidFill>
                      </a:endParaRPr>
                    </a:p>
                    <a:p>
                      <a:pPr lvl="0" algn="ctr" rtl="0"/>
                      <a:r>
                        <a:rPr lang="es-MX" sz="2100" dirty="0" smtClean="0">
                          <a:solidFill>
                            <a:srgbClr val="FFC000"/>
                          </a:solidFill>
                        </a:rPr>
                        <a:t>Es útil para averiguar la forma probable de las relaciones entre las variables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1879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 rtl="0"/>
                      <a:endParaRPr lang="es-MX" sz="2400" dirty="0" smtClean="0">
                        <a:solidFill>
                          <a:srgbClr val="FFC000"/>
                        </a:solidFill>
                      </a:endParaRPr>
                    </a:p>
                    <a:p>
                      <a:pPr lvl="0" algn="ctr" rtl="0"/>
                      <a:r>
                        <a:rPr lang="es-MX" sz="2400" b="1" dirty="0" smtClean="0">
                          <a:solidFill>
                            <a:srgbClr val="FFC000"/>
                          </a:solidFill>
                        </a:rPr>
                        <a:t>El objetivo final es predecir o estimar el valor de una variable que corresponde al valor dado de otra variable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452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2738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0" y="426720"/>
            <a:ext cx="10058400" cy="96012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Coeficiente de correlación de la regresión </a:t>
            </a:r>
            <a:endParaRPr lang="es-MX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1786367" y="4588427"/>
                <a:ext cx="8762142" cy="15258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𝟖𝟐</m:t>
                          </m:r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𝟐𝟕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4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4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𝟏𝟏𝟎</m:t>
                              </m:r>
                              <m:r>
                                <a:rPr lang="es-MX" sz="4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MX" sz="4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𝟓𝟑</m:t>
                              </m:r>
                            </m:e>
                          </m:rad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es-MX" sz="4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4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𝟕𝟓</m:t>
                              </m:r>
                              <m:r>
                                <a:rPr lang="es-MX" sz="4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MX" sz="4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𝟓𝟕</m:t>
                              </m:r>
                            </m:e>
                          </m:rad>
                        </m:den>
                      </m:f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=.</m:t>
                      </m:r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𝟗𝟎𝟎𝟏</m:t>
                      </m:r>
                    </m:oMath>
                  </m:oMathPara>
                </a14:m>
                <a:endParaRPr lang="es-MX" sz="4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367" y="4588427"/>
                <a:ext cx="8762142" cy="15258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2091033" y="2462033"/>
                <a:ext cx="8152809" cy="17180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∑(</m:t>
                          </m:r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MX" sz="4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4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MX" sz="4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s-MX" sz="4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MX" sz="4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4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s-MX" sz="4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4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4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s-MX" sz="4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4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4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s-MX" sz="4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MX" sz="4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4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MX" sz="4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es-MX" sz="4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4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s-MX" sz="4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4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4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s-MX" sz="4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MX" sz="4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48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MX" sz="4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s-MX" sz="4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033" y="2462033"/>
                <a:ext cx="8152809" cy="17180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256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0" y="426720"/>
            <a:ext cx="10058400" cy="96012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Coeficiente de correlación de la regresión </a:t>
            </a:r>
            <a:endParaRPr lang="es-MX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/>
              <p:cNvSpPr txBox="1"/>
              <p:nvPr/>
            </p:nvSpPr>
            <p:spPr>
              <a:xfrm>
                <a:off x="4347805" y="2522522"/>
                <a:ext cx="3639265" cy="75540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𝟖𝟏</m:t>
                      </m:r>
                      <m:r>
                        <a:rPr lang="es-MX" sz="48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𝟎𝟏</m:t>
                      </m:r>
                    </m:oMath>
                  </m:oMathPara>
                </a14:m>
                <a:endParaRPr lang="es-MX" sz="4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9" name="Cuadro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7805" y="2522522"/>
                <a:ext cx="3639265" cy="755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ángulo 1"/>
          <p:cNvSpPr/>
          <p:nvPr/>
        </p:nvSpPr>
        <p:spPr>
          <a:xfrm>
            <a:off x="492474" y="3964153"/>
            <a:ext cx="11349926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dirty="0">
                <a:solidFill>
                  <a:srgbClr val="002060"/>
                </a:solidFill>
                <a:latin typeface="+mj-lt"/>
              </a:rPr>
              <a:t>En </a:t>
            </a:r>
            <a:r>
              <a:rPr lang="es-MX" sz="2400" dirty="0" smtClean="0">
                <a:solidFill>
                  <a:srgbClr val="002060"/>
                </a:solidFill>
                <a:latin typeface="+mj-lt"/>
              </a:rPr>
              <a:t>bioestadística</a:t>
            </a:r>
            <a:r>
              <a:rPr lang="es-MX" sz="2400" dirty="0">
                <a:solidFill>
                  <a:srgbClr val="002060"/>
                </a:solidFill>
                <a:latin typeface="+mj-lt"/>
              </a:rPr>
              <a:t>, el </a:t>
            </a:r>
            <a:r>
              <a:rPr lang="es-MX" sz="2400" b="1" dirty="0">
                <a:solidFill>
                  <a:srgbClr val="002060"/>
                </a:solidFill>
                <a:latin typeface="+mj-lt"/>
              </a:rPr>
              <a:t>coeficiente de </a:t>
            </a:r>
            <a:r>
              <a:rPr lang="es-MX" sz="2800" b="1" dirty="0">
                <a:solidFill>
                  <a:srgbClr val="002060"/>
                </a:solidFill>
                <a:latin typeface="+mj-lt"/>
              </a:rPr>
              <a:t>determinación</a:t>
            </a:r>
            <a:r>
              <a:rPr lang="es-MX" sz="2400" dirty="0">
                <a:solidFill>
                  <a:srgbClr val="002060"/>
                </a:solidFill>
                <a:latin typeface="+mj-lt"/>
              </a:rPr>
              <a:t>, denominado </a:t>
            </a:r>
            <a:r>
              <a:rPr lang="es-MX" sz="2400" dirty="0" smtClean="0">
                <a:solidFill>
                  <a:srgbClr val="002060"/>
                </a:solidFill>
                <a:latin typeface="+mj-lt"/>
              </a:rPr>
              <a:t>r</a:t>
            </a:r>
            <a:r>
              <a:rPr lang="es-MX" sz="2400" b="1" dirty="0" smtClean="0">
                <a:solidFill>
                  <a:srgbClr val="002060"/>
                </a:solidFill>
                <a:latin typeface="+mj-lt"/>
              </a:rPr>
              <a:t>²</a:t>
            </a:r>
            <a:r>
              <a:rPr lang="es-MX" sz="2400" dirty="0">
                <a:solidFill>
                  <a:srgbClr val="002060"/>
                </a:solidFill>
                <a:latin typeface="+mj-lt"/>
              </a:rPr>
              <a:t> y pronunciado </a:t>
            </a:r>
            <a:r>
              <a:rPr lang="es-MX" sz="2400" b="1" dirty="0">
                <a:solidFill>
                  <a:srgbClr val="002060"/>
                </a:solidFill>
                <a:latin typeface="+mj-lt"/>
              </a:rPr>
              <a:t>R cuadrado</a:t>
            </a:r>
            <a:r>
              <a:rPr lang="es-MX" sz="2400" dirty="0">
                <a:solidFill>
                  <a:srgbClr val="002060"/>
                </a:solidFill>
                <a:latin typeface="+mj-lt"/>
              </a:rPr>
              <a:t>, es un </a:t>
            </a:r>
            <a:r>
              <a:rPr lang="es-MX" sz="2400" dirty="0" smtClean="0">
                <a:solidFill>
                  <a:srgbClr val="002060"/>
                </a:solidFill>
                <a:latin typeface="+mj-lt"/>
              </a:rPr>
              <a:t>estadístico</a:t>
            </a:r>
            <a:r>
              <a:rPr lang="es-MX" sz="2400" dirty="0">
                <a:solidFill>
                  <a:srgbClr val="002060"/>
                </a:solidFill>
                <a:latin typeface="+mj-lt"/>
              </a:rPr>
              <a:t> usado en el contexto de un modelo estadístico cuyo principal propósito es predecir futuros resultados o probar una hipótesis. El coeficiente determina la calidad del modelo para replicar los resultados, y la proporción de variación de los resultados que puede explicarse por el </a:t>
            </a:r>
            <a:r>
              <a:rPr lang="es-MX" sz="2400" dirty="0" smtClean="0">
                <a:solidFill>
                  <a:srgbClr val="002060"/>
                </a:solidFill>
                <a:latin typeface="+mj-lt"/>
              </a:rPr>
              <a:t>modelo.</a:t>
            </a:r>
            <a:endParaRPr lang="es-MX" sz="2400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0160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0" y="426720"/>
            <a:ext cx="10058400" cy="96012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Ejemplo (clase alumnos)</a:t>
            </a:r>
            <a:endParaRPr lang="es-MX" dirty="0">
              <a:solidFill>
                <a:schemeClr val="bg1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1363849" y="1875296"/>
          <a:ext cx="2882686" cy="41281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1343">
                  <a:extLst>
                    <a:ext uri="{9D8B030D-6E8A-4147-A177-3AD203B41FA5}">
                      <a16:colId xmlns:a16="http://schemas.microsoft.com/office/drawing/2014/main" val="3977790557"/>
                    </a:ext>
                  </a:extLst>
                </a:gridCol>
                <a:gridCol w="1441343">
                  <a:extLst>
                    <a:ext uri="{9D8B030D-6E8A-4147-A177-3AD203B41FA5}">
                      <a16:colId xmlns:a16="http://schemas.microsoft.com/office/drawing/2014/main" val="2295561041"/>
                    </a:ext>
                  </a:extLst>
                </a:gridCol>
              </a:tblGrid>
              <a:tr h="275206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y</a:t>
                      </a:r>
                      <a:endParaRPr lang="es-MX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u="none" strike="noStrike" dirty="0">
                          <a:solidFill>
                            <a:schemeClr val="bg1"/>
                          </a:solidFill>
                          <a:effectLst/>
                        </a:rPr>
                        <a:t>x</a:t>
                      </a:r>
                      <a:endParaRPr lang="es-MX" sz="24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680585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u="none" strike="noStrike" dirty="0">
                          <a:effectLst/>
                        </a:rPr>
                        <a:t>3</a:t>
                      </a:r>
                      <a:endParaRPr lang="es-MX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u="none" strike="noStrike" dirty="0">
                          <a:effectLst/>
                        </a:rPr>
                        <a:t>100</a:t>
                      </a:r>
                      <a:endParaRPr lang="es-MX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019705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u="none" strike="noStrike" dirty="0">
                          <a:effectLst/>
                        </a:rPr>
                        <a:t>5</a:t>
                      </a:r>
                      <a:endParaRPr lang="es-MX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u="none" strike="noStrike" dirty="0">
                          <a:effectLst/>
                        </a:rPr>
                        <a:t>90</a:t>
                      </a:r>
                      <a:endParaRPr lang="es-MX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235236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u="none" strike="noStrike" dirty="0">
                          <a:effectLst/>
                        </a:rPr>
                        <a:t>9</a:t>
                      </a:r>
                      <a:endParaRPr lang="es-MX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u="none" strike="noStrike" dirty="0">
                          <a:effectLst/>
                        </a:rPr>
                        <a:t>80</a:t>
                      </a:r>
                      <a:endParaRPr lang="es-MX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4404734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u="none" strike="noStrike" dirty="0">
                          <a:effectLst/>
                        </a:rPr>
                        <a:t>10</a:t>
                      </a:r>
                      <a:endParaRPr lang="es-MX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u="none" strike="noStrike" dirty="0">
                          <a:effectLst/>
                        </a:rPr>
                        <a:t>45</a:t>
                      </a:r>
                      <a:endParaRPr lang="es-MX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2207141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u="none" strike="noStrike" dirty="0">
                          <a:effectLst/>
                        </a:rPr>
                        <a:t>20</a:t>
                      </a:r>
                      <a:endParaRPr lang="es-MX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u="none" strike="noStrike" dirty="0">
                          <a:effectLst/>
                        </a:rPr>
                        <a:t>50</a:t>
                      </a:r>
                      <a:endParaRPr lang="es-MX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9416730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u="none" strike="noStrike" dirty="0">
                          <a:effectLst/>
                        </a:rPr>
                        <a:t>21</a:t>
                      </a:r>
                      <a:endParaRPr lang="es-MX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u="none" strike="noStrike" dirty="0">
                          <a:effectLst/>
                        </a:rPr>
                        <a:t>50</a:t>
                      </a:r>
                      <a:endParaRPr lang="es-MX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1090687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u="none" strike="noStrike" dirty="0">
                          <a:effectLst/>
                        </a:rPr>
                        <a:t>24</a:t>
                      </a:r>
                      <a:endParaRPr lang="es-MX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u="none" strike="noStrike" dirty="0">
                          <a:effectLst/>
                        </a:rPr>
                        <a:t>60</a:t>
                      </a:r>
                      <a:endParaRPr lang="es-MX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514911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u="none" strike="noStrike" dirty="0">
                          <a:effectLst/>
                        </a:rPr>
                        <a:t>24</a:t>
                      </a:r>
                      <a:endParaRPr lang="es-MX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u="none" strike="noStrike" dirty="0">
                          <a:effectLst/>
                        </a:rPr>
                        <a:t>40</a:t>
                      </a:r>
                      <a:endParaRPr lang="es-MX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179637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u="none" strike="noStrike" dirty="0">
                          <a:effectLst/>
                        </a:rPr>
                        <a:t>27</a:t>
                      </a:r>
                      <a:endParaRPr lang="es-MX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u="none" strike="noStrike" dirty="0">
                          <a:effectLst/>
                        </a:rPr>
                        <a:t>25</a:t>
                      </a:r>
                      <a:endParaRPr lang="es-MX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610145"/>
                  </a:ext>
                </a:extLst>
              </a:tr>
              <a:tr h="275206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u="none" strike="noStrike" dirty="0">
                          <a:effectLst/>
                        </a:rPr>
                        <a:t>35</a:t>
                      </a:r>
                      <a:endParaRPr lang="es-MX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u="none" strike="noStrike" dirty="0">
                          <a:effectLst/>
                        </a:rPr>
                        <a:t>20</a:t>
                      </a:r>
                      <a:endParaRPr lang="es-MX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597791"/>
                  </a:ext>
                </a:extLst>
              </a:tr>
            </a:tbl>
          </a:graphicData>
        </a:graphic>
      </p:graphicFrame>
      <p:sp>
        <p:nvSpPr>
          <p:cNvPr id="15" name="Rectángulo 14"/>
          <p:cNvSpPr/>
          <p:nvPr/>
        </p:nvSpPr>
        <p:spPr>
          <a:xfrm>
            <a:off x="5981458" y="2790674"/>
            <a:ext cx="567496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2060"/>
                </a:solidFill>
                <a:latin typeface="+mj-lt"/>
              </a:rPr>
              <a:t>Dados los siguientes datos, obtenga el diagrama de dispersión, la ecuación de regresión lineal y el coeficiente de determinación de la regresión obtenida</a:t>
            </a:r>
            <a:endParaRPr lang="es-MX" sz="2400" b="1" dirty="0">
              <a:solidFill>
                <a:srgbClr val="00206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20439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0" y="426720"/>
            <a:ext cx="6167438" cy="96012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Ejemplo</a:t>
            </a:r>
            <a:endParaRPr lang="es-MX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7689245" y="795030"/>
                <a:ext cx="3561873" cy="10181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∑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𝒙𝒚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−∑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s-MX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MX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MX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3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3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es-MX" sz="32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32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245" y="795030"/>
                <a:ext cx="3561873" cy="10181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10328526" y="2241296"/>
                <a:ext cx="12539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MX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s-MX" sz="3200" b="1" dirty="0" smtClean="0">
                    <a:solidFill>
                      <a:srgbClr val="002060"/>
                    </a:solidFill>
                  </a:rPr>
                  <a:t>0</a:t>
                </a:r>
                <a:endParaRPr lang="es-MX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8526" y="2241296"/>
                <a:ext cx="1253933" cy="492443"/>
              </a:xfrm>
              <a:prstGeom prst="rect">
                <a:avLst/>
              </a:prstGeom>
              <a:blipFill>
                <a:blip r:embed="rId3"/>
                <a:stretch>
                  <a:fillRect t="-25000" r="-18932" b="-5125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7089337" y="2358076"/>
                <a:ext cx="23808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𝒙𝒚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𝟕𝟕𝟒𝟓</m:t>
                      </m:r>
                    </m:oMath>
                  </m:oMathPara>
                </a14:m>
                <a:endParaRPr lang="es-MX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337" y="2358076"/>
                <a:ext cx="2380845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10006323" y="3014499"/>
                <a:ext cx="189834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𝟏𝟕𝟖</m:t>
                      </m:r>
                    </m:oMath>
                  </m:oMathPara>
                </a14:m>
                <a:endParaRPr lang="es-MX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323" y="3014499"/>
                <a:ext cx="189834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7149482" y="3049290"/>
                <a:ext cx="18903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𝟓𝟔𝟎</m:t>
                      </m:r>
                    </m:oMath>
                  </m:oMathPara>
                </a14:m>
                <a:endParaRPr lang="es-MX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482" y="3049290"/>
                <a:ext cx="1890326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8279760" y="3904483"/>
                <a:ext cx="2577436" cy="503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𝟑𝟕𝟕𝟓𝟎</m:t>
                      </m:r>
                    </m:oMath>
                  </m:oMathPara>
                </a14:m>
                <a:endParaRPr lang="es-MX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760" y="3904483"/>
                <a:ext cx="2577436" cy="5035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8945969"/>
                  </p:ext>
                </p:extLst>
              </p:nvPr>
            </p:nvGraphicFramePr>
            <p:xfrm>
              <a:off x="68443" y="2015072"/>
              <a:ext cx="6114524" cy="37788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4606">
                      <a:extLst>
                        <a:ext uri="{9D8B030D-6E8A-4147-A177-3AD203B41FA5}">
                          <a16:colId xmlns:a16="http://schemas.microsoft.com/office/drawing/2014/main" val="1958609110"/>
                        </a:ext>
                      </a:extLst>
                    </a:gridCol>
                    <a:gridCol w="1207941">
                      <a:extLst>
                        <a:ext uri="{9D8B030D-6E8A-4147-A177-3AD203B41FA5}">
                          <a16:colId xmlns:a16="http://schemas.microsoft.com/office/drawing/2014/main" val="2474458910"/>
                        </a:ext>
                      </a:extLst>
                    </a:gridCol>
                    <a:gridCol w="1390659">
                      <a:extLst>
                        <a:ext uri="{9D8B030D-6E8A-4147-A177-3AD203B41FA5}">
                          <a16:colId xmlns:a16="http://schemas.microsoft.com/office/drawing/2014/main" val="2888101732"/>
                        </a:ext>
                      </a:extLst>
                    </a:gridCol>
                    <a:gridCol w="1390659">
                      <a:extLst>
                        <a:ext uri="{9D8B030D-6E8A-4147-A177-3AD203B41FA5}">
                          <a16:colId xmlns:a16="http://schemas.microsoft.com/office/drawing/2014/main" val="329549346"/>
                        </a:ext>
                      </a:extLst>
                    </a:gridCol>
                    <a:gridCol w="1390659">
                      <a:extLst>
                        <a:ext uri="{9D8B030D-6E8A-4147-A177-3AD203B41FA5}">
                          <a16:colId xmlns:a16="http://schemas.microsoft.com/office/drawing/2014/main" val="1003788293"/>
                        </a:ext>
                      </a:extLst>
                    </a:gridCol>
                  </a:tblGrid>
                  <a:tr h="256098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u="none" strike="noStrike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MX" sz="2000" b="1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u="none" strike="noStrike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s-MX" sz="2000" b="1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2000" i="1" u="none" strike="noStrike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000" u="none" strike="noStrike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s-MX" sz="2000" u="none" strike="noStrike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MX" sz="2000" b="1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u="none" strike="noStrike" dirty="0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MX" sz="2000" u="none" strike="noStrike" dirty="0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s-MX" sz="2000" u="none" strike="noStrike" dirty="0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MX" sz="2000" b="1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752797"/>
                      </a:ext>
                    </a:extLst>
                  </a:tr>
                  <a:tr h="256098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100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10000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300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014788"/>
                      </a:ext>
                    </a:extLst>
                  </a:tr>
                  <a:tr h="256098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90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8100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450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9516700"/>
                      </a:ext>
                    </a:extLst>
                  </a:tr>
                  <a:tr h="256098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6400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720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20435"/>
                      </a:ext>
                    </a:extLst>
                  </a:tr>
                  <a:tr h="256098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45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2025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450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8316357"/>
                      </a:ext>
                    </a:extLst>
                  </a:tr>
                  <a:tr h="256098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20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50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2500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1000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2511263"/>
                      </a:ext>
                    </a:extLst>
                  </a:tr>
                  <a:tr h="256098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21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50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2500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1050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1859472"/>
                      </a:ext>
                    </a:extLst>
                  </a:tr>
                  <a:tr h="256098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24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60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3600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1440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3754379"/>
                      </a:ext>
                    </a:extLst>
                  </a:tr>
                  <a:tr h="256098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24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40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1600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960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5772606"/>
                      </a:ext>
                    </a:extLst>
                  </a:tr>
                  <a:tr h="256098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27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25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625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675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818902"/>
                      </a:ext>
                    </a:extLst>
                  </a:tr>
                  <a:tr h="256098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35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20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400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700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101179"/>
                      </a:ext>
                    </a:extLst>
                  </a:tr>
                  <a:tr h="25609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1" u="none" strike="noStrike">
                              <a:solidFill>
                                <a:srgbClr val="FFC000"/>
                              </a:solidFill>
                              <a:effectLst/>
                            </a:rPr>
                            <a:t>Suma</a:t>
                          </a:r>
                          <a:endParaRPr lang="es-MX" sz="2000" b="1" i="0" u="none" strike="noStrike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1" u="none" strike="noStrike" dirty="0">
                              <a:solidFill>
                                <a:srgbClr val="FFC000"/>
                              </a:solidFill>
                              <a:effectLst/>
                            </a:rPr>
                            <a:t>178</a:t>
                          </a:r>
                          <a:endParaRPr lang="es-MX" sz="2000" b="1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1" u="none" strike="noStrike" dirty="0">
                              <a:solidFill>
                                <a:srgbClr val="FFC000"/>
                              </a:solidFill>
                              <a:effectLst/>
                            </a:rPr>
                            <a:t>560</a:t>
                          </a:r>
                          <a:endParaRPr lang="es-MX" sz="2000" b="1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1" u="none" strike="noStrike" dirty="0">
                              <a:solidFill>
                                <a:srgbClr val="FFC000"/>
                              </a:solidFill>
                              <a:effectLst/>
                            </a:rPr>
                            <a:t>37750</a:t>
                          </a:r>
                          <a:endParaRPr lang="es-MX" sz="2000" b="1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1" u="none" strike="noStrike" dirty="0">
                              <a:solidFill>
                                <a:srgbClr val="FFC000"/>
                              </a:solidFill>
                              <a:effectLst/>
                            </a:rPr>
                            <a:t>7745</a:t>
                          </a:r>
                          <a:endParaRPr lang="es-MX" sz="2000" b="1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00594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98945969"/>
                  </p:ext>
                </p:extLst>
              </p:nvPr>
            </p:nvGraphicFramePr>
            <p:xfrm>
              <a:off x="68443" y="2015072"/>
              <a:ext cx="6114524" cy="37788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4606">
                      <a:extLst>
                        <a:ext uri="{9D8B030D-6E8A-4147-A177-3AD203B41FA5}">
                          <a16:colId xmlns:a16="http://schemas.microsoft.com/office/drawing/2014/main" val="1958609110"/>
                        </a:ext>
                      </a:extLst>
                    </a:gridCol>
                    <a:gridCol w="1207941">
                      <a:extLst>
                        <a:ext uri="{9D8B030D-6E8A-4147-A177-3AD203B41FA5}">
                          <a16:colId xmlns:a16="http://schemas.microsoft.com/office/drawing/2014/main" val="2474458910"/>
                        </a:ext>
                      </a:extLst>
                    </a:gridCol>
                    <a:gridCol w="1390659">
                      <a:extLst>
                        <a:ext uri="{9D8B030D-6E8A-4147-A177-3AD203B41FA5}">
                          <a16:colId xmlns:a16="http://schemas.microsoft.com/office/drawing/2014/main" val="2888101732"/>
                        </a:ext>
                      </a:extLst>
                    </a:gridCol>
                    <a:gridCol w="1390659">
                      <a:extLst>
                        <a:ext uri="{9D8B030D-6E8A-4147-A177-3AD203B41FA5}">
                          <a16:colId xmlns:a16="http://schemas.microsoft.com/office/drawing/2014/main" val="329549346"/>
                        </a:ext>
                      </a:extLst>
                    </a:gridCol>
                    <a:gridCol w="1390659">
                      <a:extLst>
                        <a:ext uri="{9D8B030D-6E8A-4147-A177-3AD203B41FA5}">
                          <a16:colId xmlns:a16="http://schemas.microsoft.com/office/drawing/2014/main" val="1003788293"/>
                        </a:ext>
                      </a:extLst>
                    </a:gridCol>
                  </a:tblGrid>
                  <a:tr h="321247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blipFill>
                          <a:blip r:embed="rId8"/>
                          <a:stretch>
                            <a:fillRect l="-61616" t="-1887" r="-346970" b="-11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blipFill>
                          <a:blip r:embed="rId8"/>
                          <a:stretch>
                            <a:fillRect l="-140351" t="-1887" r="-201316" b="-11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blipFill>
                          <a:blip r:embed="rId8"/>
                          <a:stretch>
                            <a:fillRect l="-239301" t="-1887" r="-100437" b="-11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blipFill>
                          <a:blip r:embed="rId8"/>
                          <a:stretch>
                            <a:fillRect l="-340789" t="-1887" r="-877" b="-11188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752797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100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10000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300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014788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90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8100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450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9516700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6400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720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20435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45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2025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450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8316357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20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50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2500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1000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2511263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21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50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2500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1050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1859472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24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60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3600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1440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3754379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24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40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1600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960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5772606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27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25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625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675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818902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35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20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400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700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101179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1" u="none" strike="noStrike">
                              <a:solidFill>
                                <a:srgbClr val="FFC000"/>
                              </a:solidFill>
                              <a:effectLst/>
                            </a:rPr>
                            <a:t>Suma</a:t>
                          </a:r>
                          <a:endParaRPr lang="es-MX" sz="2000" b="1" i="0" u="none" strike="noStrike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1" u="none" strike="noStrike" dirty="0">
                              <a:solidFill>
                                <a:srgbClr val="FFC000"/>
                              </a:solidFill>
                              <a:effectLst/>
                            </a:rPr>
                            <a:t>178</a:t>
                          </a:r>
                          <a:endParaRPr lang="es-MX" sz="2000" b="1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1" u="none" strike="noStrike" dirty="0">
                              <a:solidFill>
                                <a:srgbClr val="FFC000"/>
                              </a:solidFill>
                              <a:effectLst/>
                            </a:rPr>
                            <a:t>560</a:t>
                          </a:r>
                          <a:endParaRPr lang="es-MX" sz="2000" b="1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1" u="none" strike="noStrike" dirty="0">
                              <a:solidFill>
                                <a:srgbClr val="FFC000"/>
                              </a:solidFill>
                              <a:effectLst/>
                            </a:rPr>
                            <a:t>37750</a:t>
                          </a:r>
                          <a:endParaRPr lang="es-MX" sz="2000" b="1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1" u="none" strike="noStrike" dirty="0">
                              <a:solidFill>
                                <a:srgbClr val="FFC000"/>
                              </a:solidFill>
                              <a:effectLst/>
                            </a:rPr>
                            <a:t>7745</a:t>
                          </a:r>
                          <a:endParaRPr lang="es-MX" sz="2000" b="1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00594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6614177" y="4844627"/>
                <a:ext cx="5290486" cy="753604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MX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es-MX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𝟕𝟕𝟒𝟓</m:t>
                          </m:r>
                          <m:r>
                            <a:rPr lang="es-MX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𝟓𝟔𝟎</m:t>
                          </m:r>
                          <m:r>
                            <a:rPr lang="es-MX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𝟏𝟕𝟖</m:t>
                          </m:r>
                        </m:num>
                        <m:den>
                          <m:r>
                            <a:rPr lang="es-MX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  <m:r>
                            <a:rPr lang="es-MX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𝟑𝟕𝟕𝟓𝟎</m:t>
                          </m:r>
                          <m:r>
                            <a:rPr lang="es-MX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MX" sz="24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24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2400" b="1" i="1" smtClean="0">
                                      <a:solidFill>
                                        <a:srgbClr val="FFC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𝟓𝟔𝟎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2400" b="1" i="1" smtClean="0">
                                  <a:solidFill>
                                    <a:srgbClr val="FFC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s-MX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MX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𝟑𝟒𝟕</m:t>
                      </m:r>
                    </m:oMath>
                  </m:oMathPara>
                </a14:m>
                <a:endParaRPr lang="es-MX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177" y="4844627"/>
                <a:ext cx="5290486" cy="75360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174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0" y="426720"/>
            <a:ext cx="6167438" cy="960120"/>
          </a:xfrm>
          <a:solidFill>
            <a:srgbClr val="002060"/>
          </a:solidFill>
        </p:spPr>
        <p:txBody>
          <a:bodyPr>
            <a:normAutofit/>
          </a:bodyPr>
          <a:lstStyle/>
          <a:p>
            <a:r>
              <a:rPr lang="es-MX" dirty="0" smtClean="0">
                <a:solidFill>
                  <a:schemeClr val="bg1"/>
                </a:solidFill>
              </a:rPr>
              <a:t>Ejemplo</a:t>
            </a:r>
            <a:endParaRPr lang="es-MX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/>
              <p:cNvSpPr txBox="1"/>
              <p:nvPr/>
            </p:nvSpPr>
            <p:spPr>
              <a:xfrm>
                <a:off x="10328526" y="2241296"/>
                <a:ext cx="12539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MX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s-MX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s-MX" sz="3200" b="1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s-MX" sz="3200" b="1" dirty="0" smtClean="0">
                    <a:solidFill>
                      <a:srgbClr val="002060"/>
                    </a:solidFill>
                  </a:rPr>
                  <a:t>0</a:t>
                </a:r>
                <a:endParaRPr lang="es-MX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0" name="CuadroTexto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8526" y="2241296"/>
                <a:ext cx="1253933" cy="492443"/>
              </a:xfrm>
              <a:prstGeom prst="rect">
                <a:avLst/>
              </a:prstGeom>
              <a:blipFill>
                <a:blip r:embed="rId2"/>
                <a:stretch>
                  <a:fillRect t="-25000" r="-18932" b="-51250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/>
              <p:cNvSpPr txBox="1"/>
              <p:nvPr/>
            </p:nvSpPr>
            <p:spPr>
              <a:xfrm>
                <a:off x="7089337" y="2358076"/>
                <a:ext cx="2380845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𝒙𝒚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𝟕𝟕𝟒𝟓</m:t>
                      </m:r>
                    </m:oMath>
                  </m:oMathPara>
                </a14:m>
                <a:endParaRPr lang="es-MX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1" name="CuadroTexto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337" y="2358076"/>
                <a:ext cx="2380845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/>
              <p:cNvSpPr txBox="1"/>
              <p:nvPr/>
            </p:nvSpPr>
            <p:spPr>
              <a:xfrm>
                <a:off x="10006323" y="3014499"/>
                <a:ext cx="189834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𝟏𝟕𝟖</m:t>
                      </m:r>
                    </m:oMath>
                  </m:oMathPara>
                </a14:m>
                <a:endParaRPr lang="es-MX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2" name="Cuadro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323" y="3014499"/>
                <a:ext cx="189834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/>
              <p:cNvSpPr txBox="1"/>
              <p:nvPr/>
            </p:nvSpPr>
            <p:spPr>
              <a:xfrm>
                <a:off x="7149482" y="3049290"/>
                <a:ext cx="18903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200" b="1" i="0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𝟓𝟔𝟎</m:t>
                      </m:r>
                    </m:oMath>
                  </m:oMathPara>
                </a14:m>
                <a:endParaRPr lang="es-MX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3" name="Cuadro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9482" y="3049290"/>
                <a:ext cx="1890326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8279760" y="3904483"/>
                <a:ext cx="2577436" cy="5035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s-MX" sz="32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𝟑𝟕𝟕𝟓𝟎</m:t>
                      </m:r>
                    </m:oMath>
                  </m:oMathPara>
                </a14:m>
                <a:endParaRPr lang="es-MX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760" y="3904483"/>
                <a:ext cx="2577436" cy="5035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a 4"/>
              <p:cNvGraphicFramePr>
                <a:graphicFrameLocks noGrp="1"/>
              </p:cNvGraphicFramePr>
              <p:nvPr/>
            </p:nvGraphicFramePr>
            <p:xfrm>
              <a:off x="68443" y="2015072"/>
              <a:ext cx="6114524" cy="37788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4606">
                      <a:extLst>
                        <a:ext uri="{9D8B030D-6E8A-4147-A177-3AD203B41FA5}">
                          <a16:colId xmlns:a16="http://schemas.microsoft.com/office/drawing/2014/main" val="1958609110"/>
                        </a:ext>
                      </a:extLst>
                    </a:gridCol>
                    <a:gridCol w="1207941">
                      <a:extLst>
                        <a:ext uri="{9D8B030D-6E8A-4147-A177-3AD203B41FA5}">
                          <a16:colId xmlns:a16="http://schemas.microsoft.com/office/drawing/2014/main" val="2474458910"/>
                        </a:ext>
                      </a:extLst>
                    </a:gridCol>
                    <a:gridCol w="1390659">
                      <a:extLst>
                        <a:ext uri="{9D8B030D-6E8A-4147-A177-3AD203B41FA5}">
                          <a16:colId xmlns:a16="http://schemas.microsoft.com/office/drawing/2014/main" val="2888101732"/>
                        </a:ext>
                      </a:extLst>
                    </a:gridCol>
                    <a:gridCol w="1390659">
                      <a:extLst>
                        <a:ext uri="{9D8B030D-6E8A-4147-A177-3AD203B41FA5}">
                          <a16:colId xmlns:a16="http://schemas.microsoft.com/office/drawing/2014/main" val="329549346"/>
                        </a:ext>
                      </a:extLst>
                    </a:gridCol>
                    <a:gridCol w="1390659">
                      <a:extLst>
                        <a:ext uri="{9D8B030D-6E8A-4147-A177-3AD203B41FA5}">
                          <a16:colId xmlns:a16="http://schemas.microsoft.com/office/drawing/2014/main" val="1003788293"/>
                        </a:ext>
                      </a:extLst>
                    </a:gridCol>
                  </a:tblGrid>
                  <a:tr h="256098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u="none" strike="noStrike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MX" sz="2000" b="1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u="none" strike="noStrike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s-MX" sz="2000" b="1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2000" i="1" u="none" strike="noStrike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s-MX" sz="2000" u="none" strike="noStrike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  <m:sup>
                                    <m:r>
                                      <a:rPr lang="es-MX" sz="2000" u="none" strike="noStrike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MX" sz="2000" b="1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u="none" strike="noStrike" dirty="0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MX" sz="2000" u="none" strike="noStrike" dirty="0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r>
                                  <a:rPr lang="es-MX" sz="2000" u="none" strike="noStrike" dirty="0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MX" sz="2000" b="1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752797"/>
                      </a:ext>
                    </a:extLst>
                  </a:tr>
                  <a:tr h="256098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100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10000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300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014788"/>
                      </a:ext>
                    </a:extLst>
                  </a:tr>
                  <a:tr h="256098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90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8100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450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9516700"/>
                      </a:ext>
                    </a:extLst>
                  </a:tr>
                  <a:tr h="256098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6400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720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20435"/>
                      </a:ext>
                    </a:extLst>
                  </a:tr>
                  <a:tr h="256098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45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2025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450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8316357"/>
                      </a:ext>
                    </a:extLst>
                  </a:tr>
                  <a:tr h="256098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20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50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2500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1000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2511263"/>
                      </a:ext>
                    </a:extLst>
                  </a:tr>
                  <a:tr h="256098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21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50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2500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1050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1859472"/>
                      </a:ext>
                    </a:extLst>
                  </a:tr>
                  <a:tr h="256098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24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60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3600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1440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3754379"/>
                      </a:ext>
                    </a:extLst>
                  </a:tr>
                  <a:tr h="256098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24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40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1600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960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5772606"/>
                      </a:ext>
                    </a:extLst>
                  </a:tr>
                  <a:tr h="256098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27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25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625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675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818902"/>
                      </a:ext>
                    </a:extLst>
                  </a:tr>
                  <a:tr h="256098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35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20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400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700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101179"/>
                      </a:ext>
                    </a:extLst>
                  </a:tr>
                  <a:tr h="256098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1" u="none" strike="noStrike">
                              <a:solidFill>
                                <a:srgbClr val="FFC000"/>
                              </a:solidFill>
                              <a:effectLst/>
                            </a:rPr>
                            <a:t>Suma</a:t>
                          </a:r>
                          <a:endParaRPr lang="es-MX" sz="2000" b="1" i="0" u="none" strike="noStrike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1" u="none" strike="noStrike" dirty="0">
                              <a:solidFill>
                                <a:srgbClr val="FFC000"/>
                              </a:solidFill>
                              <a:effectLst/>
                            </a:rPr>
                            <a:t>178</a:t>
                          </a:r>
                          <a:endParaRPr lang="es-MX" sz="2000" b="1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1" u="none" strike="noStrike" dirty="0">
                              <a:solidFill>
                                <a:srgbClr val="FFC000"/>
                              </a:solidFill>
                              <a:effectLst/>
                            </a:rPr>
                            <a:t>560</a:t>
                          </a:r>
                          <a:endParaRPr lang="es-MX" sz="2000" b="1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1" u="none" strike="noStrike" dirty="0">
                              <a:solidFill>
                                <a:srgbClr val="FFC000"/>
                              </a:solidFill>
                              <a:effectLst/>
                            </a:rPr>
                            <a:t>37750</a:t>
                          </a:r>
                          <a:endParaRPr lang="es-MX" sz="2000" b="1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1" u="none" strike="noStrike" dirty="0">
                              <a:solidFill>
                                <a:srgbClr val="FFC000"/>
                              </a:solidFill>
                              <a:effectLst/>
                            </a:rPr>
                            <a:t>7745</a:t>
                          </a:r>
                          <a:endParaRPr lang="es-MX" sz="2000" b="1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00594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a 4"/>
              <p:cNvGraphicFramePr>
                <a:graphicFrameLocks noGrp="1"/>
              </p:cNvGraphicFramePr>
              <p:nvPr/>
            </p:nvGraphicFramePr>
            <p:xfrm>
              <a:off x="68443" y="2015072"/>
              <a:ext cx="6114524" cy="3778822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734606">
                      <a:extLst>
                        <a:ext uri="{9D8B030D-6E8A-4147-A177-3AD203B41FA5}">
                          <a16:colId xmlns:a16="http://schemas.microsoft.com/office/drawing/2014/main" val="1958609110"/>
                        </a:ext>
                      </a:extLst>
                    </a:gridCol>
                    <a:gridCol w="1207941">
                      <a:extLst>
                        <a:ext uri="{9D8B030D-6E8A-4147-A177-3AD203B41FA5}">
                          <a16:colId xmlns:a16="http://schemas.microsoft.com/office/drawing/2014/main" val="2474458910"/>
                        </a:ext>
                      </a:extLst>
                    </a:gridCol>
                    <a:gridCol w="1390659">
                      <a:extLst>
                        <a:ext uri="{9D8B030D-6E8A-4147-A177-3AD203B41FA5}">
                          <a16:colId xmlns:a16="http://schemas.microsoft.com/office/drawing/2014/main" val="2888101732"/>
                        </a:ext>
                      </a:extLst>
                    </a:gridCol>
                    <a:gridCol w="1390659">
                      <a:extLst>
                        <a:ext uri="{9D8B030D-6E8A-4147-A177-3AD203B41FA5}">
                          <a16:colId xmlns:a16="http://schemas.microsoft.com/office/drawing/2014/main" val="329549346"/>
                        </a:ext>
                      </a:extLst>
                    </a:gridCol>
                    <a:gridCol w="1390659">
                      <a:extLst>
                        <a:ext uri="{9D8B030D-6E8A-4147-A177-3AD203B41FA5}">
                          <a16:colId xmlns:a16="http://schemas.microsoft.com/office/drawing/2014/main" val="1003788293"/>
                        </a:ext>
                      </a:extLst>
                    </a:gridCol>
                  </a:tblGrid>
                  <a:tr h="321247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blipFill>
                          <a:blip r:embed="rId7"/>
                          <a:stretch>
                            <a:fillRect l="-61616" t="-1887" r="-346970" b="-11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blipFill>
                          <a:blip r:embed="rId7"/>
                          <a:stretch>
                            <a:fillRect l="-140351" t="-1887" r="-201316" b="-11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blipFill>
                          <a:blip r:embed="rId7"/>
                          <a:stretch>
                            <a:fillRect l="-239301" t="-1887" r="-100437" b="-11188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blipFill>
                          <a:blip r:embed="rId7"/>
                          <a:stretch>
                            <a:fillRect l="-340789" t="-1887" r="-877" b="-11188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6752797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3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100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10000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300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014788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5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90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8100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450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9516700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9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80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6400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720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20435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10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45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2025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450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8316357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20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50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2500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1000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2511263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21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50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2500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1050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1859472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24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60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3600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1440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43754379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24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40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1600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960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25772606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27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25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625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675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24818902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0" i="0" u="none" strike="noStrike">
                            <a:solidFill>
                              <a:srgbClr val="000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35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20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>
                              <a:solidFill>
                                <a:schemeClr val="tx1"/>
                              </a:solidFill>
                              <a:effectLst/>
                            </a:rPr>
                            <a:t>400</a:t>
                          </a:r>
                          <a:endParaRPr lang="es-MX" sz="2000" b="0" i="0" u="none" strike="noStrike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u="none" strike="noStrike" dirty="0">
                              <a:solidFill>
                                <a:schemeClr val="tx1"/>
                              </a:solidFill>
                              <a:effectLst/>
                            </a:rPr>
                            <a:t>700</a:t>
                          </a:r>
                          <a:endParaRPr lang="es-MX" sz="20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solidFill>
                          <a:schemeClr val="accent5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9101179"/>
                      </a:ext>
                    </a:extLst>
                  </a:tr>
                  <a:tr h="314325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1" u="none" strike="noStrike">
                              <a:solidFill>
                                <a:srgbClr val="FFC000"/>
                              </a:solidFill>
                              <a:effectLst/>
                            </a:rPr>
                            <a:t>Suma</a:t>
                          </a:r>
                          <a:endParaRPr lang="es-MX" sz="2000" b="1" i="0" u="none" strike="noStrike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1" u="none" strike="noStrike" dirty="0">
                              <a:solidFill>
                                <a:srgbClr val="FFC000"/>
                              </a:solidFill>
                              <a:effectLst/>
                            </a:rPr>
                            <a:t>178</a:t>
                          </a:r>
                          <a:endParaRPr lang="es-MX" sz="2000" b="1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1" u="none" strike="noStrike" dirty="0">
                              <a:solidFill>
                                <a:srgbClr val="FFC000"/>
                              </a:solidFill>
                              <a:effectLst/>
                            </a:rPr>
                            <a:t>560</a:t>
                          </a:r>
                          <a:endParaRPr lang="es-MX" sz="2000" b="1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1" u="none" strike="noStrike" dirty="0">
                              <a:solidFill>
                                <a:srgbClr val="FFC000"/>
                              </a:solidFill>
                              <a:effectLst/>
                            </a:rPr>
                            <a:t>37750</a:t>
                          </a:r>
                          <a:endParaRPr lang="es-MX" sz="2000" b="1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1" u="none" strike="noStrike" dirty="0">
                              <a:solidFill>
                                <a:srgbClr val="FFC000"/>
                              </a:solidFill>
                              <a:effectLst/>
                            </a:rPr>
                            <a:t>7745</a:t>
                          </a:r>
                          <a:endParaRPr lang="es-MX" sz="2000" b="1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00594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6614177" y="4844627"/>
                <a:ext cx="5187317" cy="703462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MX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𝟏𝟕𝟖</m:t>
                          </m:r>
                          <m:r>
                            <a:rPr lang="es-MX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−(−</m:t>
                          </m:r>
                          <m:r>
                            <a:rPr lang="es-MX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s-MX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s-MX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𝟑𝟒𝟕</m:t>
                          </m:r>
                          <m:r>
                            <a:rPr lang="es-MX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MX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𝟓𝟔𝟎</m:t>
                          </m:r>
                          <m:r>
                            <a:rPr lang="es-MX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s-MX" sz="2400" b="1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r>
                        <a:rPr lang="es-MX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𝟑𝟕</m:t>
                      </m:r>
                      <m:r>
                        <a:rPr lang="es-MX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sz="24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𝟐𝟖𝟏</m:t>
                      </m:r>
                    </m:oMath>
                  </m:oMathPara>
                </a14:m>
                <a:endParaRPr lang="es-MX" sz="24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177" y="4844627"/>
                <a:ext cx="5187317" cy="70346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7488196" y="938402"/>
                <a:ext cx="3467296" cy="116897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MX" sz="4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∑</m:t>
                          </m:r>
                          <m: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s-MX" sz="4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196" y="938402"/>
                <a:ext cx="3467296" cy="116897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28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áfico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2720178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15351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1590015"/>
                  </p:ext>
                </p:extLst>
              </p:nvPr>
            </p:nvGraphicFramePr>
            <p:xfrm>
              <a:off x="205901" y="410235"/>
              <a:ext cx="11727793" cy="493846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204445">
                      <a:extLst>
                        <a:ext uri="{9D8B030D-6E8A-4147-A177-3AD203B41FA5}">
                          <a16:colId xmlns:a16="http://schemas.microsoft.com/office/drawing/2014/main" val="1954477970"/>
                        </a:ext>
                      </a:extLst>
                    </a:gridCol>
                    <a:gridCol w="1394847">
                      <a:extLst>
                        <a:ext uri="{9D8B030D-6E8A-4147-A177-3AD203B41FA5}">
                          <a16:colId xmlns:a16="http://schemas.microsoft.com/office/drawing/2014/main" val="3694470137"/>
                        </a:ext>
                      </a:extLst>
                    </a:gridCol>
                    <a:gridCol w="1534332">
                      <a:extLst>
                        <a:ext uri="{9D8B030D-6E8A-4147-A177-3AD203B41FA5}">
                          <a16:colId xmlns:a16="http://schemas.microsoft.com/office/drawing/2014/main" val="1795430104"/>
                        </a:ext>
                      </a:extLst>
                    </a:gridCol>
                    <a:gridCol w="1580828">
                      <a:extLst>
                        <a:ext uri="{9D8B030D-6E8A-4147-A177-3AD203B41FA5}">
                          <a16:colId xmlns:a16="http://schemas.microsoft.com/office/drawing/2014/main" val="1912588928"/>
                        </a:ext>
                      </a:extLst>
                    </a:gridCol>
                    <a:gridCol w="1472339">
                      <a:extLst>
                        <a:ext uri="{9D8B030D-6E8A-4147-A177-3AD203B41FA5}">
                          <a16:colId xmlns:a16="http://schemas.microsoft.com/office/drawing/2014/main" val="3249565699"/>
                        </a:ext>
                      </a:extLst>
                    </a:gridCol>
                    <a:gridCol w="1782305">
                      <a:extLst>
                        <a:ext uri="{9D8B030D-6E8A-4147-A177-3AD203B41FA5}">
                          <a16:colId xmlns:a16="http://schemas.microsoft.com/office/drawing/2014/main" val="2161469617"/>
                        </a:ext>
                      </a:extLst>
                    </a:gridCol>
                    <a:gridCol w="2758697">
                      <a:extLst>
                        <a:ext uri="{9D8B030D-6E8A-4147-A177-3AD203B41FA5}">
                          <a16:colId xmlns:a16="http://schemas.microsoft.com/office/drawing/2014/main" val="508378033"/>
                        </a:ext>
                      </a:extLst>
                    </a:gridCol>
                  </a:tblGrid>
                  <a:tr h="4115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400" b="1" i="0" u="none" strike="noStrike">
                              <a:solidFill>
                                <a:srgbClr val="FFC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400" b="1" i="0" u="none" strike="noStrike">
                              <a:solidFill>
                                <a:srgbClr val="FFC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400" b="1" i="1" u="none" strike="noStrike" dirty="0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sz="2400" b="1" i="1" u="none" strike="noStrike" dirty="0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s-MX" sz="2400" b="1" i="1" u="none" strike="noStrike" dirty="0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MX" sz="2400" b="1" i="1" u="none" strike="noStrike" dirty="0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MX" sz="2400" b="1" i="1" u="none" strike="noStrike" dirty="0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acc>
                                <m:r>
                                  <a:rPr lang="es-MX" sz="2400" b="1" i="1" u="none" strike="noStrike" dirty="0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MX" sz="2400" b="1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400" b="1" i="1" u="none" strike="noStrike" dirty="0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s-MX" sz="2400" b="1" i="1" u="none" strike="noStrike" dirty="0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s-MX" sz="2400" b="1" i="1" u="none" strike="noStrike" dirty="0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MX" sz="2400" b="1" i="1" u="none" strike="noStrike" dirty="0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MX" sz="2400" b="1" i="1" u="none" strike="noStrike" dirty="0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s-MX" sz="2400" b="1" i="1" u="none" strike="noStrike" dirty="0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MX" sz="2400" b="1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2400" b="1" i="1" u="none" strike="noStrike" dirty="0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MX" sz="2400" b="1" i="1" u="none" strike="noStrike" dirty="0" smtClean="0">
                                            <a:solidFill>
                                              <a:srgbClr val="FFC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sz="2400" b="1" i="1" u="none" strike="noStrike" dirty="0" smtClean="0">
                                            <a:solidFill>
                                              <a:srgbClr val="FFC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s-MX" sz="2400" b="1" i="1" u="none" strike="noStrike" dirty="0" smtClean="0">
                                            <a:solidFill>
                                              <a:srgbClr val="FFC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s-MX" sz="2400" b="1" i="1" u="none" strike="noStrike" dirty="0" smtClean="0">
                                                <a:solidFill>
                                                  <a:srgbClr val="FFC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MX" sz="2400" b="1" i="1" u="none" strike="noStrike" dirty="0" smtClean="0">
                                                <a:solidFill>
                                                  <a:srgbClr val="FFC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s-MX" sz="2400" b="1" i="0" u="none" strike="noStrike" dirty="0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MX" sz="2400" b="1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s-MX" sz="2400" b="1" i="1" u="none" strike="noStrike" dirty="0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s-MX" sz="2400" b="1" i="1" u="none" strike="noStrike" dirty="0" smtClean="0">
                                            <a:solidFill>
                                              <a:srgbClr val="FFC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s-MX" sz="2400" b="1" i="1" u="none" strike="noStrike" dirty="0" smtClean="0">
                                            <a:solidFill>
                                              <a:srgbClr val="FFC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s-MX" sz="2400" b="1" i="1" u="none" strike="noStrike" dirty="0" smtClean="0">
                                            <a:solidFill>
                                              <a:srgbClr val="FFC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s-MX" sz="2400" b="1" i="1" u="none" strike="noStrike" dirty="0" smtClean="0">
                                                <a:solidFill>
                                                  <a:srgbClr val="FFC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s-MX" sz="2400" b="1" i="1" u="none" strike="noStrike" dirty="0" smtClean="0">
                                                <a:solidFill>
                                                  <a:srgbClr val="FFC000"/>
                                                </a:solidFill>
                                                <a:effectLst/>
                                                <a:latin typeface="Cambria Math" panose="02040503050406030204" pitchFamily="18" charset="0"/>
                                              </a:rPr>
                                              <m:t>𝒚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a:rPr lang="es-MX" sz="2400" b="1" i="1" u="none" strike="noStrike" dirty="0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s-MX" sz="2400" b="1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s-MX" sz="2400" b="1" i="1" u="none" strike="noStrike" dirty="0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s-MX" sz="2400" b="1" i="1" u="none" strike="noStrike" dirty="0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s-MX" sz="2400" b="1" i="1" u="none" strike="noStrike" dirty="0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s-MX" sz="2400" b="1" i="1" u="none" strike="noStrike" dirty="0" smtClean="0">
                                            <a:solidFill>
                                              <a:srgbClr val="FFC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s-MX" sz="2400" b="1" i="1" u="none" strike="noStrike" dirty="0" smtClean="0">
                                            <a:solidFill>
                                              <a:srgbClr val="FFC000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acc>
                                  </m:e>
                                </m:d>
                                <m:r>
                                  <a:rPr lang="es-MX" sz="2400" b="1" i="1" u="none" strike="noStrike" dirty="0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∗(</m:t>
                                </m:r>
                                <m:r>
                                  <a:rPr lang="es-MX" sz="2400" b="1" i="1" u="none" strike="noStrike" dirty="0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es-MX" sz="2400" b="1" i="1" u="none" strike="noStrike" dirty="0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s-MX" sz="2400" b="1" i="1" u="none" strike="noStrike" dirty="0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s-MX" sz="2400" b="1" i="1" u="none" strike="noStrike" dirty="0" smtClean="0">
                                        <a:solidFill>
                                          <a:srgbClr val="FFC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e>
                                </m:acc>
                                <m:r>
                                  <a:rPr lang="es-MX" sz="2400" b="1" i="1" u="none" strike="noStrike" dirty="0" smtClean="0">
                                    <a:solidFill>
                                      <a:srgbClr val="FFC00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s-MX" sz="2400" b="1" i="0" u="none" strike="noStrike" dirty="0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867034"/>
                      </a:ext>
                    </a:extLst>
                  </a:tr>
                  <a:tr h="4115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-14.8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219.04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-651.2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605800"/>
                      </a:ext>
                    </a:extLst>
                  </a:tr>
                  <a:tr h="4115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-12.8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1156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163.84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-435.2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423010"/>
                      </a:ext>
                    </a:extLst>
                  </a:tr>
                  <a:tr h="4115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-8.8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576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77.44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-211.2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1007512"/>
                      </a:ext>
                    </a:extLst>
                  </a:tr>
                  <a:tr h="4115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-7.8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60.84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85.8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932690"/>
                      </a:ext>
                    </a:extLst>
                  </a:tr>
                  <a:tr h="4115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4.84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-13.2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8520073"/>
                      </a:ext>
                    </a:extLst>
                  </a:tr>
                  <a:tr h="4115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10.24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-19.2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411994"/>
                      </a:ext>
                    </a:extLst>
                  </a:tr>
                  <a:tr h="4115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5655848"/>
                      </a:ext>
                    </a:extLst>
                  </a:tr>
                  <a:tr h="4115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-99.2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5246209"/>
                      </a:ext>
                    </a:extLst>
                  </a:tr>
                  <a:tr h="4115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84.64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-285.2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405522"/>
                      </a:ext>
                    </a:extLst>
                  </a:tr>
                  <a:tr h="4115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295.84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-619.2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9152106"/>
                      </a:ext>
                    </a:extLst>
                  </a:tr>
                  <a:tr h="41153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1" i="0" u="none" strike="noStrike">
                              <a:solidFill>
                                <a:srgbClr val="FFC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1" i="0" u="none" strike="noStrike">
                              <a:solidFill>
                                <a:srgbClr val="FFC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1" i="0" u="none" strike="noStrike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1" i="0" u="none" strike="noStrike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1" i="0" u="none" strike="noStrike">
                              <a:solidFill>
                                <a:srgbClr val="FFC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6390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1" i="0" u="none" strike="noStrike">
                              <a:solidFill>
                                <a:srgbClr val="FFC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993.6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1" i="0" u="none" strike="noStrike" dirty="0">
                              <a:solidFill>
                                <a:srgbClr val="FFC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-2223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954996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a 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1590015"/>
                  </p:ext>
                </p:extLst>
              </p:nvPr>
            </p:nvGraphicFramePr>
            <p:xfrm>
              <a:off x="205901" y="410235"/>
              <a:ext cx="11727793" cy="493846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204445">
                      <a:extLst>
                        <a:ext uri="{9D8B030D-6E8A-4147-A177-3AD203B41FA5}">
                          <a16:colId xmlns:a16="http://schemas.microsoft.com/office/drawing/2014/main" val="1954477970"/>
                        </a:ext>
                      </a:extLst>
                    </a:gridCol>
                    <a:gridCol w="1394847">
                      <a:extLst>
                        <a:ext uri="{9D8B030D-6E8A-4147-A177-3AD203B41FA5}">
                          <a16:colId xmlns:a16="http://schemas.microsoft.com/office/drawing/2014/main" val="3694470137"/>
                        </a:ext>
                      </a:extLst>
                    </a:gridCol>
                    <a:gridCol w="1534332">
                      <a:extLst>
                        <a:ext uri="{9D8B030D-6E8A-4147-A177-3AD203B41FA5}">
                          <a16:colId xmlns:a16="http://schemas.microsoft.com/office/drawing/2014/main" val="1795430104"/>
                        </a:ext>
                      </a:extLst>
                    </a:gridCol>
                    <a:gridCol w="1580828">
                      <a:extLst>
                        <a:ext uri="{9D8B030D-6E8A-4147-A177-3AD203B41FA5}">
                          <a16:colId xmlns:a16="http://schemas.microsoft.com/office/drawing/2014/main" val="1912588928"/>
                        </a:ext>
                      </a:extLst>
                    </a:gridCol>
                    <a:gridCol w="1472339">
                      <a:extLst>
                        <a:ext uri="{9D8B030D-6E8A-4147-A177-3AD203B41FA5}">
                          <a16:colId xmlns:a16="http://schemas.microsoft.com/office/drawing/2014/main" val="3249565699"/>
                        </a:ext>
                      </a:extLst>
                    </a:gridCol>
                    <a:gridCol w="1782305">
                      <a:extLst>
                        <a:ext uri="{9D8B030D-6E8A-4147-A177-3AD203B41FA5}">
                          <a16:colId xmlns:a16="http://schemas.microsoft.com/office/drawing/2014/main" val="2161469617"/>
                        </a:ext>
                      </a:extLst>
                    </a:gridCol>
                    <a:gridCol w="2758697">
                      <a:extLst>
                        <a:ext uri="{9D8B030D-6E8A-4147-A177-3AD203B41FA5}">
                          <a16:colId xmlns:a16="http://schemas.microsoft.com/office/drawing/2014/main" val="508378033"/>
                        </a:ext>
                      </a:extLst>
                    </a:gridCol>
                  </a:tblGrid>
                  <a:tr h="4115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400" b="1" i="0" u="none" strike="noStrike">
                              <a:solidFill>
                                <a:srgbClr val="FFC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y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400" b="1" i="0" u="none" strike="noStrike">
                              <a:solidFill>
                                <a:srgbClr val="FFC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x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0518" t="-16176" r="-497610" b="-11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61154" t="-16176" r="-380385" b="-11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88017" t="-16176" r="-308678" b="-11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4452" t="-16176" r="-155822" b="-11294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25166" t="-16176" r="-442" b="-11294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47867034"/>
                      </a:ext>
                    </a:extLst>
                  </a:tr>
                  <a:tr h="4115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-14.8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1936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219.04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-651.2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65605800"/>
                      </a:ext>
                    </a:extLst>
                  </a:tr>
                  <a:tr h="4115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-12.8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1156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163.84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-435.2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54423010"/>
                      </a:ext>
                    </a:extLst>
                  </a:tr>
                  <a:tr h="4115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-8.8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576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77.44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-211.2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41007512"/>
                      </a:ext>
                    </a:extLst>
                  </a:tr>
                  <a:tr h="4115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-7.8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60.84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85.8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4932690"/>
                      </a:ext>
                    </a:extLst>
                  </a:tr>
                  <a:tr h="4115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2.2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4.84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-13.2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48520073"/>
                      </a:ext>
                    </a:extLst>
                  </a:tr>
                  <a:tr h="4115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3.2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10.24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-19.2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411994"/>
                      </a:ext>
                    </a:extLst>
                  </a:tr>
                  <a:tr h="4115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24.8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5655848"/>
                      </a:ext>
                    </a:extLst>
                  </a:tr>
                  <a:tr h="4115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24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40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-16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6.2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38.44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-99.2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5246209"/>
                      </a:ext>
                    </a:extLst>
                  </a:tr>
                  <a:tr h="4115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27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-31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9.2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961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84.64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-285.2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00405522"/>
                      </a:ext>
                    </a:extLst>
                  </a:tr>
                  <a:tr h="411539"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35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-36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17.2</a:t>
                          </a:r>
                        </a:p>
                      </a:txBody>
                      <a:tcPr marL="9525" marR="9525" marT="9525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1296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295.84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-619.2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>
                            <a:lumMod val="8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9152106"/>
                      </a:ext>
                    </a:extLst>
                  </a:tr>
                  <a:tr h="411539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1" i="0" u="none" strike="noStrike">
                              <a:solidFill>
                                <a:srgbClr val="FFC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178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1" i="0" u="none" strike="noStrike">
                              <a:solidFill>
                                <a:srgbClr val="FFC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1" i="0" u="none" strike="noStrike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endParaRPr lang="es-MX" sz="2000" b="1" i="0" u="none" strike="noStrike">
                            <a:solidFill>
                              <a:srgbClr val="FFC00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1" i="0" u="none" strike="noStrike">
                              <a:solidFill>
                                <a:srgbClr val="FFC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6390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1" i="0" u="none" strike="noStrike">
                              <a:solidFill>
                                <a:srgbClr val="FFC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993.6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2000" b="1" i="0" u="none" strike="noStrike" dirty="0">
                              <a:solidFill>
                                <a:srgbClr val="FFC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-2223</a:t>
                          </a:r>
                        </a:p>
                      </a:txBody>
                      <a:tcPr marL="9525" marR="9525" marT="9525" marB="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954996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02158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/>
              <p:cNvSpPr txBox="1"/>
              <p:nvPr/>
            </p:nvSpPr>
            <p:spPr>
              <a:xfrm>
                <a:off x="1585446" y="2819589"/>
                <a:ext cx="9163984" cy="152580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𝟐𝟐𝟐𝟑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4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4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𝟔𝟑𝟗𝟎</m:t>
                              </m:r>
                            </m:e>
                          </m:rad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es-MX" sz="4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4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𝟗𝟗𝟑</m:t>
                              </m:r>
                              <m:r>
                                <a:rPr lang="es-MX" sz="4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s-MX" sz="4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𝟔</m:t>
                              </m:r>
                            </m:e>
                          </m:rad>
                        </m:den>
                      </m:f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𝟖𝟖𝟐𝟐</m:t>
                      </m:r>
                    </m:oMath>
                  </m:oMathPara>
                </a14:m>
                <a:endParaRPr lang="es-MX" sz="4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" name="CuadroTexto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5446" y="2819589"/>
                <a:ext cx="9163984" cy="15258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/>
              <p:cNvSpPr txBox="1"/>
              <p:nvPr/>
            </p:nvSpPr>
            <p:spPr>
              <a:xfrm>
                <a:off x="2029466" y="426240"/>
                <a:ext cx="8152809" cy="17180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∑(</m:t>
                          </m:r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MX" sz="4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4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MX" sz="4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s-MX" sz="4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MX" sz="4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4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s-MX" sz="4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4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4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s-MX" sz="4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4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4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s-MX" sz="4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MX" sz="4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4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MX" sz="4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es-MX" sz="4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4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s-MX" sz="4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4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4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s-MX" sz="4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MX" sz="4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48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MX" sz="4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s-MX" sz="4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4" name="Cuadro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466" y="426240"/>
                <a:ext cx="8152809" cy="17180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/>
              <p:cNvSpPr txBox="1"/>
              <p:nvPr/>
            </p:nvSpPr>
            <p:spPr>
              <a:xfrm>
                <a:off x="4532150" y="5332198"/>
                <a:ext cx="3270575" cy="755400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e>
                        <m:sup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𝟕𝟕𝟖</m:t>
                      </m:r>
                    </m:oMath>
                  </m:oMathPara>
                </a14:m>
                <a:endParaRPr lang="es-MX" sz="4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" name="Cuadro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150" y="5332198"/>
                <a:ext cx="3270575" cy="755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5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426720"/>
            <a:ext cx="6167438" cy="960120"/>
          </a:xfrm>
          <a:solidFill>
            <a:srgbClr val="002060"/>
          </a:solidFill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Modelo de regresión</a:t>
            </a:r>
            <a:endParaRPr lang="es-MX" dirty="0">
              <a:solidFill>
                <a:schemeClr val="bg1"/>
              </a:solidFill>
            </a:endParaRPr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6221510"/>
              </p:ext>
            </p:extLst>
          </p:nvPr>
        </p:nvGraphicFramePr>
        <p:xfrm>
          <a:off x="399760" y="1996440"/>
          <a:ext cx="5367917" cy="4038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ángulo 2"/>
          <p:cNvSpPr/>
          <p:nvPr/>
        </p:nvSpPr>
        <p:spPr>
          <a:xfrm>
            <a:off x="6507480" y="426720"/>
            <a:ext cx="5166360" cy="59400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s-MX" sz="2000" b="1" dirty="0" smtClean="0">
                <a:solidFill>
                  <a:srgbClr val="002060"/>
                </a:solidFill>
                <a:latin typeface="+mj-lt"/>
              </a:rPr>
              <a:t>Para realizar un modelo de regresión es necesario suponer:</a:t>
            </a:r>
          </a:p>
          <a:p>
            <a:endParaRPr lang="es-MX" sz="2000" b="1" dirty="0">
              <a:solidFill>
                <a:srgbClr val="002060"/>
              </a:solidFill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b="1" dirty="0" smtClean="0">
                <a:solidFill>
                  <a:srgbClr val="002060"/>
                </a:solidFill>
                <a:latin typeface="+mj-lt"/>
              </a:rPr>
              <a:t>Suposición </a:t>
            </a:r>
            <a:r>
              <a:rPr lang="es-MX" sz="2000" b="1" dirty="0">
                <a:solidFill>
                  <a:srgbClr val="002060"/>
                </a:solidFill>
                <a:latin typeface="+mj-lt"/>
              </a:rPr>
              <a:t>de normalidad</a:t>
            </a:r>
            <a:r>
              <a:rPr lang="es-MX" sz="2000" dirty="0">
                <a:solidFill>
                  <a:srgbClr val="002060"/>
                </a:solidFill>
                <a:latin typeface="+mj-lt"/>
              </a:rPr>
              <a:t>: para cada valor de X existe una subpoblación de valores de Y, los cuales siguen una distribución normal</a:t>
            </a:r>
            <a:r>
              <a:rPr lang="es-MX" sz="2000" dirty="0" smtClean="0">
                <a:solidFill>
                  <a:srgbClr val="002060"/>
                </a:solidFill>
                <a:latin typeface="+mj-lt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s-MX" sz="2000" dirty="0">
              <a:solidFill>
                <a:srgbClr val="002060"/>
              </a:solidFill>
              <a:latin typeface="+mj-lt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2060"/>
                </a:solidFill>
                <a:latin typeface="+mj-lt"/>
              </a:rPr>
              <a:t>Suposición de igualdad de varianzas</a:t>
            </a:r>
            <a:r>
              <a:rPr lang="es-MX" sz="2000" dirty="0">
                <a:solidFill>
                  <a:srgbClr val="002060"/>
                </a:solidFill>
                <a:latin typeface="+mj-lt"/>
              </a:rPr>
              <a:t>: todas las varianzas de las subpoblaciones de Y son iguales</a:t>
            </a:r>
            <a:r>
              <a:rPr lang="es-MX" sz="2000" dirty="0" smtClean="0">
                <a:solidFill>
                  <a:srgbClr val="002060"/>
                </a:solidFill>
                <a:latin typeface="+mj-lt"/>
              </a:rPr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2060"/>
                </a:solidFill>
                <a:latin typeface="+mj-lt"/>
              </a:rPr>
              <a:t>Suposición de linealidad</a:t>
            </a:r>
            <a:r>
              <a:rPr lang="es-MX" sz="2000" dirty="0">
                <a:solidFill>
                  <a:srgbClr val="002060"/>
                </a:solidFill>
                <a:latin typeface="+mj-lt"/>
              </a:rPr>
              <a:t>: todas las medias de las subpoblaciones de Y se encuentran sobre a misma línea </a:t>
            </a:r>
            <a:r>
              <a:rPr lang="es-MX" sz="2000" dirty="0" smtClean="0">
                <a:solidFill>
                  <a:srgbClr val="002060"/>
                </a:solidFill>
                <a:latin typeface="+mj-lt"/>
              </a:rPr>
              <a:t>recta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MX" sz="2000" b="1" dirty="0" smtClean="0">
                <a:solidFill>
                  <a:srgbClr val="002060"/>
                </a:solidFill>
                <a:latin typeface="+mj-lt"/>
              </a:rPr>
              <a:t>Suposición </a:t>
            </a:r>
            <a:r>
              <a:rPr lang="es-MX" sz="2000" b="1" dirty="0">
                <a:solidFill>
                  <a:srgbClr val="002060"/>
                </a:solidFill>
                <a:latin typeface="+mj-lt"/>
              </a:rPr>
              <a:t>de independencia</a:t>
            </a:r>
            <a:r>
              <a:rPr lang="es-MX" sz="2000" dirty="0">
                <a:solidFill>
                  <a:srgbClr val="002060"/>
                </a:solidFill>
                <a:latin typeface="+mj-lt"/>
              </a:rPr>
              <a:t>: los valores Y son estadísticamente independientes. Al extraer la muestra, los valores de Y obtenidos para un valor de X de ninguna manera dependen de los valores de Y elegidos para otro valor de </a:t>
            </a:r>
            <a:r>
              <a:rPr lang="es-MX" sz="2000" dirty="0" smtClean="0">
                <a:solidFill>
                  <a:srgbClr val="002060"/>
                </a:solidFill>
                <a:latin typeface="+mj-lt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746548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7870620" y="1200739"/>
            <a:ext cx="2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2060"/>
                </a:solidFill>
              </a:rPr>
              <a:t>Coeficientes de regresión</a:t>
            </a:r>
            <a:endParaRPr lang="es-MX" sz="2400" b="1" dirty="0">
              <a:solidFill>
                <a:srgbClr val="002060"/>
              </a:solidFill>
            </a:endParaRPr>
          </a:p>
        </p:txBody>
      </p:sp>
      <p:cxnSp>
        <p:nvCxnSpPr>
          <p:cNvPr id="24" name="Conector recto 23"/>
          <p:cNvCxnSpPr>
            <a:stCxn id="19" idx="0"/>
            <a:endCxn id="7" idx="1"/>
          </p:cNvCxnSpPr>
          <p:nvPr/>
        </p:nvCxnSpPr>
        <p:spPr>
          <a:xfrm flipV="1">
            <a:off x="5785970" y="1616238"/>
            <a:ext cx="2084650" cy="195674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" name="Conector recto 25"/>
          <p:cNvCxnSpPr>
            <a:endCxn id="7" idx="1"/>
          </p:cNvCxnSpPr>
          <p:nvPr/>
        </p:nvCxnSpPr>
        <p:spPr>
          <a:xfrm flipV="1">
            <a:off x="6847053" y="1616238"/>
            <a:ext cx="1023567" cy="1956748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0" y="426720"/>
            <a:ext cx="6167438" cy="960120"/>
          </a:xfrm>
          <a:solidFill>
            <a:srgbClr val="002060"/>
          </a:solidFill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Modelo de regresión</a:t>
            </a:r>
            <a:endParaRPr lang="es-MX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/>
              <p:cNvSpPr txBox="1"/>
              <p:nvPr/>
            </p:nvSpPr>
            <p:spPr>
              <a:xfrm>
                <a:off x="4208615" y="3572986"/>
                <a:ext cx="315471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MX" sz="4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8615" y="3572986"/>
                <a:ext cx="3154710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ector recto de flecha 24"/>
          <p:cNvCxnSpPr>
            <a:stCxn id="19" idx="1"/>
            <a:endCxn id="27" idx="3"/>
          </p:cNvCxnSpPr>
          <p:nvPr/>
        </p:nvCxnSpPr>
        <p:spPr>
          <a:xfrm flipH="1">
            <a:off x="3083719" y="3942318"/>
            <a:ext cx="11248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CuadroTexto 26"/>
          <p:cNvSpPr txBox="1"/>
          <p:nvPr/>
        </p:nvSpPr>
        <p:spPr>
          <a:xfrm>
            <a:off x="892017" y="3526819"/>
            <a:ext cx="2191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2060"/>
                </a:solidFill>
              </a:rPr>
              <a:t>Variable dependiente</a:t>
            </a:r>
            <a:endParaRPr lang="es-MX" sz="2400" b="1" dirty="0">
              <a:solidFill>
                <a:srgbClr val="002060"/>
              </a:solidFill>
            </a:endParaRPr>
          </a:p>
        </p:txBody>
      </p:sp>
      <p:sp>
        <p:nvSpPr>
          <p:cNvPr id="28" name="CuadroTexto 27"/>
          <p:cNvSpPr txBox="1"/>
          <p:nvPr/>
        </p:nvSpPr>
        <p:spPr>
          <a:xfrm>
            <a:off x="8197238" y="5251301"/>
            <a:ext cx="2191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2060"/>
                </a:solidFill>
              </a:rPr>
              <a:t>Variable independiente</a:t>
            </a:r>
            <a:endParaRPr lang="es-MX" sz="2400" b="1" dirty="0">
              <a:solidFill>
                <a:srgbClr val="002060"/>
              </a:solidFill>
            </a:endParaRPr>
          </a:p>
        </p:txBody>
      </p:sp>
      <p:cxnSp>
        <p:nvCxnSpPr>
          <p:cNvPr id="29" name="Conector recto de flecha 28"/>
          <p:cNvCxnSpPr/>
          <p:nvPr/>
        </p:nvCxnSpPr>
        <p:spPr>
          <a:xfrm>
            <a:off x="6167438" y="4126985"/>
            <a:ext cx="2092672" cy="11704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CuadroTexto 41"/>
          <p:cNvSpPr txBox="1"/>
          <p:nvPr/>
        </p:nvSpPr>
        <p:spPr>
          <a:xfrm>
            <a:off x="4009549" y="6036131"/>
            <a:ext cx="219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2060"/>
                </a:solidFill>
              </a:rPr>
              <a:t>Pendiente</a:t>
            </a:r>
            <a:endParaRPr lang="es-MX" sz="2400" b="1" dirty="0">
              <a:solidFill>
                <a:srgbClr val="002060"/>
              </a:solidFill>
            </a:endParaRPr>
          </a:p>
        </p:txBody>
      </p:sp>
      <p:cxnSp>
        <p:nvCxnSpPr>
          <p:cNvPr id="43" name="Conector recto de flecha 42"/>
          <p:cNvCxnSpPr>
            <a:stCxn id="42" idx="0"/>
          </p:cNvCxnSpPr>
          <p:nvPr/>
        </p:nvCxnSpPr>
        <p:spPr>
          <a:xfrm flipV="1">
            <a:off x="5105400" y="4126985"/>
            <a:ext cx="535397" cy="1909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2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7" grpId="0"/>
      <p:bldP spid="28" grpId="0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0" y="426720"/>
            <a:ext cx="6167438" cy="960120"/>
          </a:xfrm>
          <a:solidFill>
            <a:srgbClr val="002060"/>
          </a:solidFill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Modelo de regresión</a:t>
            </a:r>
            <a:endParaRPr lang="es-MX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/>
              <p:cNvSpPr txBox="1"/>
              <p:nvPr/>
            </p:nvSpPr>
            <p:spPr>
              <a:xfrm>
                <a:off x="1294072" y="4424670"/>
                <a:ext cx="3154710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MX" sz="4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4072" y="4424670"/>
                <a:ext cx="3154710" cy="7386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recto de flecha 4"/>
          <p:cNvCxnSpPr/>
          <p:nvPr/>
        </p:nvCxnSpPr>
        <p:spPr>
          <a:xfrm rot="10800000">
            <a:off x="7311442" y="1954124"/>
            <a:ext cx="0" cy="381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rot="16200000">
            <a:off x="8206792" y="2830424"/>
            <a:ext cx="0" cy="381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ector recto 7"/>
          <p:cNvCxnSpPr/>
          <p:nvPr/>
        </p:nvCxnSpPr>
        <p:spPr>
          <a:xfrm flipV="1">
            <a:off x="6932299" y="2328332"/>
            <a:ext cx="3044776" cy="19719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/>
              <p:cNvSpPr txBox="1"/>
              <p:nvPr/>
            </p:nvSpPr>
            <p:spPr>
              <a:xfrm>
                <a:off x="6964995" y="3612902"/>
                <a:ext cx="34143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MX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0" name="CuadroTexto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4995" y="3612902"/>
                <a:ext cx="34143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/>
              <p:cNvSpPr txBox="1"/>
              <p:nvPr/>
            </p:nvSpPr>
            <p:spPr>
              <a:xfrm>
                <a:off x="8838146" y="3138953"/>
                <a:ext cx="34785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s-MX" sz="32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1" name="CuadroTexto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8146" y="3138953"/>
                <a:ext cx="34785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/>
              <p:cNvSpPr txBox="1"/>
              <p:nvPr/>
            </p:nvSpPr>
            <p:spPr>
              <a:xfrm>
                <a:off x="10174101" y="4670891"/>
                <a:ext cx="33021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s-MX" sz="4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2" name="CuadroTexto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4101" y="4670891"/>
                <a:ext cx="330219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/>
              <p:cNvSpPr txBox="1"/>
              <p:nvPr/>
            </p:nvSpPr>
            <p:spPr>
              <a:xfrm>
                <a:off x="6916551" y="1432391"/>
                <a:ext cx="33823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32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s-MX" sz="4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23" name="CuadroTexto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6551" y="1432391"/>
                <a:ext cx="33823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riángulo rectángulo 8"/>
          <p:cNvSpPr/>
          <p:nvPr/>
        </p:nvSpPr>
        <p:spPr>
          <a:xfrm flipH="1">
            <a:off x="8090764" y="3170148"/>
            <a:ext cx="652007" cy="430054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4" name="Conector curvado 13"/>
          <p:cNvCxnSpPr>
            <a:stCxn id="19" idx="0"/>
          </p:cNvCxnSpPr>
          <p:nvPr/>
        </p:nvCxnSpPr>
        <p:spPr>
          <a:xfrm rot="5400000" flipH="1" flipV="1">
            <a:off x="3861714" y="2009263"/>
            <a:ext cx="1425121" cy="3405694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2398085" y="2168552"/>
            <a:ext cx="26862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rgbClr val="00B050"/>
                </a:solidFill>
              </a:rPr>
              <a:t>Es la ecuación que representa la recta</a:t>
            </a:r>
            <a:endParaRPr lang="es-MX" sz="24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24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0" y="426720"/>
            <a:ext cx="6167438" cy="960120"/>
          </a:xfrm>
          <a:solidFill>
            <a:srgbClr val="002060"/>
          </a:solidFill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Coeficientes </a:t>
            </a:r>
            <a:endParaRPr lang="es-MX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/>
              <p:cNvSpPr txBox="1"/>
              <p:nvPr/>
            </p:nvSpPr>
            <p:spPr>
              <a:xfrm>
                <a:off x="868979" y="2516950"/>
                <a:ext cx="3154710" cy="738664"/>
              </a:xfrm>
              <a:prstGeom prst="rect">
                <a:avLst/>
              </a:prstGeom>
              <a:solidFill>
                <a:srgbClr val="00206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s-MX" sz="4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sz="4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𝒂𝒙</m:t>
                      </m:r>
                      <m:r>
                        <a:rPr lang="es-MX" sz="4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sz="4800" b="1" i="1" smtClean="0">
                          <a:solidFill>
                            <a:srgbClr val="FFC0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s-MX" sz="48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9" name="Cuadro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79" y="2516950"/>
                <a:ext cx="3154710" cy="738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/>
              <p:cNvSpPr txBox="1"/>
              <p:nvPr/>
            </p:nvSpPr>
            <p:spPr>
              <a:xfrm>
                <a:off x="6303564" y="1244229"/>
                <a:ext cx="4454745" cy="12727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MX" sz="4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∑</m:t>
                          </m:r>
                          <m: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𝒙𝒚</m:t>
                          </m:r>
                          <m: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−∑</m:t>
                          </m:r>
                          <m: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sSup>
                            <m:sSupPr>
                              <m:ctrlPr>
                                <a:rPr lang="es-MX" sz="4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MX" sz="4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s-MX" sz="4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s-MX" sz="4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s-MX" sz="40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MX" sz="40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∑</m:t>
                                  </m:r>
                                  <m:r>
                                    <a:rPr lang="es-MX" sz="40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p>
                              <m:r>
                                <a:rPr lang="es-MX" sz="40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MX" sz="4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5" name="Cuadro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564" y="1244229"/>
                <a:ext cx="4454745" cy="12727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/>
              <p:cNvSpPr txBox="1"/>
              <p:nvPr/>
            </p:nvSpPr>
            <p:spPr>
              <a:xfrm>
                <a:off x="6797289" y="3255614"/>
                <a:ext cx="3467296" cy="1168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MX" sz="40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∑</m:t>
                          </m:r>
                          <m: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s-MX" sz="40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</m:oMath>
                  </m:oMathPara>
                </a14:m>
                <a:endParaRPr lang="es-MX" sz="40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16" name="Cuadro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289" y="3255614"/>
                <a:ext cx="3467296" cy="11689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Conector curvado 23"/>
          <p:cNvCxnSpPr>
            <a:stCxn id="19" idx="0"/>
            <a:endCxn id="15" idx="1"/>
          </p:cNvCxnSpPr>
          <p:nvPr/>
        </p:nvCxnSpPr>
        <p:spPr>
          <a:xfrm rot="5400000" flipH="1" flipV="1">
            <a:off x="4056769" y="270155"/>
            <a:ext cx="636360" cy="3857230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ector curvado 24"/>
          <p:cNvCxnSpPr>
            <a:endCxn id="16" idx="1"/>
          </p:cNvCxnSpPr>
          <p:nvPr/>
        </p:nvCxnSpPr>
        <p:spPr>
          <a:xfrm>
            <a:off x="3776827" y="3255614"/>
            <a:ext cx="3020462" cy="584487"/>
          </a:xfrm>
          <a:prstGeom prst="curvedConnector3">
            <a:avLst>
              <a:gd name="adj1" fmla="val 1058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/>
              <p:cNvSpPr txBox="1"/>
              <p:nvPr/>
            </p:nvSpPr>
            <p:spPr>
              <a:xfrm>
                <a:off x="1951548" y="4578765"/>
                <a:ext cx="8152809" cy="171803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s-MX" sz="48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 ∑(</m:t>
                          </m:r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MX" sz="4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4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s-MX" sz="4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s-MX" sz="4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̅"/>
                              <m:ctrlPr>
                                <a:rPr lang="es-MX" sz="4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MX" sz="4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  <m:r>
                            <a:rPr lang="es-MX" sz="4800" b="1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s-MX" sz="4800" b="1" i="1" smtClean="0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4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s-MX" sz="4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4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4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es-MX" sz="4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MX" sz="4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4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MX" sz="4800" b="1" i="1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  <m:r>
                            <a:rPr lang="es-MX" sz="48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ad>
                            <m:radPr>
                              <m:degHide m:val="on"/>
                              <m:ctrlPr>
                                <a:rPr lang="es-MX" sz="4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MX" sz="4800" b="1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s-MX" sz="4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s-MX" sz="4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MX" sz="4800" b="1" i="1" smtClean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  <m:r>
                                        <a:rPr lang="es-MX" sz="4800" b="1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s-MX" sz="4800" b="1" i="1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s-MX" sz="4800" b="1" i="1" smtClean="0">
                                              <a:solidFill>
                                                <a:srgbClr val="00206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𝒚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s-MX" sz="4800" b="1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s-MX" sz="48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8" name="CuadroTexto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548" y="4578765"/>
                <a:ext cx="8152809" cy="17180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6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3886" y="1848051"/>
            <a:ext cx="5339665" cy="4644189"/>
          </a:xfrm>
        </p:spPr>
        <p:txBody>
          <a:bodyPr>
            <a:noAutofit/>
          </a:bodyPr>
          <a:lstStyle/>
          <a:p>
            <a:pPr marL="45720" indent="0" algn="just">
              <a:lnSpc>
                <a:spcPct val="170000"/>
              </a:lnSpc>
              <a:buNone/>
            </a:pPr>
            <a:r>
              <a:rPr lang="es-MX" sz="2400" b="1" dirty="0" smtClean="0">
                <a:solidFill>
                  <a:srgbClr val="002060"/>
                </a:solidFill>
                <a:latin typeface="+mj-lt"/>
              </a:rPr>
              <a:t>La estatura es, con frecuencia, utilizada como una variable adecuada para predecir el peso entre la gente de la misma edad y sexo. Los siguientes datos corresponden a la estaturas y pesos de 14 varones con edades entre 19 y 26 años.</a:t>
            </a:r>
            <a:endParaRPr lang="es-MX" sz="24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0" y="426720"/>
            <a:ext cx="6167438" cy="960120"/>
          </a:xfrm>
          <a:solidFill>
            <a:srgbClr val="002060"/>
          </a:solidFill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Ejemplo: Regresión</a:t>
            </a:r>
            <a:endParaRPr lang="es-MX" dirty="0">
              <a:solidFill>
                <a:schemeClr val="bg1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825373"/>
              </p:ext>
            </p:extLst>
          </p:nvPr>
        </p:nvGraphicFramePr>
        <p:xfrm>
          <a:off x="7262970" y="426720"/>
          <a:ext cx="2902109" cy="6065520"/>
        </p:xfrm>
        <a:graphic>
          <a:graphicData uri="http://schemas.openxmlformats.org/drawingml/2006/table">
            <a:tbl>
              <a:tblPr/>
              <a:tblGrid>
                <a:gridCol w="1243761">
                  <a:extLst>
                    <a:ext uri="{9D8B030D-6E8A-4147-A177-3AD203B41FA5}">
                      <a16:colId xmlns:a16="http://schemas.microsoft.com/office/drawing/2014/main" val="964267652"/>
                    </a:ext>
                  </a:extLst>
                </a:gridCol>
                <a:gridCol w="1658348">
                  <a:extLst>
                    <a:ext uri="{9D8B030D-6E8A-4147-A177-3AD203B41FA5}">
                      <a16:colId xmlns:a16="http://schemas.microsoft.com/office/drawing/2014/main" val="16808327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endParaRPr lang="es-MX" sz="2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s-MX" sz="2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05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Peso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Estatura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141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6261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237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6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443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176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39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48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0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327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62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2167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8821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161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39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10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13886" y="1848051"/>
            <a:ext cx="5339665" cy="4644189"/>
          </a:xfrm>
        </p:spPr>
        <p:txBody>
          <a:bodyPr>
            <a:noAutofit/>
          </a:bodyPr>
          <a:lstStyle/>
          <a:p>
            <a:pPr marL="45720" indent="0" algn="just">
              <a:lnSpc>
                <a:spcPct val="170000"/>
              </a:lnSpc>
              <a:buNone/>
            </a:pPr>
            <a:r>
              <a:rPr lang="es-MX" sz="2400" b="1" dirty="0" smtClean="0">
                <a:solidFill>
                  <a:srgbClr val="002060"/>
                </a:solidFill>
                <a:latin typeface="+mj-lt"/>
              </a:rPr>
              <a:t>La estatura es, con frecuencia, utilizada como una variable adecuada para predecir el peso entre la gente de la misma edad y sexo. Los siguientes datos corresponden a la estaturas y pesos de 14 varones con edades entre 19 y 26 años.</a:t>
            </a:r>
            <a:endParaRPr lang="es-MX" sz="2400" b="1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0" y="426720"/>
            <a:ext cx="6167438" cy="960120"/>
          </a:xfrm>
          <a:solidFill>
            <a:srgbClr val="002060"/>
          </a:solidFill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Ejemplo: Regresión</a:t>
            </a:r>
            <a:endParaRPr lang="es-MX" dirty="0">
              <a:solidFill>
                <a:schemeClr val="bg1"/>
              </a:solidFill>
            </a:endParaRPr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7262970" y="426720"/>
          <a:ext cx="2902109" cy="6065520"/>
        </p:xfrm>
        <a:graphic>
          <a:graphicData uri="http://schemas.openxmlformats.org/drawingml/2006/table">
            <a:tbl>
              <a:tblPr/>
              <a:tblGrid>
                <a:gridCol w="1243761">
                  <a:extLst>
                    <a:ext uri="{9D8B030D-6E8A-4147-A177-3AD203B41FA5}">
                      <a16:colId xmlns:a16="http://schemas.microsoft.com/office/drawing/2014/main" val="964267652"/>
                    </a:ext>
                  </a:extLst>
                </a:gridCol>
                <a:gridCol w="1658348">
                  <a:extLst>
                    <a:ext uri="{9D8B030D-6E8A-4147-A177-3AD203B41FA5}">
                      <a16:colId xmlns:a16="http://schemas.microsoft.com/office/drawing/2014/main" val="16808327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2800" b="1" i="0" u="none" strike="noStrike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0573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Peso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Estatura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14185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66261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2378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6266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45443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176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6039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48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26908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3278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6225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2167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08821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1615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MX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78398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229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0" y="426720"/>
            <a:ext cx="6167438" cy="960120"/>
          </a:xfrm>
          <a:solidFill>
            <a:srgbClr val="002060"/>
          </a:solidFill>
        </p:spPr>
        <p:txBody>
          <a:bodyPr/>
          <a:lstStyle/>
          <a:p>
            <a:r>
              <a:rPr lang="es-MX" dirty="0" smtClean="0">
                <a:solidFill>
                  <a:schemeClr val="bg1"/>
                </a:solidFill>
              </a:rPr>
              <a:t>Ejemplo: Regresión</a:t>
            </a:r>
            <a:endParaRPr lang="es-MX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2437606"/>
                  </p:ext>
                </p:extLst>
              </p:nvPr>
            </p:nvGraphicFramePr>
            <p:xfrm>
              <a:off x="243839" y="1722113"/>
              <a:ext cx="3356611" cy="4898898"/>
            </p:xfrm>
            <a:graphic>
              <a:graphicData uri="http://schemas.openxmlformats.org/drawingml/2006/table">
                <a:tbl>
                  <a:tblPr/>
                  <a:tblGrid>
                    <a:gridCol w="1438548">
                      <a:extLst>
                        <a:ext uri="{9D8B030D-6E8A-4147-A177-3AD203B41FA5}">
                          <a16:colId xmlns:a16="http://schemas.microsoft.com/office/drawing/2014/main" val="387321487"/>
                        </a:ext>
                      </a:extLst>
                    </a:gridCol>
                    <a:gridCol w="1918063">
                      <a:extLst>
                        <a:ext uri="{9D8B030D-6E8A-4147-A177-3AD203B41FA5}">
                          <a16:colId xmlns:a16="http://schemas.microsoft.com/office/drawing/2014/main" val="3131663893"/>
                        </a:ext>
                      </a:extLst>
                    </a:gridCol>
                  </a:tblGrid>
                  <a:tr h="327153"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oMath>
                            </m:oMathPara>
                          </a14:m>
                          <a:endParaRPr lang="es-MX" sz="2000" b="1" i="0" u="none" strike="noStrike" dirty="0" smtClean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s-MX" sz="2000" b="1" i="1" u="none" strike="noStrike" smtClean="0">
                                    <a:solidFill>
                                      <a:srgbClr val="002060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oMath>
                            </m:oMathPara>
                          </a14:m>
                          <a:endParaRPr lang="es-MX" sz="2000" b="1" i="0" u="none" strike="noStrike" dirty="0">
                            <a:solidFill>
                              <a:srgbClr val="002060"/>
                            </a:solidFill>
                            <a:effectLst/>
                            <a:latin typeface="Calibri" panose="020F0502020204030204" pitchFamily="34" charset="0"/>
                          </a:endParaRPr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919127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Peso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Estatura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274745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83.9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4949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854736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2180513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478211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184392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79.6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4071225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91620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5710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56.4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46774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66.2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8997212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88.7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692235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39142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86705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60415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a 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12437606"/>
                  </p:ext>
                </p:extLst>
              </p:nvPr>
            </p:nvGraphicFramePr>
            <p:xfrm>
              <a:off x="243839" y="1722113"/>
              <a:ext cx="3356611" cy="4898898"/>
            </p:xfrm>
            <a:graphic>
              <a:graphicData uri="http://schemas.openxmlformats.org/drawingml/2006/table">
                <a:tbl>
                  <a:tblPr/>
                  <a:tblGrid>
                    <a:gridCol w="1438548">
                      <a:extLst>
                        <a:ext uri="{9D8B030D-6E8A-4147-A177-3AD203B41FA5}">
                          <a16:colId xmlns:a16="http://schemas.microsoft.com/office/drawing/2014/main" val="387321487"/>
                        </a:ext>
                      </a:extLst>
                    </a:gridCol>
                    <a:gridCol w="1918063">
                      <a:extLst>
                        <a:ext uri="{9D8B030D-6E8A-4147-A177-3AD203B41FA5}">
                          <a16:colId xmlns:a16="http://schemas.microsoft.com/office/drawing/2014/main" val="3131663893"/>
                        </a:ext>
                      </a:extLst>
                    </a:gridCol>
                  </a:tblGrid>
                  <a:tr h="327153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852" r="-133333" b="-1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 marL="9525" marR="9525" marT="9525" marB="0" anchor="ctr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238" t="-1852" r="-317" b="-14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5919127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Peso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FFFFFF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Estatura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00206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0274745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83.9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784949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854736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63.8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2180513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168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3478211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65.3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3184392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79.6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04071225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70.3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184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191620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69.2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55710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56.4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467746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66.2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169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8997212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88.7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205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1692235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59.7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161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12391429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64.6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177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5867051"/>
                      </a:ext>
                    </a:extLst>
                  </a:tr>
                  <a:tr h="304783"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70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2F2F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s-MX" sz="18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Calibri" panose="020F0502020204030204" pitchFamily="34" charset="0"/>
                            </a:rPr>
                            <a:t>174</a:t>
                          </a:r>
                        </a:p>
                      </a:txBody>
                      <a:tcPr marL="9525" marR="9525" marT="9525" marB="0" anchor="b">
                        <a:lnL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DDEBF7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74604150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0" name="Gráfico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7215011"/>
              </p:ext>
            </p:extLst>
          </p:nvPr>
        </p:nvGraphicFramePr>
        <p:xfrm>
          <a:off x="4286251" y="1722113"/>
          <a:ext cx="7181850" cy="48988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722073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se">
  <a:themeElements>
    <a:clrScheme name="Verde 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ase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</Template>
  <TotalTime>16377</TotalTime>
  <Words>1554</Words>
  <Application>Microsoft Office PowerPoint</Application>
  <PresentationFormat>Panorámica</PresentationFormat>
  <Paragraphs>911</Paragraphs>
  <Slides>27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Corbel</vt:lpstr>
      <vt:lpstr>Wingdings</vt:lpstr>
      <vt:lpstr>Base</vt:lpstr>
      <vt:lpstr>Presentación de PowerPoint</vt:lpstr>
      <vt:lpstr>REGRESIÓN LINEAL SIMPLE</vt:lpstr>
      <vt:lpstr>Modelo de regresión</vt:lpstr>
      <vt:lpstr>Modelo de regresión</vt:lpstr>
      <vt:lpstr>Modelo de regresión</vt:lpstr>
      <vt:lpstr>Coeficientes </vt:lpstr>
      <vt:lpstr>Ejemplo: Regresión</vt:lpstr>
      <vt:lpstr>Ejemplo: Regresión</vt:lpstr>
      <vt:lpstr>Ejemplo: Regresión</vt:lpstr>
      <vt:lpstr>Ejemplo: Regresión</vt:lpstr>
      <vt:lpstr>Ejemplo: Regresión</vt:lpstr>
      <vt:lpstr>Ejemplo: Regresión</vt:lpstr>
      <vt:lpstr>Ejemplo: Regresión</vt:lpstr>
      <vt:lpstr>Ejemplo: Regresión</vt:lpstr>
      <vt:lpstr>Ejemplo: Regresión</vt:lpstr>
      <vt:lpstr>Presentación de PowerPoint</vt:lpstr>
      <vt:lpstr>Coeficiente de correlación de la regresión </vt:lpstr>
      <vt:lpstr>Coeficiente de correlación de la regresión </vt:lpstr>
      <vt:lpstr>Coeficiente de correlación de la regresión </vt:lpstr>
      <vt:lpstr>Coeficiente de correlación de la regresión </vt:lpstr>
      <vt:lpstr>Coeficiente de correlación de la regresión </vt:lpstr>
      <vt:lpstr>Ejemplo (clase alumnos)</vt:lpstr>
      <vt:lpstr>Ejemplo</vt:lpstr>
      <vt:lpstr>Ejemplo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Estadística y ciencias de la vida: la bioestadística</dc:title>
  <dc:creator>Priscilla Ruiz Palomino Haro</dc:creator>
  <cp:lastModifiedBy>Ricardo Javier Díaz Domínguez</cp:lastModifiedBy>
  <cp:revision>924</cp:revision>
  <dcterms:created xsi:type="dcterms:W3CDTF">2014-01-06T13:02:27Z</dcterms:created>
  <dcterms:modified xsi:type="dcterms:W3CDTF">2018-06-22T23:24:38Z</dcterms:modified>
</cp:coreProperties>
</file>