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5" r:id="rId1"/>
  </p:sldMasterIdLst>
  <p:notesMasterIdLst>
    <p:notesMasterId r:id="rId32"/>
  </p:notesMasterIdLst>
  <p:sldIdLst>
    <p:sldId id="256" r:id="rId2"/>
    <p:sldId id="788" r:id="rId3"/>
    <p:sldId id="789" r:id="rId4"/>
    <p:sldId id="765" r:id="rId5"/>
    <p:sldId id="771" r:id="rId6"/>
    <p:sldId id="766" r:id="rId7"/>
    <p:sldId id="767" r:id="rId8"/>
    <p:sldId id="774" r:id="rId9"/>
    <p:sldId id="773" r:id="rId10"/>
    <p:sldId id="791" r:id="rId11"/>
    <p:sldId id="794" r:id="rId12"/>
    <p:sldId id="800" r:id="rId13"/>
    <p:sldId id="772" r:id="rId14"/>
    <p:sldId id="775" r:id="rId15"/>
    <p:sldId id="778" r:id="rId16"/>
    <p:sldId id="776" r:id="rId17"/>
    <p:sldId id="777" r:id="rId18"/>
    <p:sldId id="779" r:id="rId19"/>
    <p:sldId id="780" r:id="rId20"/>
    <p:sldId id="786" r:id="rId21"/>
    <p:sldId id="781" r:id="rId22"/>
    <p:sldId id="782" r:id="rId23"/>
    <p:sldId id="783" r:id="rId24"/>
    <p:sldId id="785" r:id="rId25"/>
    <p:sldId id="787" r:id="rId26"/>
    <p:sldId id="410" r:id="rId27"/>
    <p:sldId id="795" r:id="rId28"/>
    <p:sldId id="796" r:id="rId29"/>
    <p:sldId id="797" r:id="rId30"/>
    <p:sldId id="798" r:id="rId3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B04"/>
    <a:srgbClr val="FE1A08"/>
    <a:srgbClr val="FF6700"/>
    <a:srgbClr val="3494BA"/>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Estilo medio 3 - Énfasis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C4B1156A-380E-4F78-BDF5-A606A8083BF9}" styleName="Estilo medio 4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Estilo medio 4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Estilo medio 4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Estilo oscuro 1 - Énfasis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o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90" autoAdjust="0"/>
    <p:restoredTop sz="95110" autoAdjust="0"/>
  </p:normalViewPr>
  <p:slideViewPr>
    <p:cSldViewPr snapToGrid="0" showGuides="1">
      <p:cViewPr varScale="1">
        <p:scale>
          <a:sx n="65" d="100"/>
          <a:sy n="65" d="100"/>
        </p:scale>
        <p:origin x="1026" y="78"/>
      </p:cViewPr>
      <p:guideLst>
        <p:guide orient="horz" pos="2183"/>
        <p:guide pos="38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3974E-90A2-4A2E-AFC1-3DA0FE2BCA1A}" type="datetimeFigureOut">
              <a:rPr lang="es-MX" smtClean="0"/>
              <a:t>12/06/2018</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104798-C712-49E2-AC77-E8E4C38EB409}" type="slidenum">
              <a:rPr lang="es-MX" smtClean="0"/>
              <a:t>‹Nº›</a:t>
            </a:fld>
            <a:endParaRPr lang="es-MX"/>
          </a:p>
        </p:txBody>
      </p:sp>
    </p:spTree>
    <p:extLst>
      <p:ext uri="{BB962C8B-B14F-4D97-AF65-F5344CB8AC3E}">
        <p14:creationId xmlns:p14="http://schemas.microsoft.com/office/powerpoint/2010/main" val="1250932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6</a:t>
            </a:fld>
            <a:endParaRPr lang="es-MX"/>
          </a:p>
        </p:txBody>
      </p:sp>
    </p:spTree>
    <p:extLst>
      <p:ext uri="{BB962C8B-B14F-4D97-AF65-F5344CB8AC3E}">
        <p14:creationId xmlns:p14="http://schemas.microsoft.com/office/powerpoint/2010/main" val="30993623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18</a:t>
            </a:fld>
            <a:endParaRPr lang="es-MX"/>
          </a:p>
        </p:txBody>
      </p:sp>
    </p:spTree>
    <p:extLst>
      <p:ext uri="{BB962C8B-B14F-4D97-AF65-F5344CB8AC3E}">
        <p14:creationId xmlns:p14="http://schemas.microsoft.com/office/powerpoint/2010/main" val="642795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19</a:t>
            </a:fld>
            <a:endParaRPr lang="es-MX"/>
          </a:p>
        </p:txBody>
      </p:sp>
    </p:spTree>
    <p:extLst>
      <p:ext uri="{BB962C8B-B14F-4D97-AF65-F5344CB8AC3E}">
        <p14:creationId xmlns:p14="http://schemas.microsoft.com/office/powerpoint/2010/main" val="1343776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20</a:t>
            </a:fld>
            <a:endParaRPr lang="es-MX"/>
          </a:p>
        </p:txBody>
      </p:sp>
    </p:spTree>
    <p:extLst>
      <p:ext uri="{BB962C8B-B14F-4D97-AF65-F5344CB8AC3E}">
        <p14:creationId xmlns:p14="http://schemas.microsoft.com/office/powerpoint/2010/main" val="191845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21</a:t>
            </a:fld>
            <a:endParaRPr lang="es-MX"/>
          </a:p>
        </p:txBody>
      </p:sp>
    </p:spTree>
    <p:extLst>
      <p:ext uri="{BB962C8B-B14F-4D97-AF65-F5344CB8AC3E}">
        <p14:creationId xmlns:p14="http://schemas.microsoft.com/office/powerpoint/2010/main" val="3486907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22</a:t>
            </a:fld>
            <a:endParaRPr lang="es-MX"/>
          </a:p>
        </p:txBody>
      </p:sp>
    </p:spTree>
    <p:extLst>
      <p:ext uri="{BB962C8B-B14F-4D97-AF65-F5344CB8AC3E}">
        <p14:creationId xmlns:p14="http://schemas.microsoft.com/office/powerpoint/2010/main" val="2818460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23</a:t>
            </a:fld>
            <a:endParaRPr lang="es-MX"/>
          </a:p>
        </p:txBody>
      </p:sp>
    </p:spTree>
    <p:extLst>
      <p:ext uri="{BB962C8B-B14F-4D97-AF65-F5344CB8AC3E}">
        <p14:creationId xmlns:p14="http://schemas.microsoft.com/office/powerpoint/2010/main" val="11894488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24</a:t>
            </a:fld>
            <a:endParaRPr lang="es-MX"/>
          </a:p>
        </p:txBody>
      </p:sp>
    </p:spTree>
    <p:extLst>
      <p:ext uri="{BB962C8B-B14F-4D97-AF65-F5344CB8AC3E}">
        <p14:creationId xmlns:p14="http://schemas.microsoft.com/office/powerpoint/2010/main" val="743195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27</a:t>
            </a:fld>
            <a:endParaRPr lang="es-MX"/>
          </a:p>
        </p:txBody>
      </p:sp>
    </p:spTree>
    <p:extLst>
      <p:ext uri="{BB962C8B-B14F-4D97-AF65-F5344CB8AC3E}">
        <p14:creationId xmlns:p14="http://schemas.microsoft.com/office/powerpoint/2010/main" val="3071875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28</a:t>
            </a:fld>
            <a:endParaRPr lang="es-MX"/>
          </a:p>
        </p:txBody>
      </p:sp>
    </p:spTree>
    <p:extLst>
      <p:ext uri="{BB962C8B-B14F-4D97-AF65-F5344CB8AC3E}">
        <p14:creationId xmlns:p14="http://schemas.microsoft.com/office/powerpoint/2010/main" val="32953498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29</a:t>
            </a:fld>
            <a:endParaRPr lang="es-MX"/>
          </a:p>
        </p:txBody>
      </p:sp>
    </p:spTree>
    <p:extLst>
      <p:ext uri="{BB962C8B-B14F-4D97-AF65-F5344CB8AC3E}">
        <p14:creationId xmlns:p14="http://schemas.microsoft.com/office/powerpoint/2010/main" val="147090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7</a:t>
            </a:fld>
            <a:endParaRPr lang="es-MX"/>
          </a:p>
        </p:txBody>
      </p:sp>
    </p:spTree>
    <p:extLst>
      <p:ext uri="{BB962C8B-B14F-4D97-AF65-F5344CB8AC3E}">
        <p14:creationId xmlns:p14="http://schemas.microsoft.com/office/powerpoint/2010/main" val="37184546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30</a:t>
            </a:fld>
            <a:endParaRPr lang="es-MX"/>
          </a:p>
        </p:txBody>
      </p:sp>
    </p:spTree>
    <p:extLst>
      <p:ext uri="{BB962C8B-B14F-4D97-AF65-F5344CB8AC3E}">
        <p14:creationId xmlns:p14="http://schemas.microsoft.com/office/powerpoint/2010/main" val="1500907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8</a:t>
            </a:fld>
            <a:endParaRPr lang="es-MX"/>
          </a:p>
        </p:txBody>
      </p:sp>
    </p:spTree>
    <p:extLst>
      <p:ext uri="{BB962C8B-B14F-4D97-AF65-F5344CB8AC3E}">
        <p14:creationId xmlns:p14="http://schemas.microsoft.com/office/powerpoint/2010/main" val="1996943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9</a:t>
            </a:fld>
            <a:endParaRPr lang="es-MX"/>
          </a:p>
        </p:txBody>
      </p:sp>
    </p:spTree>
    <p:extLst>
      <p:ext uri="{BB962C8B-B14F-4D97-AF65-F5344CB8AC3E}">
        <p14:creationId xmlns:p14="http://schemas.microsoft.com/office/powerpoint/2010/main" val="1740248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10</a:t>
            </a:fld>
            <a:endParaRPr lang="es-MX"/>
          </a:p>
        </p:txBody>
      </p:sp>
    </p:spTree>
    <p:extLst>
      <p:ext uri="{BB962C8B-B14F-4D97-AF65-F5344CB8AC3E}">
        <p14:creationId xmlns:p14="http://schemas.microsoft.com/office/powerpoint/2010/main" val="4200718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14</a:t>
            </a:fld>
            <a:endParaRPr lang="es-MX"/>
          </a:p>
        </p:txBody>
      </p:sp>
    </p:spTree>
    <p:extLst>
      <p:ext uri="{BB962C8B-B14F-4D97-AF65-F5344CB8AC3E}">
        <p14:creationId xmlns:p14="http://schemas.microsoft.com/office/powerpoint/2010/main" val="3250601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15</a:t>
            </a:fld>
            <a:endParaRPr lang="es-MX"/>
          </a:p>
        </p:txBody>
      </p:sp>
    </p:spTree>
    <p:extLst>
      <p:ext uri="{BB962C8B-B14F-4D97-AF65-F5344CB8AC3E}">
        <p14:creationId xmlns:p14="http://schemas.microsoft.com/office/powerpoint/2010/main" val="3143952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16</a:t>
            </a:fld>
            <a:endParaRPr lang="es-MX"/>
          </a:p>
        </p:txBody>
      </p:sp>
    </p:spTree>
    <p:extLst>
      <p:ext uri="{BB962C8B-B14F-4D97-AF65-F5344CB8AC3E}">
        <p14:creationId xmlns:p14="http://schemas.microsoft.com/office/powerpoint/2010/main" val="1203618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3104798-C712-49E2-AC77-E8E4C38EB409}" type="slidenum">
              <a:rPr lang="es-MX" smtClean="0"/>
              <a:t>17</a:t>
            </a:fld>
            <a:endParaRPr lang="es-MX"/>
          </a:p>
        </p:txBody>
      </p:sp>
    </p:spTree>
    <p:extLst>
      <p:ext uri="{BB962C8B-B14F-4D97-AF65-F5344CB8AC3E}">
        <p14:creationId xmlns:p14="http://schemas.microsoft.com/office/powerpoint/2010/main" val="359169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0415DC5-2513-45BD-84C4-042D9CBF86AD}" type="datetimeFigureOut">
              <a:rPr lang="es-MX" smtClean="0"/>
              <a:t>12/06/2018</a:t>
            </a:fld>
            <a:endParaRPr lang="es-MX"/>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s-MX"/>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11C92CC-D348-4201-8BF9-61ACBEAFA130}" type="slidenum">
              <a:rPr lang="es-MX" smtClean="0"/>
              <a:t>‹Nº›</a:t>
            </a:fld>
            <a:endParaRPr lang="es-MX"/>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97973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415DC5-2513-45BD-84C4-042D9CBF86AD}" type="datetimeFigureOut">
              <a:rPr lang="es-MX" smtClean="0"/>
              <a:t>12/06/2018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776695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415DC5-2513-45BD-84C4-042D9CBF86AD}" type="datetimeFigureOut">
              <a:rPr lang="es-MX" smtClean="0"/>
              <a:t>12/06/2018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402397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D0415DC5-2513-45BD-84C4-042D9CBF86AD}" type="datetimeFigureOut">
              <a:rPr lang="es-MX" smtClean="0"/>
              <a:t>12/06/2018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318892089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D0415DC5-2513-45BD-84C4-042D9CBF86AD}" type="datetimeFigureOut">
              <a:rPr lang="es-MX" smtClean="0"/>
              <a:t>12/06/2018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111C92CC-D348-4201-8BF9-61ACBEAFA130}" type="slidenum">
              <a:rPr lang="es-MX" smtClean="0"/>
              <a:t>‹Nº›</a:t>
            </a:fld>
            <a:endParaRPr lang="es-MX"/>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737437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D0415DC5-2513-45BD-84C4-042D9CBF86AD}" type="datetimeFigureOut">
              <a:rPr lang="es-MX" smtClean="0"/>
              <a:t>12/06/2018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512138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D0415DC5-2513-45BD-84C4-042D9CBF86AD}" type="datetimeFigureOut">
              <a:rPr lang="es-MX" smtClean="0"/>
              <a:t>12/06/2018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3777841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D0415DC5-2513-45BD-84C4-042D9CBF86AD}" type="datetimeFigureOut">
              <a:rPr lang="es-MX" smtClean="0"/>
              <a:t>12/06/2018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653817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415DC5-2513-45BD-84C4-042D9CBF86AD}" type="datetimeFigureOut">
              <a:rPr lang="es-MX" smtClean="0"/>
              <a:t>12/06/2018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4058456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415DC5-2513-45BD-84C4-042D9CBF86AD}" type="datetimeFigureOut">
              <a:rPr lang="es-MX" smtClean="0"/>
              <a:t>12/06/2018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13547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D0415DC5-2513-45BD-84C4-042D9CBF86AD}" type="datetimeFigureOut">
              <a:rPr lang="es-MX" smtClean="0"/>
              <a:t>12/06/2018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111C92CC-D348-4201-8BF9-61ACBEAFA130}" type="slidenum">
              <a:rPr lang="es-MX" smtClean="0"/>
              <a:t>‹Nº›</a:t>
            </a:fld>
            <a:endParaRPr lang="es-MX"/>
          </a:p>
        </p:txBody>
      </p:sp>
    </p:spTree>
    <p:extLst>
      <p:ext uri="{BB962C8B-B14F-4D97-AF65-F5344CB8AC3E}">
        <p14:creationId xmlns:p14="http://schemas.microsoft.com/office/powerpoint/2010/main" val="2939127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0415DC5-2513-45BD-84C4-042D9CBF86AD}" type="datetimeFigureOut">
              <a:rPr lang="es-MX" smtClean="0"/>
              <a:t>12/06/2018</a:t>
            </a:fld>
            <a:endParaRPr lang="es-MX"/>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s-MX"/>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11C92CC-D348-4201-8BF9-61ACBEAFA130}" type="slidenum">
              <a:rPr lang="es-MX" smtClean="0"/>
              <a:t>‹Nº›</a:t>
            </a:fld>
            <a:endParaRPr lang="es-MX"/>
          </a:p>
        </p:txBody>
      </p:sp>
      <p:pic>
        <p:nvPicPr>
          <p:cNvPr id="9" name="Picture 4" descr="http://www.thebestschools.org/wp-content/uploads/2012/06/biostatistics.jpg"/>
          <p:cNvPicPr>
            <a:picLocks noChangeAspect="1" noChangeArrowheads="1"/>
          </p:cNvPicPr>
          <p:nvPr userDrawn="1"/>
        </p:nvPicPr>
        <p:blipFill>
          <a:blip r:embed="rId13">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10587" y="292590"/>
            <a:ext cx="1075882" cy="634020"/>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descr="http://4.bp.blogspot.com/_AEZks0GBs7U/TPMYzdVYBpI/AAAAAAAAACA/5GIcZA2e9lc/s1600/LOGO+ITESM.jpg"/>
          <p:cNvPicPr>
            <a:picLocks noChangeAspect="1" noChangeArrowheads="1"/>
          </p:cNvPicPr>
          <p:nvPr userDrawn="1"/>
        </p:nvPicPr>
        <p:blipFill>
          <a:blip r:embed="rId1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31140" y="6085157"/>
            <a:ext cx="1447886" cy="5366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43970607"/>
      </p:ext>
    </p:extLst>
  </p:cSld>
  <p:clrMap bg1="lt1" tx1="dk1" bg2="lt2" tx2="dk2" accent1="accent1" accent2="accent2" accent3="accent3" accent4="accent4" accent5="accent5" accent6="accent6" hlink="hlink" folHlink="folHlink"/>
  <p:sldLayoutIdLst>
    <p:sldLayoutId id="2147484146" r:id="rId1"/>
    <p:sldLayoutId id="2147484147" r:id="rId2"/>
    <p:sldLayoutId id="2147484148" r:id="rId3"/>
    <p:sldLayoutId id="2147484149" r:id="rId4"/>
    <p:sldLayoutId id="2147484150" r:id="rId5"/>
    <p:sldLayoutId id="2147484151" r:id="rId6"/>
    <p:sldLayoutId id="2147484152" r:id="rId7"/>
    <p:sldLayoutId id="2147484153" r:id="rId8"/>
    <p:sldLayoutId id="2147484154" r:id="rId9"/>
    <p:sldLayoutId id="2147484155" r:id="rId10"/>
    <p:sldLayoutId id="2147484156"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183958" y="1270302"/>
            <a:ext cx="9966960" cy="2926080"/>
          </a:xfrm>
        </p:spPr>
        <p:txBody>
          <a:bodyPr/>
          <a:lstStyle/>
          <a:p>
            <a:r>
              <a:rPr lang="es-MX" u="sng" dirty="0" smtClean="0">
                <a:solidFill>
                  <a:schemeClr val="bg1"/>
                </a:solidFill>
              </a:rPr>
              <a:t>ANÁLISIS DE VARIANZA</a:t>
            </a:r>
            <a:br>
              <a:rPr lang="es-MX" u="sng" dirty="0" smtClean="0">
                <a:solidFill>
                  <a:schemeClr val="bg1"/>
                </a:solidFill>
              </a:rPr>
            </a:br>
            <a:r>
              <a:rPr lang="es-MX" sz="2400" u="sng" dirty="0" smtClean="0">
                <a:solidFill>
                  <a:schemeClr val="bg1"/>
                </a:solidFill>
              </a:rPr>
              <a:t>de una Vía </a:t>
            </a:r>
            <a:endParaRPr lang="es-MX" u="sng" dirty="0">
              <a:solidFill>
                <a:schemeClr val="bg1"/>
              </a:solidFill>
            </a:endParaRPr>
          </a:p>
        </p:txBody>
      </p:sp>
    </p:spTree>
    <p:extLst>
      <p:ext uri="{BB962C8B-B14F-4D97-AF65-F5344CB8AC3E}">
        <p14:creationId xmlns:p14="http://schemas.microsoft.com/office/powerpoint/2010/main" val="9127388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00638" y="1554672"/>
            <a:ext cx="11263745" cy="3831818"/>
          </a:xfrm>
          <a:prstGeom prst="rect">
            <a:avLst/>
          </a:prstGeom>
          <a:noFill/>
        </p:spPr>
        <p:txBody>
          <a:bodyPr wrap="square" rtlCol="0">
            <a:spAutoFit/>
          </a:bodyPr>
          <a:lstStyle/>
          <a:p>
            <a:r>
              <a:rPr lang="es-MX" sz="2700" b="1" dirty="0" smtClean="0">
                <a:solidFill>
                  <a:srgbClr val="002060"/>
                </a:solidFill>
              </a:rPr>
              <a:t>Paso CINCO: </a:t>
            </a:r>
            <a:r>
              <a:rPr lang="es-MX" sz="2700" dirty="0" smtClean="0">
                <a:solidFill>
                  <a:srgbClr val="002060"/>
                </a:solidFill>
              </a:rPr>
              <a:t>Calcular el estadístico del paso 4</a:t>
            </a:r>
          </a:p>
          <a:p>
            <a:endParaRPr lang="es-MX" sz="2700" b="1" dirty="0" smtClean="0">
              <a:solidFill>
                <a:srgbClr val="002060"/>
              </a:solidFill>
            </a:endParaRPr>
          </a:p>
          <a:p>
            <a:r>
              <a:rPr lang="es-MX" sz="2700" b="1" dirty="0">
                <a:solidFill>
                  <a:srgbClr val="002060"/>
                </a:solidFill>
              </a:rPr>
              <a:t>Paso SEIS: </a:t>
            </a:r>
            <a:r>
              <a:rPr lang="es-MX" sz="2700" dirty="0">
                <a:solidFill>
                  <a:srgbClr val="002060"/>
                </a:solidFill>
              </a:rPr>
              <a:t>Definir los valores críticos de F</a:t>
            </a:r>
          </a:p>
          <a:p>
            <a:endParaRPr lang="es-MX" sz="2700" b="1" dirty="0">
              <a:solidFill>
                <a:srgbClr val="002060"/>
              </a:solidFill>
            </a:endParaRPr>
          </a:p>
          <a:p>
            <a:r>
              <a:rPr lang="es-MX" sz="2700" b="1" dirty="0">
                <a:solidFill>
                  <a:srgbClr val="002060"/>
                </a:solidFill>
              </a:rPr>
              <a:t>Paso SIETE: </a:t>
            </a:r>
            <a:r>
              <a:rPr lang="es-MX" sz="2700" dirty="0">
                <a:solidFill>
                  <a:srgbClr val="002060"/>
                </a:solidFill>
              </a:rPr>
              <a:t>revisar donde está F</a:t>
            </a:r>
          </a:p>
          <a:p>
            <a:pPr marL="457200" indent="-457200">
              <a:buFont typeface="Arial" panose="020B0604020202020204" pitchFamily="34" charset="0"/>
              <a:buChar char="•"/>
            </a:pPr>
            <a:endParaRPr lang="es-MX" sz="2700" b="1" dirty="0">
              <a:solidFill>
                <a:srgbClr val="002060"/>
              </a:solidFill>
            </a:endParaRPr>
          </a:p>
          <a:p>
            <a:r>
              <a:rPr lang="es-MX" sz="2700" b="1" dirty="0">
                <a:solidFill>
                  <a:srgbClr val="002060"/>
                </a:solidFill>
              </a:rPr>
              <a:t>PASO OCHO: </a:t>
            </a:r>
            <a:r>
              <a:rPr lang="es-MX" sz="2700" dirty="0" smtClean="0">
                <a:solidFill>
                  <a:srgbClr val="002060"/>
                </a:solidFill>
              </a:rPr>
              <a:t>Concluir </a:t>
            </a:r>
            <a:endParaRPr lang="es-MX" sz="2700" dirty="0">
              <a:solidFill>
                <a:srgbClr val="002060"/>
              </a:solidFill>
            </a:endParaRPr>
          </a:p>
          <a:p>
            <a:endParaRPr lang="es-MX" sz="2700" b="1" dirty="0">
              <a:solidFill>
                <a:srgbClr val="002060"/>
              </a:solidFill>
            </a:endParaRPr>
          </a:p>
          <a:p>
            <a:endParaRPr lang="es-MX" sz="2700" b="1" dirty="0" smtClean="0">
              <a:solidFill>
                <a:srgbClr val="002060"/>
              </a:solidFill>
            </a:endParaRPr>
          </a:p>
        </p:txBody>
      </p:sp>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p:spTree>
    <p:extLst>
      <p:ext uri="{BB962C8B-B14F-4D97-AF65-F5344CB8AC3E}">
        <p14:creationId xmlns:p14="http://schemas.microsoft.com/office/powerpoint/2010/main" val="31260174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47060" y="919747"/>
            <a:ext cx="9872871" cy="4482296"/>
          </a:xfrm>
        </p:spPr>
        <p:txBody>
          <a:bodyPr>
            <a:noAutofit/>
          </a:bodyPr>
          <a:lstStyle/>
          <a:p>
            <a:pPr marL="45720" indent="0" algn="just">
              <a:buNone/>
            </a:pPr>
            <a:r>
              <a:rPr lang="es-MX" sz="2800" dirty="0" smtClean="0">
                <a:solidFill>
                  <a:srgbClr val="FF0000"/>
                </a:solidFill>
              </a:rPr>
              <a:t>Para tomar una decisión es necesario comparar F calculado contra el valor crítico de </a:t>
            </a:r>
            <a:r>
              <a:rPr lang="es-MX" sz="2800" i="1" dirty="0" smtClean="0">
                <a:solidFill>
                  <a:srgbClr val="FF0000"/>
                </a:solidFill>
              </a:rPr>
              <a:t>F</a:t>
            </a:r>
            <a:r>
              <a:rPr lang="es-MX" sz="2800" dirty="0" smtClean="0">
                <a:solidFill>
                  <a:srgbClr val="FF0000"/>
                </a:solidFill>
              </a:rPr>
              <a:t> que puede obtenerse de la tabla F con:</a:t>
            </a:r>
          </a:p>
          <a:p>
            <a:pPr marL="45720" indent="0" algn="just">
              <a:buNone/>
            </a:pPr>
            <a:r>
              <a:rPr lang="es-MX" sz="2800" dirty="0" smtClean="0">
                <a:solidFill>
                  <a:srgbClr val="FF0000"/>
                </a:solidFill>
              </a:rPr>
              <a:t> </a:t>
            </a:r>
            <a:r>
              <a:rPr lang="es-MX" sz="2800" i="1" dirty="0" smtClean="0">
                <a:solidFill>
                  <a:srgbClr val="FF0000"/>
                </a:solidFill>
              </a:rPr>
              <a:t>k</a:t>
            </a:r>
            <a:r>
              <a:rPr lang="es-MX" sz="2800" dirty="0" smtClean="0">
                <a:solidFill>
                  <a:srgbClr val="FF0000"/>
                </a:solidFill>
              </a:rPr>
              <a:t> - 1 y </a:t>
            </a:r>
            <a:r>
              <a:rPr lang="es-MX" sz="2800" i="1" dirty="0" smtClean="0">
                <a:solidFill>
                  <a:srgbClr val="FF0000"/>
                </a:solidFill>
              </a:rPr>
              <a:t>N</a:t>
            </a:r>
            <a:r>
              <a:rPr lang="es-MX" sz="2800" dirty="0" smtClean="0">
                <a:solidFill>
                  <a:srgbClr val="FF0000"/>
                </a:solidFill>
              </a:rPr>
              <a:t> - </a:t>
            </a:r>
            <a:r>
              <a:rPr lang="es-MX" sz="2800" i="1" dirty="0" smtClean="0">
                <a:solidFill>
                  <a:srgbClr val="FF0000"/>
                </a:solidFill>
              </a:rPr>
              <a:t>k</a:t>
            </a:r>
            <a:r>
              <a:rPr lang="es-MX" sz="2800" dirty="0" smtClean="0">
                <a:solidFill>
                  <a:srgbClr val="FF0000"/>
                </a:solidFill>
              </a:rPr>
              <a:t> grados de libertad en el numerador y denominador respectivamente. </a:t>
            </a:r>
          </a:p>
        </p:txBody>
      </p:sp>
      <p:sp>
        <p:nvSpPr>
          <p:cNvPr id="15" name="Rectángulo 14"/>
          <p:cNvSpPr/>
          <p:nvPr/>
        </p:nvSpPr>
        <p:spPr>
          <a:xfrm>
            <a:off x="4126063" y="2978229"/>
            <a:ext cx="3314867" cy="2562794"/>
          </a:xfrm>
          <a:prstGeom prst="rect">
            <a:avLst/>
          </a:prstGeom>
          <a:solidFill>
            <a:srgbClr val="FF4B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4" name="Imagen 23"/>
          <p:cNvPicPr>
            <a:picLocks noChangeAspect="1"/>
          </p:cNvPicPr>
          <p:nvPr/>
        </p:nvPicPr>
        <p:blipFill>
          <a:blip r:embed="rId2">
            <a:clrChange>
              <a:clrFrom>
                <a:srgbClr val="FFFF00"/>
              </a:clrFrom>
              <a:clrTo>
                <a:srgbClr val="FFFF00">
                  <a:alpha val="0"/>
                </a:srgbClr>
              </a:clrTo>
            </a:clrChange>
            <a:extLst>
              <a:ext uri="{28A0092B-C50C-407E-A947-70E740481C1C}">
                <a14:useLocalDpi xmlns:a14="http://schemas.microsoft.com/office/drawing/2010/main" val="0"/>
              </a:ext>
            </a:extLst>
          </a:blip>
          <a:stretch>
            <a:fillRect/>
          </a:stretch>
        </p:blipFill>
        <p:spPr>
          <a:xfrm>
            <a:off x="3774640" y="2968168"/>
            <a:ext cx="5694519" cy="2736556"/>
          </a:xfrm>
          <a:prstGeom prst="rect">
            <a:avLst/>
          </a:prstGeom>
        </p:spPr>
      </p:pic>
      <p:sp>
        <p:nvSpPr>
          <p:cNvPr id="30" name="Abrir llave 29"/>
          <p:cNvSpPr/>
          <p:nvPr/>
        </p:nvSpPr>
        <p:spPr>
          <a:xfrm rot="16200000">
            <a:off x="5732147" y="4258206"/>
            <a:ext cx="297180" cy="3120386"/>
          </a:xfrm>
          <a:prstGeom prst="leftBrace">
            <a:avLst>
              <a:gd name="adj1" fmla="val 51190"/>
              <a:gd name="adj2" fmla="val 50000"/>
            </a:avLst>
          </a:prstGeom>
          <a:ln w="38100">
            <a:solidFill>
              <a:srgbClr val="FF4B0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31" name="CuadroTexto 30"/>
          <p:cNvSpPr txBox="1"/>
          <p:nvPr/>
        </p:nvSpPr>
        <p:spPr>
          <a:xfrm>
            <a:off x="4403494" y="5988413"/>
            <a:ext cx="3351882" cy="523220"/>
          </a:xfrm>
          <a:prstGeom prst="rect">
            <a:avLst/>
          </a:prstGeom>
          <a:noFill/>
        </p:spPr>
        <p:txBody>
          <a:bodyPr wrap="square" rtlCol="0">
            <a:spAutoFit/>
          </a:bodyPr>
          <a:lstStyle/>
          <a:p>
            <a:pPr algn="ctr"/>
            <a:r>
              <a:rPr lang="es-MX" sz="2800" dirty="0"/>
              <a:t>Región de no rechazo</a:t>
            </a:r>
          </a:p>
        </p:txBody>
      </p:sp>
    </p:spTree>
    <p:extLst>
      <p:ext uri="{BB962C8B-B14F-4D97-AF65-F5344CB8AC3E}">
        <p14:creationId xmlns:p14="http://schemas.microsoft.com/office/powerpoint/2010/main" val="26192790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rotWithShape="1">
          <a:blip r:embed="rId2"/>
          <a:srcRect l="7802" t="5438" r="33008" b="2793"/>
          <a:stretch/>
        </p:blipFill>
        <p:spPr>
          <a:xfrm>
            <a:off x="3449781" y="367078"/>
            <a:ext cx="5929746" cy="6490922"/>
          </a:xfrm>
          <a:prstGeom prst="rect">
            <a:avLst/>
          </a:prstGeom>
        </p:spPr>
      </p:pic>
    </p:spTree>
    <p:extLst>
      <p:ext uri="{BB962C8B-B14F-4D97-AF65-F5344CB8AC3E}">
        <p14:creationId xmlns:p14="http://schemas.microsoft.com/office/powerpoint/2010/main" val="25764597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581891" y="848004"/>
            <a:ext cx="10931236" cy="3416320"/>
          </a:xfrm>
          <a:prstGeom prst="rect">
            <a:avLst/>
          </a:prstGeom>
        </p:spPr>
        <p:txBody>
          <a:bodyPr wrap="square">
            <a:spAutoFit/>
          </a:bodyPr>
          <a:lstStyle/>
          <a:p>
            <a:pPr marL="45720" indent="0" algn="just">
              <a:buFont typeface="Corbel" pitchFamily="34" charset="0"/>
              <a:buNone/>
            </a:pPr>
            <a:r>
              <a:rPr lang="es-MX" sz="2400" dirty="0">
                <a:solidFill>
                  <a:srgbClr val="002060"/>
                </a:solidFill>
              </a:rPr>
              <a:t>Un estudio sobre los efectos de la exposición al monóxido de carbono en pacientes con arterioesclerosis, se llevó en tres diferentes centros médicos en EUA –Johns Hopkins </a:t>
            </a:r>
            <a:r>
              <a:rPr lang="es-MX" sz="2400" dirty="0" err="1">
                <a:solidFill>
                  <a:srgbClr val="002060"/>
                </a:solidFill>
              </a:rPr>
              <a:t>University</a:t>
            </a:r>
            <a:r>
              <a:rPr lang="es-MX" sz="2400" dirty="0">
                <a:solidFill>
                  <a:srgbClr val="002060"/>
                </a:solidFill>
              </a:rPr>
              <a:t> </a:t>
            </a:r>
            <a:r>
              <a:rPr lang="es-MX" sz="2400" dirty="0" err="1">
                <a:solidFill>
                  <a:srgbClr val="002060"/>
                </a:solidFill>
              </a:rPr>
              <a:t>School</a:t>
            </a:r>
            <a:r>
              <a:rPr lang="es-MX" sz="2400" dirty="0">
                <a:solidFill>
                  <a:srgbClr val="002060"/>
                </a:solidFill>
              </a:rPr>
              <a:t> of Medicine, Rancho Los Amigos Medical center y St. Louis </a:t>
            </a:r>
            <a:r>
              <a:rPr lang="es-MX" sz="2400" dirty="0" err="1">
                <a:solidFill>
                  <a:srgbClr val="002060"/>
                </a:solidFill>
              </a:rPr>
              <a:t>University</a:t>
            </a:r>
            <a:r>
              <a:rPr lang="es-MX" sz="2400" dirty="0">
                <a:solidFill>
                  <a:srgbClr val="002060"/>
                </a:solidFill>
              </a:rPr>
              <a:t> </a:t>
            </a:r>
            <a:r>
              <a:rPr lang="es-MX" sz="2400" dirty="0" err="1">
                <a:solidFill>
                  <a:srgbClr val="002060"/>
                </a:solidFill>
              </a:rPr>
              <a:t>School</a:t>
            </a:r>
            <a:r>
              <a:rPr lang="es-MX" sz="2400" dirty="0">
                <a:solidFill>
                  <a:srgbClr val="002060"/>
                </a:solidFill>
              </a:rPr>
              <a:t> of Medicine.</a:t>
            </a:r>
          </a:p>
          <a:p>
            <a:pPr marL="45720" indent="0" algn="just">
              <a:buFont typeface="Corbel" pitchFamily="34" charset="0"/>
              <a:buNone/>
            </a:pPr>
            <a:r>
              <a:rPr lang="es-MX" sz="2400" dirty="0">
                <a:solidFill>
                  <a:srgbClr val="002060"/>
                </a:solidFill>
              </a:rPr>
              <a:t>Si los pacientes de un centro medico empiezan con medidas de volumen espiratorio forzado de 1 segundo (insuficiencia respiratoria) mayores o menores, lo resultados se pueden ver afectados.</a:t>
            </a:r>
          </a:p>
          <a:p>
            <a:pPr marL="45720" indent="0" algn="just">
              <a:buFont typeface="Corbel" pitchFamily="34" charset="0"/>
              <a:buNone/>
            </a:pPr>
            <a:r>
              <a:rPr lang="es-MX" sz="2400" b="1" dirty="0">
                <a:solidFill>
                  <a:srgbClr val="002060"/>
                </a:solidFill>
              </a:rPr>
              <a:t>Como los valores de las medias de los tres centros son diferentes, entonces se desea comprobar si hay diferencia entre ellos</a:t>
            </a:r>
            <a:r>
              <a:rPr lang="es-MX" sz="2400" b="1" dirty="0" smtClean="0">
                <a:solidFill>
                  <a:srgbClr val="002060"/>
                </a:solidFill>
              </a:rPr>
              <a:t>. Se recopilaron los siguientes datos</a:t>
            </a:r>
            <a:r>
              <a:rPr lang="es-MX" sz="2400" dirty="0" smtClean="0">
                <a:solidFill>
                  <a:srgbClr val="002060"/>
                </a:solidFill>
              </a:rPr>
              <a:t>:</a:t>
            </a:r>
            <a:endParaRPr lang="es-MX" sz="2400" dirty="0">
              <a:solidFill>
                <a:srgbClr val="002060"/>
              </a:solidFill>
            </a:endParaRPr>
          </a:p>
        </p:txBody>
      </p:sp>
      <mc:AlternateContent xmlns:mc="http://schemas.openxmlformats.org/markup-compatibility/2006" xmlns:a14="http://schemas.microsoft.com/office/drawing/2010/main">
        <mc:Choice Requires="a14">
          <p:graphicFrame>
            <p:nvGraphicFramePr>
              <p:cNvPr id="7" name="Tabla 6"/>
              <p:cNvGraphicFramePr>
                <a:graphicFrameLocks noGrp="1"/>
              </p:cNvGraphicFramePr>
              <p:nvPr>
                <p:extLst>
                  <p:ext uri="{D42A27DB-BD31-4B8C-83A1-F6EECF244321}">
                    <p14:modId xmlns:p14="http://schemas.microsoft.com/office/powerpoint/2010/main" val="2884805274"/>
                  </p:ext>
                </p:extLst>
              </p:nvPr>
            </p:nvGraphicFramePr>
            <p:xfrm>
              <a:off x="2239818" y="4715860"/>
              <a:ext cx="8127999" cy="11125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59447468"/>
                        </a:ext>
                      </a:extLst>
                    </a:gridCol>
                    <a:gridCol w="2709333">
                      <a:extLst>
                        <a:ext uri="{9D8B030D-6E8A-4147-A177-3AD203B41FA5}">
                          <a16:colId xmlns:a16="http://schemas.microsoft.com/office/drawing/2014/main" val="2343848677"/>
                        </a:ext>
                      </a:extLst>
                    </a:gridCol>
                    <a:gridCol w="2709333">
                      <a:extLst>
                        <a:ext uri="{9D8B030D-6E8A-4147-A177-3AD203B41FA5}">
                          <a16:colId xmlns:a16="http://schemas.microsoft.com/office/drawing/2014/main" val="1893846722"/>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solidFill>
                                          <a:srgbClr val="002060"/>
                                        </a:solidFill>
                                        <a:latin typeface="Cambria Math" panose="02040503050406030204" pitchFamily="18" charset="0"/>
                                      </a:rPr>
                                    </m:ctrlPr>
                                  </m:sSubPr>
                                  <m:e>
                                    <m:r>
                                      <a:rPr lang="es-MX" b="1" i="1" smtClean="0">
                                        <a:solidFill>
                                          <a:srgbClr val="002060"/>
                                        </a:solidFill>
                                        <a:latin typeface="Cambria Math" panose="02040503050406030204" pitchFamily="18" charset="0"/>
                                      </a:rPr>
                                      <m:t>𝒏</m:t>
                                    </m:r>
                                  </m:e>
                                  <m:sub>
                                    <m:r>
                                      <a:rPr lang="es-MX" b="1" i="1" smtClean="0">
                                        <a:solidFill>
                                          <a:srgbClr val="002060"/>
                                        </a:solidFill>
                                        <a:latin typeface="Cambria Math" panose="02040503050406030204" pitchFamily="18" charset="0"/>
                                      </a:rPr>
                                      <m:t>𝟏</m:t>
                                    </m:r>
                                  </m:sub>
                                </m:sSub>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𝟐𝟏</m:t>
                                </m:r>
                              </m:oMath>
                            </m:oMathPara>
                          </a14:m>
                          <a:endParaRPr lang="es-MX" b="1"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solidFill>
                                          <a:srgbClr val="002060"/>
                                        </a:solidFill>
                                        <a:latin typeface="Cambria Math" panose="02040503050406030204" pitchFamily="18" charset="0"/>
                                      </a:rPr>
                                    </m:ctrlPr>
                                  </m:sSubPr>
                                  <m:e>
                                    <m:r>
                                      <a:rPr lang="es-MX" b="1" i="1" smtClean="0">
                                        <a:solidFill>
                                          <a:srgbClr val="002060"/>
                                        </a:solidFill>
                                        <a:latin typeface="Cambria Math" panose="02040503050406030204" pitchFamily="18" charset="0"/>
                                      </a:rPr>
                                      <m:t>𝒏</m:t>
                                    </m:r>
                                  </m:e>
                                  <m:sub>
                                    <m:r>
                                      <a:rPr lang="es-MX" b="1" i="1" smtClean="0">
                                        <a:solidFill>
                                          <a:srgbClr val="002060"/>
                                        </a:solidFill>
                                        <a:latin typeface="Cambria Math" panose="02040503050406030204" pitchFamily="18" charset="0"/>
                                      </a:rPr>
                                      <m:t>𝟐</m:t>
                                    </m:r>
                                  </m:sub>
                                </m:sSub>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𝟏𝟔</m:t>
                                </m:r>
                              </m:oMath>
                            </m:oMathPara>
                          </a14:m>
                          <a:endParaRPr lang="es-MX" b="1"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s-MX" b="1" i="1" smtClean="0">
                                      <a:solidFill>
                                        <a:srgbClr val="002060"/>
                                      </a:solidFill>
                                      <a:latin typeface="Cambria Math" panose="02040503050406030204" pitchFamily="18" charset="0"/>
                                    </a:rPr>
                                  </m:ctrlPr>
                                </m:sSubPr>
                                <m:e>
                                  <m:r>
                                    <a:rPr lang="es-MX" b="1" i="1" smtClean="0">
                                      <a:solidFill>
                                        <a:srgbClr val="002060"/>
                                      </a:solidFill>
                                      <a:latin typeface="Cambria Math" panose="02040503050406030204" pitchFamily="18" charset="0"/>
                                    </a:rPr>
                                    <m:t>𝒏</m:t>
                                  </m:r>
                                </m:e>
                                <m:sub>
                                  <m:r>
                                    <a:rPr lang="es-MX" b="1" i="1" smtClean="0">
                                      <a:solidFill>
                                        <a:srgbClr val="002060"/>
                                      </a:solidFill>
                                      <a:latin typeface="Cambria Math" panose="02040503050406030204" pitchFamily="18" charset="0"/>
                                    </a:rPr>
                                    <m:t>𝟑</m:t>
                                  </m:r>
                                </m:sub>
                              </m:sSub>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𝟐</m:t>
                              </m:r>
                            </m:oMath>
                          </a14:m>
                          <a:r>
                            <a:rPr lang="es-MX" b="1" dirty="0" smtClean="0">
                              <a:solidFill>
                                <a:srgbClr val="002060"/>
                              </a:solidFill>
                            </a:rPr>
                            <a:t>3</a:t>
                          </a:r>
                          <a:endParaRPr lang="es-MX" b="1"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6484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solidFill>
                                          <a:srgbClr val="002060"/>
                                        </a:solidFill>
                                        <a:latin typeface="Cambria Math" panose="02040503050406030204" pitchFamily="18" charset="0"/>
                                      </a:rPr>
                                    </m:ctrlPr>
                                  </m:accPr>
                                  <m:e>
                                    <m:sSub>
                                      <m:sSubPr>
                                        <m:ctrlPr>
                                          <a:rPr lang="es-MX" b="1" i="1" smtClean="0">
                                            <a:solidFill>
                                              <a:srgbClr val="002060"/>
                                            </a:solidFill>
                                            <a:latin typeface="Cambria Math" panose="02040503050406030204" pitchFamily="18" charset="0"/>
                                          </a:rPr>
                                        </m:ctrlPr>
                                      </m:sSubPr>
                                      <m:e>
                                        <m:r>
                                          <a:rPr lang="es-MX" b="1" i="1" smtClean="0">
                                            <a:solidFill>
                                              <a:srgbClr val="002060"/>
                                            </a:solidFill>
                                            <a:latin typeface="Cambria Math" panose="02040503050406030204" pitchFamily="18" charset="0"/>
                                          </a:rPr>
                                          <m:t>𝒙</m:t>
                                        </m:r>
                                      </m:e>
                                      <m:sub>
                                        <m:r>
                                          <a:rPr lang="es-MX" b="1" i="1" smtClean="0">
                                            <a:solidFill>
                                              <a:srgbClr val="002060"/>
                                            </a:solidFill>
                                            <a:latin typeface="Cambria Math" panose="02040503050406030204" pitchFamily="18" charset="0"/>
                                          </a:rPr>
                                          <m:t>𝟏</m:t>
                                        </m:r>
                                      </m:sub>
                                    </m:sSub>
                                  </m:e>
                                </m:acc>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𝟐</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𝟔𝟑</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𝒍𝒊𝒕𝒓𝒐𝒔</m:t>
                                </m:r>
                              </m:oMath>
                            </m:oMathPara>
                          </a14:m>
                          <a:endParaRPr lang="es-MX" b="1"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solidFill>
                                          <a:srgbClr val="002060"/>
                                        </a:solidFill>
                                        <a:latin typeface="Cambria Math" panose="02040503050406030204" pitchFamily="18" charset="0"/>
                                      </a:rPr>
                                    </m:ctrlPr>
                                  </m:accPr>
                                  <m:e>
                                    <m:sSub>
                                      <m:sSubPr>
                                        <m:ctrlPr>
                                          <a:rPr lang="es-MX" b="1" i="1" smtClean="0">
                                            <a:solidFill>
                                              <a:srgbClr val="002060"/>
                                            </a:solidFill>
                                            <a:latin typeface="Cambria Math" panose="02040503050406030204" pitchFamily="18" charset="0"/>
                                          </a:rPr>
                                        </m:ctrlPr>
                                      </m:sSubPr>
                                      <m:e>
                                        <m:r>
                                          <a:rPr lang="es-MX" b="1" i="1" smtClean="0">
                                            <a:solidFill>
                                              <a:srgbClr val="002060"/>
                                            </a:solidFill>
                                            <a:latin typeface="Cambria Math" panose="02040503050406030204" pitchFamily="18" charset="0"/>
                                          </a:rPr>
                                          <m:t>𝒙</m:t>
                                        </m:r>
                                      </m:e>
                                      <m:sub>
                                        <m:r>
                                          <a:rPr lang="es-MX" b="1" i="1" smtClean="0">
                                            <a:solidFill>
                                              <a:srgbClr val="002060"/>
                                            </a:solidFill>
                                            <a:latin typeface="Cambria Math" panose="02040503050406030204" pitchFamily="18" charset="0"/>
                                          </a:rPr>
                                          <m:t>𝟐</m:t>
                                        </m:r>
                                      </m:sub>
                                    </m:sSub>
                                  </m:e>
                                </m:acc>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𝟑</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𝟎𝟑</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𝒍𝒊𝒕𝒓𝒐𝒔</m:t>
                                </m:r>
                              </m:oMath>
                            </m:oMathPara>
                          </a14:m>
                          <a:endParaRPr lang="es-MX" b="1"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solidFill>
                                          <a:srgbClr val="002060"/>
                                        </a:solidFill>
                                        <a:latin typeface="Cambria Math" panose="02040503050406030204" pitchFamily="18" charset="0"/>
                                      </a:rPr>
                                    </m:ctrlPr>
                                  </m:accPr>
                                  <m:e>
                                    <m:sSub>
                                      <m:sSubPr>
                                        <m:ctrlPr>
                                          <a:rPr lang="es-MX" b="1" i="1" smtClean="0">
                                            <a:solidFill>
                                              <a:srgbClr val="002060"/>
                                            </a:solidFill>
                                            <a:latin typeface="Cambria Math" panose="02040503050406030204" pitchFamily="18" charset="0"/>
                                          </a:rPr>
                                        </m:ctrlPr>
                                      </m:sSubPr>
                                      <m:e>
                                        <m:r>
                                          <a:rPr lang="es-MX" b="1" i="1" smtClean="0">
                                            <a:solidFill>
                                              <a:srgbClr val="002060"/>
                                            </a:solidFill>
                                            <a:latin typeface="Cambria Math" panose="02040503050406030204" pitchFamily="18" charset="0"/>
                                          </a:rPr>
                                          <m:t>𝒙</m:t>
                                        </m:r>
                                      </m:e>
                                      <m:sub>
                                        <m:r>
                                          <a:rPr lang="es-MX" b="1" i="1" smtClean="0">
                                            <a:solidFill>
                                              <a:srgbClr val="002060"/>
                                            </a:solidFill>
                                            <a:latin typeface="Cambria Math" panose="02040503050406030204" pitchFamily="18" charset="0"/>
                                          </a:rPr>
                                          <m:t>𝟑</m:t>
                                        </m:r>
                                      </m:sub>
                                    </m:sSub>
                                  </m:e>
                                </m:acc>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𝟐</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𝟖𝟖</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𝒍𝒊𝒕𝒓𝒐𝒔</m:t>
                                </m:r>
                              </m:oMath>
                            </m:oMathPara>
                          </a14:m>
                          <a:endParaRPr lang="es-MX" b="1"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3680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solidFill>
                                          <a:srgbClr val="002060"/>
                                        </a:solidFill>
                                        <a:latin typeface="Cambria Math" panose="02040503050406030204" pitchFamily="18" charset="0"/>
                                      </a:rPr>
                                    </m:ctrlPr>
                                  </m:sSubPr>
                                  <m:e>
                                    <m:r>
                                      <a:rPr lang="es-MX" b="1" i="1" smtClean="0">
                                        <a:solidFill>
                                          <a:srgbClr val="002060"/>
                                        </a:solidFill>
                                        <a:latin typeface="Cambria Math" panose="02040503050406030204" pitchFamily="18" charset="0"/>
                                      </a:rPr>
                                      <m:t>𝒔</m:t>
                                    </m:r>
                                  </m:e>
                                  <m:sub>
                                    <m:r>
                                      <a:rPr lang="es-MX" b="1" i="1" smtClean="0">
                                        <a:solidFill>
                                          <a:srgbClr val="002060"/>
                                        </a:solidFill>
                                        <a:latin typeface="Cambria Math" panose="02040503050406030204" pitchFamily="18" charset="0"/>
                                      </a:rPr>
                                      <m:t>𝟏</m:t>
                                    </m:r>
                                  </m:sub>
                                </m:sSub>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𝟎</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𝟒𝟗𝟔</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𝒍𝒊𝒕𝒓𝒐</m:t>
                                </m:r>
                              </m:oMath>
                            </m:oMathPara>
                          </a14:m>
                          <a:endParaRPr lang="es-MX" b="1"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solidFill>
                                          <a:srgbClr val="002060"/>
                                        </a:solidFill>
                                        <a:latin typeface="Cambria Math" panose="02040503050406030204" pitchFamily="18" charset="0"/>
                                      </a:rPr>
                                    </m:ctrlPr>
                                  </m:sSubPr>
                                  <m:e>
                                    <m:r>
                                      <a:rPr lang="es-MX" b="1" i="1" smtClean="0">
                                        <a:solidFill>
                                          <a:srgbClr val="002060"/>
                                        </a:solidFill>
                                        <a:latin typeface="Cambria Math" panose="02040503050406030204" pitchFamily="18" charset="0"/>
                                      </a:rPr>
                                      <m:t>𝒔</m:t>
                                    </m:r>
                                  </m:e>
                                  <m:sub>
                                    <m:r>
                                      <a:rPr lang="es-MX" b="1" i="1" smtClean="0">
                                        <a:solidFill>
                                          <a:srgbClr val="002060"/>
                                        </a:solidFill>
                                        <a:latin typeface="Cambria Math" panose="02040503050406030204" pitchFamily="18" charset="0"/>
                                      </a:rPr>
                                      <m:t>𝟐</m:t>
                                    </m:r>
                                  </m:sub>
                                </m:sSub>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𝟎</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𝟓𝟐𝟑</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𝒍𝒊𝒕𝒓𝒐</m:t>
                                </m:r>
                              </m:oMath>
                            </m:oMathPara>
                          </a14:m>
                          <a:endParaRPr lang="es-MX" b="1"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solidFill>
                                          <a:srgbClr val="002060"/>
                                        </a:solidFill>
                                        <a:latin typeface="Cambria Math" panose="02040503050406030204" pitchFamily="18" charset="0"/>
                                      </a:rPr>
                                    </m:ctrlPr>
                                  </m:sSubPr>
                                  <m:e>
                                    <m:r>
                                      <a:rPr lang="es-MX" b="1" i="1" smtClean="0">
                                        <a:solidFill>
                                          <a:srgbClr val="002060"/>
                                        </a:solidFill>
                                        <a:latin typeface="Cambria Math" panose="02040503050406030204" pitchFamily="18" charset="0"/>
                                      </a:rPr>
                                      <m:t>𝒔</m:t>
                                    </m:r>
                                  </m:e>
                                  <m:sub>
                                    <m:r>
                                      <a:rPr lang="es-MX" b="1" i="1" smtClean="0">
                                        <a:solidFill>
                                          <a:srgbClr val="002060"/>
                                        </a:solidFill>
                                        <a:latin typeface="Cambria Math" panose="02040503050406030204" pitchFamily="18" charset="0"/>
                                      </a:rPr>
                                      <m:t>𝟑</m:t>
                                    </m:r>
                                  </m:sub>
                                </m:sSub>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𝟎</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𝟒𝟗𝟖</m:t>
                                </m:r>
                                <m:r>
                                  <a:rPr lang="es-MX" b="1" i="1" smtClean="0">
                                    <a:solidFill>
                                      <a:srgbClr val="002060"/>
                                    </a:solidFill>
                                    <a:latin typeface="Cambria Math" panose="02040503050406030204" pitchFamily="18" charset="0"/>
                                  </a:rPr>
                                  <m:t> </m:t>
                                </m:r>
                                <m:r>
                                  <a:rPr lang="es-MX" b="1" i="1" smtClean="0">
                                    <a:solidFill>
                                      <a:srgbClr val="002060"/>
                                    </a:solidFill>
                                    <a:latin typeface="Cambria Math" panose="02040503050406030204" pitchFamily="18" charset="0"/>
                                  </a:rPr>
                                  <m:t>𝒍𝒊𝒕𝒓𝒐</m:t>
                                </m:r>
                              </m:oMath>
                            </m:oMathPara>
                          </a14:m>
                          <a:endParaRPr lang="es-MX" b="1" dirty="0">
                            <a:solidFill>
                              <a:srgbClr val="00206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3601499"/>
                      </a:ext>
                    </a:extLst>
                  </a:tr>
                </a:tbl>
              </a:graphicData>
            </a:graphic>
          </p:graphicFrame>
        </mc:Choice>
        <mc:Fallback xmlns="">
          <p:graphicFrame>
            <p:nvGraphicFramePr>
              <p:cNvPr id="7" name="Tabla 6"/>
              <p:cNvGraphicFramePr>
                <a:graphicFrameLocks noGrp="1"/>
              </p:cNvGraphicFramePr>
              <p:nvPr>
                <p:extLst>
                  <p:ext uri="{D42A27DB-BD31-4B8C-83A1-F6EECF244321}">
                    <p14:modId xmlns:p14="http://schemas.microsoft.com/office/powerpoint/2010/main" val="2884805274"/>
                  </p:ext>
                </p:extLst>
              </p:nvPr>
            </p:nvGraphicFramePr>
            <p:xfrm>
              <a:off x="2239818" y="4715860"/>
              <a:ext cx="8127999" cy="11125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59447468"/>
                        </a:ext>
                      </a:extLst>
                    </a:gridCol>
                    <a:gridCol w="2709333">
                      <a:extLst>
                        <a:ext uri="{9D8B030D-6E8A-4147-A177-3AD203B41FA5}">
                          <a16:colId xmlns:a16="http://schemas.microsoft.com/office/drawing/2014/main" val="2343848677"/>
                        </a:ext>
                      </a:extLst>
                    </a:gridCol>
                    <a:gridCol w="2709333">
                      <a:extLst>
                        <a:ext uri="{9D8B030D-6E8A-4147-A177-3AD203B41FA5}">
                          <a16:colId xmlns:a16="http://schemas.microsoft.com/office/drawing/2014/main" val="1893846722"/>
                        </a:ext>
                      </a:extLst>
                    </a:gridCol>
                  </a:tblGrid>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8197" r="-199775" b="-201639"/>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100225" t="-8197" r="-100225" b="-201639"/>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199775" t="-8197" b="-201639"/>
                          </a:stretch>
                        </a:blipFill>
                      </a:tcPr>
                    </a:tc>
                    <a:extLst>
                      <a:ext uri="{0D108BD9-81ED-4DB2-BD59-A6C34878D82A}">
                        <a16:rowId xmlns:a16="http://schemas.microsoft.com/office/drawing/2014/main" val="1556648441"/>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106452" r="-199775" b="-98387"/>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100225" t="-106452" r="-100225" b="-98387"/>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199775" t="-106452" b="-98387"/>
                          </a:stretch>
                        </a:blipFill>
                      </a:tcPr>
                    </a:tc>
                    <a:extLst>
                      <a:ext uri="{0D108BD9-81ED-4DB2-BD59-A6C34878D82A}">
                        <a16:rowId xmlns:a16="http://schemas.microsoft.com/office/drawing/2014/main" val="763680443"/>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t="-209836" r="-19977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100225" t="-209836" r="-10022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2"/>
                          <a:stretch>
                            <a:fillRect l="-199775" t="-209836"/>
                          </a:stretch>
                        </a:blipFill>
                      </a:tcPr>
                    </a:tc>
                    <a:extLst>
                      <a:ext uri="{0D108BD9-81ED-4DB2-BD59-A6C34878D82A}">
                        <a16:rowId xmlns:a16="http://schemas.microsoft.com/office/drawing/2014/main" val="1063601499"/>
                      </a:ext>
                    </a:extLst>
                  </a:tr>
                </a:tbl>
              </a:graphicData>
            </a:graphic>
          </p:graphicFrame>
        </mc:Fallback>
      </mc:AlternateContent>
    </p:spTree>
    <p:extLst>
      <p:ext uri="{BB962C8B-B14F-4D97-AF65-F5344CB8AC3E}">
        <p14:creationId xmlns:p14="http://schemas.microsoft.com/office/powerpoint/2010/main" val="30941582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00640" y="1161132"/>
                <a:ext cx="11263745" cy="3831818"/>
              </a:xfrm>
              <a:prstGeom prst="rect">
                <a:avLst/>
              </a:prstGeom>
              <a:noFill/>
            </p:spPr>
            <p:txBody>
              <a:bodyPr wrap="square" rtlCol="0">
                <a:spAutoFit/>
              </a:bodyPr>
              <a:lstStyle/>
              <a:p>
                <a:pPr algn="ctr"/>
                <a:endParaRPr lang="es-MX" sz="2700" dirty="0" smtClean="0">
                  <a:solidFill>
                    <a:srgbClr val="002060"/>
                  </a:solidFill>
                </a:endParaRPr>
              </a:p>
              <a:p>
                <a:r>
                  <a:rPr lang="es-MX" sz="2700" b="1" dirty="0" smtClean="0">
                    <a:solidFill>
                      <a:srgbClr val="002060"/>
                    </a:solidFill>
                  </a:rPr>
                  <a:t>Paso UNO: </a:t>
                </a:r>
                <a:r>
                  <a:rPr lang="es-MX" sz="2700" dirty="0" smtClean="0">
                    <a:solidFill>
                      <a:srgbClr val="002060"/>
                    </a:solidFill>
                  </a:rPr>
                  <a:t>definimos la </a:t>
                </a:r>
                <a:r>
                  <a:rPr lang="es-MX" sz="2700" dirty="0">
                    <a:solidFill>
                      <a:srgbClr val="002060"/>
                    </a:solidFill>
                  </a:rPr>
                  <a:t>H</a:t>
                </a:r>
                <a:r>
                  <a:rPr lang="es-MX" sz="2700" dirty="0" smtClean="0">
                    <a:solidFill>
                      <a:srgbClr val="002060"/>
                    </a:solidFill>
                  </a:rPr>
                  <a:t>ipótesis Nula: </a:t>
                </a:r>
              </a:p>
              <a:p>
                <a:pPr algn="ctr"/>
                <a14:m>
                  <m:oMath xmlns:m="http://schemas.openxmlformats.org/officeDocument/2006/math">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𝐻</m:t>
                        </m:r>
                      </m:e>
                      <m:sub>
                        <m:r>
                          <a:rPr lang="es-MX" sz="2700" b="0" i="1" smtClean="0">
                            <a:solidFill>
                              <a:srgbClr val="002060"/>
                            </a:solidFill>
                            <a:latin typeface="Cambria Math" panose="02040503050406030204" pitchFamily="18" charset="0"/>
                          </a:rPr>
                          <m:t>0</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1</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2</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3</m:t>
                        </m:r>
                      </m:sub>
                    </m:sSub>
                  </m:oMath>
                </a14:m>
                <a:r>
                  <a:rPr lang="es-MX" sz="2700" dirty="0" smtClean="0">
                    <a:solidFill>
                      <a:srgbClr val="002060"/>
                    </a:solidFill>
                  </a:rPr>
                  <a:t> </a:t>
                </a:r>
                <a:endParaRPr lang="es-MX" sz="2700" dirty="0">
                  <a:solidFill>
                    <a:srgbClr val="002060"/>
                  </a:solidFill>
                </a:endParaRPr>
              </a:p>
              <a:p>
                <a:endParaRPr lang="es-MX" sz="2700" dirty="0" smtClean="0">
                  <a:solidFill>
                    <a:srgbClr val="002060"/>
                  </a:solidFill>
                </a:endParaRPr>
              </a:p>
              <a:p>
                <a:r>
                  <a:rPr lang="es-MX" sz="2700" b="1" dirty="0" smtClean="0">
                    <a:solidFill>
                      <a:srgbClr val="002060"/>
                    </a:solidFill>
                  </a:rPr>
                  <a:t>Paso DOS: </a:t>
                </a:r>
                <a:r>
                  <a:rPr lang="es-MX" sz="2700" dirty="0" smtClean="0">
                    <a:solidFill>
                      <a:srgbClr val="002060"/>
                    </a:solidFill>
                  </a:rPr>
                  <a:t>definimos la Hipótesis Alternativa:</a:t>
                </a:r>
              </a:p>
              <a:p>
                <a:pPr/>
                <a14:m>
                  <m:oMathPara xmlns:m="http://schemas.openxmlformats.org/officeDocument/2006/math">
                    <m:oMathParaPr>
                      <m:jc m:val="centerGroup"/>
                    </m:oMathParaPr>
                    <m:oMath xmlns:m="http://schemas.openxmlformats.org/officeDocument/2006/math">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𝐻</m:t>
                          </m:r>
                        </m:e>
                        <m:sub>
                          <m:r>
                            <a:rPr lang="es-MX" sz="2700" b="0" i="1" smtClean="0">
                              <a:solidFill>
                                <a:srgbClr val="002060"/>
                              </a:solidFill>
                              <a:latin typeface="Cambria Math" panose="02040503050406030204" pitchFamily="18" charset="0"/>
                            </a:rPr>
                            <m:t>𝐴</m:t>
                          </m:r>
                        </m:sub>
                      </m:sSub>
                      <m:r>
                        <a:rPr lang="es-MX" sz="2700" b="0" i="1" smtClean="0">
                          <a:solidFill>
                            <a:srgbClr val="002060"/>
                          </a:solidFill>
                          <a:latin typeface="Cambria Math" panose="02040503050406030204" pitchFamily="18" charset="0"/>
                        </a:rPr>
                        <m:t>:</m:t>
                      </m:r>
                      <m:r>
                        <a:rPr lang="es-MX" sz="2700" b="0" i="1" smtClean="0">
                          <a:solidFill>
                            <a:srgbClr val="002060"/>
                          </a:solidFill>
                          <a:latin typeface="Cambria Math" panose="02040503050406030204" pitchFamily="18" charset="0"/>
                        </a:rPr>
                        <m:t>𝑎𝑙</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𝑚𝑒𝑛𝑜𝑠</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𝑢𝑛𝑎</m:t>
                      </m:r>
                      <m:r>
                        <a:rPr lang="es-MX" sz="2700" b="0" i="1" smtClean="0">
                          <a:solidFill>
                            <a:srgbClr val="002060"/>
                          </a:solidFill>
                          <a:latin typeface="Cambria Math" panose="02040503050406030204" pitchFamily="18" charset="0"/>
                        </a:rPr>
                        <m:t> </m:t>
                      </m:r>
                      <m:r>
                        <a:rPr lang="es-MX" sz="2700" b="1" i="1" smtClean="0">
                          <a:solidFill>
                            <a:srgbClr val="002060"/>
                          </a:solidFill>
                          <a:latin typeface="Cambria Math" panose="02040503050406030204" pitchFamily="18" charset="0"/>
                        </a:rPr>
                        <m:t>𝝁</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𝑒𝑠</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𝑑𝑖𝑓𝑒𝑟𝑒𝑛𝑡𝑒</m:t>
                      </m:r>
                    </m:oMath>
                  </m:oMathPara>
                </a14:m>
                <a:endParaRPr lang="es-MX" sz="2700" dirty="0" smtClean="0">
                  <a:solidFill>
                    <a:srgbClr val="002060"/>
                  </a:solidFill>
                </a:endParaRPr>
              </a:p>
              <a:p>
                <a:endParaRPr lang="es-MX" sz="2700" dirty="0" smtClean="0">
                  <a:solidFill>
                    <a:srgbClr val="002060"/>
                  </a:solidFill>
                </a:endParaRPr>
              </a:p>
              <a:p>
                <a:r>
                  <a:rPr lang="es-MX" sz="2700" b="1" dirty="0" smtClean="0">
                    <a:solidFill>
                      <a:srgbClr val="002060"/>
                    </a:solidFill>
                  </a:rPr>
                  <a:t>Paso TRES: </a:t>
                </a:r>
                <a:r>
                  <a:rPr lang="es-MX" sz="2700" dirty="0" smtClean="0">
                    <a:solidFill>
                      <a:srgbClr val="002060"/>
                    </a:solidFill>
                  </a:rPr>
                  <a:t>definimos la variables</a:t>
                </a:r>
              </a:p>
              <a:p>
                <a:endParaRPr lang="es-MX" sz="2700" dirty="0" smtClean="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00640" y="1161132"/>
                <a:ext cx="11263745" cy="3831818"/>
              </a:xfrm>
              <a:prstGeom prst="rect">
                <a:avLst/>
              </a:prstGeom>
              <a:blipFill>
                <a:blip r:embed="rId3"/>
                <a:stretch>
                  <a:fillRect l="-1028"/>
                </a:stretch>
              </a:blipFill>
            </p:spPr>
            <p:txBody>
              <a:bodyPr/>
              <a:lstStyle/>
              <a:p>
                <a:r>
                  <a:rPr lang="es-MX">
                    <a:noFill/>
                  </a:rPr>
                  <a:t> </a:t>
                </a:r>
              </a:p>
            </p:txBody>
          </p:sp>
        </mc:Fallback>
      </mc:AlternateContent>
      <p:sp>
        <p:nvSpPr>
          <p:cNvPr id="4" name="Rectángulo 3"/>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graphicFrame>
            <p:nvGraphicFramePr>
              <p:cNvPr id="2" name="Tabla 1"/>
              <p:cNvGraphicFramePr>
                <a:graphicFrameLocks noGrp="1"/>
              </p:cNvGraphicFramePr>
              <p:nvPr>
                <p:extLst>
                  <p:ext uri="{D42A27DB-BD31-4B8C-83A1-F6EECF244321}">
                    <p14:modId xmlns:p14="http://schemas.microsoft.com/office/powerpoint/2010/main" val="2375977659"/>
                  </p:ext>
                </p:extLst>
              </p:nvPr>
            </p:nvGraphicFramePr>
            <p:xfrm>
              <a:off x="2322945" y="4992950"/>
              <a:ext cx="8127999" cy="11125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59447468"/>
                        </a:ext>
                      </a:extLst>
                    </a:gridCol>
                    <a:gridCol w="2709333">
                      <a:extLst>
                        <a:ext uri="{9D8B030D-6E8A-4147-A177-3AD203B41FA5}">
                          <a16:colId xmlns:a16="http://schemas.microsoft.com/office/drawing/2014/main" val="2343848677"/>
                        </a:ext>
                      </a:extLst>
                    </a:gridCol>
                    <a:gridCol w="2709333">
                      <a:extLst>
                        <a:ext uri="{9D8B030D-6E8A-4147-A177-3AD203B41FA5}">
                          <a16:colId xmlns:a16="http://schemas.microsoft.com/office/drawing/2014/main" val="1893846722"/>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𝟐𝟏</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𝟏𝟔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𝟐</m:t>
                              </m:r>
                            </m:oMath>
                          </a14:m>
                          <a:r>
                            <a:rPr lang="es-MX" b="1" dirty="0" smtClean="0"/>
                            <a:t>3</a:t>
                          </a:r>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6484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𝟏</m:t>
                                        </m:r>
                                      </m:sub>
                                    </m:sSub>
                                  </m:e>
                                </m:acc>
                                <m:r>
                                  <a:rPr lang="es-MX" b="1" i="1" smtClean="0">
                                    <a:latin typeface="Cambria Math" panose="02040503050406030204" pitchFamily="18" charset="0"/>
                                  </a:rPr>
                                  <m:t>=</m:t>
                                </m:r>
                                <m:r>
                                  <a:rPr lang="es-MX" b="1" i="1" smtClean="0">
                                    <a:latin typeface="Cambria Math" panose="02040503050406030204" pitchFamily="18" charset="0"/>
                                  </a:rPr>
                                  <m:t>𝟐</m:t>
                                </m:r>
                                <m:r>
                                  <a:rPr lang="es-MX" b="1" i="1" smtClean="0">
                                    <a:latin typeface="Cambria Math" panose="02040503050406030204" pitchFamily="18" charset="0"/>
                                  </a:rPr>
                                  <m:t>.</m:t>
                                </m:r>
                                <m:r>
                                  <a:rPr lang="es-MX" b="1" i="1" smtClean="0">
                                    <a:latin typeface="Cambria Math" panose="02040503050406030204" pitchFamily="18" charset="0"/>
                                  </a:rPr>
                                  <m:t>𝟔𝟑</m:t>
                                </m:r>
                                <m:r>
                                  <a:rPr lang="es-MX" b="1" i="1" smtClean="0">
                                    <a:latin typeface="Cambria Math" panose="02040503050406030204" pitchFamily="18" charset="0"/>
                                  </a:rPr>
                                  <m:t> </m:t>
                                </m:r>
                                <m:r>
                                  <a:rPr lang="es-MX" b="1" i="1" smtClean="0">
                                    <a:latin typeface="Cambria Math" panose="02040503050406030204" pitchFamily="18" charset="0"/>
                                  </a:rPr>
                                  <m:t>𝒍𝒊𝒕𝒓𝒐𝒔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𝟐</m:t>
                                        </m:r>
                                      </m:sub>
                                    </m:sSub>
                                  </m:e>
                                </m:acc>
                                <m:r>
                                  <a:rPr lang="es-MX" b="1" i="1" smtClean="0">
                                    <a:latin typeface="Cambria Math" panose="02040503050406030204" pitchFamily="18" charset="0"/>
                                  </a:rPr>
                                  <m:t>=</m:t>
                                </m:r>
                                <m:r>
                                  <a:rPr lang="es-MX" b="1" i="1" smtClean="0">
                                    <a:latin typeface="Cambria Math" panose="02040503050406030204" pitchFamily="18" charset="0"/>
                                  </a:rPr>
                                  <m:t>𝟑</m:t>
                                </m:r>
                                <m:r>
                                  <a:rPr lang="es-MX" b="1" i="1" smtClean="0">
                                    <a:latin typeface="Cambria Math" panose="02040503050406030204" pitchFamily="18" charset="0"/>
                                  </a:rPr>
                                  <m:t>.</m:t>
                                </m:r>
                                <m:r>
                                  <a:rPr lang="es-MX" b="1" i="1" smtClean="0">
                                    <a:latin typeface="Cambria Math" panose="02040503050406030204" pitchFamily="18" charset="0"/>
                                  </a:rPr>
                                  <m:t>𝟎𝟑</m:t>
                                </m:r>
                                <m:r>
                                  <a:rPr lang="es-MX" b="1" i="1" smtClean="0">
                                    <a:latin typeface="Cambria Math" panose="02040503050406030204" pitchFamily="18" charset="0"/>
                                  </a:rPr>
                                  <m:t> </m:t>
                                </m:r>
                                <m:r>
                                  <a:rPr lang="es-MX" b="1" i="1" smtClean="0">
                                    <a:latin typeface="Cambria Math" panose="02040503050406030204" pitchFamily="18" charset="0"/>
                                  </a:rPr>
                                  <m:t>𝒍𝒊𝒕𝒓𝒐𝒔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𝟑</m:t>
                                        </m:r>
                                      </m:sub>
                                    </m:sSub>
                                  </m:e>
                                </m:acc>
                                <m:r>
                                  <a:rPr lang="es-MX" b="1" i="1" smtClean="0">
                                    <a:latin typeface="Cambria Math" panose="02040503050406030204" pitchFamily="18" charset="0"/>
                                  </a:rPr>
                                  <m:t>=</m:t>
                                </m:r>
                                <m:r>
                                  <a:rPr lang="es-MX" b="1" i="1" smtClean="0">
                                    <a:latin typeface="Cambria Math" panose="02040503050406030204" pitchFamily="18" charset="0"/>
                                  </a:rPr>
                                  <m:t>𝟐</m:t>
                                </m:r>
                                <m:r>
                                  <a:rPr lang="es-MX" b="1" i="1" smtClean="0">
                                    <a:latin typeface="Cambria Math" panose="02040503050406030204" pitchFamily="18" charset="0"/>
                                  </a:rPr>
                                  <m:t>.</m:t>
                                </m:r>
                                <m:r>
                                  <a:rPr lang="es-MX" b="1" i="1" smtClean="0">
                                    <a:latin typeface="Cambria Math" panose="02040503050406030204" pitchFamily="18" charset="0"/>
                                  </a:rPr>
                                  <m:t>𝟖𝟖</m:t>
                                </m:r>
                                <m:r>
                                  <a:rPr lang="es-MX" b="1" i="1" smtClean="0">
                                    <a:latin typeface="Cambria Math" panose="02040503050406030204" pitchFamily="18" charset="0"/>
                                  </a:rPr>
                                  <m:t> </m:t>
                                </m:r>
                                <m:r>
                                  <a:rPr lang="es-MX" b="1" i="1" smtClean="0">
                                    <a:latin typeface="Cambria Math" panose="02040503050406030204" pitchFamily="18" charset="0"/>
                                  </a:rPr>
                                  <m:t>𝒍𝒊𝒕𝒓𝒐𝒔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3680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𝟎</m:t>
                                </m:r>
                                <m:r>
                                  <a:rPr lang="es-MX" b="1" i="1" smtClean="0">
                                    <a:latin typeface="Cambria Math" panose="02040503050406030204" pitchFamily="18" charset="0"/>
                                  </a:rPr>
                                  <m:t>.</m:t>
                                </m:r>
                                <m:r>
                                  <a:rPr lang="es-MX" b="1" i="1" smtClean="0">
                                    <a:latin typeface="Cambria Math" panose="02040503050406030204" pitchFamily="18" charset="0"/>
                                  </a:rPr>
                                  <m:t>𝟒𝟗𝟔</m:t>
                                </m:r>
                                <m:r>
                                  <a:rPr lang="es-MX" b="1" i="1" smtClean="0">
                                    <a:latin typeface="Cambria Math" panose="02040503050406030204" pitchFamily="18" charset="0"/>
                                  </a:rPr>
                                  <m:t> </m:t>
                                </m:r>
                                <m:r>
                                  <a:rPr lang="es-MX" b="1" i="1" smtClean="0">
                                    <a:latin typeface="Cambria Math" panose="02040503050406030204" pitchFamily="18" charset="0"/>
                                  </a:rPr>
                                  <m:t>𝒍𝒊𝒕𝒓𝒐</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𝟎</m:t>
                                </m:r>
                                <m:r>
                                  <a:rPr lang="es-MX" b="1" i="1" smtClean="0">
                                    <a:latin typeface="Cambria Math" panose="02040503050406030204" pitchFamily="18" charset="0"/>
                                  </a:rPr>
                                  <m:t>.</m:t>
                                </m:r>
                                <m:r>
                                  <a:rPr lang="es-MX" b="1" i="1" smtClean="0">
                                    <a:latin typeface="Cambria Math" panose="02040503050406030204" pitchFamily="18" charset="0"/>
                                  </a:rPr>
                                  <m:t>𝟓𝟐𝟑</m:t>
                                </m:r>
                                <m:r>
                                  <a:rPr lang="es-MX" b="1" i="1" smtClean="0">
                                    <a:latin typeface="Cambria Math" panose="02040503050406030204" pitchFamily="18" charset="0"/>
                                  </a:rPr>
                                  <m:t> </m:t>
                                </m:r>
                                <m:r>
                                  <a:rPr lang="es-MX" b="1" i="1" smtClean="0">
                                    <a:latin typeface="Cambria Math" panose="02040503050406030204" pitchFamily="18" charset="0"/>
                                  </a:rPr>
                                  <m:t>𝒍𝒊𝒕𝒓𝒐</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𝟎</m:t>
                                </m:r>
                                <m:r>
                                  <a:rPr lang="es-MX" b="1" i="1" smtClean="0">
                                    <a:latin typeface="Cambria Math" panose="02040503050406030204" pitchFamily="18" charset="0"/>
                                  </a:rPr>
                                  <m:t>.</m:t>
                                </m:r>
                                <m:r>
                                  <a:rPr lang="es-MX" b="1" i="1" smtClean="0">
                                    <a:latin typeface="Cambria Math" panose="02040503050406030204" pitchFamily="18" charset="0"/>
                                  </a:rPr>
                                  <m:t>𝟒𝟗𝟖</m:t>
                                </m:r>
                                <m:r>
                                  <a:rPr lang="es-MX" b="1" i="1" smtClean="0">
                                    <a:latin typeface="Cambria Math" panose="02040503050406030204" pitchFamily="18" charset="0"/>
                                  </a:rPr>
                                  <m:t> </m:t>
                                </m:r>
                                <m:r>
                                  <a:rPr lang="es-MX" b="1" i="1" smtClean="0">
                                    <a:latin typeface="Cambria Math" panose="02040503050406030204" pitchFamily="18" charset="0"/>
                                  </a:rPr>
                                  <m:t>𝒍𝒊𝒕𝒓𝒐</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3601499"/>
                      </a:ext>
                    </a:extLst>
                  </a:tr>
                </a:tbl>
              </a:graphicData>
            </a:graphic>
          </p:graphicFrame>
        </mc:Choice>
        <mc:Fallback xmlns="">
          <p:graphicFrame>
            <p:nvGraphicFramePr>
              <p:cNvPr id="2" name="Tabla 1"/>
              <p:cNvGraphicFramePr>
                <a:graphicFrameLocks noGrp="1"/>
              </p:cNvGraphicFramePr>
              <p:nvPr>
                <p:extLst>
                  <p:ext uri="{D42A27DB-BD31-4B8C-83A1-F6EECF244321}">
                    <p14:modId xmlns:p14="http://schemas.microsoft.com/office/powerpoint/2010/main" val="2375977659"/>
                  </p:ext>
                </p:extLst>
              </p:nvPr>
            </p:nvGraphicFramePr>
            <p:xfrm>
              <a:off x="2322945" y="4992950"/>
              <a:ext cx="8127999" cy="11125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59447468"/>
                        </a:ext>
                      </a:extLst>
                    </a:gridCol>
                    <a:gridCol w="2709333">
                      <a:extLst>
                        <a:ext uri="{9D8B030D-6E8A-4147-A177-3AD203B41FA5}">
                          <a16:colId xmlns:a16="http://schemas.microsoft.com/office/drawing/2014/main" val="2343848677"/>
                        </a:ext>
                      </a:extLst>
                    </a:gridCol>
                    <a:gridCol w="2709333">
                      <a:extLst>
                        <a:ext uri="{9D8B030D-6E8A-4147-A177-3AD203B41FA5}">
                          <a16:colId xmlns:a16="http://schemas.microsoft.com/office/drawing/2014/main" val="1893846722"/>
                        </a:ext>
                      </a:extLst>
                    </a:gridCol>
                  </a:tblGrid>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8197" r="-199775" b="-2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225" t="-8197" r="-100225" b="-2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99775" t="-8197" b="-200000"/>
                          </a:stretch>
                        </a:blipFill>
                      </a:tcPr>
                    </a:tc>
                    <a:extLst>
                      <a:ext uri="{0D108BD9-81ED-4DB2-BD59-A6C34878D82A}">
                        <a16:rowId xmlns:a16="http://schemas.microsoft.com/office/drawing/2014/main" val="1556648441"/>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08197" r="-199775" b="-1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225" t="-108197" r="-100225" b="-1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99775" t="-108197" b="-100000"/>
                          </a:stretch>
                        </a:blipFill>
                      </a:tcPr>
                    </a:tc>
                    <a:extLst>
                      <a:ext uri="{0D108BD9-81ED-4DB2-BD59-A6C34878D82A}">
                        <a16:rowId xmlns:a16="http://schemas.microsoft.com/office/drawing/2014/main" val="763680443"/>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208197" r="-19977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225" t="-208197" r="-10022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99775" t="-208197"/>
                          </a:stretch>
                        </a:blipFill>
                      </a:tcPr>
                    </a:tc>
                    <a:extLst>
                      <a:ext uri="{0D108BD9-81ED-4DB2-BD59-A6C34878D82A}">
                        <a16:rowId xmlns:a16="http://schemas.microsoft.com/office/drawing/2014/main" val="1063601499"/>
                      </a:ext>
                    </a:extLst>
                  </a:tr>
                </a:tbl>
              </a:graphicData>
            </a:graphic>
          </p:graphicFrame>
        </mc:Fallback>
      </mc:AlternateContent>
    </p:spTree>
    <p:extLst>
      <p:ext uri="{BB962C8B-B14F-4D97-AF65-F5344CB8AC3E}">
        <p14:creationId xmlns:p14="http://schemas.microsoft.com/office/powerpoint/2010/main" val="34559346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00638" y="1554672"/>
            <a:ext cx="11263745" cy="4662815"/>
          </a:xfrm>
          <a:prstGeom prst="rect">
            <a:avLst/>
          </a:prstGeom>
          <a:noFill/>
        </p:spPr>
        <p:txBody>
          <a:bodyPr wrap="square" rtlCol="0">
            <a:spAutoFit/>
          </a:bodyPr>
          <a:lstStyle/>
          <a:p>
            <a:r>
              <a:rPr lang="es-MX" sz="2700" b="1" dirty="0" smtClean="0">
                <a:solidFill>
                  <a:srgbClr val="002060"/>
                </a:solidFill>
              </a:rPr>
              <a:t>Paso CUATRO: </a:t>
            </a:r>
            <a:r>
              <a:rPr lang="es-MX" sz="2700" dirty="0" smtClean="0">
                <a:solidFill>
                  <a:srgbClr val="002060"/>
                </a:solidFill>
              </a:rPr>
              <a:t>definimos nuestro estadístico de prueba(varianza común) </a:t>
            </a:r>
          </a:p>
          <a:p>
            <a:endParaRPr lang="es-MX" sz="2700" dirty="0">
              <a:solidFill>
                <a:srgbClr val="002060"/>
              </a:solidFill>
            </a:endParaRPr>
          </a:p>
          <a:p>
            <a:r>
              <a:rPr lang="es-MX" sz="2700" dirty="0" smtClean="0">
                <a:solidFill>
                  <a:srgbClr val="002060"/>
                </a:solidFill>
              </a:rPr>
              <a:t>Variabilidad </a:t>
            </a:r>
            <a:r>
              <a:rPr lang="es-MX" sz="2700" b="1" dirty="0" smtClean="0">
                <a:solidFill>
                  <a:srgbClr val="002060"/>
                </a:solidFill>
              </a:rPr>
              <a:t>“dentro de los 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endParaRPr lang="es-MX" sz="2700" b="1" dirty="0">
              <a:solidFill>
                <a:srgbClr val="002060"/>
              </a:solidFill>
            </a:endParaRPr>
          </a:p>
          <a:p>
            <a:r>
              <a:rPr lang="es-MX" sz="2700" dirty="0" smtClean="0">
                <a:solidFill>
                  <a:srgbClr val="002060"/>
                </a:solidFill>
              </a:rPr>
              <a:t>Variabilidad </a:t>
            </a:r>
            <a:r>
              <a:rPr lang="es-MX" sz="2700" b="1" dirty="0" smtClean="0">
                <a:solidFill>
                  <a:srgbClr val="002060"/>
                </a:solidFill>
              </a:rPr>
              <a:t>“entre los </a:t>
            </a:r>
            <a:r>
              <a:rPr lang="es-MX" sz="2700" b="1" dirty="0">
                <a:solidFill>
                  <a:srgbClr val="002060"/>
                </a:solidFill>
              </a:rPr>
              <a:t>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p:txBody>
      </p:sp>
      <mc:AlternateContent xmlns:mc="http://schemas.openxmlformats.org/markup-compatibility/2006" xmlns:a14="http://schemas.microsoft.com/office/drawing/2010/main">
        <mc:Choice Requires="a14">
          <p:sp>
            <p:nvSpPr>
              <p:cNvPr id="10" name="CuadroTexto 9"/>
              <p:cNvSpPr txBox="1"/>
              <p:nvPr/>
            </p:nvSpPr>
            <p:spPr>
              <a:xfrm>
                <a:off x="500638" y="3197749"/>
                <a:ext cx="5476819" cy="68833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𝒘</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f>
                        <m:fPr>
                          <m:ctrlPr>
                            <a:rPr lang="es-MX" sz="2000" b="1" i="1" smtClean="0">
                              <a:solidFill>
                                <a:srgbClr val="002060"/>
                              </a:solidFill>
                              <a:latin typeface="Cambria Math" panose="02040503050406030204" pitchFamily="18" charset="0"/>
                            </a:rPr>
                          </m:ctrlPr>
                        </m:fPr>
                        <m:num>
                          <m:d>
                            <m:dPr>
                              <m:ctrlPr>
                                <a:rPr lang="es-MX" sz="2000" b="1" i="1" smtClean="0">
                                  <a:solidFill>
                                    <a:srgbClr val="002060"/>
                                  </a:solidFill>
                                  <a:latin typeface="Cambria Math" panose="02040503050406030204" pitchFamily="18" charset="0"/>
                                </a:rPr>
                              </m:ctrlPr>
                            </m:dPr>
                            <m:e>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𝟏</m:t>
                              </m:r>
                            </m:e>
                          </m:d>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𝟏</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d>
                            <m:dPr>
                              <m:ctrlPr>
                                <a:rPr lang="es-MX" sz="2000" b="1" i="1">
                                  <a:solidFill>
                                    <a:srgbClr val="002060"/>
                                  </a:solidFill>
                                  <a:latin typeface="Cambria Math" panose="02040503050406030204" pitchFamily="18" charset="0"/>
                                </a:rPr>
                              </m:ctrlPr>
                            </m:d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𝟏</m:t>
                              </m:r>
                            </m:e>
                          </m:d>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𝟐</m:t>
                              </m:r>
                            </m:sub>
                            <m:sup>
                              <m:r>
                                <a:rPr lang="es-MX" sz="2000" b="1" i="1">
                                  <a:solidFill>
                                    <a:srgbClr val="002060"/>
                                  </a:solidFill>
                                  <a:latin typeface="Cambria Math" panose="02040503050406030204" pitchFamily="18" charset="0"/>
                                </a:rPr>
                                <m:t>𝟐</m:t>
                              </m:r>
                            </m:sup>
                          </m:sSubSup>
                          <m:r>
                            <a:rPr lang="es-MX" sz="2000" b="1" i="1">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 …+</m:t>
                          </m:r>
                          <m:d>
                            <m:dPr>
                              <m:ctrlPr>
                                <a:rPr lang="es-MX" sz="2000" b="1" i="1">
                                  <a:solidFill>
                                    <a:srgbClr val="002060"/>
                                  </a:solidFill>
                                  <a:latin typeface="Cambria Math" panose="02040503050406030204" pitchFamily="18" charset="0"/>
                                </a:rPr>
                              </m:ctrlPr>
                            </m:d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𝟏</m:t>
                              </m:r>
                            </m:e>
                          </m:d>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𝒌</m:t>
                              </m:r>
                            </m:sub>
                            <m:sup>
                              <m:r>
                                <a:rPr lang="es-MX" sz="2000" b="1" i="1">
                                  <a:solidFill>
                                    <a:srgbClr val="002060"/>
                                  </a:solidFill>
                                  <a:latin typeface="Cambria Math" panose="02040503050406030204" pitchFamily="18" charset="0"/>
                                </a:rPr>
                                <m:t>𝟐</m:t>
                              </m:r>
                            </m:sup>
                          </m:sSubSup>
                        </m:num>
                        <m:den>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r>
                            <a:rPr lang="es-MX" sz="2000" b="1" i="1" smtClean="0">
                              <a:solidFill>
                                <a:srgbClr val="002060"/>
                              </a:solidFill>
                              <a:latin typeface="Cambria Math" panose="02040503050406030204" pitchFamily="18" charset="0"/>
                            </a:rPr>
                            <m:t>+</m:t>
                          </m:r>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r>
                            <a:rPr lang="es-MX" sz="2000" b="1" i="1" smtClean="0">
                              <a:solidFill>
                                <a:srgbClr val="002060"/>
                              </a:solidFill>
                              <a:latin typeface="Cambria Math" panose="02040503050406030204" pitchFamily="18" charset="0"/>
                            </a:rPr>
                            <m:t>+…+</m:t>
                          </m:r>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𝒌</m:t>
                          </m:r>
                        </m:den>
                      </m:f>
                    </m:oMath>
                  </m:oMathPara>
                </a14:m>
                <a:endParaRPr lang="es-MX" sz="2400" b="1" dirty="0">
                  <a:solidFill>
                    <a:srgbClr val="00206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500638" y="3197749"/>
                <a:ext cx="5476819" cy="688330"/>
              </a:xfrm>
              <a:prstGeom prst="rect">
                <a:avLst/>
              </a:prstGeom>
              <a:blipFill>
                <a:blip r:embed="rId3"/>
                <a:stretch>
                  <a:fillRect/>
                </a:stretch>
              </a:blipFill>
              <a:ln>
                <a:noFill/>
              </a:ln>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500638" y="5397319"/>
                <a:ext cx="5871030" cy="625428"/>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𝑩</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f>
                        <m:fPr>
                          <m:ctrlPr>
                            <a:rPr lang="es-MX" sz="2000" b="1" i="1" smtClean="0">
                              <a:solidFill>
                                <a:srgbClr val="002060"/>
                              </a:solidFill>
                              <a:latin typeface="Cambria Math" panose="02040503050406030204" pitchFamily="18" charset="0"/>
                            </a:rPr>
                          </m:ctrlPr>
                        </m:fPr>
                        <m:num>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sSup>
                            <m:sSupPr>
                              <m:ctrlPr>
                                <a:rPr lang="es-MX" sz="2000" b="1" i="1" smtClean="0">
                                  <a:solidFill>
                                    <a:srgbClr val="002060"/>
                                  </a:solidFill>
                                  <a:latin typeface="Cambria Math" panose="02040503050406030204" pitchFamily="18" charset="0"/>
                                </a:rPr>
                              </m:ctrlPr>
                            </m:sSupPr>
                            <m:e>
                              <m:d>
                                <m:dPr>
                                  <m:ctrlPr>
                                    <a:rPr lang="es-MX" sz="2000" b="1" i="1" smtClean="0">
                                      <a:solidFill>
                                        <a:srgbClr val="002060"/>
                                      </a:solidFill>
                                      <a:latin typeface="Cambria Math" panose="02040503050406030204" pitchFamily="18" charset="0"/>
                                    </a:rPr>
                                  </m:ctrlPr>
                                </m:dPr>
                                <m:e>
                                  <m:acc>
                                    <m:accPr>
                                      <m:chr m:val="̅"/>
                                      <m:ctrlPr>
                                        <a:rPr lang="es-MX" sz="2000" b="1" i="1" smtClean="0">
                                          <a:solidFill>
                                            <a:srgbClr val="002060"/>
                                          </a:solidFill>
                                          <a:latin typeface="Cambria Math" panose="02040503050406030204" pitchFamily="18" charset="0"/>
                                        </a:rPr>
                                      </m:ctrlPr>
                                    </m:accPr>
                                    <m:e>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𝟏</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smtClean="0">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r>
                            <a:rPr lang="es-MX" sz="2000" b="1" i="1" smtClean="0">
                              <a:solidFill>
                                <a:srgbClr val="002060"/>
                              </a:solidFill>
                              <a:latin typeface="Cambria Math" panose="02040503050406030204" pitchFamily="18" charset="0"/>
                            </a:rPr>
                            <m:t>+</m:t>
                          </m:r>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sSup>
                            <m:sSupPr>
                              <m:ctrlPr>
                                <a:rPr lang="es-MX" sz="2000" b="1" i="1" smtClean="0">
                                  <a:solidFill>
                                    <a:srgbClr val="002060"/>
                                  </a:solidFill>
                                  <a:latin typeface="Cambria Math" panose="02040503050406030204" pitchFamily="18" charset="0"/>
                                </a:rPr>
                              </m:ctrlPr>
                            </m:sSupPr>
                            <m:e>
                              <m:d>
                                <m:dPr>
                                  <m:ctrlPr>
                                    <a:rPr lang="es-MX" sz="2000" b="1" i="1">
                                      <a:solidFill>
                                        <a:srgbClr val="002060"/>
                                      </a:solidFill>
                                      <a:latin typeface="Cambria Math" panose="02040503050406030204" pitchFamily="18" charset="0"/>
                                    </a:rPr>
                                  </m:ctrlPr>
                                </m:dPr>
                                <m:e>
                                  <m:acc>
                                    <m:accPr>
                                      <m:chr m:val="̅"/>
                                      <m:ctrlPr>
                                        <a:rPr lang="es-MX" sz="2000" b="1" i="1">
                                          <a:solidFill>
                                            <a:srgbClr val="002060"/>
                                          </a:solidFill>
                                          <a:latin typeface="Cambria Math" panose="02040503050406030204" pitchFamily="18" charset="0"/>
                                        </a:rPr>
                                      </m:ctrlPr>
                                    </m:acc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𝟐</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r>
                            <a:rPr lang="es-MX" sz="2000" b="1" i="1" smtClean="0">
                              <a:solidFill>
                                <a:srgbClr val="002060"/>
                              </a:solidFill>
                              <a:latin typeface="Cambria Math" panose="02040503050406030204" pitchFamily="18" charset="0"/>
                            </a:rPr>
                            <m:t>+ …+</m:t>
                          </m:r>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sSup>
                            <m:sSupPr>
                              <m:ctrlPr>
                                <a:rPr lang="es-MX" sz="2000" b="1" i="1" smtClean="0">
                                  <a:solidFill>
                                    <a:srgbClr val="002060"/>
                                  </a:solidFill>
                                  <a:latin typeface="Cambria Math" panose="02040503050406030204" pitchFamily="18" charset="0"/>
                                </a:rPr>
                              </m:ctrlPr>
                            </m:sSupPr>
                            <m:e>
                              <m:d>
                                <m:dPr>
                                  <m:ctrlPr>
                                    <a:rPr lang="es-MX" sz="2000" b="1" i="1">
                                      <a:solidFill>
                                        <a:srgbClr val="002060"/>
                                      </a:solidFill>
                                      <a:latin typeface="Cambria Math" panose="02040503050406030204" pitchFamily="18" charset="0"/>
                                    </a:rPr>
                                  </m:ctrlPr>
                                </m:dPr>
                                <m:e>
                                  <m:acc>
                                    <m:accPr>
                                      <m:chr m:val="̅"/>
                                      <m:ctrlPr>
                                        <a:rPr lang="es-MX" sz="2000" b="1" i="1">
                                          <a:solidFill>
                                            <a:srgbClr val="002060"/>
                                          </a:solidFill>
                                          <a:latin typeface="Cambria Math" panose="02040503050406030204" pitchFamily="18" charset="0"/>
                                        </a:rPr>
                                      </m:ctrlPr>
                                    </m:acc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𝒌</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num>
                        <m:den>
                          <m:r>
                            <a:rPr lang="es-MX" sz="2000" b="1" i="1" smtClean="0">
                              <a:solidFill>
                                <a:srgbClr val="002060"/>
                              </a:solidFill>
                              <a:latin typeface="Cambria Math" panose="02040503050406030204" pitchFamily="18" charset="0"/>
                            </a:rPr>
                            <m:t>𝒌</m:t>
                          </m:r>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𝟏</m:t>
                          </m:r>
                        </m:den>
                      </m:f>
                    </m:oMath>
                  </m:oMathPara>
                </a14:m>
                <a:endParaRPr lang="es-MX" sz="24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500638" y="5397319"/>
                <a:ext cx="5871030" cy="625428"/>
              </a:xfrm>
              <a:prstGeom prst="rect">
                <a:avLst/>
              </a:prstGeom>
              <a:blipFill>
                <a:blip r:embed="rId4"/>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6371668" y="2823191"/>
                <a:ext cx="5311967" cy="749116"/>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s-MX" sz="2400" b="1" i="1" smtClean="0">
                              <a:solidFill>
                                <a:srgbClr val="002060"/>
                              </a:solidFill>
                              <a:latin typeface="Cambria Math" panose="02040503050406030204" pitchFamily="18" charset="0"/>
                            </a:rPr>
                          </m:ctrlPr>
                        </m:sSubPr>
                        <m:e>
                          <m:acc>
                            <m:accPr>
                              <m:chr m:val="̅"/>
                              <m:ctrlPr>
                                <a:rPr lang="es-MX" sz="2400" b="1" i="1" smtClean="0">
                                  <a:solidFill>
                                    <a:srgbClr val="002060"/>
                                  </a:solidFill>
                                  <a:latin typeface="Cambria Math" panose="02040503050406030204" pitchFamily="18" charset="0"/>
                                </a:rPr>
                              </m:ctrlPr>
                            </m:accPr>
                            <m:e>
                              <m:r>
                                <a:rPr lang="es-MX" sz="2400" b="1" i="1" smtClean="0">
                                  <a:solidFill>
                                    <a:srgbClr val="002060"/>
                                  </a:solidFill>
                                  <a:latin typeface="Cambria Math" panose="02040503050406030204" pitchFamily="18" charset="0"/>
                                </a:rPr>
                                <m:t>𝒙</m:t>
                              </m:r>
                            </m:e>
                          </m:acc>
                        </m:e>
                        <m:sub>
                          <m:r>
                            <a:rPr lang="es-MX" sz="2400" b="1" i="1" smtClean="0">
                              <a:solidFill>
                                <a:srgbClr val="002060"/>
                              </a:solidFill>
                              <a:latin typeface="Cambria Math" panose="02040503050406030204" pitchFamily="18" charset="0"/>
                            </a:rPr>
                            <m:t>𝑮𝒓𝒂𝒏𝑴𝒆𝒅𝒊𝒂</m:t>
                          </m:r>
                        </m:sub>
                      </m:sSub>
                      <m:r>
                        <a:rPr lang="es-MX" sz="2400" b="1" i="1" smtClean="0">
                          <a:solidFill>
                            <a:srgbClr val="002060"/>
                          </a:solidFill>
                          <a:latin typeface="Cambria Math" panose="02040503050406030204" pitchFamily="18" charset="0"/>
                        </a:rPr>
                        <m:t>=</m:t>
                      </m:r>
                      <m:f>
                        <m:fPr>
                          <m:ctrlPr>
                            <a:rPr lang="es-MX" sz="2400" b="1" i="1" smtClean="0">
                              <a:solidFill>
                                <a:srgbClr val="002060"/>
                              </a:solidFill>
                              <a:latin typeface="Cambria Math" panose="02040503050406030204" pitchFamily="18" charset="0"/>
                            </a:rPr>
                          </m:ctrlPr>
                        </m:fPr>
                        <m:num>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𝟏</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𝟏</m:t>
                                  </m:r>
                                </m:sub>
                              </m:sSub>
                            </m:e>
                          </m:acc>
                          <m:r>
                            <a:rPr lang="es-MX" sz="2400" b="1" i="1" smtClean="0">
                              <a:solidFill>
                                <a:srgbClr val="002060"/>
                              </a:solidFill>
                              <a:latin typeface="Cambria Math" panose="02040503050406030204" pitchFamily="18" charset="0"/>
                            </a:rPr>
                            <m:t>+</m:t>
                          </m:r>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𝟐</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𝟐</m:t>
                                  </m:r>
                                </m:sub>
                              </m:sSub>
                            </m:e>
                          </m:acc>
                          <m:r>
                            <a:rPr lang="es-MX" sz="2400" b="1" i="1" smtClean="0">
                              <a:solidFill>
                                <a:srgbClr val="002060"/>
                              </a:solidFill>
                              <a:latin typeface="Cambria Math" panose="02040503050406030204" pitchFamily="18" charset="0"/>
                            </a:rPr>
                            <m:t>+ …+</m:t>
                          </m:r>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𝒌</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𝒌</m:t>
                                  </m:r>
                                </m:sub>
                              </m:sSub>
                            </m:e>
                          </m:acc>
                        </m:num>
                        <m:den>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𝟏</m:t>
                              </m:r>
                            </m:sub>
                          </m:sSub>
                          <m:r>
                            <a:rPr lang="es-MX" sz="2400" b="1" i="1" smtClean="0">
                              <a:solidFill>
                                <a:srgbClr val="002060"/>
                              </a:solidFill>
                              <a:latin typeface="Cambria Math" panose="02040503050406030204" pitchFamily="18" charset="0"/>
                            </a:rPr>
                            <m:t>+</m:t>
                          </m:r>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𝟐</m:t>
                              </m:r>
                            </m:sub>
                          </m:sSub>
                          <m:r>
                            <a:rPr lang="es-MX" sz="2400" b="1" i="1" smtClean="0">
                              <a:solidFill>
                                <a:srgbClr val="002060"/>
                              </a:solidFill>
                              <a:latin typeface="Cambria Math" panose="02040503050406030204" pitchFamily="18" charset="0"/>
                            </a:rPr>
                            <m:t>+…+</m:t>
                          </m:r>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𝒌</m:t>
                              </m:r>
                            </m:sub>
                          </m:sSub>
                        </m:den>
                      </m:f>
                    </m:oMath>
                  </m:oMathPara>
                </a14:m>
                <a:endParaRPr lang="es-MX" sz="2800" b="1" dirty="0">
                  <a:solidFill>
                    <a:srgbClr val="002060"/>
                  </a:solidFill>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6371668" y="2823191"/>
                <a:ext cx="5311967" cy="749116"/>
              </a:xfrm>
              <a:prstGeom prst="rect">
                <a:avLst/>
              </a:prstGeom>
              <a:blipFill>
                <a:blip r:embed="rId5"/>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8465127" y="4496774"/>
                <a:ext cx="1027076" cy="777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2000" b="1" i="1">
                          <a:solidFill>
                            <a:srgbClr val="002060"/>
                          </a:solidFill>
                          <a:latin typeface="Cambria Math" panose="02040503050406030204" pitchFamily="18" charset="0"/>
                        </a:rPr>
                        <m:t>𝑭</m:t>
                      </m:r>
                      <m:r>
                        <a:rPr lang="es-MX" sz="2000" b="1" i="1">
                          <a:solidFill>
                            <a:srgbClr val="002060"/>
                          </a:solidFill>
                          <a:latin typeface="Cambria Math" panose="02040503050406030204" pitchFamily="18" charset="0"/>
                        </a:rPr>
                        <m:t>=</m:t>
                      </m:r>
                      <m:f>
                        <m:fPr>
                          <m:ctrlPr>
                            <a:rPr lang="es-MX" sz="2000" b="1" i="1">
                              <a:solidFill>
                                <a:srgbClr val="002060"/>
                              </a:solidFill>
                              <a:latin typeface="Cambria Math" panose="02040503050406030204" pitchFamily="18" charset="0"/>
                            </a:rPr>
                          </m:ctrlPr>
                        </m:fPr>
                        <m:num>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a:solidFill>
                                    <a:srgbClr val="002060"/>
                                  </a:solidFill>
                                  <a:latin typeface="Cambria Math" panose="02040503050406030204" pitchFamily="18" charset="0"/>
                                </a:rPr>
                                <m:t>𝑩</m:t>
                              </m:r>
                            </m:sub>
                            <m:sup>
                              <m:r>
                                <a:rPr lang="es-MX" sz="2000" b="1" i="1">
                                  <a:solidFill>
                                    <a:srgbClr val="002060"/>
                                  </a:solidFill>
                                  <a:latin typeface="Cambria Math" panose="02040503050406030204" pitchFamily="18" charset="0"/>
                                </a:rPr>
                                <m:t>𝟐</m:t>
                              </m:r>
                            </m:sup>
                          </m:sSubSup>
                        </m:num>
                        <m:den>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a:solidFill>
                                    <a:srgbClr val="002060"/>
                                  </a:solidFill>
                                  <a:latin typeface="Cambria Math" panose="02040503050406030204" pitchFamily="18" charset="0"/>
                                </a:rPr>
                                <m:t>𝒘</m:t>
                              </m:r>
                            </m:sub>
                            <m:sup>
                              <m:r>
                                <a:rPr lang="es-MX" sz="2000" b="1" i="1">
                                  <a:solidFill>
                                    <a:srgbClr val="002060"/>
                                  </a:solidFill>
                                  <a:latin typeface="Cambria Math" panose="02040503050406030204" pitchFamily="18" charset="0"/>
                                </a:rPr>
                                <m:t>𝟐</m:t>
                              </m:r>
                            </m:sup>
                          </m:sSubSup>
                        </m:den>
                      </m:f>
                    </m:oMath>
                  </m:oMathPara>
                </a14:m>
                <a:endParaRPr lang="es-MX" sz="2000" dirty="0"/>
              </a:p>
            </p:txBody>
          </p:sp>
        </mc:Choice>
        <mc:Fallback xmlns="">
          <p:sp>
            <p:nvSpPr>
              <p:cNvPr id="2" name="Rectángulo 1"/>
              <p:cNvSpPr>
                <a:spLocks noRot="1" noChangeAspect="1" noMove="1" noResize="1" noEditPoints="1" noAdjustHandles="1" noChangeArrowheads="1" noChangeShapeType="1" noTextEdit="1"/>
              </p:cNvSpPr>
              <p:nvPr/>
            </p:nvSpPr>
            <p:spPr>
              <a:xfrm>
                <a:off x="8465127" y="4496774"/>
                <a:ext cx="1027076" cy="777521"/>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933467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00638" y="1554672"/>
            <a:ext cx="11263745" cy="5493812"/>
          </a:xfrm>
          <a:prstGeom prst="rect">
            <a:avLst/>
          </a:prstGeom>
          <a:noFill/>
        </p:spPr>
        <p:txBody>
          <a:bodyPr wrap="square" rtlCol="0">
            <a:spAutoFit/>
          </a:bodyPr>
          <a:lstStyle/>
          <a:p>
            <a:r>
              <a:rPr lang="es-MX" sz="2700" b="1" dirty="0" smtClean="0">
                <a:solidFill>
                  <a:srgbClr val="002060"/>
                </a:solidFill>
              </a:rPr>
              <a:t>Paso CINCO: </a:t>
            </a:r>
            <a:r>
              <a:rPr lang="es-MX" sz="2700" dirty="0" smtClean="0">
                <a:solidFill>
                  <a:srgbClr val="002060"/>
                </a:solidFill>
              </a:rPr>
              <a:t>Calcular</a:t>
            </a:r>
          </a:p>
          <a:p>
            <a:endParaRPr lang="es-MX" sz="2700" dirty="0">
              <a:solidFill>
                <a:srgbClr val="002060"/>
              </a:solidFill>
            </a:endParaRPr>
          </a:p>
          <a:p>
            <a:endParaRPr lang="es-MX" sz="2700" dirty="0" smtClean="0">
              <a:solidFill>
                <a:srgbClr val="002060"/>
              </a:solidFill>
            </a:endParaRPr>
          </a:p>
          <a:p>
            <a:endParaRPr lang="es-MX" sz="2700" dirty="0">
              <a:solidFill>
                <a:srgbClr val="002060"/>
              </a:solidFill>
            </a:endParaRPr>
          </a:p>
          <a:p>
            <a:r>
              <a:rPr lang="es-MX" sz="2700" dirty="0" smtClean="0">
                <a:solidFill>
                  <a:srgbClr val="002060"/>
                </a:solidFill>
              </a:rPr>
              <a:t>Variabilidad </a:t>
            </a:r>
            <a:r>
              <a:rPr lang="es-MX" sz="2700" b="1" dirty="0" smtClean="0">
                <a:solidFill>
                  <a:srgbClr val="002060"/>
                </a:solidFill>
              </a:rPr>
              <a:t>“dentro de los grupos”</a:t>
            </a:r>
          </a:p>
          <a:p>
            <a:endParaRPr lang="es-MX" sz="2700" b="1" dirty="0">
              <a:solidFill>
                <a:srgbClr val="002060"/>
              </a:solidFill>
            </a:endParaRP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r>
              <a:rPr lang="es-MX" sz="2700" dirty="0" smtClean="0">
                <a:solidFill>
                  <a:srgbClr val="002060"/>
                </a:solidFill>
              </a:rPr>
              <a:t>Variabilidad </a:t>
            </a:r>
            <a:r>
              <a:rPr lang="es-MX" sz="2700" b="1" dirty="0" smtClean="0">
                <a:solidFill>
                  <a:srgbClr val="002060"/>
                </a:solidFill>
              </a:rPr>
              <a:t>“entre los </a:t>
            </a:r>
            <a:r>
              <a:rPr lang="es-MX" sz="2700" b="1" dirty="0">
                <a:solidFill>
                  <a:srgbClr val="002060"/>
                </a:solidFill>
              </a:rPr>
              <a:t>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p:txBody>
      </p:sp>
      <mc:AlternateContent xmlns:mc="http://schemas.openxmlformats.org/markup-compatibility/2006" xmlns:a14="http://schemas.microsoft.com/office/drawing/2010/main">
        <mc:Choice Requires="a14">
          <p:sp>
            <p:nvSpPr>
              <p:cNvPr id="10" name="CuadroTexto 9"/>
              <p:cNvSpPr txBox="1"/>
              <p:nvPr/>
            </p:nvSpPr>
            <p:spPr>
              <a:xfrm>
                <a:off x="1126731" y="2237648"/>
                <a:ext cx="10081414" cy="756746"/>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sz="2400" b="1" i="1" smtClean="0">
                              <a:solidFill>
                                <a:srgbClr val="002060"/>
                              </a:solidFill>
                              <a:latin typeface="Cambria Math" panose="02040503050406030204" pitchFamily="18" charset="0"/>
                            </a:rPr>
                          </m:ctrlPr>
                        </m:sSubSupPr>
                        <m:e>
                          <m:r>
                            <a:rPr lang="es-MX" sz="2400" b="1" i="1" smtClean="0">
                              <a:solidFill>
                                <a:srgbClr val="002060"/>
                              </a:solidFill>
                              <a:latin typeface="Cambria Math" panose="02040503050406030204" pitchFamily="18" charset="0"/>
                            </a:rPr>
                            <m:t>𝒔</m:t>
                          </m:r>
                        </m:e>
                        <m:sub>
                          <m:r>
                            <a:rPr lang="es-MX" sz="2400" b="1" i="1" smtClean="0">
                              <a:solidFill>
                                <a:srgbClr val="002060"/>
                              </a:solidFill>
                              <a:latin typeface="Cambria Math" panose="02040503050406030204" pitchFamily="18" charset="0"/>
                            </a:rPr>
                            <m:t>𝒘</m:t>
                          </m:r>
                        </m:sub>
                        <m:sup>
                          <m:r>
                            <a:rPr lang="es-MX" sz="2400" b="1" i="1" smtClean="0">
                              <a:solidFill>
                                <a:srgbClr val="002060"/>
                              </a:solidFill>
                              <a:latin typeface="Cambria Math" panose="02040503050406030204" pitchFamily="18" charset="0"/>
                            </a:rPr>
                            <m:t>𝟐</m:t>
                          </m:r>
                        </m:sup>
                      </m:sSubSup>
                      <m:r>
                        <a:rPr lang="es-MX" sz="2400" b="1" i="1" smtClean="0">
                          <a:solidFill>
                            <a:srgbClr val="002060"/>
                          </a:solidFill>
                          <a:latin typeface="Cambria Math" panose="02040503050406030204" pitchFamily="18" charset="0"/>
                        </a:rPr>
                        <m:t>=</m:t>
                      </m:r>
                      <m:f>
                        <m:fPr>
                          <m:ctrlPr>
                            <a:rPr lang="es-MX" sz="2400" b="1" i="1" smtClean="0">
                              <a:solidFill>
                                <a:srgbClr val="002060"/>
                              </a:solidFill>
                              <a:latin typeface="Cambria Math" panose="02040503050406030204" pitchFamily="18" charset="0"/>
                            </a:rPr>
                          </m:ctrlPr>
                        </m:fPr>
                        <m:num>
                          <m:d>
                            <m:dPr>
                              <m:ctrlPr>
                                <a:rPr lang="es-MX" sz="2400" b="1" i="1" smtClean="0">
                                  <a:solidFill>
                                    <a:srgbClr val="002060"/>
                                  </a:solidFill>
                                  <a:latin typeface="Cambria Math" panose="02040503050406030204" pitchFamily="18" charset="0"/>
                                </a:rPr>
                              </m:ctrlPr>
                            </m:dPr>
                            <m:e>
                              <m:r>
                                <a:rPr lang="es-MX" sz="2400" b="1" i="1" smtClean="0">
                                  <a:solidFill>
                                    <a:srgbClr val="002060"/>
                                  </a:solidFill>
                                  <a:latin typeface="Cambria Math" panose="02040503050406030204" pitchFamily="18" charset="0"/>
                                </a:rPr>
                                <m:t>𝟐𝟏</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𝟏</m:t>
                              </m:r>
                            </m:e>
                          </m:d>
                          <m:sSup>
                            <m:sSupPr>
                              <m:ctrlPr>
                                <a:rPr lang="es-MX" sz="2400" b="1" i="1" smtClean="0">
                                  <a:solidFill>
                                    <a:srgbClr val="002060"/>
                                  </a:solidFill>
                                  <a:latin typeface="Cambria Math" panose="02040503050406030204" pitchFamily="18" charset="0"/>
                                </a:rPr>
                              </m:ctrlPr>
                            </m:sSupPr>
                            <m:e>
                              <m:d>
                                <m:dPr>
                                  <m:ctrlPr>
                                    <a:rPr lang="es-MX" sz="2400" b="1" i="1" smtClean="0">
                                      <a:solidFill>
                                        <a:srgbClr val="002060"/>
                                      </a:solidFill>
                                      <a:latin typeface="Cambria Math" panose="02040503050406030204" pitchFamily="18" charset="0"/>
                                    </a:rPr>
                                  </m:ctrlPr>
                                </m:dPr>
                                <m:e>
                                  <m:r>
                                    <a:rPr lang="es-MX" sz="2400" b="1" i="1" smtClean="0">
                                      <a:solidFill>
                                        <a:srgbClr val="002060"/>
                                      </a:solidFill>
                                      <a:latin typeface="Cambria Math" panose="02040503050406030204" pitchFamily="18" charset="0"/>
                                    </a:rPr>
                                    <m:t>𝟎</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𝟒𝟗𝟔</m:t>
                                  </m:r>
                                </m:e>
                              </m:d>
                            </m:e>
                            <m:sup>
                              <m:r>
                                <a:rPr lang="es-MX" sz="2400" b="1" i="1" smtClean="0">
                                  <a:solidFill>
                                    <a:srgbClr val="002060"/>
                                  </a:solidFill>
                                  <a:latin typeface="Cambria Math" panose="02040503050406030204" pitchFamily="18" charset="0"/>
                                </a:rPr>
                                <m:t>𝟐</m:t>
                              </m:r>
                            </m:sup>
                          </m:sSup>
                          <m:r>
                            <a:rPr lang="es-MX" sz="2400" b="1" i="1" smtClean="0">
                              <a:solidFill>
                                <a:srgbClr val="002060"/>
                              </a:solidFill>
                              <a:latin typeface="Cambria Math" panose="02040503050406030204" pitchFamily="18" charset="0"/>
                            </a:rPr>
                            <m:t>+</m:t>
                          </m:r>
                          <m:d>
                            <m:dPr>
                              <m:ctrlPr>
                                <a:rPr lang="es-MX" sz="2400" b="1" i="1">
                                  <a:solidFill>
                                    <a:srgbClr val="002060"/>
                                  </a:solidFill>
                                  <a:latin typeface="Cambria Math" panose="02040503050406030204" pitchFamily="18" charset="0"/>
                                </a:rPr>
                              </m:ctrlPr>
                            </m:dPr>
                            <m:e>
                              <m:r>
                                <a:rPr lang="es-MX" sz="2400" b="1" i="1" smtClean="0">
                                  <a:solidFill>
                                    <a:srgbClr val="002060"/>
                                  </a:solidFill>
                                  <a:latin typeface="Cambria Math" panose="02040503050406030204" pitchFamily="18" charset="0"/>
                                </a:rPr>
                                <m:t>𝟏𝟔</m:t>
                              </m:r>
                              <m:r>
                                <a:rPr lang="es-MX" sz="2400" b="1" i="1">
                                  <a:solidFill>
                                    <a:srgbClr val="002060"/>
                                  </a:solidFill>
                                  <a:latin typeface="Cambria Math" panose="02040503050406030204" pitchFamily="18" charset="0"/>
                                </a:rPr>
                                <m:t>−</m:t>
                              </m:r>
                              <m:r>
                                <a:rPr lang="es-MX" sz="2400" b="1" i="1">
                                  <a:solidFill>
                                    <a:srgbClr val="002060"/>
                                  </a:solidFill>
                                  <a:latin typeface="Cambria Math" panose="02040503050406030204" pitchFamily="18" charset="0"/>
                                </a:rPr>
                                <m:t>𝟏</m:t>
                              </m:r>
                            </m:e>
                          </m:d>
                          <m:sSup>
                            <m:sSupPr>
                              <m:ctrlPr>
                                <a:rPr lang="es-MX" sz="2400" b="1" i="1">
                                  <a:solidFill>
                                    <a:srgbClr val="002060"/>
                                  </a:solidFill>
                                  <a:latin typeface="Cambria Math" panose="02040503050406030204" pitchFamily="18" charset="0"/>
                                </a:rPr>
                              </m:ctrlPr>
                            </m:sSupPr>
                            <m:e>
                              <m:d>
                                <m:dPr>
                                  <m:ctrlPr>
                                    <a:rPr lang="es-MX" sz="2400" b="1" i="1">
                                      <a:solidFill>
                                        <a:srgbClr val="002060"/>
                                      </a:solidFill>
                                      <a:latin typeface="Cambria Math" panose="02040503050406030204" pitchFamily="18" charset="0"/>
                                    </a:rPr>
                                  </m:ctrlPr>
                                </m:dPr>
                                <m:e>
                                  <m:r>
                                    <a:rPr lang="es-MX" sz="2400" b="1" i="1">
                                      <a:solidFill>
                                        <a:srgbClr val="002060"/>
                                      </a:solidFill>
                                      <a:latin typeface="Cambria Math" panose="02040503050406030204" pitchFamily="18" charset="0"/>
                                    </a:rPr>
                                    <m:t>𝟎</m:t>
                                  </m:r>
                                  <m:r>
                                    <a:rPr lang="es-MX" sz="2400" b="1" i="1">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𝟓𝟐𝟑</m:t>
                                  </m:r>
                                </m:e>
                              </m:d>
                            </m:e>
                            <m:sup>
                              <m:r>
                                <a:rPr lang="es-MX" sz="2400" b="1" i="1">
                                  <a:solidFill>
                                    <a:srgbClr val="002060"/>
                                  </a:solidFill>
                                  <a:latin typeface="Cambria Math" panose="02040503050406030204" pitchFamily="18" charset="0"/>
                                </a:rPr>
                                <m:t>𝟐</m:t>
                              </m:r>
                            </m:sup>
                          </m:sSup>
                          <m:r>
                            <a:rPr lang="es-MX" sz="2400" b="1" i="1">
                              <a:solidFill>
                                <a:srgbClr val="002060"/>
                              </a:solidFill>
                              <a:latin typeface="Cambria Math" panose="02040503050406030204" pitchFamily="18" charset="0"/>
                            </a:rPr>
                            <m:t>+</m:t>
                          </m:r>
                          <m:d>
                            <m:dPr>
                              <m:ctrlPr>
                                <a:rPr lang="es-MX" sz="2400" b="1" i="1">
                                  <a:solidFill>
                                    <a:srgbClr val="002060"/>
                                  </a:solidFill>
                                  <a:latin typeface="Cambria Math" panose="02040503050406030204" pitchFamily="18" charset="0"/>
                                </a:rPr>
                              </m:ctrlPr>
                            </m:dPr>
                            <m:e>
                              <m:r>
                                <a:rPr lang="es-MX" sz="2400" b="1" i="1">
                                  <a:solidFill>
                                    <a:srgbClr val="002060"/>
                                  </a:solidFill>
                                  <a:latin typeface="Cambria Math" panose="02040503050406030204" pitchFamily="18" charset="0"/>
                                </a:rPr>
                                <m:t>𝟐</m:t>
                              </m:r>
                              <m:r>
                                <a:rPr lang="es-MX" sz="2400" b="1" i="1" smtClean="0">
                                  <a:solidFill>
                                    <a:srgbClr val="002060"/>
                                  </a:solidFill>
                                  <a:latin typeface="Cambria Math" panose="02040503050406030204" pitchFamily="18" charset="0"/>
                                </a:rPr>
                                <m:t>𝟑</m:t>
                              </m:r>
                              <m:r>
                                <a:rPr lang="es-MX" sz="2400" b="1" i="1">
                                  <a:solidFill>
                                    <a:srgbClr val="002060"/>
                                  </a:solidFill>
                                  <a:latin typeface="Cambria Math" panose="02040503050406030204" pitchFamily="18" charset="0"/>
                                </a:rPr>
                                <m:t>−</m:t>
                              </m:r>
                              <m:r>
                                <a:rPr lang="es-MX" sz="2400" b="1" i="1">
                                  <a:solidFill>
                                    <a:srgbClr val="002060"/>
                                  </a:solidFill>
                                  <a:latin typeface="Cambria Math" panose="02040503050406030204" pitchFamily="18" charset="0"/>
                                </a:rPr>
                                <m:t>𝟏</m:t>
                              </m:r>
                            </m:e>
                          </m:d>
                          <m:sSup>
                            <m:sSupPr>
                              <m:ctrlPr>
                                <a:rPr lang="es-MX" sz="2400" b="1" i="1">
                                  <a:solidFill>
                                    <a:srgbClr val="002060"/>
                                  </a:solidFill>
                                  <a:latin typeface="Cambria Math" panose="02040503050406030204" pitchFamily="18" charset="0"/>
                                </a:rPr>
                              </m:ctrlPr>
                            </m:sSupPr>
                            <m:e>
                              <m:d>
                                <m:dPr>
                                  <m:ctrlPr>
                                    <a:rPr lang="es-MX" sz="2400" b="1" i="1">
                                      <a:solidFill>
                                        <a:srgbClr val="002060"/>
                                      </a:solidFill>
                                      <a:latin typeface="Cambria Math" panose="02040503050406030204" pitchFamily="18" charset="0"/>
                                    </a:rPr>
                                  </m:ctrlPr>
                                </m:dPr>
                                <m:e>
                                  <m:r>
                                    <a:rPr lang="es-MX" sz="2400" b="1" i="1">
                                      <a:solidFill>
                                        <a:srgbClr val="002060"/>
                                      </a:solidFill>
                                      <a:latin typeface="Cambria Math" panose="02040503050406030204" pitchFamily="18" charset="0"/>
                                    </a:rPr>
                                    <m:t>𝟎</m:t>
                                  </m:r>
                                  <m:r>
                                    <a:rPr lang="es-MX" sz="2400" b="1" i="1">
                                      <a:solidFill>
                                        <a:srgbClr val="002060"/>
                                      </a:solidFill>
                                      <a:latin typeface="Cambria Math" panose="02040503050406030204" pitchFamily="18" charset="0"/>
                                    </a:rPr>
                                    <m:t>.</m:t>
                                  </m:r>
                                  <m:r>
                                    <a:rPr lang="es-MX" sz="2400" b="1" i="1">
                                      <a:solidFill>
                                        <a:srgbClr val="002060"/>
                                      </a:solidFill>
                                      <a:latin typeface="Cambria Math" panose="02040503050406030204" pitchFamily="18" charset="0"/>
                                    </a:rPr>
                                    <m:t>𝟒𝟗𝟖</m:t>
                                  </m:r>
                                </m:e>
                              </m:d>
                            </m:e>
                            <m:sup>
                              <m:r>
                                <a:rPr lang="es-MX" sz="2400" b="1" i="1">
                                  <a:solidFill>
                                    <a:srgbClr val="002060"/>
                                  </a:solidFill>
                                  <a:latin typeface="Cambria Math" panose="02040503050406030204" pitchFamily="18" charset="0"/>
                                </a:rPr>
                                <m:t>𝟐</m:t>
                              </m:r>
                            </m:sup>
                          </m:sSup>
                        </m:num>
                        <m:den>
                          <m:r>
                            <a:rPr lang="es-MX" sz="2400" b="1" i="1" smtClean="0">
                              <a:solidFill>
                                <a:srgbClr val="002060"/>
                              </a:solidFill>
                              <a:latin typeface="Cambria Math" panose="02040503050406030204" pitchFamily="18" charset="0"/>
                            </a:rPr>
                            <m:t>𝟐𝟏</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𝟏𝟔</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𝟐𝟑</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𝟑</m:t>
                          </m:r>
                        </m:den>
                      </m:f>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𝟎</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𝟐𝟓𝟒</m:t>
                      </m:r>
                    </m:oMath>
                  </m:oMathPara>
                </a14:m>
                <a:endParaRPr lang="es-MX" sz="2800" b="1" dirty="0">
                  <a:solidFill>
                    <a:srgbClr val="00206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1126731" y="2237648"/>
                <a:ext cx="10081414" cy="756746"/>
              </a:xfrm>
              <a:prstGeom prst="rect">
                <a:avLst/>
              </a:prstGeom>
              <a:blipFill>
                <a:blip r:embed="rId3"/>
                <a:stretch>
                  <a:fillRect/>
                </a:stretch>
              </a:blipFill>
              <a:ln>
                <a:noFill/>
              </a:ln>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1069888" y="4129315"/>
                <a:ext cx="10195099" cy="750526"/>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s-MX" sz="2400" b="1" i="1" smtClean="0">
                              <a:solidFill>
                                <a:srgbClr val="002060"/>
                              </a:solidFill>
                              <a:latin typeface="Cambria Math" panose="02040503050406030204" pitchFamily="18" charset="0"/>
                            </a:rPr>
                          </m:ctrlPr>
                        </m:sSubSupPr>
                        <m:e>
                          <m:r>
                            <a:rPr lang="es-MX" sz="2400" b="1" i="1" smtClean="0">
                              <a:solidFill>
                                <a:srgbClr val="002060"/>
                              </a:solidFill>
                              <a:latin typeface="Cambria Math" panose="02040503050406030204" pitchFamily="18" charset="0"/>
                            </a:rPr>
                            <m:t>𝒔</m:t>
                          </m:r>
                        </m:e>
                        <m:sub>
                          <m:r>
                            <a:rPr lang="es-MX" sz="2400" b="1" i="1" smtClean="0">
                              <a:solidFill>
                                <a:srgbClr val="002060"/>
                              </a:solidFill>
                              <a:latin typeface="Cambria Math" panose="02040503050406030204" pitchFamily="18" charset="0"/>
                            </a:rPr>
                            <m:t>𝑩</m:t>
                          </m:r>
                        </m:sub>
                        <m:sup>
                          <m:r>
                            <a:rPr lang="es-MX" sz="2400" b="1" i="1" smtClean="0">
                              <a:solidFill>
                                <a:srgbClr val="002060"/>
                              </a:solidFill>
                              <a:latin typeface="Cambria Math" panose="02040503050406030204" pitchFamily="18" charset="0"/>
                            </a:rPr>
                            <m:t>𝟐</m:t>
                          </m:r>
                        </m:sup>
                      </m:sSubSup>
                      <m:r>
                        <a:rPr lang="es-MX" sz="2400" b="1" i="1" smtClean="0">
                          <a:solidFill>
                            <a:srgbClr val="002060"/>
                          </a:solidFill>
                          <a:latin typeface="Cambria Math" panose="02040503050406030204" pitchFamily="18" charset="0"/>
                        </a:rPr>
                        <m:t>=</m:t>
                      </m:r>
                      <m:f>
                        <m:fPr>
                          <m:ctrlPr>
                            <a:rPr lang="es-MX" sz="2400" b="1" i="1" smtClean="0">
                              <a:solidFill>
                                <a:srgbClr val="002060"/>
                              </a:solidFill>
                              <a:latin typeface="Cambria Math" panose="02040503050406030204" pitchFamily="18" charset="0"/>
                            </a:rPr>
                          </m:ctrlPr>
                        </m:fPr>
                        <m:num>
                          <m:r>
                            <a:rPr lang="es-MX" sz="2400" b="1" i="1" smtClean="0">
                              <a:solidFill>
                                <a:srgbClr val="002060"/>
                              </a:solidFill>
                              <a:latin typeface="Cambria Math" panose="02040503050406030204" pitchFamily="18" charset="0"/>
                            </a:rPr>
                            <m:t>𝟐𝟏</m:t>
                          </m:r>
                          <m:sSup>
                            <m:sSupPr>
                              <m:ctrlPr>
                                <a:rPr lang="es-MX" sz="2400" b="1" i="1" smtClean="0">
                                  <a:solidFill>
                                    <a:srgbClr val="002060"/>
                                  </a:solidFill>
                                  <a:latin typeface="Cambria Math" panose="02040503050406030204" pitchFamily="18" charset="0"/>
                                </a:rPr>
                              </m:ctrlPr>
                            </m:sSupPr>
                            <m:e>
                              <m:d>
                                <m:dPr>
                                  <m:ctrlPr>
                                    <a:rPr lang="es-MX" sz="2400" b="1" i="1" smtClean="0">
                                      <a:solidFill>
                                        <a:srgbClr val="002060"/>
                                      </a:solidFill>
                                      <a:latin typeface="Cambria Math" panose="02040503050406030204" pitchFamily="18" charset="0"/>
                                    </a:rPr>
                                  </m:ctrlPr>
                                </m:dPr>
                                <m:e>
                                  <m:r>
                                    <a:rPr lang="es-MX" sz="2400" b="1" i="1" smtClean="0">
                                      <a:solidFill>
                                        <a:srgbClr val="002060"/>
                                      </a:solidFill>
                                      <a:latin typeface="Cambria Math" panose="02040503050406030204" pitchFamily="18" charset="0"/>
                                    </a:rPr>
                                    <m:t>𝟐</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𝟔𝟑</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𝟐</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𝟖𝟑</m:t>
                                  </m:r>
                                </m:e>
                              </m:d>
                            </m:e>
                            <m:sup>
                              <m:r>
                                <a:rPr lang="es-MX" sz="2400" b="1" i="1" smtClean="0">
                                  <a:solidFill>
                                    <a:srgbClr val="002060"/>
                                  </a:solidFill>
                                  <a:latin typeface="Cambria Math" panose="02040503050406030204" pitchFamily="18" charset="0"/>
                                </a:rPr>
                                <m:t>𝟐</m:t>
                              </m:r>
                            </m:sup>
                          </m:sSup>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𝟏𝟔</m:t>
                          </m:r>
                          <m:sSup>
                            <m:sSupPr>
                              <m:ctrlPr>
                                <a:rPr lang="es-MX" sz="2400" b="1" i="1" smtClean="0">
                                  <a:solidFill>
                                    <a:srgbClr val="002060"/>
                                  </a:solidFill>
                                  <a:latin typeface="Cambria Math" panose="02040503050406030204" pitchFamily="18" charset="0"/>
                                </a:rPr>
                              </m:ctrlPr>
                            </m:sSupPr>
                            <m:e>
                              <m:d>
                                <m:dPr>
                                  <m:ctrlPr>
                                    <a:rPr lang="es-MX" sz="2400" b="1" i="1">
                                      <a:solidFill>
                                        <a:srgbClr val="002060"/>
                                      </a:solidFill>
                                      <a:latin typeface="Cambria Math" panose="02040503050406030204" pitchFamily="18" charset="0"/>
                                    </a:rPr>
                                  </m:ctrlPr>
                                </m:dPr>
                                <m:e>
                                  <m:r>
                                    <a:rPr lang="es-MX" sz="2400" b="1" i="1" smtClean="0">
                                      <a:solidFill>
                                        <a:srgbClr val="002060"/>
                                      </a:solidFill>
                                      <a:latin typeface="Cambria Math" panose="02040503050406030204" pitchFamily="18" charset="0"/>
                                    </a:rPr>
                                    <m:t>𝟑</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𝟎𝟑</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𝟐</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𝟖𝟑</m:t>
                                  </m:r>
                                </m:e>
                              </m:d>
                            </m:e>
                            <m:sup>
                              <m:r>
                                <a:rPr lang="es-MX" sz="2400" b="1" i="1" smtClean="0">
                                  <a:solidFill>
                                    <a:srgbClr val="002060"/>
                                  </a:solidFill>
                                  <a:latin typeface="Cambria Math" panose="02040503050406030204" pitchFamily="18" charset="0"/>
                                </a:rPr>
                                <m:t>𝟐</m:t>
                              </m:r>
                            </m:sup>
                          </m:sSup>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𝟐𝟑</m:t>
                          </m:r>
                          <m:sSup>
                            <m:sSupPr>
                              <m:ctrlPr>
                                <a:rPr lang="es-MX" sz="2400" b="1" i="1" smtClean="0">
                                  <a:solidFill>
                                    <a:srgbClr val="002060"/>
                                  </a:solidFill>
                                  <a:latin typeface="Cambria Math" panose="02040503050406030204" pitchFamily="18" charset="0"/>
                                </a:rPr>
                              </m:ctrlPr>
                            </m:sSupPr>
                            <m:e>
                              <m:d>
                                <m:dPr>
                                  <m:ctrlPr>
                                    <a:rPr lang="es-MX" sz="2400" b="1" i="1">
                                      <a:solidFill>
                                        <a:srgbClr val="002060"/>
                                      </a:solidFill>
                                      <a:latin typeface="Cambria Math" panose="02040503050406030204" pitchFamily="18" charset="0"/>
                                    </a:rPr>
                                  </m:ctrlPr>
                                </m:dPr>
                                <m:e>
                                  <m:r>
                                    <a:rPr lang="es-MX" sz="2400" b="1" i="1" smtClean="0">
                                      <a:solidFill>
                                        <a:srgbClr val="002060"/>
                                      </a:solidFill>
                                      <a:latin typeface="Cambria Math" panose="02040503050406030204" pitchFamily="18" charset="0"/>
                                    </a:rPr>
                                    <m:t>𝟐</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𝟖𝟖</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𝟐</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𝟖𝟑</m:t>
                                  </m:r>
                                </m:e>
                              </m:d>
                            </m:e>
                            <m:sup>
                              <m:r>
                                <a:rPr lang="es-MX" sz="2400" b="1" i="1" smtClean="0">
                                  <a:solidFill>
                                    <a:srgbClr val="002060"/>
                                  </a:solidFill>
                                  <a:latin typeface="Cambria Math" panose="02040503050406030204" pitchFamily="18" charset="0"/>
                                </a:rPr>
                                <m:t>𝟐</m:t>
                              </m:r>
                            </m:sup>
                          </m:sSup>
                        </m:num>
                        <m:den>
                          <m:r>
                            <a:rPr lang="es-MX" sz="2400" b="1" i="1" smtClean="0">
                              <a:solidFill>
                                <a:srgbClr val="002060"/>
                              </a:solidFill>
                              <a:latin typeface="Cambria Math" panose="02040503050406030204" pitchFamily="18" charset="0"/>
                            </a:rPr>
                            <m:t>𝟑</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𝟏</m:t>
                          </m:r>
                        </m:den>
                      </m:f>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𝟎</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𝟕𝟔𝟗</m:t>
                      </m:r>
                    </m:oMath>
                  </m:oMathPara>
                </a14:m>
                <a:endParaRPr lang="es-MX" sz="28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1069888" y="4129315"/>
                <a:ext cx="10195099" cy="750526"/>
              </a:xfrm>
              <a:prstGeom prst="rect">
                <a:avLst/>
              </a:prstGeom>
              <a:blipFill>
                <a:blip r:embed="rId4"/>
                <a:stretch>
                  <a:fillRect/>
                </a:stretch>
              </a:blipFill>
              <a:ln>
                <a:noFill/>
              </a:ln>
            </p:spPr>
            <p:txBody>
              <a:bodyPr/>
              <a:lstStyle/>
              <a:p>
                <a:r>
                  <a:rPr lang="es-MX">
                    <a:noFill/>
                  </a:rPr>
                  <a:t> </a:t>
                </a:r>
              </a:p>
            </p:txBody>
          </p:sp>
        </mc:Fallback>
      </mc:AlternateContent>
    </p:spTree>
    <p:extLst>
      <p:ext uri="{BB962C8B-B14F-4D97-AF65-F5344CB8AC3E}">
        <p14:creationId xmlns:p14="http://schemas.microsoft.com/office/powerpoint/2010/main" val="590168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35565" y="1485086"/>
                <a:ext cx="11263745" cy="4341317"/>
              </a:xfrm>
              <a:prstGeom prst="rect">
                <a:avLst/>
              </a:prstGeom>
              <a:noFill/>
            </p:spPr>
            <p:txBody>
              <a:bodyPr wrap="square" rtlCol="0">
                <a:spAutoFit/>
              </a:bodyPr>
              <a:lstStyle/>
              <a:p>
                <a:r>
                  <a:rPr lang="es-MX" sz="2700" b="1" dirty="0" smtClean="0">
                    <a:solidFill>
                      <a:srgbClr val="002060"/>
                    </a:solidFill>
                  </a:rPr>
                  <a:t>Paso CINCO: </a:t>
                </a:r>
                <a:r>
                  <a:rPr lang="es-MX" sz="2700" dirty="0" smtClean="0">
                    <a:solidFill>
                      <a:srgbClr val="002060"/>
                    </a:solidFill>
                  </a:rPr>
                  <a:t>calcular </a:t>
                </a:r>
              </a:p>
              <a:p>
                <a:endParaRPr lang="es-MX" sz="2700"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r>
                  <a:rPr lang="es-MX" sz="2700" b="1" dirty="0" smtClean="0">
                    <a:solidFill>
                      <a:srgbClr val="002060"/>
                    </a:solidFill>
                  </a:rPr>
                  <a:t>Con esto finalmente podemos calcular el valor de F:</a:t>
                </a:r>
              </a:p>
              <a:p>
                <a:endParaRPr lang="es-MX" sz="2700" b="1" dirty="0">
                  <a:solidFill>
                    <a:srgbClr val="002060"/>
                  </a:solidFill>
                </a:endParaRPr>
              </a:p>
              <a:p>
                <a:pPr/>
                <a14:m>
                  <m:oMathPara xmlns:m="http://schemas.openxmlformats.org/officeDocument/2006/math">
                    <m:oMathParaPr>
                      <m:jc m:val="centerGroup"/>
                    </m:oMathParaPr>
                    <m:oMath xmlns:m="http://schemas.openxmlformats.org/officeDocument/2006/math">
                      <m:r>
                        <a:rPr lang="es-MX" sz="2700" b="1" i="1" smtClean="0">
                          <a:solidFill>
                            <a:srgbClr val="002060"/>
                          </a:solidFill>
                          <a:latin typeface="Cambria Math" panose="02040503050406030204" pitchFamily="18" charset="0"/>
                        </a:rPr>
                        <m:t>𝑭</m:t>
                      </m:r>
                      <m:r>
                        <a:rPr lang="es-MX" sz="2700" b="1" i="1" smtClean="0">
                          <a:solidFill>
                            <a:srgbClr val="002060"/>
                          </a:solidFill>
                          <a:latin typeface="Cambria Math" panose="02040503050406030204" pitchFamily="18" charset="0"/>
                        </a:rPr>
                        <m:t>=</m:t>
                      </m:r>
                      <m:f>
                        <m:fPr>
                          <m:ctrlPr>
                            <a:rPr lang="es-MX" sz="2700" b="1" i="1" smtClean="0">
                              <a:solidFill>
                                <a:srgbClr val="002060"/>
                              </a:solidFill>
                              <a:latin typeface="Cambria Math" panose="02040503050406030204" pitchFamily="18" charset="0"/>
                            </a:rPr>
                          </m:ctrlPr>
                        </m:fPr>
                        <m:num>
                          <m:r>
                            <a:rPr lang="es-MX" sz="2700" b="1" i="1" smtClean="0">
                              <a:solidFill>
                                <a:srgbClr val="002060"/>
                              </a:solidFill>
                              <a:latin typeface="Cambria Math" panose="02040503050406030204" pitchFamily="18" charset="0"/>
                            </a:rPr>
                            <m:t>𝟎</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𝟕𝟔𝟗</m:t>
                          </m:r>
                        </m:num>
                        <m:den>
                          <m:r>
                            <a:rPr lang="es-MX" sz="2700" b="1" i="1" smtClean="0">
                              <a:solidFill>
                                <a:srgbClr val="002060"/>
                              </a:solidFill>
                              <a:latin typeface="Cambria Math" panose="02040503050406030204" pitchFamily="18" charset="0"/>
                            </a:rPr>
                            <m:t>𝟎</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𝟐𝟓𝟒</m:t>
                          </m:r>
                        </m:den>
                      </m:f>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𝟑</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𝟎𝟐𝟖</m:t>
                      </m:r>
                    </m:oMath>
                  </m:oMathPara>
                </a14:m>
                <a:endParaRPr lang="es-MX" sz="2700" b="1" dirty="0" smtClean="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35565" y="1485086"/>
                <a:ext cx="11263745" cy="4341317"/>
              </a:xfrm>
              <a:prstGeom prst="rect">
                <a:avLst/>
              </a:prstGeom>
              <a:blipFill>
                <a:blip r:embed="rId3"/>
                <a:stretch>
                  <a:fillRect l="-1028" t="-1264"/>
                </a:stretch>
              </a:blipFill>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1205021" y="2367612"/>
                <a:ext cx="9924833" cy="843372"/>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s-MX" sz="2800" b="1" i="1" smtClean="0">
                              <a:solidFill>
                                <a:srgbClr val="002060"/>
                              </a:solidFill>
                              <a:latin typeface="Cambria Math" panose="02040503050406030204" pitchFamily="18" charset="0"/>
                            </a:rPr>
                          </m:ctrlPr>
                        </m:sSubPr>
                        <m:e>
                          <m:acc>
                            <m:accPr>
                              <m:chr m:val="̅"/>
                              <m:ctrlPr>
                                <a:rPr lang="es-MX" sz="2800" b="1" i="1" smtClean="0">
                                  <a:solidFill>
                                    <a:srgbClr val="002060"/>
                                  </a:solidFill>
                                  <a:latin typeface="Cambria Math" panose="02040503050406030204" pitchFamily="18" charset="0"/>
                                </a:rPr>
                              </m:ctrlPr>
                            </m:accPr>
                            <m:e>
                              <m:r>
                                <a:rPr lang="es-MX" sz="2800" b="1" i="1" smtClean="0">
                                  <a:solidFill>
                                    <a:srgbClr val="002060"/>
                                  </a:solidFill>
                                  <a:latin typeface="Cambria Math" panose="02040503050406030204" pitchFamily="18" charset="0"/>
                                </a:rPr>
                                <m:t>𝒙</m:t>
                              </m:r>
                            </m:e>
                          </m:acc>
                        </m:e>
                        <m:sub>
                          <m:r>
                            <a:rPr lang="es-MX" sz="2800" b="1" i="1" smtClean="0">
                              <a:solidFill>
                                <a:srgbClr val="002060"/>
                              </a:solidFill>
                              <a:latin typeface="Cambria Math" panose="02040503050406030204" pitchFamily="18" charset="0"/>
                            </a:rPr>
                            <m:t>𝑮𝒓𝒂𝒏𝑴𝒆𝒅𝒊𝒂</m:t>
                          </m:r>
                        </m:sub>
                      </m:sSub>
                      <m:r>
                        <a:rPr lang="es-MX" sz="2800" b="1" i="1" smtClean="0">
                          <a:solidFill>
                            <a:srgbClr val="002060"/>
                          </a:solidFill>
                          <a:latin typeface="Cambria Math" panose="02040503050406030204" pitchFamily="18" charset="0"/>
                        </a:rPr>
                        <m:t>=</m:t>
                      </m:r>
                      <m:f>
                        <m:fPr>
                          <m:ctrlPr>
                            <a:rPr lang="es-MX" sz="2800" b="1" i="1" smtClean="0">
                              <a:solidFill>
                                <a:srgbClr val="002060"/>
                              </a:solidFill>
                              <a:latin typeface="Cambria Math" panose="02040503050406030204" pitchFamily="18" charset="0"/>
                            </a:rPr>
                          </m:ctrlPr>
                        </m:fPr>
                        <m:num>
                          <m:r>
                            <a:rPr lang="es-MX" sz="2800" b="1" i="1" smtClean="0">
                              <a:solidFill>
                                <a:srgbClr val="002060"/>
                              </a:solidFill>
                              <a:latin typeface="Cambria Math" panose="02040503050406030204" pitchFamily="18" charset="0"/>
                            </a:rPr>
                            <m:t>𝟐𝟏</m:t>
                          </m:r>
                          <m:d>
                            <m:dPr>
                              <m:ctrlPr>
                                <a:rPr lang="es-MX" sz="2800" b="1" i="1" smtClean="0">
                                  <a:solidFill>
                                    <a:srgbClr val="002060"/>
                                  </a:solidFill>
                                  <a:latin typeface="Cambria Math" panose="02040503050406030204" pitchFamily="18" charset="0"/>
                                </a:rPr>
                              </m:ctrlPr>
                            </m:dPr>
                            <m:e>
                              <m:r>
                                <a:rPr lang="es-MX" sz="2800" b="1" i="1" smtClean="0">
                                  <a:solidFill>
                                    <a:srgbClr val="002060"/>
                                  </a:solidFill>
                                  <a:latin typeface="Cambria Math" panose="02040503050406030204" pitchFamily="18" charset="0"/>
                                </a:rPr>
                                <m:t>𝟐</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𝟔𝟑</m:t>
                              </m:r>
                            </m:e>
                          </m:d>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𝟏𝟔</m:t>
                          </m:r>
                          <m:d>
                            <m:dPr>
                              <m:ctrlPr>
                                <a:rPr lang="es-MX" sz="2800" b="1" i="1" smtClean="0">
                                  <a:solidFill>
                                    <a:srgbClr val="002060"/>
                                  </a:solidFill>
                                  <a:latin typeface="Cambria Math" panose="02040503050406030204" pitchFamily="18" charset="0"/>
                                </a:rPr>
                              </m:ctrlPr>
                            </m:dPr>
                            <m:e>
                              <m:r>
                                <a:rPr lang="es-MX" sz="2800" b="1" i="1" smtClean="0">
                                  <a:solidFill>
                                    <a:srgbClr val="002060"/>
                                  </a:solidFill>
                                  <a:latin typeface="Cambria Math" panose="02040503050406030204" pitchFamily="18" charset="0"/>
                                </a:rPr>
                                <m:t>𝟑</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𝟎𝟑</m:t>
                              </m:r>
                            </m:e>
                          </m:d>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𝟐𝟑</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𝟐</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𝟖𝟖</m:t>
                          </m:r>
                          <m:r>
                            <a:rPr lang="es-MX" sz="2800" b="1" i="1" smtClean="0">
                              <a:solidFill>
                                <a:srgbClr val="002060"/>
                              </a:solidFill>
                              <a:latin typeface="Cambria Math" panose="02040503050406030204" pitchFamily="18" charset="0"/>
                            </a:rPr>
                            <m:t>)</m:t>
                          </m:r>
                        </m:num>
                        <m:den>
                          <m:r>
                            <a:rPr lang="es-MX" sz="2800" b="1" i="1" smtClean="0">
                              <a:solidFill>
                                <a:srgbClr val="002060"/>
                              </a:solidFill>
                              <a:latin typeface="Cambria Math" panose="02040503050406030204" pitchFamily="18" charset="0"/>
                            </a:rPr>
                            <m:t>𝟐𝟏</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𝟏𝟔</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𝟐𝟑</m:t>
                          </m:r>
                        </m:den>
                      </m:f>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𝟐</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𝟖𝟑</m:t>
                      </m:r>
                      <m:r>
                        <a:rPr lang="es-MX" sz="2800" b="1" i="1" smtClean="0">
                          <a:solidFill>
                            <a:srgbClr val="002060"/>
                          </a:solidFill>
                          <a:latin typeface="Cambria Math" panose="02040503050406030204" pitchFamily="18" charset="0"/>
                        </a:rPr>
                        <m:t> </m:t>
                      </m:r>
                      <m:r>
                        <a:rPr lang="es-MX" sz="2800" b="1" i="1" smtClean="0">
                          <a:solidFill>
                            <a:srgbClr val="002060"/>
                          </a:solidFill>
                          <a:latin typeface="Cambria Math" panose="02040503050406030204" pitchFamily="18" charset="0"/>
                        </a:rPr>
                        <m:t>𝒍𝒊𝒕𝒓𝒐𝒔</m:t>
                      </m:r>
                    </m:oMath>
                  </m:oMathPara>
                </a14:m>
                <a:endParaRPr lang="es-MX" sz="32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1205021" y="2367612"/>
                <a:ext cx="9924833" cy="843372"/>
              </a:xfrm>
              <a:prstGeom prst="rect">
                <a:avLst/>
              </a:prstGeom>
              <a:blipFill>
                <a:blip r:embed="rId4"/>
                <a:stretch>
                  <a:fillRect/>
                </a:stretch>
              </a:blipFill>
              <a:ln>
                <a:noFill/>
              </a:ln>
            </p:spPr>
            <p:txBody>
              <a:bodyPr/>
              <a:lstStyle/>
              <a:p>
                <a:r>
                  <a:rPr lang="es-MX">
                    <a:noFill/>
                  </a:rPr>
                  <a:t> </a:t>
                </a:r>
              </a:p>
            </p:txBody>
          </p:sp>
        </mc:Fallback>
      </mc:AlternateContent>
    </p:spTree>
    <p:extLst>
      <p:ext uri="{BB962C8B-B14F-4D97-AF65-F5344CB8AC3E}">
        <p14:creationId xmlns:p14="http://schemas.microsoft.com/office/powerpoint/2010/main" val="19559494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35565" y="1485086"/>
                <a:ext cx="11263745" cy="4247317"/>
              </a:xfrm>
              <a:prstGeom prst="rect">
                <a:avLst/>
              </a:prstGeom>
              <a:noFill/>
            </p:spPr>
            <p:txBody>
              <a:bodyPr wrap="square" rtlCol="0">
                <a:spAutoFit/>
              </a:bodyPr>
              <a:lstStyle/>
              <a:p>
                <a:r>
                  <a:rPr lang="es-MX" sz="2700" b="1" dirty="0" smtClean="0">
                    <a:solidFill>
                      <a:srgbClr val="002060"/>
                    </a:solidFill>
                  </a:rPr>
                  <a:t>Paso SEIS: </a:t>
                </a:r>
                <a:r>
                  <a:rPr lang="es-MX" sz="2700" dirty="0" smtClean="0">
                    <a:solidFill>
                      <a:srgbClr val="002060"/>
                    </a:solidFill>
                  </a:rPr>
                  <a:t>Definir los valores críticos de F</a:t>
                </a:r>
              </a:p>
              <a:p>
                <a:endParaRPr lang="es-MX" sz="2700" dirty="0">
                  <a:solidFill>
                    <a:srgbClr val="002060"/>
                  </a:solidFill>
                </a:endParaRPr>
              </a:p>
              <a:p>
                <a:r>
                  <a:rPr lang="es-MX" sz="2700" dirty="0" smtClean="0">
                    <a:solidFill>
                      <a:srgbClr val="002060"/>
                    </a:solidFill>
                  </a:rPr>
                  <a:t>La distribución </a:t>
                </a:r>
                <a14:m>
                  <m:oMath xmlns:m="http://schemas.openxmlformats.org/officeDocument/2006/math">
                    <m:r>
                      <a:rPr lang="es-MX" sz="2700" b="1" i="0" smtClean="0">
                        <a:solidFill>
                          <a:srgbClr val="002060"/>
                        </a:solidFill>
                        <a:latin typeface="Cambria Math" panose="02040503050406030204" pitchFamily="18" charset="0"/>
                      </a:rPr>
                      <m:t>𝐅</m:t>
                    </m:r>
                  </m:oMath>
                </a14:m>
                <a:r>
                  <a:rPr lang="es-MX" sz="2700" dirty="0" smtClean="0">
                    <a:solidFill>
                      <a:srgbClr val="002060"/>
                    </a:solidFill>
                  </a:rPr>
                  <a:t> con </a:t>
                </a:r>
                <a14:m>
                  <m:oMath xmlns:m="http://schemas.openxmlformats.org/officeDocument/2006/math">
                    <m:r>
                      <a:rPr lang="es-MX" sz="2700" b="1" i="1" smtClean="0">
                        <a:solidFill>
                          <a:srgbClr val="002060"/>
                        </a:solidFill>
                        <a:latin typeface="Cambria Math" panose="02040503050406030204" pitchFamily="18" charset="0"/>
                      </a:rPr>
                      <m:t>𝒌</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𝟏</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𝟐</m:t>
                    </m:r>
                    <m:r>
                      <a:rPr lang="es-MX" sz="2700" b="1" i="1" smtClean="0">
                        <a:solidFill>
                          <a:srgbClr val="002060"/>
                        </a:solidFill>
                        <a:latin typeface="Cambria Math" panose="02040503050406030204" pitchFamily="18" charset="0"/>
                      </a:rPr>
                      <m:t> </m:t>
                    </m:r>
                  </m:oMath>
                </a14:m>
                <a:r>
                  <a:rPr lang="es-MX" sz="2700" dirty="0" smtClean="0">
                    <a:solidFill>
                      <a:srgbClr val="002060"/>
                    </a:solidFill>
                  </a:rPr>
                  <a:t>y </a:t>
                </a:r>
                <a14:m>
                  <m:oMath xmlns:m="http://schemas.openxmlformats.org/officeDocument/2006/math">
                    <m:r>
                      <m:rPr>
                        <m:sty m:val="p"/>
                      </m:rPr>
                      <a:rPr lang="es-MX" sz="2700" b="0" i="0" smtClean="0">
                        <a:solidFill>
                          <a:srgbClr val="002060"/>
                        </a:solidFill>
                        <a:latin typeface="Cambria Math" panose="02040503050406030204" pitchFamily="18" charset="0"/>
                      </a:rPr>
                      <m:t>n</m:t>
                    </m:r>
                    <m:r>
                      <a:rPr lang="es-MX" sz="2700" b="0" i="0" smtClean="0">
                        <a:solidFill>
                          <a:srgbClr val="002060"/>
                        </a:solidFill>
                        <a:latin typeface="Cambria Math" panose="02040503050406030204" pitchFamily="18" charset="0"/>
                      </a:rPr>
                      <m:t>−</m:t>
                    </m:r>
                    <m:r>
                      <m:rPr>
                        <m:sty m:val="p"/>
                      </m:rPr>
                      <a:rPr lang="es-MX" sz="2700" b="0" i="0" smtClean="0">
                        <a:solidFill>
                          <a:srgbClr val="002060"/>
                        </a:solidFill>
                        <a:latin typeface="Cambria Math" panose="02040503050406030204" pitchFamily="18" charset="0"/>
                      </a:rPr>
                      <m:t>k</m:t>
                    </m:r>
                    <m:r>
                      <a:rPr lang="es-MX" sz="2700" b="1" i="1">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𝟓𝟕</m:t>
                    </m:r>
                    <m:r>
                      <a:rPr lang="es-MX" sz="2700" b="1" i="1">
                        <a:solidFill>
                          <a:srgbClr val="002060"/>
                        </a:solidFill>
                        <a:latin typeface="Cambria Math" panose="02040503050406030204" pitchFamily="18" charset="0"/>
                      </a:rPr>
                      <m:t> </m:t>
                    </m:r>
                  </m:oMath>
                </a14:m>
                <a:r>
                  <a:rPr lang="es-MX" sz="2700" dirty="0" smtClean="0">
                    <a:solidFill>
                      <a:srgbClr val="002060"/>
                    </a:solidFill>
                  </a:rPr>
                  <a:t> grados de libertad</a:t>
                </a:r>
              </a:p>
              <a:p>
                <a:endParaRPr lang="es-MX" sz="2700" dirty="0">
                  <a:solidFill>
                    <a:srgbClr val="002060"/>
                  </a:solidFill>
                </a:endParaRPr>
              </a:p>
              <a:p>
                <a:pPr/>
                <a14:m>
                  <m:oMathPara xmlns:m="http://schemas.openxmlformats.org/officeDocument/2006/math">
                    <m:oMathParaPr>
                      <m:jc m:val="centerGroup"/>
                    </m:oMathParaPr>
                    <m:oMath xmlns:m="http://schemas.openxmlformats.org/officeDocument/2006/math">
                      <m:sSub>
                        <m:sSubPr>
                          <m:ctrlPr>
                            <a:rPr lang="es-MX" sz="2700" b="1" i="1" smtClean="0">
                              <a:solidFill>
                                <a:srgbClr val="FF0000"/>
                              </a:solidFill>
                              <a:latin typeface="Cambria Math" panose="02040503050406030204" pitchFamily="18" charset="0"/>
                            </a:rPr>
                          </m:ctrlPr>
                        </m:sSubPr>
                        <m:e>
                          <m:r>
                            <a:rPr lang="es-MX" sz="2700" b="1" i="1" smtClean="0">
                              <a:solidFill>
                                <a:srgbClr val="FF0000"/>
                              </a:solidFill>
                              <a:latin typeface="Cambria Math" panose="02040503050406030204" pitchFamily="18" charset="0"/>
                            </a:rPr>
                            <m:t>𝑭</m:t>
                          </m:r>
                        </m:e>
                        <m:sub>
                          <m:r>
                            <a:rPr lang="es-MX" sz="2700" b="1" i="1" smtClean="0">
                              <a:solidFill>
                                <a:srgbClr val="FF0000"/>
                              </a:solidFill>
                              <a:latin typeface="Cambria Math" panose="02040503050406030204" pitchFamily="18" charset="0"/>
                            </a:rPr>
                            <m:t>𝒄</m:t>
                          </m:r>
                        </m:sub>
                      </m:sSub>
                      <m:r>
                        <a:rPr lang="es-MX" sz="2700" b="1" i="1" smtClean="0">
                          <a:solidFill>
                            <a:srgbClr val="FF0000"/>
                          </a:solidFill>
                          <a:latin typeface="Cambria Math" panose="02040503050406030204" pitchFamily="18" charset="0"/>
                        </a:rPr>
                        <m:t>=</m:t>
                      </m:r>
                      <m:r>
                        <a:rPr lang="es-MX" sz="2700" b="1" i="1" smtClean="0">
                          <a:solidFill>
                            <a:srgbClr val="FF0000"/>
                          </a:solidFill>
                          <a:latin typeface="Cambria Math" panose="02040503050406030204" pitchFamily="18" charset="0"/>
                        </a:rPr>
                        <m:t>𝟑</m:t>
                      </m:r>
                      <m:r>
                        <a:rPr lang="es-MX" sz="2700" b="1" i="1" smtClean="0">
                          <a:solidFill>
                            <a:srgbClr val="FF0000"/>
                          </a:solidFill>
                          <a:latin typeface="Cambria Math" panose="02040503050406030204" pitchFamily="18" charset="0"/>
                        </a:rPr>
                        <m:t>.</m:t>
                      </m:r>
                      <m:r>
                        <a:rPr lang="es-MX" sz="2700" b="1" i="1" smtClean="0">
                          <a:solidFill>
                            <a:srgbClr val="FF0000"/>
                          </a:solidFill>
                          <a:latin typeface="Cambria Math" panose="02040503050406030204" pitchFamily="18" charset="0"/>
                        </a:rPr>
                        <m:t>𝟏𝟓</m:t>
                      </m:r>
                    </m:oMath>
                  </m:oMathPara>
                </a14:m>
                <a:endParaRPr lang="es-MX" sz="2700" b="1" dirty="0" smtClean="0">
                  <a:solidFill>
                    <a:srgbClr val="FF0000"/>
                  </a:solidFill>
                </a:endParaRPr>
              </a:p>
              <a:p>
                <a:endParaRPr lang="es-MX" sz="2700" b="1" dirty="0">
                  <a:solidFill>
                    <a:srgbClr val="002060"/>
                  </a:solidFill>
                </a:endParaRPr>
              </a:p>
              <a:p>
                <a:r>
                  <a:rPr lang="es-MX" sz="2700" b="1" dirty="0">
                    <a:solidFill>
                      <a:srgbClr val="002060"/>
                    </a:solidFill>
                  </a:rPr>
                  <a:t>Paso SIETE: </a:t>
                </a:r>
                <a:r>
                  <a:rPr lang="es-MX" sz="2700" dirty="0">
                    <a:solidFill>
                      <a:srgbClr val="002060"/>
                    </a:solidFill>
                  </a:rPr>
                  <a:t>revisar donde está F</a:t>
                </a:r>
              </a:p>
              <a:p>
                <a:pPr marL="457200" indent="-457200">
                  <a:buFont typeface="Arial" panose="020B0604020202020204" pitchFamily="34" charset="0"/>
                  <a:buChar char="•"/>
                </a:pPr>
                <a:r>
                  <a:rPr lang="es-MX" sz="2700" dirty="0" smtClean="0">
                    <a:solidFill>
                      <a:srgbClr val="FF0000"/>
                    </a:solidFill>
                  </a:rPr>
                  <a:t>Está en la zona de NO RECHAZO, porque </a:t>
                </a:r>
                <a14:m>
                  <m:oMath xmlns:m="http://schemas.openxmlformats.org/officeDocument/2006/math">
                    <m:sSub>
                      <m:sSubPr>
                        <m:ctrlPr>
                          <a:rPr lang="es-MX" sz="2700" b="1" i="1">
                            <a:solidFill>
                              <a:srgbClr val="FF0000"/>
                            </a:solidFill>
                            <a:latin typeface="Cambria Math" panose="02040503050406030204" pitchFamily="18" charset="0"/>
                          </a:rPr>
                        </m:ctrlPr>
                      </m:sSubPr>
                      <m:e>
                        <m:r>
                          <a:rPr lang="es-MX" sz="2700" b="1" i="1">
                            <a:solidFill>
                              <a:srgbClr val="FF0000"/>
                            </a:solidFill>
                            <a:latin typeface="Cambria Math" panose="02040503050406030204" pitchFamily="18" charset="0"/>
                          </a:rPr>
                          <m:t>𝑭</m:t>
                        </m:r>
                      </m:e>
                      <m:sub>
                        <m:r>
                          <a:rPr lang="es-MX" sz="2700" b="1" i="1">
                            <a:solidFill>
                              <a:srgbClr val="FF0000"/>
                            </a:solidFill>
                            <a:latin typeface="Cambria Math" panose="02040503050406030204" pitchFamily="18" charset="0"/>
                          </a:rPr>
                          <m:t>𝒄</m:t>
                        </m:r>
                      </m:sub>
                    </m:sSub>
                    <m:r>
                      <a:rPr lang="es-MX" sz="2700" b="1" i="1" smtClean="0">
                        <a:solidFill>
                          <a:srgbClr val="FF0000"/>
                        </a:solidFill>
                        <a:latin typeface="Cambria Math" panose="02040503050406030204" pitchFamily="18" charset="0"/>
                      </a:rPr>
                      <m:t>&gt;</m:t>
                    </m:r>
                    <m:r>
                      <a:rPr lang="es-MX" sz="2700" b="1" i="1" smtClean="0">
                        <a:solidFill>
                          <a:srgbClr val="FF0000"/>
                        </a:solidFill>
                        <a:latin typeface="Cambria Math" panose="02040503050406030204" pitchFamily="18" charset="0"/>
                      </a:rPr>
                      <m:t>𝑭</m:t>
                    </m:r>
                  </m:oMath>
                </a14:m>
                <a:r>
                  <a:rPr lang="es-MX" sz="2700" dirty="0" smtClean="0">
                    <a:solidFill>
                      <a:srgbClr val="FF0000"/>
                    </a:solidFill>
                  </a:rPr>
                  <a:t> </a:t>
                </a:r>
              </a:p>
              <a:p>
                <a:pPr marL="457200" indent="-457200">
                  <a:buFont typeface="Arial" panose="020B0604020202020204" pitchFamily="34" charset="0"/>
                  <a:buChar char="•"/>
                </a:pPr>
                <a:endParaRPr lang="es-MX" sz="2700" b="1" dirty="0">
                  <a:solidFill>
                    <a:srgbClr val="002060"/>
                  </a:solidFill>
                </a:endParaRPr>
              </a:p>
              <a:p>
                <a:r>
                  <a:rPr lang="es-MX" sz="2700" b="1" dirty="0" smtClean="0">
                    <a:solidFill>
                      <a:srgbClr val="002060"/>
                    </a:solidFill>
                  </a:rPr>
                  <a:t>PASO OCHO: No rechazo la hipótesis nula</a:t>
                </a:r>
                <a:endParaRPr lang="es-MX" sz="2700" b="1" dirty="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35565" y="1485086"/>
                <a:ext cx="11263745" cy="4247317"/>
              </a:xfrm>
              <a:prstGeom prst="rect">
                <a:avLst/>
              </a:prstGeom>
              <a:blipFill>
                <a:blip r:embed="rId3"/>
                <a:stretch>
                  <a:fillRect l="-1028" t="-1293" b="-2874"/>
                </a:stretch>
              </a:blipFill>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p:spTree>
    <p:extLst>
      <p:ext uri="{BB962C8B-B14F-4D97-AF65-F5344CB8AC3E}">
        <p14:creationId xmlns:p14="http://schemas.microsoft.com/office/powerpoint/2010/main" val="7754025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35565" y="1485086"/>
            <a:ext cx="11263745" cy="3416320"/>
          </a:xfrm>
          <a:prstGeom prst="rect">
            <a:avLst/>
          </a:prstGeom>
          <a:noFill/>
        </p:spPr>
        <p:txBody>
          <a:bodyPr wrap="square" rtlCol="0">
            <a:spAutoFit/>
          </a:bodyPr>
          <a:lstStyle/>
          <a:p>
            <a:r>
              <a:rPr lang="es-MX" sz="2400" dirty="0" smtClean="0">
                <a:solidFill>
                  <a:srgbClr val="002060"/>
                </a:solidFill>
              </a:rPr>
              <a:t>Se realizó un estudio que observaba tres grupos de hombres con sobrepeso por un periodo de un año. </a:t>
            </a:r>
          </a:p>
          <a:p>
            <a:pPr marL="457200" indent="-457200">
              <a:buFont typeface="Arial" panose="020B0604020202020204" pitchFamily="34" charset="0"/>
              <a:buChar char="•"/>
            </a:pPr>
            <a:r>
              <a:rPr lang="es-MX" sz="2400" dirty="0" smtClean="0">
                <a:solidFill>
                  <a:srgbClr val="002060"/>
                </a:solidFill>
              </a:rPr>
              <a:t>El primer grupo redujo su ingesta de calorías a través de un régimen dietético sin realizar ejercicio. </a:t>
            </a:r>
          </a:p>
          <a:p>
            <a:pPr marL="457200" indent="-457200">
              <a:buFont typeface="Arial" panose="020B0604020202020204" pitchFamily="34" charset="0"/>
              <a:buChar char="•"/>
            </a:pPr>
            <a:r>
              <a:rPr lang="es-MX" sz="2400" dirty="0" smtClean="0">
                <a:solidFill>
                  <a:srgbClr val="002060"/>
                </a:solidFill>
              </a:rPr>
              <a:t>El segundo grupo practicó ejercicio con regularidad pero no modificó sus hábitos alimenticios. </a:t>
            </a:r>
          </a:p>
          <a:p>
            <a:pPr marL="457200" indent="-457200">
              <a:buFont typeface="Arial" panose="020B0604020202020204" pitchFamily="34" charset="0"/>
              <a:buChar char="•"/>
            </a:pPr>
            <a:r>
              <a:rPr lang="es-MX" sz="2400" dirty="0" smtClean="0">
                <a:solidFill>
                  <a:srgbClr val="002060"/>
                </a:solidFill>
              </a:rPr>
              <a:t>El tercer grupo no cambió su dieta, ni su nivel de actividad física.</a:t>
            </a:r>
          </a:p>
          <a:p>
            <a:endParaRPr lang="es-MX" sz="2400" dirty="0">
              <a:solidFill>
                <a:srgbClr val="002060"/>
              </a:solidFill>
            </a:endParaRPr>
          </a:p>
          <a:p>
            <a:r>
              <a:rPr lang="es-MX" sz="2400" dirty="0" smtClean="0">
                <a:solidFill>
                  <a:srgbClr val="002060"/>
                </a:solidFill>
              </a:rPr>
              <a:t>Si se supone que las varianzas poblacionales son iguales y se tienen los siguientes datos:</a:t>
            </a:r>
          </a:p>
        </p:txBody>
      </p:sp>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Ejemplo de 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graphicFrame>
            <p:nvGraphicFramePr>
              <p:cNvPr id="7" name="Tabla 6"/>
              <p:cNvGraphicFramePr>
                <a:graphicFrameLocks noGrp="1"/>
              </p:cNvGraphicFramePr>
              <p:nvPr>
                <p:extLst>
                  <p:ext uri="{D42A27DB-BD31-4B8C-83A1-F6EECF244321}">
                    <p14:modId xmlns:p14="http://schemas.microsoft.com/office/powerpoint/2010/main" val="446446013"/>
                  </p:ext>
                </p:extLst>
              </p:nvPr>
            </p:nvGraphicFramePr>
            <p:xfrm>
              <a:off x="2322945" y="4992950"/>
              <a:ext cx="8127999" cy="11125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59447468"/>
                        </a:ext>
                      </a:extLst>
                    </a:gridCol>
                    <a:gridCol w="2709333">
                      <a:extLst>
                        <a:ext uri="{9D8B030D-6E8A-4147-A177-3AD203B41FA5}">
                          <a16:colId xmlns:a16="http://schemas.microsoft.com/office/drawing/2014/main" val="2343848677"/>
                        </a:ext>
                      </a:extLst>
                    </a:gridCol>
                    <a:gridCol w="2709333">
                      <a:extLst>
                        <a:ext uri="{9D8B030D-6E8A-4147-A177-3AD203B41FA5}">
                          <a16:colId xmlns:a16="http://schemas.microsoft.com/office/drawing/2014/main" val="1893846722"/>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𝟒𝟐</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𝟒𝟕</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𝟒𝟐</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6484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𝟏</m:t>
                                        </m:r>
                                      </m:sub>
                                    </m:sSub>
                                  </m:e>
                                </m:acc>
                                <m:r>
                                  <a:rPr lang="es-MX" b="1" i="1" smtClean="0">
                                    <a:latin typeface="Cambria Math" panose="02040503050406030204" pitchFamily="18" charset="0"/>
                                  </a:rPr>
                                  <m:t>=−</m:t>
                                </m:r>
                                <m:r>
                                  <a:rPr lang="es-MX" b="1" i="1" smtClean="0">
                                    <a:latin typeface="Cambria Math" panose="02040503050406030204" pitchFamily="18" charset="0"/>
                                  </a:rPr>
                                  <m:t>𝟕</m:t>
                                </m:r>
                                <m:r>
                                  <a:rPr lang="es-MX" b="1" i="1" smtClean="0">
                                    <a:latin typeface="Cambria Math" panose="02040503050406030204" pitchFamily="18" charset="0"/>
                                  </a:rPr>
                                  <m:t>.</m:t>
                                </m:r>
                                <m:r>
                                  <a:rPr lang="es-MX" b="1" i="1" smtClean="0">
                                    <a:latin typeface="Cambria Math" panose="02040503050406030204" pitchFamily="18" charset="0"/>
                                  </a:rPr>
                                  <m:t>𝟐</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𝟐</m:t>
                                        </m:r>
                                      </m:sub>
                                    </m:sSub>
                                  </m:e>
                                </m:acc>
                                <m:r>
                                  <a:rPr lang="es-MX" b="1" i="1" smtClean="0">
                                    <a:latin typeface="Cambria Math" panose="02040503050406030204" pitchFamily="18" charset="0"/>
                                  </a:rPr>
                                  <m:t>=−</m:t>
                                </m:r>
                                <m:r>
                                  <a:rPr lang="es-MX" b="1" i="1" smtClean="0">
                                    <a:latin typeface="Cambria Math" panose="02040503050406030204" pitchFamily="18" charset="0"/>
                                  </a:rPr>
                                  <m:t>𝟒</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𝟑</m:t>
                                        </m:r>
                                      </m:sub>
                                    </m:sSub>
                                  </m:e>
                                </m:acc>
                                <m:r>
                                  <a:rPr lang="es-MX" b="1" i="1" smtClean="0">
                                    <a:latin typeface="Cambria Math" panose="02040503050406030204" pitchFamily="18" charset="0"/>
                                  </a:rPr>
                                  <m:t>=</m:t>
                                </m:r>
                                <m:r>
                                  <a:rPr lang="es-MX" b="1" i="1" smtClean="0">
                                    <a:latin typeface="Cambria Math" panose="02040503050406030204" pitchFamily="18" charset="0"/>
                                  </a:rPr>
                                  <m:t>𝟎</m:t>
                                </m:r>
                                <m:r>
                                  <a:rPr lang="es-MX" b="1" i="1" smtClean="0">
                                    <a:latin typeface="Cambria Math" panose="02040503050406030204" pitchFamily="18" charset="0"/>
                                  </a:rPr>
                                  <m:t>.</m:t>
                                </m:r>
                                <m:r>
                                  <a:rPr lang="es-MX" b="1" i="1" smtClean="0">
                                    <a:latin typeface="Cambria Math" panose="02040503050406030204" pitchFamily="18" charset="0"/>
                                  </a:rPr>
                                  <m:t>𝟔</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3680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𝟑</m:t>
                                </m:r>
                                <m:r>
                                  <a:rPr lang="es-MX" b="1" i="1" smtClean="0">
                                    <a:latin typeface="Cambria Math" panose="02040503050406030204" pitchFamily="18" charset="0"/>
                                  </a:rPr>
                                  <m:t>.</m:t>
                                </m:r>
                                <m:r>
                                  <a:rPr lang="es-MX" b="1" i="1" smtClean="0">
                                    <a:latin typeface="Cambria Math" panose="02040503050406030204" pitchFamily="18" charset="0"/>
                                  </a:rPr>
                                  <m:t>𝟕</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𝟑</m:t>
                                </m:r>
                                <m:r>
                                  <a:rPr lang="es-MX" b="1" i="1" smtClean="0">
                                    <a:latin typeface="Cambria Math" panose="02040503050406030204" pitchFamily="18" charset="0"/>
                                  </a:rPr>
                                  <m:t>.</m:t>
                                </m:r>
                                <m:r>
                                  <a:rPr lang="es-MX" b="1" i="1" smtClean="0">
                                    <a:latin typeface="Cambria Math" panose="02040503050406030204" pitchFamily="18" charset="0"/>
                                  </a:rPr>
                                  <m:t>𝟗</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𝟎𝟑</m:t>
                                </m:r>
                                <m:r>
                                  <a:rPr lang="es-MX" b="1" i="1" smtClean="0">
                                    <a:latin typeface="Cambria Math" panose="02040503050406030204" pitchFamily="18" charset="0"/>
                                  </a:rPr>
                                  <m:t>.</m:t>
                                </m:r>
                                <m:r>
                                  <a:rPr lang="es-MX" b="1" i="1" smtClean="0">
                                    <a:latin typeface="Cambria Math" panose="02040503050406030204" pitchFamily="18" charset="0"/>
                                  </a:rPr>
                                  <m:t>𝟕</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3601499"/>
                      </a:ext>
                    </a:extLst>
                  </a:tr>
                </a:tbl>
              </a:graphicData>
            </a:graphic>
          </p:graphicFrame>
        </mc:Choice>
        <mc:Fallback xmlns="">
          <p:graphicFrame>
            <p:nvGraphicFramePr>
              <p:cNvPr id="7" name="Tabla 6"/>
              <p:cNvGraphicFramePr>
                <a:graphicFrameLocks noGrp="1"/>
              </p:cNvGraphicFramePr>
              <p:nvPr>
                <p:extLst>
                  <p:ext uri="{D42A27DB-BD31-4B8C-83A1-F6EECF244321}">
                    <p14:modId xmlns:p14="http://schemas.microsoft.com/office/powerpoint/2010/main" val="446446013"/>
                  </p:ext>
                </p:extLst>
              </p:nvPr>
            </p:nvGraphicFramePr>
            <p:xfrm>
              <a:off x="2322945" y="4992950"/>
              <a:ext cx="8127999" cy="11125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59447468"/>
                        </a:ext>
                      </a:extLst>
                    </a:gridCol>
                    <a:gridCol w="2709333">
                      <a:extLst>
                        <a:ext uri="{9D8B030D-6E8A-4147-A177-3AD203B41FA5}">
                          <a16:colId xmlns:a16="http://schemas.microsoft.com/office/drawing/2014/main" val="2343848677"/>
                        </a:ext>
                      </a:extLst>
                    </a:gridCol>
                    <a:gridCol w="2709333">
                      <a:extLst>
                        <a:ext uri="{9D8B030D-6E8A-4147-A177-3AD203B41FA5}">
                          <a16:colId xmlns:a16="http://schemas.microsoft.com/office/drawing/2014/main" val="1893846722"/>
                        </a:ext>
                      </a:extLst>
                    </a:gridCol>
                  </a:tblGrid>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199775" b="-2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225" r="-100225" b="-2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99775" b="-213115"/>
                          </a:stretch>
                        </a:blipFill>
                      </a:tcPr>
                    </a:tc>
                    <a:extLst>
                      <a:ext uri="{0D108BD9-81ED-4DB2-BD59-A6C34878D82A}">
                        <a16:rowId xmlns:a16="http://schemas.microsoft.com/office/drawing/2014/main" val="1556648441"/>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100000" r="-199775" b="-1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225" t="-100000" r="-100225" b="-1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99775" t="-100000" b="-113115"/>
                          </a:stretch>
                        </a:blipFill>
                      </a:tcPr>
                    </a:tc>
                    <a:extLst>
                      <a:ext uri="{0D108BD9-81ED-4DB2-BD59-A6C34878D82A}">
                        <a16:rowId xmlns:a16="http://schemas.microsoft.com/office/drawing/2014/main" val="763680443"/>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200000" r="-199775" b="-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225" t="-200000" r="-100225" b="-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99775" t="-200000" b="-13115"/>
                          </a:stretch>
                        </a:blipFill>
                      </a:tcPr>
                    </a:tc>
                    <a:extLst>
                      <a:ext uri="{0D108BD9-81ED-4DB2-BD59-A6C34878D82A}">
                        <a16:rowId xmlns:a16="http://schemas.microsoft.com/office/drawing/2014/main" val="1063601499"/>
                      </a:ext>
                    </a:extLst>
                  </a:tr>
                </a:tbl>
              </a:graphicData>
            </a:graphic>
          </p:graphicFrame>
        </mc:Fallback>
      </mc:AlternateContent>
    </p:spTree>
    <p:extLst>
      <p:ext uri="{BB962C8B-B14F-4D97-AF65-F5344CB8AC3E}">
        <p14:creationId xmlns:p14="http://schemas.microsoft.com/office/powerpoint/2010/main" val="3824486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563300"/>
            <a:ext cx="9875520" cy="1356360"/>
          </a:xfrm>
        </p:spPr>
        <p:txBody>
          <a:bodyPr/>
          <a:lstStyle/>
          <a:p>
            <a:r>
              <a:rPr lang="es-MX" dirty="0" smtClean="0"/>
              <a:t>Diseño completamente aleatorizado</a:t>
            </a:r>
            <a:endParaRPr lang="es-MX" i="1" dirty="0"/>
          </a:p>
        </p:txBody>
      </p:sp>
      <p:sp>
        <p:nvSpPr>
          <p:cNvPr id="3" name="Marcador de contenido 2"/>
          <p:cNvSpPr>
            <a:spLocks noGrp="1"/>
          </p:cNvSpPr>
          <p:nvPr>
            <p:ph idx="1"/>
          </p:nvPr>
        </p:nvSpPr>
        <p:spPr>
          <a:xfrm>
            <a:off x="2423161" y="2621589"/>
            <a:ext cx="8275320" cy="2641635"/>
          </a:xfrm>
        </p:spPr>
        <p:txBody>
          <a:bodyPr>
            <a:noAutofit/>
          </a:bodyPr>
          <a:lstStyle/>
          <a:p>
            <a:pPr marL="45720" indent="0" algn="just">
              <a:buNone/>
            </a:pPr>
            <a:r>
              <a:rPr lang="es-MX" sz="2800" dirty="0" smtClean="0"/>
              <a:t>En el tema pasado se estudió la prueba de hipótesis para diferencia de medias. Para ese caso se elaboraba una prueba </a:t>
            </a:r>
            <a:r>
              <a:rPr lang="es-MX" sz="2800" i="1" dirty="0" smtClean="0"/>
              <a:t>t</a:t>
            </a:r>
            <a:r>
              <a:rPr lang="es-MX" sz="2800" dirty="0" smtClean="0"/>
              <a:t>. </a:t>
            </a:r>
            <a:r>
              <a:rPr lang="es-MX" sz="2800" dirty="0"/>
              <a:t>S</a:t>
            </a:r>
            <a:r>
              <a:rPr lang="es-MX" sz="2800" dirty="0" smtClean="0"/>
              <a:t>in embargo, cuando se trata de más de dos medias el procedimiento no se puede realizar con esta distribución por medio de sucesivas pruebas </a:t>
            </a:r>
            <a:r>
              <a:rPr lang="es-MX" sz="2800" i="1" dirty="0" smtClean="0"/>
              <a:t>t</a:t>
            </a:r>
            <a:r>
              <a:rPr lang="es-MX" sz="2800" dirty="0" smtClean="0"/>
              <a:t> debido a que conforme aumente el número de éstas la significancia decrecerá. </a:t>
            </a:r>
          </a:p>
          <a:p>
            <a:pPr marL="45720" indent="0" algn="just">
              <a:buNone/>
            </a:pPr>
            <a:endParaRPr lang="es-MX" sz="2800" dirty="0" smtClean="0"/>
          </a:p>
        </p:txBody>
      </p:sp>
      <p:pic>
        <p:nvPicPr>
          <p:cNvPr id="4" name="Picture 2" descr="http://mariainmaculada.cl/web/images/stories/noticias/importan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623" y="2936567"/>
            <a:ext cx="1741932" cy="145161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262014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35565" y="1485086"/>
            <a:ext cx="11263745" cy="1938992"/>
          </a:xfrm>
          <a:prstGeom prst="rect">
            <a:avLst/>
          </a:prstGeom>
          <a:noFill/>
        </p:spPr>
        <p:txBody>
          <a:bodyPr wrap="square" rtlCol="0">
            <a:spAutoFit/>
          </a:bodyPr>
          <a:lstStyle/>
          <a:p>
            <a:pPr algn="ctr"/>
            <a:r>
              <a:rPr lang="es-MX" sz="2400" dirty="0" smtClean="0">
                <a:solidFill>
                  <a:srgbClr val="002060"/>
                </a:solidFill>
              </a:rPr>
              <a:t>Datos que fueron obtenidos durante un año.</a:t>
            </a:r>
          </a:p>
          <a:p>
            <a:pPr algn="ctr"/>
            <a:endParaRPr lang="es-MX" sz="2400" dirty="0">
              <a:solidFill>
                <a:srgbClr val="002060"/>
              </a:solidFill>
            </a:endParaRPr>
          </a:p>
          <a:p>
            <a:pPr algn="ctr"/>
            <a:r>
              <a:rPr lang="es-MX" sz="3600" b="1" dirty="0" smtClean="0">
                <a:solidFill>
                  <a:srgbClr val="002060"/>
                </a:solidFill>
              </a:rPr>
              <a:t>¿Es posible definir que hay diferencias evidentes en el peso promedio de los grupos?</a:t>
            </a:r>
          </a:p>
        </p:txBody>
      </p:sp>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Ejemplo de Análisis de Varianza</a:t>
            </a:r>
            <a:endParaRPr lang="es-MX" sz="3600" dirty="0">
              <a:solidFill>
                <a:srgbClr val="FFC000"/>
              </a:solidFill>
            </a:endParaRPr>
          </a:p>
        </p:txBody>
      </p:sp>
    </p:spTree>
    <p:extLst>
      <p:ext uri="{BB962C8B-B14F-4D97-AF65-F5344CB8AC3E}">
        <p14:creationId xmlns:p14="http://schemas.microsoft.com/office/powerpoint/2010/main" val="38592894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00640" y="1161132"/>
                <a:ext cx="11263745" cy="3831818"/>
              </a:xfrm>
              <a:prstGeom prst="rect">
                <a:avLst/>
              </a:prstGeom>
              <a:noFill/>
            </p:spPr>
            <p:txBody>
              <a:bodyPr wrap="square" rtlCol="0">
                <a:spAutoFit/>
              </a:bodyPr>
              <a:lstStyle/>
              <a:p>
                <a:pPr algn="ctr"/>
                <a:endParaRPr lang="es-MX" sz="2700" dirty="0" smtClean="0">
                  <a:solidFill>
                    <a:srgbClr val="002060"/>
                  </a:solidFill>
                </a:endParaRPr>
              </a:p>
              <a:p>
                <a:r>
                  <a:rPr lang="es-MX" sz="2700" b="1" dirty="0" smtClean="0">
                    <a:solidFill>
                      <a:srgbClr val="002060"/>
                    </a:solidFill>
                  </a:rPr>
                  <a:t>Paso UNO: </a:t>
                </a:r>
                <a:r>
                  <a:rPr lang="es-MX" sz="2700" dirty="0" smtClean="0">
                    <a:solidFill>
                      <a:srgbClr val="002060"/>
                    </a:solidFill>
                  </a:rPr>
                  <a:t>definimos la </a:t>
                </a:r>
                <a:r>
                  <a:rPr lang="es-MX" sz="2700" dirty="0">
                    <a:solidFill>
                      <a:srgbClr val="002060"/>
                    </a:solidFill>
                  </a:rPr>
                  <a:t>H</a:t>
                </a:r>
                <a:r>
                  <a:rPr lang="es-MX" sz="2700" dirty="0" smtClean="0">
                    <a:solidFill>
                      <a:srgbClr val="002060"/>
                    </a:solidFill>
                  </a:rPr>
                  <a:t>ipótesis Nula: </a:t>
                </a:r>
              </a:p>
              <a:p>
                <a:pPr algn="ctr"/>
                <a14:m>
                  <m:oMath xmlns:m="http://schemas.openxmlformats.org/officeDocument/2006/math">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𝐻</m:t>
                        </m:r>
                      </m:e>
                      <m:sub>
                        <m:r>
                          <a:rPr lang="es-MX" sz="2700" b="0" i="1" smtClean="0">
                            <a:solidFill>
                              <a:srgbClr val="002060"/>
                            </a:solidFill>
                            <a:latin typeface="Cambria Math" panose="02040503050406030204" pitchFamily="18" charset="0"/>
                          </a:rPr>
                          <m:t>0</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1</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2</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3</m:t>
                        </m:r>
                      </m:sub>
                    </m:sSub>
                  </m:oMath>
                </a14:m>
                <a:r>
                  <a:rPr lang="es-MX" sz="2700" dirty="0" smtClean="0">
                    <a:solidFill>
                      <a:srgbClr val="002060"/>
                    </a:solidFill>
                  </a:rPr>
                  <a:t> </a:t>
                </a:r>
                <a:endParaRPr lang="es-MX" sz="2700" dirty="0">
                  <a:solidFill>
                    <a:srgbClr val="002060"/>
                  </a:solidFill>
                </a:endParaRPr>
              </a:p>
              <a:p>
                <a:endParaRPr lang="es-MX" sz="2700" dirty="0" smtClean="0">
                  <a:solidFill>
                    <a:srgbClr val="002060"/>
                  </a:solidFill>
                </a:endParaRPr>
              </a:p>
              <a:p>
                <a:r>
                  <a:rPr lang="es-MX" sz="2700" b="1" dirty="0" smtClean="0">
                    <a:solidFill>
                      <a:srgbClr val="002060"/>
                    </a:solidFill>
                  </a:rPr>
                  <a:t>Paso DOS: </a:t>
                </a:r>
                <a:r>
                  <a:rPr lang="es-MX" sz="2700" dirty="0" smtClean="0">
                    <a:solidFill>
                      <a:srgbClr val="002060"/>
                    </a:solidFill>
                  </a:rPr>
                  <a:t>definimos la Hipótesis Alternativa:</a:t>
                </a:r>
              </a:p>
              <a:p>
                <a:pPr/>
                <a14:m>
                  <m:oMathPara xmlns:m="http://schemas.openxmlformats.org/officeDocument/2006/math">
                    <m:oMathParaPr>
                      <m:jc m:val="centerGroup"/>
                    </m:oMathParaPr>
                    <m:oMath xmlns:m="http://schemas.openxmlformats.org/officeDocument/2006/math">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𝐻</m:t>
                          </m:r>
                        </m:e>
                        <m:sub>
                          <m:r>
                            <a:rPr lang="es-MX" sz="2700" b="0" i="1" smtClean="0">
                              <a:solidFill>
                                <a:srgbClr val="002060"/>
                              </a:solidFill>
                              <a:latin typeface="Cambria Math" panose="02040503050406030204" pitchFamily="18" charset="0"/>
                            </a:rPr>
                            <m:t>𝐴</m:t>
                          </m:r>
                        </m:sub>
                      </m:sSub>
                      <m:r>
                        <a:rPr lang="es-MX" sz="2700" b="0" i="1" smtClean="0">
                          <a:solidFill>
                            <a:srgbClr val="002060"/>
                          </a:solidFill>
                          <a:latin typeface="Cambria Math" panose="02040503050406030204" pitchFamily="18" charset="0"/>
                        </a:rPr>
                        <m:t>:</m:t>
                      </m:r>
                      <m:r>
                        <a:rPr lang="es-MX" sz="2700" b="0" i="1" smtClean="0">
                          <a:solidFill>
                            <a:srgbClr val="002060"/>
                          </a:solidFill>
                          <a:latin typeface="Cambria Math" panose="02040503050406030204" pitchFamily="18" charset="0"/>
                        </a:rPr>
                        <m:t>𝑎𝑙</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𝑚𝑒𝑛𝑜𝑠</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𝑢𝑛𝑎</m:t>
                      </m:r>
                      <m:r>
                        <a:rPr lang="es-MX" sz="2700" b="0" i="1" smtClean="0">
                          <a:solidFill>
                            <a:srgbClr val="002060"/>
                          </a:solidFill>
                          <a:latin typeface="Cambria Math" panose="02040503050406030204" pitchFamily="18" charset="0"/>
                        </a:rPr>
                        <m:t> </m:t>
                      </m:r>
                      <m:r>
                        <a:rPr lang="es-MX" sz="2700" b="1" i="1" smtClean="0">
                          <a:solidFill>
                            <a:srgbClr val="002060"/>
                          </a:solidFill>
                          <a:latin typeface="Cambria Math" panose="02040503050406030204" pitchFamily="18" charset="0"/>
                        </a:rPr>
                        <m:t>𝝁</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𝑒𝑠</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𝑑𝑖𝑓𝑒𝑟𝑒𝑛𝑡𝑒</m:t>
                      </m:r>
                    </m:oMath>
                  </m:oMathPara>
                </a14:m>
                <a:endParaRPr lang="es-MX" sz="2700" dirty="0" smtClean="0">
                  <a:solidFill>
                    <a:srgbClr val="002060"/>
                  </a:solidFill>
                </a:endParaRPr>
              </a:p>
              <a:p>
                <a:endParaRPr lang="es-MX" sz="2700" dirty="0" smtClean="0">
                  <a:solidFill>
                    <a:srgbClr val="002060"/>
                  </a:solidFill>
                </a:endParaRPr>
              </a:p>
              <a:p>
                <a:r>
                  <a:rPr lang="es-MX" sz="2700" b="1" dirty="0" smtClean="0">
                    <a:solidFill>
                      <a:srgbClr val="002060"/>
                    </a:solidFill>
                  </a:rPr>
                  <a:t>Paso TRES: </a:t>
                </a:r>
                <a:r>
                  <a:rPr lang="es-MX" sz="2700" dirty="0" smtClean="0">
                    <a:solidFill>
                      <a:srgbClr val="002060"/>
                    </a:solidFill>
                  </a:rPr>
                  <a:t>definimos la variables</a:t>
                </a:r>
              </a:p>
              <a:p>
                <a:endParaRPr lang="es-MX" sz="2700" dirty="0" smtClean="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00640" y="1161132"/>
                <a:ext cx="11263745" cy="3831818"/>
              </a:xfrm>
              <a:prstGeom prst="rect">
                <a:avLst/>
              </a:prstGeom>
              <a:blipFill>
                <a:blip r:embed="rId3"/>
                <a:stretch>
                  <a:fillRect l="-1028"/>
                </a:stretch>
              </a:blipFill>
            </p:spPr>
            <p:txBody>
              <a:bodyPr/>
              <a:lstStyle/>
              <a:p>
                <a:r>
                  <a:rPr lang="es-MX">
                    <a:noFill/>
                  </a:rPr>
                  <a:t> </a:t>
                </a:r>
              </a:p>
            </p:txBody>
          </p:sp>
        </mc:Fallback>
      </mc:AlternateContent>
      <p:sp>
        <p:nvSpPr>
          <p:cNvPr id="4" name="Rectángulo 3"/>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graphicFrame>
            <p:nvGraphicFramePr>
              <p:cNvPr id="2" name="Tabla 1"/>
              <p:cNvGraphicFramePr>
                <a:graphicFrameLocks noGrp="1"/>
              </p:cNvGraphicFramePr>
              <p:nvPr>
                <p:extLst>
                  <p:ext uri="{D42A27DB-BD31-4B8C-83A1-F6EECF244321}">
                    <p14:modId xmlns:p14="http://schemas.microsoft.com/office/powerpoint/2010/main" val="2664372556"/>
                  </p:ext>
                </p:extLst>
              </p:nvPr>
            </p:nvGraphicFramePr>
            <p:xfrm>
              <a:off x="2322945" y="4992950"/>
              <a:ext cx="8127999" cy="11125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59447468"/>
                        </a:ext>
                      </a:extLst>
                    </a:gridCol>
                    <a:gridCol w="2709333">
                      <a:extLst>
                        <a:ext uri="{9D8B030D-6E8A-4147-A177-3AD203B41FA5}">
                          <a16:colId xmlns:a16="http://schemas.microsoft.com/office/drawing/2014/main" val="2343848677"/>
                        </a:ext>
                      </a:extLst>
                    </a:gridCol>
                    <a:gridCol w="2709333">
                      <a:extLst>
                        <a:ext uri="{9D8B030D-6E8A-4147-A177-3AD203B41FA5}">
                          <a16:colId xmlns:a16="http://schemas.microsoft.com/office/drawing/2014/main" val="1893846722"/>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𝟒𝟐</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𝟒𝟕</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𝟒𝟐</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6484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𝟏</m:t>
                                        </m:r>
                                      </m:sub>
                                    </m:sSub>
                                  </m:e>
                                </m:acc>
                                <m:r>
                                  <a:rPr lang="es-MX" b="1" i="1" smtClean="0">
                                    <a:latin typeface="Cambria Math" panose="02040503050406030204" pitchFamily="18" charset="0"/>
                                  </a:rPr>
                                  <m:t>=−</m:t>
                                </m:r>
                                <m:r>
                                  <a:rPr lang="es-MX" b="1" i="1" smtClean="0">
                                    <a:latin typeface="Cambria Math" panose="02040503050406030204" pitchFamily="18" charset="0"/>
                                  </a:rPr>
                                  <m:t>𝟕</m:t>
                                </m:r>
                                <m:r>
                                  <a:rPr lang="es-MX" b="1" i="1" smtClean="0">
                                    <a:latin typeface="Cambria Math" panose="02040503050406030204" pitchFamily="18" charset="0"/>
                                  </a:rPr>
                                  <m:t>.</m:t>
                                </m:r>
                                <m:r>
                                  <a:rPr lang="es-MX" b="1" i="1" smtClean="0">
                                    <a:latin typeface="Cambria Math" panose="02040503050406030204" pitchFamily="18" charset="0"/>
                                  </a:rPr>
                                  <m:t>𝟐</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𝟐</m:t>
                                        </m:r>
                                      </m:sub>
                                    </m:sSub>
                                  </m:e>
                                </m:acc>
                                <m:r>
                                  <a:rPr lang="es-MX" b="1" i="1" smtClean="0">
                                    <a:latin typeface="Cambria Math" panose="02040503050406030204" pitchFamily="18" charset="0"/>
                                  </a:rPr>
                                  <m:t>=−</m:t>
                                </m:r>
                                <m:r>
                                  <a:rPr lang="es-MX" b="1" i="1" smtClean="0">
                                    <a:latin typeface="Cambria Math" panose="02040503050406030204" pitchFamily="18" charset="0"/>
                                  </a:rPr>
                                  <m:t>𝟒</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𝟑</m:t>
                                        </m:r>
                                      </m:sub>
                                    </m:sSub>
                                  </m:e>
                                </m:acc>
                                <m:r>
                                  <a:rPr lang="es-MX" b="1" i="1" smtClean="0">
                                    <a:latin typeface="Cambria Math" panose="02040503050406030204" pitchFamily="18" charset="0"/>
                                  </a:rPr>
                                  <m:t>=</m:t>
                                </m:r>
                                <m:r>
                                  <a:rPr lang="es-MX" b="1" i="1" smtClean="0">
                                    <a:latin typeface="Cambria Math" panose="02040503050406030204" pitchFamily="18" charset="0"/>
                                  </a:rPr>
                                  <m:t>𝟎</m:t>
                                </m:r>
                                <m:r>
                                  <a:rPr lang="es-MX" b="1" i="1" smtClean="0">
                                    <a:latin typeface="Cambria Math" panose="02040503050406030204" pitchFamily="18" charset="0"/>
                                  </a:rPr>
                                  <m:t>.</m:t>
                                </m:r>
                                <m:r>
                                  <a:rPr lang="es-MX" b="1" i="1" smtClean="0">
                                    <a:latin typeface="Cambria Math" panose="02040503050406030204" pitchFamily="18" charset="0"/>
                                  </a:rPr>
                                  <m:t>𝟔</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3680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𝟑</m:t>
                                </m:r>
                                <m:r>
                                  <a:rPr lang="es-MX" b="1" i="1" smtClean="0">
                                    <a:latin typeface="Cambria Math" panose="02040503050406030204" pitchFamily="18" charset="0"/>
                                  </a:rPr>
                                  <m:t>.</m:t>
                                </m:r>
                                <m:r>
                                  <a:rPr lang="es-MX" b="1" i="1" smtClean="0">
                                    <a:latin typeface="Cambria Math" panose="02040503050406030204" pitchFamily="18" charset="0"/>
                                  </a:rPr>
                                  <m:t>𝟕</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𝟑</m:t>
                                </m:r>
                                <m:r>
                                  <a:rPr lang="es-MX" b="1" i="1" smtClean="0">
                                    <a:latin typeface="Cambria Math" panose="02040503050406030204" pitchFamily="18" charset="0"/>
                                  </a:rPr>
                                  <m:t>.</m:t>
                                </m:r>
                                <m:r>
                                  <a:rPr lang="es-MX" b="1" i="1" smtClean="0">
                                    <a:latin typeface="Cambria Math" panose="02040503050406030204" pitchFamily="18" charset="0"/>
                                  </a:rPr>
                                  <m:t>𝟗</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𝟎𝟑</m:t>
                                </m:r>
                                <m:r>
                                  <a:rPr lang="es-MX" b="1" i="1" smtClean="0">
                                    <a:latin typeface="Cambria Math" panose="02040503050406030204" pitchFamily="18" charset="0"/>
                                  </a:rPr>
                                  <m:t>.</m:t>
                                </m:r>
                                <m:r>
                                  <a:rPr lang="es-MX" b="1" i="1" smtClean="0">
                                    <a:latin typeface="Cambria Math" panose="02040503050406030204" pitchFamily="18" charset="0"/>
                                  </a:rPr>
                                  <m:t>𝟕</m:t>
                                </m:r>
                                <m:r>
                                  <a:rPr lang="es-MX" b="1" i="1" smtClean="0">
                                    <a:latin typeface="Cambria Math" panose="02040503050406030204" pitchFamily="18" charset="0"/>
                                  </a:rPr>
                                  <m:t> </m:t>
                                </m:r>
                                <m:r>
                                  <a:rPr lang="es-MX" b="1" i="1" smtClean="0">
                                    <a:latin typeface="Cambria Math" panose="02040503050406030204" pitchFamily="18" charset="0"/>
                                  </a:rPr>
                                  <m:t>𝒌𝒈</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3601499"/>
                      </a:ext>
                    </a:extLst>
                  </a:tr>
                </a:tbl>
              </a:graphicData>
            </a:graphic>
          </p:graphicFrame>
        </mc:Choice>
        <mc:Fallback xmlns="">
          <p:graphicFrame>
            <p:nvGraphicFramePr>
              <p:cNvPr id="2" name="Tabla 1"/>
              <p:cNvGraphicFramePr>
                <a:graphicFrameLocks noGrp="1"/>
              </p:cNvGraphicFramePr>
              <p:nvPr>
                <p:extLst>
                  <p:ext uri="{D42A27DB-BD31-4B8C-83A1-F6EECF244321}">
                    <p14:modId xmlns:p14="http://schemas.microsoft.com/office/powerpoint/2010/main" val="2664372556"/>
                  </p:ext>
                </p:extLst>
              </p:nvPr>
            </p:nvGraphicFramePr>
            <p:xfrm>
              <a:off x="2322945" y="4992950"/>
              <a:ext cx="8127999" cy="111252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759447468"/>
                        </a:ext>
                      </a:extLst>
                    </a:gridCol>
                    <a:gridCol w="2709333">
                      <a:extLst>
                        <a:ext uri="{9D8B030D-6E8A-4147-A177-3AD203B41FA5}">
                          <a16:colId xmlns:a16="http://schemas.microsoft.com/office/drawing/2014/main" val="2343848677"/>
                        </a:ext>
                      </a:extLst>
                    </a:gridCol>
                    <a:gridCol w="2709333">
                      <a:extLst>
                        <a:ext uri="{9D8B030D-6E8A-4147-A177-3AD203B41FA5}">
                          <a16:colId xmlns:a16="http://schemas.microsoft.com/office/drawing/2014/main" val="1893846722"/>
                        </a:ext>
                      </a:extLst>
                    </a:gridCol>
                  </a:tblGrid>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r="-199775" b="-2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225" r="-100225" b="-2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99775" b="-213115"/>
                          </a:stretch>
                        </a:blipFill>
                      </a:tcPr>
                    </a:tc>
                    <a:extLst>
                      <a:ext uri="{0D108BD9-81ED-4DB2-BD59-A6C34878D82A}">
                        <a16:rowId xmlns:a16="http://schemas.microsoft.com/office/drawing/2014/main" val="1556648441"/>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00000" r="-199775" b="-1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225" t="-100000" r="-100225" b="-1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99775" t="-100000" b="-113115"/>
                          </a:stretch>
                        </a:blipFill>
                      </a:tcPr>
                    </a:tc>
                    <a:extLst>
                      <a:ext uri="{0D108BD9-81ED-4DB2-BD59-A6C34878D82A}">
                        <a16:rowId xmlns:a16="http://schemas.microsoft.com/office/drawing/2014/main" val="763680443"/>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200000" r="-199775" b="-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225" t="-200000" r="-100225" b="-13115"/>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99775" t="-200000" b="-13115"/>
                          </a:stretch>
                        </a:blipFill>
                      </a:tcPr>
                    </a:tc>
                    <a:extLst>
                      <a:ext uri="{0D108BD9-81ED-4DB2-BD59-A6C34878D82A}">
                        <a16:rowId xmlns:a16="http://schemas.microsoft.com/office/drawing/2014/main" val="1063601499"/>
                      </a:ext>
                    </a:extLst>
                  </a:tr>
                </a:tbl>
              </a:graphicData>
            </a:graphic>
          </p:graphicFrame>
        </mc:Fallback>
      </mc:AlternateContent>
    </p:spTree>
    <p:extLst>
      <p:ext uri="{BB962C8B-B14F-4D97-AF65-F5344CB8AC3E}">
        <p14:creationId xmlns:p14="http://schemas.microsoft.com/office/powerpoint/2010/main" val="39851107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00638" y="1554672"/>
            <a:ext cx="11263745" cy="4662815"/>
          </a:xfrm>
          <a:prstGeom prst="rect">
            <a:avLst/>
          </a:prstGeom>
          <a:noFill/>
        </p:spPr>
        <p:txBody>
          <a:bodyPr wrap="square" rtlCol="0">
            <a:spAutoFit/>
          </a:bodyPr>
          <a:lstStyle/>
          <a:p>
            <a:r>
              <a:rPr lang="es-MX" sz="2700" b="1" dirty="0" smtClean="0">
                <a:solidFill>
                  <a:srgbClr val="002060"/>
                </a:solidFill>
              </a:rPr>
              <a:t>Paso CUATRO: </a:t>
            </a:r>
            <a:r>
              <a:rPr lang="es-MX" sz="2700" dirty="0" smtClean="0">
                <a:solidFill>
                  <a:srgbClr val="002060"/>
                </a:solidFill>
              </a:rPr>
              <a:t>definimos nuestro estadístico de prueba(varianza común) </a:t>
            </a:r>
          </a:p>
          <a:p>
            <a:endParaRPr lang="es-MX" sz="2700" dirty="0">
              <a:solidFill>
                <a:srgbClr val="002060"/>
              </a:solidFill>
            </a:endParaRPr>
          </a:p>
          <a:p>
            <a:r>
              <a:rPr lang="es-MX" sz="2700" dirty="0" smtClean="0">
                <a:solidFill>
                  <a:srgbClr val="002060"/>
                </a:solidFill>
              </a:rPr>
              <a:t>Variabilidad </a:t>
            </a:r>
            <a:r>
              <a:rPr lang="es-MX" sz="2700" b="1" dirty="0" smtClean="0">
                <a:solidFill>
                  <a:srgbClr val="002060"/>
                </a:solidFill>
              </a:rPr>
              <a:t>“dentro de los 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endParaRPr lang="es-MX" sz="2700" b="1" dirty="0">
              <a:solidFill>
                <a:srgbClr val="002060"/>
              </a:solidFill>
            </a:endParaRPr>
          </a:p>
          <a:p>
            <a:r>
              <a:rPr lang="es-MX" sz="2700" dirty="0" smtClean="0">
                <a:solidFill>
                  <a:srgbClr val="002060"/>
                </a:solidFill>
              </a:rPr>
              <a:t>Variabilidad </a:t>
            </a:r>
            <a:r>
              <a:rPr lang="es-MX" sz="2700" b="1" dirty="0" smtClean="0">
                <a:solidFill>
                  <a:srgbClr val="002060"/>
                </a:solidFill>
              </a:rPr>
              <a:t>“entre los </a:t>
            </a:r>
            <a:r>
              <a:rPr lang="es-MX" sz="2700" b="1" dirty="0">
                <a:solidFill>
                  <a:srgbClr val="002060"/>
                </a:solidFill>
              </a:rPr>
              <a:t>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p:txBody>
      </p:sp>
      <mc:AlternateContent xmlns:mc="http://schemas.openxmlformats.org/markup-compatibility/2006" xmlns:a14="http://schemas.microsoft.com/office/drawing/2010/main">
        <mc:Choice Requires="a14">
          <p:sp>
            <p:nvSpPr>
              <p:cNvPr id="10" name="CuadroTexto 9"/>
              <p:cNvSpPr txBox="1"/>
              <p:nvPr/>
            </p:nvSpPr>
            <p:spPr>
              <a:xfrm>
                <a:off x="500638" y="3197749"/>
                <a:ext cx="5476819" cy="68833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𝒘</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f>
                        <m:fPr>
                          <m:ctrlPr>
                            <a:rPr lang="es-MX" sz="2000" b="1" i="1" smtClean="0">
                              <a:solidFill>
                                <a:srgbClr val="002060"/>
                              </a:solidFill>
                              <a:latin typeface="Cambria Math" panose="02040503050406030204" pitchFamily="18" charset="0"/>
                            </a:rPr>
                          </m:ctrlPr>
                        </m:fPr>
                        <m:num>
                          <m:d>
                            <m:dPr>
                              <m:ctrlPr>
                                <a:rPr lang="es-MX" sz="2000" b="1" i="1" smtClean="0">
                                  <a:solidFill>
                                    <a:srgbClr val="002060"/>
                                  </a:solidFill>
                                  <a:latin typeface="Cambria Math" panose="02040503050406030204" pitchFamily="18" charset="0"/>
                                </a:rPr>
                              </m:ctrlPr>
                            </m:dPr>
                            <m:e>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𝟏</m:t>
                              </m:r>
                            </m:e>
                          </m:d>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𝟏</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d>
                            <m:dPr>
                              <m:ctrlPr>
                                <a:rPr lang="es-MX" sz="2000" b="1" i="1">
                                  <a:solidFill>
                                    <a:srgbClr val="002060"/>
                                  </a:solidFill>
                                  <a:latin typeface="Cambria Math" panose="02040503050406030204" pitchFamily="18" charset="0"/>
                                </a:rPr>
                              </m:ctrlPr>
                            </m:d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𝟏</m:t>
                              </m:r>
                            </m:e>
                          </m:d>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𝟐</m:t>
                              </m:r>
                            </m:sub>
                            <m:sup>
                              <m:r>
                                <a:rPr lang="es-MX" sz="2000" b="1" i="1">
                                  <a:solidFill>
                                    <a:srgbClr val="002060"/>
                                  </a:solidFill>
                                  <a:latin typeface="Cambria Math" panose="02040503050406030204" pitchFamily="18" charset="0"/>
                                </a:rPr>
                                <m:t>𝟐</m:t>
                              </m:r>
                            </m:sup>
                          </m:sSubSup>
                          <m:r>
                            <a:rPr lang="es-MX" sz="2000" b="1" i="1">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 …+</m:t>
                          </m:r>
                          <m:d>
                            <m:dPr>
                              <m:ctrlPr>
                                <a:rPr lang="es-MX" sz="2000" b="1" i="1">
                                  <a:solidFill>
                                    <a:srgbClr val="002060"/>
                                  </a:solidFill>
                                  <a:latin typeface="Cambria Math" panose="02040503050406030204" pitchFamily="18" charset="0"/>
                                </a:rPr>
                              </m:ctrlPr>
                            </m:d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𝟏</m:t>
                              </m:r>
                            </m:e>
                          </m:d>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𝒌</m:t>
                              </m:r>
                            </m:sub>
                            <m:sup>
                              <m:r>
                                <a:rPr lang="es-MX" sz="2000" b="1" i="1">
                                  <a:solidFill>
                                    <a:srgbClr val="002060"/>
                                  </a:solidFill>
                                  <a:latin typeface="Cambria Math" panose="02040503050406030204" pitchFamily="18" charset="0"/>
                                </a:rPr>
                                <m:t>𝟐</m:t>
                              </m:r>
                            </m:sup>
                          </m:sSubSup>
                        </m:num>
                        <m:den>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r>
                            <a:rPr lang="es-MX" sz="2000" b="1" i="1" smtClean="0">
                              <a:solidFill>
                                <a:srgbClr val="002060"/>
                              </a:solidFill>
                              <a:latin typeface="Cambria Math" panose="02040503050406030204" pitchFamily="18" charset="0"/>
                            </a:rPr>
                            <m:t>+</m:t>
                          </m:r>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r>
                            <a:rPr lang="es-MX" sz="2000" b="1" i="1" smtClean="0">
                              <a:solidFill>
                                <a:srgbClr val="002060"/>
                              </a:solidFill>
                              <a:latin typeface="Cambria Math" panose="02040503050406030204" pitchFamily="18" charset="0"/>
                            </a:rPr>
                            <m:t>+…+</m:t>
                          </m:r>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𝒌</m:t>
                          </m:r>
                        </m:den>
                      </m:f>
                    </m:oMath>
                  </m:oMathPara>
                </a14:m>
                <a:endParaRPr lang="es-MX" sz="2400" b="1" dirty="0">
                  <a:solidFill>
                    <a:srgbClr val="00206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500638" y="3197749"/>
                <a:ext cx="5476819" cy="688330"/>
              </a:xfrm>
              <a:prstGeom prst="rect">
                <a:avLst/>
              </a:prstGeom>
              <a:blipFill>
                <a:blip r:embed="rId3"/>
                <a:stretch>
                  <a:fillRect/>
                </a:stretch>
              </a:blipFill>
              <a:ln>
                <a:noFill/>
              </a:ln>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500638" y="5397319"/>
                <a:ext cx="5871030" cy="625428"/>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𝑩</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f>
                        <m:fPr>
                          <m:ctrlPr>
                            <a:rPr lang="es-MX" sz="2000" b="1" i="1" smtClean="0">
                              <a:solidFill>
                                <a:srgbClr val="002060"/>
                              </a:solidFill>
                              <a:latin typeface="Cambria Math" panose="02040503050406030204" pitchFamily="18" charset="0"/>
                            </a:rPr>
                          </m:ctrlPr>
                        </m:fPr>
                        <m:num>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sSup>
                            <m:sSupPr>
                              <m:ctrlPr>
                                <a:rPr lang="es-MX" sz="2000" b="1" i="1" smtClean="0">
                                  <a:solidFill>
                                    <a:srgbClr val="002060"/>
                                  </a:solidFill>
                                  <a:latin typeface="Cambria Math" panose="02040503050406030204" pitchFamily="18" charset="0"/>
                                </a:rPr>
                              </m:ctrlPr>
                            </m:sSupPr>
                            <m:e>
                              <m:d>
                                <m:dPr>
                                  <m:ctrlPr>
                                    <a:rPr lang="es-MX" sz="2000" b="1" i="1" smtClean="0">
                                      <a:solidFill>
                                        <a:srgbClr val="002060"/>
                                      </a:solidFill>
                                      <a:latin typeface="Cambria Math" panose="02040503050406030204" pitchFamily="18" charset="0"/>
                                    </a:rPr>
                                  </m:ctrlPr>
                                </m:dPr>
                                <m:e>
                                  <m:acc>
                                    <m:accPr>
                                      <m:chr m:val="̅"/>
                                      <m:ctrlPr>
                                        <a:rPr lang="es-MX" sz="2000" b="1" i="1" smtClean="0">
                                          <a:solidFill>
                                            <a:srgbClr val="002060"/>
                                          </a:solidFill>
                                          <a:latin typeface="Cambria Math" panose="02040503050406030204" pitchFamily="18" charset="0"/>
                                        </a:rPr>
                                      </m:ctrlPr>
                                    </m:accPr>
                                    <m:e>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𝟏</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smtClean="0">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r>
                            <a:rPr lang="es-MX" sz="2000" b="1" i="1" smtClean="0">
                              <a:solidFill>
                                <a:srgbClr val="002060"/>
                              </a:solidFill>
                              <a:latin typeface="Cambria Math" panose="02040503050406030204" pitchFamily="18" charset="0"/>
                            </a:rPr>
                            <m:t>+</m:t>
                          </m:r>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sSup>
                            <m:sSupPr>
                              <m:ctrlPr>
                                <a:rPr lang="es-MX" sz="2000" b="1" i="1" smtClean="0">
                                  <a:solidFill>
                                    <a:srgbClr val="002060"/>
                                  </a:solidFill>
                                  <a:latin typeface="Cambria Math" panose="02040503050406030204" pitchFamily="18" charset="0"/>
                                </a:rPr>
                              </m:ctrlPr>
                            </m:sSupPr>
                            <m:e>
                              <m:d>
                                <m:dPr>
                                  <m:ctrlPr>
                                    <a:rPr lang="es-MX" sz="2000" b="1" i="1">
                                      <a:solidFill>
                                        <a:srgbClr val="002060"/>
                                      </a:solidFill>
                                      <a:latin typeface="Cambria Math" panose="02040503050406030204" pitchFamily="18" charset="0"/>
                                    </a:rPr>
                                  </m:ctrlPr>
                                </m:dPr>
                                <m:e>
                                  <m:acc>
                                    <m:accPr>
                                      <m:chr m:val="̅"/>
                                      <m:ctrlPr>
                                        <a:rPr lang="es-MX" sz="2000" b="1" i="1">
                                          <a:solidFill>
                                            <a:srgbClr val="002060"/>
                                          </a:solidFill>
                                          <a:latin typeface="Cambria Math" panose="02040503050406030204" pitchFamily="18" charset="0"/>
                                        </a:rPr>
                                      </m:ctrlPr>
                                    </m:acc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𝟐</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r>
                            <a:rPr lang="es-MX" sz="2000" b="1" i="1" smtClean="0">
                              <a:solidFill>
                                <a:srgbClr val="002060"/>
                              </a:solidFill>
                              <a:latin typeface="Cambria Math" panose="02040503050406030204" pitchFamily="18" charset="0"/>
                            </a:rPr>
                            <m:t>+ …+</m:t>
                          </m:r>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sSup>
                            <m:sSupPr>
                              <m:ctrlPr>
                                <a:rPr lang="es-MX" sz="2000" b="1" i="1" smtClean="0">
                                  <a:solidFill>
                                    <a:srgbClr val="002060"/>
                                  </a:solidFill>
                                  <a:latin typeface="Cambria Math" panose="02040503050406030204" pitchFamily="18" charset="0"/>
                                </a:rPr>
                              </m:ctrlPr>
                            </m:sSupPr>
                            <m:e>
                              <m:d>
                                <m:dPr>
                                  <m:ctrlPr>
                                    <a:rPr lang="es-MX" sz="2000" b="1" i="1">
                                      <a:solidFill>
                                        <a:srgbClr val="002060"/>
                                      </a:solidFill>
                                      <a:latin typeface="Cambria Math" panose="02040503050406030204" pitchFamily="18" charset="0"/>
                                    </a:rPr>
                                  </m:ctrlPr>
                                </m:dPr>
                                <m:e>
                                  <m:acc>
                                    <m:accPr>
                                      <m:chr m:val="̅"/>
                                      <m:ctrlPr>
                                        <a:rPr lang="es-MX" sz="2000" b="1" i="1">
                                          <a:solidFill>
                                            <a:srgbClr val="002060"/>
                                          </a:solidFill>
                                          <a:latin typeface="Cambria Math" panose="02040503050406030204" pitchFamily="18" charset="0"/>
                                        </a:rPr>
                                      </m:ctrlPr>
                                    </m:acc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𝒌</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num>
                        <m:den>
                          <m:r>
                            <a:rPr lang="es-MX" sz="2000" b="1" i="1" smtClean="0">
                              <a:solidFill>
                                <a:srgbClr val="002060"/>
                              </a:solidFill>
                              <a:latin typeface="Cambria Math" panose="02040503050406030204" pitchFamily="18" charset="0"/>
                            </a:rPr>
                            <m:t>𝒌</m:t>
                          </m:r>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𝟏</m:t>
                          </m:r>
                        </m:den>
                      </m:f>
                    </m:oMath>
                  </m:oMathPara>
                </a14:m>
                <a:endParaRPr lang="es-MX" sz="24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500638" y="5397319"/>
                <a:ext cx="5871030" cy="625428"/>
              </a:xfrm>
              <a:prstGeom prst="rect">
                <a:avLst/>
              </a:prstGeom>
              <a:blipFill>
                <a:blip r:embed="rId4"/>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6371668" y="2823191"/>
                <a:ext cx="5311967" cy="749116"/>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s-MX" sz="2400" b="1" i="1" smtClean="0">
                              <a:solidFill>
                                <a:srgbClr val="002060"/>
                              </a:solidFill>
                              <a:latin typeface="Cambria Math" panose="02040503050406030204" pitchFamily="18" charset="0"/>
                            </a:rPr>
                          </m:ctrlPr>
                        </m:sSubPr>
                        <m:e>
                          <m:acc>
                            <m:accPr>
                              <m:chr m:val="̅"/>
                              <m:ctrlPr>
                                <a:rPr lang="es-MX" sz="2400" b="1" i="1" smtClean="0">
                                  <a:solidFill>
                                    <a:srgbClr val="002060"/>
                                  </a:solidFill>
                                  <a:latin typeface="Cambria Math" panose="02040503050406030204" pitchFamily="18" charset="0"/>
                                </a:rPr>
                              </m:ctrlPr>
                            </m:accPr>
                            <m:e>
                              <m:r>
                                <a:rPr lang="es-MX" sz="2400" b="1" i="1" smtClean="0">
                                  <a:solidFill>
                                    <a:srgbClr val="002060"/>
                                  </a:solidFill>
                                  <a:latin typeface="Cambria Math" panose="02040503050406030204" pitchFamily="18" charset="0"/>
                                </a:rPr>
                                <m:t>𝒙</m:t>
                              </m:r>
                            </m:e>
                          </m:acc>
                        </m:e>
                        <m:sub>
                          <m:r>
                            <a:rPr lang="es-MX" sz="2400" b="1" i="1" smtClean="0">
                              <a:solidFill>
                                <a:srgbClr val="002060"/>
                              </a:solidFill>
                              <a:latin typeface="Cambria Math" panose="02040503050406030204" pitchFamily="18" charset="0"/>
                            </a:rPr>
                            <m:t>𝑮𝒓𝒂𝒏𝑴𝒆𝒅𝒊𝒂</m:t>
                          </m:r>
                        </m:sub>
                      </m:sSub>
                      <m:r>
                        <a:rPr lang="es-MX" sz="2400" b="1" i="1" smtClean="0">
                          <a:solidFill>
                            <a:srgbClr val="002060"/>
                          </a:solidFill>
                          <a:latin typeface="Cambria Math" panose="02040503050406030204" pitchFamily="18" charset="0"/>
                        </a:rPr>
                        <m:t>=</m:t>
                      </m:r>
                      <m:f>
                        <m:fPr>
                          <m:ctrlPr>
                            <a:rPr lang="es-MX" sz="2400" b="1" i="1" smtClean="0">
                              <a:solidFill>
                                <a:srgbClr val="002060"/>
                              </a:solidFill>
                              <a:latin typeface="Cambria Math" panose="02040503050406030204" pitchFamily="18" charset="0"/>
                            </a:rPr>
                          </m:ctrlPr>
                        </m:fPr>
                        <m:num>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𝟏</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𝟏</m:t>
                                  </m:r>
                                </m:sub>
                              </m:sSub>
                            </m:e>
                          </m:acc>
                          <m:r>
                            <a:rPr lang="es-MX" sz="2400" b="1" i="1" smtClean="0">
                              <a:solidFill>
                                <a:srgbClr val="002060"/>
                              </a:solidFill>
                              <a:latin typeface="Cambria Math" panose="02040503050406030204" pitchFamily="18" charset="0"/>
                            </a:rPr>
                            <m:t>+</m:t>
                          </m:r>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𝟐</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𝟐</m:t>
                                  </m:r>
                                </m:sub>
                              </m:sSub>
                            </m:e>
                          </m:acc>
                          <m:r>
                            <a:rPr lang="es-MX" sz="2400" b="1" i="1" smtClean="0">
                              <a:solidFill>
                                <a:srgbClr val="002060"/>
                              </a:solidFill>
                              <a:latin typeface="Cambria Math" panose="02040503050406030204" pitchFamily="18" charset="0"/>
                            </a:rPr>
                            <m:t>+ …+</m:t>
                          </m:r>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𝒌</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𝒌</m:t>
                                  </m:r>
                                </m:sub>
                              </m:sSub>
                            </m:e>
                          </m:acc>
                        </m:num>
                        <m:den>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𝟏</m:t>
                              </m:r>
                            </m:sub>
                          </m:sSub>
                          <m:r>
                            <a:rPr lang="es-MX" sz="2400" b="1" i="1" smtClean="0">
                              <a:solidFill>
                                <a:srgbClr val="002060"/>
                              </a:solidFill>
                              <a:latin typeface="Cambria Math" panose="02040503050406030204" pitchFamily="18" charset="0"/>
                            </a:rPr>
                            <m:t>+</m:t>
                          </m:r>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𝟐</m:t>
                              </m:r>
                            </m:sub>
                          </m:sSub>
                          <m:r>
                            <a:rPr lang="es-MX" sz="2400" b="1" i="1" smtClean="0">
                              <a:solidFill>
                                <a:srgbClr val="002060"/>
                              </a:solidFill>
                              <a:latin typeface="Cambria Math" panose="02040503050406030204" pitchFamily="18" charset="0"/>
                            </a:rPr>
                            <m:t>+…+</m:t>
                          </m:r>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𝒌</m:t>
                              </m:r>
                            </m:sub>
                          </m:sSub>
                        </m:den>
                      </m:f>
                    </m:oMath>
                  </m:oMathPara>
                </a14:m>
                <a:endParaRPr lang="es-MX" sz="2800" b="1" dirty="0">
                  <a:solidFill>
                    <a:srgbClr val="002060"/>
                  </a:solidFill>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6371668" y="2823191"/>
                <a:ext cx="5311967" cy="749116"/>
              </a:xfrm>
              <a:prstGeom prst="rect">
                <a:avLst/>
              </a:prstGeom>
              <a:blipFill>
                <a:blip r:embed="rId5"/>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8465127" y="4496774"/>
                <a:ext cx="1027076" cy="777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2000" b="1" i="1">
                          <a:solidFill>
                            <a:srgbClr val="002060"/>
                          </a:solidFill>
                          <a:latin typeface="Cambria Math" panose="02040503050406030204" pitchFamily="18" charset="0"/>
                        </a:rPr>
                        <m:t>𝑭</m:t>
                      </m:r>
                      <m:r>
                        <a:rPr lang="es-MX" sz="2000" b="1" i="1">
                          <a:solidFill>
                            <a:srgbClr val="002060"/>
                          </a:solidFill>
                          <a:latin typeface="Cambria Math" panose="02040503050406030204" pitchFamily="18" charset="0"/>
                        </a:rPr>
                        <m:t>=</m:t>
                      </m:r>
                      <m:f>
                        <m:fPr>
                          <m:ctrlPr>
                            <a:rPr lang="es-MX" sz="2000" b="1" i="1">
                              <a:solidFill>
                                <a:srgbClr val="002060"/>
                              </a:solidFill>
                              <a:latin typeface="Cambria Math" panose="02040503050406030204" pitchFamily="18" charset="0"/>
                            </a:rPr>
                          </m:ctrlPr>
                        </m:fPr>
                        <m:num>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a:solidFill>
                                    <a:srgbClr val="002060"/>
                                  </a:solidFill>
                                  <a:latin typeface="Cambria Math" panose="02040503050406030204" pitchFamily="18" charset="0"/>
                                </a:rPr>
                                <m:t>𝑩</m:t>
                              </m:r>
                            </m:sub>
                            <m:sup>
                              <m:r>
                                <a:rPr lang="es-MX" sz="2000" b="1" i="1">
                                  <a:solidFill>
                                    <a:srgbClr val="002060"/>
                                  </a:solidFill>
                                  <a:latin typeface="Cambria Math" panose="02040503050406030204" pitchFamily="18" charset="0"/>
                                </a:rPr>
                                <m:t>𝟐</m:t>
                              </m:r>
                            </m:sup>
                          </m:sSubSup>
                        </m:num>
                        <m:den>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a:solidFill>
                                    <a:srgbClr val="002060"/>
                                  </a:solidFill>
                                  <a:latin typeface="Cambria Math" panose="02040503050406030204" pitchFamily="18" charset="0"/>
                                </a:rPr>
                                <m:t>𝒘</m:t>
                              </m:r>
                            </m:sub>
                            <m:sup>
                              <m:r>
                                <a:rPr lang="es-MX" sz="2000" b="1" i="1">
                                  <a:solidFill>
                                    <a:srgbClr val="002060"/>
                                  </a:solidFill>
                                  <a:latin typeface="Cambria Math" panose="02040503050406030204" pitchFamily="18" charset="0"/>
                                </a:rPr>
                                <m:t>𝟐</m:t>
                              </m:r>
                            </m:sup>
                          </m:sSubSup>
                        </m:den>
                      </m:f>
                    </m:oMath>
                  </m:oMathPara>
                </a14:m>
                <a:endParaRPr lang="es-MX" sz="2000" dirty="0"/>
              </a:p>
            </p:txBody>
          </p:sp>
        </mc:Choice>
        <mc:Fallback xmlns="">
          <p:sp>
            <p:nvSpPr>
              <p:cNvPr id="2" name="Rectángulo 1"/>
              <p:cNvSpPr>
                <a:spLocks noRot="1" noChangeAspect="1" noMove="1" noResize="1" noEditPoints="1" noAdjustHandles="1" noChangeArrowheads="1" noChangeShapeType="1" noTextEdit="1"/>
              </p:cNvSpPr>
              <p:nvPr/>
            </p:nvSpPr>
            <p:spPr>
              <a:xfrm>
                <a:off x="8465127" y="4496774"/>
                <a:ext cx="1027076" cy="777521"/>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512991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00638" y="1554672"/>
            <a:ext cx="11263745" cy="3000821"/>
          </a:xfrm>
          <a:prstGeom prst="rect">
            <a:avLst/>
          </a:prstGeom>
          <a:noFill/>
        </p:spPr>
        <p:txBody>
          <a:bodyPr wrap="square" rtlCol="0">
            <a:spAutoFit/>
          </a:bodyPr>
          <a:lstStyle/>
          <a:p>
            <a:r>
              <a:rPr lang="es-MX" sz="2700" b="1" dirty="0" smtClean="0">
                <a:solidFill>
                  <a:srgbClr val="002060"/>
                </a:solidFill>
              </a:rPr>
              <a:t>Paso CINCO: </a:t>
            </a:r>
            <a:r>
              <a:rPr lang="es-MX" sz="2700" dirty="0" smtClean="0">
                <a:solidFill>
                  <a:srgbClr val="002060"/>
                </a:solidFill>
              </a:rPr>
              <a:t>Calcular</a:t>
            </a:r>
          </a:p>
          <a:p>
            <a:endParaRPr lang="es-MX" sz="2700" dirty="0">
              <a:solidFill>
                <a:srgbClr val="002060"/>
              </a:solidFill>
            </a:endParaRPr>
          </a:p>
          <a:p>
            <a:endParaRPr lang="es-MX" sz="2700" dirty="0" smtClean="0">
              <a:solidFill>
                <a:srgbClr val="002060"/>
              </a:solidFill>
            </a:endParaRPr>
          </a:p>
          <a:p>
            <a:endParaRPr lang="es-MX" sz="2700" dirty="0">
              <a:solidFill>
                <a:srgbClr val="002060"/>
              </a:solidFill>
            </a:endParaRP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p:txBody>
      </p:sp>
      <mc:AlternateContent xmlns:mc="http://schemas.openxmlformats.org/markup-compatibility/2006" xmlns:a14="http://schemas.microsoft.com/office/drawing/2010/main">
        <mc:Choice Requires="a14">
          <p:sp>
            <p:nvSpPr>
              <p:cNvPr id="10" name="CuadroTexto 9"/>
              <p:cNvSpPr txBox="1"/>
              <p:nvPr/>
            </p:nvSpPr>
            <p:spPr>
              <a:xfrm>
                <a:off x="3565131" y="2275493"/>
                <a:ext cx="1663276" cy="37766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sz="2400" b="1" i="1" smtClean="0">
                              <a:solidFill>
                                <a:srgbClr val="002060"/>
                              </a:solidFill>
                              <a:latin typeface="Cambria Math" panose="02040503050406030204" pitchFamily="18" charset="0"/>
                            </a:rPr>
                          </m:ctrlPr>
                        </m:sSubSupPr>
                        <m:e>
                          <m:r>
                            <a:rPr lang="es-MX" sz="2400" b="1" i="1" smtClean="0">
                              <a:solidFill>
                                <a:srgbClr val="002060"/>
                              </a:solidFill>
                              <a:latin typeface="Cambria Math" panose="02040503050406030204" pitchFamily="18" charset="0"/>
                            </a:rPr>
                            <m:t>𝒔</m:t>
                          </m:r>
                        </m:e>
                        <m:sub>
                          <m:r>
                            <a:rPr lang="es-MX" sz="2400" b="1" i="1" smtClean="0">
                              <a:solidFill>
                                <a:srgbClr val="002060"/>
                              </a:solidFill>
                              <a:latin typeface="Cambria Math" panose="02040503050406030204" pitchFamily="18" charset="0"/>
                            </a:rPr>
                            <m:t>𝒘</m:t>
                          </m:r>
                        </m:sub>
                        <m:sup>
                          <m:r>
                            <a:rPr lang="es-MX" sz="2400" b="1" i="1" smtClean="0">
                              <a:solidFill>
                                <a:srgbClr val="002060"/>
                              </a:solidFill>
                              <a:latin typeface="Cambria Math" panose="02040503050406030204" pitchFamily="18" charset="0"/>
                            </a:rPr>
                            <m:t>𝟐</m:t>
                          </m:r>
                        </m:sup>
                      </m:sSubSup>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𝟏𝟒</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𝟐𝟒</m:t>
                      </m:r>
                    </m:oMath>
                  </m:oMathPara>
                </a14:m>
                <a:endParaRPr lang="es-MX" sz="2800" b="1" dirty="0">
                  <a:solidFill>
                    <a:srgbClr val="00206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3565131" y="2275493"/>
                <a:ext cx="1663276" cy="377667"/>
              </a:xfrm>
              <a:prstGeom prst="rect">
                <a:avLst/>
              </a:prstGeom>
              <a:blipFill>
                <a:blip r:embed="rId3"/>
                <a:stretch>
                  <a:fillRect l="-2198" r="-3663" b="-11290"/>
                </a:stretch>
              </a:blipFill>
              <a:ln>
                <a:noFill/>
              </a:ln>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3340710" y="3429000"/>
                <a:ext cx="2112117" cy="391389"/>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s-MX" sz="2400" b="1" i="1" smtClean="0">
                              <a:solidFill>
                                <a:srgbClr val="002060"/>
                              </a:solidFill>
                              <a:latin typeface="Cambria Math" panose="02040503050406030204" pitchFamily="18" charset="0"/>
                            </a:rPr>
                          </m:ctrlPr>
                        </m:sSubSupPr>
                        <m:e>
                          <m:r>
                            <a:rPr lang="es-MX" sz="2400" b="1" i="1" smtClean="0">
                              <a:solidFill>
                                <a:srgbClr val="002060"/>
                              </a:solidFill>
                              <a:latin typeface="Cambria Math" panose="02040503050406030204" pitchFamily="18" charset="0"/>
                            </a:rPr>
                            <m:t>𝒔</m:t>
                          </m:r>
                        </m:e>
                        <m:sub>
                          <m:r>
                            <a:rPr lang="es-MX" sz="2400" b="1" i="1" smtClean="0">
                              <a:solidFill>
                                <a:srgbClr val="002060"/>
                              </a:solidFill>
                              <a:latin typeface="Cambria Math" panose="02040503050406030204" pitchFamily="18" charset="0"/>
                            </a:rPr>
                            <m:t>𝑩</m:t>
                          </m:r>
                        </m:sub>
                        <m:sup>
                          <m:r>
                            <a:rPr lang="es-MX" sz="2400" b="1" i="1" smtClean="0">
                              <a:solidFill>
                                <a:srgbClr val="002060"/>
                              </a:solidFill>
                              <a:latin typeface="Cambria Math" panose="02040503050406030204" pitchFamily="18" charset="0"/>
                            </a:rPr>
                            <m:t>𝟐</m:t>
                          </m:r>
                        </m:sup>
                      </m:sSubSup>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𝟔𝟒𝟔</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𝟐</m:t>
                      </m:r>
                      <m:r>
                        <a:rPr lang="es-MX" sz="2400" b="1" i="1" smtClean="0">
                          <a:solidFill>
                            <a:srgbClr val="002060"/>
                          </a:solidFill>
                          <a:latin typeface="Cambria Math" panose="02040503050406030204" pitchFamily="18" charset="0"/>
                        </a:rPr>
                        <m:t> </m:t>
                      </m:r>
                      <m:r>
                        <a:rPr lang="es-MX" sz="2400" b="1" i="1" smtClean="0">
                          <a:solidFill>
                            <a:srgbClr val="002060"/>
                          </a:solidFill>
                          <a:latin typeface="Cambria Math" panose="02040503050406030204" pitchFamily="18" charset="0"/>
                        </a:rPr>
                        <m:t>𝒌𝒈</m:t>
                      </m:r>
                    </m:oMath>
                  </m:oMathPara>
                </a14:m>
                <a:endParaRPr lang="es-MX" sz="28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3340710" y="3429000"/>
                <a:ext cx="2112117" cy="391389"/>
              </a:xfrm>
              <a:prstGeom prst="rect">
                <a:avLst/>
              </a:prstGeom>
              <a:blipFill>
                <a:blip r:embed="rId4"/>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7231748" y="2250614"/>
                <a:ext cx="3279872" cy="430887"/>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s-MX" sz="2800" b="1" i="1" smtClean="0">
                              <a:solidFill>
                                <a:srgbClr val="002060"/>
                              </a:solidFill>
                              <a:latin typeface="Cambria Math" panose="02040503050406030204" pitchFamily="18" charset="0"/>
                            </a:rPr>
                          </m:ctrlPr>
                        </m:sSubPr>
                        <m:e>
                          <m:acc>
                            <m:accPr>
                              <m:chr m:val="̅"/>
                              <m:ctrlPr>
                                <a:rPr lang="es-MX" sz="2800" b="1" i="1" smtClean="0">
                                  <a:solidFill>
                                    <a:srgbClr val="002060"/>
                                  </a:solidFill>
                                  <a:latin typeface="Cambria Math" panose="02040503050406030204" pitchFamily="18" charset="0"/>
                                </a:rPr>
                              </m:ctrlPr>
                            </m:accPr>
                            <m:e>
                              <m:r>
                                <a:rPr lang="es-MX" sz="2800" b="1" i="1" smtClean="0">
                                  <a:solidFill>
                                    <a:srgbClr val="002060"/>
                                  </a:solidFill>
                                  <a:latin typeface="Cambria Math" panose="02040503050406030204" pitchFamily="18" charset="0"/>
                                </a:rPr>
                                <m:t>𝒙</m:t>
                              </m:r>
                            </m:e>
                          </m:acc>
                        </m:e>
                        <m:sub>
                          <m:r>
                            <a:rPr lang="es-MX" sz="2800" b="1" i="1" smtClean="0">
                              <a:solidFill>
                                <a:srgbClr val="002060"/>
                              </a:solidFill>
                              <a:latin typeface="Cambria Math" panose="02040503050406030204" pitchFamily="18" charset="0"/>
                            </a:rPr>
                            <m:t>𝑮𝒓𝒂𝒏𝑴𝒆𝒅𝒊𝒂</m:t>
                          </m:r>
                        </m:sub>
                      </m:sSub>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𝟑</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𝟓𝟓</m:t>
                      </m:r>
                    </m:oMath>
                  </m:oMathPara>
                </a14:m>
                <a:endParaRPr lang="es-MX" sz="3200" b="1" dirty="0">
                  <a:solidFill>
                    <a:srgbClr val="002060"/>
                  </a:solidFill>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7231748" y="2250614"/>
                <a:ext cx="3279872" cy="430887"/>
              </a:xfrm>
              <a:prstGeom prst="rect">
                <a:avLst/>
              </a:prstGeom>
              <a:blipFill>
                <a:blip r:embed="rId5"/>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7484715" y="3377443"/>
                <a:ext cx="2263761"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i="1" smtClean="0">
                          <a:solidFill>
                            <a:srgbClr val="002060"/>
                          </a:solidFill>
                          <a:latin typeface="Cambria Math" panose="02040503050406030204" pitchFamily="18" charset="0"/>
                        </a:rPr>
                        <m:t>𝑭</m:t>
                      </m:r>
                      <m:r>
                        <a:rPr lang="es-MX" b="1" i="1" smtClean="0">
                          <a:solidFill>
                            <a:srgbClr val="002060"/>
                          </a:solidFill>
                          <a:latin typeface="Cambria Math" panose="02040503050406030204" pitchFamily="18" charset="0"/>
                        </a:rPr>
                        <m:t>=</m:t>
                      </m:r>
                      <m:f>
                        <m:fPr>
                          <m:ctrlPr>
                            <a:rPr lang="es-MX" b="1" i="1">
                              <a:solidFill>
                                <a:srgbClr val="002060"/>
                              </a:solidFill>
                              <a:latin typeface="Cambria Math" panose="02040503050406030204" pitchFamily="18" charset="0"/>
                            </a:rPr>
                          </m:ctrlPr>
                        </m:fPr>
                        <m:num>
                          <m:r>
                            <a:rPr lang="es-MX" b="1" i="1" smtClean="0">
                              <a:solidFill>
                                <a:srgbClr val="002060"/>
                              </a:solidFill>
                              <a:latin typeface="Cambria Math" panose="02040503050406030204" pitchFamily="18" charset="0"/>
                            </a:rPr>
                            <m:t>𝟔𝟒𝟔</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𝟐</m:t>
                          </m:r>
                        </m:num>
                        <m:den>
                          <m:r>
                            <a:rPr lang="es-MX" b="1" i="1" smtClean="0">
                              <a:solidFill>
                                <a:srgbClr val="002060"/>
                              </a:solidFill>
                              <a:latin typeface="Cambria Math" panose="02040503050406030204" pitchFamily="18" charset="0"/>
                            </a:rPr>
                            <m:t>𝟏𝟒</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𝟐𝟒</m:t>
                          </m:r>
                        </m:den>
                      </m:f>
                      <m:r>
                        <a:rPr lang="es-MX" b="1" i="1">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𝟒𝟓</m:t>
                      </m:r>
                      <m:r>
                        <a:rPr lang="es-MX" b="1" i="1">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𝟑</m:t>
                      </m:r>
                      <m:r>
                        <a:rPr lang="es-MX" b="1" i="1">
                          <a:solidFill>
                            <a:srgbClr val="002060"/>
                          </a:solidFill>
                          <a:latin typeface="Cambria Math" panose="02040503050406030204" pitchFamily="18" charset="0"/>
                        </a:rPr>
                        <m:t>𝟖</m:t>
                      </m:r>
                    </m:oMath>
                  </m:oMathPara>
                </a14:m>
                <a:endParaRPr lang="es-MX" b="1" dirty="0">
                  <a:solidFill>
                    <a:srgbClr val="002060"/>
                  </a:solidFill>
                </a:endParaRPr>
              </a:p>
            </p:txBody>
          </p:sp>
        </mc:Choice>
        <mc:Fallback xmlns="">
          <p:sp>
            <p:nvSpPr>
              <p:cNvPr id="2" name="Rectángulo 1"/>
              <p:cNvSpPr>
                <a:spLocks noRot="1" noChangeAspect="1" noMove="1" noResize="1" noEditPoints="1" noAdjustHandles="1" noChangeArrowheads="1" noChangeShapeType="1" noTextEdit="1"/>
              </p:cNvSpPr>
              <p:nvPr/>
            </p:nvSpPr>
            <p:spPr>
              <a:xfrm>
                <a:off x="7484715" y="3377443"/>
                <a:ext cx="2263761" cy="610936"/>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4960713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632547" y="1513091"/>
                <a:ext cx="11263745" cy="5078313"/>
              </a:xfrm>
              <a:prstGeom prst="rect">
                <a:avLst/>
              </a:prstGeom>
              <a:noFill/>
            </p:spPr>
            <p:txBody>
              <a:bodyPr wrap="square" rtlCol="0">
                <a:spAutoFit/>
              </a:bodyPr>
              <a:lstStyle/>
              <a:p>
                <a:r>
                  <a:rPr lang="es-MX" sz="2700" b="1" dirty="0" smtClean="0">
                    <a:solidFill>
                      <a:srgbClr val="002060"/>
                    </a:solidFill>
                  </a:rPr>
                  <a:t>Paso SEIS: </a:t>
                </a:r>
                <a:r>
                  <a:rPr lang="es-MX" sz="2700" dirty="0" smtClean="0">
                    <a:solidFill>
                      <a:srgbClr val="002060"/>
                    </a:solidFill>
                  </a:rPr>
                  <a:t>Definir los valores críticos de F</a:t>
                </a:r>
              </a:p>
              <a:p>
                <a:endParaRPr lang="es-MX" sz="2700" dirty="0">
                  <a:solidFill>
                    <a:srgbClr val="002060"/>
                  </a:solidFill>
                </a:endParaRPr>
              </a:p>
              <a:p>
                <a:r>
                  <a:rPr lang="es-MX" sz="2700" dirty="0" smtClean="0">
                    <a:solidFill>
                      <a:srgbClr val="002060"/>
                    </a:solidFill>
                  </a:rPr>
                  <a:t>La distribución </a:t>
                </a:r>
                <a14:m>
                  <m:oMath xmlns:m="http://schemas.openxmlformats.org/officeDocument/2006/math">
                    <m:r>
                      <a:rPr lang="es-MX" sz="2700" b="1" i="0" smtClean="0">
                        <a:solidFill>
                          <a:srgbClr val="002060"/>
                        </a:solidFill>
                        <a:latin typeface="Cambria Math" panose="02040503050406030204" pitchFamily="18" charset="0"/>
                      </a:rPr>
                      <m:t>𝐅</m:t>
                    </m:r>
                  </m:oMath>
                </a14:m>
                <a:r>
                  <a:rPr lang="es-MX" sz="2700" dirty="0" smtClean="0">
                    <a:solidFill>
                      <a:srgbClr val="002060"/>
                    </a:solidFill>
                  </a:rPr>
                  <a:t> con </a:t>
                </a:r>
                <a14:m>
                  <m:oMath xmlns:m="http://schemas.openxmlformats.org/officeDocument/2006/math">
                    <m:r>
                      <a:rPr lang="es-MX" sz="2700" b="1" i="1" smtClean="0">
                        <a:solidFill>
                          <a:srgbClr val="002060"/>
                        </a:solidFill>
                        <a:latin typeface="Cambria Math" panose="02040503050406030204" pitchFamily="18" charset="0"/>
                      </a:rPr>
                      <m:t>𝒌</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𝟏</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𝟐</m:t>
                    </m:r>
                    <m:r>
                      <a:rPr lang="es-MX" sz="2700" b="1" i="1" smtClean="0">
                        <a:solidFill>
                          <a:srgbClr val="002060"/>
                        </a:solidFill>
                        <a:latin typeface="Cambria Math" panose="02040503050406030204" pitchFamily="18" charset="0"/>
                      </a:rPr>
                      <m:t> </m:t>
                    </m:r>
                  </m:oMath>
                </a14:m>
                <a:r>
                  <a:rPr lang="es-MX" sz="2700" dirty="0" smtClean="0">
                    <a:solidFill>
                      <a:srgbClr val="002060"/>
                    </a:solidFill>
                  </a:rPr>
                  <a:t>y </a:t>
                </a:r>
                <a14:m>
                  <m:oMath xmlns:m="http://schemas.openxmlformats.org/officeDocument/2006/math">
                    <m:r>
                      <m:rPr>
                        <m:sty m:val="p"/>
                      </m:rPr>
                      <a:rPr lang="es-MX" sz="2700" b="0" i="0" smtClean="0">
                        <a:solidFill>
                          <a:srgbClr val="002060"/>
                        </a:solidFill>
                        <a:latin typeface="Cambria Math" panose="02040503050406030204" pitchFamily="18" charset="0"/>
                      </a:rPr>
                      <m:t>n</m:t>
                    </m:r>
                    <m:r>
                      <a:rPr lang="es-MX" sz="2700" b="0" i="0" smtClean="0">
                        <a:solidFill>
                          <a:srgbClr val="002060"/>
                        </a:solidFill>
                        <a:latin typeface="Cambria Math" panose="02040503050406030204" pitchFamily="18" charset="0"/>
                      </a:rPr>
                      <m:t>−</m:t>
                    </m:r>
                    <m:r>
                      <m:rPr>
                        <m:sty m:val="p"/>
                      </m:rPr>
                      <a:rPr lang="es-MX" sz="2700" b="0" i="0" smtClean="0">
                        <a:solidFill>
                          <a:srgbClr val="002060"/>
                        </a:solidFill>
                        <a:latin typeface="Cambria Math" panose="02040503050406030204" pitchFamily="18" charset="0"/>
                      </a:rPr>
                      <m:t>k</m:t>
                    </m:r>
                    <m:r>
                      <a:rPr lang="es-MX" sz="2700" b="1" i="1">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𝟏𝟐𝟖</m:t>
                    </m:r>
                    <m:r>
                      <a:rPr lang="es-MX" sz="2700" b="1" i="1">
                        <a:solidFill>
                          <a:srgbClr val="002060"/>
                        </a:solidFill>
                        <a:latin typeface="Cambria Math" panose="02040503050406030204" pitchFamily="18" charset="0"/>
                      </a:rPr>
                      <m:t> </m:t>
                    </m:r>
                  </m:oMath>
                </a14:m>
                <a:r>
                  <a:rPr lang="es-MX" sz="2700" dirty="0" smtClean="0">
                    <a:solidFill>
                      <a:srgbClr val="002060"/>
                    </a:solidFill>
                  </a:rPr>
                  <a:t> grados de libertad</a:t>
                </a:r>
              </a:p>
              <a:p>
                <a:endParaRPr lang="es-MX" sz="2700" dirty="0">
                  <a:solidFill>
                    <a:srgbClr val="002060"/>
                  </a:solidFill>
                </a:endParaRPr>
              </a:p>
              <a:p>
                <a:pPr/>
                <a14:m>
                  <m:oMathPara xmlns:m="http://schemas.openxmlformats.org/officeDocument/2006/math">
                    <m:oMathParaPr>
                      <m:jc m:val="centerGroup"/>
                    </m:oMathParaPr>
                    <m:oMath xmlns:m="http://schemas.openxmlformats.org/officeDocument/2006/math">
                      <m:r>
                        <a:rPr lang="es-MX" sz="2700" b="1" i="1" smtClean="0">
                          <a:solidFill>
                            <a:srgbClr val="002060"/>
                          </a:solidFill>
                          <a:latin typeface="Cambria Math" panose="02040503050406030204" pitchFamily="18" charset="0"/>
                        </a:rPr>
                        <m:t>𝟎</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𝟎𝟎𝟏</m:t>
                      </m:r>
                      <m:r>
                        <a:rPr lang="es-MX" sz="2700" b="1" i="1" smtClean="0">
                          <a:solidFill>
                            <a:srgbClr val="002060"/>
                          </a:solidFill>
                          <a:latin typeface="Cambria Math" panose="02040503050406030204" pitchFamily="18" charset="0"/>
                        </a:rPr>
                        <m:t>&lt;</m:t>
                      </m:r>
                      <m:r>
                        <a:rPr lang="es-MX" sz="2700" b="1" i="1" smtClean="0">
                          <a:solidFill>
                            <a:srgbClr val="002060"/>
                          </a:solidFill>
                          <a:latin typeface="Cambria Math" panose="02040503050406030204" pitchFamily="18" charset="0"/>
                        </a:rPr>
                        <m:t>𝒑</m:t>
                      </m:r>
                    </m:oMath>
                  </m:oMathPara>
                </a14:m>
                <a:endParaRPr lang="es-MX" sz="2700" b="1" dirty="0" smtClean="0">
                  <a:solidFill>
                    <a:srgbClr val="002060"/>
                  </a:solidFill>
                </a:endParaRPr>
              </a:p>
              <a:p>
                <a:endParaRPr lang="es-MX" sz="2700" b="1" dirty="0">
                  <a:solidFill>
                    <a:srgbClr val="002060"/>
                  </a:solidFill>
                </a:endParaRPr>
              </a:p>
              <a:p>
                <a:r>
                  <a:rPr lang="es-MX" sz="2700" b="1" dirty="0">
                    <a:solidFill>
                      <a:srgbClr val="002060"/>
                    </a:solidFill>
                  </a:rPr>
                  <a:t>Paso </a:t>
                </a:r>
                <a:r>
                  <a:rPr lang="es-MX" sz="2700" b="1" dirty="0" smtClean="0">
                    <a:solidFill>
                      <a:srgbClr val="002060"/>
                    </a:solidFill>
                  </a:rPr>
                  <a:t>SIETE: </a:t>
                </a:r>
                <a:r>
                  <a:rPr lang="es-MX" sz="2700" dirty="0" smtClean="0">
                    <a:solidFill>
                      <a:srgbClr val="002060"/>
                    </a:solidFill>
                  </a:rPr>
                  <a:t>revisar donde está F</a:t>
                </a:r>
              </a:p>
              <a:p>
                <a:r>
                  <a:rPr lang="es-MX" sz="2700" dirty="0" smtClean="0">
                    <a:solidFill>
                      <a:srgbClr val="002060"/>
                    </a:solidFill>
                  </a:rPr>
                  <a:t>Rechazamos la </a:t>
                </a:r>
                <a14:m>
                  <m:oMath xmlns:m="http://schemas.openxmlformats.org/officeDocument/2006/math">
                    <m:sSub>
                      <m:sSubPr>
                        <m:ctrlPr>
                          <a:rPr lang="es-MX" sz="270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𝐻</m:t>
                        </m:r>
                      </m:e>
                      <m:sub>
                        <m:r>
                          <a:rPr lang="es-MX" sz="2700" b="0" i="1" smtClean="0">
                            <a:solidFill>
                              <a:srgbClr val="002060"/>
                            </a:solidFill>
                            <a:latin typeface="Cambria Math" panose="02040503050406030204" pitchFamily="18" charset="0"/>
                          </a:rPr>
                          <m:t>𝑜</m:t>
                        </m:r>
                      </m:sub>
                    </m:sSub>
                  </m:oMath>
                </a14:m>
                <a:endParaRPr lang="es-MX" sz="2700" dirty="0" smtClean="0">
                  <a:solidFill>
                    <a:srgbClr val="002060"/>
                  </a:solidFill>
                </a:endParaRPr>
              </a:p>
              <a:p>
                <a:r>
                  <a:rPr lang="es-MX" sz="2700" dirty="0" smtClean="0">
                    <a:solidFill>
                      <a:srgbClr val="002060"/>
                    </a:solidFill>
                  </a:rPr>
                  <a:t>Es decir, los cambios en las tres poblaciones no son iguales.</a:t>
                </a:r>
              </a:p>
              <a:p>
                <a:endParaRPr lang="es-MX" sz="2700" dirty="0">
                  <a:solidFill>
                    <a:srgbClr val="002060"/>
                  </a:solidFill>
                </a:endParaRPr>
              </a:p>
              <a:p>
                <a:r>
                  <a:rPr lang="es-MX" sz="2700" b="1" dirty="0">
                    <a:solidFill>
                      <a:srgbClr val="002060"/>
                    </a:solidFill>
                  </a:rPr>
                  <a:t>Paso SIETE: </a:t>
                </a:r>
                <a:r>
                  <a:rPr lang="es-MX" sz="2700" dirty="0">
                    <a:solidFill>
                      <a:srgbClr val="002060"/>
                    </a:solidFill>
                  </a:rPr>
                  <a:t>concluir </a:t>
                </a:r>
              </a:p>
              <a:p>
                <a:endParaRPr lang="es-MX" sz="2700" dirty="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632547" y="1513091"/>
                <a:ext cx="11263745" cy="5078313"/>
              </a:xfrm>
              <a:prstGeom prst="rect">
                <a:avLst/>
              </a:prstGeom>
              <a:blipFill>
                <a:blip r:embed="rId3"/>
                <a:stretch>
                  <a:fillRect l="-1029" t="-1080"/>
                </a:stretch>
              </a:blipFill>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p:pic>
        <p:nvPicPr>
          <p:cNvPr id="209922" name="Picture 2" descr="Resultado de imagen para tabla f de fisher"/>
          <p:cNvPicPr>
            <a:picLocks noChangeAspect="1" noChangeArrowheads="1"/>
          </p:cNvPicPr>
          <p:nvPr/>
        </p:nvPicPr>
        <p:blipFill rotWithShape="1">
          <a:blip r:embed="rId4">
            <a:extLst>
              <a:ext uri="{28A0092B-C50C-407E-A947-70E740481C1C}">
                <a14:useLocalDpi xmlns:a14="http://schemas.microsoft.com/office/drawing/2010/main" val="0"/>
              </a:ext>
            </a:extLst>
          </a:blip>
          <a:srcRect l="2684" t="47609" r="58331" b="8968"/>
          <a:stretch/>
        </p:blipFill>
        <p:spPr bwMode="auto">
          <a:xfrm>
            <a:off x="8742218" y="2798618"/>
            <a:ext cx="2288909" cy="1914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093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MX" dirty="0" smtClean="0"/>
              <a:t>FIN</a:t>
            </a:r>
            <a:endParaRPr lang="es-MX" dirty="0"/>
          </a:p>
        </p:txBody>
      </p:sp>
      <p:sp>
        <p:nvSpPr>
          <p:cNvPr id="3" name="Subtítulo 2"/>
          <p:cNvSpPr>
            <a:spLocks noGrp="1"/>
          </p:cNvSpPr>
          <p:nvPr>
            <p:ph type="subTitle" idx="1"/>
          </p:nvPr>
        </p:nvSpPr>
        <p:spPr/>
        <p:txBody>
          <a:bodyPr/>
          <a:lstStyle/>
          <a:p>
            <a:endParaRPr lang="es-MX"/>
          </a:p>
        </p:txBody>
      </p:sp>
    </p:spTree>
    <p:extLst>
      <p:ext uri="{BB962C8B-B14F-4D97-AF65-F5344CB8AC3E}">
        <p14:creationId xmlns:p14="http://schemas.microsoft.com/office/powerpoint/2010/main" val="40287271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057487" y="1738746"/>
            <a:ext cx="9872871" cy="4038600"/>
          </a:xfrm>
        </p:spPr>
        <p:txBody>
          <a:bodyPr>
            <a:normAutofit/>
          </a:bodyPr>
          <a:lstStyle/>
          <a:p>
            <a:pPr marL="45720" indent="0" algn="just">
              <a:buNone/>
            </a:pPr>
            <a:r>
              <a:rPr lang="es-MX" sz="2800" dirty="0">
                <a:solidFill>
                  <a:srgbClr val="002060"/>
                </a:solidFill>
              </a:rPr>
              <a:t>Se desea investigar si el calcio que se consume diariamente en la dieta como tratamiento no farmacológico de la presión sanguínea elevada puede influir benéficamente la función endotelial en la hipertensión secundaria </a:t>
            </a:r>
            <a:r>
              <a:rPr lang="es-MX" sz="2800" dirty="0" err="1">
                <a:solidFill>
                  <a:srgbClr val="002060"/>
                </a:solidFill>
              </a:rPr>
              <a:t>mineralo</a:t>
            </a:r>
            <a:r>
              <a:rPr lang="es-MX" sz="2800" dirty="0">
                <a:solidFill>
                  <a:srgbClr val="002060"/>
                </a:solidFill>
              </a:rPr>
              <a:t>-corticoide-</a:t>
            </a:r>
            <a:r>
              <a:rPr lang="es-MX" sz="2800" dirty="0" err="1">
                <a:solidFill>
                  <a:srgbClr val="002060"/>
                </a:solidFill>
              </a:rPr>
              <a:t>NaCl</a:t>
            </a:r>
            <a:r>
              <a:rPr lang="es-MX" sz="2800" dirty="0">
                <a:solidFill>
                  <a:srgbClr val="002060"/>
                </a:solidFill>
              </a:rPr>
              <a:t> (</a:t>
            </a:r>
            <a:r>
              <a:rPr lang="es-MX" sz="2800" dirty="0" err="1">
                <a:solidFill>
                  <a:srgbClr val="002060"/>
                </a:solidFill>
              </a:rPr>
              <a:t>Mäkynen</a:t>
            </a:r>
            <a:r>
              <a:rPr lang="es-MX" sz="2800" dirty="0">
                <a:solidFill>
                  <a:srgbClr val="002060"/>
                </a:solidFill>
              </a:rPr>
              <a:t> </a:t>
            </a:r>
            <a:r>
              <a:rPr lang="es-MX" sz="2800" i="1" dirty="0">
                <a:solidFill>
                  <a:srgbClr val="002060"/>
                </a:solidFill>
              </a:rPr>
              <a:t>et al., </a:t>
            </a:r>
            <a:r>
              <a:rPr lang="es-MX" sz="2800" dirty="0">
                <a:solidFill>
                  <a:srgbClr val="002060"/>
                </a:solidFill>
              </a:rPr>
              <a:t>1995</a:t>
            </a:r>
            <a:r>
              <a:rPr lang="es-MX" sz="2800" dirty="0" smtClean="0">
                <a:solidFill>
                  <a:srgbClr val="002060"/>
                </a:solidFill>
              </a:rPr>
              <a:t>). Se cuenta con los siguientes datos:</a:t>
            </a:r>
            <a:endParaRPr lang="es-MX" sz="2800" dirty="0">
              <a:solidFill>
                <a:srgbClr val="002060"/>
              </a:solidFill>
            </a:endParaRPr>
          </a:p>
        </p:txBody>
      </p:sp>
      <p:pic>
        <p:nvPicPr>
          <p:cNvPr id="152578" name="Picture 2" descr="http://www.institutferran.org/images/calcium.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487" y="4297457"/>
            <a:ext cx="2089467" cy="2013289"/>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Ejemplo de 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graphicFrame>
            <p:nvGraphicFramePr>
              <p:cNvPr id="7" name="Tabla 6"/>
              <p:cNvGraphicFramePr>
                <a:graphicFrameLocks noGrp="1"/>
              </p:cNvGraphicFramePr>
              <p:nvPr>
                <p:extLst>
                  <p:ext uri="{D42A27DB-BD31-4B8C-83A1-F6EECF244321}">
                    <p14:modId xmlns:p14="http://schemas.microsoft.com/office/powerpoint/2010/main" val="105155942"/>
                  </p:ext>
                </p:extLst>
              </p:nvPr>
            </p:nvGraphicFramePr>
            <p:xfrm>
              <a:off x="3585874" y="4548111"/>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759447468"/>
                        </a:ext>
                      </a:extLst>
                    </a:gridCol>
                    <a:gridCol w="2032000">
                      <a:extLst>
                        <a:ext uri="{9D8B030D-6E8A-4147-A177-3AD203B41FA5}">
                          <a16:colId xmlns:a16="http://schemas.microsoft.com/office/drawing/2014/main" val="2343848677"/>
                        </a:ext>
                      </a:extLst>
                    </a:gridCol>
                    <a:gridCol w="2032000">
                      <a:extLst>
                        <a:ext uri="{9D8B030D-6E8A-4147-A177-3AD203B41FA5}">
                          <a16:colId xmlns:a16="http://schemas.microsoft.com/office/drawing/2014/main" val="1893846722"/>
                        </a:ext>
                      </a:extLst>
                    </a:gridCol>
                    <a:gridCol w="2032000">
                      <a:extLst>
                        <a:ext uri="{9D8B030D-6E8A-4147-A177-3AD203B41FA5}">
                          <a16:colId xmlns:a16="http://schemas.microsoft.com/office/drawing/2014/main" val="29112631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𝟏𝟔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𝟏𝟓</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𝟏𝟔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𝟑</m:t>
                                  </m:r>
                                </m:sub>
                              </m:sSub>
                              <m:r>
                                <a:rPr lang="es-MX" b="1" i="1" smtClean="0">
                                  <a:latin typeface="Cambria Math" panose="02040503050406030204" pitchFamily="18" charset="0"/>
                                </a:rPr>
                                <m:t>=</m:t>
                              </m:r>
                            </m:oMath>
                          </a14:m>
                          <a:r>
                            <a:rPr lang="es-MX" b="1" dirty="0" smtClean="0"/>
                            <a:t>14</a:t>
                          </a:r>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6484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𝟏</m:t>
                                        </m:r>
                                      </m:sub>
                                    </m:sSub>
                                  </m:e>
                                </m:acc>
                                <m:r>
                                  <a:rPr lang="es-MX" b="1" i="1" smtClean="0">
                                    <a:latin typeface="Cambria Math" panose="02040503050406030204" pitchFamily="18" charset="0"/>
                                  </a:rPr>
                                  <m:t>=</m:t>
                                </m:r>
                                <m:r>
                                  <a:rPr lang="es-MX" b="1" i="1" smtClean="0">
                                    <a:latin typeface="Cambria Math" panose="02040503050406030204" pitchFamily="18" charset="0"/>
                                  </a:rPr>
                                  <m:t>𝟑𝟎𝟗</m:t>
                                </m:r>
                                <m:r>
                                  <a:rPr lang="es-MX" b="1" i="1" smtClean="0">
                                    <a:latin typeface="Cambria Math" panose="02040503050406030204" pitchFamily="18" charset="0"/>
                                  </a:rPr>
                                  <m:t>.</m:t>
                                </m:r>
                                <m:r>
                                  <a:rPr lang="es-MX" b="1" i="1" smtClean="0">
                                    <a:latin typeface="Cambria Math" panose="02040503050406030204" pitchFamily="18" charset="0"/>
                                  </a:rPr>
                                  <m:t>𝟑𝟖</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𝟐</m:t>
                                        </m:r>
                                      </m:sub>
                                    </m:sSub>
                                  </m:e>
                                </m:acc>
                                <m:r>
                                  <a:rPr lang="es-MX" b="1" i="1" smtClean="0">
                                    <a:latin typeface="Cambria Math" panose="02040503050406030204" pitchFamily="18" charset="0"/>
                                  </a:rPr>
                                  <m:t>=</m:t>
                                </m:r>
                                <m:r>
                                  <a:rPr lang="es-MX" b="1" i="1" smtClean="0">
                                    <a:latin typeface="Cambria Math" panose="02040503050406030204" pitchFamily="18" charset="0"/>
                                  </a:rPr>
                                  <m:t>𝟑𝟒𝟑</m:t>
                                </m:r>
                                <m:r>
                                  <a:rPr lang="es-MX" b="1" i="1" smtClean="0">
                                    <a:latin typeface="Cambria Math" panose="02040503050406030204" pitchFamily="18" charset="0"/>
                                  </a:rPr>
                                  <m:t>.</m:t>
                                </m:r>
                                <m:r>
                                  <a:rPr lang="es-MX" b="1" i="1" smtClean="0">
                                    <a:latin typeface="Cambria Math" panose="02040503050406030204" pitchFamily="18" charset="0"/>
                                  </a:rPr>
                                  <m:t>𝟏𝟑</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𝟑</m:t>
                                        </m:r>
                                      </m:sub>
                                    </m:sSub>
                                  </m:e>
                                </m:acc>
                                <m:r>
                                  <a:rPr lang="es-MX" b="1" i="1" smtClean="0">
                                    <a:latin typeface="Cambria Math" panose="02040503050406030204" pitchFamily="18" charset="0"/>
                                  </a:rPr>
                                  <m:t>=</m:t>
                                </m:r>
                                <m:r>
                                  <a:rPr lang="es-MX" b="1" i="1" smtClean="0">
                                    <a:latin typeface="Cambria Math" panose="02040503050406030204" pitchFamily="18" charset="0"/>
                                  </a:rPr>
                                  <m:t>𝟑𝟎𝟐</m:t>
                                </m:r>
                                <m:r>
                                  <a:rPr lang="es-MX" b="1" i="1" smtClean="0">
                                    <a:latin typeface="Cambria Math" panose="02040503050406030204" pitchFamily="18" charset="0"/>
                                  </a:rPr>
                                  <m:t>.</m:t>
                                </m:r>
                                <m:r>
                                  <a:rPr lang="es-MX" b="1" i="1" smtClean="0">
                                    <a:latin typeface="Cambria Math" panose="02040503050406030204" pitchFamily="18" charset="0"/>
                                  </a:rPr>
                                  <m:t>𝟓</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𝟑</m:t>
                                        </m:r>
                                      </m:sub>
                                    </m:sSub>
                                  </m:e>
                                </m:acc>
                                <m:r>
                                  <a:rPr lang="es-MX" b="1" i="1" smtClean="0">
                                    <a:latin typeface="Cambria Math" panose="02040503050406030204" pitchFamily="18" charset="0"/>
                                  </a:rPr>
                                  <m:t>=</m:t>
                                </m:r>
                                <m:r>
                                  <a:rPr lang="es-MX" b="1" i="1" smtClean="0">
                                    <a:latin typeface="Cambria Math" panose="02040503050406030204" pitchFamily="18" charset="0"/>
                                  </a:rPr>
                                  <m:t>𝟑𝟐𝟏</m:t>
                                </m:r>
                                <m:r>
                                  <a:rPr lang="es-MX" b="1" i="1" smtClean="0">
                                    <a:latin typeface="Cambria Math" panose="02040503050406030204" pitchFamily="18" charset="0"/>
                                  </a:rPr>
                                  <m:t>.</m:t>
                                </m:r>
                                <m:r>
                                  <a:rPr lang="es-MX" b="1" i="1" smtClean="0">
                                    <a:latin typeface="Cambria Math" panose="02040503050406030204" pitchFamily="18" charset="0"/>
                                  </a:rPr>
                                  <m:t>𝟒𝟑</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3680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𝟏</m:t>
                                    </m:r>
                                  </m:sub>
                                </m:sSub>
                                <m:r>
                                  <a:rPr lang="es-MX" b="1" i="1" smtClean="0">
                                    <a:latin typeface="Cambria Math" panose="02040503050406030204" pitchFamily="18" charset="0"/>
                                  </a:rPr>
                                  <m:t>=</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𝟐</m:t>
                                    </m:r>
                                  </m:sub>
                                </m:sSub>
                                <m:r>
                                  <a:rPr lang="es-MX" b="1" i="1" smtClean="0">
                                    <a:latin typeface="Cambria Math" panose="02040503050406030204" pitchFamily="18" charset="0"/>
                                  </a:rPr>
                                  <m:t>=</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𝟑</m:t>
                                    </m:r>
                                  </m:sub>
                                </m:sSub>
                                <m:r>
                                  <a:rPr lang="es-MX" b="1" i="1" smtClean="0">
                                    <a:latin typeface="Cambria Math" panose="02040503050406030204" pitchFamily="18" charset="0"/>
                                  </a:rPr>
                                  <m:t>=</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𝟒</m:t>
                                    </m:r>
                                  </m:sub>
                                </m:sSub>
                                <m:r>
                                  <a:rPr lang="es-MX" b="1" i="1" smtClean="0">
                                    <a:latin typeface="Cambria Math" panose="02040503050406030204" pitchFamily="18" charset="0"/>
                                  </a:rPr>
                                  <m:t>=</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3601499"/>
                      </a:ext>
                    </a:extLst>
                  </a:tr>
                </a:tbl>
              </a:graphicData>
            </a:graphic>
          </p:graphicFrame>
        </mc:Choice>
        <mc:Fallback xmlns="">
          <p:graphicFrame>
            <p:nvGraphicFramePr>
              <p:cNvPr id="7" name="Tabla 6"/>
              <p:cNvGraphicFramePr>
                <a:graphicFrameLocks noGrp="1"/>
              </p:cNvGraphicFramePr>
              <p:nvPr>
                <p:extLst>
                  <p:ext uri="{D42A27DB-BD31-4B8C-83A1-F6EECF244321}">
                    <p14:modId xmlns:p14="http://schemas.microsoft.com/office/powerpoint/2010/main" val="105155942"/>
                  </p:ext>
                </p:extLst>
              </p:nvPr>
            </p:nvGraphicFramePr>
            <p:xfrm>
              <a:off x="3585874" y="4548111"/>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759447468"/>
                        </a:ext>
                      </a:extLst>
                    </a:gridCol>
                    <a:gridCol w="2032000">
                      <a:extLst>
                        <a:ext uri="{9D8B030D-6E8A-4147-A177-3AD203B41FA5}">
                          <a16:colId xmlns:a16="http://schemas.microsoft.com/office/drawing/2014/main" val="2343848677"/>
                        </a:ext>
                      </a:extLst>
                    </a:gridCol>
                    <a:gridCol w="2032000">
                      <a:extLst>
                        <a:ext uri="{9D8B030D-6E8A-4147-A177-3AD203B41FA5}">
                          <a16:colId xmlns:a16="http://schemas.microsoft.com/office/drawing/2014/main" val="1893846722"/>
                        </a:ext>
                      </a:extLst>
                    </a:gridCol>
                    <a:gridCol w="2032000">
                      <a:extLst>
                        <a:ext uri="{9D8B030D-6E8A-4147-A177-3AD203B41FA5}">
                          <a16:colId xmlns:a16="http://schemas.microsoft.com/office/drawing/2014/main" val="291126313"/>
                        </a:ext>
                      </a:extLst>
                    </a:gridCol>
                  </a:tblGrid>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8197" r="-299401" b="-2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300" t="-8197" r="-200300" b="-2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99701" t="-8197" r="-99701" b="-2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300601" t="-8197" b="-200000"/>
                          </a:stretch>
                        </a:blipFill>
                      </a:tcPr>
                    </a:tc>
                    <a:extLst>
                      <a:ext uri="{0D108BD9-81ED-4DB2-BD59-A6C34878D82A}">
                        <a16:rowId xmlns:a16="http://schemas.microsoft.com/office/drawing/2014/main" val="1556648441"/>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108197" r="-299401" b="-1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300" t="-108197" r="-200300" b="-1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99701" t="-108197" r="-99701" b="-1000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300601" t="-108197" b="-100000"/>
                          </a:stretch>
                        </a:blipFill>
                      </a:tcPr>
                    </a:tc>
                    <a:extLst>
                      <a:ext uri="{0D108BD9-81ED-4DB2-BD59-A6C34878D82A}">
                        <a16:rowId xmlns:a16="http://schemas.microsoft.com/office/drawing/2014/main" val="763680443"/>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t="-208197" r="-299401"/>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00300" t="-208197" r="-2003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99701" t="-208197" r="-99701"/>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300601" t="-208197"/>
                          </a:stretch>
                        </a:blipFill>
                      </a:tcPr>
                    </a:tc>
                    <a:extLst>
                      <a:ext uri="{0D108BD9-81ED-4DB2-BD59-A6C34878D82A}">
                        <a16:rowId xmlns:a16="http://schemas.microsoft.com/office/drawing/2014/main" val="1063601499"/>
                      </a:ext>
                    </a:extLst>
                  </a:tr>
                </a:tbl>
              </a:graphicData>
            </a:graphic>
          </p:graphicFrame>
        </mc:Fallback>
      </mc:AlternateContent>
    </p:spTree>
    <p:extLst>
      <p:ext uri="{BB962C8B-B14F-4D97-AF65-F5344CB8AC3E}">
        <p14:creationId xmlns:p14="http://schemas.microsoft.com/office/powerpoint/2010/main" val="15378765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00640" y="1161132"/>
                <a:ext cx="11263745" cy="3831818"/>
              </a:xfrm>
              <a:prstGeom prst="rect">
                <a:avLst/>
              </a:prstGeom>
              <a:noFill/>
            </p:spPr>
            <p:txBody>
              <a:bodyPr wrap="square" rtlCol="0">
                <a:spAutoFit/>
              </a:bodyPr>
              <a:lstStyle/>
              <a:p>
                <a:pPr algn="ctr"/>
                <a:endParaRPr lang="es-MX" sz="2700" dirty="0" smtClean="0">
                  <a:solidFill>
                    <a:srgbClr val="002060"/>
                  </a:solidFill>
                </a:endParaRPr>
              </a:p>
              <a:p>
                <a:r>
                  <a:rPr lang="es-MX" sz="2700" b="1" dirty="0" smtClean="0">
                    <a:solidFill>
                      <a:srgbClr val="002060"/>
                    </a:solidFill>
                  </a:rPr>
                  <a:t>Paso UNO: </a:t>
                </a:r>
                <a:r>
                  <a:rPr lang="es-MX" sz="2700" dirty="0" smtClean="0">
                    <a:solidFill>
                      <a:srgbClr val="002060"/>
                    </a:solidFill>
                  </a:rPr>
                  <a:t>definimos la </a:t>
                </a:r>
                <a:r>
                  <a:rPr lang="es-MX" sz="2700" dirty="0">
                    <a:solidFill>
                      <a:srgbClr val="002060"/>
                    </a:solidFill>
                  </a:rPr>
                  <a:t>H</a:t>
                </a:r>
                <a:r>
                  <a:rPr lang="es-MX" sz="2700" dirty="0" smtClean="0">
                    <a:solidFill>
                      <a:srgbClr val="002060"/>
                    </a:solidFill>
                  </a:rPr>
                  <a:t>ipótesis Nula: </a:t>
                </a:r>
              </a:p>
              <a:p>
                <a:pPr algn="ctr"/>
                <a14:m>
                  <m:oMath xmlns:m="http://schemas.openxmlformats.org/officeDocument/2006/math">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𝐻</m:t>
                        </m:r>
                      </m:e>
                      <m:sub>
                        <m:r>
                          <a:rPr lang="es-MX" sz="2700" b="0" i="1" smtClean="0">
                            <a:solidFill>
                              <a:srgbClr val="002060"/>
                            </a:solidFill>
                            <a:latin typeface="Cambria Math" panose="02040503050406030204" pitchFamily="18" charset="0"/>
                          </a:rPr>
                          <m:t>0</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1</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2</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3</m:t>
                        </m:r>
                      </m:sub>
                    </m:sSub>
                  </m:oMath>
                </a14:m>
                <a:r>
                  <a:rPr lang="es-MX" sz="2700" dirty="0" smtClean="0">
                    <a:solidFill>
                      <a:srgbClr val="002060"/>
                    </a:solidFill>
                  </a:rPr>
                  <a:t> </a:t>
                </a:r>
                <a:endParaRPr lang="es-MX" sz="2700" dirty="0">
                  <a:solidFill>
                    <a:srgbClr val="002060"/>
                  </a:solidFill>
                </a:endParaRPr>
              </a:p>
              <a:p>
                <a:endParaRPr lang="es-MX" sz="2700" dirty="0" smtClean="0">
                  <a:solidFill>
                    <a:srgbClr val="002060"/>
                  </a:solidFill>
                </a:endParaRPr>
              </a:p>
              <a:p>
                <a:r>
                  <a:rPr lang="es-MX" sz="2700" b="1" dirty="0" smtClean="0">
                    <a:solidFill>
                      <a:srgbClr val="002060"/>
                    </a:solidFill>
                  </a:rPr>
                  <a:t>Paso DOS: </a:t>
                </a:r>
                <a:r>
                  <a:rPr lang="es-MX" sz="2700" dirty="0" smtClean="0">
                    <a:solidFill>
                      <a:srgbClr val="002060"/>
                    </a:solidFill>
                  </a:rPr>
                  <a:t>definimos la Hipótesis Alternativa:</a:t>
                </a:r>
              </a:p>
              <a:p>
                <a:pPr/>
                <a14:m>
                  <m:oMathPara xmlns:m="http://schemas.openxmlformats.org/officeDocument/2006/math">
                    <m:oMathParaPr>
                      <m:jc m:val="centerGroup"/>
                    </m:oMathParaPr>
                    <m:oMath xmlns:m="http://schemas.openxmlformats.org/officeDocument/2006/math">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𝐻</m:t>
                          </m:r>
                        </m:e>
                        <m:sub>
                          <m:r>
                            <a:rPr lang="es-MX" sz="2700" b="0" i="1" smtClean="0">
                              <a:solidFill>
                                <a:srgbClr val="002060"/>
                              </a:solidFill>
                              <a:latin typeface="Cambria Math" panose="02040503050406030204" pitchFamily="18" charset="0"/>
                            </a:rPr>
                            <m:t>𝐴</m:t>
                          </m:r>
                        </m:sub>
                      </m:sSub>
                      <m:r>
                        <a:rPr lang="es-MX" sz="2700" b="0" i="1" smtClean="0">
                          <a:solidFill>
                            <a:srgbClr val="002060"/>
                          </a:solidFill>
                          <a:latin typeface="Cambria Math" panose="02040503050406030204" pitchFamily="18" charset="0"/>
                        </a:rPr>
                        <m:t>:</m:t>
                      </m:r>
                      <m:r>
                        <a:rPr lang="es-MX" sz="2700" b="0" i="1" smtClean="0">
                          <a:solidFill>
                            <a:srgbClr val="002060"/>
                          </a:solidFill>
                          <a:latin typeface="Cambria Math" panose="02040503050406030204" pitchFamily="18" charset="0"/>
                        </a:rPr>
                        <m:t>𝑎𝑙</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𝑚𝑒𝑛𝑜𝑠</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𝑢𝑛𝑎</m:t>
                      </m:r>
                      <m:r>
                        <a:rPr lang="es-MX" sz="2700" b="0" i="1" smtClean="0">
                          <a:solidFill>
                            <a:srgbClr val="002060"/>
                          </a:solidFill>
                          <a:latin typeface="Cambria Math" panose="02040503050406030204" pitchFamily="18" charset="0"/>
                        </a:rPr>
                        <m:t> </m:t>
                      </m:r>
                      <m:r>
                        <a:rPr lang="es-MX" sz="2700" b="1" i="1" smtClean="0">
                          <a:solidFill>
                            <a:srgbClr val="002060"/>
                          </a:solidFill>
                          <a:latin typeface="Cambria Math" panose="02040503050406030204" pitchFamily="18" charset="0"/>
                        </a:rPr>
                        <m:t>𝝁</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𝑒𝑠</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𝑑𝑖𝑓𝑒𝑟𝑒𝑛𝑡𝑒</m:t>
                      </m:r>
                    </m:oMath>
                  </m:oMathPara>
                </a14:m>
                <a:endParaRPr lang="es-MX" sz="2700" dirty="0" smtClean="0">
                  <a:solidFill>
                    <a:srgbClr val="002060"/>
                  </a:solidFill>
                </a:endParaRPr>
              </a:p>
              <a:p>
                <a:endParaRPr lang="es-MX" sz="2700" dirty="0" smtClean="0">
                  <a:solidFill>
                    <a:srgbClr val="002060"/>
                  </a:solidFill>
                </a:endParaRPr>
              </a:p>
              <a:p>
                <a:r>
                  <a:rPr lang="es-MX" sz="2700" b="1" dirty="0" smtClean="0">
                    <a:solidFill>
                      <a:srgbClr val="002060"/>
                    </a:solidFill>
                  </a:rPr>
                  <a:t>Paso TRES: </a:t>
                </a:r>
                <a:r>
                  <a:rPr lang="es-MX" sz="2700" dirty="0" smtClean="0">
                    <a:solidFill>
                      <a:srgbClr val="002060"/>
                    </a:solidFill>
                  </a:rPr>
                  <a:t>definimos la variables</a:t>
                </a:r>
              </a:p>
              <a:p>
                <a:endParaRPr lang="es-MX" sz="2700" dirty="0" smtClean="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00640" y="1161132"/>
                <a:ext cx="11263745" cy="3831818"/>
              </a:xfrm>
              <a:prstGeom prst="rect">
                <a:avLst/>
              </a:prstGeom>
              <a:blipFill>
                <a:blip r:embed="rId3"/>
                <a:stretch>
                  <a:fillRect l="-1028"/>
                </a:stretch>
              </a:blipFill>
            </p:spPr>
            <p:txBody>
              <a:bodyPr/>
              <a:lstStyle/>
              <a:p>
                <a:r>
                  <a:rPr lang="es-MX">
                    <a:noFill/>
                  </a:rPr>
                  <a:t> </a:t>
                </a:r>
              </a:p>
            </p:txBody>
          </p:sp>
        </mc:Fallback>
      </mc:AlternateContent>
      <p:sp>
        <p:nvSpPr>
          <p:cNvPr id="4" name="Rectángulo 3"/>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graphicFrame>
            <p:nvGraphicFramePr>
              <p:cNvPr id="2" name="Tabla 1"/>
              <p:cNvGraphicFramePr>
                <a:graphicFrameLocks noGrp="1"/>
              </p:cNvGraphicFramePr>
              <p:nvPr>
                <p:extLst>
                  <p:ext uri="{D42A27DB-BD31-4B8C-83A1-F6EECF244321}">
                    <p14:modId xmlns:p14="http://schemas.microsoft.com/office/powerpoint/2010/main" val="2216459350"/>
                  </p:ext>
                </p:extLst>
              </p:nvPr>
            </p:nvGraphicFramePr>
            <p:xfrm>
              <a:off x="2103438" y="4825202"/>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759447468"/>
                        </a:ext>
                      </a:extLst>
                    </a:gridCol>
                    <a:gridCol w="2032000">
                      <a:extLst>
                        <a:ext uri="{9D8B030D-6E8A-4147-A177-3AD203B41FA5}">
                          <a16:colId xmlns:a16="http://schemas.microsoft.com/office/drawing/2014/main" val="2343848677"/>
                        </a:ext>
                      </a:extLst>
                    </a:gridCol>
                    <a:gridCol w="2032000">
                      <a:extLst>
                        <a:ext uri="{9D8B030D-6E8A-4147-A177-3AD203B41FA5}">
                          <a16:colId xmlns:a16="http://schemas.microsoft.com/office/drawing/2014/main" val="1893846722"/>
                        </a:ext>
                      </a:extLst>
                    </a:gridCol>
                    <a:gridCol w="2032000">
                      <a:extLst>
                        <a:ext uri="{9D8B030D-6E8A-4147-A177-3AD203B41FA5}">
                          <a16:colId xmlns:a16="http://schemas.microsoft.com/office/drawing/2014/main" val="29112631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𝟏𝟔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𝟏𝟓</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𝟏𝟔</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14:m>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𝒏</m:t>
                                  </m:r>
                                </m:e>
                                <m:sub>
                                  <m:r>
                                    <a:rPr lang="es-MX" b="1" i="1" smtClean="0">
                                      <a:latin typeface="Cambria Math" panose="02040503050406030204" pitchFamily="18" charset="0"/>
                                    </a:rPr>
                                    <m:t>𝟑</m:t>
                                  </m:r>
                                </m:sub>
                              </m:sSub>
                              <m:r>
                                <a:rPr lang="es-MX" b="1" i="1" smtClean="0">
                                  <a:latin typeface="Cambria Math" panose="02040503050406030204" pitchFamily="18" charset="0"/>
                                </a:rPr>
                                <m:t>=</m:t>
                              </m:r>
                            </m:oMath>
                          </a14:m>
                          <a:r>
                            <a:rPr lang="es-MX" b="1" dirty="0" smtClean="0"/>
                            <a:t>14</a:t>
                          </a:r>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566484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𝟏</m:t>
                                        </m:r>
                                      </m:sub>
                                    </m:sSub>
                                  </m:e>
                                </m:acc>
                                <m:r>
                                  <a:rPr lang="es-MX" b="1" i="1" smtClean="0">
                                    <a:latin typeface="Cambria Math" panose="02040503050406030204" pitchFamily="18" charset="0"/>
                                  </a:rPr>
                                  <m:t>=</m:t>
                                </m:r>
                                <m:r>
                                  <a:rPr lang="es-MX" b="1" i="1" smtClean="0">
                                    <a:latin typeface="Cambria Math" panose="02040503050406030204" pitchFamily="18" charset="0"/>
                                  </a:rPr>
                                  <m:t>𝟑𝟎𝟗</m:t>
                                </m:r>
                                <m:r>
                                  <a:rPr lang="es-MX" b="1" i="1" smtClean="0">
                                    <a:latin typeface="Cambria Math" panose="02040503050406030204" pitchFamily="18" charset="0"/>
                                  </a:rPr>
                                  <m:t>.</m:t>
                                </m:r>
                                <m:r>
                                  <a:rPr lang="es-MX" b="1" i="1" smtClean="0">
                                    <a:latin typeface="Cambria Math" panose="02040503050406030204" pitchFamily="18" charset="0"/>
                                  </a:rPr>
                                  <m:t>𝟑𝟖</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𝟐</m:t>
                                        </m:r>
                                      </m:sub>
                                    </m:sSub>
                                  </m:e>
                                </m:acc>
                                <m:r>
                                  <a:rPr lang="es-MX" b="1" i="1" smtClean="0">
                                    <a:latin typeface="Cambria Math" panose="02040503050406030204" pitchFamily="18" charset="0"/>
                                  </a:rPr>
                                  <m:t>=</m:t>
                                </m:r>
                                <m:r>
                                  <a:rPr lang="es-MX" b="1" i="1" smtClean="0">
                                    <a:latin typeface="Cambria Math" panose="02040503050406030204" pitchFamily="18" charset="0"/>
                                  </a:rPr>
                                  <m:t>𝟑𝟒𝟑</m:t>
                                </m:r>
                                <m:r>
                                  <a:rPr lang="es-MX" b="1" i="1" smtClean="0">
                                    <a:latin typeface="Cambria Math" panose="02040503050406030204" pitchFamily="18" charset="0"/>
                                  </a:rPr>
                                  <m:t>.</m:t>
                                </m:r>
                                <m:r>
                                  <a:rPr lang="es-MX" b="1" i="1" smtClean="0">
                                    <a:latin typeface="Cambria Math" panose="02040503050406030204" pitchFamily="18" charset="0"/>
                                  </a:rPr>
                                  <m:t>𝟏𝟑</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𝟑</m:t>
                                        </m:r>
                                      </m:sub>
                                    </m:sSub>
                                  </m:e>
                                </m:acc>
                                <m:r>
                                  <a:rPr lang="es-MX" b="1" i="1" smtClean="0">
                                    <a:latin typeface="Cambria Math" panose="02040503050406030204" pitchFamily="18" charset="0"/>
                                  </a:rPr>
                                  <m:t>=</m:t>
                                </m:r>
                                <m:r>
                                  <a:rPr lang="es-MX" b="1" i="1" smtClean="0">
                                    <a:latin typeface="Cambria Math" panose="02040503050406030204" pitchFamily="18" charset="0"/>
                                  </a:rPr>
                                  <m:t>𝟑𝟎𝟐</m:t>
                                </m:r>
                                <m:r>
                                  <a:rPr lang="es-MX" b="1" i="1" smtClean="0">
                                    <a:latin typeface="Cambria Math" panose="02040503050406030204" pitchFamily="18" charset="0"/>
                                  </a:rPr>
                                  <m:t>.</m:t>
                                </m:r>
                                <m:r>
                                  <a:rPr lang="es-MX" b="1" i="1" smtClean="0">
                                    <a:latin typeface="Cambria Math" panose="02040503050406030204" pitchFamily="18" charset="0"/>
                                  </a:rPr>
                                  <m:t>𝟓</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s-MX" b="1" i="1" smtClean="0">
                                        <a:latin typeface="Cambria Math" panose="02040503050406030204" pitchFamily="18" charset="0"/>
                                      </a:rPr>
                                    </m:ctrlPr>
                                  </m:accPr>
                                  <m:e>
                                    <m:sSub>
                                      <m:sSubPr>
                                        <m:ctrlPr>
                                          <a:rPr lang="es-MX" b="1" i="1" smtClean="0">
                                            <a:latin typeface="Cambria Math" panose="02040503050406030204" pitchFamily="18" charset="0"/>
                                          </a:rPr>
                                        </m:ctrlPr>
                                      </m:sSubPr>
                                      <m:e>
                                        <m:r>
                                          <a:rPr lang="es-MX" b="1" i="1" smtClean="0">
                                            <a:latin typeface="Cambria Math" panose="02040503050406030204" pitchFamily="18" charset="0"/>
                                          </a:rPr>
                                          <m:t>𝒙</m:t>
                                        </m:r>
                                      </m:e>
                                      <m:sub>
                                        <m:r>
                                          <a:rPr lang="es-MX" b="1" i="1" smtClean="0">
                                            <a:latin typeface="Cambria Math" panose="02040503050406030204" pitchFamily="18" charset="0"/>
                                          </a:rPr>
                                          <m:t>𝟑</m:t>
                                        </m:r>
                                      </m:sub>
                                    </m:sSub>
                                  </m:e>
                                </m:acc>
                                <m:r>
                                  <a:rPr lang="es-MX" b="1" i="1" smtClean="0">
                                    <a:latin typeface="Cambria Math" panose="02040503050406030204" pitchFamily="18" charset="0"/>
                                  </a:rPr>
                                  <m:t>=</m:t>
                                </m:r>
                                <m:r>
                                  <a:rPr lang="es-MX" b="1" i="1" smtClean="0">
                                    <a:latin typeface="Cambria Math" panose="02040503050406030204" pitchFamily="18" charset="0"/>
                                  </a:rPr>
                                  <m:t>𝟑𝟐𝟏</m:t>
                                </m:r>
                                <m:r>
                                  <a:rPr lang="es-MX" b="1" i="1" smtClean="0">
                                    <a:latin typeface="Cambria Math" panose="02040503050406030204" pitchFamily="18" charset="0"/>
                                  </a:rPr>
                                  <m:t>.</m:t>
                                </m:r>
                                <m:r>
                                  <a:rPr lang="es-MX" b="1" i="1" smtClean="0">
                                    <a:latin typeface="Cambria Math" panose="02040503050406030204" pitchFamily="18" charset="0"/>
                                  </a:rPr>
                                  <m:t>𝟒𝟑</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6368044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𝟏</m:t>
                                  </m:r>
                                </m:sub>
                              </m:sSub>
                              <m:r>
                                <a:rPr lang="es-MX" b="1" i="1" smtClean="0">
                                  <a:latin typeface="Cambria Math" panose="02040503050406030204" pitchFamily="18" charset="0"/>
                                </a:rPr>
                                <m:t>=</m:t>
                              </m:r>
                              <m:r>
                                <a:rPr lang="es-MX" b="1" i="1" smtClean="0">
                                  <a:latin typeface="Cambria Math" panose="02040503050406030204" pitchFamily="18" charset="0"/>
                                </a:rPr>
                                <m:t>𝟐𝟑</m:t>
                              </m:r>
                              <m:r>
                                <a:rPr lang="es-MX" b="1" i="1" smtClean="0">
                                  <a:latin typeface="Cambria Math" panose="02040503050406030204" pitchFamily="18" charset="0"/>
                                </a:rPr>
                                <m:t>.</m:t>
                              </m:r>
                              <m:r>
                                <a:rPr lang="es-MX" b="1" i="1" smtClean="0">
                                  <a:latin typeface="Cambria Math" panose="02040503050406030204" pitchFamily="18" charset="0"/>
                                </a:rPr>
                                <m:t>𝟓𝟑</m:t>
                              </m:r>
                            </m:oMath>
                          </a14:m>
                          <a:r>
                            <a:rPr lang="es-MX" b="1" dirty="0" smtClean="0"/>
                            <a:t> </a:t>
                          </a:r>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𝟐</m:t>
                                    </m:r>
                                  </m:sub>
                                </m:sSub>
                                <m:r>
                                  <a:rPr lang="es-MX" b="1" i="1" smtClean="0">
                                    <a:latin typeface="Cambria Math" panose="02040503050406030204" pitchFamily="18" charset="0"/>
                                  </a:rPr>
                                  <m:t>=</m:t>
                                </m:r>
                                <m:r>
                                  <a:rPr lang="es-MX" b="1" i="1" smtClean="0">
                                    <a:latin typeface="Cambria Math" panose="02040503050406030204" pitchFamily="18" charset="0"/>
                                  </a:rPr>
                                  <m:t>𝟏𝟖</m:t>
                                </m:r>
                                <m:r>
                                  <a:rPr lang="es-MX" b="1" i="1" smtClean="0">
                                    <a:latin typeface="Cambria Math" panose="02040503050406030204" pitchFamily="18" charset="0"/>
                                  </a:rPr>
                                  <m:t>.</m:t>
                                </m:r>
                                <m:r>
                                  <a:rPr lang="es-MX" b="1" i="1" smtClean="0">
                                    <a:latin typeface="Cambria Math" panose="02040503050406030204" pitchFamily="18" charset="0"/>
                                  </a:rPr>
                                  <m:t>𝟕𝟏</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𝟑</m:t>
                                    </m:r>
                                  </m:sub>
                                </m:sSub>
                                <m:r>
                                  <a:rPr lang="es-MX" b="1" i="1" smtClean="0">
                                    <a:latin typeface="Cambria Math" panose="02040503050406030204" pitchFamily="18" charset="0"/>
                                  </a:rPr>
                                  <m:t>=</m:t>
                                </m:r>
                                <m:r>
                                  <a:rPr lang="es-MX" b="1" i="1" smtClean="0">
                                    <a:latin typeface="Cambria Math" panose="02040503050406030204" pitchFamily="18" charset="0"/>
                                  </a:rPr>
                                  <m:t>𝟏𝟔</m:t>
                                </m:r>
                                <m:r>
                                  <a:rPr lang="es-MX" b="1" i="1" smtClean="0">
                                    <a:latin typeface="Cambria Math" panose="02040503050406030204" pitchFamily="18" charset="0"/>
                                  </a:rPr>
                                  <m:t>.</m:t>
                                </m:r>
                                <m:r>
                                  <a:rPr lang="es-MX" b="1" i="1" smtClean="0">
                                    <a:latin typeface="Cambria Math" panose="02040503050406030204" pitchFamily="18" charset="0"/>
                                  </a:rPr>
                                  <m:t>𝟎𝟒</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MX" b="1" i="1" smtClean="0">
                                        <a:latin typeface="Cambria Math" panose="02040503050406030204" pitchFamily="18" charset="0"/>
                                      </a:rPr>
                                    </m:ctrlPr>
                                  </m:sSubPr>
                                  <m:e>
                                    <m:r>
                                      <a:rPr lang="es-MX" b="1" i="1" smtClean="0">
                                        <a:latin typeface="Cambria Math" panose="02040503050406030204" pitchFamily="18" charset="0"/>
                                      </a:rPr>
                                      <m:t>𝒔</m:t>
                                    </m:r>
                                  </m:e>
                                  <m:sub>
                                    <m:r>
                                      <a:rPr lang="es-MX" b="1" i="1" smtClean="0">
                                        <a:latin typeface="Cambria Math" panose="02040503050406030204" pitchFamily="18" charset="0"/>
                                      </a:rPr>
                                      <m:t>𝟒</m:t>
                                    </m:r>
                                  </m:sub>
                                </m:sSub>
                                <m:r>
                                  <a:rPr lang="es-MX" b="1" i="1" smtClean="0">
                                    <a:latin typeface="Cambria Math" panose="02040503050406030204" pitchFamily="18" charset="0"/>
                                  </a:rPr>
                                  <m:t>=</m:t>
                                </m:r>
                                <m:r>
                                  <a:rPr lang="es-MX" b="1" i="1" smtClean="0">
                                    <a:latin typeface="Cambria Math" panose="02040503050406030204" pitchFamily="18" charset="0"/>
                                  </a:rPr>
                                  <m:t>𝟐𝟏</m:t>
                                </m:r>
                                <m:r>
                                  <a:rPr lang="es-MX" b="1" i="1" smtClean="0">
                                    <a:latin typeface="Cambria Math" panose="02040503050406030204" pitchFamily="18" charset="0"/>
                                  </a:rPr>
                                  <m:t>.</m:t>
                                </m:r>
                                <m:r>
                                  <a:rPr lang="es-MX" b="1" i="1" smtClean="0">
                                    <a:latin typeface="Cambria Math" panose="02040503050406030204" pitchFamily="18" charset="0"/>
                                  </a:rPr>
                                  <m:t>𝟕𝟐</m:t>
                                </m:r>
                              </m:oMath>
                            </m:oMathPara>
                          </a14:m>
                          <a:endParaRPr lang="es-MX" b="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3601499"/>
                      </a:ext>
                    </a:extLst>
                  </a:tr>
                </a:tbl>
              </a:graphicData>
            </a:graphic>
          </p:graphicFrame>
        </mc:Choice>
        <mc:Fallback xmlns="">
          <p:graphicFrame>
            <p:nvGraphicFramePr>
              <p:cNvPr id="2" name="Tabla 1"/>
              <p:cNvGraphicFramePr>
                <a:graphicFrameLocks noGrp="1"/>
              </p:cNvGraphicFramePr>
              <p:nvPr>
                <p:extLst>
                  <p:ext uri="{D42A27DB-BD31-4B8C-83A1-F6EECF244321}">
                    <p14:modId xmlns:p14="http://schemas.microsoft.com/office/powerpoint/2010/main" val="2216459350"/>
                  </p:ext>
                </p:extLst>
              </p:nvPr>
            </p:nvGraphicFramePr>
            <p:xfrm>
              <a:off x="2103438" y="4825202"/>
              <a:ext cx="8128000" cy="11125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759447468"/>
                        </a:ext>
                      </a:extLst>
                    </a:gridCol>
                    <a:gridCol w="2032000">
                      <a:extLst>
                        <a:ext uri="{9D8B030D-6E8A-4147-A177-3AD203B41FA5}">
                          <a16:colId xmlns:a16="http://schemas.microsoft.com/office/drawing/2014/main" val="2343848677"/>
                        </a:ext>
                      </a:extLst>
                    </a:gridCol>
                    <a:gridCol w="2032000">
                      <a:extLst>
                        <a:ext uri="{9D8B030D-6E8A-4147-A177-3AD203B41FA5}">
                          <a16:colId xmlns:a16="http://schemas.microsoft.com/office/drawing/2014/main" val="1893846722"/>
                        </a:ext>
                      </a:extLst>
                    </a:gridCol>
                    <a:gridCol w="2032000">
                      <a:extLst>
                        <a:ext uri="{9D8B030D-6E8A-4147-A177-3AD203B41FA5}">
                          <a16:colId xmlns:a16="http://schemas.microsoft.com/office/drawing/2014/main" val="291126313"/>
                        </a:ext>
                      </a:extLst>
                    </a:gridCol>
                  </a:tblGrid>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8197" r="-299401" b="-201639"/>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300" t="-8197" r="-200300" b="-201639"/>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99701" t="-8197" r="-99701" b="-201639"/>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300601" t="-8197" b="-201639"/>
                          </a:stretch>
                        </a:blipFill>
                      </a:tcPr>
                    </a:tc>
                    <a:extLst>
                      <a:ext uri="{0D108BD9-81ED-4DB2-BD59-A6C34878D82A}">
                        <a16:rowId xmlns:a16="http://schemas.microsoft.com/office/drawing/2014/main" val="1556648441"/>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06452" r="-299401" b="-98387"/>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300" t="-106452" r="-200300" b="-98387"/>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99701" t="-106452" r="-99701" b="-98387"/>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300601" t="-106452" b="-98387"/>
                          </a:stretch>
                        </a:blipFill>
                      </a:tcPr>
                    </a:tc>
                    <a:extLst>
                      <a:ext uri="{0D108BD9-81ED-4DB2-BD59-A6C34878D82A}">
                        <a16:rowId xmlns:a16="http://schemas.microsoft.com/office/drawing/2014/main" val="763680443"/>
                      </a:ext>
                    </a:extLst>
                  </a:tr>
                  <a:tr h="370840">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209836" r="-299401"/>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00300" t="-209836" r="-200300"/>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199701" t="-209836" r="-99701"/>
                          </a:stretch>
                        </a:blipFill>
                      </a:tcPr>
                    </a:tc>
                    <a:tc>
                      <a:txBody>
                        <a:bodyPr/>
                        <a:lstStyle/>
                        <a:p>
                          <a:endParaRPr lang="es-MX"/>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l="-300601" t="-209836"/>
                          </a:stretch>
                        </a:blipFill>
                      </a:tcPr>
                    </a:tc>
                    <a:extLst>
                      <a:ext uri="{0D108BD9-81ED-4DB2-BD59-A6C34878D82A}">
                        <a16:rowId xmlns:a16="http://schemas.microsoft.com/office/drawing/2014/main" val="1063601499"/>
                      </a:ext>
                    </a:extLst>
                  </a:tr>
                </a:tbl>
              </a:graphicData>
            </a:graphic>
          </p:graphicFrame>
        </mc:Fallback>
      </mc:AlternateContent>
    </p:spTree>
    <p:extLst>
      <p:ext uri="{BB962C8B-B14F-4D97-AF65-F5344CB8AC3E}">
        <p14:creationId xmlns:p14="http://schemas.microsoft.com/office/powerpoint/2010/main" val="25277156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00638" y="1554672"/>
            <a:ext cx="11263745" cy="4662815"/>
          </a:xfrm>
          <a:prstGeom prst="rect">
            <a:avLst/>
          </a:prstGeom>
          <a:noFill/>
        </p:spPr>
        <p:txBody>
          <a:bodyPr wrap="square" rtlCol="0">
            <a:spAutoFit/>
          </a:bodyPr>
          <a:lstStyle/>
          <a:p>
            <a:r>
              <a:rPr lang="es-MX" sz="2700" b="1" dirty="0" smtClean="0">
                <a:solidFill>
                  <a:srgbClr val="002060"/>
                </a:solidFill>
              </a:rPr>
              <a:t>Paso CUATRO: </a:t>
            </a:r>
            <a:r>
              <a:rPr lang="es-MX" sz="2700" dirty="0" smtClean="0">
                <a:solidFill>
                  <a:srgbClr val="002060"/>
                </a:solidFill>
              </a:rPr>
              <a:t>definimos nuestro estadístico de prueba(varianza común) </a:t>
            </a:r>
          </a:p>
          <a:p>
            <a:endParaRPr lang="es-MX" sz="2700" dirty="0">
              <a:solidFill>
                <a:srgbClr val="002060"/>
              </a:solidFill>
            </a:endParaRPr>
          </a:p>
          <a:p>
            <a:r>
              <a:rPr lang="es-MX" sz="2700" dirty="0" smtClean="0">
                <a:solidFill>
                  <a:srgbClr val="002060"/>
                </a:solidFill>
              </a:rPr>
              <a:t>Variabilidad </a:t>
            </a:r>
            <a:r>
              <a:rPr lang="es-MX" sz="2700" b="1" dirty="0" smtClean="0">
                <a:solidFill>
                  <a:srgbClr val="002060"/>
                </a:solidFill>
              </a:rPr>
              <a:t>“dentro de los 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endParaRPr lang="es-MX" sz="2700" b="1" dirty="0">
              <a:solidFill>
                <a:srgbClr val="002060"/>
              </a:solidFill>
            </a:endParaRPr>
          </a:p>
          <a:p>
            <a:r>
              <a:rPr lang="es-MX" sz="2700" dirty="0" smtClean="0">
                <a:solidFill>
                  <a:srgbClr val="002060"/>
                </a:solidFill>
              </a:rPr>
              <a:t>Variabilidad </a:t>
            </a:r>
            <a:r>
              <a:rPr lang="es-MX" sz="2700" b="1" dirty="0" smtClean="0">
                <a:solidFill>
                  <a:srgbClr val="002060"/>
                </a:solidFill>
              </a:rPr>
              <a:t>“entre los </a:t>
            </a:r>
            <a:r>
              <a:rPr lang="es-MX" sz="2700" b="1" dirty="0">
                <a:solidFill>
                  <a:srgbClr val="002060"/>
                </a:solidFill>
              </a:rPr>
              <a:t>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p:txBody>
      </p:sp>
      <mc:AlternateContent xmlns:mc="http://schemas.openxmlformats.org/markup-compatibility/2006" xmlns:a14="http://schemas.microsoft.com/office/drawing/2010/main">
        <mc:Choice Requires="a14">
          <p:sp>
            <p:nvSpPr>
              <p:cNvPr id="10" name="CuadroTexto 9"/>
              <p:cNvSpPr txBox="1"/>
              <p:nvPr/>
            </p:nvSpPr>
            <p:spPr>
              <a:xfrm>
                <a:off x="500638" y="3197749"/>
                <a:ext cx="5476819" cy="688330"/>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𝒘</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f>
                        <m:fPr>
                          <m:ctrlPr>
                            <a:rPr lang="es-MX" sz="2000" b="1" i="1" smtClean="0">
                              <a:solidFill>
                                <a:srgbClr val="002060"/>
                              </a:solidFill>
                              <a:latin typeface="Cambria Math" panose="02040503050406030204" pitchFamily="18" charset="0"/>
                            </a:rPr>
                          </m:ctrlPr>
                        </m:fPr>
                        <m:num>
                          <m:d>
                            <m:dPr>
                              <m:ctrlPr>
                                <a:rPr lang="es-MX" sz="2000" b="1" i="1" smtClean="0">
                                  <a:solidFill>
                                    <a:srgbClr val="002060"/>
                                  </a:solidFill>
                                  <a:latin typeface="Cambria Math" panose="02040503050406030204" pitchFamily="18" charset="0"/>
                                </a:rPr>
                              </m:ctrlPr>
                            </m:dPr>
                            <m:e>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𝟏</m:t>
                              </m:r>
                            </m:e>
                          </m:d>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𝟏</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d>
                            <m:dPr>
                              <m:ctrlPr>
                                <a:rPr lang="es-MX" sz="2000" b="1" i="1">
                                  <a:solidFill>
                                    <a:srgbClr val="002060"/>
                                  </a:solidFill>
                                  <a:latin typeface="Cambria Math" panose="02040503050406030204" pitchFamily="18" charset="0"/>
                                </a:rPr>
                              </m:ctrlPr>
                            </m:d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𝟏</m:t>
                              </m:r>
                            </m:e>
                          </m:d>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𝟐</m:t>
                              </m:r>
                            </m:sub>
                            <m:sup>
                              <m:r>
                                <a:rPr lang="es-MX" sz="2000" b="1" i="1">
                                  <a:solidFill>
                                    <a:srgbClr val="002060"/>
                                  </a:solidFill>
                                  <a:latin typeface="Cambria Math" panose="02040503050406030204" pitchFamily="18" charset="0"/>
                                </a:rPr>
                                <m:t>𝟐</m:t>
                              </m:r>
                            </m:sup>
                          </m:sSubSup>
                          <m:r>
                            <a:rPr lang="es-MX" sz="2000" b="1" i="1">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 …+</m:t>
                          </m:r>
                          <m:d>
                            <m:dPr>
                              <m:ctrlPr>
                                <a:rPr lang="es-MX" sz="2000" b="1" i="1">
                                  <a:solidFill>
                                    <a:srgbClr val="002060"/>
                                  </a:solidFill>
                                  <a:latin typeface="Cambria Math" panose="02040503050406030204" pitchFamily="18" charset="0"/>
                                </a:rPr>
                              </m:ctrlPr>
                            </m:d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r>
                                <a:rPr lang="es-MX" sz="2000" b="1" i="1">
                                  <a:solidFill>
                                    <a:srgbClr val="002060"/>
                                  </a:solidFill>
                                  <a:latin typeface="Cambria Math" panose="02040503050406030204" pitchFamily="18" charset="0"/>
                                </a:rPr>
                                <m:t>−</m:t>
                              </m:r>
                              <m:r>
                                <a:rPr lang="es-MX" sz="2000" b="1" i="1">
                                  <a:solidFill>
                                    <a:srgbClr val="002060"/>
                                  </a:solidFill>
                                  <a:latin typeface="Cambria Math" panose="02040503050406030204" pitchFamily="18" charset="0"/>
                                </a:rPr>
                                <m:t>𝟏</m:t>
                              </m:r>
                            </m:e>
                          </m:d>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𝒌</m:t>
                              </m:r>
                            </m:sub>
                            <m:sup>
                              <m:r>
                                <a:rPr lang="es-MX" sz="2000" b="1" i="1">
                                  <a:solidFill>
                                    <a:srgbClr val="002060"/>
                                  </a:solidFill>
                                  <a:latin typeface="Cambria Math" panose="02040503050406030204" pitchFamily="18" charset="0"/>
                                </a:rPr>
                                <m:t>𝟐</m:t>
                              </m:r>
                            </m:sup>
                          </m:sSubSup>
                        </m:num>
                        <m:den>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r>
                            <a:rPr lang="es-MX" sz="2000" b="1" i="1" smtClean="0">
                              <a:solidFill>
                                <a:srgbClr val="002060"/>
                              </a:solidFill>
                              <a:latin typeface="Cambria Math" panose="02040503050406030204" pitchFamily="18" charset="0"/>
                            </a:rPr>
                            <m:t>+</m:t>
                          </m:r>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r>
                            <a:rPr lang="es-MX" sz="2000" b="1" i="1" smtClean="0">
                              <a:solidFill>
                                <a:srgbClr val="002060"/>
                              </a:solidFill>
                              <a:latin typeface="Cambria Math" panose="02040503050406030204" pitchFamily="18" charset="0"/>
                            </a:rPr>
                            <m:t>+…+</m:t>
                          </m:r>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𝒌</m:t>
                          </m:r>
                        </m:den>
                      </m:f>
                    </m:oMath>
                  </m:oMathPara>
                </a14:m>
                <a:endParaRPr lang="es-MX" sz="2400" b="1" dirty="0">
                  <a:solidFill>
                    <a:srgbClr val="00206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500638" y="3197749"/>
                <a:ext cx="5476819" cy="688330"/>
              </a:xfrm>
              <a:prstGeom prst="rect">
                <a:avLst/>
              </a:prstGeom>
              <a:blipFill>
                <a:blip r:embed="rId3"/>
                <a:stretch>
                  <a:fillRect/>
                </a:stretch>
              </a:blipFill>
              <a:ln>
                <a:noFill/>
              </a:ln>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500638" y="5397319"/>
                <a:ext cx="5871030" cy="625428"/>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s-MX" sz="2000" b="1" i="1" smtClean="0">
                              <a:solidFill>
                                <a:srgbClr val="002060"/>
                              </a:solidFill>
                              <a:latin typeface="Cambria Math" panose="02040503050406030204" pitchFamily="18" charset="0"/>
                            </a:rPr>
                          </m:ctrlPr>
                        </m:sSubSupPr>
                        <m:e>
                          <m:r>
                            <a:rPr lang="es-MX" sz="2000" b="1" i="1" smtClean="0">
                              <a:solidFill>
                                <a:srgbClr val="002060"/>
                              </a:solidFill>
                              <a:latin typeface="Cambria Math" panose="02040503050406030204" pitchFamily="18" charset="0"/>
                            </a:rPr>
                            <m:t>𝒔</m:t>
                          </m:r>
                        </m:e>
                        <m:sub>
                          <m:r>
                            <a:rPr lang="es-MX" sz="2000" b="1" i="1" smtClean="0">
                              <a:solidFill>
                                <a:srgbClr val="002060"/>
                              </a:solidFill>
                              <a:latin typeface="Cambria Math" panose="02040503050406030204" pitchFamily="18" charset="0"/>
                            </a:rPr>
                            <m:t>𝑩</m:t>
                          </m:r>
                        </m:sub>
                        <m:sup>
                          <m:r>
                            <a:rPr lang="es-MX" sz="2000" b="1" i="1" smtClean="0">
                              <a:solidFill>
                                <a:srgbClr val="002060"/>
                              </a:solidFill>
                              <a:latin typeface="Cambria Math" panose="02040503050406030204" pitchFamily="18" charset="0"/>
                            </a:rPr>
                            <m:t>𝟐</m:t>
                          </m:r>
                        </m:sup>
                      </m:sSubSup>
                      <m:r>
                        <a:rPr lang="es-MX" sz="2000" b="1" i="1" smtClean="0">
                          <a:solidFill>
                            <a:srgbClr val="002060"/>
                          </a:solidFill>
                          <a:latin typeface="Cambria Math" panose="02040503050406030204" pitchFamily="18" charset="0"/>
                        </a:rPr>
                        <m:t>=</m:t>
                      </m:r>
                      <m:f>
                        <m:fPr>
                          <m:ctrlPr>
                            <a:rPr lang="es-MX" sz="2000" b="1" i="1" smtClean="0">
                              <a:solidFill>
                                <a:srgbClr val="002060"/>
                              </a:solidFill>
                              <a:latin typeface="Cambria Math" panose="02040503050406030204" pitchFamily="18" charset="0"/>
                            </a:rPr>
                          </m:ctrlPr>
                        </m:fPr>
                        <m:num>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𝟏</m:t>
                              </m:r>
                            </m:sub>
                          </m:sSub>
                          <m:sSup>
                            <m:sSupPr>
                              <m:ctrlPr>
                                <a:rPr lang="es-MX" sz="2000" b="1" i="1" smtClean="0">
                                  <a:solidFill>
                                    <a:srgbClr val="002060"/>
                                  </a:solidFill>
                                  <a:latin typeface="Cambria Math" panose="02040503050406030204" pitchFamily="18" charset="0"/>
                                </a:rPr>
                              </m:ctrlPr>
                            </m:sSupPr>
                            <m:e>
                              <m:d>
                                <m:dPr>
                                  <m:ctrlPr>
                                    <a:rPr lang="es-MX" sz="2000" b="1" i="1" smtClean="0">
                                      <a:solidFill>
                                        <a:srgbClr val="002060"/>
                                      </a:solidFill>
                                      <a:latin typeface="Cambria Math" panose="02040503050406030204" pitchFamily="18" charset="0"/>
                                    </a:rPr>
                                  </m:ctrlPr>
                                </m:dPr>
                                <m:e>
                                  <m:acc>
                                    <m:accPr>
                                      <m:chr m:val="̅"/>
                                      <m:ctrlPr>
                                        <a:rPr lang="es-MX" sz="2000" b="1" i="1" smtClean="0">
                                          <a:solidFill>
                                            <a:srgbClr val="002060"/>
                                          </a:solidFill>
                                          <a:latin typeface="Cambria Math" panose="02040503050406030204" pitchFamily="18" charset="0"/>
                                        </a:rPr>
                                      </m:ctrlPr>
                                    </m:accPr>
                                    <m:e>
                                      <m:sSub>
                                        <m:sSubPr>
                                          <m:ctrlPr>
                                            <a:rPr lang="es-MX" sz="2000" b="1" i="1" smtClean="0">
                                              <a:solidFill>
                                                <a:srgbClr val="002060"/>
                                              </a:solidFill>
                                              <a:latin typeface="Cambria Math" panose="02040503050406030204" pitchFamily="18" charset="0"/>
                                            </a:rPr>
                                          </m:ctrlPr>
                                        </m:sSubPr>
                                        <m:e>
                                          <m:r>
                                            <a:rPr lang="es-MX" sz="2000" b="1" i="1" smtClean="0">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𝟏</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smtClean="0">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r>
                            <a:rPr lang="es-MX" sz="2000" b="1" i="1" smtClean="0">
                              <a:solidFill>
                                <a:srgbClr val="002060"/>
                              </a:solidFill>
                              <a:latin typeface="Cambria Math" panose="02040503050406030204" pitchFamily="18" charset="0"/>
                            </a:rPr>
                            <m:t>+</m:t>
                          </m:r>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𝟐</m:t>
                              </m:r>
                            </m:sub>
                          </m:sSub>
                          <m:sSup>
                            <m:sSupPr>
                              <m:ctrlPr>
                                <a:rPr lang="es-MX" sz="2000" b="1" i="1" smtClean="0">
                                  <a:solidFill>
                                    <a:srgbClr val="002060"/>
                                  </a:solidFill>
                                  <a:latin typeface="Cambria Math" panose="02040503050406030204" pitchFamily="18" charset="0"/>
                                </a:rPr>
                              </m:ctrlPr>
                            </m:sSupPr>
                            <m:e>
                              <m:d>
                                <m:dPr>
                                  <m:ctrlPr>
                                    <a:rPr lang="es-MX" sz="2000" b="1" i="1">
                                      <a:solidFill>
                                        <a:srgbClr val="002060"/>
                                      </a:solidFill>
                                      <a:latin typeface="Cambria Math" panose="02040503050406030204" pitchFamily="18" charset="0"/>
                                    </a:rPr>
                                  </m:ctrlPr>
                                </m:dPr>
                                <m:e>
                                  <m:acc>
                                    <m:accPr>
                                      <m:chr m:val="̅"/>
                                      <m:ctrlPr>
                                        <a:rPr lang="es-MX" sz="2000" b="1" i="1">
                                          <a:solidFill>
                                            <a:srgbClr val="002060"/>
                                          </a:solidFill>
                                          <a:latin typeface="Cambria Math" panose="02040503050406030204" pitchFamily="18" charset="0"/>
                                        </a:rPr>
                                      </m:ctrlPr>
                                    </m:acc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𝟐</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r>
                            <a:rPr lang="es-MX" sz="2000" b="1" i="1" smtClean="0">
                              <a:solidFill>
                                <a:srgbClr val="002060"/>
                              </a:solidFill>
                              <a:latin typeface="Cambria Math" panose="02040503050406030204" pitchFamily="18" charset="0"/>
                            </a:rPr>
                            <m:t>+ …+</m:t>
                          </m:r>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𝒏</m:t>
                              </m:r>
                            </m:e>
                            <m:sub>
                              <m:r>
                                <a:rPr lang="es-MX" sz="2000" b="1" i="1" smtClean="0">
                                  <a:solidFill>
                                    <a:srgbClr val="002060"/>
                                  </a:solidFill>
                                  <a:latin typeface="Cambria Math" panose="02040503050406030204" pitchFamily="18" charset="0"/>
                                </a:rPr>
                                <m:t>𝒌</m:t>
                              </m:r>
                            </m:sub>
                          </m:sSub>
                          <m:sSup>
                            <m:sSupPr>
                              <m:ctrlPr>
                                <a:rPr lang="es-MX" sz="2000" b="1" i="1" smtClean="0">
                                  <a:solidFill>
                                    <a:srgbClr val="002060"/>
                                  </a:solidFill>
                                  <a:latin typeface="Cambria Math" panose="02040503050406030204" pitchFamily="18" charset="0"/>
                                </a:rPr>
                              </m:ctrlPr>
                            </m:sSupPr>
                            <m:e>
                              <m:d>
                                <m:dPr>
                                  <m:ctrlPr>
                                    <a:rPr lang="es-MX" sz="2000" b="1" i="1">
                                      <a:solidFill>
                                        <a:srgbClr val="002060"/>
                                      </a:solidFill>
                                      <a:latin typeface="Cambria Math" panose="02040503050406030204" pitchFamily="18" charset="0"/>
                                    </a:rPr>
                                  </m:ctrlPr>
                                </m:dPr>
                                <m:e>
                                  <m:acc>
                                    <m:accPr>
                                      <m:chr m:val="̅"/>
                                      <m:ctrlPr>
                                        <a:rPr lang="es-MX" sz="2000" b="1" i="1">
                                          <a:solidFill>
                                            <a:srgbClr val="002060"/>
                                          </a:solidFill>
                                          <a:latin typeface="Cambria Math" panose="02040503050406030204" pitchFamily="18" charset="0"/>
                                        </a:rPr>
                                      </m:ctrlPr>
                                    </m:accPr>
                                    <m:e>
                                      <m:sSub>
                                        <m:sSubPr>
                                          <m:ctrlPr>
                                            <a:rPr lang="es-MX" sz="2000" b="1" i="1">
                                              <a:solidFill>
                                                <a:srgbClr val="002060"/>
                                              </a:solidFill>
                                              <a:latin typeface="Cambria Math" panose="02040503050406030204" pitchFamily="18" charset="0"/>
                                            </a:rPr>
                                          </m:ctrlPr>
                                        </m:sSubPr>
                                        <m:e>
                                          <m:r>
                                            <a:rPr lang="es-MX" sz="2000" b="1" i="1">
                                              <a:solidFill>
                                                <a:srgbClr val="002060"/>
                                              </a:solidFill>
                                              <a:latin typeface="Cambria Math" panose="02040503050406030204" pitchFamily="18" charset="0"/>
                                            </a:rPr>
                                            <m:t>𝒙</m:t>
                                          </m:r>
                                        </m:e>
                                        <m:sub>
                                          <m:r>
                                            <a:rPr lang="es-MX" sz="2000" b="1" i="1" smtClean="0">
                                              <a:solidFill>
                                                <a:srgbClr val="002060"/>
                                              </a:solidFill>
                                              <a:latin typeface="Cambria Math" panose="02040503050406030204" pitchFamily="18" charset="0"/>
                                            </a:rPr>
                                            <m:t>𝒌</m:t>
                                          </m:r>
                                        </m:sub>
                                      </m:sSub>
                                    </m:e>
                                  </m:acc>
                                  <m:r>
                                    <a:rPr lang="es-MX" sz="2000" b="1" i="1">
                                      <a:solidFill>
                                        <a:srgbClr val="002060"/>
                                      </a:solidFill>
                                      <a:latin typeface="Cambria Math" panose="02040503050406030204" pitchFamily="18" charset="0"/>
                                    </a:rPr>
                                    <m:t>−</m:t>
                                  </m:r>
                                  <m:acc>
                                    <m:accPr>
                                      <m:chr m:val="̅"/>
                                      <m:ctrlPr>
                                        <a:rPr lang="es-MX" sz="2000" b="1" i="1">
                                          <a:solidFill>
                                            <a:srgbClr val="002060"/>
                                          </a:solidFill>
                                          <a:latin typeface="Cambria Math" panose="02040503050406030204" pitchFamily="18" charset="0"/>
                                        </a:rPr>
                                      </m:ctrlPr>
                                    </m:accPr>
                                    <m:e>
                                      <m:r>
                                        <a:rPr lang="es-MX" sz="2000" b="1" i="1">
                                          <a:solidFill>
                                            <a:srgbClr val="002060"/>
                                          </a:solidFill>
                                          <a:latin typeface="Cambria Math" panose="02040503050406030204" pitchFamily="18" charset="0"/>
                                        </a:rPr>
                                        <m:t>𝒙</m:t>
                                      </m:r>
                                    </m:e>
                                  </m:acc>
                                </m:e>
                              </m:d>
                            </m:e>
                            <m:sup>
                              <m:r>
                                <a:rPr lang="es-MX" sz="2000" b="1" i="1" smtClean="0">
                                  <a:solidFill>
                                    <a:srgbClr val="002060"/>
                                  </a:solidFill>
                                  <a:latin typeface="Cambria Math" panose="02040503050406030204" pitchFamily="18" charset="0"/>
                                </a:rPr>
                                <m:t>𝟐</m:t>
                              </m:r>
                            </m:sup>
                          </m:sSup>
                        </m:num>
                        <m:den>
                          <m:r>
                            <a:rPr lang="es-MX" sz="2000" b="1" i="1" smtClean="0">
                              <a:solidFill>
                                <a:srgbClr val="002060"/>
                              </a:solidFill>
                              <a:latin typeface="Cambria Math" panose="02040503050406030204" pitchFamily="18" charset="0"/>
                            </a:rPr>
                            <m:t>𝒌</m:t>
                          </m:r>
                          <m:r>
                            <a:rPr lang="es-MX" sz="2000" b="1" i="1" smtClean="0">
                              <a:solidFill>
                                <a:srgbClr val="002060"/>
                              </a:solidFill>
                              <a:latin typeface="Cambria Math" panose="02040503050406030204" pitchFamily="18" charset="0"/>
                            </a:rPr>
                            <m:t>−</m:t>
                          </m:r>
                          <m:r>
                            <a:rPr lang="es-MX" sz="2000" b="1" i="1" smtClean="0">
                              <a:solidFill>
                                <a:srgbClr val="002060"/>
                              </a:solidFill>
                              <a:latin typeface="Cambria Math" panose="02040503050406030204" pitchFamily="18" charset="0"/>
                            </a:rPr>
                            <m:t>𝟏</m:t>
                          </m:r>
                        </m:den>
                      </m:f>
                    </m:oMath>
                  </m:oMathPara>
                </a14:m>
                <a:endParaRPr lang="es-MX" sz="24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500638" y="5397319"/>
                <a:ext cx="5871030" cy="625428"/>
              </a:xfrm>
              <a:prstGeom prst="rect">
                <a:avLst/>
              </a:prstGeom>
              <a:blipFill>
                <a:blip r:embed="rId4"/>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6371668" y="2823191"/>
                <a:ext cx="5311967" cy="749116"/>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s-MX" sz="2400" b="1" i="1" smtClean="0">
                              <a:solidFill>
                                <a:srgbClr val="002060"/>
                              </a:solidFill>
                              <a:latin typeface="Cambria Math" panose="02040503050406030204" pitchFamily="18" charset="0"/>
                            </a:rPr>
                          </m:ctrlPr>
                        </m:sSubPr>
                        <m:e>
                          <m:acc>
                            <m:accPr>
                              <m:chr m:val="̅"/>
                              <m:ctrlPr>
                                <a:rPr lang="es-MX" sz="2400" b="1" i="1" smtClean="0">
                                  <a:solidFill>
                                    <a:srgbClr val="002060"/>
                                  </a:solidFill>
                                  <a:latin typeface="Cambria Math" panose="02040503050406030204" pitchFamily="18" charset="0"/>
                                </a:rPr>
                              </m:ctrlPr>
                            </m:accPr>
                            <m:e>
                              <m:r>
                                <a:rPr lang="es-MX" sz="2400" b="1" i="1" smtClean="0">
                                  <a:solidFill>
                                    <a:srgbClr val="002060"/>
                                  </a:solidFill>
                                  <a:latin typeface="Cambria Math" panose="02040503050406030204" pitchFamily="18" charset="0"/>
                                </a:rPr>
                                <m:t>𝒙</m:t>
                              </m:r>
                            </m:e>
                          </m:acc>
                        </m:e>
                        <m:sub>
                          <m:r>
                            <a:rPr lang="es-MX" sz="2400" b="1" i="1" smtClean="0">
                              <a:solidFill>
                                <a:srgbClr val="002060"/>
                              </a:solidFill>
                              <a:latin typeface="Cambria Math" panose="02040503050406030204" pitchFamily="18" charset="0"/>
                            </a:rPr>
                            <m:t>𝑮𝒓𝒂𝒏𝑴𝒆𝒅𝒊𝒂</m:t>
                          </m:r>
                        </m:sub>
                      </m:sSub>
                      <m:r>
                        <a:rPr lang="es-MX" sz="2400" b="1" i="1" smtClean="0">
                          <a:solidFill>
                            <a:srgbClr val="002060"/>
                          </a:solidFill>
                          <a:latin typeface="Cambria Math" panose="02040503050406030204" pitchFamily="18" charset="0"/>
                        </a:rPr>
                        <m:t>=</m:t>
                      </m:r>
                      <m:f>
                        <m:fPr>
                          <m:ctrlPr>
                            <a:rPr lang="es-MX" sz="2400" b="1" i="1" smtClean="0">
                              <a:solidFill>
                                <a:srgbClr val="002060"/>
                              </a:solidFill>
                              <a:latin typeface="Cambria Math" panose="02040503050406030204" pitchFamily="18" charset="0"/>
                            </a:rPr>
                          </m:ctrlPr>
                        </m:fPr>
                        <m:num>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𝟏</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𝟏</m:t>
                                  </m:r>
                                </m:sub>
                              </m:sSub>
                            </m:e>
                          </m:acc>
                          <m:r>
                            <a:rPr lang="es-MX" sz="2400" b="1" i="1" smtClean="0">
                              <a:solidFill>
                                <a:srgbClr val="002060"/>
                              </a:solidFill>
                              <a:latin typeface="Cambria Math" panose="02040503050406030204" pitchFamily="18" charset="0"/>
                            </a:rPr>
                            <m:t>+</m:t>
                          </m:r>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𝟐</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𝟐</m:t>
                                  </m:r>
                                </m:sub>
                              </m:sSub>
                            </m:e>
                          </m:acc>
                          <m:r>
                            <a:rPr lang="es-MX" sz="2400" b="1" i="1" smtClean="0">
                              <a:solidFill>
                                <a:srgbClr val="002060"/>
                              </a:solidFill>
                              <a:latin typeface="Cambria Math" panose="02040503050406030204" pitchFamily="18" charset="0"/>
                            </a:rPr>
                            <m:t>+ …+</m:t>
                          </m:r>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𝒌</m:t>
                              </m:r>
                            </m:sub>
                          </m:sSub>
                          <m:acc>
                            <m:accPr>
                              <m:chr m:val="̅"/>
                              <m:ctrlPr>
                                <a:rPr lang="es-MX" sz="2400" b="1" i="1">
                                  <a:solidFill>
                                    <a:srgbClr val="002060"/>
                                  </a:solidFill>
                                  <a:latin typeface="Cambria Math" panose="02040503050406030204" pitchFamily="18" charset="0"/>
                                </a:rPr>
                              </m:ctrlPr>
                            </m:accPr>
                            <m:e>
                              <m:sSub>
                                <m:sSubPr>
                                  <m:ctrlPr>
                                    <a:rPr lang="es-MX" sz="2400" b="1" i="1">
                                      <a:solidFill>
                                        <a:srgbClr val="002060"/>
                                      </a:solidFill>
                                      <a:latin typeface="Cambria Math" panose="02040503050406030204" pitchFamily="18" charset="0"/>
                                    </a:rPr>
                                  </m:ctrlPr>
                                </m:sSubPr>
                                <m:e>
                                  <m:r>
                                    <a:rPr lang="es-MX" sz="2400" b="1" i="1">
                                      <a:solidFill>
                                        <a:srgbClr val="002060"/>
                                      </a:solidFill>
                                      <a:latin typeface="Cambria Math" panose="02040503050406030204" pitchFamily="18" charset="0"/>
                                    </a:rPr>
                                    <m:t>𝒙</m:t>
                                  </m:r>
                                </m:e>
                                <m:sub>
                                  <m:r>
                                    <a:rPr lang="es-MX" sz="2400" b="1" i="1">
                                      <a:solidFill>
                                        <a:srgbClr val="002060"/>
                                      </a:solidFill>
                                      <a:latin typeface="Cambria Math" panose="02040503050406030204" pitchFamily="18" charset="0"/>
                                    </a:rPr>
                                    <m:t>𝒌</m:t>
                                  </m:r>
                                </m:sub>
                              </m:sSub>
                            </m:e>
                          </m:acc>
                        </m:num>
                        <m:den>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𝟏</m:t>
                              </m:r>
                            </m:sub>
                          </m:sSub>
                          <m:r>
                            <a:rPr lang="es-MX" sz="2400" b="1" i="1" smtClean="0">
                              <a:solidFill>
                                <a:srgbClr val="002060"/>
                              </a:solidFill>
                              <a:latin typeface="Cambria Math" panose="02040503050406030204" pitchFamily="18" charset="0"/>
                            </a:rPr>
                            <m:t>+</m:t>
                          </m:r>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𝟐</m:t>
                              </m:r>
                            </m:sub>
                          </m:sSub>
                          <m:r>
                            <a:rPr lang="es-MX" sz="2400" b="1" i="1" smtClean="0">
                              <a:solidFill>
                                <a:srgbClr val="002060"/>
                              </a:solidFill>
                              <a:latin typeface="Cambria Math" panose="02040503050406030204" pitchFamily="18" charset="0"/>
                            </a:rPr>
                            <m:t>+…+</m:t>
                          </m:r>
                          <m:sSub>
                            <m:sSubPr>
                              <m:ctrlPr>
                                <a:rPr lang="es-MX" sz="2400" b="1" i="1" smtClean="0">
                                  <a:solidFill>
                                    <a:srgbClr val="002060"/>
                                  </a:solidFill>
                                  <a:latin typeface="Cambria Math" panose="02040503050406030204" pitchFamily="18" charset="0"/>
                                </a:rPr>
                              </m:ctrlPr>
                            </m:sSubPr>
                            <m:e>
                              <m:r>
                                <a:rPr lang="es-MX" sz="2400" b="1" i="1" smtClean="0">
                                  <a:solidFill>
                                    <a:srgbClr val="002060"/>
                                  </a:solidFill>
                                  <a:latin typeface="Cambria Math" panose="02040503050406030204" pitchFamily="18" charset="0"/>
                                </a:rPr>
                                <m:t>𝒏</m:t>
                              </m:r>
                            </m:e>
                            <m:sub>
                              <m:r>
                                <a:rPr lang="es-MX" sz="2400" b="1" i="1" smtClean="0">
                                  <a:solidFill>
                                    <a:srgbClr val="002060"/>
                                  </a:solidFill>
                                  <a:latin typeface="Cambria Math" panose="02040503050406030204" pitchFamily="18" charset="0"/>
                                </a:rPr>
                                <m:t>𝒌</m:t>
                              </m:r>
                            </m:sub>
                          </m:sSub>
                        </m:den>
                      </m:f>
                    </m:oMath>
                  </m:oMathPara>
                </a14:m>
                <a:endParaRPr lang="es-MX" sz="2800" b="1" dirty="0">
                  <a:solidFill>
                    <a:srgbClr val="002060"/>
                  </a:solidFill>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6371668" y="2823191"/>
                <a:ext cx="5311967" cy="749116"/>
              </a:xfrm>
              <a:prstGeom prst="rect">
                <a:avLst/>
              </a:prstGeom>
              <a:blipFill>
                <a:blip r:embed="rId5"/>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8465127" y="4496774"/>
                <a:ext cx="1027076" cy="7775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sz="2000" b="1" i="1">
                          <a:solidFill>
                            <a:srgbClr val="002060"/>
                          </a:solidFill>
                          <a:latin typeface="Cambria Math" panose="02040503050406030204" pitchFamily="18" charset="0"/>
                        </a:rPr>
                        <m:t>𝑭</m:t>
                      </m:r>
                      <m:r>
                        <a:rPr lang="es-MX" sz="2000" b="1" i="1">
                          <a:solidFill>
                            <a:srgbClr val="002060"/>
                          </a:solidFill>
                          <a:latin typeface="Cambria Math" panose="02040503050406030204" pitchFamily="18" charset="0"/>
                        </a:rPr>
                        <m:t>=</m:t>
                      </m:r>
                      <m:f>
                        <m:fPr>
                          <m:ctrlPr>
                            <a:rPr lang="es-MX" sz="2000" b="1" i="1">
                              <a:solidFill>
                                <a:srgbClr val="002060"/>
                              </a:solidFill>
                              <a:latin typeface="Cambria Math" panose="02040503050406030204" pitchFamily="18" charset="0"/>
                            </a:rPr>
                          </m:ctrlPr>
                        </m:fPr>
                        <m:num>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a:solidFill>
                                    <a:srgbClr val="002060"/>
                                  </a:solidFill>
                                  <a:latin typeface="Cambria Math" panose="02040503050406030204" pitchFamily="18" charset="0"/>
                                </a:rPr>
                                <m:t>𝑩</m:t>
                              </m:r>
                            </m:sub>
                            <m:sup>
                              <m:r>
                                <a:rPr lang="es-MX" sz="2000" b="1" i="1">
                                  <a:solidFill>
                                    <a:srgbClr val="002060"/>
                                  </a:solidFill>
                                  <a:latin typeface="Cambria Math" panose="02040503050406030204" pitchFamily="18" charset="0"/>
                                </a:rPr>
                                <m:t>𝟐</m:t>
                              </m:r>
                            </m:sup>
                          </m:sSubSup>
                        </m:num>
                        <m:den>
                          <m:sSubSup>
                            <m:sSubSupPr>
                              <m:ctrlPr>
                                <a:rPr lang="es-MX" sz="2000" b="1" i="1">
                                  <a:solidFill>
                                    <a:srgbClr val="002060"/>
                                  </a:solidFill>
                                  <a:latin typeface="Cambria Math" panose="02040503050406030204" pitchFamily="18" charset="0"/>
                                </a:rPr>
                              </m:ctrlPr>
                            </m:sSubSupPr>
                            <m:e>
                              <m:r>
                                <a:rPr lang="es-MX" sz="2000" b="1" i="1">
                                  <a:solidFill>
                                    <a:srgbClr val="002060"/>
                                  </a:solidFill>
                                  <a:latin typeface="Cambria Math" panose="02040503050406030204" pitchFamily="18" charset="0"/>
                                </a:rPr>
                                <m:t>𝒔</m:t>
                              </m:r>
                            </m:e>
                            <m:sub>
                              <m:r>
                                <a:rPr lang="es-MX" sz="2000" b="1" i="1">
                                  <a:solidFill>
                                    <a:srgbClr val="002060"/>
                                  </a:solidFill>
                                  <a:latin typeface="Cambria Math" panose="02040503050406030204" pitchFamily="18" charset="0"/>
                                </a:rPr>
                                <m:t>𝒘</m:t>
                              </m:r>
                            </m:sub>
                            <m:sup>
                              <m:r>
                                <a:rPr lang="es-MX" sz="2000" b="1" i="1">
                                  <a:solidFill>
                                    <a:srgbClr val="002060"/>
                                  </a:solidFill>
                                  <a:latin typeface="Cambria Math" panose="02040503050406030204" pitchFamily="18" charset="0"/>
                                </a:rPr>
                                <m:t>𝟐</m:t>
                              </m:r>
                            </m:sup>
                          </m:sSubSup>
                        </m:den>
                      </m:f>
                    </m:oMath>
                  </m:oMathPara>
                </a14:m>
                <a:endParaRPr lang="es-MX" sz="2000" dirty="0"/>
              </a:p>
            </p:txBody>
          </p:sp>
        </mc:Choice>
        <mc:Fallback xmlns="">
          <p:sp>
            <p:nvSpPr>
              <p:cNvPr id="2" name="Rectángulo 1"/>
              <p:cNvSpPr>
                <a:spLocks noRot="1" noChangeAspect="1" noMove="1" noResize="1" noEditPoints="1" noAdjustHandles="1" noChangeArrowheads="1" noChangeShapeType="1" noTextEdit="1"/>
              </p:cNvSpPr>
              <p:nvPr/>
            </p:nvSpPr>
            <p:spPr>
              <a:xfrm>
                <a:off x="8465127" y="4496774"/>
                <a:ext cx="1027076" cy="777521"/>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9136072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p:cNvSpPr txBox="1"/>
          <p:nvPr/>
        </p:nvSpPr>
        <p:spPr>
          <a:xfrm>
            <a:off x="500638" y="1554672"/>
            <a:ext cx="11263745" cy="3000821"/>
          </a:xfrm>
          <a:prstGeom prst="rect">
            <a:avLst/>
          </a:prstGeom>
          <a:noFill/>
        </p:spPr>
        <p:txBody>
          <a:bodyPr wrap="square" rtlCol="0">
            <a:spAutoFit/>
          </a:bodyPr>
          <a:lstStyle/>
          <a:p>
            <a:r>
              <a:rPr lang="es-MX" sz="2700" b="1" dirty="0" smtClean="0">
                <a:solidFill>
                  <a:srgbClr val="002060"/>
                </a:solidFill>
              </a:rPr>
              <a:t>Paso CINCO: </a:t>
            </a:r>
            <a:r>
              <a:rPr lang="es-MX" sz="2700" dirty="0" smtClean="0">
                <a:solidFill>
                  <a:srgbClr val="002060"/>
                </a:solidFill>
              </a:rPr>
              <a:t>Calcular</a:t>
            </a:r>
          </a:p>
          <a:p>
            <a:endParaRPr lang="es-MX" sz="2700" dirty="0">
              <a:solidFill>
                <a:srgbClr val="002060"/>
              </a:solidFill>
            </a:endParaRPr>
          </a:p>
          <a:p>
            <a:endParaRPr lang="es-MX" sz="2700" dirty="0" smtClean="0">
              <a:solidFill>
                <a:srgbClr val="002060"/>
              </a:solidFill>
            </a:endParaRPr>
          </a:p>
          <a:p>
            <a:endParaRPr lang="es-MX" sz="2700" dirty="0">
              <a:solidFill>
                <a:srgbClr val="002060"/>
              </a:solidFill>
            </a:endParaRP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p:txBody>
      </p:sp>
      <mc:AlternateContent xmlns:mc="http://schemas.openxmlformats.org/markup-compatibility/2006" xmlns:a14="http://schemas.microsoft.com/office/drawing/2010/main">
        <mc:Choice Requires="a14">
          <p:sp>
            <p:nvSpPr>
              <p:cNvPr id="10" name="CuadroTexto 9"/>
              <p:cNvSpPr txBox="1"/>
              <p:nvPr/>
            </p:nvSpPr>
            <p:spPr>
              <a:xfrm>
                <a:off x="3565131" y="2275493"/>
                <a:ext cx="1663276" cy="37766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sz="2400" b="1" i="1" smtClean="0">
                              <a:solidFill>
                                <a:srgbClr val="002060"/>
                              </a:solidFill>
                              <a:latin typeface="Cambria Math" panose="02040503050406030204" pitchFamily="18" charset="0"/>
                            </a:rPr>
                          </m:ctrlPr>
                        </m:sSubSupPr>
                        <m:e>
                          <m:r>
                            <a:rPr lang="es-MX" sz="2400" b="1" i="1" smtClean="0">
                              <a:solidFill>
                                <a:srgbClr val="002060"/>
                              </a:solidFill>
                              <a:latin typeface="Cambria Math" panose="02040503050406030204" pitchFamily="18" charset="0"/>
                            </a:rPr>
                            <m:t>𝒔</m:t>
                          </m:r>
                        </m:e>
                        <m:sub>
                          <m:r>
                            <a:rPr lang="es-MX" sz="2400" b="1" i="1" smtClean="0">
                              <a:solidFill>
                                <a:srgbClr val="002060"/>
                              </a:solidFill>
                              <a:latin typeface="Cambria Math" panose="02040503050406030204" pitchFamily="18" charset="0"/>
                            </a:rPr>
                            <m:t>𝒘</m:t>
                          </m:r>
                        </m:sub>
                        <m:sup>
                          <m:r>
                            <a:rPr lang="es-MX" sz="2400" b="1" i="1" smtClean="0">
                              <a:solidFill>
                                <a:srgbClr val="002060"/>
                              </a:solidFill>
                              <a:latin typeface="Cambria Math" panose="02040503050406030204" pitchFamily="18" charset="0"/>
                            </a:rPr>
                            <m:t>𝟐</m:t>
                          </m:r>
                        </m:sup>
                      </m:sSubSup>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𝟒𝟎𝟕</m:t>
                      </m:r>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𝟐</m:t>
                      </m:r>
                    </m:oMath>
                  </m:oMathPara>
                </a14:m>
                <a:endParaRPr lang="es-MX" sz="2800" b="1" dirty="0">
                  <a:solidFill>
                    <a:srgbClr val="00206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3565131" y="2275493"/>
                <a:ext cx="1663276" cy="377667"/>
              </a:xfrm>
              <a:prstGeom prst="rect">
                <a:avLst/>
              </a:prstGeom>
              <a:blipFill>
                <a:blip r:embed="rId3"/>
                <a:stretch>
                  <a:fillRect l="-2198" r="-3663" b="-11290"/>
                </a:stretch>
              </a:blipFill>
              <a:ln>
                <a:noFill/>
              </a:ln>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3340710" y="3429000"/>
                <a:ext cx="1535036" cy="391389"/>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s-MX" sz="2400" b="1" i="1" smtClean="0">
                              <a:solidFill>
                                <a:srgbClr val="002060"/>
                              </a:solidFill>
                              <a:latin typeface="Cambria Math" panose="02040503050406030204" pitchFamily="18" charset="0"/>
                            </a:rPr>
                          </m:ctrlPr>
                        </m:sSubSupPr>
                        <m:e>
                          <m:r>
                            <a:rPr lang="es-MX" sz="2400" b="1" i="1" smtClean="0">
                              <a:solidFill>
                                <a:srgbClr val="002060"/>
                              </a:solidFill>
                              <a:latin typeface="Cambria Math" panose="02040503050406030204" pitchFamily="18" charset="0"/>
                            </a:rPr>
                            <m:t>𝒔</m:t>
                          </m:r>
                        </m:e>
                        <m:sub>
                          <m:r>
                            <a:rPr lang="es-MX" sz="2400" b="1" i="1" smtClean="0">
                              <a:solidFill>
                                <a:srgbClr val="002060"/>
                              </a:solidFill>
                              <a:latin typeface="Cambria Math" panose="02040503050406030204" pitchFamily="18" charset="0"/>
                            </a:rPr>
                            <m:t>𝑩</m:t>
                          </m:r>
                        </m:sub>
                        <m:sup>
                          <m:r>
                            <a:rPr lang="es-MX" sz="2400" b="1" i="1" smtClean="0">
                              <a:solidFill>
                                <a:srgbClr val="002060"/>
                              </a:solidFill>
                              <a:latin typeface="Cambria Math" panose="02040503050406030204" pitchFamily="18" charset="0"/>
                            </a:rPr>
                            <m:t>𝟐</m:t>
                          </m:r>
                        </m:sup>
                      </m:sSubSup>
                      <m:r>
                        <a:rPr lang="es-MX" sz="2400" b="1" i="1" smtClean="0">
                          <a:solidFill>
                            <a:srgbClr val="002060"/>
                          </a:solidFill>
                          <a:latin typeface="Cambria Math" panose="02040503050406030204" pitchFamily="18" charset="0"/>
                        </a:rPr>
                        <m:t>=</m:t>
                      </m:r>
                      <m:r>
                        <a:rPr lang="es-MX" sz="2400" b="1" i="1" smtClean="0">
                          <a:solidFill>
                            <a:srgbClr val="002060"/>
                          </a:solidFill>
                          <a:latin typeface="Cambria Math" panose="02040503050406030204" pitchFamily="18" charset="0"/>
                        </a:rPr>
                        <m:t>𝟒𝟖𝟖𝟑</m:t>
                      </m:r>
                    </m:oMath>
                  </m:oMathPara>
                </a14:m>
                <a:endParaRPr lang="es-MX" sz="28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3340710" y="3429000"/>
                <a:ext cx="1535036" cy="391389"/>
              </a:xfrm>
              <a:prstGeom prst="rect">
                <a:avLst/>
              </a:prstGeom>
              <a:blipFill>
                <a:blip r:embed="rId4"/>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7231748" y="2250614"/>
                <a:ext cx="3441776" cy="430887"/>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s-MX" sz="2800" b="1" i="1" smtClean="0">
                              <a:solidFill>
                                <a:srgbClr val="002060"/>
                              </a:solidFill>
                              <a:latin typeface="Cambria Math" panose="02040503050406030204" pitchFamily="18" charset="0"/>
                            </a:rPr>
                          </m:ctrlPr>
                        </m:sSubPr>
                        <m:e>
                          <m:acc>
                            <m:accPr>
                              <m:chr m:val="̅"/>
                              <m:ctrlPr>
                                <a:rPr lang="es-MX" sz="2800" b="1" i="1" smtClean="0">
                                  <a:solidFill>
                                    <a:srgbClr val="002060"/>
                                  </a:solidFill>
                                  <a:latin typeface="Cambria Math" panose="02040503050406030204" pitchFamily="18" charset="0"/>
                                </a:rPr>
                              </m:ctrlPr>
                            </m:accPr>
                            <m:e>
                              <m:r>
                                <a:rPr lang="es-MX" sz="2800" b="1" i="1" smtClean="0">
                                  <a:solidFill>
                                    <a:srgbClr val="002060"/>
                                  </a:solidFill>
                                  <a:latin typeface="Cambria Math" panose="02040503050406030204" pitchFamily="18" charset="0"/>
                                </a:rPr>
                                <m:t>𝒙</m:t>
                              </m:r>
                            </m:e>
                          </m:acc>
                        </m:e>
                        <m:sub>
                          <m:r>
                            <a:rPr lang="es-MX" sz="2800" b="1" i="1" smtClean="0">
                              <a:solidFill>
                                <a:srgbClr val="002060"/>
                              </a:solidFill>
                              <a:latin typeface="Cambria Math" panose="02040503050406030204" pitchFamily="18" charset="0"/>
                            </a:rPr>
                            <m:t>𝑮𝒓𝒂𝒏𝑴𝒆𝒅𝒊𝒂</m:t>
                          </m:r>
                        </m:sub>
                      </m:sSub>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𝟑𝟏𝟖</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𝟔𝟒</m:t>
                      </m:r>
                    </m:oMath>
                  </m:oMathPara>
                </a14:m>
                <a:endParaRPr lang="es-MX" sz="3200" b="1" dirty="0">
                  <a:solidFill>
                    <a:srgbClr val="002060"/>
                  </a:solidFill>
                </a:endParaRPr>
              </a:p>
            </p:txBody>
          </p:sp>
        </mc:Choice>
        <mc:Fallback xmlns="">
          <p:sp>
            <p:nvSpPr>
              <p:cNvPr id="7" name="CuadroTexto 6"/>
              <p:cNvSpPr txBox="1">
                <a:spLocks noRot="1" noChangeAspect="1" noMove="1" noResize="1" noEditPoints="1" noAdjustHandles="1" noChangeArrowheads="1" noChangeShapeType="1" noTextEdit="1"/>
              </p:cNvSpPr>
              <p:nvPr/>
            </p:nvSpPr>
            <p:spPr>
              <a:xfrm>
                <a:off x="7231748" y="2250614"/>
                <a:ext cx="3441776" cy="430887"/>
              </a:xfrm>
              <a:prstGeom prst="rect">
                <a:avLst/>
              </a:prstGeom>
              <a:blipFill>
                <a:blip r:embed="rId5"/>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 name="Rectángulo 1"/>
              <p:cNvSpPr/>
              <p:nvPr/>
            </p:nvSpPr>
            <p:spPr>
              <a:xfrm>
                <a:off x="7484715" y="3377443"/>
                <a:ext cx="226376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MX" b="1" i="1" smtClean="0">
                          <a:solidFill>
                            <a:srgbClr val="002060"/>
                          </a:solidFill>
                          <a:latin typeface="Cambria Math" panose="02040503050406030204" pitchFamily="18" charset="0"/>
                        </a:rPr>
                        <m:t>𝑭</m:t>
                      </m:r>
                      <m:r>
                        <a:rPr lang="es-MX" b="1" i="1" smtClean="0">
                          <a:solidFill>
                            <a:srgbClr val="002060"/>
                          </a:solidFill>
                          <a:latin typeface="Cambria Math" panose="02040503050406030204" pitchFamily="18" charset="0"/>
                        </a:rPr>
                        <m:t>=</m:t>
                      </m:r>
                      <m:f>
                        <m:fPr>
                          <m:ctrlPr>
                            <a:rPr lang="es-MX" b="1" i="1">
                              <a:solidFill>
                                <a:srgbClr val="002060"/>
                              </a:solidFill>
                              <a:latin typeface="Cambria Math" panose="02040503050406030204" pitchFamily="18" charset="0"/>
                            </a:rPr>
                          </m:ctrlPr>
                        </m:fPr>
                        <m:num>
                          <m:r>
                            <a:rPr lang="es-MX" b="1" i="1" smtClean="0">
                              <a:solidFill>
                                <a:srgbClr val="002060"/>
                              </a:solidFill>
                              <a:latin typeface="Cambria Math" panose="02040503050406030204" pitchFamily="18" charset="0"/>
                            </a:rPr>
                            <m:t>𝟒𝟖𝟖𝟑</m:t>
                          </m:r>
                        </m:num>
                        <m:den>
                          <m:r>
                            <a:rPr lang="es-MX" b="1" i="1" smtClean="0">
                              <a:solidFill>
                                <a:srgbClr val="002060"/>
                              </a:solidFill>
                              <a:latin typeface="Cambria Math" panose="02040503050406030204" pitchFamily="18" charset="0"/>
                            </a:rPr>
                            <m:t>𝟒𝟎𝟕</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𝟐</m:t>
                          </m:r>
                        </m:den>
                      </m:f>
                      <m:r>
                        <a:rPr lang="es-MX" b="1" i="1">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𝟏𝟏</m:t>
                      </m:r>
                      <m:r>
                        <a:rPr lang="es-MX" b="1" i="1" smtClean="0">
                          <a:solidFill>
                            <a:srgbClr val="002060"/>
                          </a:solidFill>
                          <a:latin typeface="Cambria Math" panose="02040503050406030204" pitchFamily="18" charset="0"/>
                        </a:rPr>
                        <m:t>.</m:t>
                      </m:r>
                      <m:r>
                        <a:rPr lang="es-MX" b="1" i="1" smtClean="0">
                          <a:solidFill>
                            <a:srgbClr val="002060"/>
                          </a:solidFill>
                          <a:latin typeface="Cambria Math" panose="02040503050406030204" pitchFamily="18" charset="0"/>
                        </a:rPr>
                        <m:t>𝟗𝟗</m:t>
                      </m:r>
                    </m:oMath>
                  </m:oMathPara>
                </a14:m>
                <a:endParaRPr lang="es-MX" b="1" dirty="0">
                  <a:solidFill>
                    <a:srgbClr val="002060"/>
                  </a:solidFill>
                </a:endParaRPr>
              </a:p>
            </p:txBody>
          </p:sp>
        </mc:Choice>
        <mc:Fallback xmlns="">
          <p:sp>
            <p:nvSpPr>
              <p:cNvPr id="2" name="Rectángulo 1"/>
              <p:cNvSpPr>
                <a:spLocks noRot="1" noChangeAspect="1" noMove="1" noResize="1" noEditPoints="1" noAdjustHandles="1" noChangeArrowheads="1" noChangeShapeType="1" noTextEdit="1"/>
              </p:cNvSpPr>
              <p:nvPr/>
            </p:nvSpPr>
            <p:spPr>
              <a:xfrm>
                <a:off x="7484715" y="3377443"/>
                <a:ext cx="2263761" cy="612732"/>
              </a:xfrm>
              <a:prstGeom prst="rect">
                <a:avLst/>
              </a:prstGeom>
              <a:blipFill>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23906469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3000" y="276825"/>
            <a:ext cx="9875520" cy="1356360"/>
          </a:xfrm>
        </p:spPr>
        <p:txBody>
          <a:bodyPr/>
          <a:lstStyle/>
          <a:p>
            <a:r>
              <a:rPr lang="es-MX" dirty="0" smtClean="0"/>
              <a:t>Diseño completamente aleatorizado</a:t>
            </a:r>
            <a:endParaRPr lang="es-MX" i="1" dirty="0"/>
          </a:p>
        </p:txBody>
      </p:sp>
      <p:sp>
        <p:nvSpPr>
          <p:cNvPr id="3" name="Marcador de contenido 2"/>
          <p:cNvSpPr>
            <a:spLocks noGrp="1"/>
          </p:cNvSpPr>
          <p:nvPr>
            <p:ph idx="1"/>
          </p:nvPr>
        </p:nvSpPr>
        <p:spPr>
          <a:xfrm>
            <a:off x="1143000" y="1633185"/>
            <a:ext cx="9872871" cy="4482296"/>
          </a:xfrm>
        </p:spPr>
        <p:txBody>
          <a:bodyPr>
            <a:noAutofit/>
          </a:bodyPr>
          <a:lstStyle/>
          <a:p>
            <a:pPr marL="45720" indent="0" algn="just">
              <a:buNone/>
            </a:pPr>
            <a:r>
              <a:rPr lang="es-MX" sz="2800" dirty="0" smtClean="0"/>
              <a:t>Por ejemplo: si se desean comparar 3 medias se realizarían 3 pruebas </a:t>
            </a:r>
            <a:r>
              <a:rPr lang="es-MX" sz="2800" i="1" dirty="0" smtClean="0"/>
              <a:t>t</a:t>
            </a:r>
            <a:r>
              <a:rPr lang="es-MX" sz="2800" dirty="0" smtClean="0"/>
              <a:t>. Si para cada una de ellas se fija </a:t>
            </a:r>
            <a:r>
              <a:rPr lang="es-MX" sz="2800" i="1" dirty="0" smtClean="0">
                <a:sym typeface="Symbol" panose="05050102010706020507" pitchFamily="18" charset="2"/>
              </a:rPr>
              <a:t></a:t>
            </a:r>
            <a:r>
              <a:rPr lang="es-MX" sz="2800" dirty="0" smtClean="0">
                <a:sym typeface="Symbol" panose="05050102010706020507" pitchFamily="18" charset="2"/>
              </a:rPr>
              <a:t> = </a:t>
            </a:r>
            <a:r>
              <a:rPr lang="es-MX" sz="2800" dirty="0" smtClean="0"/>
              <a:t>0.05, entonces la probabilidad de no rechazar una hipótesis de no diferencia sería de (0.95) (0.95) (0.95) = 0.8574.  </a:t>
            </a:r>
          </a:p>
          <a:p>
            <a:pPr marL="45720" indent="0" algn="just">
              <a:buNone/>
            </a:pPr>
            <a:endParaRPr lang="es-MX" sz="2800" dirty="0" smtClean="0"/>
          </a:p>
        </p:txBody>
      </p:sp>
      <p:graphicFrame>
        <p:nvGraphicFramePr>
          <p:cNvPr id="4" name="Tabla 3"/>
          <p:cNvGraphicFramePr>
            <a:graphicFrameLocks noGrp="1"/>
          </p:cNvGraphicFramePr>
          <p:nvPr>
            <p:extLst/>
          </p:nvPr>
        </p:nvGraphicFramePr>
        <p:xfrm>
          <a:off x="1940559" y="3588596"/>
          <a:ext cx="8712201" cy="2397760"/>
        </p:xfrm>
        <a:graphic>
          <a:graphicData uri="http://schemas.openxmlformats.org/drawingml/2006/table">
            <a:tbl>
              <a:tblPr firstRow="1" bandRow="1">
                <a:tableStyleId>{5C22544A-7EE6-4342-B048-85BDC9FD1C3A}</a:tableStyleId>
              </a:tblPr>
              <a:tblGrid>
                <a:gridCol w="1465581">
                  <a:extLst>
                    <a:ext uri="{9D8B030D-6E8A-4147-A177-3AD203B41FA5}">
                      <a16:colId xmlns:a16="http://schemas.microsoft.com/office/drawing/2014/main" val="20000"/>
                    </a:ext>
                  </a:extLst>
                </a:gridCol>
                <a:gridCol w="2415540">
                  <a:extLst>
                    <a:ext uri="{9D8B030D-6E8A-4147-A177-3AD203B41FA5}">
                      <a16:colId xmlns:a16="http://schemas.microsoft.com/office/drawing/2014/main" val="20001"/>
                    </a:ext>
                  </a:extLst>
                </a:gridCol>
                <a:gridCol w="2415540">
                  <a:extLst>
                    <a:ext uri="{9D8B030D-6E8A-4147-A177-3AD203B41FA5}">
                      <a16:colId xmlns:a16="http://schemas.microsoft.com/office/drawing/2014/main" val="20002"/>
                    </a:ext>
                  </a:extLst>
                </a:gridCol>
                <a:gridCol w="2415540">
                  <a:extLst>
                    <a:ext uri="{9D8B030D-6E8A-4147-A177-3AD203B41FA5}">
                      <a16:colId xmlns:a16="http://schemas.microsoft.com/office/drawing/2014/main" val="20003"/>
                    </a:ext>
                  </a:extLst>
                </a:gridCol>
              </a:tblGrid>
              <a:tr h="370840">
                <a:tc>
                  <a:txBody>
                    <a:bodyPr/>
                    <a:lstStyle/>
                    <a:p>
                      <a:pPr algn="ctr"/>
                      <a:r>
                        <a:rPr lang="es-MX" dirty="0" smtClean="0"/>
                        <a:t>Medias</a:t>
                      </a:r>
                      <a:r>
                        <a:rPr lang="es-MX" baseline="0" dirty="0" smtClean="0"/>
                        <a:t> a comparar</a:t>
                      </a:r>
                      <a:endParaRPr lang="es-MX" dirty="0"/>
                    </a:p>
                  </a:txBody>
                  <a:tcPr anchor="ctr"/>
                </a:tc>
                <a:tc>
                  <a:txBody>
                    <a:bodyPr/>
                    <a:lstStyle/>
                    <a:p>
                      <a:pPr algn="ctr"/>
                      <a:r>
                        <a:rPr lang="es-MX" dirty="0" smtClean="0"/>
                        <a:t>Número de pruebas </a:t>
                      </a:r>
                      <a:r>
                        <a:rPr lang="es-MX" i="1" dirty="0" smtClean="0"/>
                        <a:t>t</a:t>
                      </a:r>
                      <a:endParaRPr lang="es-MX" i="1" dirty="0"/>
                    </a:p>
                  </a:txBody>
                  <a:tcPr anchor="ctr"/>
                </a:tc>
                <a:tc>
                  <a:txBody>
                    <a:bodyPr/>
                    <a:lstStyle/>
                    <a:p>
                      <a:pPr algn="ctr"/>
                      <a:r>
                        <a:rPr lang="es-MX" dirty="0" smtClean="0"/>
                        <a:t>Probabilidad de no rechazar </a:t>
                      </a:r>
                      <a:r>
                        <a:rPr lang="es-MX" i="1" dirty="0" smtClean="0"/>
                        <a:t>H</a:t>
                      </a:r>
                      <a:r>
                        <a:rPr lang="es-MX" i="1" baseline="-25000" dirty="0" smtClean="0"/>
                        <a:t>0</a:t>
                      </a:r>
                      <a:r>
                        <a:rPr lang="es-MX" baseline="0" dirty="0" smtClean="0"/>
                        <a:t> cuando </a:t>
                      </a:r>
                      <a:r>
                        <a:rPr lang="es-MX" dirty="0" smtClean="0">
                          <a:sym typeface="Symbol" panose="05050102010706020507" pitchFamily="18" charset="2"/>
                        </a:rPr>
                        <a:t> = 0.05</a:t>
                      </a:r>
                      <a:endParaRPr lang="es-MX" dirty="0"/>
                    </a:p>
                  </a:txBody>
                  <a:tcPr anchor="ctr"/>
                </a:tc>
                <a:tc>
                  <a:txBody>
                    <a:bodyPr/>
                    <a:lstStyle/>
                    <a:p>
                      <a:pPr algn="ctr"/>
                      <a:r>
                        <a:rPr lang="es-MX" dirty="0" smtClean="0"/>
                        <a:t>Probabilidad de cometer un error tipo I</a:t>
                      </a:r>
                      <a:endParaRPr lang="es-MX" dirty="0"/>
                    </a:p>
                  </a:txBody>
                  <a:tcPr anchor="ctr"/>
                </a:tc>
                <a:extLst>
                  <a:ext uri="{0D108BD9-81ED-4DB2-BD59-A6C34878D82A}">
                    <a16:rowId xmlns:a16="http://schemas.microsoft.com/office/drawing/2014/main" val="10000"/>
                  </a:ext>
                </a:extLst>
              </a:tr>
              <a:tr h="370840">
                <a:tc>
                  <a:txBody>
                    <a:bodyPr/>
                    <a:lstStyle/>
                    <a:p>
                      <a:pPr algn="ctr"/>
                      <a:r>
                        <a:rPr lang="es-MX" dirty="0" smtClean="0"/>
                        <a:t>4</a:t>
                      </a:r>
                      <a:endParaRPr lang="es-MX" dirty="0"/>
                    </a:p>
                  </a:txBody>
                  <a:tcPr anchor="ctr"/>
                </a:tc>
                <a:tc>
                  <a:txBody>
                    <a:bodyPr/>
                    <a:lstStyle/>
                    <a:p>
                      <a:pPr algn="ctr"/>
                      <a:r>
                        <a:rPr lang="es-MX" baseline="-25000" dirty="0" smtClean="0"/>
                        <a:t>4</a:t>
                      </a:r>
                      <a:r>
                        <a:rPr lang="es-MX" dirty="0" smtClean="0"/>
                        <a:t>C</a:t>
                      </a:r>
                      <a:r>
                        <a:rPr lang="es-MX" baseline="-25000" dirty="0" smtClean="0"/>
                        <a:t>2</a:t>
                      </a:r>
                      <a:r>
                        <a:rPr lang="es-MX" dirty="0" smtClean="0"/>
                        <a:t> = 6</a:t>
                      </a:r>
                      <a:endParaRPr lang="es-MX" dirty="0"/>
                    </a:p>
                  </a:txBody>
                  <a:tcPr anchor="ctr"/>
                </a:tc>
                <a:tc>
                  <a:txBody>
                    <a:bodyPr/>
                    <a:lstStyle/>
                    <a:p>
                      <a:pPr algn="ctr"/>
                      <a:r>
                        <a:rPr lang="es-MX" dirty="0" smtClean="0"/>
                        <a:t>0.7351</a:t>
                      </a:r>
                      <a:endParaRPr lang="es-MX" dirty="0"/>
                    </a:p>
                  </a:txBody>
                  <a:tcPr anchor="ctr"/>
                </a:tc>
                <a:tc>
                  <a:txBody>
                    <a:bodyPr/>
                    <a:lstStyle/>
                    <a:p>
                      <a:pPr algn="ctr"/>
                      <a:r>
                        <a:rPr lang="es-MX" dirty="0" smtClean="0"/>
                        <a:t>0.2649</a:t>
                      </a:r>
                      <a:endParaRPr lang="es-MX" dirty="0"/>
                    </a:p>
                  </a:txBody>
                  <a:tcPr anchor="ctr"/>
                </a:tc>
                <a:extLst>
                  <a:ext uri="{0D108BD9-81ED-4DB2-BD59-A6C34878D82A}">
                    <a16:rowId xmlns:a16="http://schemas.microsoft.com/office/drawing/2014/main" val="10001"/>
                  </a:ext>
                </a:extLst>
              </a:tr>
              <a:tr h="370840">
                <a:tc>
                  <a:txBody>
                    <a:bodyPr/>
                    <a:lstStyle/>
                    <a:p>
                      <a:pPr algn="ctr"/>
                      <a:r>
                        <a:rPr lang="es-MX" dirty="0" smtClean="0"/>
                        <a:t>5</a:t>
                      </a:r>
                      <a:endParaRPr lang="es-MX"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baseline="-25000" dirty="0" smtClean="0"/>
                        <a:t>5</a:t>
                      </a:r>
                      <a:r>
                        <a:rPr lang="es-MX" dirty="0" smtClean="0"/>
                        <a:t>C</a:t>
                      </a:r>
                      <a:r>
                        <a:rPr lang="es-MX" baseline="-25000" dirty="0" smtClean="0"/>
                        <a:t>2</a:t>
                      </a:r>
                      <a:r>
                        <a:rPr lang="es-MX" dirty="0" smtClean="0"/>
                        <a:t> = 10</a:t>
                      </a:r>
                    </a:p>
                  </a:txBody>
                  <a:tcPr anchor="ctr"/>
                </a:tc>
                <a:tc>
                  <a:txBody>
                    <a:bodyPr/>
                    <a:lstStyle/>
                    <a:p>
                      <a:pPr algn="ctr"/>
                      <a:r>
                        <a:rPr lang="es-MX" dirty="0" smtClean="0"/>
                        <a:t>0.5987</a:t>
                      </a:r>
                      <a:endParaRPr lang="es-MX" dirty="0"/>
                    </a:p>
                  </a:txBody>
                  <a:tcPr anchor="ctr"/>
                </a:tc>
                <a:tc>
                  <a:txBody>
                    <a:bodyPr/>
                    <a:lstStyle/>
                    <a:p>
                      <a:pPr algn="ctr"/>
                      <a:r>
                        <a:rPr lang="es-MX" dirty="0" smtClean="0"/>
                        <a:t>0.4013</a:t>
                      </a:r>
                      <a:endParaRPr lang="es-MX" dirty="0"/>
                    </a:p>
                  </a:txBody>
                  <a:tcPr anchor="ctr"/>
                </a:tc>
                <a:extLst>
                  <a:ext uri="{0D108BD9-81ED-4DB2-BD59-A6C34878D82A}">
                    <a16:rowId xmlns:a16="http://schemas.microsoft.com/office/drawing/2014/main" val="10002"/>
                  </a:ext>
                </a:extLst>
              </a:tr>
              <a:tr h="370840">
                <a:tc>
                  <a:txBody>
                    <a:bodyPr/>
                    <a:lstStyle/>
                    <a:p>
                      <a:pPr algn="ctr"/>
                      <a:r>
                        <a:rPr lang="es-MX" dirty="0" smtClean="0"/>
                        <a:t>6</a:t>
                      </a:r>
                      <a:endParaRPr lang="es-MX"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baseline="-25000" dirty="0" smtClean="0"/>
                        <a:t>6</a:t>
                      </a:r>
                      <a:r>
                        <a:rPr lang="es-MX" dirty="0" smtClean="0"/>
                        <a:t>C</a:t>
                      </a:r>
                      <a:r>
                        <a:rPr lang="es-MX" baseline="-25000" dirty="0" smtClean="0"/>
                        <a:t>2</a:t>
                      </a:r>
                      <a:r>
                        <a:rPr lang="es-MX" dirty="0" smtClean="0"/>
                        <a:t> = 15</a:t>
                      </a:r>
                    </a:p>
                  </a:txBody>
                  <a:tcPr anchor="ctr"/>
                </a:tc>
                <a:tc>
                  <a:txBody>
                    <a:bodyPr/>
                    <a:lstStyle/>
                    <a:p>
                      <a:pPr algn="ctr"/>
                      <a:r>
                        <a:rPr lang="es-MX" dirty="0" smtClean="0"/>
                        <a:t>0.4633</a:t>
                      </a:r>
                      <a:endParaRPr lang="es-MX" dirty="0"/>
                    </a:p>
                  </a:txBody>
                  <a:tcPr anchor="ctr"/>
                </a:tc>
                <a:tc>
                  <a:txBody>
                    <a:bodyPr/>
                    <a:lstStyle/>
                    <a:p>
                      <a:pPr algn="ctr"/>
                      <a:r>
                        <a:rPr lang="es-MX" dirty="0" smtClean="0"/>
                        <a:t>0.5367</a:t>
                      </a:r>
                      <a:endParaRPr lang="es-MX" dirty="0"/>
                    </a:p>
                  </a:txBody>
                  <a:tcPr anchor="ctr"/>
                </a:tc>
                <a:extLst>
                  <a:ext uri="{0D108BD9-81ED-4DB2-BD59-A6C34878D82A}">
                    <a16:rowId xmlns:a16="http://schemas.microsoft.com/office/drawing/2014/main" val="10003"/>
                  </a:ext>
                </a:extLst>
              </a:tr>
              <a:tr h="370840">
                <a:tc>
                  <a:txBody>
                    <a:bodyPr/>
                    <a:lstStyle/>
                    <a:p>
                      <a:pPr algn="ctr"/>
                      <a:r>
                        <a:rPr lang="es-MX" dirty="0" smtClean="0"/>
                        <a:t>7</a:t>
                      </a:r>
                      <a:endParaRPr lang="es-MX"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MX" baseline="-25000" dirty="0" smtClean="0"/>
                        <a:t>7</a:t>
                      </a:r>
                      <a:r>
                        <a:rPr lang="es-MX" dirty="0" smtClean="0"/>
                        <a:t>C</a:t>
                      </a:r>
                      <a:r>
                        <a:rPr lang="es-MX" baseline="-25000" dirty="0" smtClean="0"/>
                        <a:t>2</a:t>
                      </a:r>
                      <a:r>
                        <a:rPr lang="es-MX" dirty="0" smtClean="0"/>
                        <a:t> = 21</a:t>
                      </a:r>
                    </a:p>
                  </a:txBody>
                  <a:tcPr anchor="ctr"/>
                </a:tc>
                <a:tc>
                  <a:txBody>
                    <a:bodyPr/>
                    <a:lstStyle/>
                    <a:p>
                      <a:pPr algn="ctr"/>
                      <a:r>
                        <a:rPr lang="es-MX" dirty="0" smtClean="0"/>
                        <a:t>0.3406</a:t>
                      </a:r>
                      <a:endParaRPr lang="es-MX" dirty="0"/>
                    </a:p>
                  </a:txBody>
                  <a:tcPr anchor="ctr"/>
                </a:tc>
                <a:tc>
                  <a:txBody>
                    <a:bodyPr/>
                    <a:lstStyle/>
                    <a:p>
                      <a:pPr algn="ctr"/>
                      <a:r>
                        <a:rPr lang="es-MX" dirty="0" smtClean="0"/>
                        <a:t>0.6594</a:t>
                      </a:r>
                      <a:endParaRPr lang="es-MX" dirty="0"/>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5878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35565" y="1485086"/>
                <a:ext cx="11263745" cy="4247317"/>
              </a:xfrm>
              <a:prstGeom prst="rect">
                <a:avLst/>
              </a:prstGeom>
              <a:noFill/>
            </p:spPr>
            <p:txBody>
              <a:bodyPr wrap="square" rtlCol="0">
                <a:spAutoFit/>
              </a:bodyPr>
              <a:lstStyle/>
              <a:p>
                <a:r>
                  <a:rPr lang="es-MX" sz="2700" b="1" dirty="0" smtClean="0">
                    <a:solidFill>
                      <a:srgbClr val="002060"/>
                    </a:solidFill>
                  </a:rPr>
                  <a:t>Paso SEIS: </a:t>
                </a:r>
                <a:r>
                  <a:rPr lang="es-MX" sz="2700" dirty="0" smtClean="0">
                    <a:solidFill>
                      <a:srgbClr val="002060"/>
                    </a:solidFill>
                  </a:rPr>
                  <a:t>Definir los valores críticos de F</a:t>
                </a:r>
              </a:p>
              <a:p>
                <a:endParaRPr lang="es-MX" sz="2700" dirty="0">
                  <a:solidFill>
                    <a:srgbClr val="002060"/>
                  </a:solidFill>
                </a:endParaRPr>
              </a:p>
              <a:p>
                <a:r>
                  <a:rPr lang="es-MX" sz="2700" dirty="0" smtClean="0">
                    <a:solidFill>
                      <a:srgbClr val="002060"/>
                    </a:solidFill>
                  </a:rPr>
                  <a:t>La distribución </a:t>
                </a:r>
                <a14:m>
                  <m:oMath xmlns:m="http://schemas.openxmlformats.org/officeDocument/2006/math">
                    <m:r>
                      <a:rPr lang="es-MX" sz="2700" b="1" i="0" smtClean="0">
                        <a:solidFill>
                          <a:srgbClr val="002060"/>
                        </a:solidFill>
                        <a:latin typeface="Cambria Math" panose="02040503050406030204" pitchFamily="18" charset="0"/>
                      </a:rPr>
                      <m:t>𝐅</m:t>
                    </m:r>
                  </m:oMath>
                </a14:m>
                <a:r>
                  <a:rPr lang="es-MX" sz="2700" dirty="0" smtClean="0">
                    <a:solidFill>
                      <a:srgbClr val="002060"/>
                    </a:solidFill>
                  </a:rPr>
                  <a:t> con </a:t>
                </a:r>
                <a14:m>
                  <m:oMath xmlns:m="http://schemas.openxmlformats.org/officeDocument/2006/math">
                    <m:r>
                      <a:rPr lang="es-MX" sz="2700" b="1" i="1" smtClean="0">
                        <a:solidFill>
                          <a:srgbClr val="002060"/>
                        </a:solidFill>
                        <a:latin typeface="Cambria Math" panose="02040503050406030204" pitchFamily="18" charset="0"/>
                      </a:rPr>
                      <m:t>𝒌</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𝟏</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𝟑</m:t>
                    </m:r>
                    <m:r>
                      <a:rPr lang="es-MX" sz="2700" b="1" i="1" smtClean="0">
                        <a:solidFill>
                          <a:srgbClr val="002060"/>
                        </a:solidFill>
                        <a:latin typeface="Cambria Math" panose="02040503050406030204" pitchFamily="18" charset="0"/>
                      </a:rPr>
                      <m:t> </m:t>
                    </m:r>
                  </m:oMath>
                </a14:m>
                <a:r>
                  <a:rPr lang="es-MX" sz="2700" dirty="0" smtClean="0">
                    <a:solidFill>
                      <a:srgbClr val="002060"/>
                    </a:solidFill>
                  </a:rPr>
                  <a:t>y </a:t>
                </a:r>
                <a14:m>
                  <m:oMath xmlns:m="http://schemas.openxmlformats.org/officeDocument/2006/math">
                    <m:r>
                      <m:rPr>
                        <m:sty m:val="p"/>
                      </m:rPr>
                      <a:rPr lang="es-MX" sz="2700" b="0" i="0" smtClean="0">
                        <a:solidFill>
                          <a:srgbClr val="002060"/>
                        </a:solidFill>
                        <a:latin typeface="Cambria Math" panose="02040503050406030204" pitchFamily="18" charset="0"/>
                      </a:rPr>
                      <m:t>n</m:t>
                    </m:r>
                    <m:r>
                      <a:rPr lang="es-MX" sz="2700" b="0" i="0" smtClean="0">
                        <a:solidFill>
                          <a:srgbClr val="002060"/>
                        </a:solidFill>
                        <a:latin typeface="Cambria Math" panose="02040503050406030204" pitchFamily="18" charset="0"/>
                      </a:rPr>
                      <m:t>−</m:t>
                    </m:r>
                    <m:r>
                      <m:rPr>
                        <m:sty m:val="p"/>
                      </m:rPr>
                      <a:rPr lang="es-MX" sz="2700" b="0" i="0" smtClean="0">
                        <a:solidFill>
                          <a:srgbClr val="002060"/>
                        </a:solidFill>
                        <a:latin typeface="Cambria Math" panose="02040503050406030204" pitchFamily="18" charset="0"/>
                      </a:rPr>
                      <m:t>k</m:t>
                    </m:r>
                    <m:r>
                      <a:rPr lang="es-MX" sz="2700" b="1" i="1">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𝟓𝟕</m:t>
                    </m:r>
                    <m:r>
                      <a:rPr lang="es-MX" sz="2700" b="1" i="1">
                        <a:solidFill>
                          <a:srgbClr val="002060"/>
                        </a:solidFill>
                        <a:latin typeface="Cambria Math" panose="02040503050406030204" pitchFamily="18" charset="0"/>
                      </a:rPr>
                      <m:t> </m:t>
                    </m:r>
                  </m:oMath>
                </a14:m>
                <a:r>
                  <a:rPr lang="es-MX" sz="2700" dirty="0" smtClean="0">
                    <a:solidFill>
                      <a:srgbClr val="002060"/>
                    </a:solidFill>
                  </a:rPr>
                  <a:t> grados de libertad</a:t>
                </a:r>
              </a:p>
              <a:p>
                <a:endParaRPr lang="es-MX" sz="2700" dirty="0">
                  <a:solidFill>
                    <a:srgbClr val="002060"/>
                  </a:solidFill>
                </a:endParaRPr>
              </a:p>
              <a:p>
                <a:endParaRPr lang="es-MX" sz="2700" b="1" dirty="0">
                  <a:solidFill>
                    <a:srgbClr val="002060"/>
                  </a:solidFill>
                </a:endParaRPr>
              </a:p>
              <a:p>
                <a:r>
                  <a:rPr lang="es-MX" sz="2700" b="1" dirty="0">
                    <a:solidFill>
                      <a:srgbClr val="002060"/>
                    </a:solidFill>
                  </a:rPr>
                  <a:t>Paso SIETE: </a:t>
                </a:r>
                <a:r>
                  <a:rPr lang="es-MX" sz="2700" dirty="0">
                    <a:solidFill>
                      <a:srgbClr val="002060"/>
                    </a:solidFill>
                  </a:rPr>
                  <a:t>revisar donde está F</a:t>
                </a:r>
              </a:p>
              <a:p>
                <a:pPr marL="457200" indent="-457200">
                  <a:buFont typeface="Arial" panose="020B0604020202020204" pitchFamily="34" charset="0"/>
                  <a:buChar char="•"/>
                </a:pPr>
                <a:r>
                  <a:rPr lang="es-MX" sz="2700" dirty="0" smtClean="0">
                    <a:solidFill>
                      <a:srgbClr val="FF0000"/>
                    </a:solidFill>
                  </a:rPr>
                  <a:t>Se rechaza la hipótesis nula </a:t>
                </a:r>
              </a:p>
              <a:p>
                <a:pPr marL="457200" indent="-457200">
                  <a:buFont typeface="Arial" panose="020B0604020202020204" pitchFamily="34" charset="0"/>
                  <a:buChar char="•"/>
                </a:pPr>
                <a:endParaRPr lang="es-MX" sz="2700" b="1" dirty="0">
                  <a:solidFill>
                    <a:srgbClr val="002060"/>
                  </a:solidFill>
                </a:endParaRPr>
              </a:p>
              <a:p>
                <a:r>
                  <a:rPr lang="es-MX" sz="2700" b="1" dirty="0" smtClean="0">
                    <a:solidFill>
                      <a:srgbClr val="002060"/>
                    </a:solidFill>
                  </a:rPr>
                  <a:t>PASO OCHO: No son iguales las respuestas entre </a:t>
                </a:r>
              </a:p>
              <a:p>
                <a:r>
                  <a:rPr lang="es-MX" sz="2700" b="1" dirty="0" smtClean="0">
                    <a:solidFill>
                      <a:srgbClr val="002060"/>
                    </a:solidFill>
                  </a:rPr>
                  <a:t>Los grupos</a:t>
                </a:r>
                <a:endParaRPr lang="es-MX" sz="2700" b="1" dirty="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35565" y="1485086"/>
                <a:ext cx="11263745" cy="4247317"/>
              </a:xfrm>
              <a:prstGeom prst="rect">
                <a:avLst/>
              </a:prstGeom>
              <a:blipFill>
                <a:blip r:embed="rId3"/>
                <a:stretch>
                  <a:fillRect l="-1028" t="-1293" b="-2874"/>
                </a:stretch>
              </a:blipFill>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p:pic>
        <p:nvPicPr>
          <p:cNvPr id="209922" name="Picture 2" descr="Resultado de imagen para tabla f de fisher"/>
          <p:cNvPicPr>
            <a:picLocks noChangeAspect="1" noChangeArrowheads="1"/>
          </p:cNvPicPr>
          <p:nvPr/>
        </p:nvPicPr>
        <p:blipFill rotWithShape="1">
          <a:blip r:embed="rId4">
            <a:extLst>
              <a:ext uri="{28A0092B-C50C-407E-A947-70E740481C1C}">
                <a14:useLocalDpi xmlns:a14="http://schemas.microsoft.com/office/drawing/2010/main" val="0"/>
              </a:ext>
            </a:extLst>
          </a:blip>
          <a:srcRect l="2684" t="47609" r="58331" b="8968"/>
          <a:stretch/>
        </p:blipFill>
        <p:spPr bwMode="auto">
          <a:xfrm>
            <a:off x="7988826" y="3165763"/>
            <a:ext cx="3810484" cy="3186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426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p:sp>
        <p:nvSpPr>
          <p:cNvPr id="3" name="Marcador de contenido 2"/>
          <p:cNvSpPr txBox="1">
            <a:spLocks/>
          </p:cNvSpPr>
          <p:nvPr/>
        </p:nvSpPr>
        <p:spPr>
          <a:xfrm>
            <a:off x="580592" y="1794163"/>
            <a:ext cx="11173691" cy="1309255"/>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just">
              <a:buFont typeface="Corbel" pitchFamily="34" charset="0"/>
              <a:buNone/>
            </a:pPr>
            <a:r>
              <a:rPr lang="es-MX" sz="2800" dirty="0" smtClean="0"/>
              <a:t>El análisis de varianza se utiliza cuando se desea diferenciar entres tres o más medias independientes</a:t>
            </a:r>
          </a:p>
          <a:p>
            <a:pPr marL="45720" indent="0" algn="just">
              <a:buFont typeface="Corbel" pitchFamily="34" charset="0"/>
              <a:buNone/>
            </a:pPr>
            <a:endParaRPr lang="es-MX" sz="2800" dirty="0" smtClean="0"/>
          </a:p>
          <a:p>
            <a:pPr marL="45720" indent="0" algn="just">
              <a:buFont typeface="Corbel" pitchFamily="34" charset="0"/>
              <a:buNone/>
            </a:pPr>
            <a:endParaRPr lang="es-MX" sz="2800" dirty="0"/>
          </a:p>
        </p:txBody>
      </p:sp>
      <mc:AlternateContent xmlns:mc="http://schemas.openxmlformats.org/markup-compatibility/2006" xmlns:a14="http://schemas.microsoft.com/office/drawing/2010/main">
        <mc:Choice Requires="a14">
          <p:graphicFrame>
            <p:nvGraphicFramePr>
              <p:cNvPr id="4" name="Tabla 3"/>
              <p:cNvGraphicFramePr>
                <a:graphicFrameLocks noGrp="1"/>
              </p:cNvGraphicFramePr>
              <p:nvPr>
                <p:extLst>
                  <p:ext uri="{D42A27DB-BD31-4B8C-83A1-F6EECF244321}">
                    <p14:modId xmlns:p14="http://schemas.microsoft.com/office/powerpoint/2010/main" val="3310258590"/>
                  </p:ext>
                </p:extLst>
              </p:nvPr>
            </p:nvGraphicFramePr>
            <p:xfrm>
              <a:off x="1026751" y="3207104"/>
              <a:ext cx="10281374" cy="2320860"/>
            </p:xfrm>
            <a:graphic>
              <a:graphicData uri="http://schemas.openxmlformats.org/drawingml/2006/table">
                <a:tbl>
                  <a:tblPr firstRow="1" bandRow="1">
                    <a:tableStyleId>{2D5ABB26-0587-4C30-8999-92F81FD0307C}</a:tableStyleId>
                  </a:tblPr>
                  <a:tblGrid>
                    <a:gridCol w="1140872">
                      <a:extLst>
                        <a:ext uri="{9D8B030D-6E8A-4147-A177-3AD203B41FA5}">
                          <a16:colId xmlns:a16="http://schemas.microsoft.com/office/drawing/2014/main" val="274633145"/>
                        </a:ext>
                      </a:extLst>
                    </a:gridCol>
                    <a:gridCol w="2286254">
                      <a:extLst>
                        <a:ext uri="{9D8B030D-6E8A-4147-A177-3AD203B41FA5}">
                          <a16:colId xmlns:a16="http://schemas.microsoft.com/office/drawing/2014/main" val="4161792401"/>
                        </a:ext>
                      </a:extLst>
                    </a:gridCol>
                    <a:gridCol w="1713562">
                      <a:extLst>
                        <a:ext uri="{9D8B030D-6E8A-4147-A177-3AD203B41FA5}">
                          <a16:colId xmlns:a16="http://schemas.microsoft.com/office/drawing/2014/main" val="292154394"/>
                        </a:ext>
                      </a:extLst>
                    </a:gridCol>
                    <a:gridCol w="1713562">
                      <a:extLst>
                        <a:ext uri="{9D8B030D-6E8A-4147-A177-3AD203B41FA5}">
                          <a16:colId xmlns:a16="http://schemas.microsoft.com/office/drawing/2014/main" val="886119868"/>
                        </a:ext>
                      </a:extLst>
                    </a:gridCol>
                    <a:gridCol w="1713562">
                      <a:extLst>
                        <a:ext uri="{9D8B030D-6E8A-4147-A177-3AD203B41FA5}">
                          <a16:colId xmlns:a16="http://schemas.microsoft.com/office/drawing/2014/main" val="584939751"/>
                        </a:ext>
                      </a:extLst>
                    </a:gridCol>
                    <a:gridCol w="1713562">
                      <a:extLst>
                        <a:ext uri="{9D8B030D-6E8A-4147-A177-3AD203B41FA5}">
                          <a16:colId xmlns:a16="http://schemas.microsoft.com/office/drawing/2014/main" val="256028273"/>
                        </a:ext>
                      </a:extLst>
                    </a:gridCol>
                  </a:tblGrid>
                  <a:tr h="370840">
                    <a:tc>
                      <a:txBody>
                        <a:bodyPr/>
                        <a:lstStyle/>
                        <a:p>
                          <a:pPr algn="ctr"/>
                          <a:endParaRPr lang="es-MX" b="1" dirty="0">
                            <a:solidFill>
                              <a:srgbClr val="C00000"/>
                            </a:solidFill>
                          </a:endParaRPr>
                        </a:p>
                      </a:txBody>
                      <a:tcPr/>
                    </a:tc>
                    <a:tc>
                      <a:txBody>
                        <a:bodyPr/>
                        <a:lstStyle/>
                        <a:p>
                          <a:pPr algn="ctr"/>
                          <a:endParaRPr lang="es-MX" b="1">
                            <a:solidFill>
                              <a:srgbClr val="C00000"/>
                            </a:solidFill>
                          </a:endParaRPr>
                        </a:p>
                      </a:txBody>
                      <a:tcPr/>
                    </a:tc>
                    <a:tc>
                      <a:txBody>
                        <a:bodyPr/>
                        <a:lstStyle/>
                        <a:p>
                          <a:pPr algn="ctr"/>
                          <a:r>
                            <a:rPr lang="es-MX" b="1" dirty="0" smtClean="0">
                              <a:solidFill>
                                <a:srgbClr val="C00000"/>
                              </a:solidFill>
                            </a:rPr>
                            <a:t>Grupo 1</a:t>
                          </a:r>
                          <a:endParaRPr lang="es-MX" b="1" dirty="0">
                            <a:solidFill>
                              <a:srgbClr val="C00000"/>
                            </a:solidFill>
                          </a:endParaRPr>
                        </a:p>
                      </a:txBody>
                      <a:tcPr>
                        <a:solidFill>
                          <a:schemeClr val="tx2">
                            <a:lumMod val="20000"/>
                            <a:lumOff val="80000"/>
                          </a:schemeClr>
                        </a:solidFill>
                      </a:tcPr>
                    </a:tc>
                    <a:tc>
                      <a:txBody>
                        <a:bodyPr/>
                        <a:lstStyle/>
                        <a:p>
                          <a:pPr algn="ctr"/>
                          <a:r>
                            <a:rPr lang="es-MX" b="1" dirty="0" smtClean="0">
                              <a:solidFill>
                                <a:srgbClr val="C00000"/>
                              </a:solidFill>
                            </a:rPr>
                            <a:t>Grupo 2</a:t>
                          </a:r>
                          <a:endParaRPr lang="es-MX" b="1" dirty="0">
                            <a:solidFill>
                              <a:srgbClr val="C00000"/>
                            </a:solidFill>
                          </a:endParaRPr>
                        </a:p>
                      </a:txBody>
                      <a:tcPr>
                        <a:solidFill>
                          <a:schemeClr val="tx2">
                            <a:lumMod val="20000"/>
                            <a:lumOff val="80000"/>
                          </a:schemeClr>
                        </a:solidFill>
                      </a:tcPr>
                    </a:tc>
                    <a:tc>
                      <a:txBody>
                        <a:bodyPr/>
                        <a:lstStyle/>
                        <a:p>
                          <a:pPr algn="ctr"/>
                          <a:r>
                            <a:rPr lang="es-MX" b="1" dirty="0" smtClean="0">
                              <a:solidFill>
                                <a:srgbClr val="C00000"/>
                              </a:solidFill>
                            </a:rPr>
                            <a:t>…</a:t>
                          </a:r>
                          <a:endParaRPr lang="es-MX" b="1" dirty="0">
                            <a:solidFill>
                              <a:srgbClr val="C00000"/>
                            </a:solidFill>
                          </a:endParaRPr>
                        </a:p>
                      </a:txBody>
                      <a:tcPr>
                        <a:solidFill>
                          <a:schemeClr val="tx2">
                            <a:lumMod val="20000"/>
                            <a:lumOff val="80000"/>
                          </a:schemeClr>
                        </a:solidFill>
                      </a:tcPr>
                    </a:tc>
                    <a:tc>
                      <a:txBody>
                        <a:bodyPr/>
                        <a:lstStyle/>
                        <a:p>
                          <a:pPr algn="ctr"/>
                          <a:r>
                            <a:rPr lang="es-MX" b="1" dirty="0" smtClean="0">
                              <a:solidFill>
                                <a:srgbClr val="C00000"/>
                              </a:solidFill>
                            </a:rPr>
                            <a:t>Grupo k</a:t>
                          </a:r>
                          <a:endParaRPr lang="es-MX" b="1" dirty="0">
                            <a:solidFill>
                              <a:srgbClr val="C00000"/>
                            </a:solidFill>
                          </a:endParaRPr>
                        </a:p>
                      </a:txBody>
                      <a:tcPr>
                        <a:solidFill>
                          <a:schemeClr val="tx2">
                            <a:lumMod val="20000"/>
                            <a:lumOff val="80000"/>
                          </a:schemeClr>
                        </a:solidFill>
                      </a:tcPr>
                    </a:tc>
                    <a:extLst>
                      <a:ext uri="{0D108BD9-81ED-4DB2-BD59-A6C34878D82A}">
                        <a16:rowId xmlns:a16="http://schemas.microsoft.com/office/drawing/2014/main" val="238066154"/>
                      </a:ext>
                    </a:extLst>
                  </a:tr>
                  <a:tr h="370840">
                    <a:tc>
                      <a:txBody>
                        <a:bodyPr/>
                        <a:lstStyle/>
                        <a:p>
                          <a:pPr algn="ctr"/>
                          <a:r>
                            <a:rPr lang="es-MX" b="1" dirty="0" smtClean="0">
                              <a:solidFill>
                                <a:srgbClr val="C00000"/>
                              </a:solidFill>
                            </a:rPr>
                            <a:t>Población </a:t>
                          </a:r>
                          <a:endParaRPr lang="es-MX" b="1" dirty="0">
                            <a:solidFill>
                              <a:srgbClr val="C00000"/>
                            </a:solidFill>
                          </a:endParaRPr>
                        </a:p>
                      </a:txBody>
                      <a:tcPr>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lang="es-MX" b="1" i="1" smtClean="0">
                                    <a:solidFill>
                                      <a:srgbClr val="C00000"/>
                                    </a:solidFill>
                                    <a:latin typeface="Cambria Math" panose="02040503050406030204" pitchFamily="18" charset="0"/>
                                  </a:rPr>
                                  <m:t>𝐌𝐞𝐝𝐢𝐚</m:t>
                                </m:r>
                              </m:oMath>
                            </m:oMathPara>
                          </a14:m>
                          <a:endParaRPr lang="es-MX" b="1" dirty="0">
                            <a:solidFill>
                              <a:srgbClr val="C00000"/>
                            </a:solidFill>
                          </a:endParaRPr>
                        </a:p>
                      </a:txBody>
                      <a:tcPr>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𝛍</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𝟏</m:t>
                                    </m:r>
                                  </m:sub>
                                </m:sSub>
                              </m:oMath>
                            </m:oMathPara>
                          </a14:m>
                          <a:endParaRPr lang="es-MX" b="1" dirty="0">
                            <a:solidFill>
                              <a:srgbClr val="C00000"/>
                            </a:solidFill>
                          </a:endParaRPr>
                        </a:p>
                      </a:txBody>
                      <a:tcPr>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𝛍</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𝟐</m:t>
                                    </m:r>
                                  </m:sub>
                                </m:sSub>
                              </m:oMath>
                            </m:oMathPara>
                          </a14:m>
                          <a:endParaRPr lang="es-MX" b="1" dirty="0">
                            <a:solidFill>
                              <a:srgbClr val="C00000"/>
                            </a:solidFill>
                          </a:endParaRPr>
                        </a:p>
                      </a:txBody>
                      <a:tcPr>
                        <a:lnB w="12700" cap="flat" cmpd="sng" algn="ctr">
                          <a:solidFill>
                            <a:srgbClr val="00B0F0"/>
                          </a:solidFill>
                          <a:prstDash val="solid"/>
                          <a:round/>
                          <a:headEnd type="none" w="med" len="med"/>
                          <a:tailEnd type="none" w="med" len="med"/>
                        </a:lnB>
                      </a:tcPr>
                    </a:tc>
                    <a:tc>
                      <a:txBody>
                        <a:bodyPr/>
                        <a:lstStyle/>
                        <a:p>
                          <a:pPr algn="ctr"/>
                          <a:r>
                            <a:rPr lang="es-MX" b="1" dirty="0" smtClean="0">
                              <a:solidFill>
                                <a:srgbClr val="C00000"/>
                              </a:solidFill>
                            </a:rPr>
                            <a:t>...</a:t>
                          </a:r>
                          <a:endParaRPr lang="es-MX" b="1" dirty="0">
                            <a:solidFill>
                              <a:srgbClr val="C00000"/>
                            </a:solidFill>
                          </a:endParaRPr>
                        </a:p>
                      </a:txBody>
                      <a:tcPr>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𝛍</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𝒌</m:t>
                                    </m:r>
                                  </m:sub>
                                </m:sSub>
                              </m:oMath>
                            </m:oMathPara>
                          </a14:m>
                          <a:endParaRPr lang="es-MX" b="1" dirty="0">
                            <a:solidFill>
                              <a:srgbClr val="C00000"/>
                            </a:solidFill>
                          </a:endParaRPr>
                        </a:p>
                      </a:txBody>
                      <a:tcPr>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2400154647"/>
                      </a:ext>
                    </a:extLst>
                  </a:tr>
                  <a:tr h="463707">
                    <a:tc>
                      <a:txBody>
                        <a:bodyPr/>
                        <a:lstStyle/>
                        <a:p>
                          <a:pPr algn="ct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𝐃𝐞𝐬𝐯𝐢𝐚𝐜𝐢</m:t>
                                </m:r>
                                <m:r>
                                  <a:rPr kumimoji="0" lang="es-MX" sz="1800" b="1" u="none" strike="noStrike" kern="1200" cap="none" spc="0" normalizeH="0" baseline="0" noProof="0" smtClean="0">
                                    <a:ln>
                                      <a:noFill/>
                                    </a:ln>
                                    <a:solidFill>
                                      <a:srgbClr val="C00000"/>
                                    </a:solidFill>
                                    <a:effectLst/>
                                    <a:uLnTx/>
                                    <a:uFillTx/>
                                    <a:latin typeface="Cambria Math" panose="02040503050406030204" pitchFamily="18" charset="0"/>
                                  </a:rPr>
                                  <m:t>ó</m:t>
                                </m:r>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𝐧</m:t>
                                </m:r>
                                <m:r>
                                  <a:rPr kumimoji="0" lang="es-MX" sz="1800" b="1" u="none" strike="noStrike" kern="1200" cap="none" spc="0" normalizeH="0" baseline="0" noProof="0" smtClean="0">
                                    <a:ln>
                                      <a:noFill/>
                                    </a:ln>
                                    <a:solidFill>
                                      <a:srgbClr val="C00000"/>
                                    </a:solidFill>
                                    <a:effectLst/>
                                    <a:uLnTx/>
                                    <a:uFillTx/>
                                    <a:latin typeface="Cambria Math" panose="02040503050406030204" pitchFamily="18" charset="0"/>
                                  </a:rPr>
                                  <m:t> </m:t>
                                </m:r>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𝐄𝐬𝐭</m:t>
                                </m:r>
                                <m:r>
                                  <a:rPr kumimoji="0" lang="es-MX" sz="1800" b="1" u="none" strike="noStrike" kern="1200" cap="none" spc="0" normalizeH="0" baseline="0" noProof="0" smtClean="0">
                                    <a:ln>
                                      <a:noFill/>
                                    </a:ln>
                                    <a:solidFill>
                                      <a:srgbClr val="C00000"/>
                                    </a:solidFill>
                                    <a:effectLst/>
                                    <a:uLnTx/>
                                    <a:uFillTx/>
                                    <a:latin typeface="Cambria Math" panose="02040503050406030204" pitchFamily="18" charset="0"/>
                                  </a:rPr>
                                  <m:t>á</m:t>
                                </m:r>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𝐧𝐝𝐚𝐫</m:t>
                                </m:r>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𝛔</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𝟏</m:t>
                                    </m:r>
                                  </m:sub>
                                </m:sSub>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𝛔</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𝟐</m:t>
                                    </m:r>
                                  </m:sub>
                                </m:sSub>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s-MX" b="1" dirty="0" smtClean="0">
                              <a:solidFill>
                                <a:srgbClr val="C00000"/>
                              </a:solidFill>
                            </a:rPr>
                            <a:t>…</a:t>
                          </a: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𝛔</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𝒌</m:t>
                                    </m:r>
                                  </m:sub>
                                </m:sSub>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1473577155"/>
                      </a:ext>
                    </a:extLst>
                  </a:tr>
                  <a:tr h="370840">
                    <a:tc>
                      <a:txBody>
                        <a:bodyPr/>
                        <a:lstStyle/>
                        <a:p>
                          <a:pPr algn="ctr"/>
                          <a:r>
                            <a:rPr lang="es-MX" b="1" dirty="0" smtClean="0">
                              <a:solidFill>
                                <a:srgbClr val="C00000"/>
                              </a:solidFill>
                            </a:rPr>
                            <a:t>Muestra</a:t>
                          </a:r>
                          <a:endParaRPr lang="es-MX" b="1" dirty="0">
                            <a:solidFill>
                              <a:srgbClr val="C00000"/>
                            </a:solidFill>
                          </a:endParaRPr>
                        </a:p>
                      </a:txBody>
                      <a:tcPr>
                        <a:lnT w="12700" cap="flat" cmpd="sng" algn="ctr">
                          <a:solidFill>
                            <a:srgbClr val="00B0F0"/>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𝐌𝐞𝐝𝐢𝐚</m:t>
                                </m:r>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MX" b="1" i="1" smtClean="0">
                                        <a:solidFill>
                                          <a:srgbClr val="C00000"/>
                                        </a:solidFill>
                                        <a:latin typeface="Cambria Math" panose="02040503050406030204" pitchFamily="18" charset="0"/>
                                      </a:rPr>
                                    </m:ctrlPr>
                                  </m:accPr>
                                  <m:e>
                                    <m:sSub>
                                      <m:sSubPr>
                                        <m:ctrlPr>
                                          <a:rPr lang="es-MX" b="1" i="1" smtClean="0">
                                            <a:solidFill>
                                              <a:srgbClr val="C00000"/>
                                            </a:solidFill>
                                            <a:latin typeface="Cambria Math" panose="02040503050406030204" pitchFamily="18" charset="0"/>
                                          </a:rPr>
                                        </m:ctrlPr>
                                      </m:sSubPr>
                                      <m:e>
                                        <m:r>
                                          <a:rPr lang="es-MX" b="1" i="1" smtClean="0">
                                            <a:solidFill>
                                              <a:srgbClr val="C00000"/>
                                            </a:solidFill>
                                            <a:latin typeface="Cambria Math" panose="02040503050406030204" pitchFamily="18" charset="0"/>
                                          </a:rPr>
                                          <m:t>𝐱</m:t>
                                        </m:r>
                                      </m:e>
                                      <m:sub>
                                        <m:r>
                                          <a:rPr lang="es-MX" b="1" i="1" smtClean="0">
                                            <a:solidFill>
                                              <a:srgbClr val="C00000"/>
                                            </a:solidFill>
                                            <a:latin typeface="Cambria Math" panose="02040503050406030204" pitchFamily="18" charset="0"/>
                                          </a:rPr>
                                          <m:t>𝟏</m:t>
                                        </m:r>
                                      </m:sub>
                                    </m:sSub>
                                  </m:e>
                                </m:acc>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MX" b="1" i="1" smtClean="0">
                                        <a:solidFill>
                                          <a:srgbClr val="C00000"/>
                                        </a:solidFill>
                                        <a:latin typeface="Cambria Math" panose="02040503050406030204" pitchFamily="18" charset="0"/>
                                      </a:rPr>
                                    </m:ctrlPr>
                                  </m:accPr>
                                  <m:e>
                                    <m:sSub>
                                      <m:sSubPr>
                                        <m:ctrlPr>
                                          <a:rPr lang="es-MX" b="1" i="1" smtClean="0">
                                            <a:solidFill>
                                              <a:srgbClr val="C00000"/>
                                            </a:solidFill>
                                            <a:latin typeface="Cambria Math" panose="02040503050406030204" pitchFamily="18" charset="0"/>
                                          </a:rPr>
                                        </m:ctrlPr>
                                      </m:sSubPr>
                                      <m:e>
                                        <m:r>
                                          <a:rPr lang="es-MX" b="1" i="1" smtClean="0">
                                            <a:solidFill>
                                              <a:srgbClr val="C00000"/>
                                            </a:solidFill>
                                            <a:latin typeface="Cambria Math" panose="02040503050406030204" pitchFamily="18" charset="0"/>
                                          </a:rPr>
                                          <m:t>𝐱</m:t>
                                        </m:r>
                                      </m:e>
                                      <m:sub>
                                        <m:r>
                                          <a:rPr lang="es-MX" b="1" i="1" smtClean="0">
                                            <a:solidFill>
                                              <a:srgbClr val="C00000"/>
                                            </a:solidFill>
                                            <a:latin typeface="Cambria Math" panose="02040503050406030204" pitchFamily="18" charset="0"/>
                                          </a:rPr>
                                          <m:t>𝟐</m:t>
                                        </m:r>
                                      </m:sub>
                                    </m:sSub>
                                  </m:e>
                                </m:acc>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s-MX" b="1" dirty="0" smtClean="0">
                              <a:solidFill>
                                <a:srgbClr val="C00000"/>
                              </a:solidFill>
                            </a:rPr>
                            <a:t>…</a:t>
                          </a: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MX" b="1" i="1" smtClean="0">
                                        <a:solidFill>
                                          <a:srgbClr val="C00000"/>
                                        </a:solidFill>
                                        <a:latin typeface="Cambria Math" panose="02040503050406030204" pitchFamily="18" charset="0"/>
                                      </a:rPr>
                                    </m:ctrlPr>
                                  </m:accPr>
                                  <m:e>
                                    <m:sSub>
                                      <m:sSubPr>
                                        <m:ctrlPr>
                                          <a:rPr lang="es-MX" b="1" i="1" smtClean="0">
                                            <a:solidFill>
                                              <a:srgbClr val="C00000"/>
                                            </a:solidFill>
                                            <a:latin typeface="Cambria Math" panose="02040503050406030204" pitchFamily="18" charset="0"/>
                                          </a:rPr>
                                        </m:ctrlPr>
                                      </m:sSubPr>
                                      <m:e>
                                        <m:r>
                                          <a:rPr lang="es-MX" b="1" i="1" smtClean="0">
                                            <a:solidFill>
                                              <a:srgbClr val="C00000"/>
                                            </a:solidFill>
                                            <a:latin typeface="Cambria Math" panose="02040503050406030204" pitchFamily="18" charset="0"/>
                                          </a:rPr>
                                          <m:t>𝐱</m:t>
                                        </m:r>
                                      </m:e>
                                      <m:sub>
                                        <m:r>
                                          <a:rPr lang="es-MX" b="1" i="1" smtClean="0">
                                            <a:solidFill>
                                              <a:srgbClr val="C00000"/>
                                            </a:solidFill>
                                            <a:latin typeface="Cambria Math" panose="02040503050406030204" pitchFamily="18" charset="0"/>
                                          </a:rPr>
                                          <m:t>𝒌</m:t>
                                        </m:r>
                                      </m:sub>
                                    </m:sSub>
                                  </m:e>
                                </m:acc>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326117891"/>
                      </a:ext>
                    </a:extLst>
                  </a:tr>
                  <a:tr h="370840">
                    <a:tc>
                      <a:txBody>
                        <a:bodyPr/>
                        <a:lstStyle/>
                        <a:p>
                          <a:pPr algn="ctr"/>
                          <a:endParaRPr lang="es-MX" b="1"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𝐃𝐞𝐬𝐯𝐢𝐚𝐜𝐢</m:t>
                                </m:r>
                                <m:r>
                                  <a:rPr kumimoji="0" lang="es-MX" sz="1800" b="1" u="none" strike="noStrike" kern="1200" cap="none" spc="0" normalizeH="0" baseline="0" noProof="0" smtClean="0">
                                    <a:ln>
                                      <a:noFill/>
                                    </a:ln>
                                    <a:solidFill>
                                      <a:srgbClr val="C00000"/>
                                    </a:solidFill>
                                    <a:effectLst/>
                                    <a:uLnTx/>
                                    <a:uFillTx/>
                                    <a:latin typeface="Cambria Math" panose="02040503050406030204" pitchFamily="18" charset="0"/>
                                  </a:rPr>
                                  <m:t>ó</m:t>
                                </m:r>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𝐧</m:t>
                                </m:r>
                                <m:r>
                                  <a:rPr kumimoji="0" lang="es-MX" sz="1800" b="1" u="none" strike="noStrike" kern="1200" cap="none" spc="0" normalizeH="0" baseline="0" noProof="0" smtClean="0">
                                    <a:ln>
                                      <a:noFill/>
                                    </a:ln>
                                    <a:solidFill>
                                      <a:srgbClr val="C00000"/>
                                    </a:solidFill>
                                    <a:effectLst/>
                                    <a:uLnTx/>
                                    <a:uFillTx/>
                                    <a:latin typeface="Cambria Math" panose="02040503050406030204" pitchFamily="18" charset="0"/>
                                  </a:rPr>
                                  <m:t> </m:t>
                                </m:r>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𝐄𝐬𝐭</m:t>
                                </m:r>
                                <m:r>
                                  <a:rPr kumimoji="0" lang="es-MX" sz="1800" b="1" u="none" strike="noStrike" kern="1200" cap="none" spc="0" normalizeH="0" baseline="0" noProof="0" smtClean="0">
                                    <a:ln>
                                      <a:noFill/>
                                    </a:ln>
                                    <a:solidFill>
                                      <a:srgbClr val="C00000"/>
                                    </a:solidFill>
                                    <a:effectLst/>
                                    <a:uLnTx/>
                                    <a:uFillTx/>
                                    <a:latin typeface="Cambria Math" panose="02040503050406030204" pitchFamily="18" charset="0"/>
                                  </a:rPr>
                                  <m:t>á</m:t>
                                </m:r>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𝐧𝐝𝐚𝐫</m:t>
                                </m:r>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𝐬</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𝟏</m:t>
                                    </m:r>
                                  </m:sub>
                                </m:sSub>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𝐬</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𝟐</m:t>
                                    </m:r>
                                  </m:sub>
                                </m:sSub>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s-MX" b="1" dirty="0" smtClean="0">
                              <a:solidFill>
                                <a:srgbClr val="C00000"/>
                              </a:solidFill>
                            </a:rPr>
                            <a:t>…</a:t>
                          </a: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𝐬</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𝒌</m:t>
                                    </m:r>
                                  </m:sub>
                                </m:sSub>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619078604"/>
                      </a:ext>
                    </a:extLst>
                  </a:tr>
                  <a:tr h="373793">
                    <a:tc>
                      <a:txBody>
                        <a:bodyPr/>
                        <a:lstStyle/>
                        <a:p>
                          <a:pPr algn="ctr"/>
                          <a:endParaRPr lang="es-MX" b="1"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r>
                                  <a:rPr lang="es-MX" b="1" i="1" smtClean="0">
                                    <a:solidFill>
                                      <a:srgbClr val="C00000"/>
                                    </a:solidFill>
                                    <a:latin typeface="Cambria Math" panose="02040503050406030204" pitchFamily="18" charset="0"/>
                                  </a:rPr>
                                  <m:t>𝐓𝐚𝐦𝐚</m:t>
                                </m:r>
                                <m:r>
                                  <a:rPr lang="es-MX" b="1" smtClean="0">
                                    <a:solidFill>
                                      <a:srgbClr val="C00000"/>
                                    </a:solidFill>
                                    <a:latin typeface="Cambria Math" panose="02040503050406030204" pitchFamily="18" charset="0"/>
                                  </a:rPr>
                                  <m:t>ñ</m:t>
                                </m:r>
                                <m:r>
                                  <a:rPr lang="es-MX" b="1" i="1" smtClean="0">
                                    <a:solidFill>
                                      <a:srgbClr val="C00000"/>
                                    </a:solidFill>
                                    <a:latin typeface="Cambria Math" panose="02040503050406030204" pitchFamily="18" charset="0"/>
                                  </a:rPr>
                                  <m:t>𝐨</m:t>
                                </m:r>
                                <m:r>
                                  <a:rPr lang="es-MX" b="1" smtClean="0">
                                    <a:solidFill>
                                      <a:srgbClr val="C00000"/>
                                    </a:solidFill>
                                    <a:latin typeface="Cambria Math" panose="02040503050406030204" pitchFamily="18" charset="0"/>
                                  </a:rPr>
                                  <m:t> </m:t>
                                </m:r>
                                <m:r>
                                  <a:rPr lang="es-MX" b="1" i="1" smtClean="0">
                                    <a:solidFill>
                                      <a:srgbClr val="C00000"/>
                                    </a:solidFill>
                                    <a:latin typeface="Cambria Math" panose="02040503050406030204" pitchFamily="18" charset="0"/>
                                  </a:rPr>
                                  <m:t>𝐝𝐞</m:t>
                                </m:r>
                                <m:r>
                                  <a:rPr lang="es-MX" b="1" smtClean="0">
                                    <a:solidFill>
                                      <a:srgbClr val="C00000"/>
                                    </a:solidFill>
                                    <a:latin typeface="Cambria Math" panose="02040503050406030204" pitchFamily="18" charset="0"/>
                                  </a:rPr>
                                  <m:t> </m:t>
                                </m:r>
                                <m:r>
                                  <a:rPr lang="es-MX" b="1" i="1" smtClean="0">
                                    <a:solidFill>
                                      <a:srgbClr val="C00000"/>
                                    </a:solidFill>
                                    <a:latin typeface="Cambria Math" panose="02040503050406030204" pitchFamily="18" charset="0"/>
                                  </a:rPr>
                                  <m:t>𝐥𝐚</m:t>
                                </m:r>
                                <m:r>
                                  <a:rPr lang="es-MX" b="1" smtClean="0">
                                    <a:solidFill>
                                      <a:srgbClr val="C00000"/>
                                    </a:solidFill>
                                    <a:latin typeface="Cambria Math" panose="02040503050406030204" pitchFamily="18" charset="0"/>
                                  </a:rPr>
                                  <m:t> </m:t>
                                </m:r>
                                <m:r>
                                  <a:rPr lang="es-MX" b="1" i="1" smtClean="0">
                                    <a:solidFill>
                                      <a:srgbClr val="C00000"/>
                                    </a:solidFill>
                                    <a:latin typeface="Cambria Math" panose="02040503050406030204" pitchFamily="18" charset="0"/>
                                  </a:rPr>
                                  <m:t>𝐦𝐮𝐞𝐬𝐭𝐫𝐚</m:t>
                                </m:r>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𝐧</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𝟏</m:t>
                                    </m:r>
                                  </m:sub>
                                </m:sSub>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𝐧</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𝟐</m:t>
                                    </m:r>
                                  </m:sub>
                                </m:sSub>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r>
                            <a:rPr lang="es-MX" b="1" dirty="0" smtClean="0">
                              <a:solidFill>
                                <a:srgbClr val="C00000"/>
                              </a:solidFill>
                            </a:rPr>
                            <a:t>…</a:t>
                          </a: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14:m>
                            <m:oMathPara xmlns:m="http://schemas.openxmlformats.org/officeDocument/2006/math">
                              <m:oMathParaPr>
                                <m:jc m:val="centerGroup"/>
                              </m:oMathParaPr>
                              <m:oMath xmlns:m="http://schemas.openxmlformats.org/officeDocument/2006/math">
                                <m:sSub>
                                  <m:sSubPr>
                                    <m:ctrlP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𝐧</m:t>
                                    </m:r>
                                  </m:e>
                                  <m:sub>
                                    <m:r>
                                      <a:rPr kumimoji="0" lang="es-MX" sz="1800" b="1" i="1" u="none" strike="noStrike" kern="1200" cap="none" spc="0" normalizeH="0" baseline="0" noProof="0" smtClean="0">
                                        <a:ln>
                                          <a:noFill/>
                                        </a:ln>
                                        <a:solidFill>
                                          <a:srgbClr val="C00000"/>
                                        </a:solidFill>
                                        <a:effectLst/>
                                        <a:uLnTx/>
                                        <a:uFillTx/>
                                        <a:latin typeface="Cambria Math" panose="02040503050406030204" pitchFamily="18" charset="0"/>
                                      </a:rPr>
                                      <m:t>𝒌</m:t>
                                    </m:r>
                                  </m:sub>
                                </m:sSub>
                              </m:oMath>
                            </m:oMathPara>
                          </a14:m>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extLst>
                      <a:ext uri="{0D108BD9-81ED-4DB2-BD59-A6C34878D82A}">
                        <a16:rowId xmlns:a16="http://schemas.microsoft.com/office/drawing/2014/main" val="3985655477"/>
                      </a:ext>
                    </a:extLst>
                  </a:tr>
                </a:tbl>
              </a:graphicData>
            </a:graphic>
          </p:graphicFrame>
        </mc:Choice>
        <mc:Fallback xmlns="">
          <p:graphicFrame>
            <p:nvGraphicFramePr>
              <p:cNvPr id="4" name="Tabla 3"/>
              <p:cNvGraphicFramePr>
                <a:graphicFrameLocks noGrp="1"/>
              </p:cNvGraphicFramePr>
              <p:nvPr>
                <p:extLst>
                  <p:ext uri="{D42A27DB-BD31-4B8C-83A1-F6EECF244321}">
                    <p14:modId xmlns:p14="http://schemas.microsoft.com/office/powerpoint/2010/main" val="3310258590"/>
                  </p:ext>
                </p:extLst>
              </p:nvPr>
            </p:nvGraphicFramePr>
            <p:xfrm>
              <a:off x="1026751" y="3207104"/>
              <a:ext cx="10281374" cy="2320860"/>
            </p:xfrm>
            <a:graphic>
              <a:graphicData uri="http://schemas.openxmlformats.org/drawingml/2006/table">
                <a:tbl>
                  <a:tblPr firstRow="1" bandRow="1">
                    <a:tableStyleId>{2D5ABB26-0587-4C30-8999-92F81FD0307C}</a:tableStyleId>
                  </a:tblPr>
                  <a:tblGrid>
                    <a:gridCol w="1140872">
                      <a:extLst>
                        <a:ext uri="{9D8B030D-6E8A-4147-A177-3AD203B41FA5}">
                          <a16:colId xmlns:a16="http://schemas.microsoft.com/office/drawing/2014/main" val="274633145"/>
                        </a:ext>
                      </a:extLst>
                    </a:gridCol>
                    <a:gridCol w="2286254">
                      <a:extLst>
                        <a:ext uri="{9D8B030D-6E8A-4147-A177-3AD203B41FA5}">
                          <a16:colId xmlns:a16="http://schemas.microsoft.com/office/drawing/2014/main" val="4161792401"/>
                        </a:ext>
                      </a:extLst>
                    </a:gridCol>
                    <a:gridCol w="1713562">
                      <a:extLst>
                        <a:ext uri="{9D8B030D-6E8A-4147-A177-3AD203B41FA5}">
                          <a16:colId xmlns:a16="http://schemas.microsoft.com/office/drawing/2014/main" val="292154394"/>
                        </a:ext>
                      </a:extLst>
                    </a:gridCol>
                    <a:gridCol w="1713562">
                      <a:extLst>
                        <a:ext uri="{9D8B030D-6E8A-4147-A177-3AD203B41FA5}">
                          <a16:colId xmlns:a16="http://schemas.microsoft.com/office/drawing/2014/main" val="886119868"/>
                        </a:ext>
                      </a:extLst>
                    </a:gridCol>
                    <a:gridCol w="1713562">
                      <a:extLst>
                        <a:ext uri="{9D8B030D-6E8A-4147-A177-3AD203B41FA5}">
                          <a16:colId xmlns:a16="http://schemas.microsoft.com/office/drawing/2014/main" val="584939751"/>
                        </a:ext>
                      </a:extLst>
                    </a:gridCol>
                    <a:gridCol w="1713562">
                      <a:extLst>
                        <a:ext uri="{9D8B030D-6E8A-4147-A177-3AD203B41FA5}">
                          <a16:colId xmlns:a16="http://schemas.microsoft.com/office/drawing/2014/main" val="256028273"/>
                        </a:ext>
                      </a:extLst>
                    </a:gridCol>
                  </a:tblGrid>
                  <a:tr h="370840">
                    <a:tc>
                      <a:txBody>
                        <a:bodyPr/>
                        <a:lstStyle/>
                        <a:p>
                          <a:pPr algn="ctr"/>
                          <a:endParaRPr lang="es-MX" b="1" dirty="0">
                            <a:solidFill>
                              <a:srgbClr val="C00000"/>
                            </a:solidFill>
                          </a:endParaRPr>
                        </a:p>
                      </a:txBody>
                      <a:tcPr/>
                    </a:tc>
                    <a:tc>
                      <a:txBody>
                        <a:bodyPr/>
                        <a:lstStyle/>
                        <a:p>
                          <a:pPr algn="ctr"/>
                          <a:endParaRPr lang="es-MX" b="1">
                            <a:solidFill>
                              <a:srgbClr val="C00000"/>
                            </a:solidFill>
                          </a:endParaRPr>
                        </a:p>
                      </a:txBody>
                      <a:tcPr/>
                    </a:tc>
                    <a:tc>
                      <a:txBody>
                        <a:bodyPr/>
                        <a:lstStyle/>
                        <a:p>
                          <a:pPr algn="ctr"/>
                          <a:r>
                            <a:rPr lang="es-MX" b="1" dirty="0" smtClean="0">
                              <a:solidFill>
                                <a:srgbClr val="C00000"/>
                              </a:solidFill>
                            </a:rPr>
                            <a:t>Grupo 1</a:t>
                          </a:r>
                          <a:endParaRPr lang="es-MX" b="1" dirty="0">
                            <a:solidFill>
                              <a:srgbClr val="C00000"/>
                            </a:solidFill>
                          </a:endParaRPr>
                        </a:p>
                      </a:txBody>
                      <a:tcPr>
                        <a:solidFill>
                          <a:schemeClr val="tx2">
                            <a:lumMod val="20000"/>
                            <a:lumOff val="80000"/>
                          </a:schemeClr>
                        </a:solidFill>
                      </a:tcPr>
                    </a:tc>
                    <a:tc>
                      <a:txBody>
                        <a:bodyPr/>
                        <a:lstStyle/>
                        <a:p>
                          <a:pPr algn="ctr"/>
                          <a:r>
                            <a:rPr lang="es-MX" b="1" dirty="0" smtClean="0">
                              <a:solidFill>
                                <a:srgbClr val="C00000"/>
                              </a:solidFill>
                            </a:rPr>
                            <a:t>Grupo 2</a:t>
                          </a:r>
                          <a:endParaRPr lang="es-MX" b="1" dirty="0">
                            <a:solidFill>
                              <a:srgbClr val="C00000"/>
                            </a:solidFill>
                          </a:endParaRPr>
                        </a:p>
                      </a:txBody>
                      <a:tcPr>
                        <a:solidFill>
                          <a:schemeClr val="tx2">
                            <a:lumMod val="20000"/>
                            <a:lumOff val="80000"/>
                          </a:schemeClr>
                        </a:solidFill>
                      </a:tcPr>
                    </a:tc>
                    <a:tc>
                      <a:txBody>
                        <a:bodyPr/>
                        <a:lstStyle/>
                        <a:p>
                          <a:pPr algn="ctr"/>
                          <a:r>
                            <a:rPr lang="es-MX" b="1" dirty="0" smtClean="0">
                              <a:solidFill>
                                <a:srgbClr val="C00000"/>
                              </a:solidFill>
                            </a:rPr>
                            <a:t>…</a:t>
                          </a:r>
                          <a:endParaRPr lang="es-MX" b="1" dirty="0">
                            <a:solidFill>
                              <a:srgbClr val="C00000"/>
                            </a:solidFill>
                          </a:endParaRPr>
                        </a:p>
                      </a:txBody>
                      <a:tcPr>
                        <a:solidFill>
                          <a:schemeClr val="tx2">
                            <a:lumMod val="20000"/>
                            <a:lumOff val="80000"/>
                          </a:schemeClr>
                        </a:solidFill>
                      </a:tcPr>
                    </a:tc>
                    <a:tc>
                      <a:txBody>
                        <a:bodyPr/>
                        <a:lstStyle/>
                        <a:p>
                          <a:pPr algn="ctr"/>
                          <a:r>
                            <a:rPr lang="es-MX" b="1" dirty="0" smtClean="0">
                              <a:solidFill>
                                <a:srgbClr val="C00000"/>
                              </a:solidFill>
                            </a:rPr>
                            <a:t>Grupo </a:t>
                          </a:r>
                          <a:r>
                            <a:rPr lang="es-MX" b="1" dirty="0" smtClean="0">
                              <a:solidFill>
                                <a:srgbClr val="C00000"/>
                              </a:solidFill>
                            </a:rPr>
                            <a:t>k</a:t>
                          </a:r>
                          <a:endParaRPr lang="es-MX" b="1" dirty="0">
                            <a:solidFill>
                              <a:srgbClr val="C00000"/>
                            </a:solidFill>
                          </a:endParaRPr>
                        </a:p>
                      </a:txBody>
                      <a:tcPr>
                        <a:solidFill>
                          <a:schemeClr val="tx2">
                            <a:lumMod val="20000"/>
                            <a:lumOff val="80000"/>
                          </a:schemeClr>
                        </a:solidFill>
                      </a:tcPr>
                    </a:tc>
                    <a:extLst>
                      <a:ext uri="{0D108BD9-81ED-4DB2-BD59-A6C34878D82A}">
                        <a16:rowId xmlns:a16="http://schemas.microsoft.com/office/drawing/2014/main" val="238066154"/>
                      </a:ext>
                    </a:extLst>
                  </a:tr>
                  <a:tr h="370840">
                    <a:tc>
                      <a:txBody>
                        <a:bodyPr/>
                        <a:lstStyle/>
                        <a:p>
                          <a:pPr algn="ctr"/>
                          <a:r>
                            <a:rPr lang="es-MX" b="1" dirty="0" smtClean="0">
                              <a:solidFill>
                                <a:srgbClr val="C00000"/>
                              </a:solidFill>
                            </a:rPr>
                            <a:t>Población </a:t>
                          </a:r>
                          <a:endParaRPr lang="es-MX" b="1" dirty="0">
                            <a:solidFill>
                              <a:srgbClr val="C00000"/>
                            </a:solidFill>
                          </a:endParaRPr>
                        </a:p>
                      </a:txBody>
                      <a:tcPr>
                        <a:lnB w="12700" cap="flat" cmpd="sng" algn="ctr">
                          <a:solidFill>
                            <a:srgbClr val="00B0F0"/>
                          </a:solidFill>
                          <a:prstDash val="solid"/>
                          <a:round/>
                          <a:headEnd type="none" w="med" len="med"/>
                          <a:tailEnd type="none" w="med" len="med"/>
                        </a:lnB>
                      </a:tcPr>
                    </a:tc>
                    <a:tc>
                      <a:txBody>
                        <a:bodyPr/>
                        <a:lstStyle/>
                        <a:p>
                          <a:endParaRPr lang="es-MX"/>
                        </a:p>
                      </a:txBody>
                      <a:tcPr>
                        <a:lnB w="12700" cap="flat" cmpd="sng" algn="ctr">
                          <a:solidFill>
                            <a:srgbClr val="00B0F0"/>
                          </a:solidFill>
                          <a:prstDash val="solid"/>
                          <a:round/>
                          <a:headEnd type="none" w="med" len="med"/>
                          <a:tailEnd type="none" w="med" len="med"/>
                        </a:lnB>
                        <a:blipFill>
                          <a:blip r:embed="rId2"/>
                          <a:stretch>
                            <a:fillRect l="-49734" t="-108197" r="-299468" b="-447541"/>
                          </a:stretch>
                        </a:blipFill>
                      </a:tcPr>
                    </a:tc>
                    <a:tc>
                      <a:txBody>
                        <a:bodyPr/>
                        <a:lstStyle/>
                        <a:p>
                          <a:endParaRPr lang="es-MX"/>
                        </a:p>
                      </a:txBody>
                      <a:tcPr>
                        <a:lnB w="12700" cap="flat" cmpd="sng" algn="ctr">
                          <a:solidFill>
                            <a:srgbClr val="00B0F0"/>
                          </a:solidFill>
                          <a:prstDash val="solid"/>
                          <a:round/>
                          <a:headEnd type="none" w="med" len="med"/>
                          <a:tailEnd type="none" w="med" len="med"/>
                        </a:lnB>
                        <a:blipFill>
                          <a:blip r:embed="rId2"/>
                          <a:stretch>
                            <a:fillRect l="-200356" t="-108197" r="-300712" b="-447541"/>
                          </a:stretch>
                        </a:blipFill>
                      </a:tcPr>
                    </a:tc>
                    <a:tc>
                      <a:txBody>
                        <a:bodyPr/>
                        <a:lstStyle/>
                        <a:p>
                          <a:endParaRPr lang="es-MX"/>
                        </a:p>
                      </a:txBody>
                      <a:tcPr>
                        <a:lnB w="12700" cap="flat" cmpd="sng" algn="ctr">
                          <a:solidFill>
                            <a:srgbClr val="00B0F0"/>
                          </a:solidFill>
                          <a:prstDash val="solid"/>
                          <a:round/>
                          <a:headEnd type="none" w="med" len="med"/>
                          <a:tailEnd type="none" w="med" len="med"/>
                        </a:lnB>
                        <a:blipFill>
                          <a:blip r:embed="rId2"/>
                          <a:stretch>
                            <a:fillRect l="-300356" t="-108197" r="-200712" b="-447541"/>
                          </a:stretch>
                        </a:blipFill>
                      </a:tcPr>
                    </a:tc>
                    <a:tc>
                      <a:txBody>
                        <a:bodyPr/>
                        <a:lstStyle/>
                        <a:p>
                          <a:pPr algn="ctr"/>
                          <a:r>
                            <a:rPr lang="es-MX" b="1" dirty="0" smtClean="0">
                              <a:solidFill>
                                <a:srgbClr val="C00000"/>
                              </a:solidFill>
                            </a:rPr>
                            <a:t>...</a:t>
                          </a:r>
                          <a:endParaRPr lang="es-MX" b="1" dirty="0">
                            <a:solidFill>
                              <a:srgbClr val="C00000"/>
                            </a:solidFill>
                          </a:endParaRPr>
                        </a:p>
                      </a:txBody>
                      <a:tcPr>
                        <a:lnB w="12700" cap="flat" cmpd="sng" algn="ctr">
                          <a:solidFill>
                            <a:srgbClr val="00B0F0"/>
                          </a:solidFill>
                          <a:prstDash val="solid"/>
                          <a:round/>
                          <a:headEnd type="none" w="med" len="med"/>
                          <a:tailEnd type="none" w="med" len="med"/>
                        </a:lnB>
                      </a:tcPr>
                    </a:tc>
                    <a:tc>
                      <a:txBody>
                        <a:bodyPr/>
                        <a:lstStyle/>
                        <a:p>
                          <a:endParaRPr lang="es-MX"/>
                        </a:p>
                      </a:txBody>
                      <a:tcPr>
                        <a:lnB w="12700" cap="flat" cmpd="sng" algn="ctr">
                          <a:solidFill>
                            <a:srgbClr val="00B0F0"/>
                          </a:solidFill>
                          <a:prstDash val="solid"/>
                          <a:round/>
                          <a:headEnd type="none" w="med" len="med"/>
                          <a:tailEnd type="none" w="med" len="med"/>
                        </a:lnB>
                        <a:blipFill>
                          <a:blip r:embed="rId2"/>
                          <a:stretch>
                            <a:fillRect l="-500712" t="-108197" r="-356" b="-447541"/>
                          </a:stretch>
                        </a:blipFill>
                      </a:tcPr>
                    </a:tc>
                    <a:extLst>
                      <a:ext uri="{0D108BD9-81ED-4DB2-BD59-A6C34878D82A}">
                        <a16:rowId xmlns:a16="http://schemas.microsoft.com/office/drawing/2014/main" val="2400154647"/>
                      </a:ext>
                    </a:extLst>
                  </a:tr>
                  <a:tr h="463707">
                    <a:tc>
                      <a:txBody>
                        <a:bodyPr/>
                        <a:lstStyle/>
                        <a:p>
                          <a:pPr algn="ct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49734" t="-167105" r="-299468" b="-259211"/>
                          </a:stretch>
                        </a:blipFill>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200356" t="-167105" r="-300712" b="-259211"/>
                          </a:stretch>
                        </a:blipFill>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300356" t="-167105" r="-200712" b="-259211"/>
                          </a:stretch>
                        </a:blipFill>
                      </a:tcPr>
                    </a:tc>
                    <a:tc>
                      <a:txBody>
                        <a:bodyPr/>
                        <a:lstStyle/>
                        <a:p>
                          <a:pPr algn="ctr"/>
                          <a:r>
                            <a:rPr lang="es-MX" b="1" dirty="0" smtClean="0">
                              <a:solidFill>
                                <a:srgbClr val="C00000"/>
                              </a:solidFill>
                            </a:rPr>
                            <a:t>…</a:t>
                          </a: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500712" t="-167105" r="-356" b="-259211"/>
                          </a:stretch>
                        </a:blipFill>
                      </a:tcPr>
                    </a:tc>
                    <a:extLst>
                      <a:ext uri="{0D108BD9-81ED-4DB2-BD59-A6C34878D82A}">
                        <a16:rowId xmlns:a16="http://schemas.microsoft.com/office/drawing/2014/main" val="1473577155"/>
                      </a:ext>
                    </a:extLst>
                  </a:tr>
                  <a:tr h="370840">
                    <a:tc>
                      <a:txBody>
                        <a:bodyPr/>
                        <a:lstStyle/>
                        <a:p>
                          <a:pPr algn="ctr"/>
                          <a:r>
                            <a:rPr lang="es-MX" b="1" dirty="0" smtClean="0">
                              <a:solidFill>
                                <a:srgbClr val="C00000"/>
                              </a:solidFill>
                            </a:rPr>
                            <a:t>Muestra</a:t>
                          </a:r>
                          <a:endParaRPr lang="es-MX" b="1" dirty="0">
                            <a:solidFill>
                              <a:srgbClr val="C00000"/>
                            </a:solidFill>
                          </a:endParaRPr>
                        </a:p>
                      </a:txBody>
                      <a:tcPr>
                        <a:lnT w="12700" cap="flat" cmpd="sng" algn="ctr">
                          <a:solidFill>
                            <a:srgbClr val="00B0F0"/>
                          </a:solidFill>
                          <a:prstDash val="solid"/>
                          <a:round/>
                          <a:headEnd type="none" w="med" len="med"/>
                          <a:tailEnd type="none" w="med" len="med"/>
                        </a:lnT>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49734" t="-332787" r="-299468" b="-222951"/>
                          </a:stretch>
                        </a:blipFill>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200356" t="-332787" r="-300712" b="-222951"/>
                          </a:stretch>
                        </a:blipFill>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300356" t="-332787" r="-200712" b="-222951"/>
                          </a:stretch>
                        </a:blipFill>
                      </a:tcPr>
                    </a:tc>
                    <a:tc>
                      <a:txBody>
                        <a:bodyPr/>
                        <a:lstStyle/>
                        <a:p>
                          <a:pPr algn="ctr"/>
                          <a:r>
                            <a:rPr lang="es-MX" b="1" dirty="0" smtClean="0">
                              <a:solidFill>
                                <a:srgbClr val="C00000"/>
                              </a:solidFill>
                            </a:rPr>
                            <a:t>…</a:t>
                          </a: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500712" t="-332787" r="-356" b="-222951"/>
                          </a:stretch>
                        </a:blipFill>
                      </a:tcPr>
                    </a:tc>
                    <a:extLst>
                      <a:ext uri="{0D108BD9-81ED-4DB2-BD59-A6C34878D82A}">
                        <a16:rowId xmlns:a16="http://schemas.microsoft.com/office/drawing/2014/main" val="3326117891"/>
                      </a:ext>
                    </a:extLst>
                  </a:tr>
                  <a:tr h="370840">
                    <a:tc>
                      <a:txBody>
                        <a:bodyPr/>
                        <a:lstStyle/>
                        <a:p>
                          <a:pPr algn="ctr"/>
                          <a:endParaRPr lang="es-MX" b="1" dirty="0">
                            <a:solidFill>
                              <a:srgbClr val="C00000"/>
                            </a:solidFill>
                          </a:endParaRPr>
                        </a:p>
                      </a:txBody>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49734" t="-432787" r="-299468" b="-122951"/>
                          </a:stretch>
                        </a:blipFill>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200356" t="-432787" r="-300712" b="-122951"/>
                          </a:stretch>
                        </a:blipFill>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300356" t="-432787" r="-200712" b="-122951"/>
                          </a:stretch>
                        </a:blipFill>
                      </a:tcPr>
                    </a:tc>
                    <a:tc>
                      <a:txBody>
                        <a:bodyPr/>
                        <a:lstStyle/>
                        <a:p>
                          <a:pPr algn="ctr"/>
                          <a:r>
                            <a:rPr lang="es-MX" b="1" dirty="0" smtClean="0">
                              <a:solidFill>
                                <a:srgbClr val="C00000"/>
                              </a:solidFill>
                            </a:rPr>
                            <a:t>…</a:t>
                          </a: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500712" t="-432787" r="-356" b="-122951"/>
                          </a:stretch>
                        </a:blipFill>
                      </a:tcPr>
                    </a:tc>
                    <a:extLst>
                      <a:ext uri="{0D108BD9-81ED-4DB2-BD59-A6C34878D82A}">
                        <a16:rowId xmlns:a16="http://schemas.microsoft.com/office/drawing/2014/main" val="619078604"/>
                      </a:ext>
                    </a:extLst>
                  </a:tr>
                  <a:tr h="373793">
                    <a:tc>
                      <a:txBody>
                        <a:bodyPr/>
                        <a:lstStyle/>
                        <a:p>
                          <a:pPr algn="ctr"/>
                          <a:endParaRPr lang="es-MX" b="1" dirty="0">
                            <a:solidFill>
                              <a:srgbClr val="C00000"/>
                            </a:solidFill>
                          </a:endParaRPr>
                        </a:p>
                      </a:txBody>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49734" t="-532787" r="-299468" b="-22951"/>
                          </a:stretch>
                        </a:blipFill>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200356" t="-532787" r="-300712" b="-22951"/>
                          </a:stretch>
                        </a:blipFill>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300356" t="-532787" r="-200712" b="-22951"/>
                          </a:stretch>
                        </a:blipFill>
                      </a:tcPr>
                    </a:tc>
                    <a:tc>
                      <a:txBody>
                        <a:bodyPr/>
                        <a:lstStyle/>
                        <a:p>
                          <a:pPr algn="ctr"/>
                          <a:r>
                            <a:rPr lang="es-MX" b="1" dirty="0" smtClean="0">
                              <a:solidFill>
                                <a:srgbClr val="C00000"/>
                              </a:solidFill>
                            </a:rPr>
                            <a:t>…</a:t>
                          </a:r>
                          <a:endParaRPr lang="es-MX" b="1" dirty="0">
                            <a:solidFill>
                              <a:srgbClr val="C00000"/>
                            </a:solidFill>
                          </a:endParaRPr>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endParaRPr lang="es-MX"/>
                        </a:p>
                      </a:txBody>
                      <a:tcP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blipFill>
                          <a:blip r:embed="rId2"/>
                          <a:stretch>
                            <a:fillRect l="-500712" t="-532787" r="-356" b="-22951"/>
                          </a:stretch>
                        </a:blipFill>
                      </a:tcPr>
                    </a:tc>
                    <a:extLst>
                      <a:ext uri="{0D108BD9-81ED-4DB2-BD59-A6C34878D82A}">
                        <a16:rowId xmlns:a16="http://schemas.microsoft.com/office/drawing/2014/main" val="3985655477"/>
                      </a:ext>
                    </a:extLst>
                  </a:tr>
                </a:tbl>
              </a:graphicData>
            </a:graphic>
          </p:graphicFrame>
        </mc:Fallback>
      </mc:AlternateContent>
    </p:spTree>
    <p:extLst>
      <p:ext uri="{BB962C8B-B14F-4D97-AF65-F5344CB8AC3E}">
        <p14:creationId xmlns:p14="http://schemas.microsoft.com/office/powerpoint/2010/main" val="976240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Problema</a:t>
            </a:r>
            <a:endParaRPr lang="es-MX" sz="3600" dirty="0">
              <a:solidFill>
                <a:srgbClr val="FFC000"/>
              </a:solidFill>
            </a:endParaRPr>
          </a:p>
        </p:txBody>
      </p:sp>
      <p:sp>
        <p:nvSpPr>
          <p:cNvPr id="3" name="Marcador de contenido 2"/>
          <p:cNvSpPr txBox="1">
            <a:spLocks/>
          </p:cNvSpPr>
          <p:nvPr/>
        </p:nvSpPr>
        <p:spPr>
          <a:xfrm>
            <a:off x="580592" y="1794163"/>
            <a:ext cx="11173691" cy="4024746"/>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lgn="just">
              <a:buFont typeface="Corbel" pitchFamily="34" charset="0"/>
              <a:buNone/>
            </a:pPr>
            <a:r>
              <a:rPr lang="es-MX" sz="2800" dirty="0" smtClean="0"/>
              <a:t>Un estudio sobre los efectos de la exposición al monóxido de carbono en pacientes con arterioesclerosis, se llevó en tres diferentes centros médicos en EUA –Johns Hopkins </a:t>
            </a:r>
            <a:r>
              <a:rPr lang="es-MX" sz="2800" dirty="0" err="1" smtClean="0"/>
              <a:t>University</a:t>
            </a:r>
            <a:r>
              <a:rPr lang="es-MX" sz="2800" dirty="0" smtClean="0"/>
              <a:t> </a:t>
            </a:r>
            <a:r>
              <a:rPr lang="es-MX" sz="2800" dirty="0" err="1" smtClean="0"/>
              <a:t>School</a:t>
            </a:r>
            <a:r>
              <a:rPr lang="es-MX" sz="2800" dirty="0" smtClean="0"/>
              <a:t> of Medicine, Rancho Los Amigos Medical center y St. Louis </a:t>
            </a:r>
            <a:r>
              <a:rPr lang="es-MX" sz="2800" dirty="0" err="1" smtClean="0"/>
              <a:t>University</a:t>
            </a:r>
            <a:r>
              <a:rPr lang="es-MX" sz="2800" dirty="0" smtClean="0"/>
              <a:t> </a:t>
            </a:r>
            <a:r>
              <a:rPr lang="es-MX" sz="2800" dirty="0" err="1" smtClean="0"/>
              <a:t>School</a:t>
            </a:r>
            <a:r>
              <a:rPr lang="es-MX" sz="2800" dirty="0" smtClean="0"/>
              <a:t> of Medicine.</a:t>
            </a:r>
          </a:p>
          <a:p>
            <a:pPr marL="45720" indent="0" algn="just">
              <a:buFont typeface="Corbel" pitchFamily="34" charset="0"/>
              <a:buNone/>
            </a:pPr>
            <a:r>
              <a:rPr lang="es-MX" sz="2800" dirty="0" smtClean="0"/>
              <a:t>Si los pacientes de un centro medico empiezan con medidas de volumen espiratorio forzado de 1 segundo (insuficiencia respiratoria) mayores o menores, lo resultados se pueden ver afectados.</a:t>
            </a:r>
          </a:p>
          <a:p>
            <a:pPr marL="45720" indent="0" algn="just">
              <a:buFont typeface="Corbel" pitchFamily="34" charset="0"/>
              <a:buNone/>
            </a:pPr>
            <a:r>
              <a:rPr lang="es-MX" sz="2800" dirty="0" smtClean="0"/>
              <a:t>Como los valores de las medias de los tres centros son diferentes, entonces se desea comprobar si hay diferencia entre ellos.</a:t>
            </a:r>
          </a:p>
          <a:p>
            <a:pPr marL="45720" indent="0" algn="just">
              <a:buFont typeface="Corbel" pitchFamily="34" charset="0"/>
              <a:buNone/>
            </a:pPr>
            <a:endParaRPr lang="es-MX" sz="2800" dirty="0" smtClean="0"/>
          </a:p>
          <a:p>
            <a:pPr marL="45720" indent="0" algn="just">
              <a:buFont typeface="Corbel" pitchFamily="34" charset="0"/>
              <a:buNone/>
            </a:pPr>
            <a:endParaRPr lang="es-MX" sz="2800" dirty="0"/>
          </a:p>
        </p:txBody>
      </p:sp>
    </p:spTree>
    <p:extLst>
      <p:ext uri="{BB962C8B-B14F-4D97-AF65-F5344CB8AC3E}">
        <p14:creationId xmlns:p14="http://schemas.microsoft.com/office/powerpoint/2010/main" val="1658601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00640" y="1161132"/>
                <a:ext cx="11263745" cy="5105115"/>
              </a:xfrm>
              <a:prstGeom prst="rect">
                <a:avLst/>
              </a:prstGeom>
              <a:noFill/>
            </p:spPr>
            <p:txBody>
              <a:bodyPr wrap="square" rtlCol="0">
                <a:spAutoFit/>
              </a:bodyPr>
              <a:lstStyle/>
              <a:p>
                <a:pPr algn="ctr"/>
                <a:endParaRPr lang="es-MX" sz="2700" dirty="0" smtClean="0">
                  <a:solidFill>
                    <a:srgbClr val="002060"/>
                  </a:solidFill>
                </a:endParaRPr>
              </a:p>
              <a:p>
                <a:pPr algn="ctr"/>
                <a:r>
                  <a:rPr lang="es-MX" sz="2700" b="1" dirty="0" smtClean="0">
                    <a:solidFill>
                      <a:srgbClr val="002060"/>
                    </a:solidFill>
                  </a:rPr>
                  <a:t>Si se supone que todas las varianzas poblacionales son iguales:</a:t>
                </a:r>
              </a:p>
              <a:p>
                <a:pPr algn="ctr"/>
                <a14:m>
                  <m:oMathPara xmlns:m="http://schemas.openxmlformats.org/officeDocument/2006/math">
                    <m:oMathParaPr>
                      <m:jc m:val="centerGroup"/>
                    </m:oMathParaPr>
                    <m:oMath xmlns:m="http://schemas.openxmlformats.org/officeDocument/2006/math">
                      <m:sSubSup>
                        <m:sSubSupPr>
                          <m:ctrlPr>
                            <a:rPr lang="es-MX" sz="2700" b="1" i="1" smtClean="0">
                              <a:solidFill>
                                <a:srgbClr val="002060"/>
                              </a:solidFill>
                              <a:latin typeface="Cambria Math" panose="02040503050406030204" pitchFamily="18" charset="0"/>
                            </a:rPr>
                          </m:ctrlPr>
                        </m:sSubSupPr>
                        <m:e>
                          <m:r>
                            <a:rPr lang="es-MX" sz="2700" b="1" i="1" smtClean="0">
                              <a:solidFill>
                                <a:srgbClr val="002060"/>
                              </a:solidFill>
                              <a:latin typeface="Cambria Math" panose="02040503050406030204" pitchFamily="18" charset="0"/>
                            </a:rPr>
                            <m:t>𝝈</m:t>
                          </m:r>
                        </m:e>
                        <m:sub>
                          <m:r>
                            <a:rPr lang="es-MX" sz="2700" b="1" i="1" smtClean="0">
                              <a:solidFill>
                                <a:srgbClr val="002060"/>
                              </a:solidFill>
                              <a:latin typeface="Cambria Math" panose="02040503050406030204" pitchFamily="18" charset="0"/>
                            </a:rPr>
                            <m:t>𝟏</m:t>
                          </m:r>
                        </m:sub>
                        <m:sup>
                          <m:r>
                            <a:rPr lang="es-MX" sz="2700" b="1" i="1" smtClean="0">
                              <a:solidFill>
                                <a:srgbClr val="002060"/>
                              </a:solidFill>
                              <a:latin typeface="Cambria Math" panose="02040503050406030204" pitchFamily="18" charset="0"/>
                            </a:rPr>
                            <m:t>𝟐</m:t>
                          </m:r>
                        </m:sup>
                      </m:sSubSup>
                      <m:r>
                        <a:rPr lang="es-MX" sz="2700" b="1" i="1" smtClean="0">
                          <a:solidFill>
                            <a:srgbClr val="002060"/>
                          </a:solidFill>
                          <a:latin typeface="Cambria Math" panose="02040503050406030204" pitchFamily="18" charset="0"/>
                        </a:rPr>
                        <m:t>=</m:t>
                      </m:r>
                      <m:sSubSup>
                        <m:sSubSupPr>
                          <m:ctrlPr>
                            <a:rPr lang="es-MX" sz="2700" b="1" i="1" smtClean="0">
                              <a:solidFill>
                                <a:srgbClr val="002060"/>
                              </a:solidFill>
                              <a:latin typeface="Cambria Math" panose="02040503050406030204" pitchFamily="18" charset="0"/>
                            </a:rPr>
                          </m:ctrlPr>
                        </m:sSubSupPr>
                        <m:e>
                          <m:r>
                            <a:rPr lang="es-MX" sz="2700" b="1" i="1" smtClean="0">
                              <a:solidFill>
                                <a:srgbClr val="002060"/>
                              </a:solidFill>
                              <a:latin typeface="Cambria Math" panose="02040503050406030204" pitchFamily="18" charset="0"/>
                            </a:rPr>
                            <m:t>𝝈</m:t>
                          </m:r>
                        </m:e>
                        <m:sub>
                          <m:r>
                            <a:rPr lang="es-MX" sz="2700" b="1" i="1" smtClean="0">
                              <a:solidFill>
                                <a:srgbClr val="002060"/>
                              </a:solidFill>
                              <a:latin typeface="Cambria Math" panose="02040503050406030204" pitchFamily="18" charset="0"/>
                            </a:rPr>
                            <m:t>𝟐</m:t>
                          </m:r>
                        </m:sub>
                        <m:sup>
                          <m:r>
                            <a:rPr lang="es-MX" sz="2700" b="1" i="1" smtClean="0">
                              <a:solidFill>
                                <a:srgbClr val="002060"/>
                              </a:solidFill>
                              <a:latin typeface="Cambria Math" panose="02040503050406030204" pitchFamily="18" charset="0"/>
                            </a:rPr>
                            <m:t>𝟐</m:t>
                          </m:r>
                        </m:sup>
                      </m:sSubSup>
                      <m:r>
                        <a:rPr lang="es-MX" sz="2700" b="1" i="1" smtClean="0">
                          <a:solidFill>
                            <a:srgbClr val="002060"/>
                          </a:solidFill>
                          <a:latin typeface="Cambria Math" panose="02040503050406030204" pitchFamily="18" charset="0"/>
                        </a:rPr>
                        <m:t>=</m:t>
                      </m:r>
                      <m:sSubSup>
                        <m:sSubSupPr>
                          <m:ctrlPr>
                            <a:rPr lang="es-MX" sz="2700" b="1" i="1" smtClean="0">
                              <a:solidFill>
                                <a:srgbClr val="002060"/>
                              </a:solidFill>
                              <a:latin typeface="Cambria Math" panose="02040503050406030204" pitchFamily="18" charset="0"/>
                            </a:rPr>
                          </m:ctrlPr>
                        </m:sSubSupPr>
                        <m:e>
                          <m:r>
                            <a:rPr lang="es-MX" sz="2700" b="1" i="1" smtClean="0">
                              <a:solidFill>
                                <a:srgbClr val="002060"/>
                              </a:solidFill>
                              <a:latin typeface="Cambria Math" panose="02040503050406030204" pitchFamily="18" charset="0"/>
                            </a:rPr>
                            <m:t>𝝈</m:t>
                          </m:r>
                        </m:e>
                        <m:sub>
                          <m:r>
                            <a:rPr lang="es-MX" sz="2700" b="1" i="1" smtClean="0">
                              <a:solidFill>
                                <a:srgbClr val="002060"/>
                              </a:solidFill>
                              <a:latin typeface="Cambria Math" panose="02040503050406030204" pitchFamily="18" charset="0"/>
                            </a:rPr>
                            <m:t>𝟐</m:t>
                          </m:r>
                        </m:sub>
                        <m:sup>
                          <m:r>
                            <a:rPr lang="es-MX" sz="2700" b="1" i="1" smtClean="0">
                              <a:solidFill>
                                <a:srgbClr val="002060"/>
                              </a:solidFill>
                              <a:latin typeface="Cambria Math" panose="02040503050406030204" pitchFamily="18" charset="0"/>
                            </a:rPr>
                            <m:t>𝟐</m:t>
                          </m:r>
                        </m:sup>
                      </m:sSubSup>
                      <m:r>
                        <a:rPr lang="es-MX" sz="2700" b="1" i="1" smtClean="0">
                          <a:solidFill>
                            <a:srgbClr val="002060"/>
                          </a:solidFill>
                          <a:latin typeface="Cambria Math" panose="02040503050406030204" pitchFamily="18" charset="0"/>
                        </a:rPr>
                        <m:t>=</m:t>
                      </m:r>
                      <m:sSup>
                        <m:sSupPr>
                          <m:ctrlPr>
                            <a:rPr lang="es-MX" sz="2700" b="1" i="1" smtClean="0">
                              <a:solidFill>
                                <a:srgbClr val="002060"/>
                              </a:solidFill>
                              <a:latin typeface="Cambria Math" panose="02040503050406030204" pitchFamily="18" charset="0"/>
                            </a:rPr>
                          </m:ctrlPr>
                        </m:sSupPr>
                        <m:e>
                          <m:r>
                            <a:rPr lang="es-MX" sz="2700" b="1" i="1" smtClean="0">
                              <a:solidFill>
                                <a:srgbClr val="002060"/>
                              </a:solidFill>
                              <a:latin typeface="Cambria Math" panose="02040503050406030204" pitchFamily="18" charset="0"/>
                            </a:rPr>
                            <m:t>𝝈</m:t>
                          </m:r>
                        </m:e>
                        <m:sup>
                          <m:r>
                            <a:rPr lang="es-MX" sz="2700" b="1" i="1" smtClean="0">
                              <a:solidFill>
                                <a:srgbClr val="002060"/>
                              </a:solidFill>
                              <a:latin typeface="Cambria Math" panose="02040503050406030204" pitchFamily="18" charset="0"/>
                            </a:rPr>
                            <m:t>𝟐</m:t>
                          </m:r>
                        </m:sup>
                      </m:sSup>
                    </m:oMath>
                  </m:oMathPara>
                </a14:m>
                <a:endParaRPr lang="es-MX" sz="2700" b="1" dirty="0" smtClean="0">
                  <a:solidFill>
                    <a:srgbClr val="002060"/>
                  </a:solidFill>
                </a:endParaRPr>
              </a:p>
              <a:p>
                <a:endParaRPr lang="es-MX" sz="2700" dirty="0">
                  <a:solidFill>
                    <a:srgbClr val="002060"/>
                  </a:solidFill>
                </a:endParaRPr>
              </a:p>
              <a:p>
                <a:r>
                  <a:rPr lang="es-MX" sz="2700" b="1" dirty="0" smtClean="0">
                    <a:solidFill>
                      <a:srgbClr val="002060"/>
                    </a:solidFill>
                  </a:rPr>
                  <a:t>Paso UNO: </a:t>
                </a:r>
                <a:r>
                  <a:rPr lang="es-MX" sz="2700" dirty="0" smtClean="0">
                    <a:solidFill>
                      <a:srgbClr val="002060"/>
                    </a:solidFill>
                  </a:rPr>
                  <a:t>definimos la </a:t>
                </a:r>
                <a:r>
                  <a:rPr lang="es-MX" sz="2700" dirty="0">
                    <a:solidFill>
                      <a:srgbClr val="002060"/>
                    </a:solidFill>
                  </a:rPr>
                  <a:t>H</a:t>
                </a:r>
                <a:r>
                  <a:rPr lang="es-MX" sz="2700" dirty="0" smtClean="0">
                    <a:solidFill>
                      <a:srgbClr val="002060"/>
                    </a:solidFill>
                  </a:rPr>
                  <a:t>ipótesis Nula: </a:t>
                </a:r>
              </a:p>
              <a:p>
                <a:pPr algn="ctr"/>
                <a14:m>
                  <m:oMath xmlns:m="http://schemas.openxmlformats.org/officeDocument/2006/math">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𝐻</m:t>
                        </m:r>
                      </m:e>
                      <m:sub>
                        <m:r>
                          <a:rPr lang="es-MX" sz="2700" b="0" i="1" smtClean="0">
                            <a:solidFill>
                              <a:srgbClr val="002060"/>
                            </a:solidFill>
                            <a:latin typeface="Cambria Math" panose="02040503050406030204" pitchFamily="18" charset="0"/>
                          </a:rPr>
                          <m:t>0</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1</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2</m:t>
                        </m:r>
                      </m:sub>
                    </m:sSub>
                    <m:r>
                      <a:rPr lang="es-MX" sz="2700" b="0" i="1" smtClean="0">
                        <a:solidFill>
                          <a:srgbClr val="002060"/>
                        </a:solidFill>
                        <a:latin typeface="Cambria Math" panose="02040503050406030204" pitchFamily="18" charset="0"/>
                      </a:rPr>
                      <m:t>=</m:t>
                    </m:r>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𝜇</m:t>
                        </m:r>
                      </m:e>
                      <m:sub>
                        <m:r>
                          <a:rPr lang="es-MX" sz="2700" b="0" i="1" smtClean="0">
                            <a:solidFill>
                              <a:srgbClr val="002060"/>
                            </a:solidFill>
                            <a:latin typeface="Cambria Math" panose="02040503050406030204" pitchFamily="18" charset="0"/>
                          </a:rPr>
                          <m:t>3</m:t>
                        </m:r>
                      </m:sub>
                    </m:sSub>
                  </m:oMath>
                </a14:m>
                <a:r>
                  <a:rPr lang="es-MX" sz="2700" dirty="0" smtClean="0">
                    <a:solidFill>
                      <a:srgbClr val="002060"/>
                    </a:solidFill>
                  </a:rPr>
                  <a:t> </a:t>
                </a:r>
                <a:endParaRPr lang="es-MX" sz="2700" dirty="0">
                  <a:solidFill>
                    <a:srgbClr val="002060"/>
                  </a:solidFill>
                </a:endParaRPr>
              </a:p>
              <a:p>
                <a:endParaRPr lang="es-MX" sz="2700" dirty="0" smtClean="0">
                  <a:solidFill>
                    <a:srgbClr val="002060"/>
                  </a:solidFill>
                </a:endParaRPr>
              </a:p>
              <a:p>
                <a:r>
                  <a:rPr lang="es-MX" sz="2700" b="1" dirty="0" smtClean="0">
                    <a:solidFill>
                      <a:srgbClr val="002060"/>
                    </a:solidFill>
                  </a:rPr>
                  <a:t>Paso DOS: </a:t>
                </a:r>
                <a:r>
                  <a:rPr lang="es-MX" sz="2700" dirty="0" smtClean="0">
                    <a:solidFill>
                      <a:srgbClr val="002060"/>
                    </a:solidFill>
                  </a:rPr>
                  <a:t>definimos la Hipótesis Alternativa:</a:t>
                </a:r>
              </a:p>
              <a:p>
                <a:pPr/>
                <a14:m>
                  <m:oMathPara xmlns:m="http://schemas.openxmlformats.org/officeDocument/2006/math">
                    <m:oMathParaPr>
                      <m:jc m:val="centerGroup"/>
                    </m:oMathParaPr>
                    <m:oMath xmlns:m="http://schemas.openxmlformats.org/officeDocument/2006/math">
                      <m:sSub>
                        <m:sSubPr>
                          <m:ctrlPr>
                            <a:rPr lang="es-MX" sz="2700" b="0" i="1" smtClean="0">
                              <a:solidFill>
                                <a:srgbClr val="002060"/>
                              </a:solidFill>
                              <a:latin typeface="Cambria Math" panose="02040503050406030204" pitchFamily="18" charset="0"/>
                            </a:rPr>
                          </m:ctrlPr>
                        </m:sSubPr>
                        <m:e>
                          <m:r>
                            <a:rPr lang="es-MX" sz="2700" b="0" i="1" smtClean="0">
                              <a:solidFill>
                                <a:srgbClr val="002060"/>
                              </a:solidFill>
                              <a:latin typeface="Cambria Math" panose="02040503050406030204" pitchFamily="18" charset="0"/>
                            </a:rPr>
                            <m:t>𝐻</m:t>
                          </m:r>
                        </m:e>
                        <m:sub>
                          <m:r>
                            <a:rPr lang="es-MX" sz="2700" b="0" i="1" smtClean="0">
                              <a:solidFill>
                                <a:srgbClr val="002060"/>
                              </a:solidFill>
                              <a:latin typeface="Cambria Math" panose="02040503050406030204" pitchFamily="18" charset="0"/>
                            </a:rPr>
                            <m:t>𝐴</m:t>
                          </m:r>
                        </m:sub>
                      </m:sSub>
                      <m:r>
                        <a:rPr lang="es-MX" sz="2700" b="0" i="1" smtClean="0">
                          <a:solidFill>
                            <a:srgbClr val="002060"/>
                          </a:solidFill>
                          <a:latin typeface="Cambria Math" panose="02040503050406030204" pitchFamily="18" charset="0"/>
                        </a:rPr>
                        <m:t>:</m:t>
                      </m:r>
                      <m:r>
                        <a:rPr lang="es-MX" sz="2700" b="0" i="1" smtClean="0">
                          <a:solidFill>
                            <a:srgbClr val="002060"/>
                          </a:solidFill>
                          <a:latin typeface="Cambria Math" panose="02040503050406030204" pitchFamily="18" charset="0"/>
                        </a:rPr>
                        <m:t>𝑎𝑙</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𝑚𝑒𝑛𝑜𝑠</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𝑢𝑛𝑎</m:t>
                      </m:r>
                      <m:r>
                        <a:rPr lang="es-MX" sz="2700" b="0" i="1" smtClean="0">
                          <a:solidFill>
                            <a:srgbClr val="002060"/>
                          </a:solidFill>
                          <a:latin typeface="Cambria Math" panose="02040503050406030204" pitchFamily="18" charset="0"/>
                        </a:rPr>
                        <m:t> </m:t>
                      </m:r>
                      <m:r>
                        <a:rPr lang="es-MX" sz="2700" b="1" i="1" smtClean="0">
                          <a:solidFill>
                            <a:srgbClr val="002060"/>
                          </a:solidFill>
                          <a:latin typeface="Cambria Math" panose="02040503050406030204" pitchFamily="18" charset="0"/>
                        </a:rPr>
                        <m:t>𝝁</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𝑒𝑠</m:t>
                      </m:r>
                      <m:r>
                        <a:rPr lang="es-MX" sz="2700" b="0" i="1" smtClean="0">
                          <a:solidFill>
                            <a:srgbClr val="002060"/>
                          </a:solidFill>
                          <a:latin typeface="Cambria Math" panose="02040503050406030204" pitchFamily="18" charset="0"/>
                        </a:rPr>
                        <m:t> </m:t>
                      </m:r>
                      <m:r>
                        <a:rPr lang="es-MX" sz="2700" b="0" i="1" smtClean="0">
                          <a:solidFill>
                            <a:srgbClr val="002060"/>
                          </a:solidFill>
                          <a:latin typeface="Cambria Math" panose="02040503050406030204" pitchFamily="18" charset="0"/>
                        </a:rPr>
                        <m:t>𝑑𝑖𝑓𝑒𝑟𝑒𝑛𝑡𝑒</m:t>
                      </m:r>
                    </m:oMath>
                  </m:oMathPara>
                </a14:m>
                <a:endParaRPr lang="es-MX" sz="2700" dirty="0" smtClean="0">
                  <a:solidFill>
                    <a:srgbClr val="002060"/>
                  </a:solidFill>
                </a:endParaRPr>
              </a:p>
              <a:p>
                <a:endParaRPr lang="es-MX" sz="2700" dirty="0" smtClean="0">
                  <a:solidFill>
                    <a:srgbClr val="002060"/>
                  </a:solidFill>
                </a:endParaRPr>
              </a:p>
              <a:p>
                <a:r>
                  <a:rPr lang="es-MX" sz="2700" b="1" dirty="0" smtClean="0">
                    <a:solidFill>
                      <a:srgbClr val="002060"/>
                    </a:solidFill>
                  </a:rPr>
                  <a:t>Paso TRES: </a:t>
                </a:r>
                <a:r>
                  <a:rPr lang="es-MX" sz="2700" dirty="0" smtClean="0">
                    <a:solidFill>
                      <a:srgbClr val="002060"/>
                    </a:solidFill>
                  </a:rPr>
                  <a:t>definimos la variables</a:t>
                </a:r>
              </a:p>
              <a:p>
                <a:endParaRPr lang="es-MX" sz="2700" dirty="0" smtClean="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00640" y="1161132"/>
                <a:ext cx="11263745" cy="5105115"/>
              </a:xfrm>
              <a:prstGeom prst="rect">
                <a:avLst/>
              </a:prstGeom>
              <a:blipFill>
                <a:blip r:embed="rId3"/>
                <a:stretch>
                  <a:fillRect l="-1028"/>
                </a:stretch>
              </a:blipFill>
            </p:spPr>
            <p:txBody>
              <a:bodyPr/>
              <a:lstStyle/>
              <a:p>
                <a:r>
                  <a:rPr lang="es-MX">
                    <a:noFill/>
                  </a:rPr>
                  <a:t> </a:t>
                </a:r>
              </a:p>
            </p:txBody>
          </p:sp>
        </mc:Fallback>
      </mc:AlternateContent>
      <p:sp>
        <p:nvSpPr>
          <p:cNvPr id="4" name="Rectángulo 3"/>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p:spTree>
    <p:extLst>
      <p:ext uri="{BB962C8B-B14F-4D97-AF65-F5344CB8AC3E}">
        <p14:creationId xmlns:p14="http://schemas.microsoft.com/office/powerpoint/2010/main" val="3144524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00638" y="1554672"/>
                <a:ext cx="11263745" cy="5914761"/>
              </a:xfrm>
              <a:prstGeom prst="rect">
                <a:avLst/>
              </a:prstGeom>
              <a:noFill/>
            </p:spPr>
            <p:txBody>
              <a:bodyPr wrap="square" rtlCol="0">
                <a:spAutoFit/>
              </a:bodyPr>
              <a:lstStyle/>
              <a:p>
                <a:r>
                  <a:rPr lang="es-MX" sz="2700" b="1" dirty="0" smtClean="0">
                    <a:solidFill>
                      <a:srgbClr val="002060"/>
                    </a:solidFill>
                  </a:rPr>
                  <a:t>Paso CUATRO: </a:t>
                </a:r>
                <a:r>
                  <a:rPr lang="es-MX" sz="2700" dirty="0" smtClean="0">
                    <a:solidFill>
                      <a:srgbClr val="002060"/>
                    </a:solidFill>
                  </a:rPr>
                  <a:t>definimos nuestro estadístico de prueba(varianza común) </a:t>
                </a:r>
              </a:p>
              <a:p>
                <a:endParaRPr lang="es-MX" sz="2700" dirty="0">
                  <a:solidFill>
                    <a:srgbClr val="002060"/>
                  </a:solidFill>
                </a:endParaRPr>
              </a:p>
              <a:p>
                <a:endParaRPr lang="es-MX" sz="2700" dirty="0" smtClean="0">
                  <a:solidFill>
                    <a:srgbClr val="002060"/>
                  </a:solidFill>
                </a:endParaRPr>
              </a:p>
              <a:p>
                <a:endParaRPr lang="es-MX" sz="2700" dirty="0">
                  <a:solidFill>
                    <a:srgbClr val="002060"/>
                  </a:solidFill>
                </a:endParaRPr>
              </a:p>
              <a:p>
                <a:r>
                  <a:rPr lang="es-MX" sz="2700" dirty="0" smtClean="0">
                    <a:solidFill>
                      <a:srgbClr val="002060"/>
                    </a:solidFill>
                  </a:rPr>
                  <a:t>Es un promedio ponderado de </a:t>
                </a:r>
                <a14:m>
                  <m:oMath xmlns:m="http://schemas.openxmlformats.org/officeDocument/2006/math">
                    <m:r>
                      <a:rPr lang="es-MX" sz="2800" b="1" i="1" smtClean="0">
                        <a:solidFill>
                          <a:srgbClr val="002060"/>
                        </a:solidFill>
                        <a:latin typeface="Cambria Math" panose="02040503050406030204" pitchFamily="18" charset="0"/>
                      </a:rPr>
                      <m:t>𝒌</m:t>
                    </m:r>
                  </m:oMath>
                </a14:m>
                <a:r>
                  <a:rPr lang="es-MX" sz="2700" b="1" i="1" dirty="0" smtClean="0">
                    <a:solidFill>
                      <a:srgbClr val="002060"/>
                    </a:solidFill>
                  </a:rPr>
                  <a:t> varianzas</a:t>
                </a:r>
                <a:r>
                  <a:rPr lang="es-MX" sz="2700" dirty="0" smtClean="0">
                    <a:solidFill>
                      <a:srgbClr val="002060"/>
                    </a:solidFill>
                  </a:rPr>
                  <a:t> de muestras individuales. El subíndice </a:t>
                </a:r>
                <a14:m>
                  <m:oMath xmlns:m="http://schemas.openxmlformats.org/officeDocument/2006/math">
                    <m:r>
                      <a:rPr lang="es-MX" sz="2700" b="1" i="1" smtClean="0">
                        <a:solidFill>
                          <a:srgbClr val="002060"/>
                        </a:solidFill>
                        <a:latin typeface="Cambria Math" panose="02040503050406030204" pitchFamily="18" charset="0"/>
                      </a:rPr>
                      <m:t>𝒘</m:t>
                    </m:r>
                  </m:oMath>
                </a14:m>
                <a:r>
                  <a:rPr lang="es-MX" sz="2700" b="1" i="1" dirty="0" smtClean="0">
                    <a:solidFill>
                      <a:srgbClr val="002060"/>
                    </a:solidFill>
                  </a:rPr>
                  <a:t> </a:t>
                </a:r>
                <a:r>
                  <a:rPr lang="es-MX" sz="2700" dirty="0" smtClean="0">
                    <a:solidFill>
                      <a:srgbClr val="002060"/>
                    </a:solidFill>
                  </a:rPr>
                  <a:t>denota variabilidad </a:t>
                </a:r>
                <a:r>
                  <a:rPr lang="es-MX" sz="2700" b="1" dirty="0" smtClean="0">
                    <a:solidFill>
                      <a:srgbClr val="002060"/>
                    </a:solidFill>
                  </a:rPr>
                  <a:t>“dentro de los grupos”</a:t>
                </a:r>
              </a:p>
              <a:p>
                <a:endParaRPr lang="es-MX" sz="2700" b="1" dirty="0">
                  <a:solidFill>
                    <a:srgbClr val="002060"/>
                  </a:solidFill>
                </a:endParaRP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r>
                  <a:rPr lang="es-MX" sz="2700" dirty="0" smtClean="0">
                    <a:solidFill>
                      <a:srgbClr val="002060"/>
                    </a:solidFill>
                  </a:rPr>
                  <a:t>El </a:t>
                </a:r>
                <a:r>
                  <a:rPr lang="es-MX" sz="2700" dirty="0">
                    <a:solidFill>
                      <a:srgbClr val="002060"/>
                    </a:solidFill>
                  </a:rPr>
                  <a:t>subíndice </a:t>
                </a:r>
                <a14:m>
                  <m:oMath xmlns:m="http://schemas.openxmlformats.org/officeDocument/2006/math">
                    <m:r>
                      <a:rPr lang="es-MX" sz="2700" b="1" i="0" smtClean="0">
                        <a:solidFill>
                          <a:srgbClr val="002060"/>
                        </a:solidFill>
                        <a:latin typeface="Cambria Math" panose="02040503050406030204" pitchFamily="18" charset="0"/>
                      </a:rPr>
                      <m:t>𝐁</m:t>
                    </m:r>
                  </m:oMath>
                </a14:m>
                <a:r>
                  <a:rPr lang="es-MX" sz="2700" b="1" i="1" dirty="0">
                    <a:solidFill>
                      <a:srgbClr val="002060"/>
                    </a:solidFill>
                  </a:rPr>
                  <a:t> </a:t>
                </a:r>
                <a:r>
                  <a:rPr lang="es-MX" sz="2700" dirty="0">
                    <a:solidFill>
                      <a:srgbClr val="002060"/>
                    </a:solidFill>
                  </a:rPr>
                  <a:t>denota variabilidad </a:t>
                </a:r>
                <a:r>
                  <a:rPr lang="es-MX" sz="2700" b="1" dirty="0" smtClean="0">
                    <a:solidFill>
                      <a:srgbClr val="002060"/>
                    </a:solidFill>
                  </a:rPr>
                  <a:t>“entre los </a:t>
                </a:r>
                <a:r>
                  <a:rPr lang="es-MX" sz="2700" b="1" dirty="0">
                    <a:solidFill>
                      <a:srgbClr val="002060"/>
                    </a:solidFill>
                  </a:rPr>
                  <a:t>grupos”</a:t>
                </a: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00638" y="1554672"/>
                <a:ext cx="11263745" cy="5914761"/>
              </a:xfrm>
              <a:prstGeom prst="rect">
                <a:avLst/>
              </a:prstGeom>
              <a:blipFill>
                <a:blip r:embed="rId3"/>
                <a:stretch>
                  <a:fillRect l="-1028" t="-92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CuadroTexto 9"/>
              <p:cNvSpPr txBox="1"/>
              <p:nvPr/>
            </p:nvSpPr>
            <p:spPr>
              <a:xfrm>
                <a:off x="2305438" y="2186258"/>
                <a:ext cx="7654147" cy="963662"/>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sz="2800" b="1" i="1" smtClean="0">
                              <a:solidFill>
                                <a:srgbClr val="002060"/>
                              </a:solidFill>
                              <a:latin typeface="Cambria Math" panose="02040503050406030204" pitchFamily="18" charset="0"/>
                            </a:rPr>
                          </m:ctrlPr>
                        </m:sSubSupPr>
                        <m:e>
                          <m:r>
                            <a:rPr lang="es-MX" sz="2800" b="1" i="1" smtClean="0">
                              <a:solidFill>
                                <a:srgbClr val="002060"/>
                              </a:solidFill>
                              <a:latin typeface="Cambria Math" panose="02040503050406030204" pitchFamily="18" charset="0"/>
                            </a:rPr>
                            <m:t>𝒔</m:t>
                          </m:r>
                        </m:e>
                        <m:sub>
                          <m:r>
                            <a:rPr lang="es-MX" sz="2800" b="1" i="1" smtClean="0">
                              <a:solidFill>
                                <a:srgbClr val="002060"/>
                              </a:solidFill>
                              <a:latin typeface="Cambria Math" panose="02040503050406030204" pitchFamily="18" charset="0"/>
                            </a:rPr>
                            <m:t>𝒘</m:t>
                          </m:r>
                        </m:sub>
                        <m:sup>
                          <m:r>
                            <a:rPr lang="es-MX" sz="2800" b="1" i="1" smtClean="0">
                              <a:solidFill>
                                <a:srgbClr val="002060"/>
                              </a:solidFill>
                              <a:latin typeface="Cambria Math" panose="02040503050406030204" pitchFamily="18" charset="0"/>
                            </a:rPr>
                            <m:t>𝟐</m:t>
                          </m:r>
                        </m:sup>
                      </m:sSubSup>
                      <m:r>
                        <a:rPr lang="es-MX" sz="2800" b="1" i="1" smtClean="0">
                          <a:solidFill>
                            <a:srgbClr val="002060"/>
                          </a:solidFill>
                          <a:latin typeface="Cambria Math" panose="02040503050406030204" pitchFamily="18" charset="0"/>
                        </a:rPr>
                        <m:t>=</m:t>
                      </m:r>
                      <m:f>
                        <m:fPr>
                          <m:ctrlPr>
                            <a:rPr lang="es-MX" sz="2800" b="1" i="1" smtClean="0">
                              <a:solidFill>
                                <a:srgbClr val="002060"/>
                              </a:solidFill>
                              <a:latin typeface="Cambria Math" panose="02040503050406030204" pitchFamily="18" charset="0"/>
                            </a:rPr>
                          </m:ctrlPr>
                        </m:fPr>
                        <m:num>
                          <m:d>
                            <m:dPr>
                              <m:ctrlPr>
                                <a:rPr lang="es-MX" sz="2800" b="1" i="1" smtClean="0">
                                  <a:solidFill>
                                    <a:srgbClr val="002060"/>
                                  </a:solidFill>
                                  <a:latin typeface="Cambria Math" panose="02040503050406030204" pitchFamily="18" charset="0"/>
                                </a:rPr>
                              </m:ctrlPr>
                            </m:dPr>
                            <m:e>
                              <m:sSub>
                                <m:sSubPr>
                                  <m:ctrlPr>
                                    <a:rPr lang="es-MX" sz="2800" b="1" i="1" smtClean="0">
                                      <a:solidFill>
                                        <a:srgbClr val="002060"/>
                                      </a:solidFill>
                                      <a:latin typeface="Cambria Math" panose="02040503050406030204" pitchFamily="18" charset="0"/>
                                    </a:rPr>
                                  </m:ctrlPr>
                                </m:sSubPr>
                                <m:e>
                                  <m:r>
                                    <a:rPr lang="es-MX" sz="2800" b="1" i="1" smtClean="0">
                                      <a:solidFill>
                                        <a:srgbClr val="002060"/>
                                      </a:solidFill>
                                      <a:latin typeface="Cambria Math" panose="02040503050406030204" pitchFamily="18" charset="0"/>
                                    </a:rPr>
                                    <m:t>𝒏</m:t>
                                  </m:r>
                                </m:e>
                                <m:sub>
                                  <m:r>
                                    <a:rPr lang="es-MX" sz="2800" b="1" i="1" smtClean="0">
                                      <a:solidFill>
                                        <a:srgbClr val="002060"/>
                                      </a:solidFill>
                                      <a:latin typeface="Cambria Math" panose="02040503050406030204" pitchFamily="18" charset="0"/>
                                    </a:rPr>
                                    <m:t>𝟏</m:t>
                                  </m:r>
                                </m:sub>
                              </m:sSub>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𝟏</m:t>
                              </m:r>
                            </m:e>
                          </m:d>
                          <m:sSubSup>
                            <m:sSubSupPr>
                              <m:ctrlPr>
                                <a:rPr lang="es-MX" sz="2800" b="1" i="1" smtClean="0">
                                  <a:solidFill>
                                    <a:srgbClr val="002060"/>
                                  </a:solidFill>
                                  <a:latin typeface="Cambria Math" panose="02040503050406030204" pitchFamily="18" charset="0"/>
                                </a:rPr>
                              </m:ctrlPr>
                            </m:sSubSupPr>
                            <m:e>
                              <m:r>
                                <a:rPr lang="es-MX" sz="2800" b="1" i="1" smtClean="0">
                                  <a:solidFill>
                                    <a:srgbClr val="002060"/>
                                  </a:solidFill>
                                  <a:latin typeface="Cambria Math" panose="02040503050406030204" pitchFamily="18" charset="0"/>
                                </a:rPr>
                                <m:t>𝒔</m:t>
                              </m:r>
                            </m:e>
                            <m:sub>
                              <m:r>
                                <a:rPr lang="es-MX" sz="2800" b="1" i="1" smtClean="0">
                                  <a:solidFill>
                                    <a:srgbClr val="002060"/>
                                  </a:solidFill>
                                  <a:latin typeface="Cambria Math" panose="02040503050406030204" pitchFamily="18" charset="0"/>
                                </a:rPr>
                                <m:t>𝟏</m:t>
                              </m:r>
                            </m:sub>
                            <m:sup>
                              <m:r>
                                <a:rPr lang="es-MX" sz="2800" b="1" i="1" smtClean="0">
                                  <a:solidFill>
                                    <a:srgbClr val="002060"/>
                                  </a:solidFill>
                                  <a:latin typeface="Cambria Math" panose="02040503050406030204" pitchFamily="18" charset="0"/>
                                </a:rPr>
                                <m:t>𝟐</m:t>
                              </m:r>
                            </m:sup>
                          </m:sSubSup>
                          <m:r>
                            <a:rPr lang="es-MX" sz="2800" b="1" i="1" smtClean="0">
                              <a:solidFill>
                                <a:srgbClr val="002060"/>
                              </a:solidFill>
                              <a:latin typeface="Cambria Math" panose="02040503050406030204" pitchFamily="18" charset="0"/>
                            </a:rPr>
                            <m:t>+</m:t>
                          </m:r>
                          <m:d>
                            <m:dPr>
                              <m:ctrlPr>
                                <a:rPr lang="es-MX" sz="2800" b="1" i="1">
                                  <a:solidFill>
                                    <a:srgbClr val="002060"/>
                                  </a:solidFill>
                                  <a:latin typeface="Cambria Math" panose="02040503050406030204" pitchFamily="18" charset="0"/>
                                </a:rPr>
                              </m:ctrlPr>
                            </m:dPr>
                            <m:e>
                              <m:sSub>
                                <m:sSubPr>
                                  <m:ctrlPr>
                                    <a:rPr lang="es-MX" sz="2800" b="1" i="1">
                                      <a:solidFill>
                                        <a:srgbClr val="002060"/>
                                      </a:solidFill>
                                      <a:latin typeface="Cambria Math" panose="02040503050406030204" pitchFamily="18" charset="0"/>
                                    </a:rPr>
                                  </m:ctrlPr>
                                </m:sSubPr>
                                <m:e>
                                  <m:r>
                                    <a:rPr lang="es-MX" sz="2800" b="1" i="1">
                                      <a:solidFill>
                                        <a:srgbClr val="002060"/>
                                      </a:solidFill>
                                      <a:latin typeface="Cambria Math" panose="02040503050406030204" pitchFamily="18" charset="0"/>
                                    </a:rPr>
                                    <m:t>𝒏</m:t>
                                  </m:r>
                                </m:e>
                                <m:sub>
                                  <m:r>
                                    <a:rPr lang="es-MX" sz="2800" b="1" i="1" smtClean="0">
                                      <a:solidFill>
                                        <a:srgbClr val="002060"/>
                                      </a:solidFill>
                                      <a:latin typeface="Cambria Math" panose="02040503050406030204" pitchFamily="18" charset="0"/>
                                    </a:rPr>
                                    <m:t>𝟐</m:t>
                                  </m:r>
                                </m:sub>
                              </m:sSub>
                              <m:r>
                                <a:rPr lang="es-MX" sz="2800" b="1" i="1">
                                  <a:solidFill>
                                    <a:srgbClr val="002060"/>
                                  </a:solidFill>
                                  <a:latin typeface="Cambria Math" panose="02040503050406030204" pitchFamily="18" charset="0"/>
                                </a:rPr>
                                <m:t>−</m:t>
                              </m:r>
                              <m:r>
                                <a:rPr lang="es-MX" sz="2800" b="1" i="1">
                                  <a:solidFill>
                                    <a:srgbClr val="002060"/>
                                  </a:solidFill>
                                  <a:latin typeface="Cambria Math" panose="02040503050406030204" pitchFamily="18" charset="0"/>
                                </a:rPr>
                                <m:t>𝟏</m:t>
                              </m:r>
                            </m:e>
                          </m:d>
                          <m:sSubSup>
                            <m:sSubSupPr>
                              <m:ctrlPr>
                                <a:rPr lang="es-MX" sz="2800" b="1" i="1">
                                  <a:solidFill>
                                    <a:srgbClr val="002060"/>
                                  </a:solidFill>
                                  <a:latin typeface="Cambria Math" panose="02040503050406030204" pitchFamily="18" charset="0"/>
                                </a:rPr>
                              </m:ctrlPr>
                            </m:sSubSupPr>
                            <m:e>
                              <m:r>
                                <a:rPr lang="es-MX" sz="2800" b="1" i="1">
                                  <a:solidFill>
                                    <a:srgbClr val="002060"/>
                                  </a:solidFill>
                                  <a:latin typeface="Cambria Math" panose="02040503050406030204" pitchFamily="18" charset="0"/>
                                </a:rPr>
                                <m:t>𝒔</m:t>
                              </m:r>
                            </m:e>
                            <m:sub>
                              <m:r>
                                <a:rPr lang="es-MX" sz="2800" b="1" i="1" smtClean="0">
                                  <a:solidFill>
                                    <a:srgbClr val="002060"/>
                                  </a:solidFill>
                                  <a:latin typeface="Cambria Math" panose="02040503050406030204" pitchFamily="18" charset="0"/>
                                </a:rPr>
                                <m:t>𝟐</m:t>
                              </m:r>
                            </m:sub>
                            <m:sup>
                              <m:r>
                                <a:rPr lang="es-MX" sz="2800" b="1" i="1">
                                  <a:solidFill>
                                    <a:srgbClr val="002060"/>
                                  </a:solidFill>
                                  <a:latin typeface="Cambria Math" panose="02040503050406030204" pitchFamily="18" charset="0"/>
                                </a:rPr>
                                <m:t>𝟐</m:t>
                              </m:r>
                            </m:sup>
                          </m:sSubSup>
                          <m:r>
                            <a:rPr lang="es-MX" sz="2800" b="1" i="1">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 …+</m:t>
                          </m:r>
                          <m:d>
                            <m:dPr>
                              <m:ctrlPr>
                                <a:rPr lang="es-MX" sz="2800" b="1" i="1">
                                  <a:solidFill>
                                    <a:srgbClr val="002060"/>
                                  </a:solidFill>
                                  <a:latin typeface="Cambria Math" panose="02040503050406030204" pitchFamily="18" charset="0"/>
                                </a:rPr>
                              </m:ctrlPr>
                            </m:dPr>
                            <m:e>
                              <m:sSub>
                                <m:sSubPr>
                                  <m:ctrlPr>
                                    <a:rPr lang="es-MX" sz="2800" b="1" i="1">
                                      <a:solidFill>
                                        <a:srgbClr val="002060"/>
                                      </a:solidFill>
                                      <a:latin typeface="Cambria Math" panose="02040503050406030204" pitchFamily="18" charset="0"/>
                                    </a:rPr>
                                  </m:ctrlPr>
                                </m:sSubPr>
                                <m:e>
                                  <m:r>
                                    <a:rPr lang="es-MX" sz="2800" b="1" i="1">
                                      <a:solidFill>
                                        <a:srgbClr val="002060"/>
                                      </a:solidFill>
                                      <a:latin typeface="Cambria Math" panose="02040503050406030204" pitchFamily="18" charset="0"/>
                                    </a:rPr>
                                    <m:t>𝒏</m:t>
                                  </m:r>
                                </m:e>
                                <m:sub>
                                  <m:r>
                                    <a:rPr lang="es-MX" sz="2800" b="1" i="1" smtClean="0">
                                      <a:solidFill>
                                        <a:srgbClr val="002060"/>
                                      </a:solidFill>
                                      <a:latin typeface="Cambria Math" panose="02040503050406030204" pitchFamily="18" charset="0"/>
                                    </a:rPr>
                                    <m:t>𝒌</m:t>
                                  </m:r>
                                </m:sub>
                              </m:sSub>
                              <m:r>
                                <a:rPr lang="es-MX" sz="2800" b="1" i="1">
                                  <a:solidFill>
                                    <a:srgbClr val="002060"/>
                                  </a:solidFill>
                                  <a:latin typeface="Cambria Math" panose="02040503050406030204" pitchFamily="18" charset="0"/>
                                </a:rPr>
                                <m:t>−</m:t>
                              </m:r>
                              <m:r>
                                <a:rPr lang="es-MX" sz="2800" b="1" i="1">
                                  <a:solidFill>
                                    <a:srgbClr val="002060"/>
                                  </a:solidFill>
                                  <a:latin typeface="Cambria Math" panose="02040503050406030204" pitchFamily="18" charset="0"/>
                                </a:rPr>
                                <m:t>𝟏</m:t>
                              </m:r>
                            </m:e>
                          </m:d>
                          <m:sSubSup>
                            <m:sSubSupPr>
                              <m:ctrlPr>
                                <a:rPr lang="es-MX" sz="2800" b="1" i="1">
                                  <a:solidFill>
                                    <a:srgbClr val="002060"/>
                                  </a:solidFill>
                                  <a:latin typeface="Cambria Math" panose="02040503050406030204" pitchFamily="18" charset="0"/>
                                </a:rPr>
                              </m:ctrlPr>
                            </m:sSubSupPr>
                            <m:e>
                              <m:r>
                                <a:rPr lang="es-MX" sz="2800" b="1" i="1">
                                  <a:solidFill>
                                    <a:srgbClr val="002060"/>
                                  </a:solidFill>
                                  <a:latin typeface="Cambria Math" panose="02040503050406030204" pitchFamily="18" charset="0"/>
                                </a:rPr>
                                <m:t>𝒔</m:t>
                              </m:r>
                            </m:e>
                            <m:sub>
                              <m:r>
                                <a:rPr lang="es-MX" sz="2800" b="1" i="1" smtClean="0">
                                  <a:solidFill>
                                    <a:srgbClr val="002060"/>
                                  </a:solidFill>
                                  <a:latin typeface="Cambria Math" panose="02040503050406030204" pitchFamily="18" charset="0"/>
                                </a:rPr>
                                <m:t>𝒌</m:t>
                              </m:r>
                            </m:sub>
                            <m:sup>
                              <m:r>
                                <a:rPr lang="es-MX" sz="2800" b="1" i="1">
                                  <a:solidFill>
                                    <a:srgbClr val="002060"/>
                                  </a:solidFill>
                                  <a:latin typeface="Cambria Math" panose="02040503050406030204" pitchFamily="18" charset="0"/>
                                </a:rPr>
                                <m:t>𝟐</m:t>
                              </m:r>
                            </m:sup>
                          </m:sSubSup>
                        </m:num>
                        <m:den>
                          <m:sSub>
                            <m:sSubPr>
                              <m:ctrlPr>
                                <a:rPr lang="es-MX" sz="2800" b="1" i="1" smtClean="0">
                                  <a:solidFill>
                                    <a:srgbClr val="002060"/>
                                  </a:solidFill>
                                  <a:latin typeface="Cambria Math" panose="02040503050406030204" pitchFamily="18" charset="0"/>
                                </a:rPr>
                              </m:ctrlPr>
                            </m:sSubPr>
                            <m:e>
                              <m:r>
                                <a:rPr lang="es-MX" sz="2800" b="1" i="1" smtClean="0">
                                  <a:solidFill>
                                    <a:srgbClr val="002060"/>
                                  </a:solidFill>
                                  <a:latin typeface="Cambria Math" panose="02040503050406030204" pitchFamily="18" charset="0"/>
                                </a:rPr>
                                <m:t>𝒏</m:t>
                              </m:r>
                            </m:e>
                            <m:sub>
                              <m:r>
                                <a:rPr lang="es-MX" sz="2800" b="1" i="1" smtClean="0">
                                  <a:solidFill>
                                    <a:srgbClr val="002060"/>
                                  </a:solidFill>
                                  <a:latin typeface="Cambria Math" panose="02040503050406030204" pitchFamily="18" charset="0"/>
                                </a:rPr>
                                <m:t>𝟏</m:t>
                              </m:r>
                            </m:sub>
                          </m:sSub>
                          <m:r>
                            <a:rPr lang="es-MX" sz="2800" b="1" i="1" smtClean="0">
                              <a:solidFill>
                                <a:srgbClr val="002060"/>
                              </a:solidFill>
                              <a:latin typeface="Cambria Math" panose="02040503050406030204" pitchFamily="18" charset="0"/>
                            </a:rPr>
                            <m:t>+</m:t>
                          </m:r>
                          <m:sSub>
                            <m:sSubPr>
                              <m:ctrlPr>
                                <a:rPr lang="es-MX" sz="2800" b="1" i="1" smtClean="0">
                                  <a:solidFill>
                                    <a:srgbClr val="002060"/>
                                  </a:solidFill>
                                  <a:latin typeface="Cambria Math" panose="02040503050406030204" pitchFamily="18" charset="0"/>
                                </a:rPr>
                              </m:ctrlPr>
                            </m:sSubPr>
                            <m:e>
                              <m:r>
                                <a:rPr lang="es-MX" sz="2800" b="1" i="1" smtClean="0">
                                  <a:solidFill>
                                    <a:srgbClr val="002060"/>
                                  </a:solidFill>
                                  <a:latin typeface="Cambria Math" panose="02040503050406030204" pitchFamily="18" charset="0"/>
                                </a:rPr>
                                <m:t>𝒏</m:t>
                              </m:r>
                            </m:e>
                            <m:sub>
                              <m:r>
                                <a:rPr lang="es-MX" sz="2800" b="1" i="1" smtClean="0">
                                  <a:solidFill>
                                    <a:srgbClr val="002060"/>
                                  </a:solidFill>
                                  <a:latin typeface="Cambria Math" panose="02040503050406030204" pitchFamily="18" charset="0"/>
                                </a:rPr>
                                <m:t>𝟐</m:t>
                              </m:r>
                            </m:sub>
                          </m:sSub>
                          <m:r>
                            <a:rPr lang="es-MX" sz="2800" b="1" i="1" smtClean="0">
                              <a:solidFill>
                                <a:srgbClr val="002060"/>
                              </a:solidFill>
                              <a:latin typeface="Cambria Math" panose="02040503050406030204" pitchFamily="18" charset="0"/>
                            </a:rPr>
                            <m:t>+…+</m:t>
                          </m:r>
                          <m:sSub>
                            <m:sSubPr>
                              <m:ctrlPr>
                                <a:rPr lang="es-MX" sz="2800" b="1" i="1" smtClean="0">
                                  <a:solidFill>
                                    <a:srgbClr val="002060"/>
                                  </a:solidFill>
                                  <a:latin typeface="Cambria Math" panose="02040503050406030204" pitchFamily="18" charset="0"/>
                                </a:rPr>
                              </m:ctrlPr>
                            </m:sSubPr>
                            <m:e>
                              <m:r>
                                <a:rPr lang="es-MX" sz="2800" b="1" i="1" smtClean="0">
                                  <a:solidFill>
                                    <a:srgbClr val="002060"/>
                                  </a:solidFill>
                                  <a:latin typeface="Cambria Math" panose="02040503050406030204" pitchFamily="18" charset="0"/>
                                </a:rPr>
                                <m:t>𝒏</m:t>
                              </m:r>
                            </m:e>
                            <m:sub>
                              <m:r>
                                <a:rPr lang="es-MX" sz="2800" b="1" i="1" smtClean="0">
                                  <a:solidFill>
                                    <a:srgbClr val="002060"/>
                                  </a:solidFill>
                                  <a:latin typeface="Cambria Math" panose="02040503050406030204" pitchFamily="18" charset="0"/>
                                </a:rPr>
                                <m:t>𝒌</m:t>
                              </m:r>
                            </m:sub>
                          </m:sSub>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𝒌</m:t>
                          </m:r>
                        </m:den>
                      </m:f>
                    </m:oMath>
                  </m:oMathPara>
                </a14:m>
                <a:endParaRPr lang="es-MX" sz="3200" b="1" dirty="0">
                  <a:solidFill>
                    <a:srgbClr val="002060"/>
                  </a:solidFill>
                </a:endParaRPr>
              </a:p>
            </p:txBody>
          </p:sp>
        </mc:Choice>
        <mc:Fallback xmlns="">
          <p:sp>
            <p:nvSpPr>
              <p:cNvPr id="10" name="CuadroTexto 9"/>
              <p:cNvSpPr txBox="1">
                <a:spLocks noRot="1" noChangeAspect="1" noMove="1" noResize="1" noEditPoints="1" noAdjustHandles="1" noChangeArrowheads="1" noChangeShapeType="1" noTextEdit="1"/>
              </p:cNvSpPr>
              <p:nvPr/>
            </p:nvSpPr>
            <p:spPr>
              <a:xfrm>
                <a:off x="2305438" y="2186258"/>
                <a:ext cx="7654147" cy="963662"/>
              </a:xfrm>
              <a:prstGeom prst="rect">
                <a:avLst/>
              </a:prstGeom>
              <a:blipFill>
                <a:blip r:embed="rId4"/>
                <a:stretch>
                  <a:fillRect/>
                </a:stretch>
              </a:blipFill>
              <a:ln>
                <a:noFill/>
              </a:ln>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2062371" y="4434115"/>
                <a:ext cx="8210133" cy="875561"/>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Sup>
                        <m:sSubSupPr>
                          <m:ctrlPr>
                            <a:rPr lang="es-MX" sz="2800" b="1" i="1" smtClean="0">
                              <a:solidFill>
                                <a:srgbClr val="002060"/>
                              </a:solidFill>
                              <a:latin typeface="Cambria Math" panose="02040503050406030204" pitchFamily="18" charset="0"/>
                            </a:rPr>
                          </m:ctrlPr>
                        </m:sSubSupPr>
                        <m:e>
                          <m:r>
                            <a:rPr lang="es-MX" sz="2800" b="1" i="1" smtClean="0">
                              <a:solidFill>
                                <a:srgbClr val="002060"/>
                              </a:solidFill>
                              <a:latin typeface="Cambria Math" panose="02040503050406030204" pitchFamily="18" charset="0"/>
                            </a:rPr>
                            <m:t>𝒔</m:t>
                          </m:r>
                        </m:e>
                        <m:sub>
                          <m:r>
                            <a:rPr lang="es-MX" sz="2800" b="1" i="1" smtClean="0">
                              <a:solidFill>
                                <a:srgbClr val="002060"/>
                              </a:solidFill>
                              <a:latin typeface="Cambria Math" panose="02040503050406030204" pitchFamily="18" charset="0"/>
                            </a:rPr>
                            <m:t>𝑩</m:t>
                          </m:r>
                        </m:sub>
                        <m:sup>
                          <m:r>
                            <a:rPr lang="es-MX" sz="2800" b="1" i="1" smtClean="0">
                              <a:solidFill>
                                <a:srgbClr val="002060"/>
                              </a:solidFill>
                              <a:latin typeface="Cambria Math" panose="02040503050406030204" pitchFamily="18" charset="0"/>
                            </a:rPr>
                            <m:t>𝟐</m:t>
                          </m:r>
                        </m:sup>
                      </m:sSubSup>
                      <m:r>
                        <a:rPr lang="es-MX" sz="2800" b="1" i="1" smtClean="0">
                          <a:solidFill>
                            <a:srgbClr val="002060"/>
                          </a:solidFill>
                          <a:latin typeface="Cambria Math" panose="02040503050406030204" pitchFamily="18" charset="0"/>
                        </a:rPr>
                        <m:t>=</m:t>
                      </m:r>
                      <m:f>
                        <m:fPr>
                          <m:ctrlPr>
                            <a:rPr lang="es-MX" sz="2800" b="1" i="1" smtClean="0">
                              <a:solidFill>
                                <a:srgbClr val="002060"/>
                              </a:solidFill>
                              <a:latin typeface="Cambria Math" panose="02040503050406030204" pitchFamily="18" charset="0"/>
                            </a:rPr>
                          </m:ctrlPr>
                        </m:fPr>
                        <m:num>
                          <m:sSub>
                            <m:sSubPr>
                              <m:ctrlPr>
                                <a:rPr lang="es-MX" sz="2800" b="1" i="1" smtClean="0">
                                  <a:solidFill>
                                    <a:srgbClr val="002060"/>
                                  </a:solidFill>
                                  <a:latin typeface="Cambria Math" panose="02040503050406030204" pitchFamily="18" charset="0"/>
                                </a:rPr>
                              </m:ctrlPr>
                            </m:sSubPr>
                            <m:e>
                              <m:r>
                                <a:rPr lang="es-MX" sz="2800" b="1" i="1" smtClean="0">
                                  <a:solidFill>
                                    <a:srgbClr val="002060"/>
                                  </a:solidFill>
                                  <a:latin typeface="Cambria Math" panose="02040503050406030204" pitchFamily="18" charset="0"/>
                                </a:rPr>
                                <m:t>𝒏</m:t>
                              </m:r>
                            </m:e>
                            <m:sub>
                              <m:r>
                                <a:rPr lang="es-MX" sz="2800" b="1" i="1" smtClean="0">
                                  <a:solidFill>
                                    <a:srgbClr val="002060"/>
                                  </a:solidFill>
                                  <a:latin typeface="Cambria Math" panose="02040503050406030204" pitchFamily="18" charset="0"/>
                                </a:rPr>
                                <m:t>𝟏</m:t>
                              </m:r>
                            </m:sub>
                          </m:sSub>
                          <m:sSup>
                            <m:sSupPr>
                              <m:ctrlPr>
                                <a:rPr lang="es-MX" sz="2800" b="1" i="1" smtClean="0">
                                  <a:solidFill>
                                    <a:srgbClr val="002060"/>
                                  </a:solidFill>
                                  <a:latin typeface="Cambria Math" panose="02040503050406030204" pitchFamily="18" charset="0"/>
                                </a:rPr>
                              </m:ctrlPr>
                            </m:sSupPr>
                            <m:e>
                              <m:d>
                                <m:dPr>
                                  <m:ctrlPr>
                                    <a:rPr lang="es-MX" sz="2800" b="1" i="1" smtClean="0">
                                      <a:solidFill>
                                        <a:srgbClr val="002060"/>
                                      </a:solidFill>
                                      <a:latin typeface="Cambria Math" panose="02040503050406030204" pitchFamily="18" charset="0"/>
                                    </a:rPr>
                                  </m:ctrlPr>
                                </m:dPr>
                                <m:e>
                                  <m:acc>
                                    <m:accPr>
                                      <m:chr m:val="̅"/>
                                      <m:ctrlPr>
                                        <a:rPr lang="es-MX" sz="2800" b="1" i="1" smtClean="0">
                                          <a:solidFill>
                                            <a:srgbClr val="002060"/>
                                          </a:solidFill>
                                          <a:latin typeface="Cambria Math" panose="02040503050406030204" pitchFamily="18" charset="0"/>
                                        </a:rPr>
                                      </m:ctrlPr>
                                    </m:accPr>
                                    <m:e>
                                      <m:sSub>
                                        <m:sSubPr>
                                          <m:ctrlPr>
                                            <a:rPr lang="es-MX" sz="2800" b="1" i="1" smtClean="0">
                                              <a:solidFill>
                                                <a:srgbClr val="002060"/>
                                              </a:solidFill>
                                              <a:latin typeface="Cambria Math" panose="02040503050406030204" pitchFamily="18" charset="0"/>
                                            </a:rPr>
                                          </m:ctrlPr>
                                        </m:sSubPr>
                                        <m:e>
                                          <m:r>
                                            <a:rPr lang="es-MX" sz="2800" b="1" i="1" smtClean="0">
                                              <a:solidFill>
                                                <a:srgbClr val="002060"/>
                                              </a:solidFill>
                                              <a:latin typeface="Cambria Math" panose="02040503050406030204" pitchFamily="18" charset="0"/>
                                            </a:rPr>
                                            <m:t>𝒙</m:t>
                                          </m:r>
                                        </m:e>
                                        <m:sub>
                                          <m:r>
                                            <a:rPr lang="es-MX" sz="2800" b="1" i="1" smtClean="0">
                                              <a:solidFill>
                                                <a:srgbClr val="002060"/>
                                              </a:solidFill>
                                              <a:latin typeface="Cambria Math" panose="02040503050406030204" pitchFamily="18" charset="0"/>
                                            </a:rPr>
                                            <m:t>𝟏</m:t>
                                          </m:r>
                                        </m:sub>
                                      </m:sSub>
                                    </m:e>
                                  </m:acc>
                                  <m:r>
                                    <a:rPr lang="es-MX" sz="2800" b="1" i="1">
                                      <a:solidFill>
                                        <a:srgbClr val="002060"/>
                                      </a:solidFill>
                                      <a:latin typeface="Cambria Math" panose="02040503050406030204" pitchFamily="18" charset="0"/>
                                    </a:rPr>
                                    <m:t>−</m:t>
                                  </m:r>
                                  <m:acc>
                                    <m:accPr>
                                      <m:chr m:val="̅"/>
                                      <m:ctrlPr>
                                        <a:rPr lang="es-MX" sz="2800" b="1" i="1">
                                          <a:solidFill>
                                            <a:srgbClr val="002060"/>
                                          </a:solidFill>
                                          <a:latin typeface="Cambria Math" panose="02040503050406030204" pitchFamily="18" charset="0"/>
                                        </a:rPr>
                                      </m:ctrlPr>
                                    </m:accPr>
                                    <m:e>
                                      <m:r>
                                        <a:rPr lang="es-MX" sz="2800" b="1" i="1" smtClean="0">
                                          <a:solidFill>
                                            <a:srgbClr val="002060"/>
                                          </a:solidFill>
                                          <a:latin typeface="Cambria Math" panose="02040503050406030204" pitchFamily="18" charset="0"/>
                                        </a:rPr>
                                        <m:t>𝒙</m:t>
                                      </m:r>
                                    </m:e>
                                  </m:acc>
                                </m:e>
                              </m:d>
                            </m:e>
                            <m:sup>
                              <m:r>
                                <a:rPr lang="es-MX" sz="2800" b="1" i="1" smtClean="0">
                                  <a:solidFill>
                                    <a:srgbClr val="002060"/>
                                  </a:solidFill>
                                  <a:latin typeface="Cambria Math" panose="02040503050406030204" pitchFamily="18" charset="0"/>
                                </a:rPr>
                                <m:t>𝟐</m:t>
                              </m:r>
                            </m:sup>
                          </m:sSup>
                          <m:r>
                            <a:rPr lang="es-MX" sz="2800" b="1" i="1" smtClean="0">
                              <a:solidFill>
                                <a:srgbClr val="002060"/>
                              </a:solidFill>
                              <a:latin typeface="Cambria Math" panose="02040503050406030204" pitchFamily="18" charset="0"/>
                            </a:rPr>
                            <m:t>+</m:t>
                          </m:r>
                          <m:sSub>
                            <m:sSubPr>
                              <m:ctrlPr>
                                <a:rPr lang="es-MX" sz="2800" b="1" i="1">
                                  <a:solidFill>
                                    <a:srgbClr val="002060"/>
                                  </a:solidFill>
                                  <a:latin typeface="Cambria Math" panose="02040503050406030204" pitchFamily="18" charset="0"/>
                                </a:rPr>
                              </m:ctrlPr>
                            </m:sSubPr>
                            <m:e>
                              <m:r>
                                <a:rPr lang="es-MX" sz="2800" b="1" i="1">
                                  <a:solidFill>
                                    <a:srgbClr val="002060"/>
                                  </a:solidFill>
                                  <a:latin typeface="Cambria Math" panose="02040503050406030204" pitchFamily="18" charset="0"/>
                                </a:rPr>
                                <m:t>𝒏</m:t>
                              </m:r>
                            </m:e>
                            <m:sub>
                              <m:r>
                                <a:rPr lang="es-MX" sz="2800" b="1" i="1" smtClean="0">
                                  <a:solidFill>
                                    <a:srgbClr val="002060"/>
                                  </a:solidFill>
                                  <a:latin typeface="Cambria Math" panose="02040503050406030204" pitchFamily="18" charset="0"/>
                                </a:rPr>
                                <m:t>𝟐</m:t>
                              </m:r>
                            </m:sub>
                          </m:sSub>
                          <m:sSup>
                            <m:sSupPr>
                              <m:ctrlPr>
                                <a:rPr lang="es-MX" sz="2800" b="1" i="1" smtClean="0">
                                  <a:solidFill>
                                    <a:srgbClr val="002060"/>
                                  </a:solidFill>
                                  <a:latin typeface="Cambria Math" panose="02040503050406030204" pitchFamily="18" charset="0"/>
                                </a:rPr>
                              </m:ctrlPr>
                            </m:sSupPr>
                            <m:e>
                              <m:d>
                                <m:dPr>
                                  <m:ctrlPr>
                                    <a:rPr lang="es-MX" sz="2800" b="1" i="1">
                                      <a:solidFill>
                                        <a:srgbClr val="002060"/>
                                      </a:solidFill>
                                      <a:latin typeface="Cambria Math" panose="02040503050406030204" pitchFamily="18" charset="0"/>
                                    </a:rPr>
                                  </m:ctrlPr>
                                </m:dPr>
                                <m:e>
                                  <m:acc>
                                    <m:accPr>
                                      <m:chr m:val="̅"/>
                                      <m:ctrlPr>
                                        <a:rPr lang="es-MX" sz="2800" b="1" i="1">
                                          <a:solidFill>
                                            <a:srgbClr val="002060"/>
                                          </a:solidFill>
                                          <a:latin typeface="Cambria Math" panose="02040503050406030204" pitchFamily="18" charset="0"/>
                                        </a:rPr>
                                      </m:ctrlPr>
                                    </m:accPr>
                                    <m:e>
                                      <m:sSub>
                                        <m:sSubPr>
                                          <m:ctrlPr>
                                            <a:rPr lang="es-MX" sz="2800" b="1" i="1">
                                              <a:solidFill>
                                                <a:srgbClr val="002060"/>
                                              </a:solidFill>
                                              <a:latin typeface="Cambria Math" panose="02040503050406030204" pitchFamily="18" charset="0"/>
                                            </a:rPr>
                                          </m:ctrlPr>
                                        </m:sSubPr>
                                        <m:e>
                                          <m:r>
                                            <a:rPr lang="es-MX" sz="2800" b="1" i="1">
                                              <a:solidFill>
                                                <a:srgbClr val="002060"/>
                                              </a:solidFill>
                                              <a:latin typeface="Cambria Math" panose="02040503050406030204" pitchFamily="18" charset="0"/>
                                            </a:rPr>
                                            <m:t>𝒙</m:t>
                                          </m:r>
                                        </m:e>
                                        <m:sub>
                                          <m:r>
                                            <a:rPr lang="es-MX" sz="2800" b="1" i="1" smtClean="0">
                                              <a:solidFill>
                                                <a:srgbClr val="002060"/>
                                              </a:solidFill>
                                              <a:latin typeface="Cambria Math" panose="02040503050406030204" pitchFamily="18" charset="0"/>
                                            </a:rPr>
                                            <m:t>𝟐</m:t>
                                          </m:r>
                                        </m:sub>
                                      </m:sSub>
                                    </m:e>
                                  </m:acc>
                                  <m:r>
                                    <a:rPr lang="es-MX" sz="2800" b="1" i="1">
                                      <a:solidFill>
                                        <a:srgbClr val="002060"/>
                                      </a:solidFill>
                                      <a:latin typeface="Cambria Math" panose="02040503050406030204" pitchFamily="18" charset="0"/>
                                    </a:rPr>
                                    <m:t>−</m:t>
                                  </m:r>
                                  <m:acc>
                                    <m:accPr>
                                      <m:chr m:val="̅"/>
                                      <m:ctrlPr>
                                        <a:rPr lang="es-MX" sz="2800" b="1" i="1">
                                          <a:solidFill>
                                            <a:srgbClr val="002060"/>
                                          </a:solidFill>
                                          <a:latin typeface="Cambria Math" panose="02040503050406030204" pitchFamily="18" charset="0"/>
                                        </a:rPr>
                                      </m:ctrlPr>
                                    </m:accPr>
                                    <m:e>
                                      <m:r>
                                        <a:rPr lang="es-MX" sz="2800" b="1" i="1">
                                          <a:solidFill>
                                            <a:srgbClr val="002060"/>
                                          </a:solidFill>
                                          <a:latin typeface="Cambria Math" panose="02040503050406030204" pitchFamily="18" charset="0"/>
                                        </a:rPr>
                                        <m:t>𝒙</m:t>
                                      </m:r>
                                    </m:e>
                                  </m:acc>
                                </m:e>
                              </m:d>
                            </m:e>
                            <m:sup>
                              <m:r>
                                <a:rPr lang="es-MX" sz="2800" b="1" i="1" smtClean="0">
                                  <a:solidFill>
                                    <a:srgbClr val="002060"/>
                                  </a:solidFill>
                                  <a:latin typeface="Cambria Math" panose="02040503050406030204" pitchFamily="18" charset="0"/>
                                </a:rPr>
                                <m:t>𝟐</m:t>
                              </m:r>
                            </m:sup>
                          </m:sSup>
                          <m:r>
                            <a:rPr lang="es-MX" sz="2800" b="1" i="1" smtClean="0">
                              <a:solidFill>
                                <a:srgbClr val="002060"/>
                              </a:solidFill>
                              <a:latin typeface="Cambria Math" panose="02040503050406030204" pitchFamily="18" charset="0"/>
                            </a:rPr>
                            <m:t>+ …+</m:t>
                          </m:r>
                          <m:sSub>
                            <m:sSubPr>
                              <m:ctrlPr>
                                <a:rPr lang="es-MX" sz="2800" b="1" i="1">
                                  <a:solidFill>
                                    <a:srgbClr val="002060"/>
                                  </a:solidFill>
                                  <a:latin typeface="Cambria Math" panose="02040503050406030204" pitchFamily="18" charset="0"/>
                                </a:rPr>
                              </m:ctrlPr>
                            </m:sSubPr>
                            <m:e>
                              <m:r>
                                <a:rPr lang="es-MX" sz="2800" b="1" i="1">
                                  <a:solidFill>
                                    <a:srgbClr val="002060"/>
                                  </a:solidFill>
                                  <a:latin typeface="Cambria Math" panose="02040503050406030204" pitchFamily="18" charset="0"/>
                                </a:rPr>
                                <m:t>𝒏</m:t>
                              </m:r>
                            </m:e>
                            <m:sub>
                              <m:r>
                                <a:rPr lang="es-MX" sz="2800" b="1" i="1" smtClean="0">
                                  <a:solidFill>
                                    <a:srgbClr val="002060"/>
                                  </a:solidFill>
                                  <a:latin typeface="Cambria Math" panose="02040503050406030204" pitchFamily="18" charset="0"/>
                                </a:rPr>
                                <m:t>𝒌</m:t>
                              </m:r>
                            </m:sub>
                          </m:sSub>
                          <m:sSup>
                            <m:sSupPr>
                              <m:ctrlPr>
                                <a:rPr lang="es-MX" sz="2800" b="1" i="1" smtClean="0">
                                  <a:solidFill>
                                    <a:srgbClr val="002060"/>
                                  </a:solidFill>
                                  <a:latin typeface="Cambria Math" panose="02040503050406030204" pitchFamily="18" charset="0"/>
                                </a:rPr>
                              </m:ctrlPr>
                            </m:sSupPr>
                            <m:e>
                              <m:d>
                                <m:dPr>
                                  <m:ctrlPr>
                                    <a:rPr lang="es-MX" sz="2800" b="1" i="1">
                                      <a:solidFill>
                                        <a:srgbClr val="002060"/>
                                      </a:solidFill>
                                      <a:latin typeface="Cambria Math" panose="02040503050406030204" pitchFamily="18" charset="0"/>
                                    </a:rPr>
                                  </m:ctrlPr>
                                </m:dPr>
                                <m:e>
                                  <m:acc>
                                    <m:accPr>
                                      <m:chr m:val="̅"/>
                                      <m:ctrlPr>
                                        <a:rPr lang="es-MX" sz="2800" b="1" i="1">
                                          <a:solidFill>
                                            <a:srgbClr val="002060"/>
                                          </a:solidFill>
                                          <a:latin typeface="Cambria Math" panose="02040503050406030204" pitchFamily="18" charset="0"/>
                                        </a:rPr>
                                      </m:ctrlPr>
                                    </m:accPr>
                                    <m:e>
                                      <m:sSub>
                                        <m:sSubPr>
                                          <m:ctrlPr>
                                            <a:rPr lang="es-MX" sz="2800" b="1" i="1">
                                              <a:solidFill>
                                                <a:srgbClr val="002060"/>
                                              </a:solidFill>
                                              <a:latin typeface="Cambria Math" panose="02040503050406030204" pitchFamily="18" charset="0"/>
                                            </a:rPr>
                                          </m:ctrlPr>
                                        </m:sSubPr>
                                        <m:e>
                                          <m:r>
                                            <a:rPr lang="es-MX" sz="2800" b="1" i="1">
                                              <a:solidFill>
                                                <a:srgbClr val="002060"/>
                                              </a:solidFill>
                                              <a:latin typeface="Cambria Math" panose="02040503050406030204" pitchFamily="18" charset="0"/>
                                            </a:rPr>
                                            <m:t>𝒙</m:t>
                                          </m:r>
                                        </m:e>
                                        <m:sub>
                                          <m:r>
                                            <a:rPr lang="es-MX" sz="2800" b="1" i="1" smtClean="0">
                                              <a:solidFill>
                                                <a:srgbClr val="002060"/>
                                              </a:solidFill>
                                              <a:latin typeface="Cambria Math" panose="02040503050406030204" pitchFamily="18" charset="0"/>
                                            </a:rPr>
                                            <m:t>𝒌</m:t>
                                          </m:r>
                                        </m:sub>
                                      </m:sSub>
                                    </m:e>
                                  </m:acc>
                                  <m:r>
                                    <a:rPr lang="es-MX" sz="2800" b="1" i="1">
                                      <a:solidFill>
                                        <a:srgbClr val="002060"/>
                                      </a:solidFill>
                                      <a:latin typeface="Cambria Math" panose="02040503050406030204" pitchFamily="18" charset="0"/>
                                    </a:rPr>
                                    <m:t>−</m:t>
                                  </m:r>
                                  <m:acc>
                                    <m:accPr>
                                      <m:chr m:val="̅"/>
                                      <m:ctrlPr>
                                        <a:rPr lang="es-MX" sz="2800" b="1" i="1">
                                          <a:solidFill>
                                            <a:srgbClr val="002060"/>
                                          </a:solidFill>
                                          <a:latin typeface="Cambria Math" panose="02040503050406030204" pitchFamily="18" charset="0"/>
                                        </a:rPr>
                                      </m:ctrlPr>
                                    </m:accPr>
                                    <m:e>
                                      <m:r>
                                        <a:rPr lang="es-MX" sz="2800" b="1" i="1">
                                          <a:solidFill>
                                            <a:srgbClr val="002060"/>
                                          </a:solidFill>
                                          <a:latin typeface="Cambria Math" panose="02040503050406030204" pitchFamily="18" charset="0"/>
                                        </a:rPr>
                                        <m:t>𝒙</m:t>
                                      </m:r>
                                    </m:e>
                                  </m:acc>
                                </m:e>
                              </m:d>
                            </m:e>
                            <m:sup>
                              <m:r>
                                <a:rPr lang="es-MX" sz="2800" b="1" i="1" smtClean="0">
                                  <a:solidFill>
                                    <a:srgbClr val="002060"/>
                                  </a:solidFill>
                                  <a:latin typeface="Cambria Math" panose="02040503050406030204" pitchFamily="18" charset="0"/>
                                </a:rPr>
                                <m:t>𝟐</m:t>
                              </m:r>
                            </m:sup>
                          </m:sSup>
                        </m:num>
                        <m:den>
                          <m:r>
                            <a:rPr lang="es-MX" sz="2800" b="1" i="1" smtClean="0">
                              <a:solidFill>
                                <a:srgbClr val="002060"/>
                              </a:solidFill>
                              <a:latin typeface="Cambria Math" panose="02040503050406030204" pitchFamily="18" charset="0"/>
                            </a:rPr>
                            <m:t>𝒌</m:t>
                          </m:r>
                          <m:r>
                            <a:rPr lang="es-MX" sz="2800" b="1" i="1" smtClean="0">
                              <a:solidFill>
                                <a:srgbClr val="002060"/>
                              </a:solidFill>
                              <a:latin typeface="Cambria Math" panose="02040503050406030204" pitchFamily="18" charset="0"/>
                            </a:rPr>
                            <m:t>−</m:t>
                          </m:r>
                          <m:r>
                            <a:rPr lang="es-MX" sz="2800" b="1" i="1" smtClean="0">
                              <a:solidFill>
                                <a:srgbClr val="002060"/>
                              </a:solidFill>
                              <a:latin typeface="Cambria Math" panose="02040503050406030204" pitchFamily="18" charset="0"/>
                            </a:rPr>
                            <m:t>𝟏</m:t>
                          </m:r>
                        </m:den>
                      </m:f>
                    </m:oMath>
                  </m:oMathPara>
                </a14:m>
                <a:endParaRPr lang="es-MX" sz="32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2062371" y="4434115"/>
                <a:ext cx="8210133" cy="875561"/>
              </a:xfrm>
              <a:prstGeom prst="rect">
                <a:avLst/>
              </a:prstGeom>
              <a:blipFill>
                <a:blip r:embed="rId5"/>
                <a:stretch>
                  <a:fillRect/>
                </a:stretch>
              </a:blipFill>
              <a:ln>
                <a:noFill/>
              </a:ln>
            </p:spPr>
            <p:txBody>
              <a:bodyPr/>
              <a:lstStyle/>
              <a:p>
                <a:r>
                  <a:rPr lang="es-MX">
                    <a:noFill/>
                  </a:rPr>
                  <a:t> </a:t>
                </a:r>
              </a:p>
            </p:txBody>
          </p:sp>
        </mc:Fallback>
      </mc:AlternateContent>
    </p:spTree>
    <p:extLst>
      <p:ext uri="{BB962C8B-B14F-4D97-AF65-F5344CB8AC3E}">
        <p14:creationId xmlns:p14="http://schemas.microsoft.com/office/powerpoint/2010/main" val="2290674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35565" y="1485086"/>
                <a:ext cx="11263745" cy="4341317"/>
              </a:xfrm>
              <a:prstGeom prst="rect">
                <a:avLst/>
              </a:prstGeom>
              <a:noFill/>
            </p:spPr>
            <p:txBody>
              <a:bodyPr wrap="square" rtlCol="0">
                <a:spAutoFit/>
              </a:bodyPr>
              <a:lstStyle/>
              <a:p>
                <a:r>
                  <a:rPr lang="es-MX" sz="2700" b="1" dirty="0" smtClean="0">
                    <a:solidFill>
                      <a:srgbClr val="002060"/>
                    </a:solidFill>
                  </a:rPr>
                  <a:t>Paso CUATRO: </a:t>
                </a:r>
                <a:r>
                  <a:rPr lang="es-MX" sz="2700" dirty="0" smtClean="0">
                    <a:solidFill>
                      <a:srgbClr val="002060"/>
                    </a:solidFill>
                  </a:rPr>
                  <a:t>definimos nuestro estadístico de prueba</a:t>
                </a:r>
              </a:p>
              <a:p>
                <a:endParaRPr lang="es-MX" sz="2700"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endParaRPr lang="es-MX" sz="2700" b="1" dirty="0">
                  <a:solidFill>
                    <a:srgbClr val="002060"/>
                  </a:solidFill>
                </a:endParaRPr>
              </a:p>
              <a:p>
                <a:endParaRPr lang="es-MX" sz="2700" b="1" dirty="0" smtClean="0">
                  <a:solidFill>
                    <a:srgbClr val="002060"/>
                  </a:solidFill>
                </a:endParaRPr>
              </a:p>
              <a:p>
                <a:r>
                  <a:rPr lang="es-MX" sz="2700" b="1" dirty="0" smtClean="0">
                    <a:solidFill>
                      <a:srgbClr val="002060"/>
                    </a:solidFill>
                  </a:rPr>
                  <a:t>Con esto finalmente podemos calcular el valor de F:</a:t>
                </a:r>
              </a:p>
              <a:p>
                <a:endParaRPr lang="es-MX" sz="2700" b="1" dirty="0">
                  <a:solidFill>
                    <a:srgbClr val="002060"/>
                  </a:solidFill>
                </a:endParaRPr>
              </a:p>
              <a:p>
                <a:pPr/>
                <a14:m>
                  <m:oMathPara xmlns:m="http://schemas.openxmlformats.org/officeDocument/2006/math">
                    <m:oMathParaPr>
                      <m:jc m:val="centerGroup"/>
                    </m:oMathParaPr>
                    <m:oMath xmlns:m="http://schemas.openxmlformats.org/officeDocument/2006/math">
                      <m:r>
                        <a:rPr lang="es-MX" sz="2700" b="1" i="1" smtClean="0">
                          <a:solidFill>
                            <a:srgbClr val="002060"/>
                          </a:solidFill>
                          <a:latin typeface="Cambria Math" panose="02040503050406030204" pitchFamily="18" charset="0"/>
                        </a:rPr>
                        <m:t>𝑭</m:t>
                      </m:r>
                      <m:r>
                        <a:rPr lang="es-MX" sz="2700" b="1" i="1" smtClean="0">
                          <a:solidFill>
                            <a:srgbClr val="002060"/>
                          </a:solidFill>
                          <a:latin typeface="Cambria Math" panose="02040503050406030204" pitchFamily="18" charset="0"/>
                        </a:rPr>
                        <m:t>=</m:t>
                      </m:r>
                      <m:f>
                        <m:fPr>
                          <m:ctrlPr>
                            <a:rPr lang="es-MX" sz="2700" b="1" i="1" smtClean="0">
                              <a:solidFill>
                                <a:srgbClr val="002060"/>
                              </a:solidFill>
                              <a:latin typeface="Cambria Math" panose="02040503050406030204" pitchFamily="18" charset="0"/>
                            </a:rPr>
                          </m:ctrlPr>
                        </m:fPr>
                        <m:num>
                          <m:sSubSup>
                            <m:sSubSupPr>
                              <m:ctrlPr>
                                <a:rPr lang="es-MX" sz="2700" b="1" i="1" smtClean="0">
                                  <a:solidFill>
                                    <a:srgbClr val="002060"/>
                                  </a:solidFill>
                                  <a:latin typeface="Cambria Math" panose="02040503050406030204" pitchFamily="18" charset="0"/>
                                </a:rPr>
                              </m:ctrlPr>
                            </m:sSubSupPr>
                            <m:e>
                              <m:r>
                                <a:rPr lang="es-MX" sz="2700" b="1" i="1" smtClean="0">
                                  <a:solidFill>
                                    <a:srgbClr val="002060"/>
                                  </a:solidFill>
                                  <a:latin typeface="Cambria Math" panose="02040503050406030204" pitchFamily="18" charset="0"/>
                                </a:rPr>
                                <m:t>𝒔</m:t>
                              </m:r>
                            </m:e>
                            <m:sub>
                              <m:r>
                                <a:rPr lang="es-MX" sz="2700" b="1" i="1" smtClean="0">
                                  <a:solidFill>
                                    <a:srgbClr val="002060"/>
                                  </a:solidFill>
                                  <a:latin typeface="Cambria Math" panose="02040503050406030204" pitchFamily="18" charset="0"/>
                                </a:rPr>
                                <m:t>𝑩</m:t>
                              </m:r>
                            </m:sub>
                            <m:sup>
                              <m:r>
                                <a:rPr lang="es-MX" sz="2700" b="1" i="1" smtClean="0">
                                  <a:solidFill>
                                    <a:srgbClr val="002060"/>
                                  </a:solidFill>
                                  <a:latin typeface="Cambria Math" panose="02040503050406030204" pitchFamily="18" charset="0"/>
                                </a:rPr>
                                <m:t>𝟐</m:t>
                              </m:r>
                            </m:sup>
                          </m:sSubSup>
                        </m:num>
                        <m:den>
                          <m:sSubSup>
                            <m:sSubSupPr>
                              <m:ctrlPr>
                                <a:rPr lang="es-MX" sz="2700" b="1" i="1" smtClean="0">
                                  <a:solidFill>
                                    <a:srgbClr val="002060"/>
                                  </a:solidFill>
                                  <a:latin typeface="Cambria Math" panose="02040503050406030204" pitchFamily="18" charset="0"/>
                                </a:rPr>
                              </m:ctrlPr>
                            </m:sSubSupPr>
                            <m:e>
                              <m:r>
                                <a:rPr lang="es-MX" sz="2700" b="1" i="1" smtClean="0">
                                  <a:solidFill>
                                    <a:srgbClr val="002060"/>
                                  </a:solidFill>
                                  <a:latin typeface="Cambria Math" panose="02040503050406030204" pitchFamily="18" charset="0"/>
                                </a:rPr>
                                <m:t>𝒔</m:t>
                              </m:r>
                            </m:e>
                            <m:sub>
                              <m:r>
                                <a:rPr lang="es-MX" sz="2700" b="1" i="1" smtClean="0">
                                  <a:solidFill>
                                    <a:srgbClr val="002060"/>
                                  </a:solidFill>
                                  <a:latin typeface="Cambria Math" panose="02040503050406030204" pitchFamily="18" charset="0"/>
                                </a:rPr>
                                <m:t>𝒘</m:t>
                              </m:r>
                            </m:sub>
                            <m:sup>
                              <m:r>
                                <a:rPr lang="es-MX" sz="2700" b="1" i="1" smtClean="0">
                                  <a:solidFill>
                                    <a:srgbClr val="002060"/>
                                  </a:solidFill>
                                  <a:latin typeface="Cambria Math" panose="02040503050406030204" pitchFamily="18" charset="0"/>
                                </a:rPr>
                                <m:t>𝟐</m:t>
                              </m:r>
                            </m:sup>
                          </m:sSubSup>
                        </m:den>
                      </m:f>
                    </m:oMath>
                  </m:oMathPara>
                </a14:m>
                <a:endParaRPr lang="es-MX" sz="2700" b="1" dirty="0" smtClean="0">
                  <a:solidFill>
                    <a:srgbClr val="002060"/>
                  </a:solidFill>
                </a:endParaRPr>
              </a:p>
            </p:txBody>
          </p:sp>
        </mc:Choice>
        <mc:Fallback xmlns="">
          <p:sp>
            <p:nvSpPr>
              <p:cNvPr id="8" name="CuadroTexto 7"/>
              <p:cNvSpPr txBox="1">
                <a:spLocks noRot="1" noChangeAspect="1" noMove="1" noResize="1" noEditPoints="1" noAdjustHandles="1" noChangeArrowheads="1" noChangeShapeType="1" noTextEdit="1"/>
              </p:cNvSpPr>
              <p:nvPr/>
            </p:nvSpPr>
            <p:spPr>
              <a:xfrm>
                <a:off x="535565" y="1485086"/>
                <a:ext cx="11263745" cy="4341317"/>
              </a:xfrm>
              <a:prstGeom prst="rect">
                <a:avLst/>
              </a:prstGeom>
              <a:blipFill>
                <a:blip r:embed="rId3"/>
                <a:stretch>
                  <a:fillRect l="-1028" t="-1264"/>
                </a:stretch>
              </a:blipFill>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mc:AlternateContent xmlns:mc="http://schemas.openxmlformats.org/markup-compatibility/2006" xmlns:a14="http://schemas.microsoft.com/office/drawing/2010/main">
        <mc:Choice Requires="a14">
          <p:sp>
            <p:nvSpPr>
              <p:cNvPr id="11" name="CuadroTexto 10"/>
              <p:cNvSpPr txBox="1"/>
              <p:nvPr/>
            </p:nvSpPr>
            <p:spPr>
              <a:xfrm>
                <a:off x="677080" y="2284485"/>
                <a:ext cx="7267695" cy="998800"/>
              </a:xfrm>
              <a:prstGeom prst="rect">
                <a:avLst/>
              </a:prstGeom>
              <a:noFill/>
              <a:ln>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es-MX" sz="3200" b="1" i="1" smtClean="0">
                              <a:solidFill>
                                <a:srgbClr val="002060"/>
                              </a:solidFill>
                              <a:latin typeface="Cambria Math" panose="02040503050406030204" pitchFamily="18" charset="0"/>
                            </a:rPr>
                          </m:ctrlPr>
                        </m:sSubPr>
                        <m:e>
                          <m:acc>
                            <m:accPr>
                              <m:chr m:val="̅"/>
                              <m:ctrlPr>
                                <a:rPr lang="es-MX" sz="3200" b="1" i="1" smtClean="0">
                                  <a:solidFill>
                                    <a:srgbClr val="002060"/>
                                  </a:solidFill>
                                  <a:latin typeface="Cambria Math" panose="02040503050406030204" pitchFamily="18" charset="0"/>
                                </a:rPr>
                              </m:ctrlPr>
                            </m:accPr>
                            <m:e>
                              <m:r>
                                <a:rPr lang="es-MX" sz="3200" b="1" i="1" smtClean="0">
                                  <a:solidFill>
                                    <a:srgbClr val="002060"/>
                                  </a:solidFill>
                                  <a:latin typeface="Cambria Math" panose="02040503050406030204" pitchFamily="18" charset="0"/>
                                </a:rPr>
                                <m:t>𝒙</m:t>
                              </m:r>
                            </m:e>
                          </m:acc>
                        </m:e>
                        <m:sub>
                          <m:r>
                            <a:rPr lang="es-MX" sz="3200" b="1" i="1" smtClean="0">
                              <a:solidFill>
                                <a:srgbClr val="002060"/>
                              </a:solidFill>
                              <a:latin typeface="Cambria Math" panose="02040503050406030204" pitchFamily="18" charset="0"/>
                            </a:rPr>
                            <m:t>𝑮𝒓𝒂𝒏𝑴𝒆𝒅𝒊𝒂</m:t>
                          </m:r>
                        </m:sub>
                      </m:sSub>
                      <m:r>
                        <a:rPr lang="es-MX" sz="3200" b="1" i="1" smtClean="0">
                          <a:solidFill>
                            <a:srgbClr val="002060"/>
                          </a:solidFill>
                          <a:latin typeface="Cambria Math" panose="02040503050406030204" pitchFamily="18" charset="0"/>
                        </a:rPr>
                        <m:t>=</m:t>
                      </m:r>
                      <m:f>
                        <m:fPr>
                          <m:ctrlPr>
                            <a:rPr lang="es-MX" sz="3200" b="1" i="1" smtClean="0">
                              <a:solidFill>
                                <a:srgbClr val="002060"/>
                              </a:solidFill>
                              <a:latin typeface="Cambria Math" panose="02040503050406030204" pitchFamily="18" charset="0"/>
                            </a:rPr>
                          </m:ctrlPr>
                        </m:fPr>
                        <m:num>
                          <m:sSub>
                            <m:sSubPr>
                              <m:ctrlPr>
                                <a:rPr lang="es-MX" sz="3200" b="1" i="1" smtClean="0">
                                  <a:solidFill>
                                    <a:srgbClr val="002060"/>
                                  </a:solidFill>
                                  <a:latin typeface="Cambria Math" panose="02040503050406030204" pitchFamily="18" charset="0"/>
                                </a:rPr>
                              </m:ctrlPr>
                            </m:sSubPr>
                            <m:e>
                              <m:r>
                                <a:rPr lang="es-MX" sz="3200" b="1" i="1" smtClean="0">
                                  <a:solidFill>
                                    <a:srgbClr val="002060"/>
                                  </a:solidFill>
                                  <a:latin typeface="Cambria Math" panose="02040503050406030204" pitchFamily="18" charset="0"/>
                                </a:rPr>
                                <m:t>𝒏</m:t>
                              </m:r>
                            </m:e>
                            <m:sub>
                              <m:r>
                                <a:rPr lang="es-MX" sz="3200" b="1" i="1" smtClean="0">
                                  <a:solidFill>
                                    <a:srgbClr val="002060"/>
                                  </a:solidFill>
                                  <a:latin typeface="Cambria Math" panose="02040503050406030204" pitchFamily="18" charset="0"/>
                                </a:rPr>
                                <m:t>𝟏</m:t>
                              </m:r>
                            </m:sub>
                          </m:sSub>
                          <m:acc>
                            <m:accPr>
                              <m:chr m:val="̅"/>
                              <m:ctrlPr>
                                <a:rPr lang="es-MX" sz="3200" b="1" i="1">
                                  <a:solidFill>
                                    <a:srgbClr val="002060"/>
                                  </a:solidFill>
                                  <a:latin typeface="Cambria Math" panose="02040503050406030204" pitchFamily="18" charset="0"/>
                                </a:rPr>
                              </m:ctrlPr>
                            </m:accPr>
                            <m:e>
                              <m:sSub>
                                <m:sSubPr>
                                  <m:ctrlPr>
                                    <a:rPr lang="es-MX" sz="3200" b="1" i="1">
                                      <a:solidFill>
                                        <a:srgbClr val="002060"/>
                                      </a:solidFill>
                                      <a:latin typeface="Cambria Math" panose="02040503050406030204" pitchFamily="18" charset="0"/>
                                    </a:rPr>
                                  </m:ctrlPr>
                                </m:sSubPr>
                                <m:e>
                                  <m:r>
                                    <a:rPr lang="es-MX" sz="3200" b="1" i="1">
                                      <a:solidFill>
                                        <a:srgbClr val="002060"/>
                                      </a:solidFill>
                                      <a:latin typeface="Cambria Math" panose="02040503050406030204" pitchFamily="18" charset="0"/>
                                    </a:rPr>
                                    <m:t>𝒙</m:t>
                                  </m:r>
                                </m:e>
                                <m:sub>
                                  <m:r>
                                    <a:rPr lang="es-MX" sz="3200" b="1" i="1">
                                      <a:solidFill>
                                        <a:srgbClr val="002060"/>
                                      </a:solidFill>
                                      <a:latin typeface="Cambria Math" panose="02040503050406030204" pitchFamily="18" charset="0"/>
                                    </a:rPr>
                                    <m:t>𝟏</m:t>
                                  </m:r>
                                </m:sub>
                              </m:sSub>
                            </m:e>
                          </m:acc>
                          <m:r>
                            <a:rPr lang="es-MX" sz="3200" b="1" i="1" smtClean="0">
                              <a:solidFill>
                                <a:srgbClr val="002060"/>
                              </a:solidFill>
                              <a:latin typeface="Cambria Math" panose="02040503050406030204" pitchFamily="18" charset="0"/>
                            </a:rPr>
                            <m:t>+</m:t>
                          </m:r>
                          <m:sSub>
                            <m:sSubPr>
                              <m:ctrlPr>
                                <a:rPr lang="es-MX" sz="3200" b="1" i="1">
                                  <a:solidFill>
                                    <a:srgbClr val="002060"/>
                                  </a:solidFill>
                                  <a:latin typeface="Cambria Math" panose="02040503050406030204" pitchFamily="18" charset="0"/>
                                </a:rPr>
                              </m:ctrlPr>
                            </m:sSubPr>
                            <m:e>
                              <m:r>
                                <a:rPr lang="es-MX" sz="3200" b="1" i="1">
                                  <a:solidFill>
                                    <a:srgbClr val="002060"/>
                                  </a:solidFill>
                                  <a:latin typeface="Cambria Math" panose="02040503050406030204" pitchFamily="18" charset="0"/>
                                </a:rPr>
                                <m:t>𝒏</m:t>
                              </m:r>
                            </m:e>
                            <m:sub>
                              <m:r>
                                <a:rPr lang="es-MX" sz="3200" b="1" i="1" smtClean="0">
                                  <a:solidFill>
                                    <a:srgbClr val="002060"/>
                                  </a:solidFill>
                                  <a:latin typeface="Cambria Math" panose="02040503050406030204" pitchFamily="18" charset="0"/>
                                </a:rPr>
                                <m:t>𝟐</m:t>
                              </m:r>
                            </m:sub>
                          </m:sSub>
                          <m:acc>
                            <m:accPr>
                              <m:chr m:val="̅"/>
                              <m:ctrlPr>
                                <a:rPr lang="es-MX" sz="3200" b="1" i="1">
                                  <a:solidFill>
                                    <a:srgbClr val="002060"/>
                                  </a:solidFill>
                                  <a:latin typeface="Cambria Math" panose="02040503050406030204" pitchFamily="18" charset="0"/>
                                </a:rPr>
                              </m:ctrlPr>
                            </m:accPr>
                            <m:e>
                              <m:sSub>
                                <m:sSubPr>
                                  <m:ctrlPr>
                                    <a:rPr lang="es-MX" sz="3200" b="1" i="1">
                                      <a:solidFill>
                                        <a:srgbClr val="002060"/>
                                      </a:solidFill>
                                      <a:latin typeface="Cambria Math" panose="02040503050406030204" pitchFamily="18" charset="0"/>
                                    </a:rPr>
                                  </m:ctrlPr>
                                </m:sSubPr>
                                <m:e>
                                  <m:r>
                                    <a:rPr lang="es-MX" sz="3200" b="1" i="1">
                                      <a:solidFill>
                                        <a:srgbClr val="002060"/>
                                      </a:solidFill>
                                      <a:latin typeface="Cambria Math" panose="02040503050406030204" pitchFamily="18" charset="0"/>
                                    </a:rPr>
                                    <m:t>𝒙</m:t>
                                  </m:r>
                                </m:e>
                                <m:sub>
                                  <m:r>
                                    <a:rPr lang="es-MX" sz="3200" b="1" i="1">
                                      <a:solidFill>
                                        <a:srgbClr val="002060"/>
                                      </a:solidFill>
                                      <a:latin typeface="Cambria Math" panose="02040503050406030204" pitchFamily="18" charset="0"/>
                                    </a:rPr>
                                    <m:t>𝟐</m:t>
                                  </m:r>
                                </m:sub>
                              </m:sSub>
                            </m:e>
                          </m:acc>
                          <m:r>
                            <a:rPr lang="es-MX" sz="3200" b="1" i="1" smtClean="0">
                              <a:solidFill>
                                <a:srgbClr val="002060"/>
                              </a:solidFill>
                              <a:latin typeface="Cambria Math" panose="02040503050406030204" pitchFamily="18" charset="0"/>
                            </a:rPr>
                            <m:t>+ …+</m:t>
                          </m:r>
                          <m:sSub>
                            <m:sSubPr>
                              <m:ctrlPr>
                                <a:rPr lang="es-MX" sz="3200" b="1" i="1">
                                  <a:solidFill>
                                    <a:srgbClr val="002060"/>
                                  </a:solidFill>
                                  <a:latin typeface="Cambria Math" panose="02040503050406030204" pitchFamily="18" charset="0"/>
                                </a:rPr>
                              </m:ctrlPr>
                            </m:sSubPr>
                            <m:e>
                              <m:r>
                                <a:rPr lang="es-MX" sz="3200" b="1" i="1">
                                  <a:solidFill>
                                    <a:srgbClr val="002060"/>
                                  </a:solidFill>
                                  <a:latin typeface="Cambria Math" panose="02040503050406030204" pitchFamily="18" charset="0"/>
                                </a:rPr>
                                <m:t>𝒏</m:t>
                              </m:r>
                            </m:e>
                            <m:sub>
                              <m:r>
                                <a:rPr lang="es-MX" sz="3200" b="1" i="1" smtClean="0">
                                  <a:solidFill>
                                    <a:srgbClr val="002060"/>
                                  </a:solidFill>
                                  <a:latin typeface="Cambria Math" panose="02040503050406030204" pitchFamily="18" charset="0"/>
                                </a:rPr>
                                <m:t>𝒌</m:t>
                              </m:r>
                            </m:sub>
                          </m:sSub>
                          <m:acc>
                            <m:accPr>
                              <m:chr m:val="̅"/>
                              <m:ctrlPr>
                                <a:rPr lang="es-MX" sz="3200" b="1" i="1">
                                  <a:solidFill>
                                    <a:srgbClr val="002060"/>
                                  </a:solidFill>
                                  <a:latin typeface="Cambria Math" panose="02040503050406030204" pitchFamily="18" charset="0"/>
                                </a:rPr>
                              </m:ctrlPr>
                            </m:accPr>
                            <m:e>
                              <m:sSub>
                                <m:sSubPr>
                                  <m:ctrlPr>
                                    <a:rPr lang="es-MX" sz="3200" b="1" i="1">
                                      <a:solidFill>
                                        <a:srgbClr val="002060"/>
                                      </a:solidFill>
                                      <a:latin typeface="Cambria Math" panose="02040503050406030204" pitchFamily="18" charset="0"/>
                                    </a:rPr>
                                  </m:ctrlPr>
                                </m:sSubPr>
                                <m:e>
                                  <m:r>
                                    <a:rPr lang="es-MX" sz="3200" b="1" i="1">
                                      <a:solidFill>
                                        <a:srgbClr val="002060"/>
                                      </a:solidFill>
                                      <a:latin typeface="Cambria Math" panose="02040503050406030204" pitchFamily="18" charset="0"/>
                                    </a:rPr>
                                    <m:t>𝒙</m:t>
                                  </m:r>
                                </m:e>
                                <m:sub>
                                  <m:r>
                                    <a:rPr lang="es-MX" sz="3200" b="1" i="1">
                                      <a:solidFill>
                                        <a:srgbClr val="002060"/>
                                      </a:solidFill>
                                      <a:latin typeface="Cambria Math" panose="02040503050406030204" pitchFamily="18" charset="0"/>
                                    </a:rPr>
                                    <m:t>𝒌</m:t>
                                  </m:r>
                                </m:sub>
                              </m:sSub>
                            </m:e>
                          </m:acc>
                        </m:num>
                        <m:den>
                          <m:sSub>
                            <m:sSubPr>
                              <m:ctrlPr>
                                <a:rPr lang="es-MX" sz="3200" b="1" i="1" smtClean="0">
                                  <a:solidFill>
                                    <a:srgbClr val="002060"/>
                                  </a:solidFill>
                                  <a:latin typeface="Cambria Math" panose="02040503050406030204" pitchFamily="18" charset="0"/>
                                </a:rPr>
                              </m:ctrlPr>
                            </m:sSubPr>
                            <m:e>
                              <m:r>
                                <a:rPr lang="es-MX" sz="3200" b="1" i="1" smtClean="0">
                                  <a:solidFill>
                                    <a:srgbClr val="002060"/>
                                  </a:solidFill>
                                  <a:latin typeface="Cambria Math" panose="02040503050406030204" pitchFamily="18" charset="0"/>
                                </a:rPr>
                                <m:t>𝒏</m:t>
                              </m:r>
                            </m:e>
                            <m:sub>
                              <m:r>
                                <a:rPr lang="es-MX" sz="3200" b="1" i="1" smtClean="0">
                                  <a:solidFill>
                                    <a:srgbClr val="002060"/>
                                  </a:solidFill>
                                  <a:latin typeface="Cambria Math" panose="02040503050406030204" pitchFamily="18" charset="0"/>
                                </a:rPr>
                                <m:t>𝟏</m:t>
                              </m:r>
                            </m:sub>
                          </m:sSub>
                          <m:r>
                            <a:rPr lang="es-MX" sz="3200" b="1" i="1" smtClean="0">
                              <a:solidFill>
                                <a:srgbClr val="002060"/>
                              </a:solidFill>
                              <a:latin typeface="Cambria Math" panose="02040503050406030204" pitchFamily="18" charset="0"/>
                            </a:rPr>
                            <m:t>+</m:t>
                          </m:r>
                          <m:sSub>
                            <m:sSubPr>
                              <m:ctrlPr>
                                <a:rPr lang="es-MX" sz="3200" b="1" i="1" smtClean="0">
                                  <a:solidFill>
                                    <a:srgbClr val="002060"/>
                                  </a:solidFill>
                                  <a:latin typeface="Cambria Math" panose="02040503050406030204" pitchFamily="18" charset="0"/>
                                </a:rPr>
                              </m:ctrlPr>
                            </m:sSubPr>
                            <m:e>
                              <m:r>
                                <a:rPr lang="es-MX" sz="3200" b="1" i="1" smtClean="0">
                                  <a:solidFill>
                                    <a:srgbClr val="002060"/>
                                  </a:solidFill>
                                  <a:latin typeface="Cambria Math" panose="02040503050406030204" pitchFamily="18" charset="0"/>
                                </a:rPr>
                                <m:t>𝒏</m:t>
                              </m:r>
                            </m:e>
                            <m:sub>
                              <m:r>
                                <a:rPr lang="es-MX" sz="3200" b="1" i="1" smtClean="0">
                                  <a:solidFill>
                                    <a:srgbClr val="002060"/>
                                  </a:solidFill>
                                  <a:latin typeface="Cambria Math" panose="02040503050406030204" pitchFamily="18" charset="0"/>
                                </a:rPr>
                                <m:t>𝟐</m:t>
                              </m:r>
                            </m:sub>
                          </m:sSub>
                          <m:r>
                            <a:rPr lang="es-MX" sz="3200" b="1" i="1" smtClean="0">
                              <a:solidFill>
                                <a:srgbClr val="002060"/>
                              </a:solidFill>
                              <a:latin typeface="Cambria Math" panose="02040503050406030204" pitchFamily="18" charset="0"/>
                            </a:rPr>
                            <m:t>+…+</m:t>
                          </m:r>
                          <m:sSub>
                            <m:sSubPr>
                              <m:ctrlPr>
                                <a:rPr lang="es-MX" sz="3200" b="1" i="1" smtClean="0">
                                  <a:solidFill>
                                    <a:srgbClr val="002060"/>
                                  </a:solidFill>
                                  <a:latin typeface="Cambria Math" panose="02040503050406030204" pitchFamily="18" charset="0"/>
                                </a:rPr>
                              </m:ctrlPr>
                            </m:sSubPr>
                            <m:e>
                              <m:r>
                                <a:rPr lang="es-MX" sz="3200" b="1" i="1" smtClean="0">
                                  <a:solidFill>
                                    <a:srgbClr val="002060"/>
                                  </a:solidFill>
                                  <a:latin typeface="Cambria Math" panose="02040503050406030204" pitchFamily="18" charset="0"/>
                                </a:rPr>
                                <m:t>𝒏</m:t>
                              </m:r>
                            </m:e>
                            <m:sub>
                              <m:r>
                                <a:rPr lang="es-MX" sz="3200" b="1" i="1" smtClean="0">
                                  <a:solidFill>
                                    <a:srgbClr val="002060"/>
                                  </a:solidFill>
                                  <a:latin typeface="Cambria Math" panose="02040503050406030204" pitchFamily="18" charset="0"/>
                                </a:rPr>
                                <m:t>𝒌</m:t>
                              </m:r>
                            </m:sub>
                          </m:sSub>
                        </m:den>
                      </m:f>
                    </m:oMath>
                  </m:oMathPara>
                </a14:m>
                <a:endParaRPr lang="es-MX" sz="3600" b="1" dirty="0">
                  <a:solidFill>
                    <a:srgbClr val="002060"/>
                  </a:solidFill>
                </a:endParaRPr>
              </a:p>
            </p:txBody>
          </p:sp>
        </mc:Choice>
        <mc:Fallback xmlns="">
          <p:sp>
            <p:nvSpPr>
              <p:cNvPr id="11" name="CuadroTexto 10"/>
              <p:cNvSpPr txBox="1">
                <a:spLocks noRot="1" noChangeAspect="1" noMove="1" noResize="1" noEditPoints="1" noAdjustHandles="1" noChangeArrowheads="1" noChangeShapeType="1" noTextEdit="1"/>
              </p:cNvSpPr>
              <p:nvPr/>
            </p:nvSpPr>
            <p:spPr>
              <a:xfrm>
                <a:off x="677080" y="2284485"/>
                <a:ext cx="7267695" cy="998800"/>
              </a:xfrm>
              <a:prstGeom prst="rect">
                <a:avLst/>
              </a:prstGeom>
              <a:blipFill>
                <a:blip r:embed="rId4"/>
                <a:stretch>
                  <a:fillRect/>
                </a:stretch>
              </a:blipFill>
              <a:ln>
                <a:noFill/>
              </a:ln>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CuadroTexto 4"/>
              <p:cNvSpPr txBox="1"/>
              <p:nvPr/>
            </p:nvSpPr>
            <p:spPr>
              <a:xfrm>
                <a:off x="8241661" y="2568441"/>
                <a:ext cx="3460306" cy="430887"/>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es-MX" sz="2400" b="1" i="1" smtClean="0">
                          <a:solidFill>
                            <a:srgbClr val="002060"/>
                          </a:solidFill>
                          <a:latin typeface="Cambria Math" panose="02040503050406030204" pitchFamily="18" charset="0"/>
                        </a:rPr>
                        <m:t>𝒏</m:t>
                      </m:r>
                      <m:r>
                        <a:rPr lang="es-MX" sz="2400" b="1" i="1" smtClean="0">
                          <a:solidFill>
                            <a:srgbClr val="002060"/>
                          </a:solidFill>
                          <a:latin typeface="Cambria Math" panose="02040503050406030204" pitchFamily="18" charset="0"/>
                        </a:rPr>
                        <m:t>=</m:t>
                      </m:r>
                      <m:sSub>
                        <m:sSubPr>
                          <m:ctrlPr>
                            <a:rPr lang="es-MX" sz="2800" b="1" i="1">
                              <a:solidFill>
                                <a:srgbClr val="002060"/>
                              </a:solidFill>
                              <a:latin typeface="Cambria Math" panose="02040503050406030204" pitchFamily="18" charset="0"/>
                            </a:rPr>
                          </m:ctrlPr>
                        </m:sSubPr>
                        <m:e>
                          <m:r>
                            <a:rPr lang="es-MX" sz="2800" b="1" i="1">
                              <a:solidFill>
                                <a:srgbClr val="002060"/>
                              </a:solidFill>
                              <a:latin typeface="Cambria Math" panose="02040503050406030204" pitchFamily="18" charset="0"/>
                            </a:rPr>
                            <m:t>𝒏</m:t>
                          </m:r>
                        </m:e>
                        <m:sub>
                          <m:r>
                            <a:rPr lang="es-MX" sz="2800" b="1" i="1">
                              <a:solidFill>
                                <a:srgbClr val="002060"/>
                              </a:solidFill>
                              <a:latin typeface="Cambria Math" panose="02040503050406030204" pitchFamily="18" charset="0"/>
                            </a:rPr>
                            <m:t>𝟏</m:t>
                          </m:r>
                        </m:sub>
                      </m:sSub>
                      <m:r>
                        <a:rPr lang="es-MX" sz="2800" b="1" i="1">
                          <a:solidFill>
                            <a:srgbClr val="002060"/>
                          </a:solidFill>
                          <a:latin typeface="Cambria Math" panose="02040503050406030204" pitchFamily="18" charset="0"/>
                        </a:rPr>
                        <m:t>+</m:t>
                      </m:r>
                      <m:sSub>
                        <m:sSubPr>
                          <m:ctrlPr>
                            <a:rPr lang="es-MX" sz="2800" b="1" i="1">
                              <a:solidFill>
                                <a:srgbClr val="002060"/>
                              </a:solidFill>
                              <a:latin typeface="Cambria Math" panose="02040503050406030204" pitchFamily="18" charset="0"/>
                            </a:rPr>
                          </m:ctrlPr>
                        </m:sSubPr>
                        <m:e>
                          <m:r>
                            <a:rPr lang="es-MX" sz="2800" b="1" i="1">
                              <a:solidFill>
                                <a:srgbClr val="002060"/>
                              </a:solidFill>
                              <a:latin typeface="Cambria Math" panose="02040503050406030204" pitchFamily="18" charset="0"/>
                            </a:rPr>
                            <m:t>𝒏</m:t>
                          </m:r>
                        </m:e>
                        <m:sub>
                          <m:r>
                            <a:rPr lang="es-MX" sz="2800" b="1" i="1">
                              <a:solidFill>
                                <a:srgbClr val="002060"/>
                              </a:solidFill>
                              <a:latin typeface="Cambria Math" panose="02040503050406030204" pitchFamily="18" charset="0"/>
                            </a:rPr>
                            <m:t>𝟐</m:t>
                          </m:r>
                        </m:sub>
                      </m:sSub>
                      <m:r>
                        <a:rPr lang="es-MX" sz="2800" b="1" i="1">
                          <a:solidFill>
                            <a:srgbClr val="002060"/>
                          </a:solidFill>
                          <a:latin typeface="Cambria Math" panose="02040503050406030204" pitchFamily="18" charset="0"/>
                        </a:rPr>
                        <m:t>+…+</m:t>
                      </m:r>
                      <m:sSub>
                        <m:sSubPr>
                          <m:ctrlPr>
                            <a:rPr lang="es-MX" sz="2800" b="1" i="1">
                              <a:solidFill>
                                <a:srgbClr val="002060"/>
                              </a:solidFill>
                              <a:latin typeface="Cambria Math" panose="02040503050406030204" pitchFamily="18" charset="0"/>
                            </a:rPr>
                          </m:ctrlPr>
                        </m:sSubPr>
                        <m:e>
                          <m:r>
                            <a:rPr lang="es-MX" sz="2800" b="1" i="1">
                              <a:solidFill>
                                <a:srgbClr val="002060"/>
                              </a:solidFill>
                              <a:latin typeface="Cambria Math" panose="02040503050406030204" pitchFamily="18" charset="0"/>
                            </a:rPr>
                            <m:t>𝒏</m:t>
                          </m:r>
                        </m:e>
                        <m:sub>
                          <m:r>
                            <a:rPr lang="es-MX" sz="2800" b="1" i="1">
                              <a:solidFill>
                                <a:srgbClr val="002060"/>
                              </a:solidFill>
                              <a:latin typeface="Cambria Math" panose="02040503050406030204" pitchFamily="18" charset="0"/>
                            </a:rPr>
                            <m:t>𝒌</m:t>
                          </m:r>
                        </m:sub>
                      </m:sSub>
                    </m:oMath>
                  </m:oMathPara>
                </a14:m>
                <a:endParaRPr lang="es-MX" sz="2800" b="1" dirty="0">
                  <a:solidFill>
                    <a:srgbClr val="002060"/>
                  </a:solidFill>
                </a:endParaRPr>
              </a:p>
            </p:txBody>
          </p:sp>
        </mc:Choice>
        <mc:Fallback xmlns="">
          <p:sp>
            <p:nvSpPr>
              <p:cNvPr id="5" name="CuadroTexto 4"/>
              <p:cNvSpPr txBox="1">
                <a:spLocks noRot="1" noChangeAspect="1" noMove="1" noResize="1" noEditPoints="1" noAdjustHandles="1" noChangeArrowheads="1" noChangeShapeType="1" noTextEdit="1"/>
              </p:cNvSpPr>
              <p:nvPr/>
            </p:nvSpPr>
            <p:spPr>
              <a:xfrm>
                <a:off x="8241661" y="2568441"/>
                <a:ext cx="3460306" cy="430887"/>
              </a:xfrm>
              <a:prstGeom prst="rect">
                <a:avLst/>
              </a:prstGeom>
              <a:blipFill>
                <a:blip r:embed="rId5"/>
                <a:stretch>
                  <a:fillRect/>
                </a:stretch>
              </a:blipFill>
              <a:ln>
                <a:solidFill>
                  <a:schemeClr val="accent1"/>
                </a:solidFill>
              </a:ln>
            </p:spPr>
            <p:txBody>
              <a:bodyPr/>
              <a:lstStyle/>
              <a:p>
                <a:r>
                  <a:rPr lang="es-MX">
                    <a:noFill/>
                  </a:rPr>
                  <a:t> </a:t>
                </a:r>
              </a:p>
            </p:txBody>
          </p:sp>
        </mc:Fallback>
      </mc:AlternateContent>
    </p:spTree>
    <p:extLst>
      <p:ext uri="{BB962C8B-B14F-4D97-AF65-F5344CB8AC3E}">
        <p14:creationId xmlns:p14="http://schemas.microsoft.com/office/powerpoint/2010/main" val="33981971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uadroTexto 7"/>
              <p:cNvSpPr txBox="1"/>
              <p:nvPr/>
            </p:nvSpPr>
            <p:spPr>
              <a:xfrm>
                <a:off x="535565" y="1485086"/>
                <a:ext cx="11263745" cy="4775025"/>
              </a:xfrm>
              <a:prstGeom prst="rect">
                <a:avLst/>
              </a:prstGeom>
              <a:noFill/>
            </p:spPr>
            <p:txBody>
              <a:bodyPr wrap="square" rtlCol="0">
                <a:spAutoFit/>
              </a:bodyPr>
              <a:lstStyle/>
              <a:p>
                <a:pPr algn="ctr"/>
                <a:r>
                  <a:rPr lang="es-MX" sz="2700" b="1" u="sng" dirty="0" smtClean="0">
                    <a:solidFill>
                      <a:srgbClr val="002060"/>
                    </a:solidFill>
                  </a:rPr>
                  <a:t>Si existe diferencia entre las poblaciones, el </a:t>
                </a:r>
                <a:r>
                  <a:rPr lang="es-MX" sz="2700" b="1" u="sng" dirty="0">
                    <a:solidFill>
                      <a:srgbClr val="002060"/>
                    </a:solidFill>
                  </a:rPr>
                  <a:t>valor de F es mayor que </a:t>
                </a:r>
                <a:r>
                  <a:rPr lang="es-MX" sz="2700" b="1" u="sng" dirty="0" smtClean="0">
                    <a:solidFill>
                      <a:srgbClr val="002060"/>
                    </a:solidFill>
                  </a:rPr>
                  <a:t>1</a:t>
                </a:r>
                <a:r>
                  <a:rPr lang="es-MX" sz="2700" b="1" u="sng" dirty="0">
                    <a:solidFill>
                      <a:srgbClr val="002060"/>
                    </a:solidFill>
                  </a:rPr>
                  <a:t> </a:t>
                </a:r>
                <a:r>
                  <a:rPr lang="es-MX" sz="2700" b="1" u="sng" dirty="0" smtClean="0">
                    <a:solidFill>
                      <a:srgbClr val="002060"/>
                    </a:solidFill>
                  </a:rPr>
                  <a:t>porque </a:t>
                </a:r>
                <a:r>
                  <a:rPr lang="es-MX" sz="2700" b="1" u="sng" dirty="0">
                    <a:solidFill>
                      <a:srgbClr val="002060"/>
                    </a:solidFill>
                  </a:rPr>
                  <a:t>la varianza entre los grupos excede la varianza dentro de los grupos</a:t>
                </a:r>
              </a:p>
              <a:p>
                <a:endParaRPr lang="es-MX" sz="2700" b="1" dirty="0" smtClean="0">
                  <a:solidFill>
                    <a:srgbClr val="002060"/>
                  </a:solidFill>
                </a:endParaRPr>
              </a:p>
              <a:p>
                <a:pPr/>
                <a14:m>
                  <m:oMathPara xmlns:m="http://schemas.openxmlformats.org/officeDocument/2006/math">
                    <m:oMathParaPr>
                      <m:jc m:val="centerGroup"/>
                    </m:oMathParaPr>
                    <m:oMath xmlns:m="http://schemas.openxmlformats.org/officeDocument/2006/math">
                      <m:r>
                        <a:rPr lang="es-MX" sz="2700" b="1" i="1" smtClean="0">
                          <a:solidFill>
                            <a:srgbClr val="002060"/>
                          </a:solidFill>
                          <a:latin typeface="Cambria Math" panose="02040503050406030204" pitchFamily="18" charset="0"/>
                        </a:rPr>
                        <m:t>𝑭</m:t>
                      </m:r>
                      <m:r>
                        <a:rPr lang="es-MX" sz="2700" b="1" i="1" smtClean="0">
                          <a:solidFill>
                            <a:srgbClr val="002060"/>
                          </a:solidFill>
                          <a:latin typeface="Cambria Math" panose="02040503050406030204" pitchFamily="18" charset="0"/>
                        </a:rPr>
                        <m:t>=</m:t>
                      </m:r>
                      <m:f>
                        <m:fPr>
                          <m:ctrlPr>
                            <a:rPr lang="es-MX" sz="2700" b="1" i="1" smtClean="0">
                              <a:solidFill>
                                <a:srgbClr val="002060"/>
                              </a:solidFill>
                              <a:latin typeface="Cambria Math" panose="02040503050406030204" pitchFamily="18" charset="0"/>
                            </a:rPr>
                          </m:ctrlPr>
                        </m:fPr>
                        <m:num>
                          <m:sSubSup>
                            <m:sSubSupPr>
                              <m:ctrlPr>
                                <a:rPr lang="es-MX" sz="2700" b="1" i="1" smtClean="0">
                                  <a:solidFill>
                                    <a:srgbClr val="002060"/>
                                  </a:solidFill>
                                  <a:latin typeface="Cambria Math" panose="02040503050406030204" pitchFamily="18" charset="0"/>
                                </a:rPr>
                              </m:ctrlPr>
                            </m:sSubSupPr>
                            <m:e>
                              <m:r>
                                <a:rPr lang="es-MX" sz="2700" b="1" i="1" smtClean="0">
                                  <a:solidFill>
                                    <a:srgbClr val="002060"/>
                                  </a:solidFill>
                                  <a:latin typeface="Cambria Math" panose="02040503050406030204" pitchFamily="18" charset="0"/>
                                </a:rPr>
                                <m:t>𝒔</m:t>
                              </m:r>
                            </m:e>
                            <m:sub>
                              <m:r>
                                <a:rPr lang="es-MX" sz="2700" b="1" i="1" smtClean="0">
                                  <a:solidFill>
                                    <a:srgbClr val="002060"/>
                                  </a:solidFill>
                                  <a:latin typeface="Cambria Math" panose="02040503050406030204" pitchFamily="18" charset="0"/>
                                </a:rPr>
                                <m:t>𝑩</m:t>
                              </m:r>
                            </m:sub>
                            <m:sup>
                              <m:r>
                                <a:rPr lang="es-MX" sz="2700" b="1" i="1" smtClean="0">
                                  <a:solidFill>
                                    <a:srgbClr val="002060"/>
                                  </a:solidFill>
                                  <a:latin typeface="Cambria Math" panose="02040503050406030204" pitchFamily="18" charset="0"/>
                                </a:rPr>
                                <m:t>𝟐</m:t>
                              </m:r>
                            </m:sup>
                          </m:sSubSup>
                        </m:num>
                        <m:den>
                          <m:sSubSup>
                            <m:sSubSupPr>
                              <m:ctrlPr>
                                <a:rPr lang="es-MX" sz="2700" b="1" i="1" smtClean="0">
                                  <a:solidFill>
                                    <a:srgbClr val="002060"/>
                                  </a:solidFill>
                                  <a:latin typeface="Cambria Math" panose="02040503050406030204" pitchFamily="18" charset="0"/>
                                </a:rPr>
                              </m:ctrlPr>
                            </m:sSubSupPr>
                            <m:e>
                              <m:r>
                                <a:rPr lang="es-MX" sz="2700" b="1" i="1" smtClean="0">
                                  <a:solidFill>
                                    <a:srgbClr val="002060"/>
                                  </a:solidFill>
                                  <a:latin typeface="Cambria Math" panose="02040503050406030204" pitchFamily="18" charset="0"/>
                                </a:rPr>
                                <m:t>𝒔</m:t>
                              </m:r>
                            </m:e>
                            <m:sub>
                              <m:r>
                                <a:rPr lang="es-MX" sz="2700" b="1" i="1" smtClean="0">
                                  <a:solidFill>
                                    <a:srgbClr val="002060"/>
                                  </a:solidFill>
                                  <a:latin typeface="Cambria Math" panose="02040503050406030204" pitchFamily="18" charset="0"/>
                                </a:rPr>
                                <m:t>𝒘</m:t>
                              </m:r>
                            </m:sub>
                            <m:sup>
                              <m:r>
                                <a:rPr lang="es-MX" sz="2700" b="1" i="1" smtClean="0">
                                  <a:solidFill>
                                    <a:srgbClr val="002060"/>
                                  </a:solidFill>
                                  <a:latin typeface="Cambria Math" panose="02040503050406030204" pitchFamily="18" charset="0"/>
                                </a:rPr>
                                <m:t>𝟐</m:t>
                              </m:r>
                            </m:sup>
                          </m:sSubSup>
                        </m:den>
                      </m:f>
                    </m:oMath>
                  </m:oMathPara>
                </a14:m>
                <a:endParaRPr lang="es-MX" sz="2700" b="1" dirty="0" smtClean="0">
                  <a:solidFill>
                    <a:srgbClr val="002060"/>
                  </a:solidFill>
                </a:endParaRPr>
              </a:p>
              <a:p>
                <a14:m>
                  <m:oMath xmlns:m="http://schemas.openxmlformats.org/officeDocument/2006/math">
                    <m:r>
                      <a:rPr lang="es-MX" sz="2700" b="1" i="1" smtClean="0">
                        <a:solidFill>
                          <a:srgbClr val="002060"/>
                        </a:solidFill>
                        <a:latin typeface="Cambria Math" panose="02040503050406030204" pitchFamily="18" charset="0"/>
                      </a:rPr>
                      <m:t>𝑭</m:t>
                    </m:r>
                  </m:oMath>
                </a14:m>
                <a:r>
                  <a:rPr lang="es-MX" sz="2700" dirty="0" smtClean="0">
                    <a:solidFill>
                      <a:srgbClr val="002060"/>
                    </a:solidFill>
                  </a:rPr>
                  <a:t>  critica tiene una distribución </a:t>
                </a:r>
                <a14:m>
                  <m:oMath xmlns:m="http://schemas.openxmlformats.org/officeDocument/2006/math">
                    <m:r>
                      <a:rPr lang="es-MX" sz="2700" b="1" i="1" smtClean="0">
                        <a:solidFill>
                          <a:srgbClr val="002060"/>
                        </a:solidFill>
                        <a:latin typeface="Cambria Math" panose="02040503050406030204" pitchFamily="18" charset="0"/>
                      </a:rPr>
                      <m:t>𝒌</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𝟏</m:t>
                    </m:r>
                    <m:r>
                      <a:rPr lang="es-MX" sz="2700" b="1" i="1" smtClean="0">
                        <a:solidFill>
                          <a:srgbClr val="002060"/>
                        </a:solidFill>
                        <a:latin typeface="Cambria Math" panose="02040503050406030204" pitchFamily="18" charset="0"/>
                      </a:rPr>
                      <m:t> </m:t>
                    </m:r>
                  </m:oMath>
                </a14:m>
                <a:r>
                  <a:rPr lang="es-MX" sz="2700" dirty="0" smtClean="0">
                    <a:solidFill>
                      <a:srgbClr val="002060"/>
                    </a:solidFill>
                  </a:rPr>
                  <a:t>y </a:t>
                </a:r>
                <a14:m>
                  <m:oMath xmlns:m="http://schemas.openxmlformats.org/officeDocument/2006/math">
                    <m:r>
                      <a:rPr lang="es-MX" sz="2700" b="1" i="1">
                        <a:solidFill>
                          <a:srgbClr val="002060"/>
                        </a:solidFill>
                        <a:latin typeface="Cambria Math" panose="02040503050406030204" pitchFamily="18" charset="0"/>
                      </a:rPr>
                      <m:t>𝒏</m:t>
                    </m:r>
                    <m:r>
                      <a:rPr lang="es-MX" sz="2700" b="1" i="1">
                        <a:solidFill>
                          <a:srgbClr val="002060"/>
                        </a:solidFill>
                        <a:latin typeface="Cambria Math" panose="02040503050406030204" pitchFamily="18" charset="0"/>
                      </a:rPr>
                      <m:t>−</m:t>
                    </m:r>
                    <m:r>
                      <a:rPr lang="es-MX" sz="2700" b="1" i="1">
                        <a:solidFill>
                          <a:srgbClr val="002060"/>
                        </a:solidFill>
                        <a:latin typeface="Cambria Math" panose="02040503050406030204" pitchFamily="18" charset="0"/>
                      </a:rPr>
                      <m:t>𝒌</m:t>
                    </m:r>
                  </m:oMath>
                </a14:m>
                <a:r>
                  <a:rPr lang="es-MX" sz="2700" b="1" dirty="0">
                    <a:solidFill>
                      <a:srgbClr val="002060"/>
                    </a:solidFill>
                  </a:rPr>
                  <a:t> </a:t>
                </a:r>
                <a:r>
                  <a:rPr lang="es-MX" sz="2700" dirty="0" smtClean="0">
                    <a:solidFill>
                      <a:srgbClr val="002060"/>
                    </a:solidFill>
                  </a:rPr>
                  <a:t>grados de libertad para el numerador y el denominador respectivamente; misma que se denota como</a:t>
                </a:r>
              </a:p>
              <a:p>
                <a:endParaRPr lang="es-MX" sz="2700" dirty="0">
                  <a:solidFill>
                    <a:srgbClr val="002060"/>
                  </a:solidFill>
                </a:endParaRPr>
              </a:p>
              <a:p>
                <a:pPr/>
                <a14:m>
                  <m:oMathPara xmlns:m="http://schemas.openxmlformats.org/officeDocument/2006/math">
                    <m:oMathParaPr>
                      <m:jc m:val="centerGroup"/>
                    </m:oMathParaPr>
                    <m:oMath xmlns:m="http://schemas.openxmlformats.org/officeDocument/2006/math">
                      <m:sSub>
                        <m:sSubPr>
                          <m:ctrlPr>
                            <a:rPr lang="es-MX" sz="2700" b="1" i="1" smtClean="0">
                              <a:solidFill>
                                <a:srgbClr val="002060"/>
                              </a:solidFill>
                              <a:latin typeface="Cambria Math" panose="02040503050406030204" pitchFamily="18" charset="0"/>
                            </a:rPr>
                          </m:ctrlPr>
                        </m:sSubPr>
                        <m:e>
                          <m:r>
                            <a:rPr lang="es-MX" sz="2700" b="1" i="1" smtClean="0">
                              <a:solidFill>
                                <a:srgbClr val="002060"/>
                              </a:solidFill>
                              <a:latin typeface="Cambria Math" panose="02040503050406030204" pitchFamily="18" charset="0"/>
                            </a:rPr>
                            <m:t>𝑭</m:t>
                          </m:r>
                        </m:e>
                        <m:sub>
                          <m:r>
                            <a:rPr lang="es-MX" sz="2700" b="1" i="1" smtClean="0">
                              <a:solidFill>
                                <a:srgbClr val="002060"/>
                              </a:solidFill>
                              <a:latin typeface="Cambria Math" panose="02040503050406030204" pitchFamily="18" charset="0"/>
                            </a:rPr>
                            <m:t>𝒌</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𝟏</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𝒏</m:t>
                          </m:r>
                          <m:r>
                            <a:rPr lang="es-MX" sz="2700" b="1" i="1" smtClean="0">
                              <a:solidFill>
                                <a:srgbClr val="002060"/>
                              </a:solidFill>
                              <a:latin typeface="Cambria Math" panose="02040503050406030204" pitchFamily="18" charset="0"/>
                            </a:rPr>
                            <m:t>−</m:t>
                          </m:r>
                          <m:r>
                            <a:rPr lang="es-MX" sz="2700" b="1" i="1" smtClean="0">
                              <a:solidFill>
                                <a:srgbClr val="002060"/>
                              </a:solidFill>
                              <a:latin typeface="Cambria Math" panose="02040503050406030204" pitchFamily="18" charset="0"/>
                            </a:rPr>
                            <m:t>𝒌</m:t>
                          </m:r>
                        </m:sub>
                      </m:sSub>
                    </m:oMath>
                  </m:oMathPara>
                </a14:m>
                <a:endParaRPr lang="es-MX" sz="2700" dirty="0" smtClean="0">
                  <a:solidFill>
                    <a:srgbClr val="002060"/>
                  </a:solidFill>
                </a:endParaRPr>
              </a:p>
              <a:p>
                <a:endParaRPr lang="es-MX" sz="2700" dirty="0">
                  <a:solidFill>
                    <a:srgbClr val="002060"/>
                  </a:solidFill>
                </a:endParaRPr>
              </a:p>
              <a:p>
                <a:r>
                  <a:rPr lang="es-MX" sz="2700" dirty="0" smtClean="0">
                    <a:solidFill>
                      <a:srgbClr val="002060"/>
                    </a:solidFill>
                  </a:rPr>
                  <a:t>NOTA: la distribución </a:t>
                </a:r>
                <a14:m>
                  <m:oMath xmlns:m="http://schemas.openxmlformats.org/officeDocument/2006/math">
                    <m:r>
                      <a:rPr lang="es-MX" sz="2700" b="0" i="1" smtClean="0">
                        <a:solidFill>
                          <a:srgbClr val="002060"/>
                        </a:solidFill>
                        <a:latin typeface="Cambria Math" panose="02040503050406030204" pitchFamily="18" charset="0"/>
                      </a:rPr>
                      <m:t>𝐹</m:t>
                    </m:r>
                  </m:oMath>
                </a14:m>
                <a:r>
                  <a:rPr lang="es-MX" sz="2700" dirty="0" smtClean="0">
                    <a:solidFill>
                      <a:srgbClr val="002060"/>
                    </a:solidFill>
                  </a:rPr>
                  <a:t> No puede tomar valores negativos</a:t>
                </a:r>
              </a:p>
            </p:txBody>
          </p:sp>
        </mc:Choice>
        <mc:Fallback xmlns="">
          <p:sp>
            <p:nvSpPr>
              <p:cNvPr id="8" name="CuadroTexto 7"/>
              <p:cNvSpPr txBox="1">
                <a:spLocks noRot="1" noChangeAspect="1" noMove="1" noResize="1" noEditPoints="1" noAdjustHandles="1" noChangeArrowheads="1" noChangeShapeType="1" noTextEdit="1"/>
              </p:cNvSpPr>
              <p:nvPr/>
            </p:nvSpPr>
            <p:spPr>
              <a:xfrm>
                <a:off x="535565" y="1485086"/>
                <a:ext cx="11263745" cy="4775025"/>
              </a:xfrm>
              <a:prstGeom prst="rect">
                <a:avLst/>
              </a:prstGeom>
              <a:blipFill>
                <a:blip r:embed="rId3"/>
                <a:stretch>
                  <a:fillRect l="-1028" t="-1149" r="-1353" b="-2427"/>
                </a:stretch>
              </a:blipFill>
            </p:spPr>
            <p:txBody>
              <a:bodyPr/>
              <a:lstStyle/>
              <a:p>
                <a:r>
                  <a:rPr lang="es-MX">
                    <a:noFill/>
                  </a:rPr>
                  <a:t> </a:t>
                </a:r>
              </a:p>
            </p:txBody>
          </p:sp>
        </mc:Fallback>
      </mc:AlternateContent>
      <p:sp>
        <p:nvSpPr>
          <p:cNvPr id="6" name="Rectángulo 5"/>
          <p:cNvSpPr/>
          <p:nvPr/>
        </p:nvSpPr>
        <p:spPr>
          <a:xfrm>
            <a:off x="4738255" y="290946"/>
            <a:ext cx="7453745" cy="9144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3600" dirty="0" smtClean="0">
                <a:solidFill>
                  <a:srgbClr val="FFC000"/>
                </a:solidFill>
              </a:rPr>
              <a:t>Análisis de Varianza</a:t>
            </a:r>
            <a:endParaRPr lang="es-MX" sz="3600" dirty="0">
              <a:solidFill>
                <a:srgbClr val="FFC000"/>
              </a:solidFill>
            </a:endParaRPr>
          </a:p>
        </p:txBody>
      </p:sp>
    </p:spTree>
    <p:extLst>
      <p:ext uri="{BB962C8B-B14F-4D97-AF65-F5344CB8AC3E}">
        <p14:creationId xmlns:p14="http://schemas.microsoft.com/office/powerpoint/2010/main" val="2266146437"/>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e">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se">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Base</Template>
  <TotalTime>15816</TotalTime>
  <Words>1139</Words>
  <Application>Microsoft Office PowerPoint</Application>
  <PresentationFormat>Panorámica</PresentationFormat>
  <Paragraphs>365</Paragraphs>
  <Slides>30</Slides>
  <Notes>20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30</vt:i4>
      </vt:variant>
    </vt:vector>
  </HeadingPairs>
  <TitlesOfParts>
    <vt:vector size="37" baseType="lpstr">
      <vt:lpstr>Arial</vt:lpstr>
      <vt:lpstr>Calibri</vt:lpstr>
      <vt:lpstr>Calibri Light</vt:lpstr>
      <vt:lpstr>Cambria Math</vt:lpstr>
      <vt:lpstr>Corbel</vt:lpstr>
      <vt:lpstr>Symbol</vt:lpstr>
      <vt:lpstr>Base</vt:lpstr>
      <vt:lpstr>ANÁLISIS DE VARIANZA de una Vía </vt:lpstr>
      <vt:lpstr>Diseño completamente aleatorizado</vt:lpstr>
      <vt:lpstr>Diseño completamente aleatorizado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FIN</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Estadística y ciencias de la vida: la bioestadística</dc:title>
  <dc:creator>Priscilla Ruiz Palomino Haro</dc:creator>
  <cp:lastModifiedBy>Ricardo Javier Díaz Domínguez</cp:lastModifiedBy>
  <cp:revision>1008</cp:revision>
  <cp:lastPrinted>2016-06-20T20:20:43Z</cp:lastPrinted>
  <dcterms:created xsi:type="dcterms:W3CDTF">2014-01-06T13:02:27Z</dcterms:created>
  <dcterms:modified xsi:type="dcterms:W3CDTF">2018-06-12T21:19:47Z</dcterms:modified>
</cp:coreProperties>
</file>