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2" r:id="rId3"/>
    <p:sldId id="294" r:id="rId4"/>
    <p:sldId id="295" r:id="rId5"/>
    <p:sldId id="313" r:id="rId6"/>
    <p:sldId id="299" r:id="rId7"/>
    <p:sldId id="314" r:id="rId8"/>
    <p:sldId id="312" r:id="rId9"/>
    <p:sldId id="315" r:id="rId10"/>
    <p:sldId id="316" r:id="rId11"/>
    <p:sldId id="317" r:id="rId12"/>
    <p:sldId id="293" r:id="rId13"/>
    <p:sldId id="303" r:id="rId14"/>
    <p:sldId id="301" r:id="rId15"/>
    <p:sldId id="304" r:id="rId16"/>
    <p:sldId id="296" r:id="rId17"/>
    <p:sldId id="305" r:id="rId18"/>
    <p:sldId id="306" r:id="rId19"/>
    <p:sldId id="309" r:id="rId20"/>
    <p:sldId id="308" r:id="rId21"/>
    <p:sldId id="307" r:id="rId22"/>
    <p:sldId id="319" r:id="rId23"/>
    <p:sldId id="283" r:id="rId24"/>
    <p:sldId id="322" r:id="rId25"/>
    <p:sldId id="282" r:id="rId26"/>
    <p:sldId id="310" r:id="rId27"/>
    <p:sldId id="318" r:id="rId28"/>
    <p:sldId id="323" r:id="rId29"/>
    <p:sldId id="320" r:id="rId30"/>
    <p:sldId id="321" r:id="rId31"/>
    <p:sldId id="324" r:id="rId32"/>
    <p:sldId id="311" r:id="rId33"/>
    <p:sldId id="325" r:id="rId34"/>
    <p:sldId id="326" r:id="rId35"/>
    <p:sldId id="327" r:id="rId36"/>
    <p:sldId id="328" r:id="rId37"/>
    <p:sldId id="340" r:id="rId38"/>
    <p:sldId id="341" r:id="rId39"/>
    <p:sldId id="343" r:id="rId40"/>
    <p:sldId id="348" r:id="rId41"/>
    <p:sldId id="344" r:id="rId42"/>
    <p:sldId id="345" r:id="rId43"/>
    <p:sldId id="346" r:id="rId44"/>
    <p:sldId id="347" r:id="rId45"/>
    <p:sldId id="349" r:id="rId46"/>
    <p:sldId id="329" r:id="rId4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7" d="100"/>
          <a:sy n="87" d="100"/>
        </p:scale>
        <p:origin x="204" y="90"/>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20F704-25DF-430D-824E-84205D3E83F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421E7D14-2790-49B7-8BC2-8865B37F4172}">
      <dgm:prSet custT="1"/>
      <dgm:spPr>
        <a:solidFill>
          <a:srgbClr val="7030A0"/>
        </a:solidFill>
      </dgm:spPr>
      <dgm:t>
        <a:bodyPr/>
        <a:lstStyle/>
        <a:p>
          <a:pPr rtl="0"/>
          <a:r>
            <a:rPr lang="es-MX" sz="2400" dirty="0" smtClean="0"/>
            <a:t>Datos</a:t>
          </a:r>
          <a:endParaRPr lang="es-MX" sz="2400" dirty="0"/>
        </a:p>
      </dgm:t>
    </dgm:pt>
    <dgm:pt modelId="{F60D0359-1C27-42E0-BF5F-9779B35782B2}" type="parTrans" cxnId="{E53AB043-CA5F-408A-80E6-CF8931D73268}">
      <dgm:prSet/>
      <dgm:spPr/>
      <dgm:t>
        <a:bodyPr/>
        <a:lstStyle/>
        <a:p>
          <a:endParaRPr lang="es-MX"/>
        </a:p>
      </dgm:t>
    </dgm:pt>
    <dgm:pt modelId="{E6C4F7C5-0203-4311-BFC7-EA1409E686F8}" type="sibTrans" cxnId="{E53AB043-CA5F-408A-80E6-CF8931D73268}">
      <dgm:prSet/>
      <dgm:spPr/>
      <dgm:t>
        <a:bodyPr/>
        <a:lstStyle/>
        <a:p>
          <a:endParaRPr lang="es-MX"/>
        </a:p>
      </dgm:t>
    </dgm:pt>
    <dgm:pt modelId="{D896E7C8-51BF-440C-919B-5425FF4A53CA}">
      <dgm:prSet custT="1"/>
      <dgm:spPr>
        <a:solidFill>
          <a:srgbClr val="00B050"/>
        </a:solidFill>
      </dgm:spPr>
      <dgm:t>
        <a:bodyPr/>
        <a:lstStyle/>
        <a:p>
          <a:pPr rtl="0"/>
          <a:r>
            <a:rPr lang="es-MX" sz="2400" dirty="0" smtClean="0"/>
            <a:t>Variables Cualitativas</a:t>
          </a:r>
          <a:endParaRPr lang="es-MX" sz="2400" dirty="0"/>
        </a:p>
      </dgm:t>
    </dgm:pt>
    <dgm:pt modelId="{61E5E433-2628-4178-A9CC-6DA1444F1BD7}" type="parTrans" cxnId="{7C068BD4-FC91-478C-A084-2340C440A015}">
      <dgm:prSet/>
      <dgm:spPr/>
      <dgm:t>
        <a:bodyPr/>
        <a:lstStyle/>
        <a:p>
          <a:endParaRPr lang="es-MX"/>
        </a:p>
      </dgm:t>
    </dgm:pt>
    <dgm:pt modelId="{C9FDC70C-39BF-420D-A998-FA891CA5A4AF}" type="sibTrans" cxnId="{7C068BD4-FC91-478C-A084-2340C440A015}">
      <dgm:prSet/>
      <dgm:spPr/>
      <dgm:t>
        <a:bodyPr/>
        <a:lstStyle/>
        <a:p>
          <a:endParaRPr lang="es-MX"/>
        </a:p>
      </dgm:t>
    </dgm:pt>
    <dgm:pt modelId="{F9E6FAE5-84A2-4059-97B0-6AE9B40B22B4}">
      <dgm:prSet custT="1"/>
      <dgm:spPr>
        <a:solidFill>
          <a:srgbClr val="92D050"/>
        </a:solidFill>
      </dgm:spPr>
      <dgm:t>
        <a:bodyPr/>
        <a:lstStyle/>
        <a:p>
          <a:pPr rtl="0"/>
          <a:r>
            <a:rPr lang="es-MX" sz="2400" dirty="0" smtClean="0"/>
            <a:t>Diagrama de Barras</a:t>
          </a:r>
          <a:endParaRPr lang="es-MX" sz="2400" dirty="0"/>
        </a:p>
      </dgm:t>
    </dgm:pt>
    <dgm:pt modelId="{65C37A9B-B86C-4925-9A77-97F18CFD1745}" type="parTrans" cxnId="{BB134820-BD20-4D0C-AEAD-AFC82012C801}">
      <dgm:prSet/>
      <dgm:spPr/>
      <dgm:t>
        <a:bodyPr/>
        <a:lstStyle/>
        <a:p>
          <a:endParaRPr lang="es-MX"/>
        </a:p>
      </dgm:t>
    </dgm:pt>
    <dgm:pt modelId="{B66C7441-9AF6-47E5-95F6-B957944B305F}" type="sibTrans" cxnId="{BB134820-BD20-4D0C-AEAD-AFC82012C801}">
      <dgm:prSet/>
      <dgm:spPr/>
      <dgm:t>
        <a:bodyPr/>
        <a:lstStyle/>
        <a:p>
          <a:endParaRPr lang="es-MX"/>
        </a:p>
      </dgm:t>
    </dgm:pt>
    <dgm:pt modelId="{A48F0BD5-CACF-4628-89A2-BD0CF248EC49}">
      <dgm:prSet custT="1"/>
      <dgm:spPr>
        <a:solidFill>
          <a:srgbClr val="92D050"/>
        </a:solidFill>
      </dgm:spPr>
      <dgm:t>
        <a:bodyPr/>
        <a:lstStyle/>
        <a:p>
          <a:pPr rtl="0"/>
          <a:r>
            <a:rPr lang="es-MX" sz="2400" dirty="0" smtClean="0"/>
            <a:t>Diagrama de Pastel</a:t>
          </a:r>
          <a:endParaRPr lang="es-MX" sz="2400" dirty="0"/>
        </a:p>
      </dgm:t>
    </dgm:pt>
    <dgm:pt modelId="{DB8E9B2B-90DB-4124-8AB1-EA0F2F84B5B7}" type="parTrans" cxnId="{1FD46241-B759-49EE-A166-03C8F52DA48D}">
      <dgm:prSet/>
      <dgm:spPr/>
      <dgm:t>
        <a:bodyPr/>
        <a:lstStyle/>
        <a:p>
          <a:endParaRPr lang="es-MX"/>
        </a:p>
      </dgm:t>
    </dgm:pt>
    <dgm:pt modelId="{7AC22B8A-FFF9-444D-B103-1F4F4ED926A4}" type="sibTrans" cxnId="{1FD46241-B759-49EE-A166-03C8F52DA48D}">
      <dgm:prSet/>
      <dgm:spPr/>
      <dgm:t>
        <a:bodyPr/>
        <a:lstStyle/>
        <a:p>
          <a:endParaRPr lang="es-MX"/>
        </a:p>
      </dgm:t>
    </dgm:pt>
    <dgm:pt modelId="{44FD76D0-2876-4690-A168-AE87A9018808}">
      <dgm:prSet custT="1"/>
      <dgm:spPr>
        <a:solidFill>
          <a:schemeClr val="accent6"/>
        </a:solidFill>
      </dgm:spPr>
      <dgm:t>
        <a:bodyPr/>
        <a:lstStyle/>
        <a:p>
          <a:pPr rtl="0"/>
          <a:r>
            <a:rPr lang="es-MX" sz="2400" dirty="0" smtClean="0"/>
            <a:t>Variables Cuantitativas</a:t>
          </a:r>
          <a:endParaRPr lang="es-MX" sz="2400" dirty="0"/>
        </a:p>
      </dgm:t>
    </dgm:pt>
    <dgm:pt modelId="{006F23A1-35E2-4E1D-A337-4049C2680D23}" type="parTrans" cxnId="{30BAF6A7-03B6-4174-B92A-BD25B97278ED}">
      <dgm:prSet/>
      <dgm:spPr/>
      <dgm:t>
        <a:bodyPr/>
        <a:lstStyle/>
        <a:p>
          <a:endParaRPr lang="es-MX"/>
        </a:p>
      </dgm:t>
    </dgm:pt>
    <dgm:pt modelId="{C87BA1F8-481E-46EB-A0ED-13D4BCBC05F4}" type="sibTrans" cxnId="{30BAF6A7-03B6-4174-B92A-BD25B97278ED}">
      <dgm:prSet/>
      <dgm:spPr/>
      <dgm:t>
        <a:bodyPr/>
        <a:lstStyle/>
        <a:p>
          <a:endParaRPr lang="es-MX"/>
        </a:p>
      </dgm:t>
    </dgm:pt>
    <dgm:pt modelId="{E63E5A07-107A-480A-9DEE-C7B109CAB2B6}">
      <dgm:prSet custT="1"/>
      <dgm:spPr>
        <a:solidFill>
          <a:schemeClr val="accent6">
            <a:lumMod val="60000"/>
            <a:lumOff val="40000"/>
          </a:schemeClr>
        </a:solidFill>
      </dgm:spPr>
      <dgm:t>
        <a:bodyPr/>
        <a:lstStyle/>
        <a:p>
          <a:pPr rtl="0"/>
          <a:r>
            <a:rPr lang="es-MX" sz="2400" dirty="0" smtClean="0"/>
            <a:t>Histograma</a:t>
          </a:r>
          <a:endParaRPr lang="es-MX" sz="2400" dirty="0"/>
        </a:p>
      </dgm:t>
    </dgm:pt>
    <dgm:pt modelId="{4E8B85CA-9A1F-49F5-A7F1-6233E0055522}" type="parTrans" cxnId="{41472CE9-0233-49BA-AAC3-9599E7081860}">
      <dgm:prSet/>
      <dgm:spPr/>
      <dgm:t>
        <a:bodyPr/>
        <a:lstStyle/>
        <a:p>
          <a:endParaRPr lang="es-MX"/>
        </a:p>
      </dgm:t>
    </dgm:pt>
    <dgm:pt modelId="{B6570037-8B1B-4FE7-96F2-46C8354DE616}" type="sibTrans" cxnId="{41472CE9-0233-49BA-AAC3-9599E7081860}">
      <dgm:prSet/>
      <dgm:spPr/>
      <dgm:t>
        <a:bodyPr/>
        <a:lstStyle/>
        <a:p>
          <a:endParaRPr lang="es-MX"/>
        </a:p>
      </dgm:t>
    </dgm:pt>
    <dgm:pt modelId="{C288DEA9-FB8D-4403-9D27-2C546EE18A2A}">
      <dgm:prSet custT="1"/>
      <dgm:spPr>
        <a:solidFill>
          <a:schemeClr val="accent6">
            <a:lumMod val="60000"/>
            <a:lumOff val="40000"/>
          </a:schemeClr>
        </a:solidFill>
      </dgm:spPr>
      <dgm:t>
        <a:bodyPr/>
        <a:lstStyle/>
        <a:p>
          <a:pPr rtl="0"/>
          <a:r>
            <a:rPr lang="es-MX" sz="2400" dirty="0" smtClean="0"/>
            <a:t>Polígono de frecuencias</a:t>
          </a:r>
          <a:endParaRPr lang="es-MX" sz="2400" dirty="0"/>
        </a:p>
      </dgm:t>
    </dgm:pt>
    <dgm:pt modelId="{183004E4-BA15-4E2C-BD98-11DD8F870D83}" type="parTrans" cxnId="{D3BAACB5-5154-400F-AFBE-184576D170AE}">
      <dgm:prSet/>
      <dgm:spPr/>
      <dgm:t>
        <a:bodyPr/>
        <a:lstStyle/>
        <a:p>
          <a:endParaRPr lang="es-MX"/>
        </a:p>
      </dgm:t>
    </dgm:pt>
    <dgm:pt modelId="{70EC90AA-0B7E-490E-9359-281B46EBA1A0}" type="sibTrans" cxnId="{D3BAACB5-5154-400F-AFBE-184576D170AE}">
      <dgm:prSet/>
      <dgm:spPr/>
      <dgm:t>
        <a:bodyPr/>
        <a:lstStyle/>
        <a:p>
          <a:endParaRPr lang="es-MX"/>
        </a:p>
      </dgm:t>
    </dgm:pt>
    <dgm:pt modelId="{D548DFD7-8CC4-4366-92E3-90157A362C34}" type="pres">
      <dgm:prSet presAssocID="{FA20F704-25DF-430D-824E-84205D3E83FD}" presName="diagram" presStyleCnt="0">
        <dgm:presLayoutVars>
          <dgm:chPref val="1"/>
          <dgm:dir/>
          <dgm:animOne val="branch"/>
          <dgm:animLvl val="lvl"/>
          <dgm:resizeHandles val="exact"/>
        </dgm:presLayoutVars>
      </dgm:prSet>
      <dgm:spPr/>
      <dgm:t>
        <a:bodyPr/>
        <a:lstStyle/>
        <a:p>
          <a:endParaRPr lang="es-MX"/>
        </a:p>
      </dgm:t>
    </dgm:pt>
    <dgm:pt modelId="{48B8FD37-80EB-4109-ACD2-9CB1357981CC}" type="pres">
      <dgm:prSet presAssocID="{421E7D14-2790-49B7-8BC2-8865B37F4172}" presName="root1" presStyleCnt="0"/>
      <dgm:spPr/>
      <dgm:t>
        <a:bodyPr/>
        <a:lstStyle/>
        <a:p>
          <a:endParaRPr lang="es-ES"/>
        </a:p>
      </dgm:t>
    </dgm:pt>
    <dgm:pt modelId="{6541D243-27DE-4683-A772-77D7A466128A}" type="pres">
      <dgm:prSet presAssocID="{421E7D14-2790-49B7-8BC2-8865B37F4172}" presName="LevelOneTextNode" presStyleLbl="node0" presStyleIdx="0" presStyleCnt="1">
        <dgm:presLayoutVars>
          <dgm:chPref val="3"/>
        </dgm:presLayoutVars>
      </dgm:prSet>
      <dgm:spPr/>
      <dgm:t>
        <a:bodyPr/>
        <a:lstStyle/>
        <a:p>
          <a:endParaRPr lang="es-MX"/>
        </a:p>
      </dgm:t>
    </dgm:pt>
    <dgm:pt modelId="{2077DF01-E1E1-4B2F-80A7-1D127A989060}" type="pres">
      <dgm:prSet presAssocID="{421E7D14-2790-49B7-8BC2-8865B37F4172}" presName="level2hierChild" presStyleCnt="0"/>
      <dgm:spPr/>
      <dgm:t>
        <a:bodyPr/>
        <a:lstStyle/>
        <a:p>
          <a:endParaRPr lang="es-ES"/>
        </a:p>
      </dgm:t>
    </dgm:pt>
    <dgm:pt modelId="{C5357DA1-951C-4945-A616-D1E98A745BBB}" type="pres">
      <dgm:prSet presAssocID="{61E5E433-2628-4178-A9CC-6DA1444F1BD7}" presName="conn2-1" presStyleLbl="parChTrans1D2" presStyleIdx="0" presStyleCnt="2"/>
      <dgm:spPr/>
      <dgm:t>
        <a:bodyPr/>
        <a:lstStyle/>
        <a:p>
          <a:endParaRPr lang="es-MX"/>
        </a:p>
      </dgm:t>
    </dgm:pt>
    <dgm:pt modelId="{E713A362-2ABF-49D8-AEC6-E7704E57E6B2}" type="pres">
      <dgm:prSet presAssocID="{61E5E433-2628-4178-A9CC-6DA1444F1BD7}" presName="connTx" presStyleLbl="parChTrans1D2" presStyleIdx="0" presStyleCnt="2"/>
      <dgm:spPr/>
      <dgm:t>
        <a:bodyPr/>
        <a:lstStyle/>
        <a:p>
          <a:endParaRPr lang="es-MX"/>
        </a:p>
      </dgm:t>
    </dgm:pt>
    <dgm:pt modelId="{C127789A-6574-4BB0-AA29-1B0186194D72}" type="pres">
      <dgm:prSet presAssocID="{D896E7C8-51BF-440C-919B-5425FF4A53CA}" presName="root2" presStyleCnt="0"/>
      <dgm:spPr/>
      <dgm:t>
        <a:bodyPr/>
        <a:lstStyle/>
        <a:p>
          <a:endParaRPr lang="es-ES"/>
        </a:p>
      </dgm:t>
    </dgm:pt>
    <dgm:pt modelId="{B829170F-FC01-4A72-9644-3E9BC8F2689B}" type="pres">
      <dgm:prSet presAssocID="{D896E7C8-51BF-440C-919B-5425FF4A53CA}" presName="LevelTwoTextNode" presStyleLbl="node2" presStyleIdx="0" presStyleCnt="2" custScaleX="140156">
        <dgm:presLayoutVars>
          <dgm:chPref val="3"/>
        </dgm:presLayoutVars>
      </dgm:prSet>
      <dgm:spPr/>
      <dgm:t>
        <a:bodyPr/>
        <a:lstStyle/>
        <a:p>
          <a:endParaRPr lang="es-MX"/>
        </a:p>
      </dgm:t>
    </dgm:pt>
    <dgm:pt modelId="{D5F8F6DD-A280-477F-964D-82F9CC6CF4D7}" type="pres">
      <dgm:prSet presAssocID="{D896E7C8-51BF-440C-919B-5425FF4A53CA}" presName="level3hierChild" presStyleCnt="0"/>
      <dgm:spPr/>
      <dgm:t>
        <a:bodyPr/>
        <a:lstStyle/>
        <a:p>
          <a:endParaRPr lang="es-ES"/>
        </a:p>
      </dgm:t>
    </dgm:pt>
    <dgm:pt modelId="{A3373ACD-8042-4FAB-98C4-4E8793EDC2F7}" type="pres">
      <dgm:prSet presAssocID="{65C37A9B-B86C-4925-9A77-97F18CFD1745}" presName="conn2-1" presStyleLbl="parChTrans1D3" presStyleIdx="0" presStyleCnt="4"/>
      <dgm:spPr/>
      <dgm:t>
        <a:bodyPr/>
        <a:lstStyle/>
        <a:p>
          <a:endParaRPr lang="es-MX"/>
        </a:p>
      </dgm:t>
    </dgm:pt>
    <dgm:pt modelId="{D69BE095-6A54-44CF-873A-DE3D9CB233F6}" type="pres">
      <dgm:prSet presAssocID="{65C37A9B-B86C-4925-9A77-97F18CFD1745}" presName="connTx" presStyleLbl="parChTrans1D3" presStyleIdx="0" presStyleCnt="4"/>
      <dgm:spPr/>
      <dgm:t>
        <a:bodyPr/>
        <a:lstStyle/>
        <a:p>
          <a:endParaRPr lang="es-MX"/>
        </a:p>
      </dgm:t>
    </dgm:pt>
    <dgm:pt modelId="{63F30A22-E132-4606-B765-46373A96D661}" type="pres">
      <dgm:prSet presAssocID="{F9E6FAE5-84A2-4059-97B0-6AE9B40B22B4}" presName="root2" presStyleCnt="0"/>
      <dgm:spPr/>
      <dgm:t>
        <a:bodyPr/>
        <a:lstStyle/>
        <a:p>
          <a:endParaRPr lang="es-ES"/>
        </a:p>
      </dgm:t>
    </dgm:pt>
    <dgm:pt modelId="{708A12F3-3314-4807-8532-45F78457ADF0}" type="pres">
      <dgm:prSet presAssocID="{F9E6FAE5-84A2-4059-97B0-6AE9B40B22B4}" presName="LevelTwoTextNode" presStyleLbl="node3" presStyleIdx="0" presStyleCnt="4">
        <dgm:presLayoutVars>
          <dgm:chPref val="3"/>
        </dgm:presLayoutVars>
      </dgm:prSet>
      <dgm:spPr/>
      <dgm:t>
        <a:bodyPr/>
        <a:lstStyle/>
        <a:p>
          <a:endParaRPr lang="es-MX"/>
        </a:p>
      </dgm:t>
    </dgm:pt>
    <dgm:pt modelId="{FB14F0A5-254F-4DB4-B65E-83238C0CBCCA}" type="pres">
      <dgm:prSet presAssocID="{F9E6FAE5-84A2-4059-97B0-6AE9B40B22B4}" presName="level3hierChild" presStyleCnt="0"/>
      <dgm:spPr/>
      <dgm:t>
        <a:bodyPr/>
        <a:lstStyle/>
        <a:p>
          <a:endParaRPr lang="es-ES"/>
        </a:p>
      </dgm:t>
    </dgm:pt>
    <dgm:pt modelId="{4B16B055-5606-441A-8D77-722E5106A4B9}" type="pres">
      <dgm:prSet presAssocID="{DB8E9B2B-90DB-4124-8AB1-EA0F2F84B5B7}" presName="conn2-1" presStyleLbl="parChTrans1D3" presStyleIdx="1" presStyleCnt="4"/>
      <dgm:spPr/>
      <dgm:t>
        <a:bodyPr/>
        <a:lstStyle/>
        <a:p>
          <a:endParaRPr lang="es-MX"/>
        </a:p>
      </dgm:t>
    </dgm:pt>
    <dgm:pt modelId="{07BAB126-8A71-4350-B6EC-482A5D8B0B6F}" type="pres">
      <dgm:prSet presAssocID="{DB8E9B2B-90DB-4124-8AB1-EA0F2F84B5B7}" presName="connTx" presStyleLbl="parChTrans1D3" presStyleIdx="1" presStyleCnt="4"/>
      <dgm:spPr/>
      <dgm:t>
        <a:bodyPr/>
        <a:lstStyle/>
        <a:p>
          <a:endParaRPr lang="es-MX"/>
        </a:p>
      </dgm:t>
    </dgm:pt>
    <dgm:pt modelId="{F2A82013-6D4C-47A9-A5C5-346552131348}" type="pres">
      <dgm:prSet presAssocID="{A48F0BD5-CACF-4628-89A2-BD0CF248EC49}" presName="root2" presStyleCnt="0"/>
      <dgm:spPr/>
      <dgm:t>
        <a:bodyPr/>
        <a:lstStyle/>
        <a:p>
          <a:endParaRPr lang="es-ES"/>
        </a:p>
      </dgm:t>
    </dgm:pt>
    <dgm:pt modelId="{67965A53-451E-43D2-823D-B2D2C729E411}" type="pres">
      <dgm:prSet presAssocID="{A48F0BD5-CACF-4628-89A2-BD0CF248EC49}" presName="LevelTwoTextNode" presStyleLbl="node3" presStyleIdx="1" presStyleCnt="4">
        <dgm:presLayoutVars>
          <dgm:chPref val="3"/>
        </dgm:presLayoutVars>
      </dgm:prSet>
      <dgm:spPr/>
      <dgm:t>
        <a:bodyPr/>
        <a:lstStyle/>
        <a:p>
          <a:endParaRPr lang="es-MX"/>
        </a:p>
      </dgm:t>
    </dgm:pt>
    <dgm:pt modelId="{EF2C97B0-25DC-4A7A-89FC-56CFF32811BD}" type="pres">
      <dgm:prSet presAssocID="{A48F0BD5-CACF-4628-89A2-BD0CF248EC49}" presName="level3hierChild" presStyleCnt="0"/>
      <dgm:spPr/>
      <dgm:t>
        <a:bodyPr/>
        <a:lstStyle/>
        <a:p>
          <a:endParaRPr lang="es-ES"/>
        </a:p>
      </dgm:t>
    </dgm:pt>
    <dgm:pt modelId="{A12CC8AA-63C8-44C6-B94E-F06905D061D5}" type="pres">
      <dgm:prSet presAssocID="{006F23A1-35E2-4E1D-A337-4049C2680D23}" presName="conn2-1" presStyleLbl="parChTrans1D2" presStyleIdx="1" presStyleCnt="2"/>
      <dgm:spPr/>
      <dgm:t>
        <a:bodyPr/>
        <a:lstStyle/>
        <a:p>
          <a:endParaRPr lang="es-MX"/>
        </a:p>
      </dgm:t>
    </dgm:pt>
    <dgm:pt modelId="{18C6A95D-25E3-4C23-BA92-420A48810732}" type="pres">
      <dgm:prSet presAssocID="{006F23A1-35E2-4E1D-A337-4049C2680D23}" presName="connTx" presStyleLbl="parChTrans1D2" presStyleIdx="1" presStyleCnt="2"/>
      <dgm:spPr/>
      <dgm:t>
        <a:bodyPr/>
        <a:lstStyle/>
        <a:p>
          <a:endParaRPr lang="es-MX"/>
        </a:p>
      </dgm:t>
    </dgm:pt>
    <dgm:pt modelId="{B57C6AE2-3105-46C7-9309-3C686E6BCBA0}" type="pres">
      <dgm:prSet presAssocID="{44FD76D0-2876-4690-A168-AE87A9018808}" presName="root2" presStyleCnt="0"/>
      <dgm:spPr/>
      <dgm:t>
        <a:bodyPr/>
        <a:lstStyle/>
        <a:p>
          <a:endParaRPr lang="es-ES"/>
        </a:p>
      </dgm:t>
    </dgm:pt>
    <dgm:pt modelId="{6BE72084-E496-4A81-A505-3DFCBFEF2519}" type="pres">
      <dgm:prSet presAssocID="{44FD76D0-2876-4690-A168-AE87A9018808}" presName="LevelTwoTextNode" presStyleLbl="node2" presStyleIdx="1" presStyleCnt="2" custScaleX="140156">
        <dgm:presLayoutVars>
          <dgm:chPref val="3"/>
        </dgm:presLayoutVars>
      </dgm:prSet>
      <dgm:spPr/>
      <dgm:t>
        <a:bodyPr/>
        <a:lstStyle/>
        <a:p>
          <a:endParaRPr lang="es-MX"/>
        </a:p>
      </dgm:t>
    </dgm:pt>
    <dgm:pt modelId="{46EA674E-9A63-40C7-A96B-7373EE081E6C}" type="pres">
      <dgm:prSet presAssocID="{44FD76D0-2876-4690-A168-AE87A9018808}" presName="level3hierChild" presStyleCnt="0"/>
      <dgm:spPr/>
      <dgm:t>
        <a:bodyPr/>
        <a:lstStyle/>
        <a:p>
          <a:endParaRPr lang="es-ES"/>
        </a:p>
      </dgm:t>
    </dgm:pt>
    <dgm:pt modelId="{037030FB-13B0-4E24-A002-A919370DCAAE}" type="pres">
      <dgm:prSet presAssocID="{4E8B85CA-9A1F-49F5-A7F1-6233E0055522}" presName="conn2-1" presStyleLbl="parChTrans1D3" presStyleIdx="2" presStyleCnt="4"/>
      <dgm:spPr/>
      <dgm:t>
        <a:bodyPr/>
        <a:lstStyle/>
        <a:p>
          <a:endParaRPr lang="es-MX"/>
        </a:p>
      </dgm:t>
    </dgm:pt>
    <dgm:pt modelId="{124DCAEA-55AE-472C-9122-376C3B8079A5}" type="pres">
      <dgm:prSet presAssocID="{4E8B85CA-9A1F-49F5-A7F1-6233E0055522}" presName="connTx" presStyleLbl="parChTrans1D3" presStyleIdx="2" presStyleCnt="4"/>
      <dgm:spPr/>
      <dgm:t>
        <a:bodyPr/>
        <a:lstStyle/>
        <a:p>
          <a:endParaRPr lang="es-MX"/>
        </a:p>
      </dgm:t>
    </dgm:pt>
    <dgm:pt modelId="{9AE65D4C-3DC8-4A0B-A3A4-7A7268958635}" type="pres">
      <dgm:prSet presAssocID="{E63E5A07-107A-480A-9DEE-C7B109CAB2B6}" presName="root2" presStyleCnt="0"/>
      <dgm:spPr/>
      <dgm:t>
        <a:bodyPr/>
        <a:lstStyle/>
        <a:p>
          <a:endParaRPr lang="es-ES"/>
        </a:p>
      </dgm:t>
    </dgm:pt>
    <dgm:pt modelId="{33861B74-BBA1-4D26-BD49-A61EE5EBE5FC}" type="pres">
      <dgm:prSet presAssocID="{E63E5A07-107A-480A-9DEE-C7B109CAB2B6}" presName="LevelTwoTextNode" presStyleLbl="node3" presStyleIdx="2" presStyleCnt="4">
        <dgm:presLayoutVars>
          <dgm:chPref val="3"/>
        </dgm:presLayoutVars>
      </dgm:prSet>
      <dgm:spPr/>
      <dgm:t>
        <a:bodyPr/>
        <a:lstStyle/>
        <a:p>
          <a:endParaRPr lang="es-MX"/>
        </a:p>
      </dgm:t>
    </dgm:pt>
    <dgm:pt modelId="{B9613837-B283-43BD-A5C4-0EE7B8CAA21C}" type="pres">
      <dgm:prSet presAssocID="{E63E5A07-107A-480A-9DEE-C7B109CAB2B6}" presName="level3hierChild" presStyleCnt="0"/>
      <dgm:spPr/>
      <dgm:t>
        <a:bodyPr/>
        <a:lstStyle/>
        <a:p>
          <a:endParaRPr lang="es-ES"/>
        </a:p>
      </dgm:t>
    </dgm:pt>
    <dgm:pt modelId="{5697428B-C98A-4ED7-92B9-021E134B5D54}" type="pres">
      <dgm:prSet presAssocID="{183004E4-BA15-4E2C-BD98-11DD8F870D83}" presName="conn2-1" presStyleLbl="parChTrans1D3" presStyleIdx="3" presStyleCnt="4"/>
      <dgm:spPr/>
      <dgm:t>
        <a:bodyPr/>
        <a:lstStyle/>
        <a:p>
          <a:endParaRPr lang="es-MX"/>
        </a:p>
      </dgm:t>
    </dgm:pt>
    <dgm:pt modelId="{DD2565BE-EA78-438D-80CB-20C1E770205E}" type="pres">
      <dgm:prSet presAssocID="{183004E4-BA15-4E2C-BD98-11DD8F870D83}" presName="connTx" presStyleLbl="parChTrans1D3" presStyleIdx="3" presStyleCnt="4"/>
      <dgm:spPr/>
      <dgm:t>
        <a:bodyPr/>
        <a:lstStyle/>
        <a:p>
          <a:endParaRPr lang="es-MX"/>
        </a:p>
      </dgm:t>
    </dgm:pt>
    <dgm:pt modelId="{DE6F6FA9-F367-430F-8902-555A6175CB7A}" type="pres">
      <dgm:prSet presAssocID="{C288DEA9-FB8D-4403-9D27-2C546EE18A2A}" presName="root2" presStyleCnt="0"/>
      <dgm:spPr/>
      <dgm:t>
        <a:bodyPr/>
        <a:lstStyle/>
        <a:p>
          <a:endParaRPr lang="es-ES"/>
        </a:p>
      </dgm:t>
    </dgm:pt>
    <dgm:pt modelId="{A666DE6C-8876-49E2-8CCE-90CACACB4638}" type="pres">
      <dgm:prSet presAssocID="{C288DEA9-FB8D-4403-9D27-2C546EE18A2A}" presName="LevelTwoTextNode" presStyleLbl="node3" presStyleIdx="3" presStyleCnt="4">
        <dgm:presLayoutVars>
          <dgm:chPref val="3"/>
        </dgm:presLayoutVars>
      </dgm:prSet>
      <dgm:spPr/>
      <dgm:t>
        <a:bodyPr/>
        <a:lstStyle/>
        <a:p>
          <a:endParaRPr lang="es-MX"/>
        </a:p>
      </dgm:t>
    </dgm:pt>
    <dgm:pt modelId="{9B08C13F-53E6-4300-A21C-115EF091DE0F}" type="pres">
      <dgm:prSet presAssocID="{C288DEA9-FB8D-4403-9D27-2C546EE18A2A}" presName="level3hierChild" presStyleCnt="0"/>
      <dgm:spPr/>
      <dgm:t>
        <a:bodyPr/>
        <a:lstStyle/>
        <a:p>
          <a:endParaRPr lang="es-ES"/>
        </a:p>
      </dgm:t>
    </dgm:pt>
  </dgm:ptLst>
  <dgm:cxnLst>
    <dgm:cxn modelId="{41472CE9-0233-49BA-AAC3-9599E7081860}" srcId="{44FD76D0-2876-4690-A168-AE87A9018808}" destId="{E63E5A07-107A-480A-9DEE-C7B109CAB2B6}" srcOrd="0" destOrd="0" parTransId="{4E8B85CA-9A1F-49F5-A7F1-6233E0055522}" sibTransId="{B6570037-8B1B-4FE7-96F2-46C8354DE616}"/>
    <dgm:cxn modelId="{FFC5737D-5720-4A5D-9077-B2AFE78982F7}" type="presOf" srcId="{65C37A9B-B86C-4925-9A77-97F18CFD1745}" destId="{A3373ACD-8042-4FAB-98C4-4E8793EDC2F7}" srcOrd="0" destOrd="0" presId="urn:microsoft.com/office/officeart/2005/8/layout/hierarchy2"/>
    <dgm:cxn modelId="{E53AB043-CA5F-408A-80E6-CF8931D73268}" srcId="{FA20F704-25DF-430D-824E-84205D3E83FD}" destId="{421E7D14-2790-49B7-8BC2-8865B37F4172}" srcOrd="0" destOrd="0" parTransId="{F60D0359-1C27-42E0-BF5F-9779B35782B2}" sibTransId="{E6C4F7C5-0203-4311-BFC7-EA1409E686F8}"/>
    <dgm:cxn modelId="{B7353C4E-3A3C-482B-9049-826023728059}" type="presOf" srcId="{61E5E433-2628-4178-A9CC-6DA1444F1BD7}" destId="{E713A362-2ABF-49D8-AEC6-E7704E57E6B2}" srcOrd="1" destOrd="0" presId="urn:microsoft.com/office/officeart/2005/8/layout/hierarchy2"/>
    <dgm:cxn modelId="{90A88E71-4C11-4DEE-9801-26BB42594C1E}" type="presOf" srcId="{4E8B85CA-9A1F-49F5-A7F1-6233E0055522}" destId="{124DCAEA-55AE-472C-9122-376C3B8079A5}" srcOrd="1" destOrd="0" presId="urn:microsoft.com/office/officeart/2005/8/layout/hierarchy2"/>
    <dgm:cxn modelId="{925FCB4F-22F0-4F00-9BE1-C719A16FA250}" type="presOf" srcId="{C288DEA9-FB8D-4403-9D27-2C546EE18A2A}" destId="{A666DE6C-8876-49E2-8CCE-90CACACB4638}" srcOrd="0" destOrd="0" presId="urn:microsoft.com/office/officeart/2005/8/layout/hierarchy2"/>
    <dgm:cxn modelId="{8A95C5D5-F020-4C71-BB16-ACA8EF2BF8DB}" type="presOf" srcId="{61E5E433-2628-4178-A9CC-6DA1444F1BD7}" destId="{C5357DA1-951C-4945-A616-D1E98A745BBB}" srcOrd="0" destOrd="0" presId="urn:microsoft.com/office/officeart/2005/8/layout/hierarchy2"/>
    <dgm:cxn modelId="{42E5B554-FB5A-4842-A5F7-300ED86E917D}" type="presOf" srcId="{006F23A1-35E2-4E1D-A337-4049C2680D23}" destId="{18C6A95D-25E3-4C23-BA92-420A48810732}" srcOrd="1" destOrd="0" presId="urn:microsoft.com/office/officeart/2005/8/layout/hierarchy2"/>
    <dgm:cxn modelId="{30BAF6A7-03B6-4174-B92A-BD25B97278ED}" srcId="{421E7D14-2790-49B7-8BC2-8865B37F4172}" destId="{44FD76D0-2876-4690-A168-AE87A9018808}" srcOrd="1" destOrd="0" parTransId="{006F23A1-35E2-4E1D-A337-4049C2680D23}" sibTransId="{C87BA1F8-481E-46EB-A0ED-13D4BCBC05F4}"/>
    <dgm:cxn modelId="{32967257-9866-4DE0-8D59-5FDA736AAE88}" type="presOf" srcId="{006F23A1-35E2-4E1D-A337-4049C2680D23}" destId="{A12CC8AA-63C8-44C6-B94E-F06905D061D5}" srcOrd="0" destOrd="0" presId="urn:microsoft.com/office/officeart/2005/8/layout/hierarchy2"/>
    <dgm:cxn modelId="{5990F8B1-50AC-436D-B2BB-17542FD00611}" type="presOf" srcId="{44FD76D0-2876-4690-A168-AE87A9018808}" destId="{6BE72084-E496-4A81-A505-3DFCBFEF2519}" srcOrd="0" destOrd="0" presId="urn:microsoft.com/office/officeart/2005/8/layout/hierarchy2"/>
    <dgm:cxn modelId="{77F8E4C1-DE42-4A45-9393-274442422F82}" type="presOf" srcId="{D896E7C8-51BF-440C-919B-5425FF4A53CA}" destId="{B829170F-FC01-4A72-9644-3E9BC8F2689B}" srcOrd="0" destOrd="0" presId="urn:microsoft.com/office/officeart/2005/8/layout/hierarchy2"/>
    <dgm:cxn modelId="{B389ACEE-B34A-4965-B1BB-4285E6CA7F4F}" type="presOf" srcId="{A48F0BD5-CACF-4628-89A2-BD0CF248EC49}" destId="{67965A53-451E-43D2-823D-B2D2C729E411}" srcOrd="0" destOrd="0" presId="urn:microsoft.com/office/officeart/2005/8/layout/hierarchy2"/>
    <dgm:cxn modelId="{1E53ED8E-ED74-44AE-A5B2-CC541C0DC50C}" type="presOf" srcId="{183004E4-BA15-4E2C-BD98-11DD8F870D83}" destId="{DD2565BE-EA78-438D-80CB-20C1E770205E}" srcOrd="1" destOrd="0" presId="urn:microsoft.com/office/officeart/2005/8/layout/hierarchy2"/>
    <dgm:cxn modelId="{1FD46241-B759-49EE-A166-03C8F52DA48D}" srcId="{D896E7C8-51BF-440C-919B-5425FF4A53CA}" destId="{A48F0BD5-CACF-4628-89A2-BD0CF248EC49}" srcOrd="1" destOrd="0" parTransId="{DB8E9B2B-90DB-4124-8AB1-EA0F2F84B5B7}" sibTransId="{7AC22B8A-FFF9-444D-B103-1F4F4ED926A4}"/>
    <dgm:cxn modelId="{BB134820-BD20-4D0C-AEAD-AFC82012C801}" srcId="{D896E7C8-51BF-440C-919B-5425FF4A53CA}" destId="{F9E6FAE5-84A2-4059-97B0-6AE9B40B22B4}" srcOrd="0" destOrd="0" parTransId="{65C37A9B-B86C-4925-9A77-97F18CFD1745}" sibTransId="{B66C7441-9AF6-47E5-95F6-B957944B305F}"/>
    <dgm:cxn modelId="{AAFD8E99-D24E-4CCE-BD0D-E80B42E21B5E}" type="presOf" srcId="{DB8E9B2B-90DB-4124-8AB1-EA0F2F84B5B7}" destId="{4B16B055-5606-441A-8D77-722E5106A4B9}" srcOrd="0" destOrd="0" presId="urn:microsoft.com/office/officeart/2005/8/layout/hierarchy2"/>
    <dgm:cxn modelId="{7C068BD4-FC91-478C-A084-2340C440A015}" srcId="{421E7D14-2790-49B7-8BC2-8865B37F4172}" destId="{D896E7C8-51BF-440C-919B-5425FF4A53CA}" srcOrd="0" destOrd="0" parTransId="{61E5E433-2628-4178-A9CC-6DA1444F1BD7}" sibTransId="{C9FDC70C-39BF-420D-A998-FA891CA5A4AF}"/>
    <dgm:cxn modelId="{4E91C2AC-1116-4ACE-AC58-B85F5AA6AFBD}" type="presOf" srcId="{183004E4-BA15-4E2C-BD98-11DD8F870D83}" destId="{5697428B-C98A-4ED7-92B9-021E134B5D54}" srcOrd="0" destOrd="0" presId="urn:microsoft.com/office/officeart/2005/8/layout/hierarchy2"/>
    <dgm:cxn modelId="{2531745C-3A38-4768-9B6C-CE178D624005}" type="presOf" srcId="{421E7D14-2790-49B7-8BC2-8865B37F4172}" destId="{6541D243-27DE-4683-A772-77D7A466128A}" srcOrd="0" destOrd="0" presId="urn:microsoft.com/office/officeart/2005/8/layout/hierarchy2"/>
    <dgm:cxn modelId="{532FE3B8-3F30-48E0-A326-4AC91F1C50CE}" type="presOf" srcId="{E63E5A07-107A-480A-9DEE-C7B109CAB2B6}" destId="{33861B74-BBA1-4D26-BD49-A61EE5EBE5FC}" srcOrd="0" destOrd="0" presId="urn:microsoft.com/office/officeart/2005/8/layout/hierarchy2"/>
    <dgm:cxn modelId="{2DBC630E-650A-4AE5-9650-07B6B1CD1DE5}" type="presOf" srcId="{65C37A9B-B86C-4925-9A77-97F18CFD1745}" destId="{D69BE095-6A54-44CF-873A-DE3D9CB233F6}" srcOrd="1" destOrd="0" presId="urn:microsoft.com/office/officeart/2005/8/layout/hierarchy2"/>
    <dgm:cxn modelId="{611AA410-83F8-44A9-8834-3AB711587FCF}" type="presOf" srcId="{F9E6FAE5-84A2-4059-97B0-6AE9B40B22B4}" destId="{708A12F3-3314-4807-8532-45F78457ADF0}" srcOrd="0" destOrd="0" presId="urn:microsoft.com/office/officeart/2005/8/layout/hierarchy2"/>
    <dgm:cxn modelId="{101921C6-4F14-45DC-AE94-6845577A2B83}" type="presOf" srcId="{FA20F704-25DF-430D-824E-84205D3E83FD}" destId="{D548DFD7-8CC4-4366-92E3-90157A362C34}" srcOrd="0" destOrd="0" presId="urn:microsoft.com/office/officeart/2005/8/layout/hierarchy2"/>
    <dgm:cxn modelId="{DFCB486E-7B25-4142-A2D3-80773A38A920}" type="presOf" srcId="{DB8E9B2B-90DB-4124-8AB1-EA0F2F84B5B7}" destId="{07BAB126-8A71-4350-B6EC-482A5D8B0B6F}" srcOrd="1" destOrd="0" presId="urn:microsoft.com/office/officeart/2005/8/layout/hierarchy2"/>
    <dgm:cxn modelId="{36C4AE51-3223-46DE-9F92-D2611D1D0BD4}" type="presOf" srcId="{4E8B85CA-9A1F-49F5-A7F1-6233E0055522}" destId="{037030FB-13B0-4E24-A002-A919370DCAAE}" srcOrd="0" destOrd="0" presId="urn:microsoft.com/office/officeart/2005/8/layout/hierarchy2"/>
    <dgm:cxn modelId="{D3BAACB5-5154-400F-AFBE-184576D170AE}" srcId="{44FD76D0-2876-4690-A168-AE87A9018808}" destId="{C288DEA9-FB8D-4403-9D27-2C546EE18A2A}" srcOrd="1" destOrd="0" parTransId="{183004E4-BA15-4E2C-BD98-11DD8F870D83}" sibTransId="{70EC90AA-0B7E-490E-9359-281B46EBA1A0}"/>
    <dgm:cxn modelId="{92EDFDCA-05C5-4C62-AFFA-34DB748A87D4}" type="presParOf" srcId="{D548DFD7-8CC4-4366-92E3-90157A362C34}" destId="{48B8FD37-80EB-4109-ACD2-9CB1357981CC}" srcOrd="0" destOrd="0" presId="urn:microsoft.com/office/officeart/2005/8/layout/hierarchy2"/>
    <dgm:cxn modelId="{2AECE28B-04C6-4E0B-90D4-81F114044EEB}" type="presParOf" srcId="{48B8FD37-80EB-4109-ACD2-9CB1357981CC}" destId="{6541D243-27DE-4683-A772-77D7A466128A}" srcOrd="0" destOrd="0" presId="urn:microsoft.com/office/officeart/2005/8/layout/hierarchy2"/>
    <dgm:cxn modelId="{100A3A79-36E8-482C-8178-3F34C24EBE20}" type="presParOf" srcId="{48B8FD37-80EB-4109-ACD2-9CB1357981CC}" destId="{2077DF01-E1E1-4B2F-80A7-1D127A989060}" srcOrd="1" destOrd="0" presId="urn:microsoft.com/office/officeart/2005/8/layout/hierarchy2"/>
    <dgm:cxn modelId="{7EB23C9A-E65C-408F-8B15-904EE433B02E}" type="presParOf" srcId="{2077DF01-E1E1-4B2F-80A7-1D127A989060}" destId="{C5357DA1-951C-4945-A616-D1E98A745BBB}" srcOrd="0" destOrd="0" presId="urn:microsoft.com/office/officeart/2005/8/layout/hierarchy2"/>
    <dgm:cxn modelId="{D988534C-505C-4505-8B63-2A1328B15BD8}" type="presParOf" srcId="{C5357DA1-951C-4945-A616-D1E98A745BBB}" destId="{E713A362-2ABF-49D8-AEC6-E7704E57E6B2}" srcOrd="0" destOrd="0" presId="urn:microsoft.com/office/officeart/2005/8/layout/hierarchy2"/>
    <dgm:cxn modelId="{EA1C1124-45A6-4CC1-A8C9-10B96814AA03}" type="presParOf" srcId="{2077DF01-E1E1-4B2F-80A7-1D127A989060}" destId="{C127789A-6574-4BB0-AA29-1B0186194D72}" srcOrd="1" destOrd="0" presId="urn:microsoft.com/office/officeart/2005/8/layout/hierarchy2"/>
    <dgm:cxn modelId="{FEA2C91E-E569-4E03-8BF6-DF336C13C290}" type="presParOf" srcId="{C127789A-6574-4BB0-AA29-1B0186194D72}" destId="{B829170F-FC01-4A72-9644-3E9BC8F2689B}" srcOrd="0" destOrd="0" presId="urn:microsoft.com/office/officeart/2005/8/layout/hierarchy2"/>
    <dgm:cxn modelId="{658638F1-FDF7-4BA4-9E4B-73BB4FF0DFA1}" type="presParOf" srcId="{C127789A-6574-4BB0-AA29-1B0186194D72}" destId="{D5F8F6DD-A280-477F-964D-82F9CC6CF4D7}" srcOrd="1" destOrd="0" presId="urn:microsoft.com/office/officeart/2005/8/layout/hierarchy2"/>
    <dgm:cxn modelId="{A5D6FCD8-CFBB-49A7-A9F3-A30BD4CDC3A3}" type="presParOf" srcId="{D5F8F6DD-A280-477F-964D-82F9CC6CF4D7}" destId="{A3373ACD-8042-4FAB-98C4-4E8793EDC2F7}" srcOrd="0" destOrd="0" presId="urn:microsoft.com/office/officeart/2005/8/layout/hierarchy2"/>
    <dgm:cxn modelId="{3A6BE1EA-BF3F-40EC-B29D-69FA666796FF}" type="presParOf" srcId="{A3373ACD-8042-4FAB-98C4-4E8793EDC2F7}" destId="{D69BE095-6A54-44CF-873A-DE3D9CB233F6}" srcOrd="0" destOrd="0" presId="urn:microsoft.com/office/officeart/2005/8/layout/hierarchy2"/>
    <dgm:cxn modelId="{CC776DA2-54E9-4E4A-912C-771639745287}" type="presParOf" srcId="{D5F8F6DD-A280-477F-964D-82F9CC6CF4D7}" destId="{63F30A22-E132-4606-B765-46373A96D661}" srcOrd="1" destOrd="0" presId="urn:microsoft.com/office/officeart/2005/8/layout/hierarchy2"/>
    <dgm:cxn modelId="{93A276D3-EFA1-4376-9920-8EA7EE68D9DA}" type="presParOf" srcId="{63F30A22-E132-4606-B765-46373A96D661}" destId="{708A12F3-3314-4807-8532-45F78457ADF0}" srcOrd="0" destOrd="0" presId="urn:microsoft.com/office/officeart/2005/8/layout/hierarchy2"/>
    <dgm:cxn modelId="{7E3DB99C-84F6-40AB-B6C4-4362B7CD57B7}" type="presParOf" srcId="{63F30A22-E132-4606-B765-46373A96D661}" destId="{FB14F0A5-254F-4DB4-B65E-83238C0CBCCA}" srcOrd="1" destOrd="0" presId="urn:microsoft.com/office/officeart/2005/8/layout/hierarchy2"/>
    <dgm:cxn modelId="{FB7A5E26-490A-473A-9DEA-2405291E1ED9}" type="presParOf" srcId="{D5F8F6DD-A280-477F-964D-82F9CC6CF4D7}" destId="{4B16B055-5606-441A-8D77-722E5106A4B9}" srcOrd="2" destOrd="0" presId="urn:microsoft.com/office/officeart/2005/8/layout/hierarchy2"/>
    <dgm:cxn modelId="{BD07E421-97C8-4DF0-999D-2BB2BD89FDA0}" type="presParOf" srcId="{4B16B055-5606-441A-8D77-722E5106A4B9}" destId="{07BAB126-8A71-4350-B6EC-482A5D8B0B6F}" srcOrd="0" destOrd="0" presId="urn:microsoft.com/office/officeart/2005/8/layout/hierarchy2"/>
    <dgm:cxn modelId="{D9C950C1-C7C7-45E1-A95D-D2AECB2BF684}" type="presParOf" srcId="{D5F8F6DD-A280-477F-964D-82F9CC6CF4D7}" destId="{F2A82013-6D4C-47A9-A5C5-346552131348}" srcOrd="3" destOrd="0" presId="urn:microsoft.com/office/officeart/2005/8/layout/hierarchy2"/>
    <dgm:cxn modelId="{C767CDF5-47E3-4BEF-B8A6-5B5161485082}" type="presParOf" srcId="{F2A82013-6D4C-47A9-A5C5-346552131348}" destId="{67965A53-451E-43D2-823D-B2D2C729E411}" srcOrd="0" destOrd="0" presId="urn:microsoft.com/office/officeart/2005/8/layout/hierarchy2"/>
    <dgm:cxn modelId="{F17BB7A1-B22E-4CDF-ABE0-0525761C537A}" type="presParOf" srcId="{F2A82013-6D4C-47A9-A5C5-346552131348}" destId="{EF2C97B0-25DC-4A7A-89FC-56CFF32811BD}" srcOrd="1" destOrd="0" presId="urn:microsoft.com/office/officeart/2005/8/layout/hierarchy2"/>
    <dgm:cxn modelId="{89F55D78-F0F0-4ADC-A179-19CD4CD6039B}" type="presParOf" srcId="{2077DF01-E1E1-4B2F-80A7-1D127A989060}" destId="{A12CC8AA-63C8-44C6-B94E-F06905D061D5}" srcOrd="2" destOrd="0" presId="urn:microsoft.com/office/officeart/2005/8/layout/hierarchy2"/>
    <dgm:cxn modelId="{21F1C003-B1BA-4B86-94FD-4AAED24994FC}" type="presParOf" srcId="{A12CC8AA-63C8-44C6-B94E-F06905D061D5}" destId="{18C6A95D-25E3-4C23-BA92-420A48810732}" srcOrd="0" destOrd="0" presId="urn:microsoft.com/office/officeart/2005/8/layout/hierarchy2"/>
    <dgm:cxn modelId="{378115B0-5D87-471B-8F03-C30206BA20C0}" type="presParOf" srcId="{2077DF01-E1E1-4B2F-80A7-1D127A989060}" destId="{B57C6AE2-3105-46C7-9309-3C686E6BCBA0}" srcOrd="3" destOrd="0" presId="urn:microsoft.com/office/officeart/2005/8/layout/hierarchy2"/>
    <dgm:cxn modelId="{DFD0BB8C-7A8D-433A-B934-C70C5C97859C}" type="presParOf" srcId="{B57C6AE2-3105-46C7-9309-3C686E6BCBA0}" destId="{6BE72084-E496-4A81-A505-3DFCBFEF2519}" srcOrd="0" destOrd="0" presId="urn:microsoft.com/office/officeart/2005/8/layout/hierarchy2"/>
    <dgm:cxn modelId="{F9425BE3-DBFE-4D8F-95B0-2E7226CD805E}" type="presParOf" srcId="{B57C6AE2-3105-46C7-9309-3C686E6BCBA0}" destId="{46EA674E-9A63-40C7-A96B-7373EE081E6C}" srcOrd="1" destOrd="0" presId="urn:microsoft.com/office/officeart/2005/8/layout/hierarchy2"/>
    <dgm:cxn modelId="{04028B05-956C-48ED-B2C3-C38DB0536E20}" type="presParOf" srcId="{46EA674E-9A63-40C7-A96B-7373EE081E6C}" destId="{037030FB-13B0-4E24-A002-A919370DCAAE}" srcOrd="0" destOrd="0" presId="urn:microsoft.com/office/officeart/2005/8/layout/hierarchy2"/>
    <dgm:cxn modelId="{8D0A4BA6-F999-44EA-8287-0346E07A9CEB}" type="presParOf" srcId="{037030FB-13B0-4E24-A002-A919370DCAAE}" destId="{124DCAEA-55AE-472C-9122-376C3B8079A5}" srcOrd="0" destOrd="0" presId="urn:microsoft.com/office/officeart/2005/8/layout/hierarchy2"/>
    <dgm:cxn modelId="{82CEDD94-8B33-4232-BB75-F20037CED75B}" type="presParOf" srcId="{46EA674E-9A63-40C7-A96B-7373EE081E6C}" destId="{9AE65D4C-3DC8-4A0B-A3A4-7A7268958635}" srcOrd="1" destOrd="0" presId="urn:microsoft.com/office/officeart/2005/8/layout/hierarchy2"/>
    <dgm:cxn modelId="{B112723B-B722-4C32-AB36-94CA83C150B5}" type="presParOf" srcId="{9AE65D4C-3DC8-4A0B-A3A4-7A7268958635}" destId="{33861B74-BBA1-4D26-BD49-A61EE5EBE5FC}" srcOrd="0" destOrd="0" presId="urn:microsoft.com/office/officeart/2005/8/layout/hierarchy2"/>
    <dgm:cxn modelId="{50919DB5-B55E-4A68-9D87-EF5FC02D812B}" type="presParOf" srcId="{9AE65D4C-3DC8-4A0B-A3A4-7A7268958635}" destId="{B9613837-B283-43BD-A5C4-0EE7B8CAA21C}" srcOrd="1" destOrd="0" presId="urn:microsoft.com/office/officeart/2005/8/layout/hierarchy2"/>
    <dgm:cxn modelId="{BD8D2ACA-D072-4854-A41B-F8FEB7C27A31}" type="presParOf" srcId="{46EA674E-9A63-40C7-A96B-7373EE081E6C}" destId="{5697428B-C98A-4ED7-92B9-021E134B5D54}" srcOrd="2" destOrd="0" presId="urn:microsoft.com/office/officeart/2005/8/layout/hierarchy2"/>
    <dgm:cxn modelId="{D8206940-8A1D-4726-BE48-27EDAA901C27}" type="presParOf" srcId="{5697428B-C98A-4ED7-92B9-021E134B5D54}" destId="{DD2565BE-EA78-438D-80CB-20C1E770205E}" srcOrd="0" destOrd="0" presId="urn:microsoft.com/office/officeart/2005/8/layout/hierarchy2"/>
    <dgm:cxn modelId="{D8D7998F-8B6E-480E-A4BE-1519DA328084}" type="presParOf" srcId="{46EA674E-9A63-40C7-A96B-7373EE081E6C}" destId="{DE6F6FA9-F367-430F-8902-555A6175CB7A}" srcOrd="3" destOrd="0" presId="urn:microsoft.com/office/officeart/2005/8/layout/hierarchy2"/>
    <dgm:cxn modelId="{FF671092-00F4-4D4E-AA16-05BDC6AA4C49}" type="presParOf" srcId="{DE6F6FA9-F367-430F-8902-555A6175CB7A}" destId="{A666DE6C-8876-49E2-8CCE-90CACACB4638}" srcOrd="0" destOrd="0" presId="urn:microsoft.com/office/officeart/2005/8/layout/hierarchy2"/>
    <dgm:cxn modelId="{26BFD1EE-F16B-4A20-9719-B6FE16653020}" type="presParOf" srcId="{DE6F6FA9-F367-430F-8902-555A6175CB7A}" destId="{9B08C13F-53E6-4300-A21C-115EF091DE0F}"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1D243-27DE-4683-A772-77D7A466128A}">
      <dsp:nvSpPr>
        <dsp:cNvPr id="0" name=""/>
        <dsp:cNvSpPr/>
      </dsp:nvSpPr>
      <dsp:spPr>
        <a:xfrm>
          <a:off x="17540" y="1413220"/>
          <a:ext cx="1635423" cy="81771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Datos</a:t>
          </a:r>
          <a:endParaRPr lang="es-MX" sz="2400" kern="1200" dirty="0"/>
        </a:p>
      </dsp:txBody>
      <dsp:txXfrm>
        <a:off x="41490" y="1437170"/>
        <a:ext cx="1587523" cy="769811"/>
      </dsp:txXfrm>
    </dsp:sp>
    <dsp:sp modelId="{C5357DA1-951C-4945-A616-D1E98A745BBB}">
      <dsp:nvSpPr>
        <dsp:cNvPr id="0" name=""/>
        <dsp:cNvSpPr/>
      </dsp:nvSpPr>
      <dsp:spPr>
        <a:xfrm rot="18289469">
          <a:off x="1407284" y="1331697"/>
          <a:ext cx="1145526" cy="40390"/>
        </a:xfrm>
        <a:custGeom>
          <a:avLst/>
          <a:gdLst/>
          <a:ahLst/>
          <a:cxnLst/>
          <a:rect l="0" t="0" r="0" b="0"/>
          <a:pathLst>
            <a:path>
              <a:moveTo>
                <a:pt x="0" y="20195"/>
              </a:moveTo>
              <a:lnTo>
                <a:pt x="1145526" y="201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1951409" y="1323254"/>
        <a:ext cx="57276" cy="57276"/>
      </dsp:txXfrm>
    </dsp:sp>
    <dsp:sp modelId="{B829170F-FC01-4A72-9644-3E9BC8F2689B}">
      <dsp:nvSpPr>
        <dsp:cNvPr id="0" name=""/>
        <dsp:cNvSpPr/>
      </dsp:nvSpPr>
      <dsp:spPr>
        <a:xfrm>
          <a:off x="2307132" y="472852"/>
          <a:ext cx="2292143" cy="817711"/>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Variables Cualitativas</a:t>
          </a:r>
          <a:endParaRPr lang="es-MX" sz="2400" kern="1200" dirty="0"/>
        </a:p>
      </dsp:txBody>
      <dsp:txXfrm>
        <a:off x="2331082" y="496802"/>
        <a:ext cx="2244243" cy="769811"/>
      </dsp:txXfrm>
    </dsp:sp>
    <dsp:sp modelId="{A3373ACD-8042-4FAB-98C4-4E8793EDC2F7}">
      <dsp:nvSpPr>
        <dsp:cNvPr id="0" name=""/>
        <dsp:cNvSpPr/>
      </dsp:nvSpPr>
      <dsp:spPr>
        <a:xfrm rot="19457599">
          <a:off x="4523555" y="626420"/>
          <a:ext cx="805611" cy="40390"/>
        </a:xfrm>
        <a:custGeom>
          <a:avLst/>
          <a:gdLst/>
          <a:ahLst/>
          <a:cxnLst/>
          <a:rect l="0" t="0" r="0" b="0"/>
          <a:pathLst>
            <a:path>
              <a:moveTo>
                <a:pt x="0" y="20195"/>
              </a:moveTo>
              <a:lnTo>
                <a:pt x="805611" y="20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4906220" y="626475"/>
        <a:ext cx="40280" cy="40280"/>
      </dsp:txXfrm>
    </dsp:sp>
    <dsp:sp modelId="{708A12F3-3314-4807-8532-45F78457ADF0}">
      <dsp:nvSpPr>
        <dsp:cNvPr id="0" name=""/>
        <dsp:cNvSpPr/>
      </dsp:nvSpPr>
      <dsp:spPr>
        <a:xfrm>
          <a:off x="5253445" y="2668"/>
          <a:ext cx="1635423" cy="817711"/>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Diagrama de Barras</a:t>
          </a:r>
          <a:endParaRPr lang="es-MX" sz="2400" kern="1200" dirty="0"/>
        </a:p>
      </dsp:txBody>
      <dsp:txXfrm>
        <a:off x="5277395" y="26618"/>
        <a:ext cx="1587523" cy="769811"/>
      </dsp:txXfrm>
    </dsp:sp>
    <dsp:sp modelId="{4B16B055-5606-441A-8D77-722E5106A4B9}">
      <dsp:nvSpPr>
        <dsp:cNvPr id="0" name=""/>
        <dsp:cNvSpPr/>
      </dsp:nvSpPr>
      <dsp:spPr>
        <a:xfrm rot="2142401">
          <a:off x="4523555" y="1096605"/>
          <a:ext cx="805611" cy="40390"/>
        </a:xfrm>
        <a:custGeom>
          <a:avLst/>
          <a:gdLst/>
          <a:ahLst/>
          <a:cxnLst/>
          <a:rect l="0" t="0" r="0" b="0"/>
          <a:pathLst>
            <a:path>
              <a:moveTo>
                <a:pt x="0" y="20195"/>
              </a:moveTo>
              <a:lnTo>
                <a:pt x="805611" y="20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4906220" y="1096659"/>
        <a:ext cx="40280" cy="40280"/>
      </dsp:txXfrm>
    </dsp:sp>
    <dsp:sp modelId="{67965A53-451E-43D2-823D-B2D2C729E411}">
      <dsp:nvSpPr>
        <dsp:cNvPr id="0" name=""/>
        <dsp:cNvSpPr/>
      </dsp:nvSpPr>
      <dsp:spPr>
        <a:xfrm>
          <a:off x="5253445" y="943036"/>
          <a:ext cx="1635423" cy="817711"/>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Diagrama de Pastel</a:t>
          </a:r>
          <a:endParaRPr lang="es-MX" sz="2400" kern="1200" dirty="0"/>
        </a:p>
      </dsp:txBody>
      <dsp:txXfrm>
        <a:off x="5277395" y="966986"/>
        <a:ext cx="1587523" cy="769811"/>
      </dsp:txXfrm>
    </dsp:sp>
    <dsp:sp modelId="{A12CC8AA-63C8-44C6-B94E-F06905D061D5}">
      <dsp:nvSpPr>
        <dsp:cNvPr id="0" name=""/>
        <dsp:cNvSpPr/>
      </dsp:nvSpPr>
      <dsp:spPr>
        <a:xfrm rot="3310531">
          <a:off x="1407284" y="2272065"/>
          <a:ext cx="1145526" cy="40390"/>
        </a:xfrm>
        <a:custGeom>
          <a:avLst/>
          <a:gdLst/>
          <a:ahLst/>
          <a:cxnLst/>
          <a:rect l="0" t="0" r="0" b="0"/>
          <a:pathLst>
            <a:path>
              <a:moveTo>
                <a:pt x="0" y="20195"/>
              </a:moveTo>
              <a:lnTo>
                <a:pt x="1145526" y="201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1951409" y="2263622"/>
        <a:ext cx="57276" cy="57276"/>
      </dsp:txXfrm>
    </dsp:sp>
    <dsp:sp modelId="{6BE72084-E496-4A81-A505-3DFCBFEF2519}">
      <dsp:nvSpPr>
        <dsp:cNvPr id="0" name=""/>
        <dsp:cNvSpPr/>
      </dsp:nvSpPr>
      <dsp:spPr>
        <a:xfrm>
          <a:off x="2307132" y="2353589"/>
          <a:ext cx="2292143" cy="8177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Variables Cuantitativas</a:t>
          </a:r>
          <a:endParaRPr lang="es-MX" sz="2400" kern="1200" dirty="0"/>
        </a:p>
      </dsp:txBody>
      <dsp:txXfrm>
        <a:off x="2331082" y="2377539"/>
        <a:ext cx="2244243" cy="769811"/>
      </dsp:txXfrm>
    </dsp:sp>
    <dsp:sp modelId="{037030FB-13B0-4E24-A002-A919370DCAAE}">
      <dsp:nvSpPr>
        <dsp:cNvPr id="0" name=""/>
        <dsp:cNvSpPr/>
      </dsp:nvSpPr>
      <dsp:spPr>
        <a:xfrm rot="19457599">
          <a:off x="4523555" y="2507157"/>
          <a:ext cx="805611" cy="40390"/>
        </a:xfrm>
        <a:custGeom>
          <a:avLst/>
          <a:gdLst/>
          <a:ahLst/>
          <a:cxnLst/>
          <a:rect l="0" t="0" r="0" b="0"/>
          <a:pathLst>
            <a:path>
              <a:moveTo>
                <a:pt x="0" y="20195"/>
              </a:moveTo>
              <a:lnTo>
                <a:pt x="805611" y="20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4906220" y="2507212"/>
        <a:ext cx="40280" cy="40280"/>
      </dsp:txXfrm>
    </dsp:sp>
    <dsp:sp modelId="{33861B74-BBA1-4D26-BD49-A61EE5EBE5FC}">
      <dsp:nvSpPr>
        <dsp:cNvPr id="0" name=""/>
        <dsp:cNvSpPr/>
      </dsp:nvSpPr>
      <dsp:spPr>
        <a:xfrm>
          <a:off x="5253445" y="1883404"/>
          <a:ext cx="1635423" cy="81771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Histograma</a:t>
          </a:r>
          <a:endParaRPr lang="es-MX" sz="2400" kern="1200" dirty="0"/>
        </a:p>
      </dsp:txBody>
      <dsp:txXfrm>
        <a:off x="5277395" y="1907354"/>
        <a:ext cx="1587523" cy="769811"/>
      </dsp:txXfrm>
    </dsp:sp>
    <dsp:sp modelId="{5697428B-C98A-4ED7-92B9-021E134B5D54}">
      <dsp:nvSpPr>
        <dsp:cNvPr id="0" name=""/>
        <dsp:cNvSpPr/>
      </dsp:nvSpPr>
      <dsp:spPr>
        <a:xfrm rot="2142401">
          <a:off x="4523555" y="2977341"/>
          <a:ext cx="805611" cy="40390"/>
        </a:xfrm>
        <a:custGeom>
          <a:avLst/>
          <a:gdLst/>
          <a:ahLst/>
          <a:cxnLst/>
          <a:rect l="0" t="0" r="0" b="0"/>
          <a:pathLst>
            <a:path>
              <a:moveTo>
                <a:pt x="0" y="20195"/>
              </a:moveTo>
              <a:lnTo>
                <a:pt x="805611" y="20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4906220" y="2977396"/>
        <a:ext cx="40280" cy="40280"/>
      </dsp:txXfrm>
    </dsp:sp>
    <dsp:sp modelId="{A666DE6C-8876-49E2-8CCE-90CACACB4638}">
      <dsp:nvSpPr>
        <dsp:cNvPr id="0" name=""/>
        <dsp:cNvSpPr/>
      </dsp:nvSpPr>
      <dsp:spPr>
        <a:xfrm>
          <a:off x="5253445" y="2823773"/>
          <a:ext cx="1635423" cy="81771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Polígono de frecuencias</a:t>
          </a:r>
          <a:endParaRPr lang="es-MX" sz="2400" kern="1200" dirty="0"/>
        </a:p>
      </dsp:txBody>
      <dsp:txXfrm>
        <a:off x="5277395" y="2847723"/>
        <a:ext cx="1587523" cy="7698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2.wmf"/><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0AD39438-4F44-49B1-8A58-482C9B94A4A0}" type="datetimeFigureOut">
              <a:rPr lang="es-MX" smtClean="0"/>
              <a:t>19/01/2017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12664548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0AD39438-4F44-49B1-8A58-482C9B94A4A0}" type="datetimeFigureOut">
              <a:rPr lang="es-MX" smtClean="0"/>
              <a:t>19/01/2017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7665408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0AD39438-4F44-49B1-8A58-482C9B94A4A0}" type="datetimeFigureOut">
              <a:rPr lang="es-MX" smtClean="0"/>
              <a:t>19/01/2017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7847902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0AD39438-4F44-49B1-8A58-482C9B94A4A0}" type="datetimeFigureOut">
              <a:rPr lang="es-MX" smtClean="0"/>
              <a:t>19/01/2017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24127367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AD39438-4F44-49B1-8A58-482C9B94A4A0}" type="datetimeFigureOut">
              <a:rPr lang="es-MX" smtClean="0"/>
              <a:t>19/01/2017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35722858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0AD39438-4F44-49B1-8A58-482C9B94A4A0}" type="datetimeFigureOut">
              <a:rPr lang="es-MX" smtClean="0"/>
              <a:t>19/01/2017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42426417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0AD39438-4F44-49B1-8A58-482C9B94A4A0}" type="datetimeFigureOut">
              <a:rPr lang="es-MX" smtClean="0"/>
              <a:t>19/01/2017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13877194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0AD39438-4F44-49B1-8A58-482C9B94A4A0}" type="datetimeFigureOut">
              <a:rPr lang="es-MX" smtClean="0"/>
              <a:t>19/01/2017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31149141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AD39438-4F44-49B1-8A58-482C9B94A4A0}" type="datetimeFigureOut">
              <a:rPr lang="es-MX" smtClean="0"/>
              <a:t>19/01/2017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40081773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AD39438-4F44-49B1-8A58-482C9B94A4A0}" type="datetimeFigureOut">
              <a:rPr lang="es-MX" smtClean="0"/>
              <a:t>19/01/2017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29186070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AD39438-4F44-49B1-8A58-482C9B94A4A0}" type="datetimeFigureOut">
              <a:rPr lang="es-MX" smtClean="0"/>
              <a:t>19/01/2017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3615636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39438-4F44-49B1-8A58-482C9B94A4A0}" type="datetimeFigureOut">
              <a:rPr lang="es-MX" smtClean="0"/>
              <a:t>19/01/2017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85A7A-AD6E-4F4A-BD31-C3543711FC47}" type="slidenum">
              <a:rPr lang="es-MX" smtClean="0"/>
              <a:t>‹Nº›</a:t>
            </a:fld>
            <a:endParaRPr lang="es-MX"/>
          </a:p>
        </p:txBody>
      </p:sp>
    </p:spTree>
    <p:extLst>
      <p:ext uri="{BB962C8B-B14F-4D97-AF65-F5344CB8AC3E}">
        <p14:creationId xmlns:p14="http://schemas.microsoft.com/office/powerpoint/2010/main" val="283597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3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2.gif"/><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onlinemphdegree.net/files/2013/07/biostatistics-mph-degree.jp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p:cNvSpPr>
            <a:spLocks noGrp="1"/>
          </p:cNvSpPr>
          <p:nvPr>
            <p:ph type="subTitle" idx="1"/>
          </p:nvPr>
        </p:nvSpPr>
        <p:spPr>
          <a:xfrm>
            <a:off x="0" y="4255947"/>
            <a:ext cx="7700211" cy="492290"/>
          </a:xfrm>
          <a:solidFill>
            <a:srgbClr val="002060"/>
          </a:solidFill>
          <a:ln>
            <a:solidFill>
              <a:srgbClr val="002060"/>
            </a:solidFill>
          </a:ln>
        </p:spPr>
        <p:txBody>
          <a:bodyPr/>
          <a:lstStyle/>
          <a:p>
            <a:pPr algn="r"/>
            <a:r>
              <a:rPr lang="es-MX" b="1" dirty="0" smtClean="0">
                <a:solidFill>
                  <a:srgbClr val="00B0F0"/>
                </a:solidFill>
                <a:latin typeface="Arial Narrow" panose="020B0606020202030204" pitchFamily="34" charset="0"/>
              </a:rPr>
              <a:t>Capítulo 2</a:t>
            </a:r>
            <a:endParaRPr lang="es-MX" b="1" dirty="0">
              <a:solidFill>
                <a:srgbClr val="00B0F0"/>
              </a:solidFill>
              <a:latin typeface="Arial Narrow" panose="020B0606020202030204" pitchFamily="34" charset="0"/>
            </a:endParaRPr>
          </a:p>
        </p:txBody>
      </p:sp>
      <p:sp>
        <p:nvSpPr>
          <p:cNvPr id="4" name="CuadroTexto 3"/>
          <p:cNvSpPr txBox="1"/>
          <p:nvPr/>
        </p:nvSpPr>
        <p:spPr>
          <a:xfrm>
            <a:off x="7124132" y="5362941"/>
            <a:ext cx="4669284" cy="1477328"/>
          </a:xfrm>
          <a:prstGeom prst="rect">
            <a:avLst/>
          </a:prstGeom>
          <a:noFill/>
        </p:spPr>
        <p:txBody>
          <a:bodyPr wrap="square" rtlCol="0">
            <a:spAutoFit/>
          </a:bodyPr>
          <a:lstStyle/>
          <a:p>
            <a:pPr algn="r"/>
            <a:r>
              <a:rPr lang="es-MX" b="1" dirty="0" smtClean="0">
                <a:solidFill>
                  <a:srgbClr val="002060"/>
                </a:solidFill>
                <a:latin typeface="Arial Narrow" panose="020B0606020202030204" pitchFamily="34" charset="0"/>
              </a:rPr>
              <a:t>Arreglo ordenado</a:t>
            </a:r>
          </a:p>
          <a:p>
            <a:pPr algn="r"/>
            <a:r>
              <a:rPr lang="es-MX" b="1" dirty="0" smtClean="0">
                <a:solidFill>
                  <a:srgbClr val="002060"/>
                </a:solidFill>
                <a:latin typeface="Arial Narrow" panose="020B0606020202030204" pitchFamily="34" charset="0"/>
              </a:rPr>
              <a:t>Datos agrupados y distribución de frecuencias</a:t>
            </a:r>
          </a:p>
          <a:p>
            <a:pPr algn="r"/>
            <a:r>
              <a:rPr lang="es-MX" b="1" dirty="0" smtClean="0">
                <a:solidFill>
                  <a:srgbClr val="002060"/>
                </a:solidFill>
                <a:latin typeface="Arial Narrow" panose="020B0606020202030204" pitchFamily="34" charset="0"/>
              </a:rPr>
              <a:t>Medidas de tendencia central</a:t>
            </a:r>
          </a:p>
          <a:p>
            <a:pPr algn="r"/>
            <a:r>
              <a:rPr lang="es-MX" b="1" dirty="0" smtClean="0">
                <a:solidFill>
                  <a:srgbClr val="002060"/>
                </a:solidFill>
                <a:latin typeface="Arial Narrow" panose="020B0606020202030204" pitchFamily="34" charset="0"/>
              </a:rPr>
              <a:t>Medidas de dispersión</a:t>
            </a:r>
          </a:p>
          <a:p>
            <a:pPr algn="r"/>
            <a:endParaRPr lang="es-MX" b="1" dirty="0" smtClean="0">
              <a:solidFill>
                <a:srgbClr val="002060"/>
              </a:solidFill>
              <a:latin typeface="Arial Narrow" panose="020B0606020202030204" pitchFamily="34" charset="0"/>
            </a:endParaRPr>
          </a:p>
        </p:txBody>
      </p:sp>
      <p:sp>
        <p:nvSpPr>
          <p:cNvPr id="6" name="Recortar rectángulo de esquina sencilla 5"/>
          <p:cNvSpPr/>
          <p:nvPr/>
        </p:nvSpPr>
        <p:spPr>
          <a:xfrm>
            <a:off x="0" y="1524001"/>
            <a:ext cx="7700211" cy="2731946"/>
          </a:xfrm>
          <a:prstGeom prst="snip1Rect">
            <a:avLst>
              <a:gd name="adj" fmla="val 50000"/>
            </a:avLst>
          </a:prstGeom>
          <a:solidFill>
            <a:srgbClr val="002060">
              <a:alpha val="80000"/>
            </a:srgbClr>
          </a:solidFill>
          <a:ln>
            <a:solidFill>
              <a:srgbClr val="002060"/>
            </a:solidFill>
          </a:ln>
        </p:spPr>
        <p:txBody>
          <a:bodyPr vert="horz" lIns="91440" tIns="45720" rIns="91440" bIns="45720" rtlCol="0" anchor="b">
            <a:normAutofit/>
          </a:bodyPr>
          <a:lstStyle/>
          <a:p>
            <a:pPr>
              <a:lnSpc>
                <a:spcPct val="90000"/>
              </a:lnSpc>
              <a:spcBef>
                <a:spcPct val="0"/>
              </a:spcBef>
            </a:pPr>
            <a:r>
              <a:rPr lang="es-MX" sz="5400" b="1" dirty="0" smtClean="0">
                <a:solidFill>
                  <a:schemeClr val="accent1">
                    <a:lumMod val="40000"/>
                    <a:lumOff val="60000"/>
                  </a:schemeClr>
                </a:solidFill>
                <a:latin typeface="Arial Narrow" panose="020B0606020202030204" pitchFamily="34" charset="0"/>
                <a:ea typeface="+mj-ea"/>
                <a:cs typeface="+mj-cs"/>
              </a:rPr>
              <a:t>E s t a d í s t i c a </a:t>
            </a:r>
          </a:p>
          <a:p>
            <a:pPr>
              <a:lnSpc>
                <a:spcPct val="90000"/>
              </a:lnSpc>
              <a:spcBef>
                <a:spcPct val="0"/>
              </a:spcBef>
            </a:pPr>
            <a:r>
              <a:rPr lang="es-MX" sz="6600" b="1" dirty="0" smtClean="0">
                <a:solidFill>
                  <a:schemeClr val="accent1">
                    <a:lumMod val="40000"/>
                    <a:lumOff val="60000"/>
                  </a:schemeClr>
                </a:solidFill>
                <a:effectLst>
                  <a:outerShdw blurRad="38100" dist="38100" dir="2700000" algn="tl">
                    <a:srgbClr val="000000">
                      <a:alpha val="43137"/>
                    </a:srgbClr>
                  </a:outerShdw>
                </a:effectLst>
                <a:latin typeface="Arial Narrow" panose="020B0606020202030204" pitchFamily="34" charset="0"/>
                <a:ea typeface="+mj-ea"/>
                <a:cs typeface="+mj-cs"/>
              </a:rPr>
              <a:t>DESCRIPTIVA</a:t>
            </a:r>
            <a:endParaRPr lang="es-MX" sz="7200" b="1" dirty="0">
              <a:solidFill>
                <a:schemeClr val="accent1">
                  <a:lumMod val="40000"/>
                  <a:lumOff val="60000"/>
                </a:schemeClr>
              </a:solidFill>
              <a:effectLst>
                <a:outerShdw blurRad="38100" dist="38100" dir="2700000" algn="tl">
                  <a:srgbClr val="000000">
                    <a:alpha val="43137"/>
                  </a:srgbClr>
                </a:outerShdw>
              </a:effectLst>
              <a:latin typeface="Arial Narrow" panose="020B0606020202030204" pitchFamily="34" charset="0"/>
              <a:ea typeface="+mj-ea"/>
              <a:cs typeface="+mj-cs"/>
            </a:endParaRPr>
          </a:p>
        </p:txBody>
      </p:sp>
    </p:spTree>
    <p:extLst>
      <p:ext uri="{BB962C8B-B14F-4D97-AF65-F5344CB8AC3E}">
        <p14:creationId xmlns:p14="http://schemas.microsoft.com/office/powerpoint/2010/main" val="6231010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extLst>
              <p:ext uri="{D42A27DB-BD31-4B8C-83A1-F6EECF244321}">
                <p14:modId xmlns:p14="http://schemas.microsoft.com/office/powerpoint/2010/main" val="733615616"/>
              </p:ext>
            </p:extLst>
          </p:nvPr>
        </p:nvGraphicFramePr>
        <p:xfrm>
          <a:off x="682390" y="2065551"/>
          <a:ext cx="4913193" cy="4455236"/>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 </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Acumulada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Relativa Acumulada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10</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13</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18</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sp>
        <p:nvSpPr>
          <p:cNvPr id="8"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sp>
        <p:nvSpPr>
          <p:cNvPr id="10" name="Rectángulo 9"/>
          <p:cNvSpPr/>
          <p:nvPr/>
        </p:nvSpPr>
        <p:spPr>
          <a:xfrm>
            <a:off x="6168790" y="2891058"/>
            <a:ext cx="5566010" cy="1200329"/>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ACUMULADA:</a:t>
            </a:r>
          </a:p>
          <a:p>
            <a:r>
              <a:rPr lang="es-MX" dirty="0">
                <a:solidFill>
                  <a:srgbClr val="002060"/>
                </a:solidFill>
                <a:latin typeface="Arial Narrow" panose="020B0606020202030204" pitchFamily="34" charset="0"/>
              </a:rPr>
              <a:t>E</a:t>
            </a:r>
            <a:r>
              <a:rPr lang="es-MX" dirty="0" smtClean="0">
                <a:solidFill>
                  <a:srgbClr val="002060"/>
                </a:solidFill>
                <a:latin typeface="Arial Narrow" panose="020B0606020202030204" pitchFamily="34" charset="0"/>
              </a:rPr>
              <a:t>s </a:t>
            </a:r>
            <a:r>
              <a:rPr lang="es-MX" dirty="0">
                <a:solidFill>
                  <a:srgbClr val="002060"/>
                </a:solidFill>
                <a:latin typeface="Arial Narrow" panose="020B0606020202030204" pitchFamily="34" charset="0"/>
              </a:rPr>
              <a:t>la suma (o total </a:t>
            </a:r>
            <a:r>
              <a:rPr lang="es-MX" b="1" dirty="0">
                <a:solidFill>
                  <a:srgbClr val="002060"/>
                </a:solidFill>
                <a:latin typeface="Arial Narrow" panose="020B0606020202030204" pitchFamily="34" charset="0"/>
              </a:rPr>
              <a:t>acumulado</a:t>
            </a:r>
            <a:r>
              <a:rPr lang="es-MX" dirty="0">
                <a:solidFill>
                  <a:srgbClr val="002060"/>
                </a:solidFill>
                <a:latin typeface="Arial Narrow" panose="020B0606020202030204" pitchFamily="34" charset="0"/>
              </a:rPr>
              <a:t>) de todas las </a:t>
            </a:r>
            <a:r>
              <a:rPr lang="es-MX" b="1" dirty="0" smtClean="0">
                <a:solidFill>
                  <a:srgbClr val="002060"/>
                </a:solidFill>
                <a:latin typeface="Arial Narrow" panose="020B0606020202030204" pitchFamily="34" charset="0"/>
              </a:rPr>
              <a:t>frecuencias </a:t>
            </a:r>
            <a:r>
              <a:rPr lang="es-MX" dirty="0" smtClean="0">
                <a:solidFill>
                  <a:srgbClr val="002060"/>
                </a:solidFill>
                <a:latin typeface="Arial Narrow" panose="020B0606020202030204" pitchFamily="34" charset="0"/>
              </a:rPr>
              <a:t>hasta </a:t>
            </a:r>
            <a:r>
              <a:rPr lang="es-MX" dirty="0">
                <a:solidFill>
                  <a:srgbClr val="002060"/>
                </a:solidFill>
                <a:latin typeface="Arial Narrow" panose="020B0606020202030204" pitchFamily="34" charset="0"/>
              </a:rPr>
              <a:t>el punto actual del conjunto de datos</a:t>
            </a:r>
            <a:endParaRPr lang="es-MX" b="1" dirty="0" smtClean="0">
              <a:solidFill>
                <a:srgbClr val="002060"/>
              </a:solidFill>
              <a:latin typeface="Arial Narrow" panose="020B0606020202030204" pitchFamily="34" charset="0"/>
            </a:endParaRPr>
          </a:p>
          <a:p>
            <a:r>
              <a:rPr lang="es-MX" dirty="0" smtClean="0">
                <a:solidFill>
                  <a:srgbClr val="002060"/>
                </a:solidFill>
                <a:latin typeface="Arial Narrow" panose="020B0606020202030204" pitchFamily="34" charset="0"/>
              </a:rPr>
              <a:t>.</a:t>
            </a:r>
            <a:endParaRPr lang="es-MX" dirty="0">
              <a:solidFill>
                <a:srgbClr val="002060"/>
              </a:solidFill>
              <a:latin typeface="Arial Narrow" panose="020B0606020202030204" pitchFamily="34" charset="0"/>
            </a:endParaRPr>
          </a:p>
        </p:txBody>
      </p:sp>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
        <p:nvSpPr>
          <p:cNvPr id="15" name="Rectángulo 14"/>
          <p:cNvSpPr/>
          <p:nvPr/>
        </p:nvSpPr>
        <p:spPr>
          <a:xfrm>
            <a:off x="6168790" y="4278573"/>
            <a:ext cx="5717953" cy="923330"/>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RELATIVA ACUMULADA:</a:t>
            </a:r>
          </a:p>
          <a:p>
            <a:r>
              <a:rPr lang="es-MX" dirty="0" smtClean="0">
                <a:solidFill>
                  <a:srgbClr val="002060"/>
                </a:solidFill>
                <a:latin typeface="Arial Narrow" panose="020B0606020202030204" pitchFamily="34" charset="0"/>
              </a:rPr>
              <a:t>Es </a:t>
            </a:r>
            <a:r>
              <a:rPr lang="es-MX" dirty="0">
                <a:solidFill>
                  <a:srgbClr val="002060"/>
                </a:solidFill>
                <a:latin typeface="Arial Narrow" panose="020B0606020202030204" pitchFamily="34" charset="0"/>
              </a:rPr>
              <a:t>el cociente entre la </a:t>
            </a:r>
            <a:r>
              <a:rPr lang="es-MX" b="1" dirty="0">
                <a:solidFill>
                  <a:srgbClr val="002060"/>
                </a:solidFill>
                <a:latin typeface="Arial Narrow" panose="020B0606020202030204" pitchFamily="34" charset="0"/>
              </a:rPr>
              <a:t>frecuencia acumulada</a:t>
            </a:r>
            <a:r>
              <a:rPr lang="es-MX" dirty="0">
                <a:solidFill>
                  <a:srgbClr val="002060"/>
                </a:solidFill>
                <a:latin typeface="Arial Narrow" panose="020B0606020202030204" pitchFamily="34" charset="0"/>
              </a:rPr>
              <a:t> de un </a:t>
            </a:r>
            <a:r>
              <a:rPr lang="es-MX" dirty="0" smtClean="0">
                <a:solidFill>
                  <a:srgbClr val="002060"/>
                </a:solidFill>
                <a:latin typeface="Arial Narrow" panose="020B0606020202030204" pitchFamily="34" charset="0"/>
              </a:rPr>
              <a:t> determinado </a:t>
            </a:r>
            <a:r>
              <a:rPr lang="es-MX" dirty="0">
                <a:solidFill>
                  <a:srgbClr val="002060"/>
                </a:solidFill>
                <a:latin typeface="Arial Narrow" panose="020B0606020202030204" pitchFamily="34" charset="0"/>
              </a:rPr>
              <a:t>valor y el número total de datos</a:t>
            </a:r>
            <a:endParaRPr lang="es-MX" b="1"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35329167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extLst>
              <p:ext uri="{D42A27DB-BD31-4B8C-83A1-F6EECF244321}">
                <p14:modId xmlns:p14="http://schemas.microsoft.com/office/powerpoint/2010/main" val="1586360844"/>
              </p:ext>
            </p:extLst>
          </p:nvPr>
        </p:nvGraphicFramePr>
        <p:xfrm>
          <a:off x="682390" y="2065551"/>
          <a:ext cx="4913193" cy="4455236"/>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 </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Acumulada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Relativa Acumulada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r>
                        <a:rPr lang="es-MX" sz="2000" b="1" dirty="0" smtClean="0">
                          <a:solidFill>
                            <a:srgbClr val="002060"/>
                          </a:solidFill>
                        </a:rPr>
                        <a:t>6/18</a:t>
                      </a: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10</a:t>
                      </a:r>
                      <a:endParaRPr lang="es-MX" sz="2000" b="1" dirty="0">
                        <a:solidFill>
                          <a:srgbClr val="002060"/>
                        </a:solidFill>
                      </a:endParaRPr>
                    </a:p>
                  </a:txBody>
                  <a:tcPr/>
                </a:tc>
                <a:tc>
                  <a:txBody>
                    <a:bodyPr/>
                    <a:lstStyle/>
                    <a:p>
                      <a:pPr algn="ctr"/>
                      <a:r>
                        <a:rPr lang="es-MX" sz="2000" b="1" dirty="0" smtClean="0">
                          <a:solidFill>
                            <a:srgbClr val="002060"/>
                          </a:solidFill>
                        </a:rPr>
                        <a:t>10/18</a:t>
                      </a: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13</a:t>
                      </a:r>
                      <a:endParaRPr lang="es-MX" sz="2000" b="1" dirty="0">
                        <a:solidFill>
                          <a:srgbClr val="002060"/>
                        </a:solidFill>
                      </a:endParaRPr>
                    </a:p>
                  </a:txBody>
                  <a:tcPr/>
                </a:tc>
                <a:tc>
                  <a:txBody>
                    <a:bodyPr/>
                    <a:lstStyle/>
                    <a:p>
                      <a:pPr algn="ctr"/>
                      <a:r>
                        <a:rPr lang="es-MX" sz="2000" b="1" dirty="0" smtClean="0">
                          <a:solidFill>
                            <a:srgbClr val="002060"/>
                          </a:solidFill>
                        </a:rPr>
                        <a:t>13/18</a:t>
                      </a: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18</a:t>
                      </a:r>
                      <a:endParaRPr lang="es-MX" sz="2000" b="1" dirty="0">
                        <a:solidFill>
                          <a:srgbClr val="002060"/>
                        </a:solidFill>
                      </a:endParaRPr>
                    </a:p>
                  </a:txBody>
                  <a:tcPr/>
                </a:tc>
                <a:tc>
                  <a:txBody>
                    <a:bodyPr/>
                    <a:lstStyle/>
                    <a:p>
                      <a:pPr algn="ctr"/>
                      <a:r>
                        <a:rPr lang="es-MX" sz="2000" b="1" dirty="0" smtClean="0">
                          <a:solidFill>
                            <a:srgbClr val="002060"/>
                          </a:solidFill>
                        </a:rPr>
                        <a:t>18/18</a:t>
                      </a: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sp>
        <p:nvSpPr>
          <p:cNvPr id="8"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sp>
        <p:nvSpPr>
          <p:cNvPr id="10" name="Rectángulo 9"/>
          <p:cNvSpPr/>
          <p:nvPr/>
        </p:nvSpPr>
        <p:spPr>
          <a:xfrm>
            <a:off x="6168790" y="2891058"/>
            <a:ext cx="5566010" cy="1200329"/>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ACUMULADA:</a:t>
            </a:r>
          </a:p>
          <a:p>
            <a:r>
              <a:rPr lang="es-MX" dirty="0">
                <a:solidFill>
                  <a:srgbClr val="002060"/>
                </a:solidFill>
                <a:latin typeface="Arial Narrow" panose="020B0606020202030204" pitchFamily="34" charset="0"/>
              </a:rPr>
              <a:t>E</a:t>
            </a:r>
            <a:r>
              <a:rPr lang="es-MX" dirty="0" smtClean="0">
                <a:solidFill>
                  <a:srgbClr val="002060"/>
                </a:solidFill>
                <a:latin typeface="Arial Narrow" panose="020B0606020202030204" pitchFamily="34" charset="0"/>
              </a:rPr>
              <a:t>s </a:t>
            </a:r>
            <a:r>
              <a:rPr lang="es-MX" dirty="0">
                <a:solidFill>
                  <a:srgbClr val="002060"/>
                </a:solidFill>
                <a:latin typeface="Arial Narrow" panose="020B0606020202030204" pitchFamily="34" charset="0"/>
              </a:rPr>
              <a:t>la suma (o total </a:t>
            </a:r>
            <a:r>
              <a:rPr lang="es-MX" b="1" dirty="0">
                <a:solidFill>
                  <a:srgbClr val="002060"/>
                </a:solidFill>
                <a:latin typeface="Arial Narrow" panose="020B0606020202030204" pitchFamily="34" charset="0"/>
              </a:rPr>
              <a:t>acumulado</a:t>
            </a:r>
            <a:r>
              <a:rPr lang="es-MX" dirty="0">
                <a:solidFill>
                  <a:srgbClr val="002060"/>
                </a:solidFill>
                <a:latin typeface="Arial Narrow" panose="020B0606020202030204" pitchFamily="34" charset="0"/>
              </a:rPr>
              <a:t>) de todas las </a:t>
            </a:r>
            <a:r>
              <a:rPr lang="es-MX" b="1" dirty="0" smtClean="0">
                <a:solidFill>
                  <a:srgbClr val="002060"/>
                </a:solidFill>
                <a:latin typeface="Arial Narrow" panose="020B0606020202030204" pitchFamily="34" charset="0"/>
              </a:rPr>
              <a:t>frecuencias </a:t>
            </a:r>
            <a:r>
              <a:rPr lang="es-MX" dirty="0" smtClean="0">
                <a:solidFill>
                  <a:srgbClr val="002060"/>
                </a:solidFill>
                <a:latin typeface="Arial Narrow" panose="020B0606020202030204" pitchFamily="34" charset="0"/>
              </a:rPr>
              <a:t>hasta </a:t>
            </a:r>
            <a:r>
              <a:rPr lang="es-MX" dirty="0">
                <a:solidFill>
                  <a:srgbClr val="002060"/>
                </a:solidFill>
                <a:latin typeface="Arial Narrow" panose="020B0606020202030204" pitchFamily="34" charset="0"/>
              </a:rPr>
              <a:t>el punto actual del conjunto de datos</a:t>
            </a:r>
            <a:endParaRPr lang="es-MX" b="1" dirty="0" smtClean="0">
              <a:solidFill>
                <a:srgbClr val="002060"/>
              </a:solidFill>
              <a:latin typeface="Arial Narrow" panose="020B0606020202030204" pitchFamily="34" charset="0"/>
            </a:endParaRPr>
          </a:p>
          <a:p>
            <a:r>
              <a:rPr lang="es-MX" dirty="0" smtClean="0">
                <a:solidFill>
                  <a:srgbClr val="002060"/>
                </a:solidFill>
                <a:latin typeface="Arial Narrow" panose="020B0606020202030204" pitchFamily="34" charset="0"/>
              </a:rPr>
              <a:t>.</a:t>
            </a:r>
            <a:endParaRPr lang="es-MX" dirty="0">
              <a:solidFill>
                <a:srgbClr val="002060"/>
              </a:solidFill>
              <a:latin typeface="Arial Narrow" panose="020B0606020202030204" pitchFamily="34" charset="0"/>
            </a:endParaRPr>
          </a:p>
        </p:txBody>
      </p:sp>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
        <p:nvSpPr>
          <p:cNvPr id="15" name="Rectángulo 14"/>
          <p:cNvSpPr/>
          <p:nvPr/>
        </p:nvSpPr>
        <p:spPr>
          <a:xfrm>
            <a:off x="6168790" y="4278573"/>
            <a:ext cx="5717953" cy="923330"/>
          </a:xfrm>
          <a:prstGeom prst="rect">
            <a:avLst/>
          </a:prstGeom>
        </p:spPr>
        <p:txBody>
          <a:bodyPr wrap="square">
            <a:spAutoFit/>
          </a:bodyPr>
          <a:lstStyle/>
          <a:p>
            <a:r>
              <a:rPr lang="es-MX" b="1" dirty="0">
                <a:solidFill>
                  <a:srgbClr val="002060"/>
                </a:solidFill>
                <a:latin typeface="Arial Narrow" panose="020B0606020202030204" pitchFamily="34" charset="0"/>
              </a:rPr>
              <a:t>FRECUENCIA RELATIVA ACUMULADA:</a:t>
            </a:r>
          </a:p>
          <a:p>
            <a:r>
              <a:rPr lang="es-MX" dirty="0" smtClean="0">
                <a:solidFill>
                  <a:srgbClr val="002060"/>
                </a:solidFill>
                <a:latin typeface="Arial Narrow" panose="020B0606020202030204" pitchFamily="34" charset="0"/>
              </a:rPr>
              <a:t>Es </a:t>
            </a:r>
            <a:r>
              <a:rPr lang="es-MX" dirty="0">
                <a:solidFill>
                  <a:srgbClr val="002060"/>
                </a:solidFill>
                <a:latin typeface="Arial Narrow" panose="020B0606020202030204" pitchFamily="34" charset="0"/>
              </a:rPr>
              <a:t>el cociente entre la </a:t>
            </a:r>
            <a:r>
              <a:rPr lang="es-MX" b="1" dirty="0">
                <a:solidFill>
                  <a:srgbClr val="002060"/>
                </a:solidFill>
                <a:latin typeface="Arial Narrow" panose="020B0606020202030204" pitchFamily="34" charset="0"/>
              </a:rPr>
              <a:t>frecuencia acumulada</a:t>
            </a:r>
            <a:r>
              <a:rPr lang="es-MX" dirty="0">
                <a:solidFill>
                  <a:srgbClr val="002060"/>
                </a:solidFill>
                <a:latin typeface="Arial Narrow" panose="020B0606020202030204" pitchFamily="34" charset="0"/>
              </a:rPr>
              <a:t> de un </a:t>
            </a:r>
            <a:r>
              <a:rPr lang="es-MX" dirty="0" smtClean="0">
                <a:solidFill>
                  <a:srgbClr val="002060"/>
                </a:solidFill>
                <a:latin typeface="Arial Narrow" panose="020B0606020202030204" pitchFamily="34" charset="0"/>
              </a:rPr>
              <a:t> determinado </a:t>
            </a:r>
            <a:r>
              <a:rPr lang="es-MX" dirty="0">
                <a:solidFill>
                  <a:srgbClr val="002060"/>
                </a:solidFill>
                <a:latin typeface="Arial Narrow" panose="020B0606020202030204" pitchFamily="34" charset="0"/>
              </a:rPr>
              <a:t>valor y el número total de datos</a:t>
            </a:r>
            <a:endParaRPr lang="es-MX" b="1"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29728335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sp>
        <p:nvSpPr>
          <p:cNvPr id="7" name="CuadroTexto 6"/>
          <p:cNvSpPr txBox="1"/>
          <p:nvPr/>
        </p:nvSpPr>
        <p:spPr>
          <a:xfrm>
            <a:off x="456063" y="1001336"/>
            <a:ext cx="5639937" cy="1754326"/>
          </a:xfrm>
          <a:prstGeom prst="rect">
            <a:avLst/>
          </a:prstGeom>
          <a:noFill/>
        </p:spPr>
        <p:txBody>
          <a:bodyPr wrap="square" rtlCol="0">
            <a:spAutoFit/>
          </a:bodyPr>
          <a:lstStyle/>
          <a:p>
            <a:r>
              <a:rPr lang="es-MX" b="1" dirty="0" smtClean="0">
                <a:solidFill>
                  <a:srgbClr val="002060"/>
                </a:solidFill>
                <a:latin typeface="Arial Narrow" panose="020B0606020202030204" pitchFamily="34" charset="0"/>
              </a:rPr>
              <a:t>INTERVALOS DE CLASE:</a:t>
            </a:r>
          </a:p>
          <a:p>
            <a:r>
              <a:rPr lang="es-MX" dirty="0" smtClean="0">
                <a:solidFill>
                  <a:srgbClr val="002060"/>
                </a:solidFill>
                <a:latin typeface="Arial Narrow" panose="020B0606020202030204" pitchFamily="34" charset="0"/>
              </a:rPr>
              <a:t>Para agrupar un conjunto de observaciones, se debe seleccionar un conjunto de intervalos contiguos que no se traslapen ; es decir, es necesario que cada valor en el conjunto de observaciones pueda ser puesto en uno y solo uno de los intervalos.</a:t>
            </a:r>
            <a:endParaRPr lang="es-MX" dirty="0">
              <a:solidFill>
                <a:srgbClr val="002060"/>
              </a:solidFill>
              <a:latin typeface="Arial Narrow" panose="020B0606020202030204" pitchFamily="34" charset="0"/>
            </a:endParaRPr>
          </a:p>
        </p:txBody>
      </p:sp>
      <p:sp>
        <p:nvSpPr>
          <p:cNvPr id="8" name="CuadroTexto 7"/>
          <p:cNvSpPr txBox="1"/>
          <p:nvPr/>
        </p:nvSpPr>
        <p:spPr>
          <a:xfrm>
            <a:off x="1213982" y="3657523"/>
            <a:ext cx="3240407" cy="1661993"/>
          </a:xfrm>
          <a:prstGeom prst="rect">
            <a:avLst/>
          </a:prstGeom>
          <a:solidFill>
            <a:srgbClr val="002060"/>
          </a:solidFill>
        </p:spPr>
        <p:txBody>
          <a:bodyPr wrap="square" rtlCol="0">
            <a:spAutoFit/>
          </a:bodyPr>
          <a:lstStyle/>
          <a:p>
            <a:pPr algn="ctr"/>
            <a:r>
              <a:rPr lang="es-MX" sz="2400" b="1" dirty="0" smtClean="0">
                <a:solidFill>
                  <a:srgbClr val="FFC000"/>
                </a:solidFill>
                <a:latin typeface="Arial Narrow" panose="020B0606020202030204" pitchFamily="34" charset="0"/>
              </a:rPr>
              <a:t>¿Cuántos intervalos incluir?</a:t>
            </a:r>
          </a:p>
          <a:p>
            <a:pPr algn="ctr"/>
            <a:r>
              <a:rPr lang="es-MX" dirty="0" smtClean="0">
                <a:solidFill>
                  <a:srgbClr val="FFC000"/>
                </a:solidFill>
                <a:latin typeface="Arial Narrow" panose="020B0606020202030204" pitchFamily="34" charset="0"/>
              </a:rPr>
              <a:t>No hay regla determinada, aunque empíricamente se sugieren entre seis y 15</a:t>
            </a:r>
            <a:endParaRPr lang="es-MX" dirty="0">
              <a:solidFill>
                <a:srgbClr val="FFC000"/>
              </a:solidFill>
              <a:latin typeface="Arial Narrow" panose="020B0606020202030204" pitchFamily="34" charset="0"/>
            </a:endParaRPr>
          </a:p>
        </p:txBody>
      </p:sp>
      <p:pic>
        <p:nvPicPr>
          <p:cNvPr id="10" name="Picture 2" descr="http://farmacialavernia.com/wp-content/uploads/2016/05/Calcula-tu-Peso-Ideal-y-IM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210" y="2689371"/>
            <a:ext cx="6317775" cy="402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9439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sp>
        <p:nvSpPr>
          <p:cNvPr id="7" name="CuadroTexto 6"/>
          <p:cNvSpPr txBox="1"/>
          <p:nvPr/>
        </p:nvSpPr>
        <p:spPr>
          <a:xfrm>
            <a:off x="456063" y="1001336"/>
            <a:ext cx="5639937" cy="1754326"/>
          </a:xfrm>
          <a:prstGeom prst="rect">
            <a:avLst/>
          </a:prstGeom>
          <a:noFill/>
        </p:spPr>
        <p:txBody>
          <a:bodyPr wrap="square" rtlCol="0">
            <a:spAutoFit/>
          </a:bodyPr>
          <a:lstStyle/>
          <a:p>
            <a:r>
              <a:rPr lang="es-MX" b="1" dirty="0" smtClean="0">
                <a:solidFill>
                  <a:srgbClr val="002060"/>
                </a:solidFill>
                <a:latin typeface="Arial Narrow" panose="020B0606020202030204" pitchFamily="34" charset="0"/>
              </a:rPr>
              <a:t>INTERVALOS DE CLASE:</a:t>
            </a:r>
          </a:p>
          <a:p>
            <a:r>
              <a:rPr lang="es-MX" dirty="0" smtClean="0">
                <a:solidFill>
                  <a:srgbClr val="002060"/>
                </a:solidFill>
                <a:latin typeface="Arial Narrow" panose="020B0606020202030204" pitchFamily="34" charset="0"/>
              </a:rPr>
              <a:t>Para agrupar un conjunto de observaciones, se debe seleccionar un conjunto de intervalos contiguos que no se traslapen ; es decir, es necesario que cada valor en el conjunto de observaciones pueda ser puesto en uno y solo uno de los intervalos.</a:t>
            </a:r>
            <a:endParaRPr lang="es-MX" dirty="0">
              <a:solidFill>
                <a:srgbClr val="002060"/>
              </a:solidFill>
              <a:latin typeface="Arial Narrow" panose="020B0606020202030204" pitchFamily="34" charset="0"/>
            </a:endParaRPr>
          </a:p>
        </p:txBody>
      </p:sp>
      <p:pic>
        <p:nvPicPr>
          <p:cNvPr id="1026" name="Picture 2" descr="http://farmacialavernia.com/wp-content/uploads/2016/05/Calcula-tu-Peso-Ideal-y-IMC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210" y="2689371"/>
            <a:ext cx="6317775" cy="40259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Objeto 9"/>
          <p:cNvGraphicFramePr>
            <a:graphicFrameLocks noChangeAspect="1"/>
          </p:cNvGraphicFramePr>
          <p:nvPr>
            <p:extLst>
              <p:ext uri="{D42A27DB-BD31-4B8C-83A1-F6EECF244321}">
                <p14:modId xmlns:p14="http://schemas.microsoft.com/office/powerpoint/2010/main" val="3843980369"/>
              </p:ext>
            </p:extLst>
          </p:nvPr>
        </p:nvGraphicFramePr>
        <p:xfrm>
          <a:off x="1372527" y="4624620"/>
          <a:ext cx="2752725" cy="463550"/>
        </p:xfrm>
        <a:graphic>
          <a:graphicData uri="http://schemas.openxmlformats.org/presentationml/2006/ole">
            <mc:AlternateContent xmlns:mc="http://schemas.openxmlformats.org/markup-compatibility/2006">
              <mc:Choice xmlns:v="urn:schemas-microsoft-com:vml" Requires="v">
                <p:oleObj spid="_x0000_s6205" name="Ecuación" r:id="rId4" imgW="1282680" imgH="215640" progId="Equation.3">
                  <p:embed/>
                </p:oleObj>
              </mc:Choice>
              <mc:Fallback>
                <p:oleObj name="Ecuación" r:id="rId4" imgW="1282680" imgH="215640" progId="Equation.3">
                  <p:embed/>
                  <p:pic>
                    <p:nvPicPr>
                      <p:cNvPr id="12" name="Objeto 11"/>
                      <p:cNvPicPr/>
                      <p:nvPr/>
                    </p:nvPicPr>
                    <p:blipFill>
                      <a:blip r:embed="rId5"/>
                      <a:stretch>
                        <a:fillRect/>
                      </a:stretch>
                    </p:blipFill>
                    <p:spPr>
                      <a:xfrm>
                        <a:off x="1372527" y="4624620"/>
                        <a:ext cx="2752725" cy="463550"/>
                      </a:xfrm>
                      <a:prstGeom prst="rect">
                        <a:avLst/>
                      </a:prstGeom>
                    </p:spPr>
                  </p:pic>
                </p:oleObj>
              </mc:Fallback>
            </mc:AlternateContent>
          </a:graphicData>
        </a:graphic>
      </p:graphicFrame>
      <p:sp>
        <p:nvSpPr>
          <p:cNvPr id="11" name="Rectángulo 10"/>
          <p:cNvSpPr/>
          <p:nvPr/>
        </p:nvSpPr>
        <p:spPr>
          <a:xfrm>
            <a:off x="348880" y="3465513"/>
            <a:ext cx="4884330" cy="923330"/>
          </a:xfrm>
          <a:prstGeom prst="rect">
            <a:avLst/>
          </a:prstGeom>
        </p:spPr>
        <p:txBody>
          <a:bodyPr wrap="square">
            <a:spAutoFit/>
          </a:bodyPr>
          <a:lstStyle/>
          <a:p>
            <a:r>
              <a:rPr lang="es-MX" dirty="0">
                <a:solidFill>
                  <a:srgbClr val="002060"/>
                </a:solidFill>
                <a:latin typeface="Arial Narrow" panose="020B0606020202030204" pitchFamily="34" charset="0"/>
              </a:rPr>
              <a:t>Existen varias ecuaciones empíricas para estimar un </a:t>
            </a:r>
            <a:r>
              <a:rPr lang="es-MX" b="1" u="sng" dirty="0">
                <a:solidFill>
                  <a:srgbClr val="002060"/>
                </a:solidFill>
                <a:latin typeface="Arial Narrow" panose="020B0606020202030204" pitchFamily="34" charset="0"/>
              </a:rPr>
              <a:t>número de clases, </a:t>
            </a:r>
            <a:r>
              <a:rPr lang="es-MX" b="1" i="1" u="sng" dirty="0">
                <a:solidFill>
                  <a:srgbClr val="002060"/>
                </a:solidFill>
                <a:latin typeface="Arial Narrow" panose="020B0606020202030204" pitchFamily="34" charset="0"/>
              </a:rPr>
              <a:t>k</a:t>
            </a:r>
            <a:r>
              <a:rPr lang="es-MX" dirty="0">
                <a:solidFill>
                  <a:srgbClr val="002060"/>
                </a:solidFill>
                <a:latin typeface="Arial Narrow" panose="020B0606020202030204" pitchFamily="34" charset="0"/>
              </a:rPr>
              <a:t>, adecuado. La más común es la relación de </a:t>
            </a:r>
            <a:r>
              <a:rPr lang="es-MX" b="1" dirty="0" err="1">
                <a:solidFill>
                  <a:srgbClr val="002060"/>
                </a:solidFill>
                <a:latin typeface="Arial Narrow" panose="020B0606020202030204" pitchFamily="34" charset="0"/>
              </a:rPr>
              <a:t>Sturges</a:t>
            </a:r>
            <a:r>
              <a:rPr lang="es-MX" dirty="0">
                <a:solidFill>
                  <a:srgbClr val="002060"/>
                </a:solidFill>
                <a:latin typeface="Arial Narrow" panose="020B0606020202030204" pitchFamily="34" charset="0"/>
              </a:rPr>
              <a:t>:  </a:t>
            </a:r>
          </a:p>
        </p:txBody>
      </p:sp>
    </p:spTree>
    <p:extLst>
      <p:ext uri="{BB962C8B-B14F-4D97-AF65-F5344CB8AC3E}">
        <p14:creationId xmlns:p14="http://schemas.microsoft.com/office/powerpoint/2010/main" val="30441186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9" name="Objeto 8"/>
          <p:cNvGraphicFramePr>
            <a:graphicFrameLocks noChangeAspect="1"/>
          </p:cNvGraphicFramePr>
          <p:nvPr>
            <p:extLst>
              <p:ext uri="{D42A27DB-BD31-4B8C-83A1-F6EECF244321}">
                <p14:modId xmlns:p14="http://schemas.microsoft.com/office/powerpoint/2010/main" val="1859282671"/>
              </p:ext>
            </p:extLst>
          </p:nvPr>
        </p:nvGraphicFramePr>
        <p:xfrm>
          <a:off x="7974807" y="3833443"/>
          <a:ext cx="2862262" cy="1390650"/>
        </p:xfrm>
        <a:graphic>
          <a:graphicData uri="http://schemas.openxmlformats.org/presentationml/2006/ole">
            <mc:AlternateContent xmlns:mc="http://schemas.openxmlformats.org/markup-compatibility/2006">
              <mc:Choice xmlns:v="urn:schemas-microsoft-com:vml" Requires="v">
                <p:oleObj spid="_x0000_s4170" name="Ecuación" r:id="rId3" imgW="1333440" imgH="647640" progId="Equation.3">
                  <p:embed/>
                </p:oleObj>
              </mc:Choice>
              <mc:Fallback>
                <p:oleObj name="Ecuación" r:id="rId3" imgW="1333440" imgH="647640" progId="Equation.3">
                  <p:embed/>
                  <p:pic>
                    <p:nvPicPr>
                      <p:cNvPr id="9" name="Objeto 8"/>
                      <p:cNvPicPr/>
                      <p:nvPr/>
                    </p:nvPicPr>
                    <p:blipFill>
                      <a:blip r:embed="rId4"/>
                      <a:stretch>
                        <a:fillRect/>
                      </a:stretch>
                    </p:blipFill>
                    <p:spPr>
                      <a:xfrm>
                        <a:off x="7974807" y="3833443"/>
                        <a:ext cx="2862262" cy="1390650"/>
                      </a:xfrm>
                      <a:prstGeom prst="rect">
                        <a:avLst/>
                      </a:prstGeom>
                    </p:spPr>
                  </p:pic>
                </p:oleObj>
              </mc:Fallback>
            </mc:AlternateContent>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3886293101"/>
              </p:ext>
            </p:extLst>
          </p:nvPr>
        </p:nvGraphicFramePr>
        <p:xfrm>
          <a:off x="307071" y="3109543"/>
          <a:ext cx="6545670" cy="2838450"/>
        </p:xfrm>
        <a:graphic>
          <a:graphicData uri="http://schemas.openxmlformats.org/drawingml/2006/table">
            <a:tbl>
              <a:tblPr>
                <a:tableStyleId>{0505E3EF-67EA-436B-97B2-0124C06EBD24}</a:tableStyleId>
              </a:tblPr>
              <a:tblGrid>
                <a:gridCol w="654567">
                  <a:extLst>
                    <a:ext uri="{9D8B030D-6E8A-4147-A177-3AD203B41FA5}">
                      <a16:colId xmlns:a16="http://schemas.microsoft.com/office/drawing/2014/main" val="20000"/>
                    </a:ext>
                  </a:extLst>
                </a:gridCol>
                <a:gridCol w="654567">
                  <a:extLst>
                    <a:ext uri="{9D8B030D-6E8A-4147-A177-3AD203B41FA5}">
                      <a16:colId xmlns:a16="http://schemas.microsoft.com/office/drawing/2014/main" val="20001"/>
                    </a:ext>
                  </a:extLst>
                </a:gridCol>
                <a:gridCol w="654567">
                  <a:extLst>
                    <a:ext uri="{9D8B030D-6E8A-4147-A177-3AD203B41FA5}">
                      <a16:colId xmlns:a16="http://schemas.microsoft.com/office/drawing/2014/main" val="20002"/>
                    </a:ext>
                  </a:extLst>
                </a:gridCol>
                <a:gridCol w="654567">
                  <a:extLst>
                    <a:ext uri="{9D8B030D-6E8A-4147-A177-3AD203B41FA5}">
                      <a16:colId xmlns:a16="http://schemas.microsoft.com/office/drawing/2014/main" val="20003"/>
                    </a:ext>
                  </a:extLst>
                </a:gridCol>
                <a:gridCol w="654567">
                  <a:extLst>
                    <a:ext uri="{9D8B030D-6E8A-4147-A177-3AD203B41FA5}">
                      <a16:colId xmlns:a16="http://schemas.microsoft.com/office/drawing/2014/main" val="20004"/>
                    </a:ext>
                  </a:extLst>
                </a:gridCol>
                <a:gridCol w="654567">
                  <a:extLst>
                    <a:ext uri="{9D8B030D-6E8A-4147-A177-3AD203B41FA5}">
                      <a16:colId xmlns:a16="http://schemas.microsoft.com/office/drawing/2014/main" val="20005"/>
                    </a:ext>
                  </a:extLst>
                </a:gridCol>
                <a:gridCol w="654567">
                  <a:extLst>
                    <a:ext uri="{9D8B030D-6E8A-4147-A177-3AD203B41FA5}">
                      <a16:colId xmlns:a16="http://schemas.microsoft.com/office/drawing/2014/main" val="20006"/>
                    </a:ext>
                  </a:extLst>
                </a:gridCol>
                <a:gridCol w="654567">
                  <a:extLst>
                    <a:ext uri="{9D8B030D-6E8A-4147-A177-3AD203B41FA5}">
                      <a16:colId xmlns:a16="http://schemas.microsoft.com/office/drawing/2014/main" val="20007"/>
                    </a:ext>
                  </a:extLst>
                </a:gridCol>
                <a:gridCol w="654567">
                  <a:extLst>
                    <a:ext uri="{9D8B030D-6E8A-4147-A177-3AD203B41FA5}">
                      <a16:colId xmlns:a16="http://schemas.microsoft.com/office/drawing/2014/main" val="20008"/>
                    </a:ext>
                  </a:extLst>
                </a:gridCol>
                <a:gridCol w="654567">
                  <a:extLst>
                    <a:ext uri="{9D8B030D-6E8A-4147-A177-3AD203B41FA5}">
                      <a16:colId xmlns:a16="http://schemas.microsoft.com/office/drawing/2014/main" val="20009"/>
                    </a:ext>
                  </a:extLst>
                </a:gridCol>
              </a:tblGrid>
              <a:tr h="200025">
                <a:tc>
                  <a:txBody>
                    <a:bodyPr/>
                    <a:lstStyle/>
                    <a:p>
                      <a:pPr algn="ctr" fontAlgn="b"/>
                      <a:r>
                        <a:rPr lang="es-MX" sz="1800" b="0" i="0" u="none" strike="noStrike" dirty="0">
                          <a:solidFill>
                            <a:srgbClr val="000000"/>
                          </a:solidFill>
                          <a:effectLst/>
                          <a:latin typeface="Calibri" panose="020F0502020204030204" pitchFamily="34" charset="0"/>
                        </a:rPr>
                        <a:t>1.65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1.74</a:t>
                      </a:r>
                    </a:p>
                  </a:txBody>
                  <a:tcPr marL="9525" marR="9525" marT="9525" marB="0" anchor="ctr"/>
                </a:tc>
                <a:extLst>
                  <a:ext uri="{0D108BD9-81ED-4DB2-BD59-A6C34878D82A}">
                    <a16:rowId xmlns:a16="http://schemas.microsoft.com/office/drawing/2014/main" val="10000"/>
                  </a:ext>
                </a:extLst>
              </a:tr>
              <a:tr h="200025">
                <a:tc>
                  <a:txBody>
                    <a:bodyPr/>
                    <a:lstStyle/>
                    <a:p>
                      <a:pPr algn="ctr" fontAlgn="b"/>
                      <a:r>
                        <a:rPr lang="es-MX" sz="1800" b="0" i="0" u="none" strike="noStrike">
                          <a:solidFill>
                            <a:srgbClr val="000000"/>
                          </a:solidFill>
                          <a:effectLst/>
                          <a:latin typeface="Calibri" panose="020F0502020204030204" pitchFamily="34" charset="0"/>
                        </a:rPr>
                        <a:t>1.71</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1.65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extLst>
                  <a:ext uri="{0D108BD9-81ED-4DB2-BD59-A6C34878D82A}">
                    <a16:rowId xmlns:a16="http://schemas.microsoft.com/office/drawing/2014/main" val="10001"/>
                  </a:ext>
                </a:extLst>
              </a:tr>
              <a:tr h="200025">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1.91</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extLst>
                  <a:ext uri="{0D108BD9-81ED-4DB2-BD59-A6C34878D82A}">
                    <a16:rowId xmlns:a16="http://schemas.microsoft.com/office/drawing/2014/main" val="10002"/>
                  </a:ext>
                </a:extLst>
              </a:tr>
              <a:tr h="200025">
                <a:tc>
                  <a:txBody>
                    <a:bodyPr/>
                    <a:lstStyle/>
                    <a:p>
                      <a:pPr algn="ctr" fontAlgn="b"/>
                      <a:r>
                        <a:rPr lang="es-MX" sz="1800" b="0" i="0" u="none" strike="noStrike">
                          <a:solidFill>
                            <a:srgbClr val="000000"/>
                          </a:solidFill>
                          <a:effectLst/>
                          <a:latin typeface="Calibri" panose="020F0502020204030204" pitchFamily="34" charset="0"/>
                        </a:rPr>
                        <a:t>1.87</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1.75</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1.79</a:t>
                      </a:r>
                    </a:p>
                  </a:txBody>
                  <a:tcPr marL="9525" marR="9525" marT="9525" marB="0" anchor="ctr"/>
                </a:tc>
                <a:extLst>
                  <a:ext uri="{0D108BD9-81ED-4DB2-BD59-A6C34878D82A}">
                    <a16:rowId xmlns:a16="http://schemas.microsoft.com/office/drawing/2014/main" val="10003"/>
                  </a:ext>
                </a:extLst>
              </a:tr>
              <a:tr h="200025">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1.67</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extLst>
                  <a:ext uri="{0D108BD9-81ED-4DB2-BD59-A6C34878D82A}">
                    <a16:rowId xmlns:a16="http://schemas.microsoft.com/office/drawing/2014/main" val="10004"/>
                  </a:ext>
                </a:extLst>
              </a:tr>
              <a:tr h="200025">
                <a:tc>
                  <a:txBody>
                    <a:bodyPr/>
                    <a:lstStyle/>
                    <a:p>
                      <a:pPr algn="ctr" fontAlgn="b"/>
                      <a:r>
                        <a:rPr lang="es-MX" sz="1800" b="0" i="0" u="none" strike="noStrike">
                          <a:solidFill>
                            <a:srgbClr val="000000"/>
                          </a:solidFill>
                          <a:effectLst/>
                          <a:latin typeface="Calibri" panose="020F0502020204030204" pitchFamily="34" charset="0"/>
                        </a:rPr>
                        <a:t>1.91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1.72</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1.76</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1.85</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1.62</a:t>
                      </a:r>
                    </a:p>
                  </a:txBody>
                  <a:tcPr marL="9525" marR="9525" marT="9525" marB="0" anchor="ctr">
                    <a:solidFill>
                      <a:srgbClr val="FFC000"/>
                    </a:solidFill>
                  </a:tcPr>
                </a:tc>
                <a:extLst>
                  <a:ext uri="{0D108BD9-81ED-4DB2-BD59-A6C34878D82A}">
                    <a16:rowId xmlns:a16="http://schemas.microsoft.com/office/drawing/2014/main" val="10005"/>
                  </a:ext>
                </a:extLst>
              </a:tr>
              <a:tr h="200025">
                <a:tc>
                  <a:txBody>
                    <a:bodyPr/>
                    <a:lstStyle/>
                    <a:p>
                      <a:pPr algn="ctr" fontAlgn="b"/>
                      <a:r>
                        <a:rPr lang="es-MX" sz="1800" b="0" i="0" u="none" strike="noStrike">
                          <a:solidFill>
                            <a:srgbClr val="000000"/>
                          </a:solidFill>
                          <a:effectLst/>
                          <a:latin typeface="Calibri" panose="020F0502020204030204" pitchFamily="34" charset="0"/>
                        </a:rPr>
                        <a:t>1.82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1.71</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1.69</a:t>
                      </a:r>
                    </a:p>
                  </a:txBody>
                  <a:tcPr marL="9525" marR="9525" marT="9525" marB="0" anchor="ctr"/>
                </a:tc>
                <a:extLst>
                  <a:ext uri="{0D108BD9-81ED-4DB2-BD59-A6C34878D82A}">
                    <a16:rowId xmlns:a16="http://schemas.microsoft.com/office/drawing/2014/main" val="10006"/>
                  </a:ext>
                </a:extLst>
              </a:tr>
              <a:tr h="200025">
                <a:tc>
                  <a:txBody>
                    <a:bodyPr/>
                    <a:lstStyle/>
                    <a:p>
                      <a:pPr algn="ctr" fontAlgn="b"/>
                      <a:r>
                        <a:rPr lang="es-MX" sz="1800" b="0" i="0" u="none" strike="noStrike">
                          <a:solidFill>
                            <a:srgbClr val="000000"/>
                          </a:solidFill>
                          <a:effectLst/>
                          <a:latin typeface="Calibri" panose="020F0502020204030204" pitchFamily="34" charset="0"/>
                        </a:rPr>
                        <a:t>1.82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1.68</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extLst>
                  <a:ext uri="{0D108BD9-81ED-4DB2-BD59-A6C34878D82A}">
                    <a16:rowId xmlns:a16="http://schemas.microsoft.com/office/drawing/2014/main" val="10007"/>
                  </a:ext>
                </a:extLst>
              </a:tr>
              <a:tr h="200025">
                <a:tc>
                  <a:txBody>
                    <a:bodyPr/>
                    <a:lstStyle/>
                    <a:p>
                      <a:pPr algn="ctr" fontAlgn="b"/>
                      <a:r>
                        <a:rPr lang="es-MX" sz="1800" b="0" i="0" u="none" strike="noStrike">
                          <a:solidFill>
                            <a:srgbClr val="000000"/>
                          </a:solidFill>
                          <a:effectLst/>
                          <a:latin typeface="Calibri" panose="020F0502020204030204" pitchFamily="34" charset="0"/>
                        </a:rPr>
                        <a:t>1.89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1.66</a:t>
                      </a:r>
                    </a:p>
                  </a:txBody>
                  <a:tcPr marL="9525" marR="9525" marT="9525" marB="0" anchor="ctr"/>
                </a:tc>
                <a:extLst>
                  <a:ext uri="{0D108BD9-81ED-4DB2-BD59-A6C34878D82A}">
                    <a16:rowId xmlns:a16="http://schemas.microsoft.com/office/drawing/2014/main" val="10008"/>
                  </a:ext>
                </a:extLst>
              </a:tr>
              <a:tr h="200025">
                <a:tc>
                  <a:txBody>
                    <a:bodyPr/>
                    <a:lstStyle/>
                    <a:p>
                      <a:pPr algn="ctr" fontAlgn="b"/>
                      <a:r>
                        <a:rPr lang="es-MX" sz="1800" b="0" i="0" u="none" strike="noStrike">
                          <a:solidFill>
                            <a:srgbClr val="000000"/>
                          </a:solidFill>
                          <a:effectLst/>
                          <a:latin typeface="Calibri" panose="020F0502020204030204" pitchFamily="34" charset="0"/>
                        </a:rPr>
                        <a:t>1.69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1.63</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1.74</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1.92</a:t>
                      </a:r>
                    </a:p>
                  </a:txBody>
                  <a:tcPr marL="9525" marR="9525" marT="9525" marB="0" anchor="ctr">
                    <a:solidFill>
                      <a:srgbClr val="FFC000"/>
                    </a:solidFill>
                  </a:tcP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1.64</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1.85</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1.65</a:t>
                      </a:r>
                    </a:p>
                  </a:txBody>
                  <a:tcPr marL="9525" marR="9525" marT="9525" marB="0" anchor="ctr"/>
                </a:tc>
                <a:extLst>
                  <a:ext uri="{0D108BD9-81ED-4DB2-BD59-A6C34878D82A}">
                    <a16:rowId xmlns:a16="http://schemas.microsoft.com/office/drawing/2014/main" val="10009"/>
                  </a:ext>
                </a:extLst>
              </a:tr>
            </a:tbl>
          </a:graphicData>
        </a:graphic>
      </p:graphicFrame>
      <p:sp>
        <p:nvSpPr>
          <p:cNvPr id="11" name="Marcador de contenido 2"/>
          <p:cNvSpPr txBox="1">
            <a:spLocks/>
          </p:cNvSpPr>
          <p:nvPr/>
        </p:nvSpPr>
        <p:spPr>
          <a:xfrm>
            <a:off x="267267" y="1441929"/>
            <a:ext cx="5983404" cy="14786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000" b="1" dirty="0" smtClean="0">
                <a:solidFill>
                  <a:srgbClr val="002060"/>
                </a:solidFill>
                <a:latin typeface="Arial Narrow" panose="020B0606020202030204" pitchFamily="34" charset="0"/>
              </a:rPr>
              <a:t>Ejemplo:</a:t>
            </a:r>
          </a:p>
          <a:p>
            <a:pPr marL="45720" indent="0">
              <a:buFont typeface="Arial" panose="020B0604020202020204" pitchFamily="34" charset="0"/>
              <a:buNone/>
            </a:pPr>
            <a:r>
              <a:rPr lang="es-MX" sz="2000" dirty="0" smtClean="0">
                <a:solidFill>
                  <a:srgbClr val="002060"/>
                </a:solidFill>
                <a:latin typeface="Arial Narrow" panose="020B0606020202030204" pitchFamily="34" charset="0"/>
              </a:rPr>
              <a:t>El siguiente conjunto de datos representa la altura, en metros, de 100 estudiantes (n) de la preparatoria X</a:t>
            </a:r>
            <a:endParaRPr lang="es-MX" sz="2000" dirty="0">
              <a:solidFill>
                <a:srgbClr val="002060"/>
              </a:solidFill>
              <a:latin typeface="Arial Narrow" panose="020B0606020202030204" pitchFamily="34" charset="0"/>
            </a:endParaRPr>
          </a:p>
        </p:txBody>
      </p:sp>
      <p:sp>
        <p:nvSpPr>
          <p:cNvPr id="13" name="Rectángulo 12"/>
          <p:cNvSpPr/>
          <p:nvPr/>
        </p:nvSpPr>
        <p:spPr>
          <a:xfrm>
            <a:off x="7157949" y="2644837"/>
            <a:ext cx="4576851" cy="707886"/>
          </a:xfrm>
          <a:prstGeom prst="rect">
            <a:avLst/>
          </a:prstGeom>
        </p:spPr>
        <p:txBody>
          <a:bodyPr wrap="square">
            <a:spAutoFit/>
          </a:bodyPr>
          <a:lstStyle/>
          <a:p>
            <a:pPr marL="45720" indent="0">
              <a:buNone/>
            </a:pPr>
            <a:r>
              <a:rPr lang="es-MX" sz="2000" dirty="0">
                <a:solidFill>
                  <a:srgbClr val="002060"/>
                </a:solidFill>
                <a:latin typeface="Arial Narrow" panose="020B0606020202030204" pitchFamily="34" charset="0"/>
              </a:rPr>
              <a:t>Para nuestro caso en particular, el número de clases propuesto por la relación sería:</a:t>
            </a:r>
          </a:p>
        </p:txBody>
      </p:sp>
      <p:sp>
        <p:nvSpPr>
          <p:cNvPr id="16"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spTree>
    <p:extLst>
      <p:ext uri="{BB962C8B-B14F-4D97-AF65-F5344CB8AC3E}">
        <p14:creationId xmlns:p14="http://schemas.microsoft.com/office/powerpoint/2010/main" val="36532629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10" name="Tabla 9"/>
          <p:cNvGraphicFramePr>
            <a:graphicFrameLocks noGrp="1"/>
          </p:cNvGraphicFramePr>
          <p:nvPr>
            <p:extLst/>
          </p:nvPr>
        </p:nvGraphicFramePr>
        <p:xfrm>
          <a:off x="307071" y="3109543"/>
          <a:ext cx="6545670" cy="2838450"/>
        </p:xfrm>
        <a:graphic>
          <a:graphicData uri="http://schemas.openxmlformats.org/drawingml/2006/table">
            <a:tbl>
              <a:tblPr>
                <a:tableStyleId>{0505E3EF-67EA-436B-97B2-0124C06EBD24}</a:tableStyleId>
              </a:tblPr>
              <a:tblGrid>
                <a:gridCol w="654567">
                  <a:extLst>
                    <a:ext uri="{9D8B030D-6E8A-4147-A177-3AD203B41FA5}">
                      <a16:colId xmlns:a16="http://schemas.microsoft.com/office/drawing/2014/main" val="20000"/>
                    </a:ext>
                  </a:extLst>
                </a:gridCol>
                <a:gridCol w="654567">
                  <a:extLst>
                    <a:ext uri="{9D8B030D-6E8A-4147-A177-3AD203B41FA5}">
                      <a16:colId xmlns:a16="http://schemas.microsoft.com/office/drawing/2014/main" val="20001"/>
                    </a:ext>
                  </a:extLst>
                </a:gridCol>
                <a:gridCol w="654567">
                  <a:extLst>
                    <a:ext uri="{9D8B030D-6E8A-4147-A177-3AD203B41FA5}">
                      <a16:colId xmlns:a16="http://schemas.microsoft.com/office/drawing/2014/main" val="20002"/>
                    </a:ext>
                  </a:extLst>
                </a:gridCol>
                <a:gridCol w="654567">
                  <a:extLst>
                    <a:ext uri="{9D8B030D-6E8A-4147-A177-3AD203B41FA5}">
                      <a16:colId xmlns:a16="http://schemas.microsoft.com/office/drawing/2014/main" val="20003"/>
                    </a:ext>
                  </a:extLst>
                </a:gridCol>
                <a:gridCol w="654567">
                  <a:extLst>
                    <a:ext uri="{9D8B030D-6E8A-4147-A177-3AD203B41FA5}">
                      <a16:colId xmlns:a16="http://schemas.microsoft.com/office/drawing/2014/main" val="20004"/>
                    </a:ext>
                  </a:extLst>
                </a:gridCol>
                <a:gridCol w="654567">
                  <a:extLst>
                    <a:ext uri="{9D8B030D-6E8A-4147-A177-3AD203B41FA5}">
                      <a16:colId xmlns:a16="http://schemas.microsoft.com/office/drawing/2014/main" val="20005"/>
                    </a:ext>
                  </a:extLst>
                </a:gridCol>
                <a:gridCol w="654567">
                  <a:extLst>
                    <a:ext uri="{9D8B030D-6E8A-4147-A177-3AD203B41FA5}">
                      <a16:colId xmlns:a16="http://schemas.microsoft.com/office/drawing/2014/main" val="20006"/>
                    </a:ext>
                  </a:extLst>
                </a:gridCol>
                <a:gridCol w="654567">
                  <a:extLst>
                    <a:ext uri="{9D8B030D-6E8A-4147-A177-3AD203B41FA5}">
                      <a16:colId xmlns:a16="http://schemas.microsoft.com/office/drawing/2014/main" val="20007"/>
                    </a:ext>
                  </a:extLst>
                </a:gridCol>
                <a:gridCol w="654567">
                  <a:extLst>
                    <a:ext uri="{9D8B030D-6E8A-4147-A177-3AD203B41FA5}">
                      <a16:colId xmlns:a16="http://schemas.microsoft.com/office/drawing/2014/main" val="20008"/>
                    </a:ext>
                  </a:extLst>
                </a:gridCol>
                <a:gridCol w="654567">
                  <a:extLst>
                    <a:ext uri="{9D8B030D-6E8A-4147-A177-3AD203B41FA5}">
                      <a16:colId xmlns:a16="http://schemas.microsoft.com/office/drawing/2014/main" val="20009"/>
                    </a:ext>
                  </a:extLst>
                </a:gridCol>
              </a:tblGrid>
              <a:tr h="200025">
                <a:tc>
                  <a:txBody>
                    <a:bodyPr/>
                    <a:lstStyle/>
                    <a:p>
                      <a:pPr algn="ctr" fontAlgn="b"/>
                      <a:r>
                        <a:rPr lang="es-MX" sz="1800" b="0" i="0" u="none" strike="noStrike" dirty="0">
                          <a:solidFill>
                            <a:srgbClr val="000000"/>
                          </a:solidFill>
                          <a:effectLst/>
                          <a:latin typeface="Calibri" panose="020F0502020204030204" pitchFamily="34" charset="0"/>
                        </a:rPr>
                        <a:t>1.65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1.74</a:t>
                      </a:r>
                    </a:p>
                  </a:txBody>
                  <a:tcPr marL="9525" marR="9525" marT="9525" marB="0" anchor="ctr"/>
                </a:tc>
                <a:extLst>
                  <a:ext uri="{0D108BD9-81ED-4DB2-BD59-A6C34878D82A}">
                    <a16:rowId xmlns:a16="http://schemas.microsoft.com/office/drawing/2014/main" val="10000"/>
                  </a:ext>
                </a:extLst>
              </a:tr>
              <a:tr h="200025">
                <a:tc>
                  <a:txBody>
                    <a:bodyPr/>
                    <a:lstStyle/>
                    <a:p>
                      <a:pPr algn="ctr" fontAlgn="b"/>
                      <a:r>
                        <a:rPr lang="es-MX" sz="1800" b="0" i="0" u="none" strike="noStrike">
                          <a:solidFill>
                            <a:srgbClr val="000000"/>
                          </a:solidFill>
                          <a:effectLst/>
                          <a:latin typeface="Calibri" panose="020F0502020204030204" pitchFamily="34" charset="0"/>
                        </a:rPr>
                        <a:t>1.71</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1.65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extLst>
                  <a:ext uri="{0D108BD9-81ED-4DB2-BD59-A6C34878D82A}">
                    <a16:rowId xmlns:a16="http://schemas.microsoft.com/office/drawing/2014/main" val="10001"/>
                  </a:ext>
                </a:extLst>
              </a:tr>
              <a:tr h="200025">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1.91</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extLst>
                  <a:ext uri="{0D108BD9-81ED-4DB2-BD59-A6C34878D82A}">
                    <a16:rowId xmlns:a16="http://schemas.microsoft.com/office/drawing/2014/main" val="10002"/>
                  </a:ext>
                </a:extLst>
              </a:tr>
              <a:tr h="200025">
                <a:tc>
                  <a:txBody>
                    <a:bodyPr/>
                    <a:lstStyle/>
                    <a:p>
                      <a:pPr algn="ctr" fontAlgn="b"/>
                      <a:r>
                        <a:rPr lang="es-MX" sz="1800" b="0" i="0" u="none" strike="noStrike">
                          <a:solidFill>
                            <a:srgbClr val="000000"/>
                          </a:solidFill>
                          <a:effectLst/>
                          <a:latin typeface="Calibri" panose="020F0502020204030204" pitchFamily="34" charset="0"/>
                        </a:rPr>
                        <a:t>1.87</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1.75</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1.79</a:t>
                      </a:r>
                    </a:p>
                  </a:txBody>
                  <a:tcPr marL="9525" marR="9525" marT="9525" marB="0" anchor="ctr"/>
                </a:tc>
                <a:extLst>
                  <a:ext uri="{0D108BD9-81ED-4DB2-BD59-A6C34878D82A}">
                    <a16:rowId xmlns:a16="http://schemas.microsoft.com/office/drawing/2014/main" val="10003"/>
                  </a:ext>
                </a:extLst>
              </a:tr>
              <a:tr h="200025">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1.67</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extLst>
                  <a:ext uri="{0D108BD9-81ED-4DB2-BD59-A6C34878D82A}">
                    <a16:rowId xmlns:a16="http://schemas.microsoft.com/office/drawing/2014/main" val="10004"/>
                  </a:ext>
                </a:extLst>
              </a:tr>
              <a:tr h="200025">
                <a:tc>
                  <a:txBody>
                    <a:bodyPr/>
                    <a:lstStyle/>
                    <a:p>
                      <a:pPr algn="ctr" fontAlgn="b"/>
                      <a:r>
                        <a:rPr lang="es-MX" sz="1800" b="0" i="0" u="none" strike="noStrike">
                          <a:solidFill>
                            <a:srgbClr val="000000"/>
                          </a:solidFill>
                          <a:effectLst/>
                          <a:latin typeface="Calibri" panose="020F0502020204030204" pitchFamily="34" charset="0"/>
                        </a:rPr>
                        <a:t>1.91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1.72</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1.76</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1.85</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1.62</a:t>
                      </a:r>
                    </a:p>
                  </a:txBody>
                  <a:tcPr marL="9525" marR="9525" marT="9525" marB="0" anchor="ctr">
                    <a:solidFill>
                      <a:srgbClr val="FFC000"/>
                    </a:solidFill>
                  </a:tcPr>
                </a:tc>
                <a:extLst>
                  <a:ext uri="{0D108BD9-81ED-4DB2-BD59-A6C34878D82A}">
                    <a16:rowId xmlns:a16="http://schemas.microsoft.com/office/drawing/2014/main" val="10005"/>
                  </a:ext>
                </a:extLst>
              </a:tr>
              <a:tr h="200025">
                <a:tc>
                  <a:txBody>
                    <a:bodyPr/>
                    <a:lstStyle/>
                    <a:p>
                      <a:pPr algn="ctr" fontAlgn="b"/>
                      <a:r>
                        <a:rPr lang="es-MX" sz="1800" b="0" i="0" u="none" strike="noStrike">
                          <a:solidFill>
                            <a:srgbClr val="000000"/>
                          </a:solidFill>
                          <a:effectLst/>
                          <a:latin typeface="Calibri" panose="020F0502020204030204" pitchFamily="34" charset="0"/>
                        </a:rPr>
                        <a:t>1.82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1.71</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1.69</a:t>
                      </a:r>
                    </a:p>
                  </a:txBody>
                  <a:tcPr marL="9525" marR="9525" marT="9525" marB="0" anchor="ctr"/>
                </a:tc>
                <a:extLst>
                  <a:ext uri="{0D108BD9-81ED-4DB2-BD59-A6C34878D82A}">
                    <a16:rowId xmlns:a16="http://schemas.microsoft.com/office/drawing/2014/main" val="10006"/>
                  </a:ext>
                </a:extLst>
              </a:tr>
              <a:tr h="200025">
                <a:tc>
                  <a:txBody>
                    <a:bodyPr/>
                    <a:lstStyle/>
                    <a:p>
                      <a:pPr algn="ctr" fontAlgn="b"/>
                      <a:r>
                        <a:rPr lang="es-MX" sz="1800" b="0" i="0" u="none" strike="noStrike">
                          <a:solidFill>
                            <a:srgbClr val="000000"/>
                          </a:solidFill>
                          <a:effectLst/>
                          <a:latin typeface="Calibri" panose="020F0502020204030204" pitchFamily="34" charset="0"/>
                        </a:rPr>
                        <a:t>1.82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1.68</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extLst>
                  <a:ext uri="{0D108BD9-81ED-4DB2-BD59-A6C34878D82A}">
                    <a16:rowId xmlns:a16="http://schemas.microsoft.com/office/drawing/2014/main" val="10007"/>
                  </a:ext>
                </a:extLst>
              </a:tr>
              <a:tr h="200025">
                <a:tc>
                  <a:txBody>
                    <a:bodyPr/>
                    <a:lstStyle/>
                    <a:p>
                      <a:pPr algn="ctr" fontAlgn="b"/>
                      <a:r>
                        <a:rPr lang="es-MX" sz="1800" b="0" i="0" u="none" strike="noStrike">
                          <a:solidFill>
                            <a:srgbClr val="000000"/>
                          </a:solidFill>
                          <a:effectLst/>
                          <a:latin typeface="Calibri" panose="020F0502020204030204" pitchFamily="34" charset="0"/>
                        </a:rPr>
                        <a:t>1.89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1.66</a:t>
                      </a:r>
                    </a:p>
                  </a:txBody>
                  <a:tcPr marL="9525" marR="9525" marT="9525" marB="0" anchor="ctr"/>
                </a:tc>
                <a:extLst>
                  <a:ext uri="{0D108BD9-81ED-4DB2-BD59-A6C34878D82A}">
                    <a16:rowId xmlns:a16="http://schemas.microsoft.com/office/drawing/2014/main" val="10008"/>
                  </a:ext>
                </a:extLst>
              </a:tr>
              <a:tr h="200025">
                <a:tc>
                  <a:txBody>
                    <a:bodyPr/>
                    <a:lstStyle/>
                    <a:p>
                      <a:pPr algn="ctr" fontAlgn="b"/>
                      <a:r>
                        <a:rPr lang="es-MX" sz="1800" b="0" i="0" u="none" strike="noStrike">
                          <a:solidFill>
                            <a:srgbClr val="000000"/>
                          </a:solidFill>
                          <a:effectLst/>
                          <a:latin typeface="Calibri" panose="020F0502020204030204" pitchFamily="34" charset="0"/>
                        </a:rPr>
                        <a:t>1.69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1.63</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1.74</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1.92</a:t>
                      </a:r>
                    </a:p>
                  </a:txBody>
                  <a:tcPr marL="9525" marR="9525" marT="9525" marB="0" anchor="ctr">
                    <a:solidFill>
                      <a:srgbClr val="FFC000"/>
                    </a:solidFill>
                  </a:tcP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1.64</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1.85</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1.65</a:t>
                      </a:r>
                    </a:p>
                  </a:txBody>
                  <a:tcPr marL="9525" marR="9525" marT="9525" marB="0" anchor="ctr"/>
                </a:tc>
                <a:extLst>
                  <a:ext uri="{0D108BD9-81ED-4DB2-BD59-A6C34878D82A}">
                    <a16:rowId xmlns:a16="http://schemas.microsoft.com/office/drawing/2014/main" val="10009"/>
                  </a:ext>
                </a:extLst>
              </a:tr>
            </a:tbl>
          </a:graphicData>
        </a:graphic>
      </p:graphicFrame>
      <p:sp>
        <p:nvSpPr>
          <p:cNvPr id="11" name="Marcador de contenido 2"/>
          <p:cNvSpPr txBox="1">
            <a:spLocks/>
          </p:cNvSpPr>
          <p:nvPr/>
        </p:nvSpPr>
        <p:spPr>
          <a:xfrm>
            <a:off x="267267" y="1441929"/>
            <a:ext cx="5983404" cy="14786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000" b="1" dirty="0" smtClean="0">
                <a:solidFill>
                  <a:srgbClr val="002060"/>
                </a:solidFill>
                <a:latin typeface="Arial Narrow" panose="020B0606020202030204" pitchFamily="34" charset="0"/>
              </a:rPr>
              <a:t>Ejemplo:</a:t>
            </a:r>
          </a:p>
          <a:p>
            <a:pPr marL="45720" indent="0">
              <a:buFont typeface="Arial" panose="020B0604020202020204" pitchFamily="34" charset="0"/>
              <a:buNone/>
            </a:pPr>
            <a:r>
              <a:rPr lang="es-MX" sz="2000" dirty="0" smtClean="0">
                <a:solidFill>
                  <a:srgbClr val="002060"/>
                </a:solidFill>
                <a:latin typeface="Arial Narrow" panose="020B0606020202030204" pitchFamily="34" charset="0"/>
              </a:rPr>
              <a:t>El siguiente conjunto de datos representa la altura, en metros, de 100 estudiantes (n) de la preparatoria X</a:t>
            </a:r>
            <a:endParaRPr lang="es-MX" sz="2000" dirty="0">
              <a:solidFill>
                <a:srgbClr val="002060"/>
              </a:solidFill>
              <a:latin typeface="Arial Narrow" panose="020B0606020202030204" pitchFamily="34" charset="0"/>
            </a:endParaRPr>
          </a:p>
        </p:txBody>
      </p:sp>
      <p:sp>
        <p:nvSpPr>
          <p:cNvPr id="13" name="Rectángulo 12"/>
          <p:cNvSpPr/>
          <p:nvPr/>
        </p:nvSpPr>
        <p:spPr>
          <a:xfrm>
            <a:off x="7157949" y="2644837"/>
            <a:ext cx="4576851" cy="707886"/>
          </a:xfrm>
          <a:prstGeom prst="rect">
            <a:avLst/>
          </a:prstGeom>
        </p:spPr>
        <p:txBody>
          <a:bodyPr wrap="square">
            <a:spAutoFit/>
          </a:bodyPr>
          <a:lstStyle/>
          <a:p>
            <a:pPr marL="45720" indent="0">
              <a:buNone/>
            </a:pPr>
            <a:r>
              <a:rPr lang="es-MX" sz="2000" dirty="0">
                <a:solidFill>
                  <a:srgbClr val="002060"/>
                </a:solidFill>
                <a:latin typeface="Arial Narrow" panose="020B0606020202030204" pitchFamily="34" charset="0"/>
              </a:rPr>
              <a:t>Para nuestro caso en particular, el número de clases propuesto por la relación sería:</a:t>
            </a:r>
          </a:p>
        </p:txBody>
      </p:sp>
      <p:graphicFrame>
        <p:nvGraphicFramePr>
          <p:cNvPr id="12" name="Objeto 11"/>
          <p:cNvGraphicFramePr>
            <a:graphicFrameLocks noChangeAspect="1"/>
          </p:cNvGraphicFramePr>
          <p:nvPr>
            <p:extLst>
              <p:ext uri="{D42A27DB-BD31-4B8C-83A1-F6EECF244321}">
                <p14:modId xmlns:p14="http://schemas.microsoft.com/office/powerpoint/2010/main" val="3463793548"/>
              </p:ext>
            </p:extLst>
          </p:nvPr>
        </p:nvGraphicFramePr>
        <p:xfrm>
          <a:off x="7975144" y="3833443"/>
          <a:ext cx="2862262" cy="1390650"/>
        </p:xfrm>
        <a:graphic>
          <a:graphicData uri="http://schemas.openxmlformats.org/presentationml/2006/ole">
            <mc:AlternateContent xmlns:mc="http://schemas.openxmlformats.org/markup-compatibility/2006">
              <mc:Choice xmlns:v="urn:schemas-microsoft-com:vml" Requires="v">
                <p:oleObj spid="_x0000_s7229" name="Ecuación" r:id="rId3" imgW="1333440" imgH="647640" progId="Equation.3">
                  <p:embed/>
                </p:oleObj>
              </mc:Choice>
              <mc:Fallback>
                <p:oleObj name="Ecuación" r:id="rId3" imgW="1333440" imgH="647640" progId="Equation.3">
                  <p:embed/>
                  <p:pic>
                    <p:nvPicPr>
                      <p:cNvPr id="15" name="Objeto 14"/>
                      <p:cNvPicPr/>
                      <p:nvPr/>
                    </p:nvPicPr>
                    <p:blipFill>
                      <a:blip r:embed="rId4"/>
                      <a:stretch>
                        <a:fillRect/>
                      </a:stretch>
                    </p:blipFill>
                    <p:spPr>
                      <a:xfrm>
                        <a:off x="7975144" y="3833443"/>
                        <a:ext cx="2862262" cy="1390650"/>
                      </a:xfrm>
                      <a:prstGeom prst="rect">
                        <a:avLst/>
                      </a:prstGeom>
                    </p:spPr>
                  </p:pic>
                </p:oleObj>
              </mc:Fallback>
            </mc:AlternateContent>
          </a:graphicData>
        </a:graphic>
      </p:graphicFrame>
      <p:sp>
        <p:nvSpPr>
          <p:cNvPr id="14"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spTree>
    <p:extLst>
      <p:ext uri="{BB962C8B-B14F-4D97-AF65-F5344CB8AC3E}">
        <p14:creationId xmlns:p14="http://schemas.microsoft.com/office/powerpoint/2010/main" val="6537981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26503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Marcador de contenido 2"/>
          <p:cNvSpPr txBox="1">
            <a:spLocks/>
          </p:cNvSpPr>
          <p:nvPr/>
        </p:nvSpPr>
        <p:spPr>
          <a:xfrm>
            <a:off x="454925" y="3468082"/>
            <a:ext cx="6508245" cy="1350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AMPLITUD DEL INTERVALO:</a:t>
            </a:r>
          </a:p>
          <a:p>
            <a:pPr marL="45720" indent="0" algn="just">
              <a:buFont typeface="Arial" panose="020B0604020202020204" pitchFamily="34" charset="0"/>
              <a:buNone/>
            </a:pPr>
            <a:r>
              <a:rPr lang="es-MX" sz="2000" dirty="0" smtClean="0">
                <a:solidFill>
                  <a:srgbClr val="002060"/>
                </a:solidFill>
                <a:latin typeface="Arial Narrow" panose="020B0606020202030204" pitchFamily="34" charset="0"/>
              </a:rPr>
              <a:t>La amplitud o ancho del intervalo, </a:t>
            </a:r>
            <a:r>
              <a:rPr lang="es-MX" sz="2000" b="1" dirty="0" smtClean="0">
                <a:solidFill>
                  <a:srgbClr val="002060"/>
                </a:solidFill>
                <a:latin typeface="Arial Narrow" panose="020B0606020202030204" pitchFamily="34" charset="0"/>
              </a:rPr>
              <a:t>w</a:t>
            </a:r>
            <a:r>
              <a:rPr lang="es-MX" sz="2000" dirty="0" smtClean="0">
                <a:solidFill>
                  <a:srgbClr val="002060"/>
                </a:solidFill>
                <a:latin typeface="Arial Narrow" panose="020B0606020202030204" pitchFamily="34" charset="0"/>
              </a:rPr>
              <a:t>, se define como el cociente (división) entre el rango, </a:t>
            </a:r>
            <a:r>
              <a:rPr lang="es-MX" sz="2000" b="1" dirty="0" smtClean="0">
                <a:solidFill>
                  <a:srgbClr val="002060"/>
                </a:solidFill>
                <a:latin typeface="Arial Narrow" panose="020B0606020202030204" pitchFamily="34" charset="0"/>
              </a:rPr>
              <a:t>R</a:t>
            </a:r>
            <a:r>
              <a:rPr lang="es-MX" sz="2000" dirty="0" smtClean="0">
                <a:solidFill>
                  <a:srgbClr val="002060"/>
                </a:solidFill>
                <a:latin typeface="Arial Narrow" panose="020B0606020202030204" pitchFamily="34" charset="0"/>
              </a:rPr>
              <a:t>, y el número de clases,</a:t>
            </a:r>
            <a:r>
              <a:rPr lang="es-MX" sz="2000" b="1" dirty="0" smtClean="0">
                <a:solidFill>
                  <a:srgbClr val="002060"/>
                </a:solidFill>
                <a:latin typeface="Arial Narrow" panose="020B0606020202030204" pitchFamily="34" charset="0"/>
              </a:rPr>
              <a:t> k</a:t>
            </a:r>
            <a:endParaRPr lang="es-MX" sz="2000" b="1" dirty="0">
              <a:solidFill>
                <a:srgbClr val="002060"/>
              </a:solidFill>
              <a:latin typeface="Arial Narrow" panose="020B0606020202030204" pitchFamily="34" charset="0"/>
            </a:endParaRPr>
          </a:p>
        </p:txBody>
      </p:sp>
      <p:graphicFrame>
        <p:nvGraphicFramePr>
          <p:cNvPr id="14" name="Objeto 13"/>
          <p:cNvGraphicFramePr>
            <a:graphicFrameLocks noChangeAspect="1"/>
          </p:cNvGraphicFramePr>
          <p:nvPr>
            <p:extLst>
              <p:ext uri="{D42A27DB-BD31-4B8C-83A1-F6EECF244321}">
                <p14:modId xmlns:p14="http://schemas.microsoft.com/office/powerpoint/2010/main" val="3510639077"/>
              </p:ext>
            </p:extLst>
          </p:nvPr>
        </p:nvGraphicFramePr>
        <p:xfrm>
          <a:off x="2939290" y="5324028"/>
          <a:ext cx="927100" cy="846137"/>
        </p:xfrm>
        <a:graphic>
          <a:graphicData uri="http://schemas.openxmlformats.org/presentationml/2006/ole">
            <mc:AlternateContent xmlns:mc="http://schemas.openxmlformats.org/markup-compatibility/2006">
              <mc:Choice xmlns:v="urn:schemas-microsoft-com:vml" Requires="v">
                <p:oleObj spid="_x0000_s2216" name="Ecuación" r:id="rId3" imgW="431640" imgH="393480" progId="Equation.3">
                  <p:embed/>
                </p:oleObj>
              </mc:Choice>
              <mc:Fallback>
                <p:oleObj name="Ecuación" r:id="rId3" imgW="431640" imgH="393480" progId="Equation.3">
                  <p:embed/>
                  <p:pic>
                    <p:nvPicPr>
                      <p:cNvPr id="4" name="Objeto 3"/>
                      <p:cNvPicPr/>
                      <p:nvPr/>
                    </p:nvPicPr>
                    <p:blipFill>
                      <a:blip r:embed="rId4"/>
                      <a:stretch>
                        <a:fillRect/>
                      </a:stretch>
                    </p:blipFill>
                    <p:spPr>
                      <a:xfrm>
                        <a:off x="2939290" y="5324028"/>
                        <a:ext cx="927100" cy="846137"/>
                      </a:xfrm>
                      <a:prstGeom prst="rect">
                        <a:avLst/>
                      </a:prstGeom>
                    </p:spPr>
                  </p:pic>
                </p:oleObj>
              </mc:Fallback>
            </mc:AlternateContent>
          </a:graphicData>
        </a:graphic>
      </p:graphicFrame>
      <p:sp>
        <p:nvSpPr>
          <p:cNvPr id="18" name="Marcador de contenido 2"/>
          <p:cNvSpPr txBox="1">
            <a:spLocks/>
          </p:cNvSpPr>
          <p:nvPr/>
        </p:nvSpPr>
        <p:spPr>
          <a:xfrm>
            <a:off x="7454362" y="3483652"/>
            <a:ext cx="4159883" cy="9518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Para generar la amplitud de los intervalos del ejercicio anterior tenemos</a:t>
            </a:r>
            <a:endParaRPr lang="es-MX" sz="2000" b="1" dirty="0">
              <a:solidFill>
                <a:srgbClr val="002060"/>
              </a:solidFill>
              <a:latin typeface="Arial Narrow" panose="020B0606020202030204" pitchFamily="34" charset="0"/>
            </a:endParaRPr>
          </a:p>
        </p:txBody>
      </p:sp>
      <p:graphicFrame>
        <p:nvGraphicFramePr>
          <p:cNvPr id="19" name="Objeto 18"/>
          <p:cNvGraphicFramePr>
            <a:graphicFrameLocks noChangeAspect="1"/>
          </p:cNvGraphicFramePr>
          <p:nvPr>
            <p:extLst>
              <p:ext uri="{D42A27DB-BD31-4B8C-83A1-F6EECF244321}">
                <p14:modId xmlns:p14="http://schemas.microsoft.com/office/powerpoint/2010/main" val="3508716931"/>
              </p:ext>
            </p:extLst>
          </p:nvPr>
        </p:nvGraphicFramePr>
        <p:xfrm>
          <a:off x="2093585" y="2318762"/>
          <a:ext cx="2618509" cy="436418"/>
        </p:xfrm>
        <a:graphic>
          <a:graphicData uri="http://schemas.openxmlformats.org/presentationml/2006/ole">
            <mc:AlternateContent xmlns:mc="http://schemas.openxmlformats.org/markup-compatibility/2006">
              <mc:Choice xmlns:v="urn:schemas-microsoft-com:vml" Requires="v">
                <p:oleObj spid="_x0000_s2217" name="Ecuación" r:id="rId5" imgW="1218960" imgH="203040" progId="Equation.3">
                  <p:embed/>
                </p:oleObj>
              </mc:Choice>
              <mc:Fallback>
                <p:oleObj name="Ecuación" r:id="rId5" imgW="1218960" imgH="203040" progId="Equation.3">
                  <p:embed/>
                  <p:pic>
                    <p:nvPicPr>
                      <p:cNvPr id="12" name="Objeto 11"/>
                      <p:cNvPicPr/>
                      <p:nvPr/>
                    </p:nvPicPr>
                    <p:blipFill>
                      <a:blip r:embed="rId6"/>
                      <a:stretch>
                        <a:fillRect/>
                      </a:stretch>
                    </p:blipFill>
                    <p:spPr>
                      <a:xfrm>
                        <a:off x="2093585" y="2318762"/>
                        <a:ext cx="2618509" cy="436418"/>
                      </a:xfrm>
                      <a:prstGeom prst="rect">
                        <a:avLst/>
                      </a:prstGeom>
                    </p:spPr>
                  </p:pic>
                </p:oleObj>
              </mc:Fallback>
            </mc:AlternateContent>
          </a:graphicData>
        </a:graphic>
      </p:graphicFrame>
      <p:sp>
        <p:nvSpPr>
          <p:cNvPr id="20" name="Marcador de contenido 2"/>
          <p:cNvSpPr txBox="1">
            <a:spLocks/>
          </p:cNvSpPr>
          <p:nvPr/>
        </p:nvSpPr>
        <p:spPr>
          <a:xfrm>
            <a:off x="404883" y="1150164"/>
            <a:ext cx="5386317" cy="10161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RANGO (R):</a:t>
            </a:r>
          </a:p>
          <a:p>
            <a:pPr marL="45720" indent="0" algn="just">
              <a:buNone/>
            </a:pPr>
            <a:r>
              <a:rPr lang="es-MX" sz="2000" dirty="0">
                <a:solidFill>
                  <a:srgbClr val="002060"/>
                </a:solidFill>
                <a:latin typeface="Arial Narrow" panose="020B0606020202030204" pitchFamily="34" charset="0"/>
              </a:rPr>
              <a:t>E</a:t>
            </a:r>
            <a:r>
              <a:rPr lang="es-MX" sz="2000" dirty="0" smtClean="0">
                <a:solidFill>
                  <a:srgbClr val="002060"/>
                </a:solidFill>
                <a:latin typeface="Arial Narrow" panose="020B0606020202030204" pitchFamily="34" charset="0"/>
              </a:rPr>
              <a:t>s </a:t>
            </a:r>
            <a:r>
              <a:rPr lang="es-MX" sz="2000" dirty="0">
                <a:solidFill>
                  <a:srgbClr val="002060"/>
                </a:solidFill>
                <a:latin typeface="Arial Narrow" panose="020B0606020202030204" pitchFamily="34" charset="0"/>
              </a:rPr>
              <a:t>la diferencia entre el mayor </a:t>
            </a:r>
            <a:r>
              <a:rPr lang="es-MX" sz="2000" dirty="0" smtClean="0">
                <a:solidFill>
                  <a:srgbClr val="002060"/>
                </a:solidFill>
                <a:latin typeface="Arial Narrow" panose="020B0606020202030204" pitchFamily="34" charset="0"/>
              </a:rPr>
              <a:t>y </a:t>
            </a:r>
            <a:r>
              <a:rPr lang="es-MX" sz="2000" dirty="0">
                <a:solidFill>
                  <a:srgbClr val="002060"/>
                </a:solidFill>
                <a:latin typeface="Arial Narrow" panose="020B0606020202030204" pitchFamily="34" charset="0"/>
              </a:rPr>
              <a:t>el </a:t>
            </a:r>
            <a:r>
              <a:rPr lang="es-MX" sz="2000" dirty="0" smtClean="0">
                <a:solidFill>
                  <a:srgbClr val="002060"/>
                </a:solidFill>
                <a:latin typeface="Arial Narrow" panose="020B0606020202030204" pitchFamily="34" charset="0"/>
              </a:rPr>
              <a:t>menor de los datos.</a:t>
            </a:r>
            <a:endParaRPr lang="es-MX" sz="2000" dirty="0">
              <a:solidFill>
                <a:srgbClr val="002060"/>
              </a:solidFill>
              <a:latin typeface="Arial Narrow" panose="020B0606020202030204" pitchFamily="34" charset="0"/>
            </a:endParaRPr>
          </a:p>
        </p:txBody>
      </p:sp>
      <p:sp>
        <p:nvSpPr>
          <p:cNvPr id="22"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spTree>
    <p:extLst>
      <p:ext uri="{BB962C8B-B14F-4D97-AF65-F5344CB8AC3E}">
        <p14:creationId xmlns:p14="http://schemas.microsoft.com/office/powerpoint/2010/main" val="24577743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26503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Marcador de contenido 2"/>
          <p:cNvSpPr txBox="1">
            <a:spLocks/>
          </p:cNvSpPr>
          <p:nvPr/>
        </p:nvSpPr>
        <p:spPr>
          <a:xfrm>
            <a:off x="454925" y="3468082"/>
            <a:ext cx="6508245" cy="1350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AMPLITUD DEL INTERVALO:</a:t>
            </a:r>
          </a:p>
          <a:p>
            <a:pPr marL="45720" indent="0" algn="just">
              <a:buFont typeface="Arial" panose="020B0604020202020204" pitchFamily="34" charset="0"/>
              <a:buNone/>
            </a:pPr>
            <a:r>
              <a:rPr lang="es-MX" sz="2000" dirty="0" smtClean="0">
                <a:solidFill>
                  <a:srgbClr val="002060"/>
                </a:solidFill>
                <a:latin typeface="Arial Narrow" panose="020B0606020202030204" pitchFamily="34" charset="0"/>
              </a:rPr>
              <a:t>La amplitud o ancho del intervalo, </a:t>
            </a:r>
            <a:r>
              <a:rPr lang="es-MX" sz="2000" b="1" dirty="0" smtClean="0">
                <a:solidFill>
                  <a:srgbClr val="002060"/>
                </a:solidFill>
                <a:latin typeface="Arial Narrow" panose="020B0606020202030204" pitchFamily="34" charset="0"/>
              </a:rPr>
              <a:t>w</a:t>
            </a:r>
            <a:r>
              <a:rPr lang="es-MX" sz="2000" dirty="0" smtClean="0">
                <a:solidFill>
                  <a:srgbClr val="002060"/>
                </a:solidFill>
                <a:latin typeface="Arial Narrow" panose="020B0606020202030204" pitchFamily="34" charset="0"/>
              </a:rPr>
              <a:t>, se define como el cociente (división) entre el rango, </a:t>
            </a:r>
            <a:r>
              <a:rPr lang="es-MX" sz="2000" b="1" dirty="0" smtClean="0">
                <a:solidFill>
                  <a:srgbClr val="002060"/>
                </a:solidFill>
                <a:latin typeface="Arial Narrow" panose="020B0606020202030204" pitchFamily="34" charset="0"/>
              </a:rPr>
              <a:t>R</a:t>
            </a:r>
            <a:r>
              <a:rPr lang="es-MX" sz="2000" dirty="0" smtClean="0">
                <a:solidFill>
                  <a:srgbClr val="002060"/>
                </a:solidFill>
                <a:latin typeface="Arial Narrow" panose="020B0606020202030204" pitchFamily="34" charset="0"/>
              </a:rPr>
              <a:t>, y el número de clases,</a:t>
            </a:r>
            <a:r>
              <a:rPr lang="es-MX" sz="2000" b="1" dirty="0" smtClean="0">
                <a:solidFill>
                  <a:srgbClr val="002060"/>
                </a:solidFill>
                <a:latin typeface="Arial Narrow" panose="020B0606020202030204" pitchFamily="34" charset="0"/>
              </a:rPr>
              <a:t> k</a:t>
            </a:r>
            <a:endParaRPr lang="es-MX" sz="2000" b="1" dirty="0">
              <a:solidFill>
                <a:srgbClr val="002060"/>
              </a:solidFill>
              <a:latin typeface="Arial Narrow" panose="020B0606020202030204" pitchFamily="34" charset="0"/>
            </a:endParaRPr>
          </a:p>
        </p:txBody>
      </p:sp>
      <p:graphicFrame>
        <p:nvGraphicFramePr>
          <p:cNvPr id="14" name="Objeto 13"/>
          <p:cNvGraphicFramePr>
            <a:graphicFrameLocks noChangeAspect="1"/>
          </p:cNvGraphicFramePr>
          <p:nvPr>
            <p:extLst/>
          </p:nvPr>
        </p:nvGraphicFramePr>
        <p:xfrm>
          <a:off x="2939290" y="5324028"/>
          <a:ext cx="927100" cy="846137"/>
        </p:xfrm>
        <a:graphic>
          <a:graphicData uri="http://schemas.openxmlformats.org/presentationml/2006/ole">
            <mc:AlternateContent xmlns:mc="http://schemas.openxmlformats.org/markup-compatibility/2006">
              <mc:Choice xmlns:v="urn:schemas-microsoft-com:vml" Requires="v">
                <p:oleObj spid="_x0000_s8371" name="Ecuación" r:id="rId3" imgW="431640" imgH="393480" progId="Equation.3">
                  <p:embed/>
                </p:oleObj>
              </mc:Choice>
              <mc:Fallback>
                <p:oleObj name="Ecuación" r:id="rId3" imgW="431640" imgH="393480" progId="Equation.3">
                  <p:embed/>
                  <p:pic>
                    <p:nvPicPr>
                      <p:cNvPr id="14" name="Objeto 13"/>
                      <p:cNvPicPr/>
                      <p:nvPr/>
                    </p:nvPicPr>
                    <p:blipFill>
                      <a:blip r:embed="rId4"/>
                      <a:stretch>
                        <a:fillRect/>
                      </a:stretch>
                    </p:blipFill>
                    <p:spPr>
                      <a:xfrm>
                        <a:off x="2939290" y="5324028"/>
                        <a:ext cx="927100" cy="846137"/>
                      </a:xfrm>
                      <a:prstGeom prst="rect">
                        <a:avLst/>
                      </a:prstGeom>
                    </p:spPr>
                  </p:pic>
                </p:oleObj>
              </mc:Fallback>
            </mc:AlternateContent>
          </a:graphicData>
        </a:graphic>
      </p:graphicFrame>
      <p:graphicFrame>
        <p:nvGraphicFramePr>
          <p:cNvPr id="15" name="Objeto 14"/>
          <p:cNvGraphicFramePr>
            <a:graphicFrameLocks noChangeAspect="1"/>
          </p:cNvGraphicFramePr>
          <p:nvPr>
            <p:extLst>
              <p:ext uri="{D42A27DB-BD31-4B8C-83A1-F6EECF244321}">
                <p14:modId xmlns:p14="http://schemas.microsoft.com/office/powerpoint/2010/main" val="228792829"/>
              </p:ext>
            </p:extLst>
          </p:nvPr>
        </p:nvGraphicFramePr>
        <p:xfrm>
          <a:off x="8769921" y="4548312"/>
          <a:ext cx="1528763" cy="1773237"/>
        </p:xfrm>
        <a:graphic>
          <a:graphicData uri="http://schemas.openxmlformats.org/presentationml/2006/ole">
            <mc:AlternateContent xmlns:mc="http://schemas.openxmlformats.org/markup-compatibility/2006">
              <mc:Choice xmlns:v="urn:schemas-microsoft-com:vml" Requires="v">
                <p:oleObj spid="_x0000_s8372" name="Ecuación" r:id="rId5" imgW="711000" imgH="825480" progId="Equation.3">
                  <p:embed/>
                </p:oleObj>
              </mc:Choice>
              <mc:Fallback>
                <p:oleObj name="Ecuación" r:id="rId5" imgW="711000" imgH="825480" progId="Equation.3">
                  <p:embed/>
                  <p:pic>
                    <p:nvPicPr>
                      <p:cNvPr id="15" name="Objeto 14"/>
                      <p:cNvPicPr/>
                      <p:nvPr/>
                    </p:nvPicPr>
                    <p:blipFill>
                      <a:blip r:embed="rId6"/>
                      <a:stretch>
                        <a:fillRect/>
                      </a:stretch>
                    </p:blipFill>
                    <p:spPr>
                      <a:xfrm>
                        <a:off x="8769921" y="4548312"/>
                        <a:ext cx="1528763" cy="1773237"/>
                      </a:xfrm>
                      <a:prstGeom prst="rect">
                        <a:avLst/>
                      </a:prstGeom>
                    </p:spPr>
                  </p:pic>
                </p:oleObj>
              </mc:Fallback>
            </mc:AlternateContent>
          </a:graphicData>
        </a:graphic>
      </p:graphicFrame>
      <p:graphicFrame>
        <p:nvGraphicFramePr>
          <p:cNvPr id="19" name="Objeto 18"/>
          <p:cNvGraphicFramePr>
            <a:graphicFrameLocks noChangeAspect="1"/>
          </p:cNvGraphicFramePr>
          <p:nvPr>
            <p:extLst/>
          </p:nvPr>
        </p:nvGraphicFramePr>
        <p:xfrm>
          <a:off x="2093585" y="2318762"/>
          <a:ext cx="2618509" cy="436418"/>
        </p:xfrm>
        <a:graphic>
          <a:graphicData uri="http://schemas.openxmlformats.org/presentationml/2006/ole">
            <mc:AlternateContent xmlns:mc="http://schemas.openxmlformats.org/markup-compatibility/2006">
              <mc:Choice xmlns:v="urn:schemas-microsoft-com:vml" Requires="v">
                <p:oleObj spid="_x0000_s8373" name="Ecuación" r:id="rId7" imgW="1218960" imgH="203040" progId="Equation.3">
                  <p:embed/>
                </p:oleObj>
              </mc:Choice>
              <mc:Fallback>
                <p:oleObj name="Ecuación" r:id="rId7" imgW="1218960" imgH="203040" progId="Equation.3">
                  <p:embed/>
                  <p:pic>
                    <p:nvPicPr>
                      <p:cNvPr id="19" name="Objeto 18"/>
                      <p:cNvPicPr/>
                      <p:nvPr/>
                    </p:nvPicPr>
                    <p:blipFill>
                      <a:blip r:embed="rId8"/>
                      <a:stretch>
                        <a:fillRect/>
                      </a:stretch>
                    </p:blipFill>
                    <p:spPr>
                      <a:xfrm>
                        <a:off x="2093585" y="2318762"/>
                        <a:ext cx="2618509" cy="436418"/>
                      </a:xfrm>
                      <a:prstGeom prst="rect">
                        <a:avLst/>
                      </a:prstGeom>
                    </p:spPr>
                  </p:pic>
                </p:oleObj>
              </mc:Fallback>
            </mc:AlternateContent>
          </a:graphicData>
        </a:graphic>
      </p:graphicFrame>
      <p:sp>
        <p:nvSpPr>
          <p:cNvPr id="20" name="Marcador de contenido 2"/>
          <p:cNvSpPr txBox="1">
            <a:spLocks/>
          </p:cNvSpPr>
          <p:nvPr/>
        </p:nvSpPr>
        <p:spPr>
          <a:xfrm>
            <a:off x="404883" y="1150164"/>
            <a:ext cx="5386317" cy="10161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RANGO (R):</a:t>
            </a:r>
          </a:p>
          <a:p>
            <a:pPr marL="45720" indent="0" algn="just">
              <a:buNone/>
            </a:pPr>
            <a:r>
              <a:rPr lang="es-MX" sz="2000" dirty="0">
                <a:solidFill>
                  <a:srgbClr val="002060"/>
                </a:solidFill>
                <a:latin typeface="Arial Narrow" panose="020B0606020202030204" pitchFamily="34" charset="0"/>
              </a:rPr>
              <a:t>E</a:t>
            </a:r>
            <a:r>
              <a:rPr lang="es-MX" sz="2000" dirty="0" smtClean="0">
                <a:solidFill>
                  <a:srgbClr val="002060"/>
                </a:solidFill>
                <a:latin typeface="Arial Narrow" panose="020B0606020202030204" pitchFamily="34" charset="0"/>
              </a:rPr>
              <a:t>s </a:t>
            </a:r>
            <a:r>
              <a:rPr lang="es-MX" sz="2000" dirty="0">
                <a:solidFill>
                  <a:srgbClr val="002060"/>
                </a:solidFill>
                <a:latin typeface="Arial Narrow" panose="020B0606020202030204" pitchFamily="34" charset="0"/>
              </a:rPr>
              <a:t>la diferencia entre el mayor </a:t>
            </a:r>
            <a:r>
              <a:rPr lang="es-MX" sz="2000" dirty="0" smtClean="0">
                <a:solidFill>
                  <a:srgbClr val="002060"/>
                </a:solidFill>
                <a:latin typeface="Arial Narrow" panose="020B0606020202030204" pitchFamily="34" charset="0"/>
              </a:rPr>
              <a:t>y </a:t>
            </a:r>
            <a:r>
              <a:rPr lang="es-MX" sz="2000" dirty="0">
                <a:solidFill>
                  <a:srgbClr val="002060"/>
                </a:solidFill>
                <a:latin typeface="Arial Narrow" panose="020B0606020202030204" pitchFamily="34" charset="0"/>
              </a:rPr>
              <a:t>el </a:t>
            </a:r>
            <a:r>
              <a:rPr lang="es-MX" sz="2000" dirty="0" smtClean="0">
                <a:solidFill>
                  <a:srgbClr val="002060"/>
                </a:solidFill>
                <a:latin typeface="Arial Narrow" panose="020B0606020202030204" pitchFamily="34" charset="0"/>
              </a:rPr>
              <a:t>menor de los datos.</a:t>
            </a:r>
            <a:endParaRPr lang="es-MX" sz="2000" dirty="0">
              <a:solidFill>
                <a:srgbClr val="002060"/>
              </a:solidFill>
              <a:latin typeface="Arial Narrow" panose="020B0606020202030204" pitchFamily="34" charset="0"/>
            </a:endParaRPr>
          </a:p>
        </p:txBody>
      </p:sp>
      <p:sp>
        <p:nvSpPr>
          <p:cNvPr id="22"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sp>
        <p:nvSpPr>
          <p:cNvPr id="13" name="Marcador de contenido 2"/>
          <p:cNvSpPr txBox="1">
            <a:spLocks/>
          </p:cNvSpPr>
          <p:nvPr/>
        </p:nvSpPr>
        <p:spPr>
          <a:xfrm>
            <a:off x="7454362" y="3483652"/>
            <a:ext cx="4159883" cy="9518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Para generar la amplitud de los intervalos del ejercicio anterior tenemos</a:t>
            </a:r>
            <a:endParaRPr lang="es-MX" sz="2000" b="1" dirty="0">
              <a:solidFill>
                <a:srgbClr val="002060"/>
              </a:solidFill>
              <a:latin typeface="Arial Narrow" panose="020B0606020202030204" pitchFamily="34" charset="0"/>
            </a:endParaRPr>
          </a:p>
        </p:txBody>
      </p:sp>
      <p:cxnSp>
        <p:nvCxnSpPr>
          <p:cNvPr id="16" name="Conector recto de flecha 15"/>
          <p:cNvCxnSpPr/>
          <p:nvPr/>
        </p:nvCxnSpPr>
        <p:spPr>
          <a:xfrm rot="10800000">
            <a:off x="7426030" y="6119142"/>
            <a:ext cx="1267691"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4866366" y="5706061"/>
            <a:ext cx="2764068" cy="954107"/>
          </a:xfrm>
          <a:prstGeom prst="rect">
            <a:avLst/>
          </a:prstGeom>
          <a:noFill/>
        </p:spPr>
        <p:txBody>
          <a:bodyPr wrap="square" rtlCol="0">
            <a:spAutoFit/>
          </a:bodyPr>
          <a:lstStyle/>
          <a:p>
            <a:pPr algn="ctr"/>
            <a:r>
              <a:rPr lang="es-MX" sz="1400" dirty="0" smtClean="0">
                <a:solidFill>
                  <a:srgbClr val="002060"/>
                </a:solidFill>
                <a:latin typeface="Arial Narrow" panose="020B0606020202030204" pitchFamily="34" charset="0"/>
              </a:rPr>
              <a:t>Se redondea hasta centésimas ya que los datos experimentales están expresados hasta centésimas de metro.</a:t>
            </a:r>
            <a:endParaRPr lang="es-MX" sz="1400"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4236980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26503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Marcador de contenido 2"/>
          <p:cNvSpPr txBox="1">
            <a:spLocks/>
          </p:cNvSpPr>
          <p:nvPr/>
        </p:nvSpPr>
        <p:spPr>
          <a:xfrm>
            <a:off x="404883" y="1093769"/>
            <a:ext cx="5941326" cy="15392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Construcción Intervalos de clase:</a:t>
            </a:r>
          </a:p>
          <a:p>
            <a:pPr marL="45720" indent="0">
              <a:buNone/>
            </a:pPr>
            <a:r>
              <a:rPr lang="es-MX" sz="2000" dirty="0">
                <a:solidFill>
                  <a:srgbClr val="002060"/>
                </a:solidFill>
                <a:latin typeface="Arial Narrow" panose="020B0606020202030204" pitchFamily="34" charset="0"/>
              </a:rPr>
              <a:t>Para construir los límites inferiores se comienza por el dato más pequeño en la primera fila y se le suma </a:t>
            </a:r>
            <a:r>
              <a:rPr lang="es-MX" sz="2000" i="1" dirty="0">
                <a:solidFill>
                  <a:srgbClr val="002060"/>
                </a:solidFill>
                <a:latin typeface="Arial Narrow" panose="020B0606020202030204" pitchFamily="34" charset="0"/>
              </a:rPr>
              <a:t>w</a:t>
            </a:r>
            <a:r>
              <a:rPr lang="es-MX" sz="2000" dirty="0">
                <a:solidFill>
                  <a:srgbClr val="002060"/>
                </a:solidFill>
                <a:latin typeface="Arial Narrow" panose="020B0606020202030204" pitchFamily="34" charset="0"/>
              </a:rPr>
              <a:t> para determinar el límite inferior de cada clase.  </a:t>
            </a:r>
          </a:p>
          <a:p>
            <a:pPr marL="45720" indent="0" algn="just">
              <a:buNone/>
            </a:pPr>
            <a:endParaRPr lang="es-MX" sz="2000" dirty="0">
              <a:solidFill>
                <a:srgbClr val="002060"/>
              </a:solidFill>
              <a:latin typeface="Arial Narrow" panose="020B0606020202030204" pitchFamily="34" charset="0"/>
            </a:endParaRPr>
          </a:p>
        </p:txBody>
      </p:sp>
      <p:sp>
        <p:nvSpPr>
          <p:cNvPr id="22"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graphicFrame>
        <p:nvGraphicFramePr>
          <p:cNvPr id="6" name="Tabla 5"/>
          <p:cNvGraphicFramePr>
            <a:graphicFrameLocks noGrp="1"/>
          </p:cNvGraphicFramePr>
          <p:nvPr>
            <p:extLst>
              <p:ext uri="{D42A27DB-BD31-4B8C-83A1-F6EECF244321}">
                <p14:modId xmlns:p14="http://schemas.microsoft.com/office/powerpoint/2010/main" val="18855020"/>
              </p:ext>
            </p:extLst>
          </p:nvPr>
        </p:nvGraphicFramePr>
        <p:xfrm>
          <a:off x="640422" y="2718528"/>
          <a:ext cx="4136789" cy="3870960"/>
        </p:xfrm>
        <a:graphic>
          <a:graphicData uri="http://schemas.openxmlformats.org/drawingml/2006/table">
            <a:tbl>
              <a:tblPr firstRow="1" bandRow="1">
                <a:tableStyleId>{5940675A-B579-460E-94D1-54222C63F5DA}</a:tableStyleId>
              </a:tblPr>
              <a:tblGrid>
                <a:gridCol w="1025099">
                  <a:extLst>
                    <a:ext uri="{9D8B030D-6E8A-4147-A177-3AD203B41FA5}">
                      <a16:colId xmlns:a16="http://schemas.microsoft.com/office/drawing/2014/main" val="1166696194"/>
                    </a:ext>
                  </a:extLst>
                </a:gridCol>
                <a:gridCol w="1446662">
                  <a:extLst>
                    <a:ext uri="{9D8B030D-6E8A-4147-A177-3AD203B41FA5}">
                      <a16:colId xmlns:a16="http://schemas.microsoft.com/office/drawing/2014/main" val="2963538779"/>
                    </a:ext>
                  </a:extLst>
                </a:gridCol>
                <a:gridCol w="1665028">
                  <a:extLst>
                    <a:ext uri="{9D8B030D-6E8A-4147-A177-3AD203B41FA5}">
                      <a16:colId xmlns:a16="http://schemas.microsoft.com/office/drawing/2014/main" val="690946705"/>
                    </a:ext>
                  </a:extLst>
                </a:gridCol>
              </a:tblGrid>
              <a:tr h="370840">
                <a:tc>
                  <a:txBody>
                    <a:bodyPr/>
                    <a:lstStyle/>
                    <a:p>
                      <a:pPr algn="ctr"/>
                      <a:r>
                        <a:rPr lang="es-MX" sz="2000" b="1" dirty="0" smtClean="0">
                          <a:solidFill>
                            <a:schemeClr val="bg1"/>
                          </a:solidFill>
                          <a:latin typeface="Arial Narrow" panose="020B0606020202030204" pitchFamily="34" charset="0"/>
                        </a:rPr>
                        <a:t>Clases</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inferior</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superior</a:t>
                      </a:r>
                      <a:endParaRPr lang="es-MX" sz="2000" b="1" dirty="0">
                        <a:solidFill>
                          <a:schemeClr val="bg1"/>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16069557"/>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58825425"/>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smtClean="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3156006300"/>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2003933855"/>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3544218611"/>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201837969"/>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126986359"/>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275552494"/>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865849317"/>
                  </a:ext>
                </a:extLst>
              </a:tr>
            </a:tbl>
          </a:graphicData>
        </a:graphic>
      </p:graphicFrame>
      <p:sp>
        <p:nvSpPr>
          <p:cNvPr id="21" name="Marcador de contenido 2"/>
          <p:cNvSpPr txBox="1">
            <a:spLocks/>
          </p:cNvSpPr>
          <p:nvPr/>
        </p:nvSpPr>
        <p:spPr>
          <a:xfrm>
            <a:off x="6301605" y="3527517"/>
            <a:ext cx="2323780" cy="26329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Datos:</a:t>
            </a:r>
          </a:p>
          <a:p>
            <a:pPr marL="388620" indent="-342900" algn="just"/>
            <a:r>
              <a:rPr lang="es-MX" sz="2000" b="1" dirty="0" smtClean="0">
                <a:solidFill>
                  <a:srgbClr val="002060"/>
                </a:solidFill>
                <a:latin typeface="Arial Narrow" panose="020B0606020202030204" pitchFamily="34" charset="0"/>
              </a:rPr>
              <a:t>Menor = 1.62</a:t>
            </a:r>
          </a:p>
          <a:p>
            <a:pPr marL="388620" indent="-342900" algn="just"/>
            <a:r>
              <a:rPr lang="es-MX" sz="2000" b="1" dirty="0" smtClean="0">
                <a:solidFill>
                  <a:srgbClr val="002060"/>
                </a:solidFill>
                <a:latin typeface="Arial Narrow" panose="020B0606020202030204" pitchFamily="34" charset="0"/>
              </a:rPr>
              <a:t>Mayor = 1.92</a:t>
            </a:r>
          </a:p>
          <a:p>
            <a:pPr marL="388620" indent="-342900" algn="just"/>
            <a:r>
              <a:rPr lang="es-MX" sz="2000" b="1" dirty="0" smtClean="0">
                <a:solidFill>
                  <a:srgbClr val="002060"/>
                </a:solidFill>
                <a:latin typeface="Arial Narrow" panose="020B0606020202030204" pitchFamily="34" charset="0"/>
              </a:rPr>
              <a:t>R= 0.30</a:t>
            </a:r>
          </a:p>
          <a:p>
            <a:pPr marL="388620" indent="-342900" algn="just"/>
            <a:r>
              <a:rPr lang="es-MX" sz="2000" b="1" dirty="0" smtClean="0">
                <a:solidFill>
                  <a:srgbClr val="002060"/>
                </a:solidFill>
                <a:latin typeface="Arial Narrow" panose="020B0606020202030204" pitchFamily="34" charset="0"/>
              </a:rPr>
              <a:t>w =  0.04</a:t>
            </a:r>
          </a:p>
          <a:p>
            <a:pPr marL="388620" indent="-342900" algn="just"/>
            <a:r>
              <a:rPr lang="es-MX" sz="2000" b="1" dirty="0">
                <a:solidFill>
                  <a:srgbClr val="002060"/>
                </a:solidFill>
                <a:latin typeface="Arial Narrow" panose="020B0606020202030204" pitchFamily="34" charset="0"/>
              </a:rPr>
              <a:t>k</a:t>
            </a:r>
            <a:r>
              <a:rPr lang="es-MX" sz="2000" b="1" dirty="0" smtClean="0">
                <a:solidFill>
                  <a:srgbClr val="002060"/>
                </a:solidFill>
                <a:latin typeface="Arial Narrow" panose="020B0606020202030204" pitchFamily="34" charset="0"/>
              </a:rPr>
              <a:t>= 8</a:t>
            </a:r>
            <a:endParaRPr lang="es-MX" sz="2000" dirty="0">
              <a:solidFill>
                <a:srgbClr val="002060"/>
              </a:solidFill>
              <a:latin typeface="Arial Narrow" panose="020B0606020202030204" pitchFamily="34" charset="0"/>
            </a:endParaRPr>
          </a:p>
          <a:p>
            <a:pPr marL="45720" indent="0" algn="just">
              <a:buNone/>
            </a:pPr>
            <a:endParaRPr lang="es-MX" sz="2000"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5233240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26503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Marcador de contenido 2"/>
          <p:cNvSpPr txBox="1">
            <a:spLocks/>
          </p:cNvSpPr>
          <p:nvPr/>
        </p:nvSpPr>
        <p:spPr>
          <a:xfrm>
            <a:off x="404882" y="1093769"/>
            <a:ext cx="6446293" cy="15392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Construcción Intervalos de clase:</a:t>
            </a:r>
          </a:p>
          <a:p>
            <a:r>
              <a:rPr lang="es-MX" sz="2000" dirty="0">
                <a:solidFill>
                  <a:srgbClr val="002060"/>
                </a:solidFill>
                <a:latin typeface="Arial Narrow" panose="020B0606020202030204" pitchFamily="34" charset="0"/>
              </a:rPr>
              <a:t>Para construir los límites superiores se comienza por sumarle </a:t>
            </a:r>
            <a:r>
              <a:rPr lang="es-MX" sz="2000" b="1" dirty="0">
                <a:solidFill>
                  <a:srgbClr val="002060"/>
                </a:solidFill>
                <a:latin typeface="Arial Narrow" panose="020B0606020202030204" pitchFamily="34" charset="0"/>
              </a:rPr>
              <a:t>0.03 (0.04 - 0.01 = 0.03) </a:t>
            </a:r>
            <a:r>
              <a:rPr lang="es-MX" sz="2000" dirty="0">
                <a:solidFill>
                  <a:srgbClr val="002060"/>
                </a:solidFill>
                <a:latin typeface="Arial Narrow" panose="020B0606020202030204" pitchFamily="34" charset="0"/>
              </a:rPr>
              <a:t>al dato más pequeño y se le suma </a:t>
            </a:r>
            <a:r>
              <a:rPr lang="es-MX" sz="2000" i="1" dirty="0">
                <a:solidFill>
                  <a:srgbClr val="002060"/>
                </a:solidFill>
                <a:latin typeface="Arial Narrow" panose="020B0606020202030204" pitchFamily="34" charset="0"/>
              </a:rPr>
              <a:t>w</a:t>
            </a:r>
            <a:r>
              <a:rPr lang="es-MX" sz="2000" dirty="0">
                <a:solidFill>
                  <a:srgbClr val="002060"/>
                </a:solidFill>
                <a:latin typeface="Arial Narrow" panose="020B0606020202030204" pitchFamily="34" charset="0"/>
              </a:rPr>
              <a:t> para determinar el límite inferior de cada clase.  </a:t>
            </a:r>
          </a:p>
          <a:p>
            <a:pPr marL="45720" indent="0" algn="just">
              <a:buNone/>
            </a:pPr>
            <a:endParaRPr lang="es-MX" sz="2000" dirty="0">
              <a:solidFill>
                <a:srgbClr val="002060"/>
              </a:solidFill>
              <a:latin typeface="Arial Narrow" panose="020B0606020202030204" pitchFamily="34" charset="0"/>
            </a:endParaRPr>
          </a:p>
        </p:txBody>
      </p:sp>
      <p:sp>
        <p:nvSpPr>
          <p:cNvPr id="22"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graphicFrame>
        <p:nvGraphicFramePr>
          <p:cNvPr id="6" name="Tabla 5"/>
          <p:cNvGraphicFramePr>
            <a:graphicFrameLocks noGrp="1"/>
          </p:cNvGraphicFramePr>
          <p:nvPr>
            <p:extLst>
              <p:ext uri="{D42A27DB-BD31-4B8C-83A1-F6EECF244321}">
                <p14:modId xmlns:p14="http://schemas.microsoft.com/office/powerpoint/2010/main" val="3786249843"/>
              </p:ext>
            </p:extLst>
          </p:nvPr>
        </p:nvGraphicFramePr>
        <p:xfrm>
          <a:off x="640422" y="2718528"/>
          <a:ext cx="4136789" cy="3870960"/>
        </p:xfrm>
        <a:graphic>
          <a:graphicData uri="http://schemas.openxmlformats.org/drawingml/2006/table">
            <a:tbl>
              <a:tblPr firstRow="1" bandRow="1">
                <a:tableStyleId>{5940675A-B579-460E-94D1-54222C63F5DA}</a:tableStyleId>
              </a:tblPr>
              <a:tblGrid>
                <a:gridCol w="1025099">
                  <a:extLst>
                    <a:ext uri="{9D8B030D-6E8A-4147-A177-3AD203B41FA5}">
                      <a16:colId xmlns:a16="http://schemas.microsoft.com/office/drawing/2014/main" val="1166696194"/>
                    </a:ext>
                  </a:extLst>
                </a:gridCol>
                <a:gridCol w="1446662">
                  <a:extLst>
                    <a:ext uri="{9D8B030D-6E8A-4147-A177-3AD203B41FA5}">
                      <a16:colId xmlns:a16="http://schemas.microsoft.com/office/drawing/2014/main" val="2963538779"/>
                    </a:ext>
                  </a:extLst>
                </a:gridCol>
                <a:gridCol w="1665028">
                  <a:extLst>
                    <a:ext uri="{9D8B030D-6E8A-4147-A177-3AD203B41FA5}">
                      <a16:colId xmlns:a16="http://schemas.microsoft.com/office/drawing/2014/main" val="690946705"/>
                    </a:ext>
                  </a:extLst>
                </a:gridCol>
              </a:tblGrid>
              <a:tr h="370840">
                <a:tc>
                  <a:txBody>
                    <a:bodyPr/>
                    <a:lstStyle/>
                    <a:p>
                      <a:pPr algn="ctr"/>
                      <a:r>
                        <a:rPr lang="es-MX" sz="2000" b="1" dirty="0" smtClean="0">
                          <a:solidFill>
                            <a:schemeClr val="bg1"/>
                          </a:solidFill>
                          <a:latin typeface="Arial Narrow" panose="020B0606020202030204" pitchFamily="34" charset="0"/>
                        </a:rPr>
                        <a:t>Clases</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inferior</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superior</a:t>
                      </a:r>
                      <a:endParaRPr lang="es-MX" sz="2000" b="1" dirty="0">
                        <a:solidFill>
                          <a:schemeClr val="bg1"/>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16069557"/>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58825425"/>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smtClean="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3156006300"/>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003933855"/>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3544218611"/>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01837969"/>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126986359"/>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75552494"/>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865849317"/>
                  </a:ext>
                </a:extLst>
              </a:tr>
            </a:tbl>
          </a:graphicData>
        </a:graphic>
      </p:graphicFrame>
      <p:sp>
        <p:nvSpPr>
          <p:cNvPr id="10" name="Marcador de contenido 2"/>
          <p:cNvSpPr txBox="1">
            <a:spLocks/>
          </p:cNvSpPr>
          <p:nvPr/>
        </p:nvSpPr>
        <p:spPr>
          <a:xfrm>
            <a:off x="6301605" y="3527517"/>
            <a:ext cx="2323780" cy="26329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Datos:</a:t>
            </a:r>
          </a:p>
          <a:p>
            <a:pPr marL="388620" indent="-342900" algn="just"/>
            <a:r>
              <a:rPr lang="es-MX" sz="2000" b="1" dirty="0" smtClean="0">
                <a:solidFill>
                  <a:srgbClr val="002060"/>
                </a:solidFill>
                <a:latin typeface="Arial Narrow" panose="020B0606020202030204" pitchFamily="34" charset="0"/>
              </a:rPr>
              <a:t>Menor = 1.62</a:t>
            </a:r>
          </a:p>
          <a:p>
            <a:pPr marL="388620" indent="-342900" algn="just"/>
            <a:r>
              <a:rPr lang="es-MX" sz="2000" b="1" dirty="0" smtClean="0">
                <a:solidFill>
                  <a:srgbClr val="002060"/>
                </a:solidFill>
                <a:latin typeface="Arial Narrow" panose="020B0606020202030204" pitchFamily="34" charset="0"/>
              </a:rPr>
              <a:t>Mayor = 1.92</a:t>
            </a:r>
          </a:p>
          <a:p>
            <a:pPr marL="388620" indent="-342900" algn="just"/>
            <a:r>
              <a:rPr lang="es-MX" sz="2000" b="1" dirty="0" smtClean="0">
                <a:solidFill>
                  <a:srgbClr val="002060"/>
                </a:solidFill>
                <a:latin typeface="Arial Narrow" panose="020B0606020202030204" pitchFamily="34" charset="0"/>
              </a:rPr>
              <a:t>R= 0.30</a:t>
            </a:r>
          </a:p>
          <a:p>
            <a:pPr marL="388620" indent="-342900" algn="just"/>
            <a:r>
              <a:rPr lang="es-MX" sz="2000" b="1" dirty="0" smtClean="0">
                <a:solidFill>
                  <a:srgbClr val="002060"/>
                </a:solidFill>
                <a:latin typeface="Arial Narrow" panose="020B0606020202030204" pitchFamily="34" charset="0"/>
              </a:rPr>
              <a:t>w =  0.04</a:t>
            </a:r>
          </a:p>
          <a:p>
            <a:pPr marL="388620" indent="-342900" algn="just"/>
            <a:r>
              <a:rPr lang="es-MX" sz="2000" b="1" dirty="0">
                <a:solidFill>
                  <a:srgbClr val="002060"/>
                </a:solidFill>
                <a:latin typeface="Arial Narrow" panose="020B0606020202030204" pitchFamily="34" charset="0"/>
              </a:rPr>
              <a:t>k</a:t>
            </a:r>
            <a:r>
              <a:rPr lang="es-MX" sz="2000" b="1" dirty="0" smtClean="0">
                <a:solidFill>
                  <a:srgbClr val="002060"/>
                </a:solidFill>
                <a:latin typeface="Arial Narrow" panose="020B0606020202030204" pitchFamily="34" charset="0"/>
              </a:rPr>
              <a:t>= 8</a:t>
            </a:r>
            <a:endParaRPr lang="es-MX" sz="2000" dirty="0">
              <a:solidFill>
                <a:srgbClr val="002060"/>
              </a:solidFill>
              <a:latin typeface="Arial Narrow" panose="020B0606020202030204" pitchFamily="34" charset="0"/>
            </a:endParaRPr>
          </a:p>
          <a:p>
            <a:pPr marL="45720" indent="0" algn="just">
              <a:buNone/>
            </a:pPr>
            <a:endParaRPr lang="es-MX" sz="2000"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18043132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7017657" y="228647"/>
            <a:ext cx="4744038"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a:t>Introducción</a:t>
            </a:r>
          </a:p>
        </p:txBody>
      </p:sp>
      <p:sp>
        <p:nvSpPr>
          <p:cNvPr id="7" name="Marcador de contenido 2"/>
          <p:cNvSpPr txBox="1">
            <a:spLocks/>
          </p:cNvSpPr>
          <p:nvPr/>
        </p:nvSpPr>
        <p:spPr>
          <a:xfrm>
            <a:off x="836957" y="2278063"/>
            <a:ext cx="7215222" cy="23485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1800" dirty="0" smtClean="0">
                <a:solidFill>
                  <a:srgbClr val="002060"/>
                </a:solidFill>
                <a:latin typeface="Arial Narrow" panose="020B0606020202030204" pitchFamily="34" charset="0"/>
              </a:rPr>
              <a:t>Cuando se hace una serie de mediciones los valores resultantes están disponibles para el investigador como una masa de datos desorganizados. A este tipo de datos se les denomina datos </a:t>
            </a:r>
            <a:r>
              <a:rPr lang="es-MX" sz="1800" b="1" u="sng" dirty="0" smtClean="0">
                <a:solidFill>
                  <a:srgbClr val="002060"/>
                </a:solidFill>
                <a:latin typeface="Arial Narrow" panose="020B0606020202030204" pitchFamily="34" charset="0"/>
              </a:rPr>
              <a:t>crudos</a:t>
            </a:r>
            <a:r>
              <a:rPr lang="es-MX" sz="1800" dirty="0" smtClean="0">
                <a:solidFill>
                  <a:srgbClr val="002060"/>
                </a:solidFill>
                <a:latin typeface="Arial Narrow" panose="020B0606020202030204" pitchFamily="34" charset="0"/>
              </a:rPr>
              <a:t> o </a:t>
            </a:r>
            <a:r>
              <a:rPr lang="es-MX" sz="1800" b="1" u="sng" dirty="0" smtClean="0">
                <a:solidFill>
                  <a:srgbClr val="002060"/>
                </a:solidFill>
                <a:latin typeface="Arial Narrow" panose="020B0606020202030204" pitchFamily="34" charset="0"/>
              </a:rPr>
              <a:t>no agrupados</a:t>
            </a:r>
            <a:r>
              <a:rPr lang="es-MX" sz="1800" dirty="0" smtClean="0">
                <a:solidFill>
                  <a:srgbClr val="002060"/>
                </a:solidFill>
                <a:latin typeface="Arial Narrow" panose="020B0606020202030204" pitchFamily="34" charset="0"/>
              </a:rPr>
              <a:t>. </a:t>
            </a:r>
          </a:p>
          <a:p>
            <a:pPr marL="0" indent="0" algn="just">
              <a:buNone/>
            </a:pPr>
            <a:endParaRPr lang="es-MX" sz="1800" dirty="0" smtClean="0">
              <a:solidFill>
                <a:srgbClr val="002060"/>
              </a:solidFill>
              <a:latin typeface="Arial Narrow" panose="020B0606020202030204" pitchFamily="34" charset="0"/>
            </a:endParaRPr>
          </a:p>
          <a:p>
            <a:pPr marL="0" indent="0" algn="just">
              <a:buNone/>
            </a:pPr>
            <a:r>
              <a:rPr lang="es-MX" sz="1800" dirty="0" smtClean="0">
                <a:solidFill>
                  <a:srgbClr val="002060"/>
                </a:solidFill>
                <a:latin typeface="Arial Narrow" panose="020B0606020202030204" pitchFamily="34" charset="0"/>
              </a:rPr>
              <a:t>A menos que el número de datos no agrupados sea muy pequeño, es improbable que estos proporcionen suficiente información hasta que sean puestos en algún orden; es decir, cuando se presenten como </a:t>
            </a:r>
            <a:r>
              <a:rPr lang="es-MX" sz="1800" b="1" u="sng" dirty="0" smtClean="0">
                <a:solidFill>
                  <a:srgbClr val="002060"/>
                </a:solidFill>
                <a:latin typeface="Arial Narrow" panose="020B0606020202030204" pitchFamily="34" charset="0"/>
              </a:rPr>
              <a:t>datos agrupados</a:t>
            </a:r>
            <a:r>
              <a:rPr lang="es-MX" sz="1800" dirty="0" smtClean="0">
                <a:solidFill>
                  <a:srgbClr val="002060"/>
                </a:solidFill>
                <a:latin typeface="Arial Narrow" panose="020B0606020202030204" pitchFamily="34" charset="0"/>
              </a:rPr>
              <a:t>.</a:t>
            </a:r>
            <a:endParaRPr lang="es-MX" sz="1800" dirty="0">
              <a:solidFill>
                <a:srgbClr val="002060"/>
              </a:solidFill>
              <a:latin typeface="Arial Narrow" panose="020B0606020202030204" pitchFamily="34" charset="0"/>
            </a:endParaRPr>
          </a:p>
        </p:txBody>
      </p:sp>
      <p:pic>
        <p:nvPicPr>
          <p:cNvPr id="8" name="Picture 12" descr="http://www.soulofaword.com/wp-content/uploads/2010/12/number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r="24795"/>
          <a:stretch/>
        </p:blipFill>
        <p:spPr bwMode="auto">
          <a:xfrm>
            <a:off x="8585948" y="1787087"/>
            <a:ext cx="2108200" cy="2102400"/>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pic>
        <p:nvPicPr>
          <p:cNvPr id="9" name="Picture 14" descr="https://encrypted-tbn0.gstatic.com/images?q=tbn:ANd9GcSUzq2nA3G0Q8ll1zh62sbtrA2H3yJfRajpP5WYNa7OOvUGy-s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948" y="4297363"/>
            <a:ext cx="2108199" cy="2103437"/>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1223739" y="4981307"/>
            <a:ext cx="4567461" cy="1200329"/>
          </a:xfrm>
          <a:prstGeom prst="rect">
            <a:avLst/>
          </a:prstGeom>
          <a:solidFill>
            <a:srgbClr val="002060"/>
          </a:solidFill>
        </p:spPr>
        <p:txBody>
          <a:bodyPr wrap="square" rtlCol="0">
            <a:spAutoFit/>
          </a:bodyPr>
          <a:lstStyle/>
          <a:p>
            <a:pPr algn="ctr"/>
            <a:r>
              <a:rPr lang="es-MX" b="1" dirty="0" smtClean="0">
                <a:solidFill>
                  <a:srgbClr val="FFC000"/>
                </a:solidFill>
                <a:latin typeface="Arial Narrow" panose="020B0606020202030204" pitchFamily="34" charset="0"/>
              </a:rPr>
              <a:t>Arreglo ordenado:</a:t>
            </a:r>
          </a:p>
          <a:p>
            <a:pPr algn="ctr"/>
            <a:r>
              <a:rPr lang="es-MX" dirty="0" smtClean="0">
                <a:solidFill>
                  <a:srgbClr val="FFC000"/>
                </a:solidFill>
                <a:latin typeface="Arial Narrow" panose="020B0606020202030204" pitchFamily="34" charset="0"/>
              </a:rPr>
              <a:t>Lista de valores de un grupo (población o muestra) en orden de magnitud de menor a mayor valor</a:t>
            </a:r>
          </a:p>
          <a:p>
            <a:pPr algn="ctr"/>
            <a:endParaRPr lang="es-MX" dirty="0">
              <a:solidFill>
                <a:srgbClr val="FFC000"/>
              </a:solidFill>
              <a:latin typeface="Arial Narrow" panose="020B0606020202030204" pitchFamily="34" charset="0"/>
            </a:endParaRPr>
          </a:p>
        </p:txBody>
      </p:sp>
    </p:spTree>
    <p:extLst>
      <p:ext uri="{BB962C8B-B14F-4D97-AF65-F5344CB8AC3E}">
        <p14:creationId xmlns:p14="http://schemas.microsoft.com/office/powerpoint/2010/main" val="19110129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26503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Marcador de contenido 2"/>
          <p:cNvSpPr txBox="1">
            <a:spLocks/>
          </p:cNvSpPr>
          <p:nvPr/>
        </p:nvSpPr>
        <p:spPr>
          <a:xfrm>
            <a:off x="404883" y="1093769"/>
            <a:ext cx="5941326" cy="15392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Construcción Intervalos de clase:</a:t>
            </a:r>
          </a:p>
          <a:p>
            <a:pPr marL="45720" indent="0">
              <a:buNone/>
            </a:pPr>
            <a:r>
              <a:rPr lang="es-MX" sz="2000" dirty="0">
                <a:solidFill>
                  <a:srgbClr val="002060"/>
                </a:solidFill>
                <a:latin typeface="Arial Narrow" panose="020B0606020202030204" pitchFamily="34" charset="0"/>
              </a:rPr>
              <a:t>Para construir los límites inferiores se comienza por el dato más pequeño en la primera fila y se le suma </a:t>
            </a:r>
            <a:r>
              <a:rPr lang="es-MX" sz="2000" i="1" dirty="0">
                <a:solidFill>
                  <a:srgbClr val="002060"/>
                </a:solidFill>
                <a:latin typeface="Arial Narrow" panose="020B0606020202030204" pitchFamily="34" charset="0"/>
              </a:rPr>
              <a:t>w</a:t>
            </a:r>
            <a:r>
              <a:rPr lang="es-MX" sz="2000" dirty="0">
                <a:solidFill>
                  <a:srgbClr val="002060"/>
                </a:solidFill>
                <a:latin typeface="Arial Narrow" panose="020B0606020202030204" pitchFamily="34" charset="0"/>
              </a:rPr>
              <a:t> para determinar el límite inferior de cada clase.  </a:t>
            </a:r>
          </a:p>
          <a:p>
            <a:pPr marL="45720" indent="0" algn="just">
              <a:buNone/>
            </a:pPr>
            <a:endParaRPr lang="es-MX" sz="2000" dirty="0">
              <a:solidFill>
                <a:srgbClr val="002060"/>
              </a:solidFill>
              <a:latin typeface="Arial Narrow" panose="020B0606020202030204" pitchFamily="34" charset="0"/>
            </a:endParaRPr>
          </a:p>
        </p:txBody>
      </p:sp>
      <p:sp>
        <p:nvSpPr>
          <p:cNvPr id="22"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graphicFrame>
        <p:nvGraphicFramePr>
          <p:cNvPr id="6" name="Tabla 5"/>
          <p:cNvGraphicFramePr>
            <a:graphicFrameLocks noGrp="1"/>
          </p:cNvGraphicFramePr>
          <p:nvPr/>
        </p:nvGraphicFramePr>
        <p:xfrm>
          <a:off x="640422" y="2718528"/>
          <a:ext cx="4136789" cy="3870960"/>
        </p:xfrm>
        <a:graphic>
          <a:graphicData uri="http://schemas.openxmlformats.org/drawingml/2006/table">
            <a:tbl>
              <a:tblPr firstRow="1" bandRow="1">
                <a:tableStyleId>{5940675A-B579-460E-94D1-54222C63F5DA}</a:tableStyleId>
              </a:tblPr>
              <a:tblGrid>
                <a:gridCol w="1025099">
                  <a:extLst>
                    <a:ext uri="{9D8B030D-6E8A-4147-A177-3AD203B41FA5}">
                      <a16:colId xmlns:a16="http://schemas.microsoft.com/office/drawing/2014/main" val="1166696194"/>
                    </a:ext>
                  </a:extLst>
                </a:gridCol>
                <a:gridCol w="1446662">
                  <a:extLst>
                    <a:ext uri="{9D8B030D-6E8A-4147-A177-3AD203B41FA5}">
                      <a16:colId xmlns:a16="http://schemas.microsoft.com/office/drawing/2014/main" val="2963538779"/>
                    </a:ext>
                  </a:extLst>
                </a:gridCol>
                <a:gridCol w="1665028">
                  <a:extLst>
                    <a:ext uri="{9D8B030D-6E8A-4147-A177-3AD203B41FA5}">
                      <a16:colId xmlns:a16="http://schemas.microsoft.com/office/drawing/2014/main" val="690946705"/>
                    </a:ext>
                  </a:extLst>
                </a:gridCol>
              </a:tblGrid>
              <a:tr h="370840">
                <a:tc>
                  <a:txBody>
                    <a:bodyPr/>
                    <a:lstStyle/>
                    <a:p>
                      <a:pPr algn="ctr"/>
                      <a:r>
                        <a:rPr lang="es-MX" sz="2000" b="1" dirty="0" smtClean="0">
                          <a:solidFill>
                            <a:schemeClr val="bg1"/>
                          </a:solidFill>
                          <a:latin typeface="Arial Narrow" panose="020B0606020202030204" pitchFamily="34" charset="0"/>
                        </a:rPr>
                        <a:t>Clases</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inferior</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superior</a:t>
                      </a:r>
                      <a:endParaRPr lang="es-MX" sz="2000" b="1" dirty="0">
                        <a:solidFill>
                          <a:schemeClr val="bg1"/>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16069557"/>
                  </a:ext>
                </a:extLst>
              </a:tr>
              <a:tr h="370840">
                <a:tc>
                  <a:txBody>
                    <a:bodyPr/>
                    <a:lstStyle/>
                    <a:p>
                      <a:pPr algn="ctr"/>
                      <a:r>
                        <a:rPr lang="es-MX" sz="2000" b="1" dirty="0" smtClean="0">
                          <a:latin typeface="Arial Narrow" panose="020B0606020202030204" pitchFamily="34" charset="0"/>
                        </a:rPr>
                        <a:t>1</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1.62</a:t>
                      </a: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58825425"/>
                  </a:ext>
                </a:extLst>
              </a:tr>
              <a:tr h="370840">
                <a:tc>
                  <a:txBody>
                    <a:bodyPr/>
                    <a:lstStyle/>
                    <a:p>
                      <a:pPr algn="ctr"/>
                      <a:r>
                        <a:rPr lang="es-MX" sz="2000" b="1" dirty="0" smtClean="0">
                          <a:latin typeface="Arial Narrow" panose="020B0606020202030204" pitchFamily="34" charset="0"/>
                        </a:rPr>
                        <a:t>2</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1.66</a:t>
                      </a: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3156006300"/>
                  </a:ext>
                </a:extLst>
              </a:tr>
              <a:tr h="370840">
                <a:tc>
                  <a:txBody>
                    <a:bodyPr/>
                    <a:lstStyle/>
                    <a:p>
                      <a:pPr algn="ctr"/>
                      <a:r>
                        <a:rPr lang="es-MX" sz="2000" b="1" dirty="0" smtClean="0">
                          <a:latin typeface="Arial Narrow" panose="020B0606020202030204" pitchFamily="34" charset="0"/>
                        </a:rPr>
                        <a:t>3</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1.70</a:t>
                      </a: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2003933855"/>
                  </a:ext>
                </a:extLst>
              </a:tr>
              <a:tr h="370840">
                <a:tc>
                  <a:txBody>
                    <a:bodyPr/>
                    <a:lstStyle/>
                    <a:p>
                      <a:pPr algn="ctr"/>
                      <a:r>
                        <a:rPr lang="es-MX" sz="2000" b="1" dirty="0" smtClean="0">
                          <a:latin typeface="Arial Narrow" panose="020B0606020202030204" pitchFamily="34" charset="0"/>
                        </a:rPr>
                        <a:t>4</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1.74</a:t>
                      </a: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3544218611"/>
                  </a:ext>
                </a:extLst>
              </a:tr>
              <a:tr h="370840">
                <a:tc>
                  <a:txBody>
                    <a:bodyPr/>
                    <a:lstStyle/>
                    <a:p>
                      <a:pPr algn="ctr"/>
                      <a:r>
                        <a:rPr lang="es-MX" sz="2000" b="1" dirty="0" smtClean="0">
                          <a:latin typeface="Arial Narrow" panose="020B0606020202030204" pitchFamily="34" charset="0"/>
                        </a:rPr>
                        <a:t>5</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1.78</a:t>
                      </a: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201837969"/>
                  </a:ext>
                </a:extLst>
              </a:tr>
              <a:tr h="370840">
                <a:tc>
                  <a:txBody>
                    <a:bodyPr/>
                    <a:lstStyle/>
                    <a:p>
                      <a:pPr algn="ctr"/>
                      <a:r>
                        <a:rPr lang="es-MX" sz="2000" b="1" dirty="0" smtClean="0">
                          <a:latin typeface="Arial Narrow" panose="020B0606020202030204" pitchFamily="34" charset="0"/>
                        </a:rPr>
                        <a:t>6</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1.82</a:t>
                      </a: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126986359"/>
                  </a:ext>
                </a:extLst>
              </a:tr>
              <a:tr h="370840">
                <a:tc>
                  <a:txBody>
                    <a:bodyPr/>
                    <a:lstStyle/>
                    <a:p>
                      <a:pPr algn="ctr"/>
                      <a:r>
                        <a:rPr lang="es-MX" sz="2000" b="1" dirty="0" smtClean="0">
                          <a:latin typeface="Arial Narrow" panose="020B0606020202030204" pitchFamily="34" charset="0"/>
                        </a:rPr>
                        <a:t>7</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1.86</a:t>
                      </a: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275552494"/>
                  </a:ext>
                </a:extLst>
              </a:tr>
              <a:tr h="370840">
                <a:tc>
                  <a:txBody>
                    <a:bodyPr/>
                    <a:lstStyle/>
                    <a:p>
                      <a:pPr algn="ctr"/>
                      <a:r>
                        <a:rPr lang="es-MX" sz="2000" b="1" dirty="0" smtClean="0">
                          <a:latin typeface="Arial Narrow" panose="020B0606020202030204" pitchFamily="34" charset="0"/>
                        </a:rPr>
                        <a:t>8</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1.90</a:t>
                      </a: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865849317"/>
                  </a:ext>
                </a:extLst>
              </a:tr>
            </a:tbl>
          </a:graphicData>
        </a:graphic>
      </p:graphicFrame>
      <p:sp>
        <p:nvSpPr>
          <p:cNvPr id="10" name="Marcador de contenido 2"/>
          <p:cNvSpPr txBox="1">
            <a:spLocks/>
          </p:cNvSpPr>
          <p:nvPr/>
        </p:nvSpPr>
        <p:spPr>
          <a:xfrm>
            <a:off x="6301605" y="3527517"/>
            <a:ext cx="2323780" cy="26329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Datos:</a:t>
            </a:r>
          </a:p>
          <a:p>
            <a:pPr marL="388620" indent="-342900" algn="just"/>
            <a:r>
              <a:rPr lang="es-MX" sz="2000" b="1" dirty="0" smtClean="0">
                <a:solidFill>
                  <a:srgbClr val="002060"/>
                </a:solidFill>
                <a:latin typeface="Arial Narrow" panose="020B0606020202030204" pitchFamily="34" charset="0"/>
              </a:rPr>
              <a:t>Menor = 1.62</a:t>
            </a:r>
          </a:p>
          <a:p>
            <a:pPr marL="388620" indent="-342900" algn="just"/>
            <a:r>
              <a:rPr lang="es-MX" sz="2000" b="1" dirty="0" smtClean="0">
                <a:solidFill>
                  <a:srgbClr val="002060"/>
                </a:solidFill>
                <a:latin typeface="Arial Narrow" panose="020B0606020202030204" pitchFamily="34" charset="0"/>
              </a:rPr>
              <a:t>Mayor = 1.92</a:t>
            </a:r>
          </a:p>
          <a:p>
            <a:pPr marL="388620" indent="-342900" algn="just"/>
            <a:r>
              <a:rPr lang="es-MX" sz="2000" b="1" dirty="0" smtClean="0">
                <a:solidFill>
                  <a:srgbClr val="002060"/>
                </a:solidFill>
                <a:latin typeface="Arial Narrow" panose="020B0606020202030204" pitchFamily="34" charset="0"/>
              </a:rPr>
              <a:t>R= 0.30</a:t>
            </a:r>
          </a:p>
          <a:p>
            <a:pPr marL="388620" indent="-342900" algn="just"/>
            <a:r>
              <a:rPr lang="es-MX" sz="2000" b="1" dirty="0" smtClean="0">
                <a:solidFill>
                  <a:srgbClr val="002060"/>
                </a:solidFill>
                <a:latin typeface="Arial Narrow" panose="020B0606020202030204" pitchFamily="34" charset="0"/>
              </a:rPr>
              <a:t>w =  0.04</a:t>
            </a:r>
          </a:p>
          <a:p>
            <a:pPr marL="388620" indent="-342900" algn="just"/>
            <a:r>
              <a:rPr lang="es-MX" sz="2000" b="1" dirty="0">
                <a:solidFill>
                  <a:srgbClr val="002060"/>
                </a:solidFill>
                <a:latin typeface="Arial Narrow" panose="020B0606020202030204" pitchFamily="34" charset="0"/>
              </a:rPr>
              <a:t>k</a:t>
            </a:r>
            <a:r>
              <a:rPr lang="es-MX" sz="2000" b="1" dirty="0" smtClean="0">
                <a:solidFill>
                  <a:srgbClr val="002060"/>
                </a:solidFill>
                <a:latin typeface="Arial Narrow" panose="020B0606020202030204" pitchFamily="34" charset="0"/>
              </a:rPr>
              <a:t>= 8</a:t>
            </a:r>
            <a:endParaRPr lang="es-MX" sz="2000" dirty="0">
              <a:solidFill>
                <a:srgbClr val="002060"/>
              </a:solidFill>
              <a:latin typeface="Arial Narrow" panose="020B0606020202030204" pitchFamily="34" charset="0"/>
            </a:endParaRPr>
          </a:p>
          <a:p>
            <a:pPr marL="45720" indent="0" algn="just">
              <a:buNone/>
            </a:pPr>
            <a:endParaRPr lang="es-MX" sz="2000"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10744339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26503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Marcador de contenido 2"/>
          <p:cNvSpPr txBox="1">
            <a:spLocks/>
          </p:cNvSpPr>
          <p:nvPr/>
        </p:nvSpPr>
        <p:spPr>
          <a:xfrm>
            <a:off x="404882" y="1093769"/>
            <a:ext cx="6446293" cy="15392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Construcción Intervalos de clase:</a:t>
            </a:r>
          </a:p>
          <a:p>
            <a:r>
              <a:rPr lang="es-MX" sz="2000" dirty="0">
                <a:solidFill>
                  <a:srgbClr val="002060"/>
                </a:solidFill>
                <a:latin typeface="Arial Narrow" panose="020B0606020202030204" pitchFamily="34" charset="0"/>
              </a:rPr>
              <a:t>Para construir los límites superiores se comienza por sumarle </a:t>
            </a:r>
            <a:r>
              <a:rPr lang="es-MX" sz="2000" b="1" dirty="0">
                <a:solidFill>
                  <a:srgbClr val="002060"/>
                </a:solidFill>
                <a:latin typeface="Arial Narrow" panose="020B0606020202030204" pitchFamily="34" charset="0"/>
              </a:rPr>
              <a:t>0.03 (0.04 - 0.01 = 0.03) </a:t>
            </a:r>
            <a:r>
              <a:rPr lang="es-MX" sz="2000" dirty="0">
                <a:solidFill>
                  <a:srgbClr val="002060"/>
                </a:solidFill>
                <a:latin typeface="Arial Narrow" panose="020B0606020202030204" pitchFamily="34" charset="0"/>
              </a:rPr>
              <a:t>al dato más pequeño y se le suma </a:t>
            </a:r>
            <a:r>
              <a:rPr lang="es-MX" sz="2000" i="1" dirty="0">
                <a:solidFill>
                  <a:srgbClr val="002060"/>
                </a:solidFill>
                <a:latin typeface="Arial Narrow" panose="020B0606020202030204" pitchFamily="34" charset="0"/>
              </a:rPr>
              <a:t>w</a:t>
            </a:r>
            <a:r>
              <a:rPr lang="es-MX" sz="2000" dirty="0">
                <a:solidFill>
                  <a:srgbClr val="002060"/>
                </a:solidFill>
                <a:latin typeface="Arial Narrow" panose="020B0606020202030204" pitchFamily="34" charset="0"/>
              </a:rPr>
              <a:t> para determinar el límite inferior de cada clase.  </a:t>
            </a:r>
          </a:p>
          <a:p>
            <a:pPr marL="45720" indent="0" algn="just">
              <a:buNone/>
            </a:pPr>
            <a:endParaRPr lang="es-MX" sz="2000" dirty="0">
              <a:solidFill>
                <a:srgbClr val="002060"/>
              </a:solidFill>
              <a:latin typeface="Arial Narrow" panose="020B0606020202030204" pitchFamily="34" charset="0"/>
            </a:endParaRPr>
          </a:p>
        </p:txBody>
      </p:sp>
      <p:sp>
        <p:nvSpPr>
          <p:cNvPr id="22"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graphicFrame>
        <p:nvGraphicFramePr>
          <p:cNvPr id="6" name="Tabla 5"/>
          <p:cNvGraphicFramePr>
            <a:graphicFrameLocks noGrp="1"/>
          </p:cNvGraphicFramePr>
          <p:nvPr>
            <p:extLst>
              <p:ext uri="{D42A27DB-BD31-4B8C-83A1-F6EECF244321}">
                <p14:modId xmlns:p14="http://schemas.microsoft.com/office/powerpoint/2010/main" val="3355072249"/>
              </p:ext>
            </p:extLst>
          </p:nvPr>
        </p:nvGraphicFramePr>
        <p:xfrm>
          <a:off x="640422" y="2718528"/>
          <a:ext cx="4136789" cy="3870960"/>
        </p:xfrm>
        <a:graphic>
          <a:graphicData uri="http://schemas.openxmlformats.org/drawingml/2006/table">
            <a:tbl>
              <a:tblPr firstRow="1" bandRow="1">
                <a:tableStyleId>{5940675A-B579-460E-94D1-54222C63F5DA}</a:tableStyleId>
              </a:tblPr>
              <a:tblGrid>
                <a:gridCol w="1025099">
                  <a:extLst>
                    <a:ext uri="{9D8B030D-6E8A-4147-A177-3AD203B41FA5}">
                      <a16:colId xmlns:a16="http://schemas.microsoft.com/office/drawing/2014/main" val="1166696194"/>
                    </a:ext>
                  </a:extLst>
                </a:gridCol>
                <a:gridCol w="1446662">
                  <a:extLst>
                    <a:ext uri="{9D8B030D-6E8A-4147-A177-3AD203B41FA5}">
                      <a16:colId xmlns:a16="http://schemas.microsoft.com/office/drawing/2014/main" val="2963538779"/>
                    </a:ext>
                  </a:extLst>
                </a:gridCol>
                <a:gridCol w="1665028">
                  <a:extLst>
                    <a:ext uri="{9D8B030D-6E8A-4147-A177-3AD203B41FA5}">
                      <a16:colId xmlns:a16="http://schemas.microsoft.com/office/drawing/2014/main" val="690946705"/>
                    </a:ext>
                  </a:extLst>
                </a:gridCol>
              </a:tblGrid>
              <a:tr h="370840">
                <a:tc>
                  <a:txBody>
                    <a:bodyPr/>
                    <a:lstStyle/>
                    <a:p>
                      <a:pPr algn="ctr"/>
                      <a:r>
                        <a:rPr lang="es-MX" sz="2000" b="1" dirty="0" smtClean="0">
                          <a:solidFill>
                            <a:schemeClr val="bg1"/>
                          </a:solidFill>
                          <a:latin typeface="Arial Narrow" panose="020B0606020202030204" pitchFamily="34" charset="0"/>
                        </a:rPr>
                        <a:t>Clases</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inferior</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superior</a:t>
                      </a:r>
                      <a:endParaRPr lang="es-MX" sz="2000" b="1" dirty="0">
                        <a:solidFill>
                          <a:schemeClr val="bg1"/>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16069557"/>
                  </a:ext>
                </a:extLst>
              </a:tr>
              <a:tr h="370840">
                <a:tc>
                  <a:txBody>
                    <a:bodyPr/>
                    <a:lstStyle/>
                    <a:p>
                      <a:pPr algn="ctr"/>
                      <a:r>
                        <a:rPr lang="es-MX" sz="2000" b="1" dirty="0" smtClean="0">
                          <a:latin typeface="Arial Narrow" panose="020B0606020202030204" pitchFamily="34" charset="0"/>
                        </a:rPr>
                        <a:t>1</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1.62</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1.65</a:t>
                      </a:r>
                      <a:endParaRPr lang="es-MX" sz="2000" b="1" dirty="0">
                        <a:latin typeface="Arial Narrow" panose="020B0606020202030204" pitchFamily="34" charset="0"/>
                      </a:endParaRPr>
                    </a:p>
                  </a:txBody>
                  <a:tcPr/>
                </a:tc>
                <a:extLst>
                  <a:ext uri="{0D108BD9-81ED-4DB2-BD59-A6C34878D82A}">
                    <a16:rowId xmlns:a16="http://schemas.microsoft.com/office/drawing/2014/main" val="258825425"/>
                  </a:ext>
                </a:extLst>
              </a:tr>
              <a:tr h="370840">
                <a:tc>
                  <a:txBody>
                    <a:bodyPr/>
                    <a:lstStyle/>
                    <a:p>
                      <a:pPr algn="ctr"/>
                      <a:r>
                        <a:rPr lang="es-MX" sz="2000" b="1" dirty="0" smtClean="0">
                          <a:latin typeface="Arial Narrow" panose="020B0606020202030204" pitchFamily="34" charset="0"/>
                        </a:rPr>
                        <a:t>2</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1.66</a:t>
                      </a:r>
                    </a:p>
                  </a:txBody>
                  <a:tcPr/>
                </a:tc>
                <a:tc>
                  <a:txBody>
                    <a:bodyPr/>
                    <a:lstStyle/>
                    <a:p>
                      <a:pPr algn="ctr"/>
                      <a:r>
                        <a:rPr lang="es-MX" sz="2000" b="1" dirty="0" smtClean="0">
                          <a:latin typeface="Arial Narrow" panose="020B0606020202030204" pitchFamily="34" charset="0"/>
                        </a:rPr>
                        <a:t>1.69</a:t>
                      </a:r>
                      <a:endParaRPr lang="es-MX" sz="2000" b="1" dirty="0">
                        <a:latin typeface="Arial Narrow" panose="020B0606020202030204" pitchFamily="34" charset="0"/>
                      </a:endParaRPr>
                    </a:p>
                  </a:txBody>
                  <a:tcPr/>
                </a:tc>
                <a:extLst>
                  <a:ext uri="{0D108BD9-81ED-4DB2-BD59-A6C34878D82A}">
                    <a16:rowId xmlns:a16="http://schemas.microsoft.com/office/drawing/2014/main" val="3156006300"/>
                  </a:ext>
                </a:extLst>
              </a:tr>
              <a:tr h="370840">
                <a:tc>
                  <a:txBody>
                    <a:bodyPr/>
                    <a:lstStyle/>
                    <a:p>
                      <a:pPr algn="ctr"/>
                      <a:r>
                        <a:rPr lang="es-MX" sz="2000" b="1" dirty="0" smtClean="0">
                          <a:latin typeface="Arial Narrow" panose="020B0606020202030204" pitchFamily="34" charset="0"/>
                        </a:rPr>
                        <a:t>3</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1.70</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1.73</a:t>
                      </a:r>
                      <a:endParaRPr lang="es-MX" sz="2000" b="1" dirty="0">
                        <a:latin typeface="Arial Narrow" panose="020B0606020202030204" pitchFamily="34" charset="0"/>
                      </a:endParaRPr>
                    </a:p>
                  </a:txBody>
                  <a:tcPr/>
                </a:tc>
                <a:extLst>
                  <a:ext uri="{0D108BD9-81ED-4DB2-BD59-A6C34878D82A}">
                    <a16:rowId xmlns:a16="http://schemas.microsoft.com/office/drawing/2014/main" val="2003933855"/>
                  </a:ext>
                </a:extLst>
              </a:tr>
              <a:tr h="370840">
                <a:tc>
                  <a:txBody>
                    <a:bodyPr/>
                    <a:lstStyle/>
                    <a:p>
                      <a:pPr algn="ctr"/>
                      <a:r>
                        <a:rPr lang="es-MX" sz="2000" b="1" dirty="0" smtClean="0">
                          <a:latin typeface="Arial Narrow" panose="020B0606020202030204" pitchFamily="34" charset="0"/>
                        </a:rPr>
                        <a:t>4</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1.74</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1.77</a:t>
                      </a:r>
                      <a:endParaRPr lang="es-MX" sz="2000" b="1" dirty="0">
                        <a:latin typeface="Arial Narrow" panose="020B0606020202030204" pitchFamily="34" charset="0"/>
                      </a:endParaRPr>
                    </a:p>
                  </a:txBody>
                  <a:tcPr/>
                </a:tc>
                <a:extLst>
                  <a:ext uri="{0D108BD9-81ED-4DB2-BD59-A6C34878D82A}">
                    <a16:rowId xmlns:a16="http://schemas.microsoft.com/office/drawing/2014/main" val="3544218611"/>
                  </a:ext>
                </a:extLst>
              </a:tr>
              <a:tr h="370840">
                <a:tc>
                  <a:txBody>
                    <a:bodyPr/>
                    <a:lstStyle/>
                    <a:p>
                      <a:pPr algn="ctr"/>
                      <a:r>
                        <a:rPr lang="es-MX" sz="2000" b="1" dirty="0" smtClean="0">
                          <a:latin typeface="Arial Narrow" panose="020B0606020202030204" pitchFamily="34" charset="0"/>
                        </a:rPr>
                        <a:t>5</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1.78</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1.81</a:t>
                      </a:r>
                      <a:endParaRPr lang="es-MX" sz="2000" b="1" dirty="0">
                        <a:latin typeface="Arial Narrow" panose="020B0606020202030204" pitchFamily="34" charset="0"/>
                      </a:endParaRPr>
                    </a:p>
                  </a:txBody>
                  <a:tcPr/>
                </a:tc>
                <a:extLst>
                  <a:ext uri="{0D108BD9-81ED-4DB2-BD59-A6C34878D82A}">
                    <a16:rowId xmlns:a16="http://schemas.microsoft.com/office/drawing/2014/main" val="201837969"/>
                  </a:ext>
                </a:extLst>
              </a:tr>
              <a:tr h="370840">
                <a:tc>
                  <a:txBody>
                    <a:bodyPr/>
                    <a:lstStyle/>
                    <a:p>
                      <a:pPr algn="ctr"/>
                      <a:r>
                        <a:rPr lang="es-MX" sz="2000" b="1" dirty="0" smtClean="0">
                          <a:latin typeface="Arial Narrow" panose="020B0606020202030204" pitchFamily="34" charset="0"/>
                        </a:rPr>
                        <a:t>6</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1.82</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1.85</a:t>
                      </a:r>
                      <a:endParaRPr lang="es-MX" sz="2000" b="1" dirty="0">
                        <a:latin typeface="Arial Narrow" panose="020B0606020202030204" pitchFamily="34" charset="0"/>
                      </a:endParaRPr>
                    </a:p>
                  </a:txBody>
                  <a:tcPr/>
                </a:tc>
                <a:extLst>
                  <a:ext uri="{0D108BD9-81ED-4DB2-BD59-A6C34878D82A}">
                    <a16:rowId xmlns:a16="http://schemas.microsoft.com/office/drawing/2014/main" val="126986359"/>
                  </a:ext>
                </a:extLst>
              </a:tr>
              <a:tr h="370840">
                <a:tc>
                  <a:txBody>
                    <a:bodyPr/>
                    <a:lstStyle/>
                    <a:p>
                      <a:pPr algn="ctr"/>
                      <a:r>
                        <a:rPr lang="es-MX" sz="2000" b="1" dirty="0" smtClean="0">
                          <a:latin typeface="Arial Narrow" panose="020B0606020202030204" pitchFamily="34" charset="0"/>
                        </a:rPr>
                        <a:t>7</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1.86</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1.89</a:t>
                      </a:r>
                      <a:endParaRPr lang="es-MX" sz="2000" b="1" dirty="0">
                        <a:latin typeface="Arial Narrow" panose="020B0606020202030204" pitchFamily="34" charset="0"/>
                      </a:endParaRPr>
                    </a:p>
                  </a:txBody>
                  <a:tcPr/>
                </a:tc>
                <a:extLst>
                  <a:ext uri="{0D108BD9-81ED-4DB2-BD59-A6C34878D82A}">
                    <a16:rowId xmlns:a16="http://schemas.microsoft.com/office/drawing/2014/main" val="275552494"/>
                  </a:ext>
                </a:extLst>
              </a:tr>
              <a:tr h="370840">
                <a:tc>
                  <a:txBody>
                    <a:bodyPr/>
                    <a:lstStyle/>
                    <a:p>
                      <a:pPr algn="ctr"/>
                      <a:r>
                        <a:rPr lang="es-MX" sz="2000" b="1" dirty="0" smtClean="0">
                          <a:latin typeface="Arial Narrow" panose="020B0606020202030204" pitchFamily="34" charset="0"/>
                        </a:rPr>
                        <a:t>8</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1.90</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1.93</a:t>
                      </a:r>
                      <a:endParaRPr lang="es-MX" sz="2000" b="1" dirty="0">
                        <a:latin typeface="Arial Narrow" panose="020B0606020202030204" pitchFamily="34" charset="0"/>
                      </a:endParaRPr>
                    </a:p>
                  </a:txBody>
                  <a:tcPr/>
                </a:tc>
                <a:extLst>
                  <a:ext uri="{0D108BD9-81ED-4DB2-BD59-A6C34878D82A}">
                    <a16:rowId xmlns:a16="http://schemas.microsoft.com/office/drawing/2014/main" val="2865849317"/>
                  </a:ext>
                </a:extLst>
              </a:tr>
            </a:tbl>
          </a:graphicData>
        </a:graphic>
      </p:graphicFrame>
      <p:sp>
        <p:nvSpPr>
          <p:cNvPr id="10" name="Marcador de contenido 2"/>
          <p:cNvSpPr txBox="1">
            <a:spLocks/>
          </p:cNvSpPr>
          <p:nvPr/>
        </p:nvSpPr>
        <p:spPr>
          <a:xfrm>
            <a:off x="6301605" y="3527517"/>
            <a:ext cx="2323780" cy="26329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Datos:</a:t>
            </a:r>
          </a:p>
          <a:p>
            <a:pPr marL="388620" indent="-342900" algn="just"/>
            <a:r>
              <a:rPr lang="es-MX" sz="2000" b="1" dirty="0" smtClean="0">
                <a:solidFill>
                  <a:srgbClr val="002060"/>
                </a:solidFill>
                <a:latin typeface="Arial Narrow" panose="020B0606020202030204" pitchFamily="34" charset="0"/>
              </a:rPr>
              <a:t>Menor = 1.62</a:t>
            </a:r>
          </a:p>
          <a:p>
            <a:pPr marL="388620" indent="-342900" algn="just"/>
            <a:r>
              <a:rPr lang="es-MX" sz="2000" b="1" dirty="0" smtClean="0">
                <a:solidFill>
                  <a:srgbClr val="002060"/>
                </a:solidFill>
                <a:latin typeface="Arial Narrow" panose="020B0606020202030204" pitchFamily="34" charset="0"/>
              </a:rPr>
              <a:t>Mayor = 1.92</a:t>
            </a:r>
          </a:p>
          <a:p>
            <a:pPr marL="388620" indent="-342900" algn="just"/>
            <a:r>
              <a:rPr lang="es-MX" sz="2000" b="1" dirty="0" smtClean="0">
                <a:solidFill>
                  <a:srgbClr val="002060"/>
                </a:solidFill>
                <a:latin typeface="Arial Narrow" panose="020B0606020202030204" pitchFamily="34" charset="0"/>
              </a:rPr>
              <a:t>R= 0.30</a:t>
            </a:r>
          </a:p>
          <a:p>
            <a:pPr marL="388620" indent="-342900" algn="just"/>
            <a:r>
              <a:rPr lang="es-MX" sz="2000" b="1" dirty="0" smtClean="0">
                <a:solidFill>
                  <a:srgbClr val="002060"/>
                </a:solidFill>
                <a:latin typeface="Arial Narrow" panose="020B0606020202030204" pitchFamily="34" charset="0"/>
              </a:rPr>
              <a:t>w =  0.04</a:t>
            </a:r>
          </a:p>
          <a:p>
            <a:pPr marL="388620" indent="-342900" algn="just"/>
            <a:r>
              <a:rPr lang="es-MX" sz="2000" b="1" dirty="0">
                <a:solidFill>
                  <a:srgbClr val="002060"/>
                </a:solidFill>
                <a:latin typeface="Arial Narrow" panose="020B0606020202030204" pitchFamily="34" charset="0"/>
              </a:rPr>
              <a:t>k</a:t>
            </a:r>
            <a:r>
              <a:rPr lang="es-MX" sz="2000" b="1" dirty="0" smtClean="0">
                <a:solidFill>
                  <a:srgbClr val="002060"/>
                </a:solidFill>
                <a:latin typeface="Arial Narrow" panose="020B0606020202030204" pitchFamily="34" charset="0"/>
              </a:rPr>
              <a:t>= 8</a:t>
            </a:r>
            <a:endParaRPr lang="es-MX" sz="2000" dirty="0">
              <a:solidFill>
                <a:srgbClr val="002060"/>
              </a:solidFill>
              <a:latin typeface="Arial Narrow" panose="020B0606020202030204" pitchFamily="34" charset="0"/>
            </a:endParaRPr>
          </a:p>
          <a:p>
            <a:pPr marL="45720" indent="0" algn="just">
              <a:buNone/>
            </a:pPr>
            <a:endParaRPr lang="es-MX" sz="2000"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42888290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5582335" y="1129037"/>
            <a:ext cx="6152465" cy="4447371"/>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sz="5200" dirty="0" smtClean="0"/>
              <a:t>Representación</a:t>
            </a:r>
            <a:r>
              <a:rPr lang="es-MX" dirty="0" smtClean="0"/>
              <a:t> </a:t>
            </a:r>
            <a:r>
              <a:rPr lang="es-MX" sz="11500" u="sng" dirty="0" smtClean="0"/>
              <a:t>Gráfica</a:t>
            </a:r>
            <a:r>
              <a:rPr lang="es-MX" sz="8000" dirty="0" smtClean="0"/>
              <a:t> </a:t>
            </a:r>
          </a:p>
          <a:p>
            <a:r>
              <a:rPr lang="es-MX" sz="9000" dirty="0" smtClean="0"/>
              <a:t>De Datos</a:t>
            </a:r>
            <a:endParaRPr lang="es-MX" sz="9000" dirty="0"/>
          </a:p>
        </p:txBody>
      </p:sp>
    </p:spTree>
    <p:extLst>
      <p:ext uri="{BB962C8B-B14F-4D97-AF65-F5344CB8AC3E}">
        <p14:creationId xmlns:p14="http://schemas.microsoft.com/office/powerpoint/2010/main" val="26206920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7017657" y="228647"/>
            <a:ext cx="4744038"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Tipos</a:t>
            </a:r>
            <a:endParaRPr lang="es-MX" dirty="0"/>
          </a:p>
        </p:txBody>
      </p:sp>
      <p:pic>
        <p:nvPicPr>
          <p:cNvPr id="7" name="Picture 2" descr="http://www.energyteam.co.uk/media/104732/Statistic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332"/>
          <a:stretch/>
        </p:blipFill>
        <p:spPr bwMode="auto">
          <a:xfrm>
            <a:off x="77338" y="4176214"/>
            <a:ext cx="3888886" cy="2624123"/>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8" name="Diagrama 7"/>
          <p:cNvGraphicFramePr/>
          <p:nvPr>
            <p:extLst>
              <p:ext uri="{D42A27DB-BD31-4B8C-83A1-F6EECF244321}">
                <p14:modId xmlns:p14="http://schemas.microsoft.com/office/powerpoint/2010/main" val="3952327707"/>
              </p:ext>
            </p:extLst>
          </p:nvPr>
        </p:nvGraphicFramePr>
        <p:xfrm>
          <a:off x="2374670" y="1673760"/>
          <a:ext cx="6906409" cy="3644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03831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7017657" y="228647"/>
            <a:ext cx="4744038"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Diagrama de barras</a:t>
            </a:r>
            <a:endParaRPr lang="es-MX" dirty="0"/>
          </a:p>
        </p:txBody>
      </p:sp>
      <p:sp>
        <p:nvSpPr>
          <p:cNvPr id="8" name="Marcador de contenido 2"/>
          <p:cNvSpPr txBox="1">
            <a:spLocks/>
          </p:cNvSpPr>
          <p:nvPr/>
        </p:nvSpPr>
        <p:spPr>
          <a:xfrm>
            <a:off x="854765" y="1172114"/>
            <a:ext cx="5696160" cy="11644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400" dirty="0" smtClean="0">
                <a:solidFill>
                  <a:srgbClr val="002060"/>
                </a:solidFill>
                <a:latin typeface="Arial Narrow" panose="020B0606020202030204" pitchFamily="34" charset="0"/>
              </a:rPr>
              <a:t>Resaltan las diferencias cuantificables entre los diferentes valores de la variable </a:t>
            </a:r>
            <a:r>
              <a:rPr lang="es-MX" sz="2400" b="1" dirty="0" smtClean="0">
                <a:solidFill>
                  <a:srgbClr val="002060"/>
                </a:solidFill>
                <a:latin typeface="Arial Narrow" panose="020B0606020202030204" pitchFamily="34" charset="0"/>
              </a:rPr>
              <a:t>cualitativa</a:t>
            </a:r>
            <a:r>
              <a:rPr lang="es-MX" sz="2400" dirty="0" smtClean="0">
                <a:solidFill>
                  <a:srgbClr val="002060"/>
                </a:solidFill>
                <a:latin typeface="Arial Narrow" panose="020B0606020202030204" pitchFamily="34" charset="0"/>
              </a:rPr>
              <a:t>.</a:t>
            </a:r>
          </a:p>
        </p:txBody>
      </p:sp>
      <p:pic>
        <p:nvPicPr>
          <p:cNvPr id="9" name="Picture 2" descr="http://www.mednet.cl/medios/medwave/Febrero2011/Queved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719" y="2856548"/>
            <a:ext cx="5159621" cy="342631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uadroTexto 9"/>
          <p:cNvSpPr txBox="1"/>
          <p:nvPr/>
        </p:nvSpPr>
        <p:spPr>
          <a:xfrm rot="16200000">
            <a:off x="-348018" y="4125077"/>
            <a:ext cx="2151529" cy="677108"/>
          </a:xfrm>
          <a:prstGeom prst="rect">
            <a:avLst/>
          </a:prstGeom>
          <a:noFill/>
        </p:spPr>
        <p:txBody>
          <a:bodyPr wrap="square" rtlCol="0">
            <a:spAutoFit/>
          </a:bodyPr>
          <a:lstStyle/>
          <a:p>
            <a:pPr algn="ctr"/>
            <a:r>
              <a:rPr lang="es-MX" sz="2000" b="1" dirty="0" smtClean="0">
                <a:solidFill>
                  <a:srgbClr val="002060"/>
                </a:solidFill>
                <a:latin typeface="Arial Narrow" panose="020B0606020202030204" pitchFamily="34" charset="0"/>
              </a:rPr>
              <a:t>Frecuencia</a:t>
            </a:r>
          </a:p>
          <a:p>
            <a:pPr algn="ctr"/>
            <a:r>
              <a:rPr lang="es-MX" b="1" dirty="0" smtClean="0">
                <a:solidFill>
                  <a:srgbClr val="002060"/>
                </a:solidFill>
                <a:latin typeface="Arial Narrow" panose="020B0606020202030204" pitchFamily="34" charset="0"/>
              </a:rPr>
              <a:t>(absoluta o relativa)</a:t>
            </a:r>
            <a:endParaRPr lang="es-MX" b="1" dirty="0">
              <a:solidFill>
                <a:srgbClr val="002060"/>
              </a:solidFill>
              <a:latin typeface="Arial Narrow" panose="020B0606020202030204" pitchFamily="34" charset="0"/>
            </a:endParaRPr>
          </a:p>
        </p:txBody>
      </p:sp>
      <p:sp>
        <p:nvSpPr>
          <p:cNvPr id="11" name="CuadroTexto 10"/>
          <p:cNvSpPr txBox="1"/>
          <p:nvPr/>
        </p:nvSpPr>
        <p:spPr>
          <a:xfrm>
            <a:off x="2380483" y="6229089"/>
            <a:ext cx="2684929" cy="400110"/>
          </a:xfrm>
          <a:prstGeom prst="rect">
            <a:avLst/>
          </a:prstGeom>
          <a:noFill/>
        </p:spPr>
        <p:txBody>
          <a:bodyPr wrap="square" rtlCol="0">
            <a:spAutoFit/>
          </a:bodyPr>
          <a:lstStyle/>
          <a:p>
            <a:pPr algn="ctr"/>
            <a:r>
              <a:rPr lang="es-MX" sz="2000" b="1" dirty="0" smtClean="0">
                <a:solidFill>
                  <a:srgbClr val="002060"/>
                </a:solidFill>
                <a:latin typeface="Arial Narrow" panose="020B0606020202030204" pitchFamily="34" charset="0"/>
              </a:rPr>
              <a:t>Valores de la variables</a:t>
            </a:r>
            <a:endParaRPr lang="es-MX" sz="2000" b="1" dirty="0">
              <a:solidFill>
                <a:srgbClr val="002060"/>
              </a:solidFill>
              <a:latin typeface="Arial Narrow" panose="020B0606020202030204" pitchFamily="34" charset="0"/>
            </a:endParaRPr>
          </a:p>
        </p:txBody>
      </p:sp>
      <p:sp>
        <p:nvSpPr>
          <p:cNvPr id="12" name="Llamada de flecha a la izquierda 11"/>
          <p:cNvSpPr/>
          <p:nvPr/>
        </p:nvSpPr>
        <p:spPr>
          <a:xfrm>
            <a:off x="1339484" y="3199608"/>
            <a:ext cx="524436" cy="2528047"/>
          </a:xfrm>
          <a:prstGeom prst="leftArrowCallou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MX">
              <a:solidFill>
                <a:srgbClr val="002060"/>
              </a:solidFill>
              <a:latin typeface="Arial Narrow" panose="020B0606020202030204" pitchFamily="34" charset="0"/>
            </a:endParaRPr>
          </a:p>
        </p:txBody>
      </p:sp>
      <p:sp>
        <p:nvSpPr>
          <p:cNvPr id="13" name="Llamada de flecha hacia abajo 12"/>
          <p:cNvSpPr/>
          <p:nvPr/>
        </p:nvSpPr>
        <p:spPr>
          <a:xfrm>
            <a:off x="1890814" y="5727655"/>
            <a:ext cx="3664269" cy="414618"/>
          </a:xfrm>
          <a:prstGeom prst="downArrowCallou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MX">
              <a:solidFill>
                <a:srgbClr val="002060"/>
              </a:solidFill>
              <a:latin typeface="Arial Narrow" panose="020B0606020202030204" pitchFamily="34" charset="0"/>
            </a:endParaRPr>
          </a:p>
        </p:txBody>
      </p:sp>
      <p:pic>
        <p:nvPicPr>
          <p:cNvPr id="14" name="Marcador de contenido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574425" y="3112857"/>
            <a:ext cx="5040090" cy="3029416"/>
          </a:xfrm>
          <a:prstGeom prst="rect">
            <a:avLst/>
          </a:prstGeom>
        </p:spPr>
      </p:pic>
    </p:spTree>
    <p:extLst>
      <p:ext uri="{BB962C8B-B14F-4D97-AF65-F5344CB8AC3E}">
        <p14:creationId xmlns:p14="http://schemas.microsoft.com/office/powerpoint/2010/main" val="22894678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7017657" y="228647"/>
            <a:ext cx="4744038"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Diagrama de pastel</a:t>
            </a:r>
            <a:endParaRPr lang="es-MX" dirty="0"/>
          </a:p>
        </p:txBody>
      </p:sp>
      <p:sp>
        <p:nvSpPr>
          <p:cNvPr id="9" name="Marcador de contenido 2"/>
          <p:cNvSpPr txBox="1">
            <a:spLocks/>
          </p:cNvSpPr>
          <p:nvPr/>
        </p:nvSpPr>
        <p:spPr>
          <a:xfrm>
            <a:off x="747215" y="1066722"/>
            <a:ext cx="5107675" cy="548647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400" dirty="0" smtClean="0">
                <a:solidFill>
                  <a:srgbClr val="002060"/>
                </a:solidFill>
                <a:latin typeface="Arial Narrow" panose="020B0606020202030204" pitchFamily="34" charset="0"/>
              </a:rPr>
              <a:t>Mostrar la proporción (o porcentaje) en que las diferentes características ocurren en comparación con el total.</a:t>
            </a: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r>
              <a:rPr lang="es-MX" sz="2400" u="sng" dirty="0" smtClean="0">
                <a:solidFill>
                  <a:srgbClr val="002060"/>
                </a:solidFill>
                <a:latin typeface="Arial Narrow" panose="020B0606020202030204" pitchFamily="34" charset="0"/>
              </a:rPr>
              <a:t>Nota: para que sea útil debe construirse para una variable con pocos valores</a:t>
            </a:r>
            <a:endParaRPr lang="es-MX" sz="2400" u="sng" dirty="0">
              <a:solidFill>
                <a:srgbClr val="002060"/>
              </a:solidFill>
              <a:latin typeface="Arial Narrow" panose="020B0606020202030204" pitchFamily="34" charset="0"/>
            </a:endParaRPr>
          </a:p>
        </p:txBody>
      </p:sp>
      <p:pic>
        <p:nvPicPr>
          <p:cNvPr id="10" name="Picture 2" descr="http://blog.flo.cx/mycontent/2011/06/bday-pie-chart.png"/>
          <p:cNvPicPr>
            <a:picLocks noChangeAspect="1" noChangeArrowheads="1"/>
          </p:cNvPicPr>
          <p:nvPr/>
        </p:nvPicPr>
        <p:blipFill rotWithShape="1">
          <a:blip r:embed="rId2">
            <a:extLst>
              <a:ext uri="{28A0092B-C50C-407E-A947-70E740481C1C}">
                <a14:useLocalDpi xmlns:a14="http://schemas.microsoft.com/office/drawing/2010/main" val="0"/>
              </a:ext>
            </a:extLst>
          </a:blip>
          <a:srcRect b="5808"/>
          <a:stretch/>
        </p:blipFill>
        <p:spPr bwMode="auto">
          <a:xfrm>
            <a:off x="720320" y="2310780"/>
            <a:ext cx="4374776" cy="308228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Imagen 10"/>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41142" t="40755" r="38536" b="23270"/>
          <a:stretch/>
        </p:blipFill>
        <p:spPr>
          <a:xfrm>
            <a:off x="7207526" y="2759872"/>
            <a:ext cx="3886046" cy="3867628"/>
          </a:xfrm>
          <a:prstGeom prst="rect">
            <a:avLst/>
          </a:prstGeom>
        </p:spPr>
      </p:pic>
    </p:spTree>
    <p:extLst>
      <p:ext uri="{BB962C8B-B14F-4D97-AF65-F5344CB8AC3E}">
        <p14:creationId xmlns:p14="http://schemas.microsoft.com/office/powerpoint/2010/main" val="41284888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Histograma</a:t>
            </a:r>
            <a:endParaRPr lang="es-MX" dirty="0"/>
          </a:p>
        </p:txBody>
      </p:sp>
      <p:sp>
        <p:nvSpPr>
          <p:cNvPr id="6" name="Rectángulo 5"/>
          <p:cNvSpPr/>
          <p:nvPr/>
        </p:nvSpPr>
        <p:spPr>
          <a:xfrm>
            <a:off x="495869" y="3200323"/>
            <a:ext cx="5208895" cy="1631216"/>
          </a:xfrm>
          <a:prstGeom prst="rect">
            <a:avLst/>
          </a:prstGeom>
        </p:spPr>
        <p:txBody>
          <a:bodyPr wrap="square">
            <a:spAutoFit/>
          </a:bodyPr>
          <a:lstStyle/>
          <a:p>
            <a:r>
              <a:rPr lang="es-MX" sz="2000" b="1" dirty="0" smtClean="0">
                <a:solidFill>
                  <a:srgbClr val="002060"/>
                </a:solidFill>
                <a:latin typeface="Arial Narrow" panose="020B0606020202030204" pitchFamily="34" charset="0"/>
              </a:rPr>
              <a:t>HISTOGRAMA</a:t>
            </a:r>
            <a:r>
              <a:rPr lang="es-MX" sz="2000" dirty="0" smtClean="0">
                <a:solidFill>
                  <a:srgbClr val="002060"/>
                </a:solidFill>
                <a:latin typeface="Arial Narrow" panose="020B0606020202030204" pitchFamily="34" charset="0"/>
              </a:rPr>
              <a:t>:</a:t>
            </a:r>
          </a:p>
          <a:p>
            <a:r>
              <a:rPr lang="es-MX" sz="2000" dirty="0">
                <a:solidFill>
                  <a:srgbClr val="002060"/>
                </a:solidFill>
                <a:latin typeface="Arial Narrow" panose="020B0606020202030204" pitchFamily="34" charset="0"/>
              </a:rPr>
              <a:t>E</a:t>
            </a:r>
            <a:r>
              <a:rPr lang="es-MX" sz="2000" dirty="0" smtClean="0">
                <a:solidFill>
                  <a:srgbClr val="002060"/>
                </a:solidFill>
                <a:latin typeface="Arial Narrow" panose="020B0606020202030204" pitchFamily="34" charset="0"/>
              </a:rPr>
              <a:t>s </a:t>
            </a:r>
            <a:r>
              <a:rPr lang="es-MX" sz="2000" dirty="0">
                <a:solidFill>
                  <a:srgbClr val="002060"/>
                </a:solidFill>
                <a:latin typeface="Arial Narrow" panose="020B0606020202030204" pitchFamily="34" charset="0"/>
              </a:rPr>
              <a:t>una representación gráfica de una variable en forma de </a:t>
            </a:r>
            <a:r>
              <a:rPr lang="es-MX" sz="2000" dirty="0" smtClean="0">
                <a:solidFill>
                  <a:srgbClr val="002060"/>
                </a:solidFill>
                <a:latin typeface="Arial Narrow" panose="020B0606020202030204" pitchFamily="34" charset="0"/>
              </a:rPr>
              <a:t>barras adyacentes , </a:t>
            </a:r>
            <a:r>
              <a:rPr lang="es-MX" sz="2000" dirty="0">
                <a:solidFill>
                  <a:srgbClr val="002060"/>
                </a:solidFill>
                <a:latin typeface="Arial Narrow" panose="020B0606020202030204" pitchFamily="34" charset="0"/>
              </a:rPr>
              <a:t>donde la superficie de cada barra es proporcional a la frecuencia de los valores representados</a:t>
            </a:r>
          </a:p>
        </p:txBody>
      </p:sp>
      <p:pic>
        <p:nvPicPr>
          <p:cNvPr id="9218" name="Picture 2" descr="http://1.bp.blogspot.com/_x0CM6r82Wts/TAVsvQFQpYI/AAAAAAAAAAc/xrqYwFbl1no/s16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833" y="2333940"/>
            <a:ext cx="5798023" cy="375422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152400" y="6412468"/>
            <a:ext cx="9240939" cy="369332"/>
          </a:xfrm>
          <a:prstGeom prst="rect">
            <a:avLst/>
          </a:prstGeom>
          <a:noFill/>
        </p:spPr>
        <p:txBody>
          <a:bodyPr wrap="square" rtlCol="0">
            <a:spAutoFit/>
          </a:bodyPr>
          <a:lstStyle/>
          <a:p>
            <a:r>
              <a:rPr lang="es-MX" dirty="0" smtClean="0">
                <a:solidFill>
                  <a:srgbClr val="002060"/>
                </a:solidFill>
                <a:latin typeface="Arial Narrow" panose="020B0606020202030204" pitchFamily="34" charset="0"/>
              </a:rPr>
              <a:t>NOTA: Alternativamente puede mostrar, debajo de cada barra: el intervalo o el punto medio del intervalo</a:t>
            </a:r>
            <a:endParaRPr lang="es-MX"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22056479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Polígono de frecuencias</a:t>
            </a:r>
            <a:endParaRPr lang="es-MX" dirty="0"/>
          </a:p>
        </p:txBody>
      </p:sp>
      <p:sp>
        <p:nvSpPr>
          <p:cNvPr id="9" name="Marcador de contenido 2"/>
          <p:cNvSpPr txBox="1">
            <a:spLocks/>
          </p:cNvSpPr>
          <p:nvPr/>
        </p:nvSpPr>
        <p:spPr>
          <a:xfrm>
            <a:off x="446964" y="1638223"/>
            <a:ext cx="6254087" cy="15417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000" dirty="0" smtClean="0">
                <a:solidFill>
                  <a:srgbClr val="002060"/>
                </a:solidFill>
                <a:latin typeface="Arial Narrow" panose="020B0606020202030204" pitchFamily="34" charset="0"/>
              </a:rPr>
              <a:t>Es una clase especial de gráfica lineal en la que se debe localizarse el punto medio (marca de clase) de cada intervalo. El polígono cae sobre el eje horizontal en ambos extremos</a:t>
            </a:r>
            <a:endParaRPr lang="es-MX" sz="2000" dirty="0">
              <a:solidFill>
                <a:srgbClr val="002060"/>
              </a:solidFill>
              <a:latin typeface="Arial Narrow" panose="020B0606020202030204" pitchFamily="34" charset="0"/>
            </a:endParaRPr>
          </a:p>
        </p:txBody>
      </p:sp>
      <p:sp>
        <p:nvSpPr>
          <p:cNvPr id="10" name="CuadroTexto 9"/>
          <p:cNvSpPr txBox="1"/>
          <p:nvPr/>
        </p:nvSpPr>
        <p:spPr>
          <a:xfrm>
            <a:off x="8973002" y="4981307"/>
            <a:ext cx="2788693" cy="1200329"/>
          </a:xfrm>
          <a:prstGeom prst="rect">
            <a:avLst/>
          </a:prstGeom>
          <a:noFill/>
        </p:spPr>
        <p:txBody>
          <a:bodyPr wrap="square" rtlCol="0">
            <a:spAutoFit/>
          </a:bodyPr>
          <a:lstStyle/>
          <a:p>
            <a:r>
              <a:rPr lang="es-MX" dirty="0" smtClean="0">
                <a:solidFill>
                  <a:srgbClr val="002060"/>
                </a:solidFill>
                <a:latin typeface="Arial Narrow" panose="020B0606020202030204" pitchFamily="34" charset="0"/>
              </a:rPr>
              <a:t> Nota:</a:t>
            </a:r>
          </a:p>
          <a:p>
            <a:r>
              <a:rPr lang="es-MX" dirty="0" smtClean="0">
                <a:solidFill>
                  <a:srgbClr val="002060"/>
                </a:solidFill>
                <a:latin typeface="Arial Narrow" panose="020B0606020202030204" pitchFamily="34" charset="0"/>
              </a:rPr>
              <a:t>Cuando se construye con frecuencias acumuladas, es llamado OJIVA</a:t>
            </a:r>
            <a:endParaRPr lang="es-MX" dirty="0">
              <a:solidFill>
                <a:srgbClr val="002060"/>
              </a:solidFill>
              <a:latin typeface="Arial Narrow" panose="020B0606020202030204" pitchFamily="34" charset="0"/>
            </a:endParaRPr>
          </a:p>
        </p:txBody>
      </p:sp>
      <p:pic>
        <p:nvPicPr>
          <p:cNvPr id="11" name="Picture 4" descr="http://www.inpahu.edu.co/tecnologias/Estadistica/images/poligono.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256227" y="3391460"/>
            <a:ext cx="5831436" cy="32379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723707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5552765" y="2212461"/>
            <a:ext cx="6152465" cy="2585323"/>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sz="4800" dirty="0" smtClean="0"/>
              <a:t>Medidas</a:t>
            </a:r>
            <a:r>
              <a:rPr lang="es-MX" sz="6600" dirty="0" smtClean="0"/>
              <a:t> </a:t>
            </a:r>
            <a:r>
              <a:rPr lang="es-MX" sz="9600" u="sng" dirty="0" smtClean="0"/>
              <a:t>Descriptivas</a:t>
            </a:r>
            <a:endParaRPr lang="es-MX" sz="8800" dirty="0"/>
          </a:p>
        </p:txBody>
      </p:sp>
    </p:spTree>
    <p:extLst>
      <p:ext uri="{BB962C8B-B14F-4D97-AF65-F5344CB8AC3E}">
        <p14:creationId xmlns:p14="http://schemas.microsoft.com/office/powerpoint/2010/main" val="19843594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4926842" y="228647"/>
            <a:ext cx="6834853"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Medidas de tendencia central</a:t>
            </a:r>
            <a:endParaRPr lang="es-MX" dirty="0"/>
          </a:p>
        </p:txBody>
      </p:sp>
      <p:sp>
        <p:nvSpPr>
          <p:cNvPr id="7" name="Marcador de contenido 2"/>
          <p:cNvSpPr txBox="1">
            <a:spLocks/>
          </p:cNvSpPr>
          <p:nvPr/>
        </p:nvSpPr>
        <p:spPr>
          <a:xfrm>
            <a:off x="508380" y="457046"/>
            <a:ext cx="4718714" cy="5124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000" dirty="0" smtClean="0">
                <a:solidFill>
                  <a:srgbClr val="002060"/>
                </a:solidFill>
                <a:latin typeface="Arial Narrow" panose="020B0606020202030204" pitchFamily="34" charset="0"/>
              </a:rPr>
              <a:t>Una </a:t>
            </a:r>
            <a:r>
              <a:rPr lang="es-MX" sz="2000" b="1" dirty="0" smtClean="0">
                <a:solidFill>
                  <a:srgbClr val="002060"/>
                </a:solidFill>
                <a:latin typeface="Arial Narrow" panose="020B0606020202030204" pitchFamily="34" charset="0"/>
              </a:rPr>
              <a:t>medida descriptiva </a:t>
            </a:r>
            <a:r>
              <a:rPr lang="es-MX" sz="2000" dirty="0" smtClean="0">
                <a:solidFill>
                  <a:srgbClr val="002060"/>
                </a:solidFill>
                <a:latin typeface="Arial Narrow" panose="020B0606020202030204" pitchFamily="34" charset="0"/>
              </a:rPr>
              <a:t>se utiliza cuando se requiere condensar los datos a través de un solo número. </a:t>
            </a:r>
          </a:p>
          <a:p>
            <a:pPr marL="0" indent="0">
              <a:buNone/>
            </a:pPr>
            <a:r>
              <a:rPr lang="es-MX" sz="2000" dirty="0" smtClean="0">
                <a:solidFill>
                  <a:srgbClr val="002060"/>
                </a:solidFill>
                <a:latin typeface="Arial Narrow" panose="020B0606020202030204" pitchFamily="34" charset="0"/>
              </a:rPr>
              <a:t>Las medidas descriptivas pueden ser calculadas con los datos de una muestra o de una población.</a:t>
            </a:r>
          </a:p>
          <a:p>
            <a:pPr marL="0" indent="0">
              <a:buNone/>
            </a:pPr>
            <a:endParaRPr lang="es-MX" sz="2000" b="1" dirty="0" smtClean="0">
              <a:solidFill>
                <a:srgbClr val="002060"/>
              </a:solidFill>
              <a:latin typeface="Arial Narrow" panose="020B0606020202030204" pitchFamily="34" charset="0"/>
            </a:endParaRPr>
          </a:p>
          <a:p>
            <a:pPr marL="0" indent="0">
              <a:buNone/>
            </a:pPr>
            <a:r>
              <a:rPr lang="es-MX" sz="2000" b="1" dirty="0" smtClean="0">
                <a:solidFill>
                  <a:srgbClr val="002060"/>
                </a:solidFill>
                <a:latin typeface="Arial Narrow" panose="020B0606020202030204" pitchFamily="34" charset="0"/>
              </a:rPr>
              <a:t>Estadística:</a:t>
            </a:r>
          </a:p>
          <a:p>
            <a:r>
              <a:rPr lang="es-MX" sz="2000" dirty="0" smtClean="0">
                <a:solidFill>
                  <a:srgbClr val="002060"/>
                </a:solidFill>
                <a:latin typeface="Arial Narrow" panose="020B0606020202030204" pitchFamily="34" charset="0"/>
              </a:rPr>
              <a:t>Es una medida descriptiva calculada a partir de los datos de una </a:t>
            </a:r>
            <a:r>
              <a:rPr lang="es-MX" sz="2000" b="1" u="sng" dirty="0" smtClean="0">
                <a:solidFill>
                  <a:srgbClr val="002060"/>
                </a:solidFill>
                <a:latin typeface="Arial Narrow" panose="020B0606020202030204" pitchFamily="34" charset="0"/>
              </a:rPr>
              <a:t>muestra</a:t>
            </a:r>
          </a:p>
          <a:p>
            <a:pPr marL="0" indent="0">
              <a:buNone/>
            </a:pPr>
            <a:r>
              <a:rPr lang="es-MX" sz="2000" b="1" dirty="0" smtClean="0">
                <a:solidFill>
                  <a:srgbClr val="002060"/>
                </a:solidFill>
                <a:latin typeface="Arial Narrow" panose="020B0606020202030204" pitchFamily="34" charset="0"/>
              </a:rPr>
              <a:t>Parámetro:</a:t>
            </a:r>
          </a:p>
          <a:p>
            <a:r>
              <a:rPr lang="es-MX" sz="2000" dirty="0" smtClean="0">
                <a:solidFill>
                  <a:srgbClr val="002060"/>
                </a:solidFill>
                <a:latin typeface="Arial Narrow" panose="020B0606020202030204" pitchFamily="34" charset="0"/>
              </a:rPr>
              <a:t>Es una medida descriptiva calculada a partir de los datos de una </a:t>
            </a:r>
            <a:r>
              <a:rPr lang="es-MX" sz="2000" b="1" u="sng" dirty="0" smtClean="0">
                <a:solidFill>
                  <a:srgbClr val="002060"/>
                </a:solidFill>
                <a:latin typeface="Arial Narrow" panose="020B0606020202030204" pitchFamily="34" charset="0"/>
              </a:rPr>
              <a:t>población</a:t>
            </a:r>
            <a:endParaRPr lang="es-MX" sz="2000" b="1" u="sng" dirty="0">
              <a:solidFill>
                <a:srgbClr val="002060"/>
              </a:solidFill>
              <a:latin typeface="Arial Narrow" panose="020B0606020202030204" pitchFamily="34" charset="0"/>
            </a:endParaRPr>
          </a:p>
          <a:p>
            <a:pPr marL="0" indent="0">
              <a:buNone/>
            </a:pPr>
            <a:endParaRPr lang="es-MX" sz="2000" dirty="0" smtClean="0">
              <a:solidFill>
                <a:srgbClr val="002060"/>
              </a:solidFill>
              <a:latin typeface="Arial Narrow" panose="020B0606020202030204" pitchFamily="34" charset="0"/>
            </a:endParaRPr>
          </a:p>
          <a:p>
            <a:pPr marL="0" indent="0">
              <a:buNone/>
            </a:pPr>
            <a:r>
              <a:rPr lang="es-MX" sz="2000" dirty="0" smtClean="0">
                <a:solidFill>
                  <a:srgbClr val="002060"/>
                </a:solidFill>
                <a:latin typeface="Arial Narrow" panose="020B0606020202030204" pitchFamily="34" charset="0"/>
              </a:rPr>
              <a:t> </a:t>
            </a:r>
            <a:endParaRPr lang="es-MX" sz="2000" dirty="0">
              <a:solidFill>
                <a:srgbClr val="002060"/>
              </a:solidFill>
              <a:latin typeface="Arial Narrow" panose="020B0606020202030204" pitchFamily="34" charset="0"/>
            </a:endParaRPr>
          </a:p>
        </p:txBody>
      </p:sp>
      <p:sp>
        <p:nvSpPr>
          <p:cNvPr id="8" name="Marcador de contenido 2"/>
          <p:cNvSpPr txBox="1">
            <a:spLocks/>
          </p:cNvSpPr>
          <p:nvPr/>
        </p:nvSpPr>
        <p:spPr>
          <a:xfrm>
            <a:off x="6096000" y="3019490"/>
            <a:ext cx="5186151" cy="4038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dirty="0" smtClean="0">
                <a:solidFill>
                  <a:srgbClr val="002060"/>
                </a:solidFill>
                <a:latin typeface="Arial Narrow" panose="020B0606020202030204" pitchFamily="34" charset="0"/>
              </a:rPr>
              <a:t>Una </a:t>
            </a:r>
            <a:r>
              <a:rPr lang="es-MX" b="1" dirty="0">
                <a:solidFill>
                  <a:srgbClr val="002060"/>
                </a:solidFill>
                <a:latin typeface="Arial Narrow" panose="020B0606020202030204" pitchFamily="34" charset="0"/>
              </a:rPr>
              <a:t>M</a:t>
            </a:r>
            <a:r>
              <a:rPr lang="es-MX" b="1" dirty="0" smtClean="0">
                <a:solidFill>
                  <a:srgbClr val="002060"/>
                </a:solidFill>
                <a:latin typeface="Arial Narrow" panose="020B0606020202030204" pitchFamily="34" charset="0"/>
              </a:rPr>
              <a:t>edida de Tendencia </a:t>
            </a:r>
            <a:r>
              <a:rPr lang="es-MX" b="1" dirty="0">
                <a:solidFill>
                  <a:srgbClr val="002060"/>
                </a:solidFill>
                <a:latin typeface="Arial Narrow" panose="020B0606020202030204" pitchFamily="34" charset="0"/>
              </a:rPr>
              <a:t>C</a:t>
            </a:r>
            <a:r>
              <a:rPr lang="es-MX" b="1" dirty="0" smtClean="0">
                <a:solidFill>
                  <a:srgbClr val="002060"/>
                </a:solidFill>
                <a:latin typeface="Arial Narrow" panose="020B0606020202030204" pitchFamily="34" charset="0"/>
              </a:rPr>
              <a:t>entral </a:t>
            </a:r>
            <a:r>
              <a:rPr lang="es-MX" sz="2000" dirty="0" smtClean="0">
                <a:solidFill>
                  <a:srgbClr val="002060"/>
                </a:solidFill>
                <a:latin typeface="Arial Narrow" panose="020B0606020202030204" pitchFamily="34" charset="0"/>
              </a:rPr>
              <a:t>conllevan información respecto al </a:t>
            </a:r>
            <a:r>
              <a:rPr lang="es-MX" sz="2000" b="1" u="sng" dirty="0" smtClean="0">
                <a:solidFill>
                  <a:srgbClr val="002060"/>
                </a:solidFill>
                <a:latin typeface="Arial Narrow" panose="020B0606020202030204" pitchFamily="34" charset="0"/>
              </a:rPr>
              <a:t>valor promedio </a:t>
            </a:r>
            <a:r>
              <a:rPr lang="es-MX" sz="2000" dirty="0" smtClean="0">
                <a:solidFill>
                  <a:srgbClr val="002060"/>
                </a:solidFill>
                <a:latin typeface="Arial Narrow" panose="020B0606020202030204" pitchFamily="34" charset="0"/>
              </a:rPr>
              <a:t>de un conjunto de valores</a:t>
            </a:r>
          </a:p>
          <a:p>
            <a:pPr marL="45720" indent="0" algn="just">
              <a:buFont typeface="Arial" panose="020B0604020202020204" pitchFamily="34" charset="0"/>
              <a:buNone/>
            </a:pPr>
            <a:r>
              <a:rPr lang="es-MX" sz="2000" dirty="0" smtClean="0">
                <a:solidFill>
                  <a:srgbClr val="002060"/>
                </a:solidFill>
                <a:latin typeface="Arial Narrow" panose="020B0606020202030204" pitchFamily="34" charset="0"/>
              </a:rPr>
              <a:t>Las tres medidas de tendencia central de uso más frecuente:</a:t>
            </a:r>
          </a:p>
          <a:p>
            <a:pPr lvl="1" algn="just"/>
            <a:r>
              <a:rPr lang="es-MX" sz="2000" b="1" dirty="0" smtClean="0">
                <a:solidFill>
                  <a:srgbClr val="002060"/>
                </a:solidFill>
                <a:latin typeface="Arial Narrow" panose="020B0606020202030204" pitchFamily="34" charset="0"/>
              </a:rPr>
              <a:t>Media aritmética</a:t>
            </a:r>
          </a:p>
          <a:p>
            <a:pPr lvl="1" algn="just"/>
            <a:r>
              <a:rPr lang="es-MX" sz="2000" b="1" dirty="0" smtClean="0">
                <a:solidFill>
                  <a:srgbClr val="002060"/>
                </a:solidFill>
                <a:latin typeface="Arial Narrow" panose="020B0606020202030204" pitchFamily="34" charset="0"/>
              </a:rPr>
              <a:t>Moda</a:t>
            </a:r>
          </a:p>
          <a:p>
            <a:pPr lvl="1" algn="just"/>
            <a:r>
              <a:rPr lang="es-MX" sz="2000" b="1" dirty="0" smtClean="0">
                <a:solidFill>
                  <a:srgbClr val="002060"/>
                </a:solidFill>
                <a:latin typeface="Arial Narrow" panose="020B0606020202030204" pitchFamily="34" charset="0"/>
              </a:rPr>
              <a:t>Mediana</a:t>
            </a:r>
          </a:p>
        </p:txBody>
      </p:sp>
    </p:spTree>
    <p:extLst>
      <p:ext uri="{BB962C8B-B14F-4D97-AF65-F5344CB8AC3E}">
        <p14:creationId xmlns:p14="http://schemas.microsoft.com/office/powerpoint/2010/main" val="17466056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sp>
        <p:nvSpPr>
          <p:cNvPr id="8" name="Marcador de contenido 2"/>
          <p:cNvSpPr txBox="1">
            <a:spLocks/>
          </p:cNvSpPr>
          <p:nvPr/>
        </p:nvSpPr>
        <p:spPr>
          <a:xfrm>
            <a:off x="304800" y="4021117"/>
            <a:ext cx="3409666" cy="14106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sz="2000" b="1" dirty="0" smtClean="0">
                <a:solidFill>
                  <a:srgbClr val="002060"/>
                </a:solidFill>
                <a:latin typeface="Arial Narrow" panose="020B0606020202030204" pitchFamily="34" charset="0"/>
              </a:rPr>
              <a:t>¿Cómo realizar una tabla de distribución de frecuencias de los 18 elementos de la siguiente población (N)?</a:t>
            </a:r>
            <a:endParaRPr lang="es-MX" sz="2000" b="1" dirty="0">
              <a:solidFill>
                <a:srgbClr val="002060"/>
              </a:solidFill>
              <a:latin typeface="Arial Narrow" panose="020B0606020202030204" pitchFamily="34" charset="0"/>
            </a:endParaRPr>
          </a:p>
        </p:txBody>
      </p:sp>
      <p:pic>
        <p:nvPicPr>
          <p:cNvPr id="10" name="Imagen 9"/>
          <p:cNvPicPr>
            <a:picLocks noChangeAspect="1"/>
          </p:cNvPicPr>
          <p:nvPr/>
        </p:nvPicPr>
        <p:blipFill rotWithShape="1">
          <a:blip r:embed="rId2"/>
          <a:srcRect l="31250" t="48074" r="17250" b="18889"/>
          <a:stretch/>
        </p:blipFill>
        <p:spPr>
          <a:xfrm>
            <a:off x="3866866" y="3429000"/>
            <a:ext cx="8020334" cy="2971800"/>
          </a:xfrm>
          <a:prstGeom prst="rect">
            <a:avLst/>
          </a:prstGeom>
        </p:spPr>
      </p:pic>
      <p:sp>
        <p:nvSpPr>
          <p:cNvPr id="11" name="Rectángulo 10"/>
          <p:cNvSpPr/>
          <p:nvPr/>
        </p:nvSpPr>
        <p:spPr>
          <a:xfrm>
            <a:off x="581024" y="1567666"/>
            <a:ext cx="5210176" cy="1323439"/>
          </a:xfrm>
          <a:prstGeom prst="rect">
            <a:avLst/>
          </a:prstGeom>
        </p:spPr>
        <p:txBody>
          <a:bodyPr wrap="square">
            <a:spAutoFit/>
          </a:bodyPr>
          <a:lstStyle/>
          <a:p>
            <a:r>
              <a:rPr lang="es-MX" sz="2000" b="1" dirty="0" smtClean="0">
                <a:solidFill>
                  <a:srgbClr val="002060"/>
                </a:solidFill>
                <a:latin typeface="Arial Narrow" panose="020B0606020202030204" pitchFamily="34" charset="0"/>
              </a:rPr>
              <a:t>Distribución </a:t>
            </a:r>
            <a:r>
              <a:rPr lang="es-MX" sz="2000" b="1" dirty="0">
                <a:solidFill>
                  <a:srgbClr val="002060"/>
                </a:solidFill>
                <a:latin typeface="Arial Narrow" panose="020B0606020202030204" pitchFamily="34" charset="0"/>
              </a:rPr>
              <a:t>de </a:t>
            </a:r>
            <a:r>
              <a:rPr lang="es-MX" sz="2000" b="1" dirty="0" smtClean="0">
                <a:solidFill>
                  <a:srgbClr val="002060"/>
                </a:solidFill>
                <a:latin typeface="Arial Narrow" panose="020B0606020202030204" pitchFamily="34" charset="0"/>
              </a:rPr>
              <a:t>frecuencias:</a:t>
            </a:r>
          </a:p>
          <a:p>
            <a:r>
              <a:rPr lang="es-MX" sz="2000" dirty="0" smtClean="0">
                <a:solidFill>
                  <a:srgbClr val="002060"/>
                </a:solidFill>
                <a:latin typeface="Arial Narrow" panose="020B0606020202030204" pitchFamily="34" charset="0"/>
              </a:rPr>
              <a:t>Es la </a:t>
            </a:r>
            <a:r>
              <a:rPr lang="es-MX" sz="2000" dirty="0">
                <a:solidFill>
                  <a:srgbClr val="002060"/>
                </a:solidFill>
                <a:latin typeface="Arial Narrow" panose="020B0606020202030204" pitchFamily="34" charset="0"/>
              </a:rPr>
              <a:t>agrupación de datos en categorías </a:t>
            </a:r>
            <a:r>
              <a:rPr lang="es-MX" sz="2000" b="1" dirty="0">
                <a:solidFill>
                  <a:srgbClr val="002060"/>
                </a:solidFill>
                <a:latin typeface="Arial Narrow" panose="020B0606020202030204" pitchFamily="34" charset="0"/>
              </a:rPr>
              <a:t>mutuamente excluyentes </a:t>
            </a:r>
            <a:r>
              <a:rPr lang="es-MX" sz="2000" dirty="0">
                <a:solidFill>
                  <a:srgbClr val="002060"/>
                </a:solidFill>
                <a:latin typeface="Arial Narrow" panose="020B0606020202030204" pitchFamily="34" charset="0"/>
              </a:rPr>
              <a:t>que indican el número de observaciones en cada categoría</a:t>
            </a:r>
          </a:p>
        </p:txBody>
      </p:sp>
    </p:spTree>
    <p:extLst>
      <p:ext uri="{BB962C8B-B14F-4D97-AF65-F5344CB8AC3E}">
        <p14:creationId xmlns:p14="http://schemas.microsoft.com/office/powerpoint/2010/main" val="2389607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Título 1"/>
          <p:cNvSpPr txBox="1">
            <a:spLocks/>
          </p:cNvSpPr>
          <p:nvPr/>
        </p:nvSpPr>
        <p:spPr>
          <a:xfrm>
            <a:off x="7017657" y="228647"/>
            <a:ext cx="4744038"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Media Aritmética</a:t>
            </a:r>
            <a:endParaRPr lang="es-MX" dirty="0"/>
          </a:p>
        </p:txBody>
      </p:sp>
      <p:sp>
        <p:nvSpPr>
          <p:cNvPr id="11" name="Marcador de contenido 2"/>
          <p:cNvSpPr txBox="1">
            <a:spLocks/>
          </p:cNvSpPr>
          <p:nvPr/>
        </p:nvSpPr>
        <p:spPr>
          <a:xfrm>
            <a:off x="414673" y="294486"/>
            <a:ext cx="5899245" cy="43738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000" b="1" dirty="0" smtClean="0">
                <a:solidFill>
                  <a:srgbClr val="002060"/>
                </a:solidFill>
                <a:latin typeface="Arial Narrow" panose="020B0606020202030204" pitchFamily="34" charset="0"/>
              </a:rPr>
              <a:t>La media aritmética es la </a:t>
            </a:r>
            <a:r>
              <a:rPr lang="es-MX" sz="2000" b="1" dirty="0">
                <a:solidFill>
                  <a:srgbClr val="002060"/>
                </a:solidFill>
                <a:latin typeface="Arial Narrow" panose="020B0606020202030204" pitchFamily="34" charset="0"/>
              </a:rPr>
              <a:t>medida de tendencia central </a:t>
            </a:r>
            <a:r>
              <a:rPr lang="es-MX" sz="2000" b="1" dirty="0" smtClean="0">
                <a:solidFill>
                  <a:srgbClr val="002060"/>
                </a:solidFill>
                <a:latin typeface="Arial Narrow" panose="020B0606020202030204" pitchFamily="34" charset="0"/>
              </a:rPr>
              <a:t>más conocida. Es común hacer referencia a ella como el “Promedio”.</a:t>
            </a:r>
          </a:p>
          <a:p>
            <a:pPr marL="0" indent="0">
              <a:buNone/>
            </a:pPr>
            <a:r>
              <a:rPr lang="es-MX" sz="2000" dirty="0" smtClean="0">
                <a:solidFill>
                  <a:srgbClr val="002060"/>
                </a:solidFill>
                <a:latin typeface="Arial Narrow" panose="020B0606020202030204" pitchFamily="34" charset="0"/>
              </a:rPr>
              <a:t>Se obtiene sumando todos los valores en una población o muestra y dividiendo entre el número de valores sumados.</a:t>
            </a:r>
          </a:p>
          <a:p>
            <a:pPr marL="0" indent="0">
              <a:buNone/>
            </a:pPr>
            <a:endParaRPr lang="es-MX" sz="2000" dirty="0" smtClean="0">
              <a:solidFill>
                <a:srgbClr val="002060"/>
              </a:solidFill>
              <a:latin typeface="Arial Narrow" panose="020B0606020202030204" pitchFamily="34" charset="0"/>
            </a:endParaRPr>
          </a:p>
          <a:p>
            <a:pPr marL="0" indent="0">
              <a:buNone/>
            </a:pPr>
            <a:r>
              <a:rPr lang="es-MX" sz="2000" dirty="0" smtClean="0">
                <a:solidFill>
                  <a:srgbClr val="002060"/>
                </a:solidFill>
                <a:latin typeface="Arial Narrow" panose="020B0606020202030204" pitchFamily="34" charset="0"/>
              </a:rPr>
              <a:t>Para una población (N) dada, matemáticamente se puede  expresar como:</a:t>
            </a:r>
          </a:p>
          <a:p>
            <a:pPr marL="0" indent="0">
              <a:buNone/>
            </a:pPr>
            <a:endParaRPr lang="es-MX" sz="2000" dirty="0">
              <a:solidFill>
                <a:srgbClr val="002060"/>
              </a:solidFill>
              <a:latin typeface="Arial Narrow" panose="020B0606020202030204" pitchFamily="34" charset="0"/>
            </a:endParaRPr>
          </a:p>
          <a:p>
            <a:pPr marL="0" indent="0">
              <a:buNone/>
            </a:pPr>
            <a:endParaRPr lang="es-MX" sz="2000" dirty="0" smtClean="0">
              <a:solidFill>
                <a:srgbClr val="002060"/>
              </a:solidFill>
              <a:latin typeface="Arial Narrow" panose="020B0606020202030204" pitchFamily="34" charset="0"/>
            </a:endParaRPr>
          </a:p>
          <a:p>
            <a:pPr marL="0" indent="0">
              <a:buNone/>
            </a:pPr>
            <a:r>
              <a:rPr lang="es-MX" sz="2000" dirty="0" smtClean="0">
                <a:solidFill>
                  <a:srgbClr val="002060"/>
                </a:solidFill>
                <a:latin typeface="Arial Narrow" panose="020B0606020202030204" pitchFamily="34" charset="0"/>
              </a:rPr>
              <a:t>Mientras que para una muestra(n) dada</a:t>
            </a:r>
            <a:r>
              <a:rPr lang="es-MX" sz="2000" dirty="0">
                <a:solidFill>
                  <a:srgbClr val="002060"/>
                </a:solidFill>
                <a:latin typeface="Arial Narrow" panose="020B0606020202030204" pitchFamily="34" charset="0"/>
              </a:rPr>
              <a:t>, matemáticamente se puede  expresar como:</a:t>
            </a:r>
          </a:p>
          <a:p>
            <a:endParaRPr lang="es-MX" sz="2000" dirty="0" smtClean="0">
              <a:solidFill>
                <a:srgbClr val="002060"/>
              </a:solidFill>
              <a:latin typeface="Arial Narrow" panose="020B0606020202030204" pitchFamily="34" charset="0"/>
            </a:endParaRPr>
          </a:p>
          <a:p>
            <a:endParaRPr lang="es-MX" sz="2000" dirty="0">
              <a:solidFill>
                <a:srgbClr val="002060"/>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13" name="Rectángulo 12"/>
              <p:cNvSpPr/>
              <p:nvPr/>
            </p:nvSpPr>
            <p:spPr>
              <a:xfrm>
                <a:off x="418183" y="5437636"/>
                <a:ext cx="3789820" cy="1477328"/>
              </a:xfrm>
              <a:prstGeom prst="rect">
                <a:avLst/>
              </a:prstGeom>
            </p:spPr>
            <p:txBody>
              <a:bodyPr wrap="none">
                <a:spAutoFit/>
              </a:bodyPr>
              <a:lstStyle/>
              <a:p>
                <a:r>
                  <a:rPr lang="es-MX" i="1" dirty="0" smtClean="0">
                    <a:solidFill>
                      <a:srgbClr val="002060"/>
                    </a:solidFill>
                    <a:latin typeface="Cambria Math" panose="02040503050406030204" pitchFamily="18" charset="0"/>
                    <a:ea typeface="Cambria Math" panose="02040503050406030204" pitchFamily="18" charset="0"/>
                  </a:rPr>
                  <a:t>Donde:</a:t>
                </a:r>
              </a:p>
              <a:p>
                <a:pPr marL="285750" indent="-285750">
                  <a:buFont typeface="Arial" panose="020B0604020202020204" pitchFamily="34" charset="0"/>
                  <a:buChar char="•"/>
                </a:pPr>
                <a14:m>
                  <m:oMath xmlns:m="http://schemas.openxmlformats.org/officeDocument/2006/math">
                    <m:sSub>
                      <m:sSubPr>
                        <m:ctrlPr>
                          <a:rPr lang="es-MX" i="1" smtClean="0">
                            <a:solidFill>
                              <a:srgbClr val="002060"/>
                            </a:solidFill>
                            <a:latin typeface="Cambria Math" panose="02040503050406030204" pitchFamily="18" charset="0"/>
                            <a:ea typeface="Cambria Math" panose="02040503050406030204" pitchFamily="18" charset="0"/>
                          </a:rPr>
                        </m:ctrlPr>
                      </m:sSubPr>
                      <m:e>
                        <m:r>
                          <a:rPr lang="es-MX" i="1">
                            <a:solidFill>
                              <a:srgbClr val="002060"/>
                            </a:solidFill>
                            <a:latin typeface="Cambria Math" panose="02040503050406030204" pitchFamily="18" charset="0"/>
                            <a:ea typeface="Cambria Math" panose="02040503050406030204" pitchFamily="18" charset="0"/>
                          </a:rPr>
                          <m:t>𝑥</m:t>
                        </m:r>
                      </m:e>
                      <m:sub>
                        <m:r>
                          <a:rPr lang="es-MX" i="1">
                            <a:solidFill>
                              <a:srgbClr val="002060"/>
                            </a:solidFill>
                            <a:latin typeface="Cambria Math" panose="02040503050406030204" pitchFamily="18" charset="0"/>
                            <a:ea typeface="Cambria Math" panose="02040503050406030204" pitchFamily="18" charset="0"/>
                          </a:rPr>
                          <m:t>𝑖</m:t>
                        </m:r>
                      </m:sub>
                    </m:sSub>
                  </m:oMath>
                </a14:m>
                <a:r>
                  <a:rPr lang="es-MX" dirty="0" smtClean="0">
                    <a:solidFill>
                      <a:srgbClr val="002060"/>
                    </a:solidFill>
                    <a:latin typeface="Arial Narrow" panose="020B0606020202030204" pitchFamily="34" charset="0"/>
                    <a:sym typeface="Wingdings" panose="05000000000000000000" pitchFamily="2" charset="2"/>
                  </a:rPr>
                  <a:t> cada uno de los valores</a:t>
                </a:r>
              </a:p>
              <a:p>
                <a:pPr marL="285750" indent="-285750">
                  <a:buFont typeface="Arial" panose="020B0604020202020204" pitchFamily="34" charset="0"/>
                  <a:buChar char="•"/>
                </a:pPr>
                <a:r>
                  <a:rPr lang="es-MX" dirty="0" smtClean="0">
                    <a:solidFill>
                      <a:srgbClr val="002060"/>
                    </a:solidFill>
                    <a:latin typeface="Arial Narrow" panose="020B0606020202030204" pitchFamily="34" charset="0"/>
                    <a:sym typeface="Wingdings" panose="05000000000000000000" pitchFamily="2" charset="2"/>
                  </a:rPr>
                  <a:t>N número de valores de la población</a:t>
                </a:r>
              </a:p>
              <a:p>
                <a:pPr marL="285750" indent="-285750">
                  <a:buFont typeface="Arial" panose="020B0604020202020204" pitchFamily="34" charset="0"/>
                  <a:buChar char="•"/>
                </a:pPr>
                <a:r>
                  <a:rPr lang="es-MX" dirty="0" smtClean="0">
                    <a:solidFill>
                      <a:srgbClr val="002060"/>
                    </a:solidFill>
                    <a:latin typeface="Arial Narrow" panose="020B0606020202030204" pitchFamily="34" charset="0"/>
                    <a:sym typeface="Wingdings" panose="05000000000000000000" pitchFamily="2" charset="2"/>
                  </a:rPr>
                  <a:t>n= número de valores de la muestra</a:t>
                </a:r>
              </a:p>
              <a:p>
                <a:endParaRPr lang="es-MX" dirty="0">
                  <a:solidFill>
                    <a:srgbClr val="002060"/>
                  </a:solidFill>
                  <a:latin typeface="Arial Narrow" panose="020B0606020202030204" pitchFamily="34" charset="0"/>
                </a:endParaRPr>
              </a:p>
            </p:txBody>
          </p:sp>
        </mc:Choice>
        <mc:Fallback xmlns="">
          <p:sp>
            <p:nvSpPr>
              <p:cNvPr id="13" name="Rectángulo 12"/>
              <p:cNvSpPr>
                <a:spLocks noRot="1" noChangeAspect="1" noMove="1" noResize="1" noEditPoints="1" noAdjustHandles="1" noChangeArrowheads="1" noChangeShapeType="1" noTextEdit="1"/>
              </p:cNvSpPr>
              <p:nvPr/>
            </p:nvSpPr>
            <p:spPr>
              <a:xfrm>
                <a:off x="418183" y="5437636"/>
                <a:ext cx="3789820" cy="1477328"/>
              </a:xfrm>
              <a:prstGeom prst="rect">
                <a:avLst/>
              </a:prstGeom>
              <a:blipFill>
                <a:blip r:embed="rId2"/>
                <a:stretch>
                  <a:fillRect l="-1449" t="-2479" r="-483"/>
                </a:stretch>
              </a:blipFill>
            </p:spPr>
            <p:txBody>
              <a:bodyPr/>
              <a:lstStyle/>
              <a:p>
                <a:r>
                  <a:rPr lang="es-MX">
                    <a:noFill/>
                  </a:rPr>
                  <a:t> </a:t>
                </a:r>
              </a:p>
            </p:txBody>
          </p:sp>
        </mc:Fallback>
      </mc:AlternateContent>
      <p:pic>
        <p:nvPicPr>
          <p:cNvPr id="14" name="Imagen 13"/>
          <p:cNvPicPr>
            <a:picLocks noChangeAspect="1"/>
          </p:cNvPicPr>
          <p:nvPr/>
        </p:nvPicPr>
        <p:blipFill>
          <a:blip r:embed="rId3"/>
          <a:stretch>
            <a:fillRect/>
          </a:stretch>
        </p:blipFill>
        <p:spPr>
          <a:xfrm>
            <a:off x="2313093" y="2849772"/>
            <a:ext cx="1475360" cy="701101"/>
          </a:xfrm>
          <a:prstGeom prst="rect">
            <a:avLst/>
          </a:prstGeom>
        </p:spPr>
      </p:pic>
      <p:grpSp>
        <p:nvGrpSpPr>
          <p:cNvPr id="17" name="Grupo 16"/>
          <p:cNvGrpSpPr/>
          <p:nvPr/>
        </p:nvGrpSpPr>
        <p:grpSpPr>
          <a:xfrm>
            <a:off x="2313093" y="4579201"/>
            <a:ext cx="1592548" cy="724365"/>
            <a:chOff x="2550747" y="5414680"/>
            <a:chExt cx="1592548" cy="724365"/>
          </a:xfrm>
        </p:grpSpPr>
        <p:pic>
          <p:nvPicPr>
            <p:cNvPr id="15" name="Imagen 14"/>
            <p:cNvPicPr>
              <a:picLocks noChangeAspect="1"/>
            </p:cNvPicPr>
            <p:nvPr/>
          </p:nvPicPr>
          <p:blipFill rotWithShape="1">
            <a:blip r:embed="rId4"/>
            <a:srcRect t="30832" r="81235"/>
            <a:stretch/>
          </p:blipFill>
          <p:spPr>
            <a:xfrm>
              <a:off x="2550747" y="5649894"/>
              <a:ext cx="275713" cy="489151"/>
            </a:xfrm>
            <a:prstGeom prst="rect">
              <a:avLst/>
            </a:prstGeom>
          </p:spPr>
        </p:pic>
        <mc:AlternateContent xmlns:mc="http://schemas.openxmlformats.org/markup-compatibility/2006" xmlns:a14="http://schemas.microsoft.com/office/drawing/2010/main">
          <mc:Choice Requires="a14">
            <p:sp>
              <p:nvSpPr>
                <p:cNvPr id="16" name="CuadroTexto 15"/>
                <p:cNvSpPr txBox="1"/>
                <p:nvPr/>
              </p:nvSpPr>
              <p:spPr>
                <a:xfrm>
                  <a:off x="2826460" y="5414680"/>
                  <a:ext cx="1316835" cy="724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rPr>
                          <m:t>=</m:t>
                        </m:r>
                        <m:f>
                          <m:fPr>
                            <m:ctrlPr>
                              <a:rPr lang="es-MX" sz="2400" b="0" i="1" smtClean="0">
                                <a:latin typeface="Cambria Math" panose="02040503050406030204" pitchFamily="18" charset="0"/>
                              </a:rPr>
                            </m:ctrlPr>
                          </m:fPr>
                          <m:num>
                            <m:nary>
                              <m:naryPr>
                                <m:chr m:val="∑"/>
                                <m:ctrlPr>
                                  <a:rPr lang="es-MX" sz="2400" b="0" i="1" smtClean="0">
                                    <a:latin typeface="Cambria Math" panose="02040503050406030204" pitchFamily="18" charset="0"/>
                                  </a:rPr>
                                </m:ctrlPr>
                              </m:naryPr>
                              <m:sub>
                                <m:r>
                                  <m:rPr>
                                    <m:brk m:alnAt="23"/>
                                  </m:rPr>
                                  <a:rPr lang="es-MX" sz="2400" b="0" i="1" smtClean="0">
                                    <a:latin typeface="Cambria Math" panose="02040503050406030204" pitchFamily="18" charset="0"/>
                                  </a:rPr>
                                  <m:t>𝑖</m:t>
                                </m:r>
                                <m:r>
                                  <a:rPr lang="es-MX" sz="2400" b="0" i="1" smtClean="0">
                                    <a:latin typeface="Cambria Math" panose="02040503050406030204" pitchFamily="18" charset="0"/>
                                  </a:rPr>
                                  <m:t>=1</m:t>
                                </m:r>
                              </m:sub>
                              <m:sup>
                                <m:r>
                                  <a:rPr lang="es-MX" sz="2400" b="0" i="1" smtClean="0">
                                    <a:latin typeface="Cambria Math" panose="02040503050406030204" pitchFamily="18" charset="0"/>
                                  </a:rPr>
                                  <m:t>𝑛</m:t>
                                </m:r>
                              </m:sup>
                              <m:e>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𝑋</m:t>
                                    </m:r>
                                  </m:e>
                                  <m:sub>
                                    <m:r>
                                      <a:rPr lang="es-MX" sz="2400" b="0" i="1" smtClean="0">
                                        <a:latin typeface="Cambria Math" panose="02040503050406030204" pitchFamily="18" charset="0"/>
                                      </a:rPr>
                                      <m:t>𝑖</m:t>
                                    </m:r>
                                  </m:sub>
                                </m:sSub>
                              </m:e>
                            </m:nary>
                          </m:num>
                          <m:den>
                            <m:r>
                              <a:rPr lang="es-MX" sz="2400" b="0" i="1" smtClean="0">
                                <a:latin typeface="Cambria Math" panose="02040503050406030204" pitchFamily="18" charset="0"/>
                              </a:rPr>
                              <m:t>𝑛</m:t>
                            </m:r>
                          </m:den>
                        </m:f>
                      </m:oMath>
                    </m:oMathPara>
                  </a14:m>
                  <a:endParaRPr lang="es-MX" sz="2400" dirty="0"/>
                </a:p>
              </p:txBody>
            </p:sp>
          </mc:Choice>
          <mc:Fallback xmlns="">
            <p:sp>
              <p:nvSpPr>
                <p:cNvPr id="16" name="CuadroTexto 15"/>
                <p:cNvSpPr txBox="1">
                  <a:spLocks noRot="1" noChangeAspect="1" noMove="1" noResize="1" noEditPoints="1" noAdjustHandles="1" noChangeArrowheads="1" noChangeShapeType="1" noTextEdit="1"/>
                </p:cNvSpPr>
                <p:nvPr/>
              </p:nvSpPr>
              <p:spPr>
                <a:xfrm>
                  <a:off x="2826460" y="5414680"/>
                  <a:ext cx="1316835" cy="724365"/>
                </a:xfrm>
                <a:prstGeom prst="rect">
                  <a:avLst/>
                </a:prstGeom>
                <a:blipFill>
                  <a:blip r:embed="rId5"/>
                  <a:stretch>
                    <a:fillRect/>
                  </a:stretch>
                </a:blipFill>
              </p:spPr>
              <p:txBody>
                <a:bodyPr/>
                <a:lstStyle/>
                <a:p>
                  <a:r>
                    <a:rPr lang="es-MX">
                      <a:noFill/>
                    </a:rPr>
                    <a:t> </a:t>
                  </a:r>
                </a:p>
              </p:txBody>
            </p:sp>
          </mc:Fallback>
        </mc:AlternateContent>
      </p:grpSp>
      <p:sp>
        <p:nvSpPr>
          <p:cNvPr id="18" name="Rectángulo 17"/>
          <p:cNvSpPr/>
          <p:nvPr/>
        </p:nvSpPr>
        <p:spPr>
          <a:xfrm>
            <a:off x="6889935" y="3660253"/>
            <a:ext cx="5006209" cy="1754326"/>
          </a:xfrm>
          <a:prstGeom prst="rect">
            <a:avLst/>
          </a:prstGeom>
          <a:solidFill>
            <a:srgbClr val="002060"/>
          </a:solidFill>
        </p:spPr>
        <p:txBody>
          <a:bodyPr wrap="square">
            <a:spAutoFit/>
          </a:bodyPr>
          <a:lstStyle/>
          <a:p>
            <a:r>
              <a:rPr lang="es-MX" b="1" dirty="0" smtClean="0">
                <a:solidFill>
                  <a:srgbClr val="FFC000"/>
                </a:solidFill>
                <a:latin typeface="Arial Narrow" panose="020B0606020202030204" pitchFamily="34" charset="0"/>
                <a:ea typeface="Cambria Math" panose="02040503050406030204" pitchFamily="18" charset="0"/>
              </a:rPr>
              <a:t>Propiedades:</a:t>
            </a:r>
          </a:p>
          <a:p>
            <a:pPr marL="285750" indent="-285750">
              <a:buFont typeface="Arial" panose="020B0604020202020204" pitchFamily="34" charset="0"/>
              <a:buChar char="•"/>
            </a:pPr>
            <a:r>
              <a:rPr lang="es-MX" dirty="0" smtClean="0">
                <a:solidFill>
                  <a:srgbClr val="FFC000"/>
                </a:solidFill>
                <a:latin typeface="Arial Narrow" panose="020B0606020202030204" pitchFamily="34" charset="0"/>
                <a:ea typeface="Cambria Math" panose="02040503050406030204" pitchFamily="18" charset="0"/>
              </a:rPr>
              <a:t>Es única para un conjunto de datos (Única)</a:t>
            </a:r>
          </a:p>
          <a:p>
            <a:pPr marL="285750" indent="-285750">
              <a:buFont typeface="Arial" panose="020B0604020202020204" pitchFamily="34" charset="0"/>
              <a:buChar char="•"/>
            </a:pPr>
            <a:r>
              <a:rPr lang="es-MX" dirty="0">
                <a:solidFill>
                  <a:srgbClr val="FFC000"/>
                </a:solidFill>
                <a:latin typeface="Arial Narrow" panose="020B0606020202030204" pitchFamily="34" charset="0"/>
                <a:ea typeface="Cambria Math" panose="02040503050406030204" pitchFamily="18" charset="0"/>
              </a:rPr>
              <a:t>Es simple de calcular (simplicidad)</a:t>
            </a:r>
          </a:p>
          <a:p>
            <a:pPr marL="285750" indent="-285750">
              <a:buFont typeface="Arial" panose="020B0604020202020204" pitchFamily="34" charset="0"/>
              <a:buChar char="•"/>
            </a:pPr>
            <a:r>
              <a:rPr lang="es-MX" dirty="0">
                <a:solidFill>
                  <a:srgbClr val="FFC000"/>
                </a:solidFill>
                <a:latin typeface="Arial Narrow" panose="020B0606020202030204" pitchFamily="34" charset="0"/>
                <a:ea typeface="Cambria Math" panose="02040503050406030204" pitchFamily="18" charset="0"/>
              </a:rPr>
              <a:t>Los valores extremos pueden distorsionarla tanto que no sea deseable usarla como medida de tendencia </a:t>
            </a:r>
            <a:r>
              <a:rPr lang="es-MX" dirty="0" smtClean="0">
                <a:solidFill>
                  <a:srgbClr val="FFC000"/>
                </a:solidFill>
                <a:latin typeface="Arial Narrow" panose="020B0606020202030204" pitchFamily="34" charset="0"/>
                <a:ea typeface="Cambria Math" panose="02040503050406030204" pitchFamily="18" charset="0"/>
              </a:rPr>
              <a:t>central</a:t>
            </a:r>
            <a:endParaRPr lang="es-MX" dirty="0">
              <a:solidFill>
                <a:srgbClr val="FFC000"/>
              </a:solidFill>
              <a:latin typeface="Arial Narrow" panose="020B0606020202030204" pitchFamily="34" charset="0"/>
              <a:ea typeface="Cambria Math" panose="02040503050406030204" pitchFamily="18" charset="0"/>
            </a:endParaRPr>
          </a:p>
        </p:txBody>
      </p:sp>
      <p:sp>
        <p:nvSpPr>
          <p:cNvPr id="19" name="Rectángulo 18"/>
          <p:cNvSpPr/>
          <p:nvPr/>
        </p:nvSpPr>
        <p:spPr>
          <a:xfrm>
            <a:off x="9061173" y="2320039"/>
            <a:ext cx="2776722" cy="369332"/>
          </a:xfrm>
          <a:prstGeom prst="rect">
            <a:avLst/>
          </a:prstGeom>
        </p:spPr>
        <p:txBody>
          <a:bodyPr wrap="none">
            <a:spAutoFit/>
          </a:bodyPr>
          <a:lstStyle/>
          <a:p>
            <a:r>
              <a:rPr lang="es-MX" b="1" dirty="0" smtClean="0">
                <a:solidFill>
                  <a:srgbClr val="002060"/>
                </a:solidFill>
                <a:latin typeface="Arial Narrow" panose="020B0606020202030204" pitchFamily="34" charset="0"/>
              </a:rPr>
              <a:t>Medida </a:t>
            </a:r>
            <a:r>
              <a:rPr lang="es-MX" b="1" dirty="0">
                <a:solidFill>
                  <a:srgbClr val="002060"/>
                </a:solidFill>
                <a:latin typeface="Arial Narrow" panose="020B0606020202030204" pitchFamily="34" charset="0"/>
              </a:rPr>
              <a:t>de tendencia central </a:t>
            </a:r>
            <a:endParaRPr lang="es-MX" dirty="0"/>
          </a:p>
        </p:txBody>
      </p:sp>
    </p:spTree>
    <p:extLst>
      <p:ext uri="{BB962C8B-B14F-4D97-AF65-F5344CB8AC3E}">
        <p14:creationId xmlns:p14="http://schemas.microsoft.com/office/powerpoint/2010/main" val="620979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Marcador de contenido 2"/>
          <p:cNvSpPr txBox="1">
            <a:spLocks/>
          </p:cNvSpPr>
          <p:nvPr/>
        </p:nvSpPr>
        <p:spPr>
          <a:xfrm>
            <a:off x="597089" y="824474"/>
            <a:ext cx="6868236" cy="4038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000" dirty="0" smtClean="0">
                <a:solidFill>
                  <a:srgbClr val="002060"/>
                </a:solidFill>
                <a:latin typeface="Arial Narrow" panose="020B0606020202030204" pitchFamily="34" charset="0"/>
              </a:rPr>
              <a:t>La</a:t>
            </a:r>
            <a:r>
              <a:rPr lang="es-MX" sz="2000" b="1" dirty="0" smtClean="0">
                <a:solidFill>
                  <a:srgbClr val="002060"/>
                </a:solidFill>
                <a:latin typeface="Arial Narrow" panose="020B0606020202030204" pitchFamily="34" charset="0"/>
              </a:rPr>
              <a:t> Mediana </a:t>
            </a:r>
            <a:r>
              <a:rPr lang="es-MX" sz="2000" dirty="0" smtClean="0">
                <a:solidFill>
                  <a:srgbClr val="002060"/>
                </a:solidFill>
                <a:latin typeface="Arial Narrow" panose="020B0606020202030204" pitchFamily="34" charset="0"/>
              </a:rPr>
              <a:t>es aquel valor que </a:t>
            </a:r>
            <a:r>
              <a:rPr lang="es-MX" sz="2000" b="1" dirty="0" smtClean="0">
                <a:solidFill>
                  <a:srgbClr val="002060"/>
                </a:solidFill>
                <a:latin typeface="Arial Narrow" panose="020B0606020202030204" pitchFamily="34" charset="0"/>
              </a:rPr>
              <a:t>divide</a:t>
            </a:r>
            <a:r>
              <a:rPr lang="es-MX" sz="2000" dirty="0" smtClean="0">
                <a:solidFill>
                  <a:srgbClr val="002060"/>
                </a:solidFill>
                <a:latin typeface="Arial Narrow" panose="020B0606020202030204" pitchFamily="34" charset="0"/>
              </a:rPr>
              <a:t> al conjunto en </a:t>
            </a:r>
            <a:r>
              <a:rPr lang="es-MX" sz="2000" b="1" dirty="0" smtClean="0">
                <a:solidFill>
                  <a:srgbClr val="002060"/>
                </a:solidFill>
                <a:latin typeface="Arial Narrow" panose="020B0606020202030204" pitchFamily="34" charset="0"/>
              </a:rPr>
              <a:t>dos partes iguales </a:t>
            </a:r>
            <a:r>
              <a:rPr lang="es-MX" sz="2000" dirty="0" smtClean="0">
                <a:solidFill>
                  <a:srgbClr val="002060"/>
                </a:solidFill>
                <a:latin typeface="Arial Narrow" panose="020B0606020202030204" pitchFamily="34" charset="0"/>
              </a:rPr>
              <a:t>(número de valores)</a:t>
            </a:r>
          </a:p>
          <a:p>
            <a:pPr marL="0" indent="0">
              <a:buNone/>
            </a:pPr>
            <a:r>
              <a:rPr lang="es-MX" sz="2000" dirty="0" smtClean="0">
                <a:solidFill>
                  <a:srgbClr val="002060"/>
                </a:solidFill>
                <a:latin typeface="Arial Narrow" panose="020B0606020202030204" pitchFamily="34" charset="0"/>
              </a:rPr>
              <a:t>Se requiere </a:t>
            </a:r>
            <a:r>
              <a:rPr lang="es-MX" sz="2000" b="1" dirty="0" smtClean="0">
                <a:solidFill>
                  <a:srgbClr val="002060"/>
                </a:solidFill>
                <a:latin typeface="Arial Narrow" panose="020B0606020202030204" pitchFamily="34" charset="0"/>
              </a:rPr>
              <a:t>arreglar </a:t>
            </a:r>
            <a:r>
              <a:rPr lang="es-MX" sz="2000" dirty="0" smtClean="0">
                <a:solidFill>
                  <a:srgbClr val="002060"/>
                </a:solidFill>
                <a:latin typeface="Arial Narrow" panose="020B0606020202030204" pitchFamily="34" charset="0"/>
              </a:rPr>
              <a:t>los valores en </a:t>
            </a:r>
            <a:r>
              <a:rPr lang="es-MX" sz="2000" b="1" dirty="0" smtClean="0">
                <a:solidFill>
                  <a:srgbClr val="002060"/>
                </a:solidFill>
                <a:latin typeface="Arial Narrow" panose="020B0606020202030204" pitchFamily="34" charset="0"/>
              </a:rPr>
              <a:t>orden de magnitud </a:t>
            </a:r>
            <a:r>
              <a:rPr lang="es-MX" sz="2000" dirty="0" smtClean="0">
                <a:solidFill>
                  <a:srgbClr val="002060"/>
                </a:solidFill>
                <a:latin typeface="Arial Narrow" panose="020B0606020202030204" pitchFamily="34" charset="0"/>
              </a:rPr>
              <a:t>(menor a mayor o viceversa)</a:t>
            </a:r>
          </a:p>
          <a:p>
            <a:endParaRPr lang="es-MX" sz="20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000" dirty="0" smtClean="0">
              <a:solidFill>
                <a:srgbClr val="002060"/>
              </a:solidFill>
              <a:latin typeface="Arial Narrow" panose="020B0606020202030204" pitchFamily="34" charset="0"/>
            </a:endParaRPr>
          </a:p>
          <a:p>
            <a:endParaRPr lang="es-MX" sz="2000" dirty="0">
              <a:solidFill>
                <a:srgbClr val="002060"/>
              </a:solidFill>
              <a:latin typeface="Arial Narrow" panose="020B060602020203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2084140522"/>
              </p:ext>
            </p:extLst>
          </p:nvPr>
        </p:nvGraphicFramePr>
        <p:xfrm>
          <a:off x="633884" y="2715091"/>
          <a:ext cx="6388670" cy="1280160"/>
        </p:xfrm>
        <a:graphic>
          <a:graphicData uri="http://schemas.openxmlformats.org/drawingml/2006/table">
            <a:tbl>
              <a:tblPr firstRow="1" bandRow="1">
                <a:tableStyleId>{5940675A-B579-460E-94D1-54222C63F5DA}</a:tableStyleId>
              </a:tblPr>
              <a:tblGrid>
                <a:gridCol w="3194335">
                  <a:extLst>
                    <a:ext uri="{9D8B030D-6E8A-4147-A177-3AD203B41FA5}">
                      <a16:colId xmlns:a16="http://schemas.microsoft.com/office/drawing/2014/main" val="20000"/>
                    </a:ext>
                  </a:extLst>
                </a:gridCol>
                <a:gridCol w="3194335">
                  <a:extLst>
                    <a:ext uri="{9D8B030D-6E8A-4147-A177-3AD203B41FA5}">
                      <a16:colId xmlns:a16="http://schemas.microsoft.com/office/drawing/2014/main" val="20001"/>
                    </a:ext>
                  </a:extLst>
                </a:gridCol>
              </a:tblGrid>
              <a:tr h="370840">
                <a:tc>
                  <a:txBody>
                    <a:bodyPr/>
                    <a:lstStyle/>
                    <a:p>
                      <a:pPr algn="ctr"/>
                      <a:r>
                        <a:rPr lang="es-MX" sz="2400" b="1" dirty="0" smtClean="0"/>
                        <a:t>Si:</a:t>
                      </a:r>
                      <a:r>
                        <a:rPr lang="es-MX" sz="2400" b="1" baseline="0" dirty="0" smtClean="0"/>
                        <a:t> número total impar</a:t>
                      </a:r>
                      <a:endParaRPr lang="es-MX" sz="2400" b="1" dirty="0"/>
                    </a:p>
                  </a:txBody>
                  <a:tcPr/>
                </a:tc>
                <a:tc>
                  <a:txBody>
                    <a:bodyPr/>
                    <a:lstStyle/>
                    <a:p>
                      <a:pPr algn="ctr"/>
                      <a:r>
                        <a:rPr lang="es-MX" sz="2400" b="1" dirty="0" smtClean="0">
                          <a:solidFill>
                            <a:schemeClr val="tx1"/>
                          </a:solidFill>
                        </a:rPr>
                        <a:t>Si:</a:t>
                      </a:r>
                      <a:r>
                        <a:rPr lang="es-MX" sz="2400" b="1" baseline="0" dirty="0" smtClean="0">
                          <a:solidFill>
                            <a:schemeClr val="tx1"/>
                          </a:solidFill>
                        </a:rPr>
                        <a:t> número total par</a:t>
                      </a:r>
                      <a:endParaRPr lang="es-MX" sz="2400" b="1" dirty="0">
                        <a:solidFill>
                          <a:schemeClr val="tx1"/>
                        </a:solidFill>
                      </a:endParaRPr>
                    </a:p>
                  </a:txBody>
                  <a:tcPr/>
                </a:tc>
                <a:extLst>
                  <a:ext uri="{0D108BD9-81ED-4DB2-BD59-A6C34878D82A}">
                    <a16:rowId xmlns:a16="http://schemas.microsoft.com/office/drawing/2014/main" val="10000"/>
                  </a:ext>
                </a:extLst>
              </a:tr>
              <a:tr h="370840">
                <a:tc>
                  <a:txBody>
                    <a:bodyPr/>
                    <a:lstStyle/>
                    <a:p>
                      <a:pPr algn="ctr"/>
                      <a:endParaRPr lang="es-MX" sz="2400" dirty="0"/>
                    </a:p>
                  </a:txBody>
                  <a:tcPr/>
                </a:tc>
                <a:tc>
                  <a:txBody>
                    <a:bodyPr/>
                    <a:lstStyle/>
                    <a:p>
                      <a:pPr algn="ctr"/>
                      <a:endParaRPr lang="es-MX" sz="2400" b="0" i="0" dirty="0" smtClean="0">
                        <a:latin typeface="Cambria Math" panose="02040503050406030204" pitchFamily="18" charset="0"/>
                      </a:endParaRPr>
                    </a:p>
                    <a:p>
                      <a:pPr algn="ctr"/>
                      <a:endParaRPr lang="es-MX" sz="2400" dirty="0"/>
                    </a:p>
                  </a:txBody>
                  <a:tcPr/>
                </a:tc>
                <a:extLst>
                  <a:ext uri="{0D108BD9-81ED-4DB2-BD59-A6C34878D82A}">
                    <a16:rowId xmlns:a16="http://schemas.microsoft.com/office/drawing/2014/main" val="10001"/>
                  </a:ext>
                </a:extLst>
              </a:tr>
            </a:tbl>
          </a:graphicData>
        </a:graphic>
      </p:graphicFrame>
      <p:pic>
        <p:nvPicPr>
          <p:cNvPr id="9" name="Picture 2" descr="http://static.icarito.cl/201001/66857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4570" y="4375148"/>
            <a:ext cx="3057984" cy="217805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Imagen 9"/>
          <p:cNvPicPr>
            <a:picLocks noChangeAspect="1"/>
          </p:cNvPicPr>
          <p:nvPr/>
        </p:nvPicPr>
        <p:blipFill>
          <a:blip r:embed="rId3"/>
          <a:stretch>
            <a:fillRect/>
          </a:stretch>
        </p:blipFill>
        <p:spPr>
          <a:xfrm>
            <a:off x="759389" y="3355171"/>
            <a:ext cx="621846" cy="371888"/>
          </a:xfrm>
          <a:prstGeom prst="rect">
            <a:avLst/>
          </a:prstGeom>
        </p:spPr>
      </p:pic>
      <p:pic>
        <p:nvPicPr>
          <p:cNvPr id="11" name="Imagen 10"/>
          <p:cNvPicPr>
            <a:picLocks noChangeAspect="1"/>
          </p:cNvPicPr>
          <p:nvPr/>
        </p:nvPicPr>
        <p:blipFill>
          <a:blip r:embed="rId3"/>
          <a:stretch>
            <a:fillRect/>
          </a:stretch>
        </p:blipFill>
        <p:spPr>
          <a:xfrm>
            <a:off x="4080076" y="3335187"/>
            <a:ext cx="621846" cy="411856"/>
          </a:xfrm>
          <a:prstGeom prst="rect">
            <a:avLst/>
          </a:prstGeom>
        </p:spPr>
      </p:pic>
      <p:sp>
        <p:nvSpPr>
          <p:cNvPr id="12" name="Título 1"/>
          <p:cNvSpPr txBox="1">
            <a:spLocks/>
          </p:cNvSpPr>
          <p:nvPr/>
        </p:nvSpPr>
        <p:spPr>
          <a:xfrm>
            <a:off x="7017657" y="228647"/>
            <a:ext cx="4744038"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Mediana</a:t>
            </a:r>
            <a:endParaRPr lang="es-MX" dirty="0"/>
          </a:p>
        </p:txBody>
      </p:sp>
      <p:pic>
        <p:nvPicPr>
          <p:cNvPr id="9218" name="Picture 2" descr="Medidas-Foto 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595" y="4157438"/>
            <a:ext cx="3259540" cy="820219"/>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7758506" y="3066144"/>
            <a:ext cx="4307989" cy="2031325"/>
          </a:xfrm>
          <a:prstGeom prst="rect">
            <a:avLst/>
          </a:prstGeom>
          <a:solidFill>
            <a:srgbClr val="002060"/>
          </a:solidFill>
        </p:spPr>
        <p:txBody>
          <a:bodyPr wrap="square">
            <a:spAutoFit/>
          </a:bodyPr>
          <a:lstStyle/>
          <a:p>
            <a:r>
              <a:rPr lang="es-MX" b="1" dirty="0" smtClean="0">
                <a:solidFill>
                  <a:srgbClr val="FFC000"/>
                </a:solidFill>
                <a:latin typeface="Arial Narrow" panose="020B0606020202030204" pitchFamily="34" charset="0"/>
                <a:ea typeface="Cambria Math" panose="02040503050406030204" pitchFamily="18" charset="0"/>
              </a:rPr>
              <a:t>Propiedades:</a:t>
            </a:r>
          </a:p>
          <a:p>
            <a:pPr marL="285750" indent="-285750">
              <a:buFont typeface="Arial" panose="020B0604020202020204" pitchFamily="34" charset="0"/>
              <a:buChar char="•"/>
            </a:pPr>
            <a:r>
              <a:rPr lang="es-MX" dirty="0" smtClean="0">
                <a:solidFill>
                  <a:srgbClr val="FFC000"/>
                </a:solidFill>
                <a:latin typeface="Arial Narrow" panose="020B0606020202030204" pitchFamily="34" charset="0"/>
                <a:ea typeface="Cambria Math" panose="02040503050406030204" pitchFamily="18" charset="0"/>
              </a:rPr>
              <a:t>Es única para un conjunto de datos (Única)</a:t>
            </a:r>
          </a:p>
          <a:p>
            <a:pPr marL="285750" indent="-285750">
              <a:buFont typeface="Arial" panose="020B0604020202020204" pitchFamily="34" charset="0"/>
              <a:buChar char="•"/>
            </a:pPr>
            <a:r>
              <a:rPr lang="es-MX" dirty="0">
                <a:solidFill>
                  <a:srgbClr val="FFC000"/>
                </a:solidFill>
                <a:latin typeface="Arial Narrow" panose="020B0606020202030204" pitchFamily="34" charset="0"/>
                <a:ea typeface="Cambria Math" panose="02040503050406030204" pitchFamily="18" charset="0"/>
              </a:rPr>
              <a:t>Es simple de calcular (simplicidad)</a:t>
            </a:r>
          </a:p>
          <a:p>
            <a:pPr marL="285750" indent="-285750">
              <a:buFont typeface="Arial" panose="020B0604020202020204" pitchFamily="34" charset="0"/>
              <a:buChar char="•"/>
            </a:pPr>
            <a:r>
              <a:rPr lang="es-MX" dirty="0">
                <a:solidFill>
                  <a:srgbClr val="FFC000"/>
                </a:solidFill>
                <a:latin typeface="Arial Narrow" panose="020B0606020202030204" pitchFamily="34" charset="0"/>
                <a:ea typeface="Cambria Math" panose="02040503050406030204" pitchFamily="18" charset="0"/>
              </a:rPr>
              <a:t>Los valores extremos </a:t>
            </a:r>
            <a:r>
              <a:rPr lang="es-MX" dirty="0" smtClean="0">
                <a:solidFill>
                  <a:srgbClr val="FFC000"/>
                </a:solidFill>
                <a:latin typeface="Arial Narrow" panose="020B0606020202030204" pitchFamily="34" charset="0"/>
                <a:ea typeface="Cambria Math" panose="02040503050406030204" pitchFamily="18" charset="0"/>
              </a:rPr>
              <a:t>no tiene efecto importante sobre la mediana</a:t>
            </a:r>
            <a:endParaRPr lang="es-MX" dirty="0">
              <a:solidFill>
                <a:srgbClr val="FFC000"/>
              </a:solidFill>
              <a:latin typeface="Arial Narrow" panose="020B0606020202030204" pitchFamily="34" charset="0"/>
              <a:ea typeface="Cambria Math" panose="02040503050406030204" pitchFamily="18" charset="0"/>
            </a:endParaRPr>
          </a:p>
          <a:p>
            <a:pPr marL="285750" indent="-285750">
              <a:buFont typeface="Arial" panose="020B0604020202020204" pitchFamily="34" charset="0"/>
              <a:buChar char="•"/>
            </a:pPr>
            <a:endParaRPr lang="es-MX" dirty="0">
              <a:solidFill>
                <a:srgbClr val="FFC000"/>
              </a:solidFill>
              <a:latin typeface="Arial Narrow" panose="020B0606020202030204" pitchFamily="34" charset="0"/>
              <a:ea typeface="Cambria Math" panose="02040503050406030204" pitchFamily="18" charset="0"/>
              <a:sym typeface="Wingdings" panose="05000000000000000000" pitchFamily="2" charset="2"/>
            </a:endParaRPr>
          </a:p>
          <a:p>
            <a:endParaRPr lang="es-MX" dirty="0">
              <a:solidFill>
                <a:srgbClr val="FFC000"/>
              </a:solidFill>
              <a:latin typeface="Arial Narrow" panose="020B0606020202030204" pitchFamily="34" charset="0"/>
            </a:endParaRPr>
          </a:p>
        </p:txBody>
      </p:sp>
      <p:sp>
        <p:nvSpPr>
          <p:cNvPr id="16" name="Rectángulo 15"/>
          <p:cNvSpPr/>
          <p:nvPr/>
        </p:nvSpPr>
        <p:spPr>
          <a:xfrm>
            <a:off x="8998421" y="1207597"/>
            <a:ext cx="2776722" cy="369332"/>
          </a:xfrm>
          <a:prstGeom prst="rect">
            <a:avLst/>
          </a:prstGeom>
        </p:spPr>
        <p:txBody>
          <a:bodyPr wrap="none">
            <a:spAutoFit/>
          </a:bodyPr>
          <a:lstStyle/>
          <a:p>
            <a:r>
              <a:rPr lang="es-MX" b="1" dirty="0" smtClean="0">
                <a:solidFill>
                  <a:srgbClr val="002060"/>
                </a:solidFill>
                <a:latin typeface="Arial Narrow" panose="020B0606020202030204" pitchFamily="34" charset="0"/>
              </a:rPr>
              <a:t>Medida </a:t>
            </a:r>
            <a:r>
              <a:rPr lang="es-MX" b="1" dirty="0">
                <a:solidFill>
                  <a:srgbClr val="002060"/>
                </a:solidFill>
                <a:latin typeface="Arial Narrow" panose="020B0606020202030204" pitchFamily="34" charset="0"/>
              </a:rPr>
              <a:t>de tendencia central </a:t>
            </a:r>
            <a:endParaRPr lang="es-MX" dirty="0"/>
          </a:p>
        </p:txBody>
      </p:sp>
    </p:spTree>
    <p:extLst>
      <p:ext uri="{BB962C8B-B14F-4D97-AF65-F5344CB8AC3E}">
        <p14:creationId xmlns:p14="http://schemas.microsoft.com/office/powerpoint/2010/main" val="23713201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Moda</a:t>
            </a:r>
            <a:endParaRPr lang="es-MX" dirty="0"/>
          </a:p>
        </p:txBody>
      </p:sp>
      <p:sp>
        <p:nvSpPr>
          <p:cNvPr id="8" name="Marcador de contenido 2"/>
          <p:cNvSpPr txBox="1">
            <a:spLocks/>
          </p:cNvSpPr>
          <p:nvPr/>
        </p:nvSpPr>
        <p:spPr>
          <a:xfrm>
            <a:off x="431042" y="1176705"/>
            <a:ext cx="7689375" cy="22289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400" dirty="0" smtClean="0">
                <a:solidFill>
                  <a:srgbClr val="002060"/>
                </a:solidFill>
                <a:latin typeface="Arial Narrow" panose="020B0606020202030204" pitchFamily="34" charset="0"/>
              </a:rPr>
              <a:t>La moda es aquel valor que ocurre con mayor frecuencia en un conjunto de datos. Si todos los valores son diferentes en el conjunto de datos, entonces la moda </a:t>
            </a:r>
            <a:r>
              <a:rPr lang="es-MX" sz="2400" b="1" dirty="0" smtClean="0">
                <a:solidFill>
                  <a:srgbClr val="002060"/>
                </a:solidFill>
                <a:latin typeface="Arial Narrow" panose="020B0606020202030204" pitchFamily="34" charset="0"/>
              </a:rPr>
              <a:t>NO EXISTE</a:t>
            </a:r>
            <a:r>
              <a:rPr lang="es-MX" sz="2400" dirty="0" smtClean="0">
                <a:solidFill>
                  <a:srgbClr val="002060"/>
                </a:solidFill>
                <a:latin typeface="Arial Narrow" panose="020B0606020202030204" pitchFamily="34" charset="0"/>
              </a:rPr>
              <a:t>.</a:t>
            </a:r>
          </a:p>
          <a:p>
            <a:pPr marL="0" indent="0">
              <a:buNone/>
            </a:pPr>
            <a:r>
              <a:rPr lang="es-MX" sz="2400" dirty="0" smtClean="0">
                <a:solidFill>
                  <a:srgbClr val="002060"/>
                </a:solidFill>
                <a:latin typeface="Arial Narrow" panose="020B0606020202030204" pitchFamily="34" charset="0"/>
              </a:rPr>
              <a:t>Un conjunto de valores puede tener </a:t>
            </a:r>
            <a:r>
              <a:rPr lang="es-MX" sz="2400" b="1" dirty="0" smtClean="0">
                <a:solidFill>
                  <a:srgbClr val="002060"/>
                </a:solidFill>
                <a:latin typeface="Arial Narrow" panose="020B0606020202030204" pitchFamily="34" charset="0"/>
              </a:rPr>
              <a:t>más de una moda</a:t>
            </a:r>
          </a:p>
          <a:p>
            <a:endParaRPr lang="es-MX" dirty="0" smtClean="0">
              <a:solidFill>
                <a:srgbClr val="002060"/>
              </a:solidFill>
              <a:latin typeface="Arial Narrow" panose="020B0606020202030204" pitchFamily="34" charset="0"/>
            </a:endParaRPr>
          </a:p>
          <a:p>
            <a:endParaRPr lang="es-MX" dirty="0">
              <a:solidFill>
                <a:srgbClr val="002060"/>
              </a:solidFill>
              <a:latin typeface="Arial Narrow" panose="020B0606020202030204" pitchFamily="34" charset="0"/>
            </a:endParaRPr>
          </a:p>
        </p:txBody>
      </p:sp>
      <p:pic>
        <p:nvPicPr>
          <p:cNvPr id="9" name="Picture 2" descr="http://mathworld.wolfram.com/images/eps-gif/Mode_100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247" y="3811362"/>
            <a:ext cx="9083525" cy="2665437"/>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ángulo 9"/>
          <p:cNvSpPr/>
          <p:nvPr/>
        </p:nvSpPr>
        <p:spPr>
          <a:xfrm>
            <a:off x="9148411" y="1320309"/>
            <a:ext cx="2776722" cy="369332"/>
          </a:xfrm>
          <a:prstGeom prst="rect">
            <a:avLst/>
          </a:prstGeom>
        </p:spPr>
        <p:txBody>
          <a:bodyPr wrap="none">
            <a:spAutoFit/>
          </a:bodyPr>
          <a:lstStyle/>
          <a:p>
            <a:r>
              <a:rPr lang="es-MX" b="1" dirty="0" smtClean="0">
                <a:solidFill>
                  <a:srgbClr val="002060"/>
                </a:solidFill>
                <a:latin typeface="Arial Narrow" panose="020B0606020202030204" pitchFamily="34" charset="0"/>
              </a:rPr>
              <a:t>Medida </a:t>
            </a:r>
            <a:r>
              <a:rPr lang="es-MX" b="1" dirty="0">
                <a:solidFill>
                  <a:srgbClr val="002060"/>
                </a:solidFill>
                <a:latin typeface="Arial Narrow" panose="020B0606020202030204" pitchFamily="34" charset="0"/>
              </a:rPr>
              <a:t>de tendencia central </a:t>
            </a:r>
            <a:endParaRPr lang="es-MX" dirty="0"/>
          </a:p>
        </p:txBody>
      </p:sp>
    </p:spTree>
    <p:extLst>
      <p:ext uri="{BB962C8B-B14F-4D97-AF65-F5344CB8AC3E}">
        <p14:creationId xmlns:p14="http://schemas.microsoft.com/office/powerpoint/2010/main" val="27337992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Medidas de Dispersión</a:t>
            </a:r>
            <a:endParaRPr lang="es-MX" dirty="0"/>
          </a:p>
        </p:txBody>
      </p:sp>
      <p:sp>
        <p:nvSpPr>
          <p:cNvPr id="8" name="Marcador de contenido 2"/>
          <p:cNvSpPr txBox="1">
            <a:spLocks/>
          </p:cNvSpPr>
          <p:nvPr/>
        </p:nvSpPr>
        <p:spPr>
          <a:xfrm>
            <a:off x="785748" y="1831672"/>
            <a:ext cx="5669290" cy="40386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000" dirty="0" smtClean="0">
                <a:solidFill>
                  <a:srgbClr val="002060"/>
                </a:solidFill>
                <a:latin typeface="Arial Narrow" panose="020B0606020202030204" pitchFamily="34" charset="0"/>
              </a:rPr>
              <a:t>Las medidas de dispersión conllevan información respecto a la </a:t>
            </a:r>
            <a:r>
              <a:rPr lang="es-MX" sz="2000" b="1" dirty="0" smtClean="0">
                <a:solidFill>
                  <a:srgbClr val="002060"/>
                </a:solidFill>
                <a:latin typeface="Arial Narrow" panose="020B0606020202030204" pitchFamily="34" charset="0"/>
              </a:rPr>
              <a:t>cantidad total de variabilidad </a:t>
            </a:r>
            <a:r>
              <a:rPr lang="es-MX" sz="2000" dirty="0" smtClean="0">
                <a:solidFill>
                  <a:srgbClr val="002060"/>
                </a:solidFill>
                <a:latin typeface="Arial Narrow" panose="020B0606020202030204" pitchFamily="34" charset="0"/>
              </a:rPr>
              <a:t>en el conjunto de datos</a:t>
            </a:r>
          </a:p>
          <a:p>
            <a:pPr marL="45720" indent="0">
              <a:buFont typeface="Arial" panose="020B0604020202020204" pitchFamily="34" charset="0"/>
              <a:buNone/>
            </a:pPr>
            <a:endParaRPr lang="es-MX" sz="2000" dirty="0" smtClean="0">
              <a:solidFill>
                <a:srgbClr val="002060"/>
              </a:solidFill>
              <a:latin typeface="Arial Narrow" panose="020B0606020202030204" pitchFamily="34" charset="0"/>
            </a:endParaRPr>
          </a:p>
          <a:p>
            <a:pPr marL="45720" indent="0">
              <a:buFont typeface="Arial" panose="020B0604020202020204" pitchFamily="34" charset="0"/>
              <a:buNone/>
            </a:pPr>
            <a:r>
              <a:rPr lang="es-MX" sz="2000" dirty="0" smtClean="0">
                <a:solidFill>
                  <a:srgbClr val="002060"/>
                </a:solidFill>
                <a:latin typeface="Arial Narrow" panose="020B0606020202030204" pitchFamily="34" charset="0"/>
              </a:rPr>
              <a:t>Las medidas de dispersión más importantes son: </a:t>
            </a:r>
          </a:p>
          <a:p>
            <a:pPr lvl="1"/>
            <a:r>
              <a:rPr lang="es-MX" sz="2000" b="1" dirty="0" smtClean="0">
                <a:solidFill>
                  <a:srgbClr val="002060"/>
                </a:solidFill>
                <a:latin typeface="Arial Narrow" panose="020B0606020202030204" pitchFamily="34" charset="0"/>
              </a:rPr>
              <a:t>Rango</a:t>
            </a:r>
          </a:p>
          <a:p>
            <a:pPr lvl="1"/>
            <a:r>
              <a:rPr lang="es-MX" sz="2000" b="1" dirty="0" smtClean="0">
                <a:solidFill>
                  <a:srgbClr val="002060"/>
                </a:solidFill>
                <a:latin typeface="Arial Narrow" panose="020B0606020202030204" pitchFamily="34" charset="0"/>
              </a:rPr>
              <a:t>Varianza</a:t>
            </a:r>
          </a:p>
          <a:p>
            <a:pPr lvl="1"/>
            <a:r>
              <a:rPr lang="es-MX" sz="2000" b="1" dirty="0" smtClean="0">
                <a:solidFill>
                  <a:srgbClr val="002060"/>
                </a:solidFill>
                <a:latin typeface="Arial Narrow" panose="020B0606020202030204" pitchFamily="34" charset="0"/>
              </a:rPr>
              <a:t>Desviación estándar</a:t>
            </a:r>
          </a:p>
          <a:p>
            <a:pPr lvl="1"/>
            <a:r>
              <a:rPr lang="es-MX" sz="2000" b="1" dirty="0" smtClean="0">
                <a:solidFill>
                  <a:srgbClr val="002060"/>
                </a:solidFill>
                <a:latin typeface="Arial Narrow" panose="020B0606020202030204" pitchFamily="34" charset="0"/>
              </a:rPr>
              <a:t>Coeficiente de variación</a:t>
            </a:r>
          </a:p>
          <a:p>
            <a:endParaRPr lang="es-MX" sz="2000" dirty="0">
              <a:solidFill>
                <a:srgbClr val="002060"/>
              </a:solidFill>
              <a:latin typeface="Arial Narrow" panose="020B0606020202030204" pitchFamily="34" charset="0"/>
            </a:endParaRPr>
          </a:p>
        </p:txBody>
      </p:sp>
      <p:pic>
        <p:nvPicPr>
          <p:cNvPr id="9" name="Picture 2" descr="http://www4.uwsp.edu/psych/stat/5/rangba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986" y="3200323"/>
            <a:ext cx="3685249" cy="274077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246426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Rango</a:t>
            </a:r>
            <a:endParaRPr lang="es-MX" dirty="0"/>
          </a:p>
        </p:txBody>
      </p:sp>
      <p:sp>
        <p:nvSpPr>
          <p:cNvPr id="9" name="Marcador de contenido 2"/>
          <p:cNvSpPr txBox="1">
            <a:spLocks/>
          </p:cNvSpPr>
          <p:nvPr/>
        </p:nvSpPr>
        <p:spPr>
          <a:xfrm>
            <a:off x="486027" y="679804"/>
            <a:ext cx="7277274"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200" b="1" dirty="0" smtClean="0">
                <a:solidFill>
                  <a:srgbClr val="002060"/>
                </a:solidFill>
                <a:latin typeface="Arial Narrow" panose="020B0606020202030204" pitchFamily="34" charset="0"/>
              </a:rPr>
              <a:t>El Rango se define como la diferencia entre el valor más pequeño y el más grande en un conjunto de observaciones/datos.</a:t>
            </a:r>
          </a:p>
          <a:p>
            <a:r>
              <a:rPr lang="es-MX" sz="2200" dirty="0" smtClean="0">
                <a:solidFill>
                  <a:srgbClr val="002060"/>
                </a:solidFill>
                <a:latin typeface="Arial Narrow" panose="020B0606020202030204" pitchFamily="34" charset="0"/>
              </a:rPr>
              <a:t>Su utilidad es limitada ya que sólo considera dos valores del total de los datos.</a:t>
            </a:r>
          </a:p>
          <a:p>
            <a:r>
              <a:rPr lang="es-MX" sz="2200" dirty="0" smtClean="0">
                <a:solidFill>
                  <a:srgbClr val="002060"/>
                </a:solidFill>
                <a:latin typeface="Arial Narrow" panose="020B0606020202030204" pitchFamily="34" charset="0"/>
              </a:rPr>
              <a:t>Su cálculo es simple, es su principal ventaja</a:t>
            </a:r>
          </a:p>
          <a:p>
            <a:pPr marL="0" indent="0">
              <a:buNone/>
            </a:pPr>
            <a:endParaRPr lang="es-MX" sz="2200" dirty="0">
              <a:solidFill>
                <a:srgbClr val="002060"/>
              </a:solidFill>
              <a:latin typeface="Arial Narrow" panose="020B0606020202030204" pitchFamily="34" charset="0"/>
            </a:endParaRPr>
          </a:p>
          <a:p>
            <a:pPr marL="0" indent="0">
              <a:buNone/>
            </a:pPr>
            <a:r>
              <a:rPr lang="es-MX" sz="2200" dirty="0" smtClean="0">
                <a:solidFill>
                  <a:srgbClr val="002060"/>
                </a:solidFill>
                <a:latin typeface="Arial Narrow" panose="020B0606020202030204" pitchFamily="34" charset="0"/>
              </a:rPr>
              <a:t>El rango se define como:</a:t>
            </a:r>
          </a:p>
          <a:p>
            <a:pPr marL="0" indent="0">
              <a:buNone/>
            </a:pPr>
            <a:endParaRPr lang="es-MX" sz="2200" dirty="0">
              <a:solidFill>
                <a:srgbClr val="002060"/>
              </a:solidFill>
              <a:latin typeface="Arial Narrow" panose="020B0606020202030204" pitchFamily="34" charset="0"/>
            </a:endParaRPr>
          </a:p>
          <a:p>
            <a:pPr marL="0" indent="0">
              <a:buNone/>
            </a:pPr>
            <a:endParaRPr lang="es-MX" sz="2200" dirty="0" smtClean="0">
              <a:solidFill>
                <a:srgbClr val="002060"/>
              </a:solidFill>
              <a:latin typeface="Arial Narrow" panose="020B0606020202030204" pitchFamily="34" charset="0"/>
            </a:endParaRPr>
          </a:p>
          <a:p>
            <a:pPr marL="0" indent="0">
              <a:buNone/>
            </a:pPr>
            <a:r>
              <a:rPr lang="es-MX" sz="2200" dirty="0" smtClean="0">
                <a:solidFill>
                  <a:srgbClr val="002060"/>
                </a:solidFill>
                <a:latin typeface="Arial Narrow" panose="020B0606020202030204" pitchFamily="34" charset="0"/>
              </a:rPr>
              <a:t>Donde:</a:t>
            </a:r>
          </a:p>
          <a:p>
            <a:endParaRPr lang="es-MX" sz="22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200" dirty="0">
              <a:solidFill>
                <a:srgbClr val="002060"/>
              </a:solidFill>
              <a:latin typeface="Arial Narrow" panose="020B0606020202030204" pitchFamily="34" charset="0"/>
            </a:endParaRPr>
          </a:p>
        </p:txBody>
      </p:sp>
      <p:pic>
        <p:nvPicPr>
          <p:cNvPr id="10" name="Imagen 9"/>
          <p:cNvPicPr>
            <a:picLocks noChangeAspect="1"/>
          </p:cNvPicPr>
          <p:nvPr/>
        </p:nvPicPr>
        <p:blipFill rotWithShape="1">
          <a:blip r:embed="rId2"/>
          <a:srcRect l="13468" t="-10567" b="1"/>
          <a:stretch/>
        </p:blipFill>
        <p:spPr>
          <a:xfrm>
            <a:off x="2246577" y="3907904"/>
            <a:ext cx="1872783" cy="539257"/>
          </a:xfrm>
          <a:prstGeom prst="rect">
            <a:avLst/>
          </a:prstGeom>
        </p:spPr>
      </p:pic>
      <p:pic>
        <p:nvPicPr>
          <p:cNvPr id="11" name="Imagen 10"/>
          <p:cNvPicPr>
            <a:picLocks noChangeAspect="1"/>
          </p:cNvPicPr>
          <p:nvPr/>
        </p:nvPicPr>
        <p:blipFill>
          <a:blip r:embed="rId3"/>
          <a:stretch>
            <a:fillRect/>
          </a:stretch>
        </p:blipFill>
        <p:spPr>
          <a:xfrm>
            <a:off x="840858" y="5015572"/>
            <a:ext cx="2085013" cy="579170"/>
          </a:xfrm>
          <a:prstGeom prst="rect">
            <a:avLst/>
          </a:prstGeom>
        </p:spPr>
      </p:pic>
    </p:spTree>
    <p:extLst>
      <p:ext uri="{BB962C8B-B14F-4D97-AF65-F5344CB8AC3E}">
        <p14:creationId xmlns:p14="http://schemas.microsoft.com/office/powerpoint/2010/main" val="21520012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Varianza</a:t>
            </a:r>
            <a:endParaRPr lang="es-MX" dirty="0"/>
          </a:p>
        </p:txBody>
      </p:sp>
      <p:sp>
        <p:nvSpPr>
          <p:cNvPr id="8" name="Marcador de contenido 2"/>
          <p:cNvSpPr txBox="1">
            <a:spLocks/>
          </p:cNvSpPr>
          <p:nvPr/>
        </p:nvSpPr>
        <p:spPr>
          <a:xfrm>
            <a:off x="665629" y="1069181"/>
            <a:ext cx="6799696"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200" dirty="0" smtClean="0">
                <a:solidFill>
                  <a:srgbClr val="002060"/>
                </a:solidFill>
                <a:latin typeface="Arial Narrow" panose="020B0606020202030204" pitchFamily="34" charset="0"/>
              </a:rPr>
              <a:t>La varianza es una medida del esparcimiento de los valores alrededor de su media. </a:t>
            </a:r>
          </a:p>
          <a:p>
            <a:pPr marL="0" indent="0">
              <a:buNone/>
            </a:pPr>
            <a:r>
              <a:rPr lang="es-MX" sz="2200" dirty="0" smtClean="0">
                <a:solidFill>
                  <a:srgbClr val="002060"/>
                </a:solidFill>
                <a:latin typeface="Arial Narrow" panose="020B0606020202030204" pitchFamily="34" charset="0"/>
              </a:rPr>
              <a:t>La dispersión de un conjunto de datos es menor cuanto más cerca estén los valores de su media. </a:t>
            </a:r>
          </a:p>
          <a:p>
            <a:pPr marL="0" indent="0">
              <a:buNone/>
            </a:pPr>
            <a:endParaRPr lang="es-MX" sz="2200" dirty="0">
              <a:solidFill>
                <a:srgbClr val="002060"/>
              </a:solidFill>
              <a:latin typeface="Arial Narrow" panose="020B0606020202030204" pitchFamily="34" charset="0"/>
            </a:endParaRPr>
          </a:p>
          <a:p>
            <a:pPr marL="0" indent="0">
              <a:buNone/>
            </a:pPr>
            <a:r>
              <a:rPr lang="es-MX" sz="2200" dirty="0">
                <a:solidFill>
                  <a:srgbClr val="002060"/>
                </a:solidFill>
                <a:latin typeface="Arial Narrow" panose="020B0606020202030204" pitchFamily="34" charset="0"/>
              </a:rPr>
              <a:t>Para una </a:t>
            </a:r>
            <a:r>
              <a:rPr lang="es-MX" sz="2200" b="1" dirty="0">
                <a:solidFill>
                  <a:srgbClr val="002060"/>
                </a:solidFill>
                <a:latin typeface="Arial Narrow" panose="020B0606020202030204" pitchFamily="34" charset="0"/>
              </a:rPr>
              <a:t>población (N) </a:t>
            </a:r>
            <a:r>
              <a:rPr lang="es-MX" sz="2200" dirty="0">
                <a:solidFill>
                  <a:srgbClr val="002060"/>
                </a:solidFill>
                <a:latin typeface="Arial Narrow" panose="020B0606020202030204" pitchFamily="34" charset="0"/>
              </a:rPr>
              <a:t>dada, matemáticamente se puede  expresar como:</a:t>
            </a:r>
          </a:p>
          <a:p>
            <a:pPr marL="0" indent="0">
              <a:buNone/>
            </a:pPr>
            <a:endParaRPr lang="es-MX" sz="2200" dirty="0">
              <a:solidFill>
                <a:srgbClr val="002060"/>
              </a:solidFill>
              <a:latin typeface="Arial Narrow" panose="020B0606020202030204" pitchFamily="34" charset="0"/>
            </a:endParaRPr>
          </a:p>
          <a:p>
            <a:pPr marL="0" indent="0">
              <a:buNone/>
            </a:pPr>
            <a:endParaRPr lang="es-MX" sz="2200" dirty="0">
              <a:solidFill>
                <a:srgbClr val="002060"/>
              </a:solidFill>
              <a:latin typeface="Arial Narrow" panose="020B0606020202030204" pitchFamily="34" charset="0"/>
            </a:endParaRPr>
          </a:p>
          <a:p>
            <a:pPr marL="0" indent="0">
              <a:buNone/>
            </a:pPr>
            <a:r>
              <a:rPr lang="es-MX" sz="2200" dirty="0">
                <a:solidFill>
                  <a:srgbClr val="002060"/>
                </a:solidFill>
                <a:latin typeface="Arial Narrow" panose="020B0606020202030204" pitchFamily="34" charset="0"/>
              </a:rPr>
              <a:t>Mientras que para una </a:t>
            </a:r>
            <a:r>
              <a:rPr lang="es-MX" sz="2200" b="1" dirty="0" smtClean="0">
                <a:solidFill>
                  <a:srgbClr val="002060"/>
                </a:solidFill>
                <a:latin typeface="Arial Narrow" panose="020B0606020202030204" pitchFamily="34" charset="0"/>
              </a:rPr>
              <a:t>muestra (</a:t>
            </a:r>
            <a:r>
              <a:rPr lang="es-MX" sz="2200" b="1" dirty="0">
                <a:solidFill>
                  <a:srgbClr val="002060"/>
                </a:solidFill>
                <a:latin typeface="Arial Narrow" panose="020B0606020202030204" pitchFamily="34" charset="0"/>
              </a:rPr>
              <a:t>n) </a:t>
            </a:r>
            <a:r>
              <a:rPr lang="es-MX" sz="2200" dirty="0">
                <a:solidFill>
                  <a:srgbClr val="002060"/>
                </a:solidFill>
                <a:latin typeface="Arial Narrow" panose="020B0606020202030204" pitchFamily="34" charset="0"/>
              </a:rPr>
              <a:t>dada, matemáticamente se puede  expresar como:</a:t>
            </a:r>
          </a:p>
          <a:p>
            <a:pPr marL="0" indent="0">
              <a:buNone/>
            </a:pPr>
            <a:endParaRPr lang="es-MX" sz="2400" dirty="0" smtClean="0">
              <a:solidFill>
                <a:srgbClr val="002060"/>
              </a:solidFill>
              <a:latin typeface="Arial Narrow" panose="020B0606020202030204" pitchFamily="34" charset="0"/>
            </a:endParaRPr>
          </a:p>
        </p:txBody>
      </p:sp>
      <p:pic>
        <p:nvPicPr>
          <p:cNvPr id="11" name="Imagen 10"/>
          <p:cNvPicPr>
            <a:picLocks noChangeAspect="1"/>
          </p:cNvPicPr>
          <p:nvPr/>
        </p:nvPicPr>
        <p:blipFill>
          <a:blip r:embed="rId2"/>
          <a:stretch>
            <a:fillRect/>
          </a:stretch>
        </p:blipFill>
        <p:spPr>
          <a:xfrm>
            <a:off x="2448965" y="3655338"/>
            <a:ext cx="2365453" cy="707197"/>
          </a:xfrm>
          <a:prstGeom prst="rect">
            <a:avLst/>
          </a:prstGeom>
        </p:spPr>
      </p:pic>
      <p:pic>
        <p:nvPicPr>
          <p:cNvPr id="12" name="Imagen 11"/>
          <p:cNvPicPr>
            <a:picLocks noChangeAspect="1"/>
          </p:cNvPicPr>
          <p:nvPr/>
        </p:nvPicPr>
        <p:blipFill>
          <a:blip r:embed="rId3"/>
          <a:stretch>
            <a:fillRect/>
          </a:stretch>
        </p:blipFill>
        <p:spPr>
          <a:xfrm>
            <a:off x="2467254" y="5547247"/>
            <a:ext cx="2328874" cy="695004"/>
          </a:xfrm>
          <a:prstGeom prst="rect">
            <a:avLst/>
          </a:prstGeom>
        </p:spPr>
      </p:pic>
      <p:sp>
        <p:nvSpPr>
          <p:cNvPr id="6" name="Rectángulo 5"/>
          <p:cNvSpPr/>
          <p:nvPr/>
        </p:nvSpPr>
        <p:spPr>
          <a:xfrm>
            <a:off x="7329890" y="5725584"/>
            <a:ext cx="3951383" cy="923330"/>
          </a:xfrm>
          <a:prstGeom prst="rect">
            <a:avLst/>
          </a:prstGeom>
          <a:solidFill>
            <a:srgbClr val="002060"/>
          </a:solidFill>
        </p:spPr>
        <p:txBody>
          <a:bodyPr wrap="square">
            <a:spAutoFit/>
          </a:bodyPr>
          <a:lstStyle/>
          <a:p>
            <a:pPr algn="ctr"/>
            <a:r>
              <a:rPr lang="es-MX" dirty="0">
                <a:solidFill>
                  <a:srgbClr val="FFC000"/>
                </a:solidFill>
                <a:latin typeface="Arial Narrow" panose="020B0606020202030204" pitchFamily="34" charset="0"/>
              </a:rPr>
              <a:t> </a:t>
            </a:r>
            <a:r>
              <a:rPr lang="es-MX" b="1" dirty="0" smtClean="0">
                <a:solidFill>
                  <a:srgbClr val="FFC000"/>
                </a:solidFill>
                <a:latin typeface="Arial Narrow" panose="020B0606020202030204" pitchFamily="34" charset="0"/>
              </a:rPr>
              <a:t>Media </a:t>
            </a:r>
            <a:r>
              <a:rPr lang="es-MX" b="1" dirty="0">
                <a:solidFill>
                  <a:srgbClr val="FFC000"/>
                </a:solidFill>
                <a:latin typeface="Arial Narrow" panose="020B0606020202030204" pitchFamily="34" charset="0"/>
              </a:rPr>
              <a:t>de las desviaciones cuadráticas </a:t>
            </a:r>
            <a:r>
              <a:rPr lang="es-MX" b="1" dirty="0" smtClean="0">
                <a:solidFill>
                  <a:srgbClr val="FFC000"/>
                </a:solidFill>
                <a:latin typeface="Arial Narrow" panose="020B0606020202030204" pitchFamily="34" charset="0"/>
              </a:rPr>
              <a:t>de una</a:t>
            </a:r>
            <a:r>
              <a:rPr lang="es-MX" b="1" dirty="0">
                <a:solidFill>
                  <a:srgbClr val="FFC000"/>
                </a:solidFill>
                <a:latin typeface="Arial Narrow" panose="020B0606020202030204" pitchFamily="34" charset="0"/>
              </a:rPr>
              <a:t> </a:t>
            </a:r>
            <a:r>
              <a:rPr lang="es-MX" b="1" u="sng" dirty="0">
                <a:solidFill>
                  <a:srgbClr val="FFC000"/>
                </a:solidFill>
                <a:latin typeface="Arial Narrow" panose="020B0606020202030204" pitchFamily="34" charset="0"/>
              </a:rPr>
              <a:t>variable</a:t>
            </a:r>
            <a:r>
              <a:rPr lang="es-MX" b="1" dirty="0">
                <a:solidFill>
                  <a:srgbClr val="FFC000"/>
                </a:solidFill>
                <a:latin typeface="Arial Narrow" panose="020B0606020202030204" pitchFamily="34" charset="0"/>
              </a:rPr>
              <a:t> de carácter aleatorio, considerando el valor medio de ésta</a:t>
            </a:r>
            <a:r>
              <a:rPr lang="es-MX" dirty="0">
                <a:solidFill>
                  <a:srgbClr val="FFC000"/>
                </a:solidFill>
                <a:latin typeface="Arial Narrow" panose="020B0606020202030204" pitchFamily="34" charset="0"/>
              </a:rPr>
              <a:t>.</a:t>
            </a:r>
          </a:p>
        </p:txBody>
      </p:sp>
      <mc:AlternateContent xmlns:mc="http://schemas.openxmlformats.org/markup-compatibility/2006" xmlns:a14="http://schemas.microsoft.com/office/drawing/2010/main">
        <mc:Choice Requires="a14">
          <p:sp>
            <p:nvSpPr>
              <p:cNvPr id="10" name="CuadroTexto 9"/>
              <p:cNvSpPr txBox="1"/>
              <p:nvPr/>
            </p:nvSpPr>
            <p:spPr>
              <a:xfrm>
                <a:off x="5676095" y="3776388"/>
                <a:ext cx="1144609" cy="276999"/>
              </a:xfrm>
              <a:prstGeom prst="rect">
                <a:avLst/>
              </a:prstGeom>
              <a:solidFill>
                <a:srgbClr val="00206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solidFill>
                            <a:srgbClr val="FFC000"/>
                          </a:solidFill>
                          <a:latin typeface="Cambria Math" panose="02040503050406030204" pitchFamily="18" charset="0"/>
                          <a:ea typeface="Cambria Math" panose="02040503050406030204" pitchFamily="18" charset="0"/>
                        </a:rPr>
                        <m:t>𝜎</m:t>
                      </m:r>
                      <m:r>
                        <a:rPr lang="es-MX" b="0" i="1" smtClean="0">
                          <a:solidFill>
                            <a:srgbClr val="FFC000"/>
                          </a:solidFill>
                          <a:latin typeface="Cambria Math" panose="02040503050406030204" pitchFamily="18" charset="0"/>
                          <a:ea typeface="Cambria Math" panose="02040503050406030204" pitchFamily="18" charset="0"/>
                        </a:rPr>
                        <m:t>=</m:t>
                      </m:r>
                      <m:r>
                        <a:rPr lang="es-MX" b="0" i="1" smtClean="0">
                          <a:solidFill>
                            <a:srgbClr val="FFC000"/>
                          </a:solidFill>
                          <a:latin typeface="Cambria Math" panose="02040503050406030204" pitchFamily="18" charset="0"/>
                        </a:rPr>
                        <m:t>𝑠𝑖𝑔𝑚𝑎</m:t>
                      </m:r>
                    </m:oMath>
                  </m:oMathPara>
                </a14:m>
                <a:endParaRPr lang="es-MX" dirty="0">
                  <a:solidFill>
                    <a:srgbClr val="FFC000"/>
                  </a:solidFill>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5676095" y="3776388"/>
                <a:ext cx="1144609" cy="276999"/>
              </a:xfrm>
              <a:prstGeom prst="rect">
                <a:avLst/>
              </a:prstGeom>
              <a:blipFill>
                <a:blip r:embed="rId4"/>
                <a:stretch>
                  <a:fillRect l="-2660" t="-2174" r="-6915" b="-32609"/>
                </a:stretch>
              </a:blipFill>
            </p:spPr>
            <p:txBody>
              <a:bodyPr/>
              <a:lstStyle/>
              <a:p>
                <a:r>
                  <a:rPr lang="es-MX">
                    <a:noFill/>
                  </a:rPr>
                  <a:t> </a:t>
                </a:r>
              </a:p>
            </p:txBody>
          </p:sp>
        </mc:Fallback>
      </mc:AlternateContent>
      <p:pic>
        <p:nvPicPr>
          <p:cNvPr id="10242" name="Picture 2" descr="Resultado de imagen para varianz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6222" y="2323630"/>
            <a:ext cx="4438578" cy="2905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8082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Desviación Estándar</a:t>
            </a:r>
            <a:endParaRPr lang="es-MX" dirty="0"/>
          </a:p>
        </p:txBody>
      </p:sp>
      <p:sp>
        <p:nvSpPr>
          <p:cNvPr id="9" name="Marcador de contenido 2"/>
          <p:cNvSpPr txBox="1">
            <a:spLocks/>
          </p:cNvSpPr>
          <p:nvPr/>
        </p:nvSpPr>
        <p:spPr>
          <a:xfrm>
            <a:off x="665629" y="1069181"/>
            <a:ext cx="6763603"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200" dirty="0" smtClean="0">
                <a:solidFill>
                  <a:srgbClr val="002060"/>
                </a:solidFill>
                <a:latin typeface="Arial Narrow" panose="020B0606020202030204" pitchFamily="34" charset="0"/>
              </a:rPr>
              <a:t>La </a:t>
            </a:r>
            <a:r>
              <a:rPr lang="es-MX" sz="2200" b="1" dirty="0" smtClean="0">
                <a:solidFill>
                  <a:srgbClr val="002060"/>
                </a:solidFill>
                <a:latin typeface="Arial Narrow" panose="020B0606020202030204" pitchFamily="34" charset="0"/>
              </a:rPr>
              <a:t>desviación estándar </a:t>
            </a:r>
            <a:r>
              <a:rPr lang="es-MX" sz="2200" dirty="0" smtClean="0">
                <a:solidFill>
                  <a:srgbClr val="002060"/>
                </a:solidFill>
                <a:latin typeface="Arial Narrow" panose="020B0606020202030204" pitchFamily="34" charset="0"/>
              </a:rPr>
              <a:t>es una medida de dispersión que deriva de la varianza. Para obtener la medida de dispersión en medidas originales, que sean adecuadas, solo que tiene que obtener la raíz cuadrada de la varianza (que tiene unidades al cuadrado)</a:t>
            </a:r>
          </a:p>
          <a:p>
            <a:pPr marL="0" indent="0">
              <a:buNone/>
            </a:pPr>
            <a:r>
              <a:rPr lang="es-MX" sz="2200" dirty="0" smtClean="0">
                <a:solidFill>
                  <a:srgbClr val="002060"/>
                </a:solidFill>
                <a:latin typeface="Arial Narrow" panose="020B0606020202030204" pitchFamily="34" charset="0"/>
              </a:rPr>
              <a:t>Para </a:t>
            </a:r>
            <a:r>
              <a:rPr lang="es-MX" sz="2200" dirty="0">
                <a:solidFill>
                  <a:srgbClr val="002060"/>
                </a:solidFill>
                <a:latin typeface="Arial Narrow" panose="020B0606020202030204" pitchFamily="34" charset="0"/>
              </a:rPr>
              <a:t>una </a:t>
            </a:r>
            <a:r>
              <a:rPr lang="es-MX" sz="2200" b="1" dirty="0">
                <a:solidFill>
                  <a:srgbClr val="002060"/>
                </a:solidFill>
                <a:latin typeface="Arial Narrow" panose="020B0606020202030204" pitchFamily="34" charset="0"/>
              </a:rPr>
              <a:t>población (N) </a:t>
            </a:r>
            <a:r>
              <a:rPr lang="es-MX" sz="2200" dirty="0">
                <a:solidFill>
                  <a:srgbClr val="002060"/>
                </a:solidFill>
                <a:latin typeface="Arial Narrow" panose="020B0606020202030204" pitchFamily="34" charset="0"/>
              </a:rPr>
              <a:t>dada, matemáticamente se puede  expresar como:</a:t>
            </a:r>
          </a:p>
          <a:p>
            <a:pPr marL="0" indent="0">
              <a:buNone/>
            </a:pPr>
            <a:endParaRPr lang="es-MX" sz="2200" dirty="0">
              <a:solidFill>
                <a:srgbClr val="002060"/>
              </a:solidFill>
              <a:latin typeface="Arial Narrow" panose="020B0606020202030204" pitchFamily="34" charset="0"/>
            </a:endParaRPr>
          </a:p>
          <a:p>
            <a:pPr marL="0" indent="0">
              <a:buNone/>
            </a:pPr>
            <a:endParaRPr lang="es-MX" sz="2200" dirty="0">
              <a:solidFill>
                <a:srgbClr val="002060"/>
              </a:solidFill>
              <a:latin typeface="Arial Narrow" panose="020B0606020202030204" pitchFamily="34" charset="0"/>
            </a:endParaRPr>
          </a:p>
          <a:p>
            <a:pPr marL="0" indent="0">
              <a:buNone/>
            </a:pPr>
            <a:r>
              <a:rPr lang="es-MX" sz="2200" dirty="0">
                <a:solidFill>
                  <a:srgbClr val="002060"/>
                </a:solidFill>
                <a:latin typeface="Arial Narrow" panose="020B0606020202030204" pitchFamily="34" charset="0"/>
              </a:rPr>
              <a:t>Mientras que para una </a:t>
            </a:r>
            <a:r>
              <a:rPr lang="es-MX" sz="2200" b="1" dirty="0" smtClean="0">
                <a:solidFill>
                  <a:srgbClr val="002060"/>
                </a:solidFill>
                <a:latin typeface="Arial Narrow" panose="020B0606020202030204" pitchFamily="34" charset="0"/>
              </a:rPr>
              <a:t>muestra (</a:t>
            </a:r>
            <a:r>
              <a:rPr lang="es-MX" sz="2200" b="1" dirty="0">
                <a:solidFill>
                  <a:srgbClr val="002060"/>
                </a:solidFill>
                <a:latin typeface="Arial Narrow" panose="020B0606020202030204" pitchFamily="34" charset="0"/>
              </a:rPr>
              <a:t>n) </a:t>
            </a:r>
            <a:r>
              <a:rPr lang="es-MX" sz="2200" dirty="0">
                <a:solidFill>
                  <a:srgbClr val="002060"/>
                </a:solidFill>
                <a:latin typeface="Arial Narrow" panose="020B0606020202030204" pitchFamily="34" charset="0"/>
              </a:rPr>
              <a:t>dada, matemáticamente se puede  expresar como:</a:t>
            </a:r>
          </a:p>
          <a:p>
            <a:endParaRPr lang="es-MX" sz="2200" dirty="0" smtClean="0"/>
          </a:p>
        </p:txBody>
      </p:sp>
      <p:pic>
        <p:nvPicPr>
          <p:cNvPr id="10" name="Imagen 9"/>
          <p:cNvPicPr>
            <a:picLocks noChangeAspect="1"/>
          </p:cNvPicPr>
          <p:nvPr/>
        </p:nvPicPr>
        <p:blipFill>
          <a:blip r:embed="rId2"/>
          <a:stretch>
            <a:fillRect/>
          </a:stretch>
        </p:blipFill>
        <p:spPr>
          <a:xfrm>
            <a:off x="2343451" y="3352723"/>
            <a:ext cx="3020120" cy="907657"/>
          </a:xfrm>
          <a:prstGeom prst="rect">
            <a:avLst/>
          </a:prstGeom>
        </p:spPr>
      </p:pic>
      <p:pic>
        <p:nvPicPr>
          <p:cNvPr id="11" name="Imagen 10"/>
          <p:cNvPicPr>
            <a:picLocks noChangeAspect="1"/>
          </p:cNvPicPr>
          <p:nvPr/>
        </p:nvPicPr>
        <p:blipFill>
          <a:blip r:embed="rId3"/>
          <a:stretch>
            <a:fillRect/>
          </a:stretch>
        </p:blipFill>
        <p:spPr>
          <a:xfrm>
            <a:off x="2343451" y="5267915"/>
            <a:ext cx="3020119" cy="907657"/>
          </a:xfrm>
          <a:prstGeom prst="rect">
            <a:avLst/>
          </a:prstGeom>
        </p:spPr>
      </p:pic>
      <p:sp>
        <p:nvSpPr>
          <p:cNvPr id="12" name="Rectángulo 11"/>
          <p:cNvSpPr/>
          <p:nvPr/>
        </p:nvSpPr>
        <p:spPr>
          <a:xfrm>
            <a:off x="7611317" y="5485407"/>
            <a:ext cx="3967909" cy="923330"/>
          </a:xfrm>
          <a:prstGeom prst="rect">
            <a:avLst/>
          </a:prstGeom>
          <a:solidFill>
            <a:srgbClr val="002060"/>
          </a:solidFill>
        </p:spPr>
        <p:txBody>
          <a:bodyPr wrap="square">
            <a:spAutoFit/>
          </a:bodyPr>
          <a:lstStyle/>
          <a:p>
            <a:r>
              <a:rPr lang="es-MX" dirty="0">
                <a:solidFill>
                  <a:srgbClr val="FFC000"/>
                </a:solidFill>
                <a:latin typeface="Arial Narrow" panose="020B0606020202030204" pitchFamily="34" charset="0"/>
              </a:rPr>
              <a:t>Dicho de otra manera, la desviación estándar es simplemente el "promedio" o variación </a:t>
            </a:r>
            <a:r>
              <a:rPr lang="es-MX" dirty="0" smtClean="0">
                <a:solidFill>
                  <a:srgbClr val="FFC000"/>
                </a:solidFill>
                <a:latin typeface="Arial Narrow" panose="020B0606020202030204" pitchFamily="34" charset="0"/>
              </a:rPr>
              <a:t>esperada con </a:t>
            </a:r>
            <a:r>
              <a:rPr lang="es-MX" dirty="0">
                <a:solidFill>
                  <a:srgbClr val="FFC000"/>
                </a:solidFill>
                <a:latin typeface="Arial Narrow" panose="020B0606020202030204" pitchFamily="34" charset="0"/>
              </a:rPr>
              <a:t>respecto a la media </a:t>
            </a:r>
            <a:r>
              <a:rPr lang="es-MX" dirty="0" smtClean="0">
                <a:solidFill>
                  <a:srgbClr val="FFC000"/>
                </a:solidFill>
                <a:latin typeface="Arial Narrow" panose="020B0606020202030204" pitchFamily="34" charset="0"/>
              </a:rPr>
              <a:t>aritmética</a:t>
            </a:r>
            <a:endParaRPr lang="es-MX" dirty="0">
              <a:solidFill>
                <a:srgbClr val="FFC000"/>
              </a:solidFill>
              <a:latin typeface="Arial Narrow" panose="020B0606020202030204" pitchFamily="34" charset="0"/>
            </a:endParaRPr>
          </a:p>
        </p:txBody>
      </p:sp>
      <p:pic>
        <p:nvPicPr>
          <p:cNvPr id="9218" name="Picture 2" descr="Resultado de imagen para desviacion estand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5028" y="2869752"/>
            <a:ext cx="4435972" cy="2217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7554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Coeficiente de variación</a:t>
            </a:r>
            <a:endParaRPr lang="es-MX" dirty="0"/>
          </a:p>
        </p:txBody>
      </p:sp>
      <p:sp>
        <p:nvSpPr>
          <p:cNvPr id="8" name="Marcador de contenido 2"/>
          <p:cNvSpPr txBox="1">
            <a:spLocks/>
          </p:cNvSpPr>
          <p:nvPr/>
        </p:nvSpPr>
        <p:spPr>
          <a:xfrm>
            <a:off x="486002" y="2354262"/>
            <a:ext cx="7609764"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200" dirty="0" smtClean="0">
                <a:solidFill>
                  <a:srgbClr val="002060"/>
                </a:solidFill>
                <a:latin typeface="Arial Narrow" panose="020B0606020202030204" pitchFamily="34" charset="0"/>
              </a:rPr>
              <a:t>El coeficiente de variación sirve para comparar la dispersión de un conjunto de datos, ya que la </a:t>
            </a:r>
            <a:r>
              <a:rPr lang="es-MX" sz="2200" b="1" dirty="0" smtClean="0">
                <a:solidFill>
                  <a:srgbClr val="002060"/>
                </a:solidFill>
                <a:latin typeface="Arial Narrow" panose="020B0606020202030204" pitchFamily="34" charset="0"/>
              </a:rPr>
              <a:t>desviación estándar no se puede usar para ese fin </a:t>
            </a:r>
            <a:r>
              <a:rPr lang="es-MX" sz="2200" dirty="0" smtClean="0">
                <a:solidFill>
                  <a:srgbClr val="002060"/>
                </a:solidFill>
                <a:latin typeface="Arial Narrow" panose="020B0606020202030204" pitchFamily="34" charset="0"/>
              </a:rPr>
              <a:t>porque los conjuntos de datos pueden tener diferentes unidades, o diferentes órdenes de magnitud</a:t>
            </a:r>
          </a:p>
          <a:p>
            <a:pPr marL="0" indent="0">
              <a:buNone/>
            </a:pPr>
            <a:r>
              <a:rPr lang="es-MX" sz="2200" dirty="0" smtClean="0">
                <a:solidFill>
                  <a:srgbClr val="002060"/>
                </a:solidFill>
                <a:latin typeface="Arial Narrow" panose="020B0606020202030204" pitchFamily="34" charset="0"/>
              </a:rPr>
              <a:t>El coeficiente de variación es una medida de varianza relativa; expresa la desviación estándar como un porcentaje de la media</a:t>
            </a:r>
          </a:p>
          <a:p>
            <a:pPr marL="45720" indent="0">
              <a:buFont typeface="Arial" panose="020B0604020202020204" pitchFamily="34" charset="0"/>
              <a:buNone/>
            </a:pPr>
            <a:endParaRPr lang="es-MX" sz="22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200" dirty="0" smtClean="0">
              <a:solidFill>
                <a:srgbClr val="002060"/>
              </a:solidFill>
              <a:latin typeface="Arial Narrow" panose="020B0606020202030204" pitchFamily="34" charset="0"/>
            </a:endParaRPr>
          </a:p>
          <a:p>
            <a:endParaRPr lang="es-MX" sz="2200" dirty="0" smtClean="0">
              <a:solidFill>
                <a:srgbClr val="002060"/>
              </a:solidFill>
              <a:latin typeface="Arial Narrow" panose="020B0606020202030204" pitchFamily="34" charset="0"/>
            </a:endParaRPr>
          </a:p>
          <a:p>
            <a:endParaRPr lang="es-MX" sz="2200" dirty="0">
              <a:solidFill>
                <a:srgbClr val="002060"/>
              </a:solidFill>
              <a:latin typeface="Arial Narrow" panose="020B0606020202030204" pitchFamily="34" charset="0"/>
            </a:endParaRPr>
          </a:p>
        </p:txBody>
      </p:sp>
      <p:pic>
        <p:nvPicPr>
          <p:cNvPr id="9" name="Imagen 8"/>
          <p:cNvPicPr>
            <a:picLocks noChangeAspect="1"/>
          </p:cNvPicPr>
          <p:nvPr/>
        </p:nvPicPr>
        <p:blipFill rotWithShape="1">
          <a:blip r:embed="rId2"/>
          <a:srcRect l="14231" t="-28885" b="-1"/>
          <a:stretch/>
        </p:blipFill>
        <p:spPr>
          <a:xfrm>
            <a:off x="2770494" y="4776716"/>
            <a:ext cx="1939311" cy="641445"/>
          </a:xfrm>
          <a:prstGeom prst="rect">
            <a:avLst/>
          </a:prstGeom>
        </p:spPr>
      </p:pic>
    </p:spTree>
    <p:extLst>
      <p:ext uri="{BB962C8B-B14F-4D97-AF65-F5344CB8AC3E}">
        <p14:creationId xmlns:p14="http://schemas.microsoft.com/office/powerpoint/2010/main" val="19712065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Parámetros de localización</a:t>
            </a:r>
            <a:endParaRPr lang="es-MX" dirty="0"/>
          </a:p>
        </p:txBody>
      </p:sp>
      <p:sp>
        <p:nvSpPr>
          <p:cNvPr id="8" name="Marcador de contenido 2"/>
          <p:cNvSpPr txBox="1">
            <a:spLocks/>
          </p:cNvSpPr>
          <p:nvPr/>
        </p:nvSpPr>
        <p:spPr>
          <a:xfrm>
            <a:off x="591007" y="851566"/>
            <a:ext cx="5767316" cy="55492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200" dirty="0" smtClean="0">
                <a:solidFill>
                  <a:srgbClr val="002060"/>
                </a:solidFill>
                <a:latin typeface="Arial Narrow" panose="020B0606020202030204" pitchFamily="34" charset="0"/>
              </a:rPr>
              <a:t>Los Parámetros de Localización son medidas descriptivas que se pueden utilizar para designar ciertas posiciones sobre el eje horizontal en una gráfica de la distribución de una variable.</a:t>
            </a:r>
          </a:p>
          <a:p>
            <a:pPr marL="0" indent="0">
              <a:buNone/>
            </a:pPr>
            <a:r>
              <a:rPr lang="es-MX" sz="2200" b="1" dirty="0" smtClean="0">
                <a:solidFill>
                  <a:srgbClr val="002060"/>
                </a:solidFill>
                <a:latin typeface="Arial Narrow" panose="020B0606020202030204" pitchFamily="34" charset="0"/>
              </a:rPr>
              <a:t>La mediana es un caso especial de un parámetro de localización.</a:t>
            </a:r>
          </a:p>
          <a:p>
            <a:pPr marL="45720" indent="0">
              <a:buFont typeface="Arial" panose="020B0604020202020204" pitchFamily="34" charset="0"/>
              <a:buNone/>
            </a:pPr>
            <a:endParaRPr lang="es-MX" sz="22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2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200" dirty="0" smtClean="0">
              <a:solidFill>
                <a:srgbClr val="002060"/>
              </a:solidFill>
              <a:latin typeface="Arial Narrow" panose="020B0606020202030204" pitchFamily="34" charset="0"/>
            </a:endParaRPr>
          </a:p>
          <a:p>
            <a:endParaRPr lang="es-MX" sz="2200" dirty="0" smtClean="0">
              <a:solidFill>
                <a:srgbClr val="002060"/>
              </a:solidFill>
              <a:latin typeface="Arial Narrow" panose="020B0606020202030204" pitchFamily="34" charset="0"/>
            </a:endParaRPr>
          </a:p>
          <a:p>
            <a:endParaRPr lang="es-MX" sz="2200" dirty="0" smtClean="0">
              <a:solidFill>
                <a:srgbClr val="002060"/>
              </a:solidFill>
              <a:latin typeface="Arial Narrow" panose="020B0606020202030204" pitchFamily="34" charset="0"/>
            </a:endParaRPr>
          </a:p>
          <a:p>
            <a:endParaRPr lang="es-MX" sz="2200" dirty="0">
              <a:solidFill>
                <a:srgbClr val="002060"/>
              </a:solidFill>
              <a:latin typeface="Arial Narrow" panose="020B0606020202030204" pitchFamily="34" charset="0"/>
            </a:endParaRPr>
          </a:p>
          <a:p>
            <a:endParaRPr lang="es-MX" sz="2200" dirty="0" smtClean="0">
              <a:solidFill>
                <a:srgbClr val="002060"/>
              </a:solidFill>
              <a:latin typeface="Arial Narrow" panose="020B0606020202030204" pitchFamily="34" charset="0"/>
            </a:endParaRPr>
          </a:p>
          <a:p>
            <a:endParaRPr lang="es-MX" sz="2200" dirty="0" smtClean="0">
              <a:solidFill>
                <a:srgbClr val="002060"/>
              </a:solidFill>
              <a:latin typeface="Arial Narrow" panose="020B0606020202030204" pitchFamily="34" charset="0"/>
            </a:endParaRPr>
          </a:p>
        </p:txBody>
      </p:sp>
      <p:pic>
        <p:nvPicPr>
          <p:cNvPr id="9" name="Picture 4" descr="http://www.hablandocondatos.com/blog/wp-content/uploads/2013/10/campana-gauss.jp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65192" y="3200323"/>
            <a:ext cx="2818946" cy="1825268"/>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4" descr="http://www.hablandocondatos.com/blog/wp-content/uploads/2013/10/campana-gauss.jpg"/>
          <p:cNvPicPr>
            <a:picLocks noChangeAspect="1" noChangeArrowheads="1"/>
          </p:cNvPicPr>
          <p:nvPr/>
        </p:nvPicPr>
        <p:blipFill>
          <a:blip r:embed="rId2">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41635" y="3200323"/>
            <a:ext cx="2818946" cy="1825268"/>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CuadroTexto 10"/>
          <p:cNvSpPr txBox="1"/>
          <p:nvPr/>
        </p:nvSpPr>
        <p:spPr>
          <a:xfrm>
            <a:off x="2466739" y="5056432"/>
            <a:ext cx="2015851" cy="430887"/>
          </a:xfrm>
          <a:prstGeom prst="rect">
            <a:avLst/>
          </a:prstGeom>
          <a:noFill/>
        </p:spPr>
        <p:txBody>
          <a:bodyPr wrap="square" rtlCol="0">
            <a:spAutoFit/>
          </a:bodyPr>
          <a:lstStyle/>
          <a:p>
            <a:pPr algn="ctr"/>
            <a:r>
              <a:rPr lang="es-MX" sz="2200" dirty="0" smtClean="0">
                <a:solidFill>
                  <a:srgbClr val="002060"/>
                </a:solidFill>
                <a:latin typeface="Arial Narrow" panose="020B0606020202030204" pitchFamily="34" charset="0"/>
              </a:rPr>
              <a:t>Mediana= </a:t>
            </a:r>
            <a:r>
              <a:rPr lang="es-MX" sz="2200" b="1" dirty="0" smtClean="0">
                <a:solidFill>
                  <a:srgbClr val="002060"/>
                </a:solidFill>
                <a:latin typeface="Arial Narrow" panose="020B0606020202030204" pitchFamily="34" charset="0"/>
              </a:rPr>
              <a:t>20</a:t>
            </a:r>
            <a:endParaRPr lang="es-MX" sz="2200" b="1" dirty="0">
              <a:solidFill>
                <a:srgbClr val="002060"/>
              </a:solidFill>
              <a:latin typeface="Arial Narrow" panose="020B0606020202030204" pitchFamily="34" charset="0"/>
            </a:endParaRPr>
          </a:p>
        </p:txBody>
      </p:sp>
      <p:sp>
        <p:nvSpPr>
          <p:cNvPr id="12" name="CuadroTexto 11"/>
          <p:cNvSpPr txBox="1"/>
          <p:nvPr/>
        </p:nvSpPr>
        <p:spPr>
          <a:xfrm>
            <a:off x="8448600" y="5177991"/>
            <a:ext cx="2207347" cy="430887"/>
          </a:xfrm>
          <a:prstGeom prst="rect">
            <a:avLst/>
          </a:prstGeom>
          <a:noFill/>
        </p:spPr>
        <p:txBody>
          <a:bodyPr wrap="square" rtlCol="0">
            <a:spAutoFit/>
          </a:bodyPr>
          <a:lstStyle/>
          <a:p>
            <a:pPr algn="ctr"/>
            <a:r>
              <a:rPr lang="es-MX" sz="2200" dirty="0" smtClean="0">
                <a:solidFill>
                  <a:srgbClr val="002060"/>
                </a:solidFill>
                <a:latin typeface="Arial Narrow" panose="020B0606020202030204" pitchFamily="34" charset="0"/>
              </a:rPr>
              <a:t>Mediana= </a:t>
            </a:r>
            <a:r>
              <a:rPr lang="es-MX" sz="2200" b="1" dirty="0" smtClean="0">
                <a:solidFill>
                  <a:srgbClr val="002060"/>
                </a:solidFill>
                <a:latin typeface="Arial Narrow" panose="020B0606020202030204" pitchFamily="34" charset="0"/>
              </a:rPr>
              <a:t>50</a:t>
            </a:r>
            <a:endParaRPr lang="es-MX" sz="2200" b="1" dirty="0">
              <a:solidFill>
                <a:srgbClr val="002060"/>
              </a:solidFill>
              <a:latin typeface="Arial Narrow" panose="020B0606020202030204" pitchFamily="34" charset="0"/>
            </a:endParaRPr>
          </a:p>
        </p:txBody>
      </p:sp>
      <p:sp>
        <p:nvSpPr>
          <p:cNvPr id="6" name="Rectángulo 5"/>
          <p:cNvSpPr/>
          <p:nvPr/>
        </p:nvSpPr>
        <p:spPr>
          <a:xfrm>
            <a:off x="426663" y="6040444"/>
            <a:ext cx="8662745" cy="369332"/>
          </a:xfrm>
          <a:prstGeom prst="rect">
            <a:avLst/>
          </a:prstGeom>
        </p:spPr>
        <p:txBody>
          <a:bodyPr wrap="square">
            <a:spAutoFit/>
          </a:bodyPr>
          <a:lstStyle/>
          <a:p>
            <a:r>
              <a:rPr lang="es-MX" dirty="0">
                <a:solidFill>
                  <a:srgbClr val="002060"/>
                </a:solidFill>
                <a:latin typeface="Arial Narrow" panose="020B0606020202030204" pitchFamily="34" charset="0"/>
              </a:rPr>
              <a:t>Otros parámetros de localización son los </a:t>
            </a:r>
            <a:r>
              <a:rPr lang="es-MX" b="1" dirty="0">
                <a:solidFill>
                  <a:srgbClr val="002060"/>
                </a:solidFill>
                <a:latin typeface="Arial Narrow" panose="020B0606020202030204" pitchFamily="34" charset="0"/>
              </a:rPr>
              <a:t>PERCENTILES Y CUARTILES</a:t>
            </a:r>
          </a:p>
        </p:txBody>
      </p:sp>
    </p:spTree>
    <p:extLst>
      <p:ext uri="{BB962C8B-B14F-4D97-AF65-F5344CB8AC3E}">
        <p14:creationId xmlns:p14="http://schemas.microsoft.com/office/powerpoint/2010/main" val="1655376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Parámetros de localización</a:t>
            </a:r>
            <a:endParaRPr lang="es-MX" dirty="0"/>
          </a:p>
        </p:txBody>
      </p:sp>
      <p:sp>
        <p:nvSpPr>
          <p:cNvPr id="8" name="Marcador de contenido 2"/>
          <p:cNvSpPr txBox="1">
            <a:spLocks/>
          </p:cNvSpPr>
          <p:nvPr/>
        </p:nvSpPr>
        <p:spPr>
          <a:xfrm>
            <a:off x="442415" y="1177054"/>
            <a:ext cx="6572534"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400" b="1" dirty="0" smtClean="0">
                <a:solidFill>
                  <a:srgbClr val="002060"/>
                </a:solidFill>
                <a:latin typeface="Arial Narrow" panose="020B0606020202030204" pitchFamily="34" charset="0"/>
              </a:rPr>
              <a:t>Percentil:</a:t>
            </a:r>
            <a:r>
              <a:rPr lang="es-MX" sz="2400" dirty="0" smtClean="0">
                <a:solidFill>
                  <a:srgbClr val="002060"/>
                </a:solidFill>
                <a:latin typeface="Arial Narrow" panose="020B0606020202030204" pitchFamily="34" charset="0"/>
              </a:rPr>
              <a:t> Dado un conjunto de n observaciones x</a:t>
            </a:r>
            <a:r>
              <a:rPr lang="es-MX" sz="2400" baseline="-25000" dirty="0" smtClean="0">
                <a:solidFill>
                  <a:srgbClr val="002060"/>
                </a:solidFill>
                <a:latin typeface="Arial Narrow" panose="020B0606020202030204" pitchFamily="34" charset="0"/>
              </a:rPr>
              <a:t>1</a:t>
            </a:r>
            <a:r>
              <a:rPr lang="es-MX" sz="2400" dirty="0" smtClean="0">
                <a:solidFill>
                  <a:srgbClr val="002060"/>
                </a:solidFill>
                <a:latin typeface="Arial Narrow" panose="020B0606020202030204" pitchFamily="34" charset="0"/>
              </a:rPr>
              <a:t>, x</a:t>
            </a:r>
            <a:r>
              <a:rPr lang="es-MX" sz="2400" baseline="-25000" dirty="0" smtClean="0">
                <a:solidFill>
                  <a:srgbClr val="002060"/>
                </a:solidFill>
                <a:latin typeface="Arial Narrow" panose="020B0606020202030204" pitchFamily="34" charset="0"/>
              </a:rPr>
              <a:t>2</a:t>
            </a:r>
            <a:r>
              <a:rPr lang="es-MX" sz="2400" dirty="0" smtClean="0">
                <a:solidFill>
                  <a:srgbClr val="002060"/>
                </a:solidFill>
                <a:latin typeface="Arial Narrow" panose="020B0606020202030204" pitchFamily="34" charset="0"/>
              </a:rPr>
              <a:t>,…,</a:t>
            </a:r>
            <a:r>
              <a:rPr lang="es-MX" sz="2400" dirty="0" err="1" smtClean="0">
                <a:solidFill>
                  <a:srgbClr val="002060"/>
                </a:solidFill>
                <a:latin typeface="Arial Narrow" panose="020B0606020202030204" pitchFamily="34" charset="0"/>
              </a:rPr>
              <a:t>x</a:t>
            </a:r>
            <a:r>
              <a:rPr lang="es-MX" sz="2400" baseline="-25000" dirty="0" err="1" smtClean="0">
                <a:solidFill>
                  <a:srgbClr val="002060"/>
                </a:solidFill>
                <a:latin typeface="Arial Narrow" panose="020B0606020202030204" pitchFamily="34" charset="0"/>
              </a:rPr>
              <a:t>n</a:t>
            </a:r>
            <a:r>
              <a:rPr lang="es-MX" sz="2400" dirty="0" smtClean="0">
                <a:solidFill>
                  <a:srgbClr val="002060"/>
                </a:solidFill>
                <a:latin typeface="Arial Narrow" panose="020B0606020202030204" pitchFamily="34" charset="0"/>
              </a:rPr>
              <a:t>, el p-</a:t>
            </a:r>
            <a:r>
              <a:rPr lang="es-MX" sz="2400" dirty="0" err="1" smtClean="0">
                <a:solidFill>
                  <a:srgbClr val="002060"/>
                </a:solidFill>
                <a:latin typeface="Arial Narrow" panose="020B0606020202030204" pitchFamily="34" charset="0"/>
              </a:rPr>
              <a:t>ésimo</a:t>
            </a:r>
            <a:r>
              <a:rPr lang="es-MX" sz="2400" dirty="0" smtClean="0">
                <a:solidFill>
                  <a:srgbClr val="002060"/>
                </a:solidFill>
                <a:latin typeface="Arial Narrow" panose="020B0606020202030204" pitchFamily="34" charset="0"/>
              </a:rPr>
              <a:t> percentil P </a:t>
            </a:r>
            <a:r>
              <a:rPr lang="es-MX" sz="2400" b="1" dirty="0" smtClean="0">
                <a:solidFill>
                  <a:srgbClr val="002060"/>
                </a:solidFill>
                <a:latin typeface="Arial Narrow" panose="020B0606020202030204" pitchFamily="34" charset="0"/>
              </a:rPr>
              <a:t>es el valor de X</a:t>
            </a:r>
            <a:r>
              <a:rPr lang="es-MX" sz="2400" dirty="0" smtClean="0">
                <a:solidFill>
                  <a:srgbClr val="002060"/>
                </a:solidFill>
                <a:latin typeface="Arial Narrow" panose="020B0606020202030204" pitchFamily="34" charset="0"/>
              </a:rPr>
              <a:t>, tal que </a:t>
            </a:r>
            <a:r>
              <a:rPr lang="es-MX" sz="2400" i="1" dirty="0" smtClean="0">
                <a:solidFill>
                  <a:srgbClr val="002060"/>
                </a:solidFill>
                <a:latin typeface="Arial Narrow" panose="020B0606020202030204" pitchFamily="34" charset="0"/>
              </a:rPr>
              <a:t>p</a:t>
            </a:r>
            <a:r>
              <a:rPr lang="es-MX" sz="2400" dirty="0" smtClean="0">
                <a:solidFill>
                  <a:srgbClr val="002060"/>
                </a:solidFill>
                <a:latin typeface="Arial Narrow" panose="020B0606020202030204" pitchFamily="34" charset="0"/>
              </a:rPr>
              <a:t> por ciento o menos de las observaciones son menores que P y (100- </a:t>
            </a:r>
            <a:r>
              <a:rPr lang="es-MX" sz="2400" i="1" dirty="0" smtClean="0">
                <a:solidFill>
                  <a:srgbClr val="002060"/>
                </a:solidFill>
                <a:latin typeface="Arial Narrow" panose="020B0606020202030204" pitchFamily="34" charset="0"/>
              </a:rPr>
              <a:t>p</a:t>
            </a:r>
            <a:r>
              <a:rPr lang="es-MX" sz="2400" dirty="0" smtClean="0">
                <a:solidFill>
                  <a:srgbClr val="002060"/>
                </a:solidFill>
                <a:latin typeface="Arial Narrow" panose="020B0606020202030204" pitchFamily="34" charset="0"/>
              </a:rPr>
              <a:t>) por ciento o menos de las observaciones son mayores que P. </a:t>
            </a:r>
          </a:p>
          <a:p>
            <a:pPr marL="45720" indent="0">
              <a:buFont typeface="Arial" panose="020B0604020202020204" pitchFamily="34" charset="0"/>
              <a:buNone/>
            </a:pPr>
            <a:endParaRPr lang="es-MX" i="1" dirty="0">
              <a:solidFill>
                <a:srgbClr val="002060"/>
              </a:solidFill>
              <a:latin typeface="Arial Narrow" panose="020B0606020202030204" pitchFamily="34" charset="0"/>
            </a:endParaRPr>
          </a:p>
        </p:txBody>
      </p:sp>
      <p:graphicFrame>
        <p:nvGraphicFramePr>
          <p:cNvPr id="9" name="Tabla 8"/>
          <p:cNvGraphicFramePr>
            <a:graphicFrameLocks noGrp="1"/>
          </p:cNvGraphicFramePr>
          <p:nvPr>
            <p:extLst>
              <p:ext uri="{D42A27DB-BD31-4B8C-83A1-F6EECF244321}">
                <p14:modId xmlns:p14="http://schemas.microsoft.com/office/powerpoint/2010/main" val="3488844967"/>
              </p:ext>
            </p:extLst>
          </p:nvPr>
        </p:nvGraphicFramePr>
        <p:xfrm>
          <a:off x="916852" y="3306944"/>
          <a:ext cx="10358295" cy="3139440"/>
        </p:xfrm>
        <a:graphic>
          <a:graphicData uri="http://schemas.openxmlformats.org/drawingml/2006/table">
            <a:tbl>
              <a:tblPr firstRow="1" bandRow="1">
                <a:tableStyleId>{F5AB1C69-6EDB-4FF4-983F-18BD219EF322}</a:tableStyleId>
              </a:tblPr>
              <a:tblGrid>
                <a:gridCol w="771890">
                  <a:extLst>
                    <a:ext uri="{9D8B030D-6E8A-4147-A177-3AD203B41FA5}">
                      <a16:colId xmlns:a16="http://schemas.microsoft.com/office/drawing/2014/main" val="20000"/>
                    </a:ext>
                  </a:extLst>
                </a:gridCol>
                <a:gridCol w="1333310">
                  <a:extLst>
                    <a:ext uri="{9D8B030D-6E8A-4147-A177-3AD203B41FA5}">
                      <a16:colId xmlns:a16="http://schemas.microsoft.com/office/drawing/2014/main" val="20001"/>
                    </a:ext>
                  </a:extLst>
                </a:gridCol>
                <a:gridCol w="1827022">
                  <a:extLst>
                    <a:ext uri="{9D8B030D-6E8A-4147-A177-3AD203B41FA5}">
                      <a16:colId xmlns:a16="http://schemas.microsoft.com/office/drawing/2014/main" val="20002"/>
                    </a:ext>
                  </a:extLst>
                </a:gridCol>
                <a:gridCol w="1804543">
                  <a:extLst>
                    <a:ext uri="{9D8B030D-6E8A-4147-A177-3AD203B41FA5}">
                      <a16:colId xmlns:a16="http://schemas.microsoft.com/office/drawing/2014/main" val="20003"/>
                    </a:ext>
                  </a:extLst>
                </a:gridCol>
                <a:gridCol w="4621530">
                  <a:extLst>
                    <a:ext uri="{9D8B030D-6E8A-4147-A177-3AD203B41FA5}">
                      <a16:colId xmlns:a16="http://schemas.microsoft.com/office/drawing/2014/main" val="20004"/>
                    </a:ext>
                  </a:extLst>
                </a:gridCol>
              </a:tblGrid>
              <a:tr h="370840">
                <a:tc>
                  <a:txBody>
                    <a:bodyPr/>
                    <a:lstStyle/>
                    <a:p>
                      <a:pPr algn="ctr"/>
                      <a:endParaRPr lang="es-MX" dirty="0"/>
                    </a:p>
                  </a:txBody>
                  <a:tcPr/>
                </a:tc>
                <a:tc>
                  <a:txBody>
                    <a:bodyPr/>
                    <a:lstStyle/>
                    <a:p>
                      <a:pPr algn="ctr"/>
                      <a:r>
                        <a:rPr lang="es-MX" dirty="0" smtClean="0"/>
                        <a:t>Nombre</a:t>
                      </a:r>
                      <a:endParaRPr lang="es-MX" dirty="0"/>
                    </a:p>
                  </a:txBody>
                  <a:tcPr/>
                </a:tc>
                <a:tc>
                  <a:txBody>
                    <a:bodyPr/>
                    <a:lstStyle/>
                    <a:p>
                      <a:pPr algn="ctr"/>
                      <a:r>
                        <a:rPr lang="es-MX" dirty="0" smtClean="0"/>
                        <a:t>%Datos menores</a:t>
                      </a:r>
                    </a:p>
                    <a:p>
                      <a:pPr algn="ctr"/>
                      <a:r>
                        <a:rPr lang="es-MX" dirty="0" smtClean="0"/>
                        <a:t> (a</a:t>
                      </a:r>
                      <a:r>
                        <a:rPr lang="es-MX" baseline="0" dirty="0" smtClean="0"/>
                        <a:t> la izquierda</a:t>
                      </a:r>
                      <a:r>
                        <a:rPr lang="es-MX" dirty="0" smtClean="0"/>
                        <a:t>)</a:t>
                      </a:r>
                    </a:p>
                    <a:p>
                      <a:pPr algn="ctr"/>
                      <a:r>
                        <a:rPr lang="es-MX" i="1" dirty="0" smtClean="0"/>
                        <a:t>p</a:t>
                      </a:r>
                      <a:endParaRPr lang="es-MX" i="1" dirty="0"/>
                    </a:p>
                  </a:txBody>
                  <a:tcPr/>
                </a:tc>
                <a:tc>
                  <a:txBody>
                    <a:bodyPr/>
                    <a:lstStyle/>
                    <a:p>
                      <a:pPr algn="ctr"/>
                      <a:r>
                        <a:rPr lang="es-MX" dirty="0" smtClean="0"/>
                        <a:t>%Datos mayores</a:t>
                      </a:r>
                    </a:p>
                    <a:p>
                      <a:pPr algn="ctr"/>
                      <a:r>
                        <a:rPr lang="es-MX" dirty="0" smtClean="0"/>
                        <a:t>(a la derecha)</a:t>
                      </a:r>
                    </a:p>
                    <a:p>
                      <a:pPr algn="ctr"/>
                      <a:r>
                        <a:rPr lang="es-MX" dirty="0" smtClean="0"/>
                        <a:t>100-</a:t>
                      </a:r>
                      <a:r>
                        <a:rPr lang="es-MX" i="1" dirty="0" smtClean="0"/>
                        <a:t>p</a:t>
                      </a:r>
                      <a:endParaRPr lang="es-MX" i="1" dirty="0"/>
                    </a:p>
                  </a:txBody>
                  <a:tcPr/>
                </a:tc>
                <a:tc>
                  <a:txBody>
                    <a:bodyPr/>
                    <a:lstStyle/>
                    <a:p>
                      <a:pPr algn="ctr"/>
                      <a:r>
                        <a:rPr lang="es-MX" dirty="0" smtClean="0"/>
                        <a:t>Otro</a:t>
                      </a:r>
                      <a:r>
                        <a:rPr lang="es-MX" baseline="0" dirty="0" smtClean="0"/>
                        <a:t> nombre</a:t>
                      </a:r>
                      <a:endParaRPr lang="es-MX" dirty="0"/>
                    </a:p>
                  </a:txBody>
                  <a:tcPr/>
                </a:tc>
                <a:extLst>
                  <a:ext uri="{0D108BD9-81ED-4DB2-BD59-A6C34878D82A}">
                    <a16:rowId xmlns:a16="http://schemas.microsoft.com/office/drawing/2014/main" val="10000"/>
                  </a:ext>
                </a:extLst>
              </a:tr>
              <a:tr h="370840">
                <a:tc>
                  <a:txBody>
                    <a:bodyPr/>
                    <a:lstStyle/>
                    <a:p>
                      <a:pPr algn="ctr"/>
                      <a:r>
                        <a:rPr lang="es-MX" dirty="0" smtClean="0"/>
                        <a:t>P</a:t>
                      </a:r>
                      <a:r>
                        <a:rPr lang="es-MX" baseline="-25000" dirty="0" smtClean="0"/>
                        <a:t>10</a:t>
                      </a:r>
                      <a:endParaRPr lang="es-MX" baseline="-25000" dirty="0"/>
                    </a:p>
                  </a:txBody>
                  <a:tcPr/>
                </a:tc>
                <a:tc>
                  <a:txBody>
                    <a:bodyPr/>
                    <a:lstStyle/>
                    <a:p>
                      <a:pPr algn="ctr"/>
                      <a:r>
                        <a:rPr lang="es-MX" dirty="0" smtClean="0"/>
                        <a:t>Percentil</a:t>
                      </a:r>
                      <a:r>
                        <a:rPr lang="es-MX" baseline="0" dirty="0" smtClean="0"/>
                        <a:t> 10</a:t>
                      </a:r>
                      <a:endParaRPr lang="es-MX" dirty="0"/>
                    </a:p>
                  </a:txBody>
                  <a:tcPr/>
                </a:tc>
                <a:tc>
                  <a:txBody>
                    <a:bodyPr/>
                    <a:lstStyle/>
                    <a:p>
                      <a:pPr algn="ctr"/>
                      <a:r>
                        <a:rPr lang="es-MX" dirty="0" smtClean="0"/>
                        <a:t>10%</a:t>
                      </a:r>
                      <a:endParaRPr lang="es-MX" dirty="0"/>
                    </a:p>
                  </a:txBody>
                  <a:tcPr/>
                </a:tc>
                <a:tc>
                  <a:txBody>
                    <a:bodyPr/>
                    <a:lstStyle/>
                    <a:p>
                      <a:pPr algn="ctr"/>
                      <a:r>
                        <a:rPr lang="es-MX" dirty="0" smtClean="0"/>
                        <a:t>90%</a:t>
                      </a:r>
                      <a:endParaRPr lang="es-MX" dirty="0"/>
                    </a:p>
                  </a:txBody>
                  <a:tcPr/>
                </a:tc>
                <a:tc>
                  <a:txBody>
                    <a:bodyPr/>
                    <a:lstStyle/>
                    <a:p>
                      <a:pPr algn="ctr"/>
                      <a:endParaRPr lang="es-MX"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25</a:t>
                      </a:r>
                      <a:endParaRPr lang="es-MX" dirty="0"/>
                    </a:p>
                  </a:txBody>
                  <a:tcPr/>
                </a:tc>
                <a:tc>
                  <a:txBody>
                    <a:bodyPr/>
                    <a:lstStyle/>
                    <a:p>
                      <a:pPr algn="ctr"/>
                      <a:r>
                        <a:rPr lang="es-MX" dirty="0" smtClean="0"/>
                        <a:t>Percentil 25</a:t>
                      </a:r>
                      <a:endParaRPr lang="es-MX" dirty="0"/>
                    </a:p>
                  </a:txBody>
                  <a:tcPr/>
                </a:tc>
                <a:tc>
                  <a:txBody>
                    <a:bodyPr/>
                    <a:lstStyle/>
                    <a:p>
                      <a:pPr algn="ctr"/>
                      <a:r>
                        <a:rPr lang="es-MX" b="1" dirty="0" smtClean="0"/>
                        <a:t>25%</a:t>
                      </a:r>
                      <a:endParaRPr lang="es-MX" b="1" dirty="0"/>
                    </a:p>
                  </a:txBody>
                  <a:tcPr/>
                </a:tc>
                <a:tc>
                  <a:txBody>
                    <a:bodyPr/>
                    <a:lstStyle/>
                    <a:p>
                      <a:pPr algn="ctr"/>
                      <a:r>
                        <a:rPr lang="es-MX" dirty="0" smtClean="0"/>
                        <a:t>75%</a:t>
                      </a:r>
                      <a:endParaRPr lang="es-MX" dirty="0"/>
                    </a:p>
                  </a:txBody>
                  <a:tcPr/>
                </a:tc>
                <a:tc>
                  <a:txBody>
                    <a:bodyPr/>
                    <a:lstStyle/>
                    <a:p>
                      <a:pPr algn="ctr"/>
                      <a:r>
                        <a:rPr lang="es-MX" b="1" dirty="0" smtClean="0"/>
                        <a:t>Primer</a:t>
                      </a:r>
                      <a:r>
                        <a:rPr lang="es-MX" b="1" baseline="0" dirty="0" smtClean="0"/>
                        <a:t> </a:t>
                      </a:r>
                      <a:r>
                        <a:rPr lang="es-MX" b="1" dirty="0" smtClean="0"/>
                        <a:t>Cuartil (Q</a:t>
                      </a:r>
                      <a:r>
                        <a:rPr lang="es-MX" b="1" baseline="-25000" dirty="0" smtClean="0"/>
                        <a:t>1</a:t>
                      </a:r>
                      <a:r>
                        <a:rPr lang="es-MX" b="1" dirty="0" smtClean="0"/>
                        <a:t>)</a:t>
                      </a:r>
                      <a:endParaRPr lang="es-MX" b="1"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50</a:t>
                      </a:r>
                      <a:endParaRPr lang="es-MX" dirty="0"/>
                    </a:p>
                  </a:txBody>
                  <a:tcPr/>
                </a:tc>
                <a:tc>
                  <a:txBody>
                    <a:bodyPr/>
                    <a:lstStyle/>
                    <a:p>
                      <a:pPr algn="ctr"/>
                      <a:r>
                        <a:rPr lang="es-MX" dirty="0" smtClean="0"/>
                        <a:t>Percentil 50</a:t>
                      </a:r>
                      <a:endParaRPr lang="es-MX" dirty="0"/>
                    </a:p>
                  </a:txBody>
                  <a:tcPr/>
                </a:tc>
                <a:tc>
                  <a:txBody>
                    <a:bodyPr/>
                    <a:lstStyle/>
                    <a:p>
                      <a:pPr algn="ctr"/>
                      <a:r>
                        <a:rPr lang="es-MX" b="1" dirty="0" smtClean="0"/>
                        <a:t>50%</a:t>
                      </a:r>
                      <a:endParaRPr lang="es-MX" b="1" dirty="0"/>
                    </a:p>
                  </a:txBody>
                  <a:tcPr/>
                </a:tc>
                <a:tc>
                  <a:txBody>
                    <a:bodyPr/>
                    <a:lstStyle/>
                    <a:p>
                      <a:pPr algn="ctr"/>
                      <a:r>
                        <a:rPr lang="es-MX" dirty="0" smtClean="0"/>
                        <a:t>50%</a:t>
                      </a:r>
                      <a:endParaRPr lang="es-MX" dirty="0"/>
                    </a:p>
                  </a:txBody>
                  <a:tcPr/>
                </a:tc>
                <a:tc>
                  <a:txBody>
                    <a:bodyPr/>
                    <a:lstStyle/>
                    <a:p>
                      <a:pPr algn="ctr"/>
                      <a:r>
                        <a:rPr lang="es-MX" b="1" baseline="0" dirty="0" smtClean="0"/>
                        <a:t>Segundo Cuartil, Cuartil medio o Mediana (Q</a:t>
                      </a:r>
                      <a:r>
                        <a:rPr lang="es-MX" b="1" baseline="-25000" dirty="0" smtClean="0"/>
                        <a:t>2</a:t>
                      </a:r>
                      <a:r>
                        <a:rPr lang="es-MX" b="1" baseline="0" dirty="0" smtClean="0"/>
                        <a:t>)</a:t>
                      </a:r>
                      <a:endParaRPr lang="es-MX" b="1" dirty="0"/>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75</a:t>
                      </a:r>
                      <a:endParaRPr lang="es-MX" dirty="0"/>
                    </a:p>
                  </a:txBody>
                  <a:tcPr/>
                </a:tc>
                <a:tc>
                  <a:txBody>
                    <a:bodyPr/>
                    <a:lstStyle/>
                    <a:p>
                      <a:pPr algn="ctr"/>
                      <a:r>
                        <a:rPr lang="es-MX" dirty="0" smtClean="0"/>
                        <a:t>Percentil 75</a:t>
                      </a:r>
                      <a:endParaRPr lang="es-MX" dirty="0"/>
                    </a:p>
                  </a:txBody>
                  <a:tcPr/>
                </a:tc>
                <a:tc>
                  <a:txBody>
                    <a:bodyPr/>
                    <a:lstStyle/>
                    <a:p>
                      <a:pPr algn="ctr"/>
                      <a:r>
                        <a:rPr lang="es-MX" b="1" dirty="0" smtClean="0"/>
                        <a:t>75%</a:t>
                      </a:r>
                      <a:endParaRPr lang="es-MX" b="1" dirty="0"/>
                    </a:p>
                  </a:txBody>
                  <a:tcPr/>
                </a:tc>
                <a:tc>
                  <a:txBody>
                    <a:bodyPr/>
                    <a:lstStyle/>
                    <a:p>
                      <a:pPr algn="ctr"/>
                      <a:r>
                        <a:rPr lang="es-MX" dirty="0" smtClean="0"/>
                        <a:t>25%</a:t>
                      </a:r>
                      <a:endParaRPr lang="es-MX" dirty="0"/>
                    </a:p>
                  </a:txBody>
                  <a:tcPr/>
                </a:tc>
                <a:tc>
                  <a:txBody>
                    <a:bodyPr/>
                    <a:lstStyle/>
                    <a:p>
                      <a:pPr algn="ctr"/>
                      <a:r>
                        <a:rPr lang="es-MX" b="1" dirty="0" smtClean="0"/>
                        <a:t>Tercer</a:t>
                      </a:r>
                      <a:r>
                        <a:rPr lang="es-MX" b="1" baseline="0" dirty="0" smtClean="0"/>
                        <a:t> Cuartil (Q</a:t>
                      </a:r>
                      <a:r>
                        <a:rPr lang="es-MX" b="1" baseline="-25000" dirty="0" smtClean="0"/>
                        <a:t>3</a:t>
                      </a:r>
                      <a:r>
                        <a:rPr lang="es-MX" b="1" baseline="0" dirty="0" smtClean="0"/>
                        <a:t>)</a:t>
                      </a:r>
                      <a:endParaRPr lang="es-MX" b="1" baseline="-25000" dirty="0"/>
                    </a:p>
                  </a:txBody>
                  <a:tcPr/>
                </a:tc>
                <a:extLst>
                  <a:ext uri="{0D108BD9-81ED-4DB2-BD59-A6C34878D82A}">
                    <a16:rowId xmlns:a16="http://schemas.microsoft.com/office/drawing/2014/main" val="10004"/>
                  </a:ext>
                </a:extLst>
              </a:tr>
              <a:tr h="370840">
                <a:tc>
                  <a:txBody>
                    <a:bodyPr/>
                    <a:lstStyle/>
                    <a:p>
                      <a:pPr algn="ctr"/>
                      <a:r>
                        <a:rPr lang="es-MX" dirty="0" smtClean="0"/>
                        <a:t>P</a:t>
                      </a:r>
                      <a:r>
                        <a:rPr lang="es-MX" baseline="-25000" dirty="0" smtClean="0"/>
                        <a:t>90</a:t>
                      </a:r>
                      <a:endParaRPr lang="es-MX" baseline="-25000" dirty="0"/>
                    </a:p>
                  </a:txBody>
                  <a:tcPr/>
                </a:tc>
                <a:tc>
                  <a:txBody>
                    <a:bodyPr/>
                    <a:lstStyle/>
                    <a:p>
                      <a:pPr algn="ctr"/>
                      <a:r>
                        <a:rPr lang="es-MX" dirty="0" smtClean="0"/>
                        <a:t>Percentil 90</a:t>
                      </a:r>
                      <a:endParaRPr lang="es-MX" dirty="0"/>
                    </a:p>
                  </a:txBody>
                  <a:tcPr/>
                </a:tc>
                <a:tc>
                  <a:txBody>
                    <a:bodyPr/>
                    <a:lstStyle/>
                    <a:p>
                      <a:pPr algn="ctr"/>
                      <a:r>
                        <a:rPr lang="es-MX" dirty="0" smtClean="0"/>
                        <a:t>90%</a:t>
                      </a:r>
                      <a:endParaRPr lang="es-MX" dirty="0"/>
                    </a:p>
                  </a:txBody>
                  <a:tcPr/>
                </a:tc>
                <a:tc>
                  <a:txBody>
                    <a:bodyPr/>
                    <a:lstStyle/>
                    <a:p>
                      <a:pPr algn="ctr"/>
                      <a:r>
                        <a:rPr lang="es-MX" dirty="0" smtClean="0"/>
                        <a:t>10%</a:t>
                      </a:r>
                      <a:endParaRPr lang="es-MX" dirty="0"/>
                    </a:p>
                  </a:txBody>
                  <a:tcPr/>
                </a:tc>
                <a:tc>
                  <a:txBody>
                    <a:bodyPr/>
                    <a:lstStyle/>
                    <a:p>
                      <a:pPr algn="ctr"/>
                      <a:endParaRPr lang="es-MX" dirty="0"/>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95</a:t>
                      </a:r>
                      <a:endParaRPr lang="es-MX" dirty="0"/>
                    </a:p>
                  </a:txBody>
                  <a:tcPr/>
                </a:tc>
                <a:tc>
                  <a:txBody>
                    <a:bodyPr/>
                    <a:lstStyle/>
                    <a:p>
                      <a:pPr algn="ctr"/>
                      <a:r>
                        <a:rPr lang="es-MX" dirty="0" smtClean="0"/>
                        <a:t>Percentil 95</a:t>
                      </a:r>
                      <a:endParaRPr lang="es-MX" dirty="0"/>
                    </a:p>
                  </a:txBody>
                  <a:tcPr/>
                </a:tc>
                <a:tc>
                  <a:txBody>
                    <a:bodyPr/>
                    <a:lstStyle/>
                    <a:p>
                      <a:pPr algn="ctr"/>
                      <a:r>
                        <a:rPr lang="es-MX" dirty="0" smtClean="0"/>
                        <a:t>95%</a:t>
                      </a:r>
                      <a:endParaRPr lang="es-MX" dirty="0"/>
                    </a:p>
                  </a:txBody>
                  <a:tcPr/>
                </a:tc>
                <a:tc>
                  <a:txBody>
                    <a:bodyPr/>
                    <a:lstStyle/>
                    <a:p>
                      <a:pPr algn="ctr"/>
                      <a:r>
                        <a:rPr lang="es-MX" dirty="0" smtClean="0"/>
                        <a:t>5%</a:t>
                      </a:r>
                      <a:endParaRPr lang="es-MX" dirty="0"/>
                    </a:p>
                  </a:txBody>
                  <a:tcPr/>
                </a:tc>
                <a:tc>
                  <a:txBody>
                    <a:bodyPr/>
                    <a:lstStyle/>
                    <a:p>
                      <a:pPr algn="ctr"/>
                      <a:endParaRPr lang="es-MX"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809861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extLst>
              <p:ext uri="{D42A27DB-BD31-4B8C-83A1-F6EECF244321}">
                <p14:modId xmlns:p14="http://schemas.microsoft.com/office/powerpoint/2010/main" val="645627149"/>
              </p:ext>
            </p:extLst>
          </p:nvPr>
        </p:nvGraphicFramePr>
        <p:xfrm>
          <a:off x="682390" y="2065551"/>
          <a:ext cx="4913193" cy="4426045"/>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Absoluta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Relativa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sp>
        <p:nvSpPr>
          <p:cNvPr id="8"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
        <p:nvSpPr>
          <p:cNvPr id="14" name="Rectángulo 13"/>
          <p:cNvSpPr/>
          <p:nvPr/>
        </p:nvSpPr>
        <p:spPr>
          <a:xfrm>
            <a:off x="6168790" y="2891058"/>
            <a:ext cx="5566010" cy="923330"/>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ABSOLUTA:</a:t>
            </a:r>
          </a:p>
          <a:p>
            <a:r>
              <a:rPr lang="es-MX" dirty="0" smtClean="0">
                <a:solidFill>
                  <a:srgbClr val="002060"/>
                </a:solidFill>
                <a:latin typeface="Arial Narrow" panose="020B0606020202030204" pitchFamily="34" charset="0"/>
              </a:rPr>
              <a:t>Número </a:t>
            </a:r>
            <a:r>
              <a:rPr lang="es-MX" dirty="0">
                <a:solidFill>
                  <a:srgbClr val="002060"/>
                </a:solidFill>
                <a:latin typeface="Arial Narrow" panose="020B0606020202030204" pitchFamily="34" charset="0"/>
              </a:rPr>
              <a:t>de veces que aparece un determinado valor en un estudio estadístico</a:t>
            </a:r>
            <a:r>
              <a:rPr lang="es-MX" dirty="0" smtClean="0">
                <a:solidFill>
                  <a:srgbClr val="002060"/>
                </a:solidFill>
                <a:latin typeface="Arial Narrow" panose="020B0606020202030204" pitchFamily="34" charset="0"/>
              </a:rPr>
              <a:t>.</a:t>
            </a:r>
            <a:endParaRPr lang="es-MX"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16796147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Parámetros de localización</a:t>
            </a:r>
            <a:endParaRPr lang="es-MX" dirty="0"/>
          </a:p>
        </p:txBody>
      </p:sp>
      <p:graphicFrame>
        <p:nvGraphicFramePr>
          <p:cNvPr id="9" name="Tabla 8"/>
          <p:cNvGraphicFramePr>
            <a:graphicFrameLocks noGrp="1"/>
          </p:cNvGraphicFramePr>
          <p:nvPr>
            <p:extLst/>
          </p:nvPr>
        </p:nvGraphicFramePr>
        <p:xfrm>
          <a:off x="916852" y="3306944"/>
          <a:ext cx="10358295" cy="3139440"/>
        </p:xfrm>
        <a:graphic>
          <a:graphicData uri="http://schemas.openxmlformats.org/drawingml/2006/table">
            <a:tbl>
              <a:tblPr firstRow="1" bandRow="1">
                <a:tableStyleId>{F5AB1C69-6EDB-4FF4-983F-18BD219EF322}</a:tableStyleId>
              </a:tblPr>
              <a:tblGrid>
                <a:gridCol w="771890">
                  <a:extLst>
                    <a:ext uri="{9D8B030D-6E8A-4147-A177-3AD203B41FA5}">
                      <a16:colId xmlns:a16="http://schemas.microsoft.com/office/drawing/2014/main" val="20000"/>
                    </a:ext>
                  </a:extLst>
                </a:gridCol>
                <a:gridCol w="1333310">
                  <a:extLst>
                    <a:ext uri="{9D8B030D-6E8A-4147-A177-3AD203B41FA5}">
                      <a16:colId xmlns:a16="http://schemas.microsoft.com/office/drawing/2014/main" val="20001"/>
                    </a:ext>
                  </a:extLst>
                </a:gridCol>
                <a:gridCol w="1827022">
                  <a:extLst>
                    <a:ext uri="{9D8B030D-6E8A-4147-A177-3AD203B41FA5}">
                      <a16:colId xmlns:a16="http://schemas.microsoft.com/office/drawing/2014/main" val="20002"/>
                    </a:ext>
                  </a:extLst>
                </a:gridCol>
                <a:gridCol w="1804543">
                  <a:extLst>
                    <a:ext uri="{9D8B030D-6E8A-4147-A177-3AD203B41FA5}">
                      <a16:colId xmlns:a16="http://schemas.microsoft.com/office/drawing/2014/main" val="20003"/>
                    </a:ext>
                  </a:extLst>
                </a:gridCol>
                <a:gridCol w="4621530">
                  <a:extLst>
                    <a:ext uri="{9D8B030D-6E8A-4147-A177-3AD203B41FA5}">
                      <a16:colId xmlns:a16="http://schemas.microsoft.com/office/drawing/2014/main" val="20004"/>
                    </a:ext>
                  </a:extLst>
                </a:gridCol>
              </a:tblGrid>
              <a:tr h="370840">
                <a:tc>
                  <a:txBody>
                    <a:bodyPr/>
                    <a:lstStyle/>
                    <a:p>
                      <a:pPr algn="ctr"/>
                      <a:endParaRPr lang="es-MX" dirty="0"/>
                    </a:p>
                  </a:txBody>
                  <a:tcPr/>
                </a:tc>
                <a:tc>
                  <a:txBody>
                    <a:bodyPr/>
                    <a:lstStyle/>
                    <a:p>
                      <a:pPr algn="ctr"/>
                      <a:r>
                        <a:rPr lang="es-MX" dirty="0" smtClean="0"/>
                        <a:t>Nombre</a:t>
                      </a:r>
                      <a:endParaRPr lang="es-MX" dirty="0"/>
                    </a:p>
                  </a:txBody>
                  <a:tcPr/>
                </a:tc>
                <a:tc>
                  <a:txBody>
                    <a:bodyPr/>
                    <a:lstStyle/>
                    <a:p>
                      <a:pPr algn="ctr"/>
                      <a:r>
                        <a:rPr lang="es-MX" dirty="0" smtClean="0"/>
                        <a:t>%Datos menores</a:t>
                      </a:r>
                    </a:p>
                    <a:p>
                      <a:pPr algn="ctr"/>
                      <a:r>
                        <a:rPr lang="es-MX" dirty="0" smtClean="0"/>
                        <a:t> (a</a:t>
                      </a:r>
                      <a:r>
                        <a:rPr lang="es-MX" baseline="0" dirty="0" smtClean="0"/>
                        <a:t> la izquierda</a:t>
                      </a:r>
                      <a:r>
                        <a:rPr lang="es-MX" dirty="0" smtClean="0"/>
                        <a:t>)</a:t>
                      </a:r>
                    </a:p>
                    <a:p>
                      <a:pPr algn="ctr"/>
                      <a:r>
                        <a:rPr lang="es-MX" i="1" dirty="0" smtClean="0"/>
                        <a:t>p</a:t>
                      </a:r>
                      <a:endParaRPr lang="es-MX" i="1" dirty="0"/>
                    </a:p>
                  </a:txBody>
                  <a:tcPr/>
                </a:tc>
                <a:tc>
                  <a:txBody>
                    <a:bodyPr/>
                    <a:lstStyle/>
                    <a:p>
                      <a:pPr algn="ctr"/>
                      <a:r>
                        <a:rPr lang="es-MX" dirty="0" smtClean="0"/>
                        <a:t>%Datos mayores</a:t>
                      </a:r>
                    </a:p>
                    <a:p>
                      <a:pPr algn="ctr"/>
                      <a:r>
                        <a:rPr lang="es-MX" dirty="0" smtClean="0"/>
                        <a:t>(a la derecha)</a:t>
                      </a:r>
                    </a:p>
                    <a:p>
                      <a:pPr algn="ctr"/>
                      <a:r>
                        <a:rPr lang="es-MX" dirty="0" smtClean="0"/>
                        <a:t>100-</a:t>
                      </a:r>
                      <a:r>
                        <a:rPr lang="es-MX" i="1" dirty="0" smtClean="0"/>
                        <a:t>p</a:t>
                      </a:r>
                      <a:endParaRPr lang="es-MX" i="1" dirty="0"/>
                    </a:p>
                  </a:txBody>
                  <a:tcPr/>
                </a:tc>
                <a:tc>
                  <a:txBody>
                    <a:bodyPr/>
                    <a:lstStyle/>
                    <a:p>
                      <a:pPr algn="ctr"/>
                      <a:r>
                        <a:rPr lang="es-MX" dirty="0" smtClean="0"/>
                        <a:t>Otro</a:t>
                      </a:r>
                      <a:r>
                        <a:rPr lang="es-MX" baseline="0" dirty="0" smtClean="0"/>
                        <a:t> nombre</a:t>
                      </a:r>
                      <a:endParaRPr lang="es-MX" dirty="0"/>
                    </a:p>
                  </a:txBody>
                  <a:tcPr/>
                </a:tc>
                <a:extLst>
                  <a:ext uri="{0D108BD9-81ED-4DB2-BD59-A6C34878D82A}">
                    <a16:rowId xmlns:a16="http://schemas.microsoft.com/office/drawing/2014/main" val="10000"/>
                  </a:ext>
                </a:extLst>
              </a:tr>
              <a:tr h="370840">
                <a:tc>
                  <a:txBody>
                    <a:bodyPr/>
                    <a:lstStyle/>
                    <a:p>
                      <a:pPr algn="ctr"/>
                      <a:r>
                        <a:rPr lang="es-MX" dirty="0" smtClean="0"/>
                        <a:t>P</a:t>
                      </a:r>
                      <a:r>
                        <a:rPr lang="es-MX" baseline="-25000" dirty="0" smtClean="0"/>
                        <a:t>10</a:t>
                      </a:r>
                      <a:endParaRPr lang="es-MX" baseline="-25000" dirty="0"/>
                    </a:p>
                  </a:txBody>
                  <a:tcPr/>
                </a:tc>
                <a:tc>
                  <a:txBody>
                    <a:bodyPr/>
                    <a:lstStyle/>
                    <a:p>
                      <a:pPr algn="ctr"/>
                      <a:r>
                        <a:rPr lang="es-MX" dirty="0" smtClean="0"/>
                        <a:t>Percentil</a:t>
                      </a:r>
                      <a:r>
                        <a:rPr lang="es-MX" baseline="0" dirty="0" smtClean="0"/>
                        <a:t> 10</a:t>
                      </a:r>
                      <a:endParaRPr lang="es-MX" dirty="0"/>
                    </a:p>
                  </a:txBody>
                  <a:tcPr/>
                </a:tc>
                <a:tc>
                  <a:txBody>
                    <a:bodyPr/>
                    <a:lstStyle/>
                    <a:p>
                      <a:pPr algn="ctr"/>
                      <a:r>
                        <a:rPr lang="es-MX" dirty="0" smtClean="0"/>
                        <a:t>10%</a:t>
                      </a:r>
                      <a:endParaRPr lang="es-MX" dirty="0"/>
                    </a:p>
                  </a:txBody>
                  <a:tcPr/>
                </a:tc>
                <a:tc>
                  <a:txBody>
                    <a:bodyPr/>
                    <a:lstStyle/>
                    <a:p>
                      <a:pPr algn="ctr"/>
                      <a:r>
                        <a:rPr lang="es-MX" dirty="0" smtClean="0"/>
                        <a:t>90%</a:t>
                      </a:r>
                      <a:endParaRPr lang="es-MX" dirty="0"/>
                    </a:p>
                  </a:txBody>
                  <a:tcPr/>
                </a:tc>
                <a:tc>
                  <a:txBody>
                    <a:bodyPr/>
                    <a:lstStyle/>
                    <a:p>
                      <a:pPr algn="ctr"/>
                      <a:endParaRPr lang="es-MX"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25</a:t>
                      </a:r>
                      <a:endParaRPr lang="es-MX" dirty="0"/>
                    </a:p>
                  </a:txBody>
                  <a:tcPr/>
                </a:tc>
                <a:tc>
                  <a:txBody>
                    <a:bodyPr/>
                    <a:lstStyle/>
                    <a:p>
                      <a:pPr algn="ctr"/>
                      <a:r>
                        <a:rPr lang="es-MX" dirty="0" smtClean="0"/>
                        <a:t>Percentil 25</a:t>
                      </a:r>
                      <a:endParaRPr lang="es-MX" dirty="0"/>
                    </a:p>
                  </a:txBody>
                  <a:tcPr/>
                </a:tc>
                <a:tc>
                  <a:txBody>
                    <a:bodyPr/>
                    <a:lstStyle/>
                    <a:p>
                      <a:pPr algn="ctr"/>
                      <a:r>
                        <a:rPr lang="es-MX" b="1" dirty="0" smtClean="0"/>
                        <a:t>25%</a:t>
                      </a:r>
                      <a:endParaRPr lang="es-MX" b="1" dirty="0"/>
                    </a:p>
                  </a:txBody>
                  <a:tcPr/>
                </a:tc>
                <a:tc>
                  <a:txBody>
                    <a:bodyPr/>
                    <a:lstStyle/>
                    <a:p>
                      <a:pPr algn="ctr"/>
                      <a:r>
                        <a:rPr lang="es-MX" dirty="0" smtClean="0"/>
                        <a:t>75%</a:t>
                      </a:r>
                      <a:endParaRPr lang="es-MX" dirty="0"/>
                    </a:p>
                  </a:txBody>
                  <a:tcPr/>
                </a:tc>
                <a:tc>
                  <a:txBody>
                    <a:bodyPr/>
                    <a:lstStyle/>
                    <a:p>
                      <a:pPr algn="ctr"/>
                      <a:r>
                        <a:rPr lang="es-MX" b="1" dirty="0" smtClean="0"/>
                        <a:t>Primer</a:t>
                      </a:r>
                      <a:r>
                        <a:rPr lang="es-MX" b="1" baseline="0" dirty="0" smtClean="0"/>
                        <a:t> </a:t>
                      </a:r>
                      <a:r>
                        <a:rPr lang="es-MX" b="1" dirty="0" smtClean="0"/>
                        <a:t>Cuartil (Q</a:t>
                      </a:r>
                      <a:r>
                        <a:rPr lang="es-MX" b="1" baseline="-25000" dirty="0" smtClean="0"/>
                        <a:t>1</a:t>
                      </a:r>
                      <a:r>
                        <a:rPr lang="es-MX" b="1" dirty="0" smtClean="0"/>
                        <a:t>)</a:t>
                      </a:r>
                      <a:endParaRPr lang="es-MX" b="1"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50</a:t>
                      </a:r>
                      <a:endParaRPr lang="es-MX" dirty="0"/>
                    </a:p>
                  </a:txBody>
                  <a:tcPr/>
                </a:tc>
                <a:tc>
                  <a:txBody>
                    <a:bodyPr/>
                    <a:lstStyle/>
                    <a:p>
                      <a:pPr algn="ctr"/>
                      <a:r>
                        <a:rPr lang="es-MX" dirty="0" smtClean="0"/>
                        <a:t>Percentil 50</a:t>
                      </a:r>
                      <a:endParaRPr lang="es-MX" dirty="0"/>
                    </a:p>
                  </a:txBody>
                  <a:tcPr/>
                </a:tc>
                <a:tc>
                  <a:txBody>
                    <a:bodyPr/>
                    <a:lstStyle/>
                    <a:p>
                      <a:pPr algn="ctr"/>
                      <a:r>
                        <a:rPr lang="es-MX" b="1" dirty="0" smtClean="0"/>
                        <a:t>50%</a:t>
                      </a:r>
                      <a:endParaRPr lang="es-MX" b="1" dirty="0"/>
                    </a:p>
                  </a:txBody>
                  <a:tcPr/>
                </a:tc>
                <a:tc>
                  <a:txBody>
                    <a:bodyPr/>
                    <a:lstStyle/>
                    <a:p>
                      <a:pPr algn="ctr"/>
                      <a:r>
                        <a:rPr lang="es-MX" dirty="0" smtClean="0"/>
                        <a:t>50%</a:t>
                      </a:r>
                      <a:endParaRPr lang="es-MX" dirty="0"/>
                    </a:p>
                  </a:txBody>
                  <a:tcPr/>
                </a:tc>
                <a:tc>
                  <a:txBody>
                    <a:bodyPr/>
                    <a:lstStyle/>
                    <a:p>
                      <a:pPr algn="ctr"/>
                      <a:r>
                        <a:rPr lang="es-MX" b="1" baseline="0" dirty="0" smtClean="0"/>
                        <a:t>Segundo Cuartil, Cuartil medio o Mediana (Q</a:t>
                      </a:r>
                      <a:r>
                        <a:rPr lang="es-MX" b="1" baseline="-25000" dirty="0" smtClean="0"/>
                        <a:t>2</a:t>
                      </a:r>
                      <a:r>
                        <a:rPr lang="es-MX" b="1" baseline="0" dirty="0" smtClean="0"/>
                        <a:t>)</a:t>
                      </a:r>
                      <a:endParaRPr lang="es-MX" b="1" dirty="0"/>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75</a:t>
                      </a:r>
                      <a:endParaRPr lang="es-MX" dirty="0"/>
                    </a:p>
                  </a:txBody>
                  <a:tcPr/>
                </a:tc>
                <a:tc>
                  <a:txBody>
                    <a:bodyPr/>
                    <a:lstStyle/>
                    <a:p>
                      <a:pPr algn="ctr"/>
                      <a:r>
                        <a:rPr lang="es-MX" dirty="0" smtClean="0"/>
                        <a:t>Percentil 75</a:t>
                      </a:r>
                      <a:endParaRPr lang="es-MX" dirty="0"/>
                    </a:p>
                  </a:txBody>
                  <a:tcPr/>
                </a:tc>
                <a:tc>
                  <a:txBody>
                    <a:bodyPr/>
                    <a:lstStyle/>
                    <a:p>
                      <a:pPr algn="ctr"/>
                      <a:r>
                        <a:rPr lang="es-MX" b="1" dirty="0" smtClean="0"/>
                        <a:t>75%</a:t>
                      </a:r>
                      <a:endParaRPr lang="es-MX" b="1" dirty="0"/>
                    </a:p>
                  </a:txBody>
                  <a:tcPr/>
                </a:tc>
                <a:tc>
                  <a:txBody>
                    <a:bodyPr/>
                    <a:lstStyle/>
                    <a:p>
                      <a:pPr algn="ctr"/>
                      <a:r>
                        <a:rPr lang="es-MX" dirty="0" smtClean="0"/>
                        <a:t>25%</a:t>
                      </a:r>
                      <a:endParaRPr lang="es-MX" dirty="0"/>
                    </a:p>
                  </a:txBody>
                  <a:tcPr/>
                </a:tc>
                <a:tc>
                  <a:txBody>
                    <a:bodyPr/>
                    <a:lstStyle/>
                    <a:p>
                      <a:pPr algn="ctr"/>
                      <a:r>
                        <a:rPr lang="es-MX" b="1" dirty="0" smtClean="0"/>
                        <a:t>Tercer</a:t>
                      </a:r>
                      <a:r>
                        <a:rPr lang="es-MX" b="1" baseline="0" dirty="0" smtClean="0"/>
                        <a:t> Cuartil (Q</a:t>
                      </a:r>
                      <a:r>
                        <a:rPr lang="es-MX" b="1" baseline="-25000" dirty="0" smtClean="0"/>
                        <a:t>3</a:t>
                      </a:r>
                      <a:r>
                        <a:rPr lang="es-MX" b="1" baseline="0" dirty="0" smtClean="0"/>
                        <a:t>)</a:t>
                      </a:r>
                      <a:endParaRPr lang="es-MX" b="1" baseline="-25000" dirty="0"/>
                    </a:p>
                  </a:txBody>
                  <a:tcPr/>
                </a:tc>
                <a:extLst>
                  <a:ext uri="{0D108BD9-81ED-4DB2-BD59-A6C34878D82A}">
                    <a16:rowId xmlns:a16="http://schemas.microsoft.com/office/drawing/2014/main" val="10004"/>
                  </a:ext>
                </a:extLst>
              </a:tr>
              <a:tr h="370840">
                <a:tc>
                  <a:txBody>
                    <a:bodyPr/>
                    <a:lstStyle/>
                    <a:p>
                      <a:pPr algn="ctr"/>
                      <a:r>
                        <a:rPr lang="es-MX" dirty="0" smtClean="0"/>
                        <a:t>P</a:t>
                      </a:r>
                      <a:r>
                        <a:rPr lang="es-MX" baseline="-25000" dirty="0" smtClean="0"/>
                        <a:t>90</a:t>
                      </a:r>
                      <a:endParaRPr lang="es-MX" baseline="-25000" dirty="0"/>
                    </a:p>
                  </a:txBody>
                  <a:tcPr/>
                </a:tc>
                <a:tc>
                  <a:txBody>
                    <a:bodyPr/>
                    <a:lstStyle/>
                    <a:p>
                      <a:pPr algn="ctr"/>
                      <a:r>
                        <a:rPr lang="es-MX" dirty="0" smtClean="0"/>
                        <a:t>Percentil 90</a:t>
                      </a:r>
                      <a:endParaRPr lang="es-MX" dirty="0"/>
                    </a:p>
                  </a:txBody>
                  <a:tcPr/>
                </a:tc>
                <a:tc>
                  <a:txBody>
                    <a:bodyPr/>
                    <a:lstStyle/>
                    <a:p>
                      <a:pPr algn="ctr"/>
                      <a:r>
                        <a:rPr lang="es-MX" dirty="0" smtClean="0"/>
                        <a:t>90%</a:t>
                      </a:r>
                      <a:endParaRPr lang="es-MX" dirty="0"/>
                    </a:p>
                  </a:txBody>
                  <a:tcPr/>
                </a:tc>
                <a:tc>
                  <a:txBody>
                    <a:bodyPr/>
                    <a:lstStyle/>
                    <a:p>
                      <a:pPr algn="ctr"/>
                      <a:r>
                        <a:rPr lang="es-MX" dirty="0" smtClean="0"/>
                        <a:t>10%</a:t>
                      </a:r>
                      <a:endParaRPr lang="es-MX" dirty="0"/>
                    </a:p>
                  </a:txBody>
                  <a:tcPr/>
                </a:tc>
                <a:tc>
                  <a:txBody>
                    <a:bodyPr/>
                    <a:lstStyle/>
                    <a:p>
                      <a:pPr algn="ctr"/>
                      <a:endParaRPr lang="es-MX" dirty="0"/>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95</a:t>
                      </a:r>
                      <a:endParaRPr lang="es-MX" dirty="0"/>
                    </a:p>
                  </a:txBody>
                  <a:tcPr/>
                </a:tc>
                <a:tc>
                  <a:txBody>
                    <a:bodyPr/>
                    <a:lstStyle/>
                    <a:p>
                      <a:pPr algn="ctr"/>
                      <a:r>
                        <a:rPr lang="es-MX" dirty="0" smtClean="0"/>
                        <a:t>Percentil 95</a:t>
                      </a:r>
                      <a:endParaRPr lang="es-MX" dirty="0"/>
                    </a:p>
                  </a:txBody>
                  <a:tcPr/>
                </a:tc>
                <a:tc>
                  <a:txBody>
                    <a:bodyPr/>
                    <a:lstStyle/>
                    <a:p>
                      <a:pPr algn="ctr"/>
                      <a:r>
                        <a:rPr lang="es-MX" dirty="0" smtClean="0"/>
                        <a:t>95%</a:t>
                      </a:r>
                      <a:endParaRPr lang="es-MX" dirty="0"/>
                    </a:p>
                  </a:txBody>
                  <a:tcPr/>
                </a:tc>
                <a:tc>
                  <a:txBody>
                    <a:bodyPr/>
                    <a:lstStyle/>
                    <a:p>
                      <a:pPr algn="ctr"/>
                      <a:r>
                        <a:rPr lang="es-MX" dirty="0" smtClean="0"/>
                        <a:t>5%</a:t>
                      </a:r>
                      <a:endParaRPr lang="es-MX" dirty="0"/>
                    </a:p>
                  </a:txBody>
                  <a:tcPr/>
                </a:tc>
                <a:tc>
                  <a:txBody>
                    <a:bodyPr/>
                    <a:lstStyle/>
                    <a:p>
                      <a:pPr algn="ctr"/>
                      <a:endParaRPr lang="es-MX" dirty="0"/>
                    </a:p>
                  </a:txBody>
                  <a:tcPr/>
                </a:tc>
                <a:extLst>
                  <a:ext uri="{0D108BD9-81ED-4DB2-BD59-A6C34878D82A}">
                    <a16:rowId xmlns:a16="http://schemas.microsoft.com/office/drawing/2014/main" val="10006"/>
                  </a:ext>
                </a:extLst>
              </a:tr>
            </a:tbl>
          </a:graphicData>
        </a:graphic>
      </p:graphicFrame>
      <p:sp>
        <p:nvSpPr>
          <p:cNvPr id="6" name="Rectángulo 5"/>
          <p:cNvSpPr/>
          <p:nvPr/>
        </p:nvSpPr>
        <p:spPr>
          <a:xfrm>
            <a:off x="514120" y="890632"/>
            <a:ext cx="6096000" cy="1754326"/>
          </a:xfrm>
          <a:prstGeom prst="rect">
            <a:avLst/>
          </a:prstGeom>
        </p:spPr>
        <p:txBody>
          <a:bodyPr>
            <a:spAutoFit/>
          </a:bodyPr>
          <a:lstStyle/>
          <a:p>
            <a:r>
              <a:rPr lang="es-MX" dirty="0">
                <a:solidFill>
                  <a:srgbClr val="002060"/>
                </a:solidFill>
                <a:latin typeface="Arial Narrow" panose="020B0606020202030204" pitchFamily="34" charset="0"/>
              </a:rPr>
              <a:t>El </a:t>
            </a:r>
            <a:r>
              <a:rPr lang="es-MX" b="1" dirty="0">
                <a:solidFill>
                  <a:srgbClr val="002060"/>
                </a:solidFill>
                <a:latin typeface="Arial Narrow" panose="020B0606020202030204" pitchFamily="34" charset="0"/>
              </a:rPr>
              <a:t>percentil</a:t>
            </a:r>
            <a:r>
              <a:rPr lang="es-MX" dirty="0">
                <a:solidFill>
                  <a:srgbClr val="002060"/>
                </a:solidFill>
                <a:latin typeface="Arial Narrow" panose="020B0606020202030204" pitchFamily="34" charset="0"/>
              </a:rPr>
              <a:t> es una medida de posición usada en estadística que indica, una vez ordenados los datos de menor a mayor, el valor de la variable por debajo del cual se encuentra un porcentaje dado de observaciones en un grupo de observaciones. Por ejemplo, el percentil 20º es el valor bajo el cual se encuentran el 20 por ciento de las observaciones</a:t>
            </a:r>
          </a:p>
        </p:txBody>
      </p:sp>
    </p:spTree>
    <p:extLst>
      <p:ext uri="{BB962C8B-B14F-4D97-AF65-F5344CB8AC3E}">
        <p14:creationId xmlns:p14="http://schemas.microsoft.com/office/powerpoint/2010/main" val="35370508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Parámetros de localización</a:t>
            </a:r>
            <a:endParaRPr lang="es-MX" dirty="0"/>
          </a:p>
        </p:txBody>
      </p:sp>
      <p:sp>
        <p:nvSpPr>
          <p:cNvPr id="8" name="Marcador de contenido 2"/>
          <p:cNvSpPr txBox="1">
            <a:spLocks/>
          </p:cNvSpPr>
          <p:nvPr/>
        </p:nvSpPr>
        <p:spPr>
          <a:xfrm>
            <a:off x="403235" y="889467"/>
            <a:ext cx="5108855" cy="11986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400" dirty="0" smtClean="0">
                <a:solidFill>
                  <a:srgbClr val="002060"/>
                </a:solidFill>
                <a:latin typeface="Arial Narrow" panose="020B0606020202030204" pitchFamily="34" charset="0"/>
              </a:rPr>
              <a:t>Los Cuartiles, para un conjunto de </a:t>
            </a:r>
            <a:r>
              <a:rPr lang="es-MX" sz="2400" b="1" dirty="0" smtClean="0">
                <a:solidFill>
                  <a:srgbClr val="002060"/>
                </a:solidFill>
                <a:latin typeface="Arial Narrow" panose="020B0606020202030204" pitchFamily="34" charset="0"/>
              </a:rPr>
              <a:t>n</a:t>
            </a:r>
            <a:r>
              <a:rPr lang="es-MX" sz="2400" dirty="0" smtClean="0">
                <a:solidFill>
                  <a:srgbClr val="002060"/>
                </a:solidFill>
                <a:latin typeface="Arial Narrow" panose="020B0606020202030204" pitchFamily="34" charset="0"/>
              </a:rPr>
              <a:t> número de </a:t>
            </a:r>
            <a:r>
              <a:rPr lang="es-MX" sz="2400" b="1" dirty="0" smtClean="0">
                <a:solidFill>
                  <a:srgbClr val="002060"/>
                </a:solidFill>
                <a:latin typeface="Arial Narrow" panose="020B0606020202030204" pitchFamily="34" charset="0"/>
              </a:rPr>
              <a:t>datos ordenados </a:t>
            </a:r>
            <a:r>
              <a:rPr lang="es-MX" sz="2400" dirty="0" smtClean="0">
                <a:solidFill>
                  <a:srgbClr val="002060"/>
                </a:solidFill>
                <a:latin typeface="Arial Narrow" panose="020B0606020202030204" pitchFamily="34" charset="0"/>
              </a:rPr>
              <a:t>se obtienen con las siguientes ecuaciones:</a:t>
            </a: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a:solidFill>
                <a:srgbClr val="002060"/>
              </a:solidFill>
              <a:latin typeface="Arial Narrow" panose="020B0606020202030204" pitchFamily="34" charset="0"/>
            </a:endParaRPr>
          </a:p>
        </p:txBody>
      </p:sp>
      <p:pic>
        <p:nvPicPr>
          <p:cNvPr id="9" name="Imagen 8"/>
          <p:cNvPicPr>
            <a:picLocks noChangeAspect="1"/>
          </p:cNvPicPr>
          <p:nvPr/>
        </p:nvPicPr>
        <p:blipFill>
          <a:blip r:embed="rId2"/>
          <a:stretch>
            <a:fillRect/>
          </a:stretch>
        </p:blipFill>
        <p:spPr>
          <a:xfrm>
            <a:off x="799597" y="2381682"/>
            <a:ext cx="4163929" cy="597460"/>
          </a:xfrm>
          <a:prstGeom prst="rect">
            <a:avLst/>
          </a:prstGeom>
        </p:spPr>
      </p:pic>
      <p:pic>
        <p:nvPicPr>
          <p:cNvPr id="10" name="Imagen 9"/>
          <p:cNvPicPr>
            <a:picLocks noChangeAspect="1"/>
          </p:cNvPicPr>
          <p:nvPr/>
        </p:nvPicPr>
        <p:blipFill rotWithShape="1">
          <a:blip r:embed="rId3"/>
          <a:srcRect l="6215" t="2834" r="-6215" b="-2834"/>
          <a:stretch/>
        </p:blipFill>
        <p:spPr>
          <a:xfrm>
            <a:off x="724958" y="3124073"/>
            <a:ext cx="5371042" cy="512108"/>
          </a:xfrm>
          <a:prstGeom prst="rect">
            <a:avLst/>
          </a:prstGeom>
        </p:spPr>
      </p:pic>
      <p:pic>
        <p:nvPicPr>
          <p:cNvPr id="11" name="Imagen 10"/>
          <p:cNvPicPr>
            <a:picLocks noChangeAspect="1"/>
          </p:cNvPicPr>
          <p:nvPr/>
        </p:nvPicPr>
        <p:blipFill>
          <a:blip r:embed="rId4"/>
          <a:stretch>
            <a:fillRect/>
          </a:stretch>
        </p:blipFill>
        <p:spPr>
          <a:xfrm>
            <a:off x="799597" y="3694237"/>
            <a:ext cx="4554107" cy="603556"/>
          </a:xfrm>
          <a:prstGeom prst="rect">
            <a:avLst/>
          </a:prstGeom>
        </p:spPr>
      </p:pic>
      <p:graphicFrame>
        <p:nvGraphicFramePr>
          <p:cNvPr id="12" name="Tabla 11"/>
          <p:cNvGraphicFramePr>
            <a:graphicFrameLocks noGrp="1"/>
          </p:cNvGraphicFramePr>
          <p:nvPr>
            <p:extLst>
              <p:ext uri="{D42A27DB-BD31-4B8C-83A1-F6EECF244321}">
                <p14:modId xmlns:p14="http://schemas.microsoft.com/office/powerpoint/2010/main" val="1668874949"/>
              </p:ext>
            </p:extLst>
          </p:nvPr>
        </p:nvGraphicFramePr>
        <p:xfrm>
          <a:off x="1015898" y="5467636"/>
          <a:ext cx="9848360" cy="741680"/>
        </p:xfrm>
        <a:graphic>
          <a:graphicData uri="http://schemas.openxmlformats.org/drawingml/2006/table">
            <a:tbl>
              <a:tblPr firstRow="1" bandRow="1">
                <a:tableStyleId>{5940675A-B579-460E-94D1-54222C63F5DA}</a:tableStyleId>
              </a:tblPr>
              <a:tblGrid>
                <a:gridCol w="2397697">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gridCol w="677333">
                  <a:extLst>
                    <a:ext uri="{9D8B030D-6E8A-4147-A177-3AD203B41FA5}">
                      <a16:colId xmlns:a16="http://schemas.microsoft.com/office/drawing/2014/main" val="20009"/>
                    </a:ext>
                  </a:extLst>
                </a:gridCol>
                <a:gridCol w="677333">
                  <a:extLst>
                    <a:ext uri="{9D8B030D-6E8A-4147-A177-3AD203B41FA5}">
                      <a16:colId xmlns:a16="http://schemas.microsoft.com/office/drawing/2014/main" val="20010"/>
                    </a:ext>
                  </a:extLst>
                </a:gridCol>
                <a:gridCol w="677333">
                  <a:extLst>
                    <a:ext uri="{9D8B030D-6E8A-4147-A177-3AD203B41FA5}">
                      <a16:colId xmlns:a16="http://schemas.microsoft.com/office/drawing/2014/main" val="20011"/>
                    </a:ext>
                  </a:extLst>
                </a:gridCol>
              </a:tblGrid>
              <a:tr h="370840">
                <a:tc>
                  <a:txBody>
                    <a:bodyPr/>
                    <a:lstStyle/>
                    <a:p>
                      <a:pPr algn="ctr"/>
                      <a:r>
                        <a:rPr lang="es-MX" b="1" dirty="0" smtClean="0">
                          <a:solidFill>
                            <a:srgbClr val="FFC000"/>
                          </a:solidFill>
                        </a:rPr>
                        <a:t>Valores</a:t>
                      </a:r>
                      <a:r>
                        <a:rPr lang="es-MX" b="1" baseline="0" dirty="0" smtClean="0">
                          <a:solidFill>
                            <a:srgbClr val="FFC000"/>
                          </a:solidFill>
                        </a:rPr>
                        <a:t> de x ordenados</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5</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6</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6</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6</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7</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7</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8</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8</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9</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10</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10</a:t>
                      </a:r>
                      <a:endParaRPr lang="es-MX" b="1" dirty="0">
                        <a:solidFill>
                          <a:srgbClr val="FFC000"/>
                        </a:solidFill>
                      </a:endParaRPr>
                    </a:p>
                  </a:txBody>
                  <a:tcPr>
                    <a:solidFill>
                      <a:srgbClr val="002060"/>
                    </a:solidFill>
                  </a:tcPr>
                </a:tc>
                <a:extLst>
                  <a:ext uri="{0D108BD9-81ED-4DB2-BD59-A6C34878D82A}">
                    <a16:rowId xmlns:a16="http://schemas.microsoft.com/office/drawing/2014/main" val="10000"/>
                  </a:ext>
                </a:extLst>
              </a:tr>
              <a:tr h="370840">
                <a:tc>
                  <a:txBody>
                    <a:bodyPr/>
                    <a:lstStyle/>
                    <a:p>
                      <a:pPr algn="ctr"/>
                      <a:r>
                        <a:rPr lang="es-MX" dirty="0" smtClean="0"/>
                        <a:t>Observación</a:t>
                      </a:r>
                      <a:endParaRPr lang="es-MX" dirty="0"/>
                    </a:p>
                  </a:txBody>
                  <a:tcPr>
                    <a:solidFill>
                      <a:schemeClr val="bg1">
                        <a:lumMod val="95000"/>
                      </a:schemeClr>
                    </a:solidFill>
                  </a:tcPr>
                </a:tc>
                <a:tc>
                  <a:txBody>
                    <a:bodyPr/>
                    <a:lstStyle/>
                    <a:p>
                      <a:pPr algn="ctr"/>
                      <a:r>
                        <a:rPr lang="es-MX" dirty="0" smtClean="0"/>
                        <a:t>1</a:t>
                      </a:r>
                      <a:endParaRPr lang="es-MX" dirty="0"/>
                    </a:p>
                  </a:txBody>
                  <a:tcPr>
                    <a:solidFill>
                      <a:schemeClr val="bg1">
                        <a:lumMod val="95000"/>
                      </a:schemeClr>
                    </a:solidFill>
                  </a:tcPr>
                </a:tc>
                <a:tc>
                  <a:txBody>
                    <a:bodyPr/>
                    <a:lstStyle/>
                    <a:p>
                      <a:pPr algn="ctr"/>
                      <a:r>
                        <a:rPr lang="es-MX" dirty="0" smtClean="0"/>
                        <a:t>2</a:t>
                      </a:r>
                      <a:endParaRPr lang="es-MX" dirty="0"/>
                    </a:p>
                  </a:txBody>
                  <a:tcPr>
                    <a:solidFill>
                      <a:schemeClr val="bg1">
                        <a:lumMod val="95000"/>
                      </a:schemeClr>
                    </a:solidFill>
                  </a:tcPr>
                </a:tc>
                <a:tc>
                  <a:txBody>
                    <a:bodyPr/>
                    <a:lstStyle/>
                    <a:p>
                      <a:pPr algn="ctr"/>
                      <a:r>
                        <a:rPr lang="es-MX" dirty="0" smtClean="0"/>
                        <a:t>3</a:t>
                      </a:r>
                      <a:endParaRPr lang="es-MX" dirty="0"/>
                    </a:p>
                  </a:txBody>
                  <a:tcPr>
                    <a:solidFill>
                      <a:schemeClr val="bg1">
                        <a:lumMod val="95000"/>
                      </a:schemeClr>
                    </a:solidFill>
                  </a:tcPr>
                </a:tc>
                <a:tc>
                  <a:txBody>
                    <a:bodyPr/>
                    <a:lstStyle/>
                    <a:p>
                      <a:pPr algn="ctr"/>
                      <a:r>
                        <a:rPr lang="es-MX" dirty="0" smtClean="0"/>
                        <a:t>4</a:t>
                      </a:r>
                      <a:endParaRPr lang="es-MX" dirty="0"/>
                    </a:p>
                  </a:txBody>
                  <a:tcPr>
                    <a:solidFill>
                      <a:schemeClr val="bg1">
                        <a:lumMod val="95000"/>
                      </a:schemeClr>
                    </a:solidFill>
                  </a:tcPr>
                </a:tc>
                <a:tc>
                  <a:txBody>
                    <a:bodyPr/>
                    <a:lstStyle/>
                    <a:p>
                      <a:pPr algn="ctr"/>
                      <a:r>
                        <a:rPr lang="es-MX" dirty="0" smtClean="0"/>
                        <a:t>5</a:t>
                      </a:r>
                      <a:endParaRPr lang="es-MX" dirty="0"/>
                    </a:p>
                  </a:txBody>
                  <a:tcPr>
                    <a:solidFill>
                      <a:schemeClr val="bg1">
                        <a:lumMod val="95000"/>
                      </a:schemeClr>
                    </a:solidFill>
                  </a:tcPr>
                </a:tc>
                <a:tc>
                  <a:txBody>
                    <a:bodyPr/>
                    <a:lstStyle/>
                    <a:p>
                      <a:pPr algn="ctr"/>
                      <a:r>
                        <a:rPr lang="es-MX" dirty="0" smtClean="0"/>
                        <a:t>6</a:t>
                      </a:r>
                      <a:endParaRPr lang="es-MX" dirty="0"/>
                    </a:p>
                  </a:txBody>
                  <a:tcPr>
                    <a:solidFill>
                      <a:schemeClr val="bg1">
                        <a:lumMod val="95000"/>
                      </a:schemeClr>
                    </a:solidFill>
                  </a:tcPr>
                </a:tc>
                <a:tc>
                  <a:txBody>
                    <a:bodyPr/>
                    <a:lstStyle/>
                    <a:p>
                      <a:pPr algn="ctr"/>
                      <a:r>
                        <a:rPr lang="es-MX" dirty="0" smtClean="0"/>
                        <a:t>7</a:t>
                      </a:r>
                      <a:endParaRPr lang="es-MX" dirty="0"/>
                    </a:p>
                  </a:txBody>
                  <a:tcPr>
                    <a:solidFill>
                      <a:schemeClr val="bg1">
                        <a:lumMod val="95000"/>
                      </a:schemeClr>
                    </a:solidFill>
                  </a:tcPr>
                </a:tc>
                <a:tc>
                  <a:txBody>
                    <a:bodyPr/>
                    <a:lstStyle/>
                    <a:p>
                      <a:pPr algn="ctr"/>
                      <a:r>
                        <a:rPr lang="es-MX" dirty="0" smtClean="0"/>
                        <a:t>8</a:t>
                      </a:r>
                      <a:endParaRPr lang="es-MX" dirty="0"/>
                    </a:p>
                  </a:txBody>
                  <a:tcPr>
                    <a:solidFill>
                      <a:schemeClr val="bg1">
                        <a:lumMod val="95000"/>
                      </a:schemeClr>
                    </a:solidFill>
                  </a:tcPr>
                </a:tc>
                <a:tc>
                  <a:txBody>
                    <a:bodyPr/>
                    <a:lstStyle/>
                    <a:p>
                      <a:pPr algn="ctr"/>
                      <a:r>
                        <a:rPr lang="es-MX" dirty="0" smtClean="0"/>
                        <a:t>9</a:t>
                      </a:r>
                      <a:endParaRPr lang="es-MX" dirty="0"/>
                    </a:p>
                  </a:txBody>
                  <a:tcPr>
                    <a:solidFill>
                      <a:schemeClr val="bg1">
                        <a:lumMod val="95000"/>
                      </a:schemeClr>
                    </a:solidFill>
                  </a:tcPr>
                </a:tc>
                <a:tc>
                  <a:txBody>
                    <a:bodyPr/>
                    <a:lstStyle/>
                    <a:p>
                      <a:pPr algn="ctr"/>
                      <a:r>
                        <a:rPr lang="es-MX" dirty="0" smtClean="0"/>
                        <a:t>10</a:t>
                      </a:r>
                      <a:endParaRPr lang="es-MX" dirty="0"/>
                    </a:p>
                  </a:txBody>
                  <a:tcPr>
                    <a:solidFill>
                      <a:schemeClr val="bg1">
                        <a:lumMod val="95000"/>
                      </a:schemeClr>
                    </a:solidFill>
                  </a:tcPr>
                </a:tc>
                <a:tc>
                  <a:txBody>
                    <a:bodyPr/>
                    <a:lstStyle/>
                    <a:p>
                      <a:pPr algn="ctr"/>
                      <a:r>
                        <a:rPr lang="es-MX" dirty="0" smtClean="0"/>
                        <a:t>11</a:t>
                      </a:r>
                      <a:endParaRPr lang="es-MX"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3" name="CuadroTexto 12"/>
          <p:cNvSpPr txBox="1"/>
          <p:nvPr/>
        </p:nvSpPr>
        <p:spPr>
          <a:xfrm>
            <a:off x="7424599" y="2813377"/>
            <a:ext cx="3567976" cy="1754326"/>
          </a:xfrm>
          <a:prstGeom prst="rect">
            <a:avLst/>
          </a:prstGeom>
          <a:solidFill>
            <a:srgbClr val="00206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b="1" dirty="0" smtClean="0">
                <a:solidFill>
                  <a:srgbClr val="FFC000"/>
                </a:solidFill>
                <a:latin typeface="Arial Narrow" panose="020B0606020202030204" pitchFamily="34" charset="0"/>
              </a:rPr>
              <a:t>EJEMPLO</a:t>
            </a:r>
          </a:p>
          <a:p>
            <a:r>
              <a:rPr lang="es-MX" dirty="0" smtClean="0">
                <a:solidFill>
                  <a:srgbClr val="FFC000"/>
                </a:solidFill>
                <a:latin typeface="Arial Narrow" panose="020B0606020202030204" pitchFamily="34" charset="0"/>
              </a:rPr>
              <a:t>Para un conjunto de n=11 datos</a:t>
            </a:r>
          </a:p>
          <a:p>
            <a:r>
              <a:rPr lang="es-MX" dirty="0" smtClean="0">
                <a:solidFill>
                  <a:srgbClr val="FFC000"/>
                </a:solidFill>
                <a:latin typeface="Arial Narrow" panose="020B0606020202030204" pitchFamily="34" charset="0"/>
                <a:sym typeface="Wingdings" panose="05000000000000000000" pitchFamily="2" charset="2"/>
              </a:rPr>
              <a:t>(11+1)/4= observación 3</a:t>
            </a:r>
            <a:r>
              <a:rPr lang="es-MX" b="1" dirty="0" smtClean="0">
                <a:solidFill>
                  <a:srgbClr val="FFC000"/>
                </a:solidFill>
                <a:latin typeface="Arial Narrow" panose="020B0606020202030204" pitchFamily="34" charset="0"/>
                <a:sym typeface="Wingdings" panose="05000000000000000000" pitchFamily="2" charset="2"/>
              </a:rPr>
              <a:t>Q</a:t>
            </a:r>
            <a:r>
              <a:rPr lang="es-MX" b="1" baseline="-25000" dirty="0" smtClean="0">
                <a:solidFill>
                  <a:srgbClr val="FFC000"/>
                </a:solidFill>
                <a:latin typeface="Arial Narrow" panose="020B0606020202030204" pitchFamily="34" charset="0"/>
                <a:sym typeface="Wingdings" panose="05000000000000000000" pitchFamily="2" charset="2"/>
              </a:rPr>
              <a:t>1</a:t>
            </a:r>
            <a:r>
              <a:rPr lang="es-MX" b="1" dirty="0" smtClean="0">
                <a:solidFill>
                  <a:srgbClr val="FFC000"/>
                </a:solidFill>
                <a:latin typeface="Arial Narrow" panose="020B0606020202030204" pitchFamily="34" charset="0"/>
                <a:sym typeface="Wingdings" panose="05000000000000000000" pitchFamily="2" charset="2"/>
              </a:rPr>
              <a:t>= 6</a:t>
            </a:r>
          </a:p>
          <a:p>
            <a:r>
              <a:rPr lang="es-MX" dirty="0" smtClean="0">
                <a:solidFill>
                  <a:srgbClr val="FFC000"/>
                </a:solidFill>
                <a:latin typeface="Arial Narrow" panose="020B0606020202030204" pitchFamily="34" charset="0"/>
                <a:sym typeface="Wingdings" panose="05000000000000000000" pitchFamily="2" charset="2"/>
              </a:rPr>
              <a:t>(11-1)/2=  observación 6</a:t>
            </a:r>
            <a:r>
              <a:rPr lang="es-MX" b="1" dirty="0" smtClean="0">
                <a:solidFill>
                  <a:srgbClr val="FFC000"/>
                </a:solidFill>
                <a:latin typeface="Arial Narrow" panose="020B0606020202030204" pitchFamily="34" charset="0"/>
                <a:sym typeface="Wingdings" panose="05000000000000000000" pitchFamily="2" charset="2"/>
              </a:rPr>
              <a:t>Q</a:t>
            </a:r>
            <a:r>
              <a:rPr lang="es-MX" b="1" baseline="-25000" dirty="0" smtClean="0">
                <a:solidFill>
                  <a:srgbClr val="FFC000"/>
                </a:solidFill>
                <a:latin typeface="Arial Narrow" panose="020B0606020202030204" pitchFamily="34" charset="0"/>
                <a:sym typeface="Wingdings" panose="05000000000000000000" pitchFamily="2" charset="2"/>
              </a:rPr>
              <a:t>2</a:t>
            </a:r>
            <a:r>
              <a:rPr lang="es-MX" b="1" dirty="0" smtClean="0">
                <a:solidFill>
                  <a:srgbClr val="FFC000"/>
                </a:solidFill>
                <a:latin typeface="Arial Narrow" panose="020B0606020202030204" pitchFamily="34" charset="0"/>
                <a:sym typeface="Wingdings" panose="05000000000000000000" pitchFamily="2" charset="2"/>
              </a:rPr>
              <a:t>= 7</a:t>
            </a:r>
          </a:p>
          <a:p>
            <a:r>
              <a:rPr lang="es-MX" dirty="0" smtClean="0">
                <a:solidFill>
                  <a:srgbClr val="FFC000"/>
                </a:solidFill>
                <a:latin typeface="Arial Narrow" panose="020B0606020202030204" pitchFamily="34" charset="0"/>
                <a:sym typeface="Wingdings" panose="05000000000000000000" pitchFamily="2" charset="2"/>
              </a:rPr>
              <a:t>(11+1)/4= observación 9</a:t>
            </a:r>
            <a:r>
              <a:rPr lang="es-MX" b="1" dirty="0" smtClean="0">
                <a:solidFill>
                  <a:srgbClr val="FFC000"/>
                </a:solidFill>
                <a:latin typeface="Arial Narrow" panose="020B0606020202030204" pitchFamily="34" charset="0"/>
                <a:sym typeface="Wingdings" panose="05000000000000000000" pitchFamily="2" charset="2"/>
              </a:rPr>
              <a:t>Q</a:t>
            </a:r>
            <a:r>
              <a:rPr lang="es-MX" b="1" baseline="-25000" dirty="0" smtClean="0">
                <a:solidFill>
                  <a:srgbClr val="FFC000"/>
                </a:solidFill>
                <a:latin typeface="Arial Narrow" panose="020B0606020202030204" pitchFamily="34" charset="0"/>
                <a:sym typeface="Wingdings" panose="05000000000000000000" pitchFamily="2" charset="2"/>
              </a:rPr>
              <a:t>3</a:t>
            </a:r>
            <a:r>
              <a:rPr lang="es-MX" b="1" dirty="0" smtClean="0">
                <a:solidFill>
                  <a:srgbClr val="FFC000"/>
                </a:solidFill>
                <a:latin typeface="Arial Narrow" panose="020B0606020202030204" pitchFamily="34" charset="0"/>
                <a:sym typeface="Wingdings" panose="05000000000000000000" pitchFamily="2" charset="2"/>
              </a:rPr>
              <a:t>= 9</a:t>
            </a:r>
            <a:endParaRPr lang="es-MX" b="1" baseline="-25000" dirty="0">
              <a:solidFill>
                <a:srgbClr val="FFC000"/>
              </a:solidFill>
              <a:latin typeface="Arial Narrow" panose="020B0606020202030204" pitchFamily="34" charset="0"/>
            </a:endParaRPr>
          </a:p>
          <a:p>
            <a:endParaRPr lang="es-MX" dirty="0">
              <a:solidFill>
                <a:srgbClr val="FFC000"/>
              </a:solidFill>
              <a:latin typeface="Arial Narrow" panose="020B0606020202030204" pitchFamily="34" charset="0"/>
            </a:endParaRPr>
          </a:p>
        </p:txBody>
      </p:sp>
      <p:sp>
        <p:nvSpPr>
          <p:cNvPr id="14" name="Rectángulo 13"/>
          <p:cNvSpPr/>
          <p:nvPr/>
        </p:nvSpPr>
        <p:spPr>
          <a:xfrm>
            <a:off x="4822093" y="4880534"/>
            <a:ext cx="569560" cy="957942"/>
          </a:xfrm>
          <a:prstGeom prst="rect">
            <a:avLst/>
          </a:prstGeom>
          <a:noFill/>
        </p:spPr>
        <p:style>
          <a:lnRef idx="2">
            <a:schemeClr val="dk1"/>
          </a:lnRef>
          <a:fillRef idx="1">
            <a:schemeClr val="lt1"/>
          </a:fillRef>
          <a:effectRef idx="0">
            <a:schemeClr val="dk1"/>
          </a:effectRef>
          <a:fontRef idx="minor">
            <a:schemeClr val="dk1"/>
          </a:fontRef>
        </p:style>
        <p:txBody>
          <a:bodyPr rtlCol="0" anchor="t" anchorCtr="0"/>
          <a:lstStyle/>
          <a:p>
            <a:pPr algn="ctr"/>
            <a:r>
              <a:rPr lang="es-MX" dirty="0" smtClean="0">
                <a:solidFill>
                  <a:srgbClr val="002060"/>
                </a:solidFill>
                <a:latin typeface="Arial Narrow" panose="020B0606020202030204" pitchFamily="34" charset="0"/>
              </a:rPr>
              <a:t>Q</a:t>
            </a:r>
            <a:r>
              <a:rPr lang="es-MX" baseline="-25000" dirty="0" smtClean="0">
                <a:solidFill>
                  <a:srgbClr val="002060"/>
                </a:solidFill>
                <a:latin typeface="Arial Narrow" panose="020B0606020202030204" pitchFamily="34" charset="0"/>
              </a:rPr>
              <a:t>1</a:t>
            </a:r>
            <a:endParaRPr lang="es-MX" baseline="-25000" dirty="0">
              <a:solidFill>
                <a:srgbClr val="002060"/>
              </a:solidFill>
              <a:latin typeface="Arial Narrow" panose="020B0606020202030204" pitchFamily="34" charset="0"/>
            </a:endParaRPr>
          </a:p>
        </p:txBody>
      </p:sp>
      <p:sp>
        <p:nvSpPr>
          <p:cNvPr id="15" name="Rectángulo 14"/>
          <p:cNvSpPr/>
          <p:nvPr/>
        </p:nvSpPr>
        <p:spPr>
          <a:xfrm>
            <a:off x="6835604" y="4880534"/>
            <a:ext cx="569560" cy="957942"/>
          </a:xfrm>
          <a:prstGeom prst="rect">
            <a:avLst/>
          </a:prstGeom>
          <a:noFill/>
        </p:spPr>
        <p:style>
          <a:lnRef idx="2">
            <a:schemeClr val="dk1"/>
          </a:lnRef>
          <a:fillRef idx="1">
            <a:schemeClr val="lt1"/>
          </a:fillRef>
          <a:effectRef idx="0">
            <a:schemeClr val="dk1"/>
          </a:effectRef>
          <a:fontRef idx="minor">
            <a:schemeClr val="dk1"/>
          </a:fontRef>
        </p:style>
        <p:txBody>
          <a:bodyPr rtlCol="0" anchor="t" anchorCtr="0"/>
          <a:lstStyle/>
          <a:p>
            <a:pPr algn="ctr"/>
            <a:r>
              <a:rPr lang="es-MX" dirty="0" smtClean="0">
                <a:solidFill>
                  <a:srgbClr val="002060"/>
                </a:solidFill>
                <a:latin typeface="Arial Narrow" panose="020B0606020202030204" pitchFamily="34" charset="0"/>
              </a:rPr>
              <a:t>Q</a:t>
            </a:r>
            <a:r>
              <a:rPr lang="es-MX" baseline="-25000" dirty="0" smtClean="0">
                <a:solidFill>
                  <a:srgbClr val="002060"/>
                </a:solidFill>
                <a:latin typeface="Arial Narrow" panose="020B0606020202030204" pitchFamily="34" charset="0"/>
              </a:rPr>
              <a:t>2</a:t>
            </a:r>
            <a:endParaRPr lang="es-MX" baseline="-25000" dirty="0">
              <a:solidFill>
                <a:srgbClr val="002060"/>
              </a:solidFill>
              <a:latin typeface="Arial Narrow" panose="020B0606020202030204" pitchFamily="34" charset="0"/>
            </a:endParaRPr>
          </a:p>
        </p:txBody>
      </p:sp>
      <p:sp>
        <p:nvSpPr>
          <p:cNvPr id="16" name="Rectángulo 15"/>
          <p:cNvSpPr/>
          <p:nvPr/>
        </p:nvSpPr>
        <p:spPr>
          <a:xfrm>
            <a:off x="8849115" y="4875197"/>
            <a:ext cx="569560" cy="957942"/>
          </a:xfrm>
          <a:prstGeom prst="rect">
            <a:avLst/>
          </a:prstGeom>
          <a:noFill/>
        </p:spPr>
        <p:style>
          <a:lnRef idx="2">
            <a:schemeClr val="dk1"/>
          </a:lnRef>
          <a:fillRef idx="1">
            <a:schemeClr val="lt1"/>
          </a:fillRef>
          <a:effectRef idx="0">
            <a:schemeClr val="dk1"/>
          </a:effectRef>
          <a:fontRef idx="minor">
            <a:schemeClr val="dk1"/>
          </a:fontRef>
        </p:style>
        <p:txBody>
          <a:bodyPr rtlCol="0" anchor="t" anchorCtr="0"/>
          <a:lstStyle/>
          <a:p>
            <a:pPr algn="ctr"/>
            <a:r>
              <a:rPr lang="es-MX" dirty="0" smtClean="0">
                <a:solidFill>
                  <a:srgbClr val="002060"/>
                </a:solidFill>
                <a:latin typeface="Arial Narrow" panose="020B0606020202030204" pitchFamily="34" charset="0"/>
              </a:rPr>
              <a:t>Q</a:t>
            </a:r>
            <a:r>
              <a:rPr lang="es-MX" baseline="-25000" dirty="0" smtClean="0">
                <a:solidFill>
                  <a:srgbClr val="002060"/>
                </a:solidFill>
                <a:latin typeface="Arial Narrow" panose="020B0606020202030204" pitchFamily="34" charset="0"/>
              </a:rPr>
              <a:t>3</a:t>
            </a:r>
            <a:endParaRPr lang="es-MX" baseline="-25000" dirty="0">
              <a:solidFill>
                <a:srgbClr val="002060"/>
              </a:solidFill>
              <a:latin typeface="Arial Narrow" panose="020B0606020202030204" pitchFamily="34" charset="0"/>
            </a:endParaRPr>
          </a:p>
        </p:txBody>
      </p:sp>
      <p:sp>
        <p:nvSpPr>
          <p:cNvPr id="17" name="Marcador de contenido 2"/>
          <p:cNvSpPr txBox="1">
            <a:spLocks/>
          </p:cNvSpPr>
          <p:nvPr/>
        </p:nvSpPr>
        <p:spPr>
          <a:xfrm>
            <a:off x="9019847" y="6455284"/>
            <a:ext cx="3688822" cy="3652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1800" dirty="0" smtClean="0">
                <a:solidFill>
                  <a:srgbClr val="002060"/>
                </a:solidFill>
                <a:latin typeface="Arial Narrow" panose="020B0606020202030204" pitchFamily="34" charset="0"/>
              </a:rPr>
              <a:t>Valor más cercano o interpolación</a:t>
            </a:r>
          </a:p>
          <a:p>
            <a:pPr marL="45720" indent="0">
              <a:buFont typeface="Arial" panose="020B0604020202020204" pitchFamily="34" charset="0"/>
              <a:buNone/>
            </a:pPr>
            <a:endParaRPr lang="es-MX" sz="18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18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1800"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15265034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Parámetros de localización</a:t>
            </a:r>
            <a:endParaRPr lang="es-MX" dirty="0"/>
          </a:p>
        </p:txBody>
      </p:sp>
      <p:sp>
        <p:nvSpPr>
          <p:cNvPr id="8" name="Marcador de contenido 2"/>
          <p:cNvSpPr txBox="1">
            <a:spLocks/>
          </p:cNvSpPr>
          <p:nvPr/>
        </p:nvSpPr>
        <p:spPr>
          <a:xfrm>
            <a:off x="523163" y="1640181"/>
            <a:ext cx="6491785"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000" b="1" dirty="0" smtClean="0">
                <a:solidFill>
                  <a:srgbClr val="002060"/>
                </a:solidFill>
                <a:latin typeface="Arial Narrow" panose="020B0606020202030204" pitchFamily="34" charset="0"/>
              </a:rPr>
              <a:t>Amplitud </a:t>
            </a:r>
            <a:r>
              <a:rPr lang="es-MX" sz="2000" b="1" dirty="0" err="1" smtClean="0">
                <a:solidFill>
                  <a:srgbClr val="002060"/>
                </a:solidFill>
                <a:latin typeface="Arial Narrow" panose="020B0606020202030204" pitchFamily="34" charset="0"/>
              </a:rPr>
              <a:t>intercuartil</a:t>
            </a:r>
            <a:r>
              <a:rPr lang="es-MX" sz="2000" b="1" dirty="0" smtClean="0">
                <a:solidFill>
                  <a:srgbClr val="002060"/>
                </a:solidFill>
                <a:latin typeface="Arial Narrow" panose="020B0606020202030204" pitchFamily="34" charset="0"/>
              </a:rPr>
              <a:t> (IQR): </a:t>
            </a:r>
            <a:r>
              <a:rPr lang="es-MX" sz="2000" dirty="0" smtClean="0">
                <a:solidFill>
                  <a:srgbClr val="002060"/>
                </a:solidFill>
                <a:latin typeface="Arial Narrow" panose="020B0606020202030204" pitchFamily="34" charset="0"/>
              </a:rPr>
              <a:t>rango que refleja la variabilidad entre el 50 por ciento central de las observaciones en el conjunto de datos. </a:t>
            </a:r>
          </a:p>
          <a:p>
            <a:pPr marL="45720" indent="0">
              <a:buFont typeface="Arial" panose="020B0604020202020204" pitchFamily="34" charset="0"/>
              <a:buNone/>
            </a:pPr>
            <a:endParaRPr lang="es-MX" sz="2000" dirty="0" smtClean="0">
              <a:solidFill>
                <a:srgbClr val="002060"/>
              </a:solidFill>
              <a:latin typeface="Arial Narrow" panose="020B0606020202030204" pitchFamily="34" charset="0"/>
            </a:endParaRPr>
          </a:p>
          <a:p>
            <a:endParaRPr lang="es-MX" sz="2000" dirty="0" smtClean="0">
              <a:solidFill>
                <a:srgbClr val="002060"/>
              </a:solidFill>
              <a:latin typeface="Arial Narrow" panose="020B0606020202030204" pitchFamily="34" charset="0"/>
            </a:endParaRPr>
          </a:p>
          <a:p>
            <a:r>
              <a:rPr lang="es-MX" sz="2000" dirty="0" smtClean="0">
                <a:solidFill>
                  <a:srgbClr val="002060"/>
                </a:solidFill>
                <a:latin typeface="Arial Narrow" panose="020B0606020202030204" pitchFamily="34" charset="0"/>
              </a:rPr>
              <a:t>Un IQR grande indicia mayor variabilidad entre las observaciones relevantes que un IQR pequeño. Esta observación es más precisa que el Rango para evaluar la variabilidad, sin embargo sigue siendo un poco vaga.</a:t>
            </a:r>
          </a:p>
          <a:p>
            <a:endParaRPr lang="es-MX" sz="2000" dirty="0" smtClean="0">
              <a:solidFill>
                <a:srgbClr val="002060"/>
              </a:solidFill>
              <a:latin typeface="Arial Narrow" panose="020B0606020202030204" pitchFamily="34" charset="0"/>
            </a:endParaRPr>
          </a:p>
          <a:p>
            <a:r>
              <a:rPr lang="es-MX" sz="2000" dirty="0" smtClean="0">
                <a:solidFill>
                  <a:srgbClr val="002060"/>
                </a:solidFill>
                <a:latin typeface="Arial Narrow" panose="020B0606020202030204" pitchFamily="34" charset="0"/>
              </a:rPr>
              <a:t>Proporciona mayor información la comparación de la amplitud del </a:t>
            </a:r>
            <a:r>
              <a:rPr lang="es-MX" sz="2000" dirty="0" err="1" smtClean="0">
                <a:solidFill>
                  <a:srgbClr val="002060"/>
                </a:solidFill>
                <a:latin typeface="Arial Narrow" panose="020B0606020202030204" pitchFamily="34" charset="0"/>
              </a:rPr>
              <a:t>intercuartil</a:t>
            </a:r>
            <a:r>
              <a:rPr lang="es-MX" sz="2000" dirty="0" smtClean="0">
                <a:solidFill>
                  <a:srgbClr val="002060"/>
                </a:solidFill>
                <a:latin typeface="Arial Narrow" panose="020B0606020202030204" pitchFamily="34" charset="0"/>
              </a:rPr>
              <a:t> con la magnitud del conjunto de datos</a:t>
            </a:r>
          </a:p>
          <a:p>
            <a:pPr marL="45720" indent="0">
              <a:buFont typeface="Arial" panose="020B0604020202020204" pitchFamily="34" charset="0"/>
              <a:buNone/>
            </a:pPr>
            <a:endParaRPr lang="es-MX" sz="20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000" dirty="0">
              <a:solidFill>
                <a:srgbClr val="002060"/>
              </a:solidFill>
              <a:latin typeface="Arial Narrow" panose="020B0606020202030204" pitchFamily="34" charset="0"/>
            </a:endParaRPr>
          </a:p>
        </p:txBody>
      </p:sp>
      <p:sp>
        <p:nvSpPr>
          <p:cNvPr id="9" name="CuadroTexto 8"/>
          <p:cNvSpPr txBox="1"/>
          <p:nvPr/>
        </p:nvSpPr>
        <p:spPr>
          <a:xfrm>
            <a:off x="4760684" y="3258751"/>
            <a:ext cx="56449" cy="215444"/>
          </a:xfrm>
          <a:prstGeom prst="rect">
            <a:avLst/>
          </a:prstGeom>
          <a:noFill/>
        </p:spPr>
        <p:txBody>
          <a:bodyPr wrap="square" lIns="0" tIns="0" rIns="0" bIns="0" rtlCol="0">
            <a:spAutoFit/>
          </a:bodyPr>
          <a:lstStyle/>
          <a:p>
            <a:endParaRPr lang="es-MX" sz="1400" dirty="0">
              <a:solidFill>
                <a:srgbClr val="002060"/>
              </a:solidFill>
              <a:latin typeface="Arial Narrow" panose="020B0606020202030204" pitchFamily="34" charset="0"/>
            </a:endParaRPr>
          </a:p>
        </p:txBody>
      </p:sp>
      <p:pic>
        <p:nvPicPr>
          <p:cNvPr id="10" name="Imagen 9"/>
          <p:cNvPicPr>
            <a:picLocks noChangeAspect="1"/>
          </p:cNvPicPr>
          <p:nvPr/>
        </p:nvPicPr>
        <p:blipFill>
          <a:blip r:embed="rId2"/>
          <a:stretch>
            <a:fillRect/>
          </a:stretch>
        </p:blipFill>
        <p:spPr>
          <a:xfrm>
            <a:off x="2478035" y="2519053"/>
            <a:ext cx="2018466" cy="570966"/>
          </a:xfrm>
          <a:prstGeom prst="rect">
            <a:avLst/>
          </a:prstGeom>
        </p:spPr>
      </p:pic>
      <p:pic>
        <p:nvPicPr>
          <p:cNvPr id="11" name="Imagen 10"/>
          <p:cNvPicPr>
            <a:picLocks noChangeAspect="1"/>
          </p:cNvPicPr>
          <p:nvPr/>
        </p:nvPicPr>
        <p:blipFill>
          <a:blip r:embed="rId3"/>
          <a:stretch>
            <a:fillRect/>
          </a:stretch>
        </p:blipFill>
        <p:spPr>
          <a:xfrm>
            <a:off x="3136580" y="5803610"/>
            <a:ext cx="1264949" cy="673390"/>
          </a:xfrm>
          <a:prstGeom prst="rect">
            <a:avLst/>
          </a:prstGeom>
        </p:spPr>
      </p:pic>
    </p:spTree>
    <p:extLst>
      <p:ext uri="{BB962C8B-B14F-4D97-AF65-F5344CB8AC3E}">
        <p14:creationId xmlns:p14="http://schemas.microsoft.com/office/powerpoint/2010/main" val="28117334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Gráfica de caja</a:t>
            </a:r>
            <a:endParaRPr lang="es-MX" dirty="0"/>
          </a:p>
        </p:txBody>
      </p:sp>
      <p:sp>
        <p:nvSpPr>
          <p:cNvPr id="8"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400" smtClean="0">
                <a:solidFill>
                  <a:srgbClr val="002060"/>
                </a:solidFill>
                <a:latin typeface="Arial Narrow" panose="020B0606020202030204" pitchFamily="34" charset="0"/>
              </a:rPr>
              <a:t>Gráfico muy útil para representar conjunto de datos. Revela información respecto a la magnitud de la dispersión, localización de la concentración y simetría de los datos.</a:t>
            </a:r>
          </a:p>
          <a:p>
            <a:r>
              <a:rPr lang="es-MX" sz="2400" smtClean="0">
                <a:solidFill>
                  <a:srgbClr val="002060"/>
                </a:solidFill>
                <a:latin typeface="Arial Narrow" panose="020B0606020202030204" pitchFamily="34" charset="0"/>
              </a:rPr>
              <a:t>Para su construcción se usan los cuartiles del conjunto de datos.</a:t>
            </a:r>
          </a:p>
          <a:p>
            <a:endParaRPr lang="es-MX" sz="2400" smtClean="0">
              <a:solidFill>
                <a:srgbClr val="002060"/>
              </a:solidFill>
              <a:latin typeface="Arial Narrow" panose="020B0606020202030204" pitchFamily="34" charset="0"/>
            </a:endParaRPr>
          </a:p>
          <a:p>
            <a:endParaRPr lang="es-MX" sz="2400" dirty="0">
              <a:solidFill>
                <a:srgbClr val="002060"/>
              </a:solidFill>
              <a:latin typeface="Arial Narrow" panose="020B0606020202030204" pitchFamily="34" charset="0"/>
            </a:endParaRPr>
          </a:p>
        </p:txBody>
      </p:sp>
      <p:pic>
        <p:nvPicPr>
          <p:cNvPr id="9" name="Picture 6" descr="http://2.bp.blogspot.com/_WD-aeyOCARw/TPwgkNu8TRI/AAAAAAAAABc/UxKnUwUBb18/s1600/boxplot-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674" t="66902" b="16666"/>
          <a:stretch/>
        </p:blipFill>
        <p:spPr bwMode="auto">
          <a:xfrm>
            <a:off x="2407023" y="5352956"/>
            <a:ext cx="8150972" cy="635468"/>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6" descr="http://2.bp.blogspot.com/_WD-aeyOCARw/TPwgkNu8TRI/AAAAAAAAABc/UxKnUwUBb18/s1600/boxplot-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674" t="45084" b="34458"/>
          <a:stretch/>
        </p:blipFill>
        <p:spPr bwMode="auto">
          <a:xfrm>
            <a:off x="2164976" y="4090147"/>
            <a:ext cx="8150972" cy="791136"/>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CuadroTexto 10"/>
          <p:cNvSpPr txBox="1"/>
          <p:nvPr/>
        </p:nvSpPr>
        <p:spPr>
          <a:xfrm>
            <a:off x="633365" y="5472515"/>
            <a:ext cx="1397141" cy="584775"/>
          </a:xfrm>
          <a:prstGeom prst="rect">
            <a:avLst/>
          </a:prstGeom>
          <a:noFill/>
        </p:spPr>
        <p:txBody>
          <a:bodyPr wrap="square" rtlCol="0">
            <a:spAutoFit/>
          </a:bodyPr>
          <a:lstStyle/>
          <a:p>
            <a:pPr algn="ctr"/>
            <a:r>
              <a:rPr lang="es-MX" sz="1600" b="1" dirty="0" smtClean="0">
                <a:solidFill>
                  <a:srgbClr val="002060"/>
                </a:solidFill>
                <a:latin typeface="Arial Narrow" panose="020B0606020202030204" pitchFamily="34" charset="0"/>
              </a:rPr>
              <a:t>Escala de la</a:t>
            </a:r>
          </a:p>
          <a:p>
            <a:pPr algn="ctr"/>
            <a:r>
              <a:rPr lang="es-MX" sz="1600" b="1" dirty="0" smtClean="0">
                <a:solidFill>
                  <a:srgbClr val="002060"/>
                </a:solidFill>
                <a:latin typeface="Arial Narrow" panose="020B0606020202030204" pitchFamily="34" charset="0"/>
              </a:rPr>
              <a:t> variable</a:t>
            </a:r>
            <a:endParaRPr lang="es-MX" sz="1600" b="1" dirty="0">
              <a:solidFill>
                <a:srgbClr val="002060"/>
              </a:solidFill>
              <a:latin typeface="Arial Narrow" panose="020B0606020202030204" pitchFamily="34" charset="0"/>
            </a:endParaRPr>
          </a:p>
        </p:txBody>
      </p:sp>
      <p:cxnSp>
        <p:nvCxnSpPr>
          <p:cNvPr id="12" name="Conector recto de flecha 11"/>
          <p:cNvCxnSpPr/>
          <p:nvPr/>
        </p:nvCxnSpPr>
        <p:spPr>
          <a:xfrm>
            <a:off x="2030506" y="5795681"/>
            <a:ext cx="25549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3" name="Elipse 12"/>
          <p:cNvSpPr/>
          <p:nvPr/>
        </p:nvSpPr>
        <p:spPr>
          <a:xfrm>
            <a:off x="4621509" y="5310437"/>
            <a:ext cx="619593" cy="564050"/>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s-MX" sz="1600" b="1" dirty="0" smtClean="0">
                <a:solidFill>
                  <a:srgbClr val="002060"/>
                </a:solidFill>
                <a:latin typeface="Arial Narrow" panose="020B0606020202030204" pitchFamily="34" charset="0"/>
              </a:rPr>
              <a:t>Q</a:t>
            </a:r>
            <a:r>
              <a:rPr lang="es-MX" sz="1600" b="1" baseline="-25000" dirty="0" smtClean="0">
                <a:solidFill>
                  <a:srgbClr val="002060"/>
                </a:solidFill>
                <a:latin typeface="Arial Narrow" panose="020B0606020202030204" pitchFamily="34" charset="0"/>
              </a:rPr>
              <a:t>1</a:t>
            </a:r>
            <a:endParaRPr lang="es-MX" sz="1600" b="1" baseline="-25000" dirty="0">
              <a:solidFill>
                <a:srgbClr val="002060"/>
              </a:solidFill>
              <a:latin typeface="Arial Narrow" panose="020B0606020202030204" pitchFamily="34" charset="0"/>
            </a:endParaRPr>
          </a:p>
        </p:txBody>
      </p:sp>
      <p:sp>
        <p:nvSpPr>
          <p:cNvPr id="14" name="Elipse 13"/>
          <p:cNvSpPr/>
          <p:nvPr/>
        </p:nvSpPr>
        <p:spPr>
          <a:xfrm>
            <a:off x="3765176" y="4491317"/>
            <a:ext cx="10757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15" name="Elipse 14"/>
          <p:cNvSpPr/>
          <p:nvPr/>
        </p:nvSpPr>
        <p:spPr>
          <a:xfrm>
            <a:off x="8571612" y="4485715"/>
            <a:ext cx="10757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cxnSp>
        <p:nvCxnSpPr>
          <p:cNvPr id="16" name="Conector recto de flecha 15"/>
          <p:cNvCxnSpPr/>
          <p:nvPr/>
        </p:nvCxnSpPr>
        <p:spPr>
          <a:xfrm>
            <a:off x="4894728" y="4787152"/>
            <a:ext cx="0" cy="565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a:off x="6070469" y="4800599"/>
            <a:ext cx="0" cy="565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7392763" y="4800599"/>
            <a:ext cx="0" cy="565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Elipse 18"/>
          <p:cNvSpPr/>
          <p:nvPr/>
        </p:nvSpPr>
        <p:spPr>
          <a:xfrm>
            <a:off x="5764509" y="5309710"/>
            <a:ext cx="619593" cy="564050"/>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s-MX" sz="1600" b="1" dirty="0" smtClean="0">
                <a:solidFill>
                  <a:srgbClr val="002060"/>
                </a:solidFill>
                <a:latin typeface="Arial Narrow" panose="020B0606020202030204" pitchFamily="34" charset="0"/>
              </a:rPr>
              <a:t>Q</a:t>
            </a:r>
            <a:r>
              <a:rPr lang="es-MX" sz="1600" b="1" baseline="-25000" dirty="0" smtClean="0">
                <a:solidFill>
                  <a:srgbClr val="002060"/>
                </a:solidFill>
                <a:latin typeface="Arial Narrow" panose="020B0606020202030204" pitchFamily="34" charset="0"/>
              </a:rPr>
              <a:t>2</a:t>
            </a:r>
            <a:endParaRPr lang="es-MX" sz="1600" b="1" baseline="-25000" dirty="0">
              <a:solidFill>
                <a:srgbClr val="002060"/>
              </a:solidFill>
              <a:latin typeface="Arial Narrow" panose="020B0606020202030204" pitchFamily="34" charset="0"/>
            </a:endParaRPr>
          </a:p>
        </p:txBody>
      </p:sp>
      <p:sp>
        <p:nvSpPr>
          <p:cNvPr id="20" name="Elipse 19"/>
          <p:cNvSpPr/>
          <p:nvPr/>
        </p:nvSpPr>
        <p:spPr>
          <a:xfrm>
            <a:off x="7082966" y="5289904"/>
            <a:ext cx="619593" cy="564050"/>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s-MX" sz="1600" b="1" dirty="0" smtClean="0">
                <a:solidFill>
                  <a:srgbClr val="002060"/>
                </a:solidFill>
                <a:latin typeface="Arial Narrow" panose="020B0606020202030204" pitchFamily="34" charset="0"/>
              </a:rPr>
              <a:t>Q</a:t>
            </a:r>
            <a:r>
              <a:rPr lang="es-MX" sz="1600" b="1" baseline="-25000" dirty="0" smtClean="0">
                <a:solidFill>
                  <a:srgbClr val="002060"/>
                </a:solidFill>
                <a:latin typeface="Arial Narrow" panose="020B0606020202030204" pitchFamily="34" charset="0"/>
              </a:rPr>
              <a:t>3</a:t>
            </a:r>
            <a:endParaRPr lang="es-MX" sz="1600" b="1" baseline="-25000" dirty="0">
              <a:solidFill>
                <a:srgbClr val="002060"/>
              </a:solidFill>
              <a:latin typeface="Arial Narrow" panose="020B0606020202030204" pitchFamily="34" charset="0"/>
            </a:endParaRPr>
          </a:p>
        </p:txBody>
      </p:sp>
      <p:sp>
        <p:nvSpPr>
          <p:cNvPr id="21" name="CuadroTexto 20"/>
          <p:cNvSpPr txBox="1"/>
          <p:nvPr/>
        </p:nvSpPr>
        <p:spPr>
          <a:xfrm>
            <a:off x="3072652" y="3874697"/>
            <a:ext cx="1492624" cy="338554"/>
          </a:xfrm>
          <a:prstGeom prst="rect">
            <a:avLst/>
          </a:prstGeom>
          <a:noFill/>
        </p:spPr>
        <p:txBody>
          <a:bodyPr wrap="square" rtlCol="0">
            <a:spAutoFit/>
          </a:bodyPr>
          <a:lstStyle/>
          <a:p>
            <a:pPr algn="ctr"/>
            <a:r>
              <a:rPr lang="es-MX" sz="1600" b="1" dirty="0" smtClean="0">
                <a:solidFill>
                  <a:srgbClr val="002060"/>
                </a:solidFill>
                <a:latin typeface="Arial Narrow" panose="020B0606020202030204" pitchFamily="34" charset="0"/>
              </a:rPr>
              <a:t>Valor mínimo</a:t>
            </a:r>
            <a:endParaRPr lang="es-MX" sz="1600" b="1" dirty="0">
              <a:solidFill>
                <a:srgbClr val="002060"/>
              </a:solidFill>
              <a:latin typeface="Arial Narrow" panose="020B0606020202030204" pitchFamily="34" charset="0"/>
            </a:endParaRPr>
          </a:p>
        </p:txBody>
      </p:sp>
      <p:sp>
        <p:nvSpPr>
          <p:cNvPr id="22" name="CuadroTexto 21"/>
          <p:cNvSpPr txBox="1"/>
          <p:nvPr/>
        </p:nvSpPr>
        <p:spPr>
          <a:xfrm>
            <a:off x="7797961" y="3871895"/>
            <a:ext cx="1654877" cy="338554"/>
          </a:xfrm>
          <a:prstGeom prst="rect">
            <a:avLst/>
          </a:prstGeom>
          <a:noFill/>
        </p:spPr>
        <p:txBody>
          <a:bodyPr wrap="square" rtlCol="0">
            <a:spAutoFit/>
          </a:bodyPr>
          <a:lstStyle/>
          <a:p>
            <a:pPr algn="ctr"/>
            <a:r>
              <a:rPr lang="es-MX" sz="1600" b="1" dirty="0" smtClean="0">
                <a:solidFill>
                  <a:srgbClr val="002060"/>
                </a:solidFill>
                <a:latin typeface="Arial Narrow" panose="020B0606020202030204" pitchFamily="34" charset="0"/>
              </a:rPr>
              <a:t>Valor máximo</a:t>
            </a:r>
            <a:endParaRPr lang="es-MX" sz="1600" b="1" dirty="0">
              <a:solidFill>
                <a:srgbClr val="002060"/>
              </a:solidFill>
              <a:latin typeface="Arial Narrow" panose="020B0606020202030204" pitchFamily="34" charset="0"/>
            </a:endParaRPr>
          </a:p>
        </p:txBody>
      </p:sp>
      <p:sp>
        <p:nvSpPr>
          <p:cNvPr id="23" name="CuadroTexto 22"/>
          <p:cNvSpPr txBox="1"/>
          <p:nvPr/>
        </p:nvSpPr>
        <p:spPr>
          <a:xfrm>
            <a:off x="5458627" y="3669645"/>
            <a:ext cx="1223683" cy="338554"/>
          </a:xfrm>
          <a:prstGeom prst="rect">
            <a:avLst/>
          </a:prstGeom>
          <a:noFill/>
        </p:spPr>
        <p:txBody>
          <a:bodyPr wrap="square" rtlCol="0">
            <a:spAutoFit/>
          </a:bodyPr>
          <a:lstStyle/>
          <a:p>
            <a:pPr algn="ctr"/>
            <a:r>
              <a:rPr lang="es-MX" sz="1600" b="1" dirty="0" smtClean="0">
                <a:solidFill>
                  <a:srgbClr val="002060"/>
                </a:solidFill>
                <a:latin typeface="Arial Narrow" panose="020B0606020202030204" pitchFamily="34" charset="0"/>
              </a:rPr>
              <a:t>Caja</a:t>
            </a:r>
            <a:endParaRPr lang="es-MX" sz="1600" b="1" dirty="0">
              <a:solidFill>
                <a:srgbClr val="002060"/>
              </a:solidFill>
              <a:latin typeface="Arial Narrow" panose="020B0606020202030204" pitchFamily="34" charset="0"/>
            </a:endParaRPr>
          </a:p>
        </p:txBody>
      </p:sp>
      <p:sp>
        <p:nvSpPr>
          <p:cNvPr id="24" name="CuadroTexto 23"/>
          <p:cNvSpPr txBox="1"/>
          <p:nvPr/>
        </p:nvSpPr>
        <p:spPr>
          <a:xfrm>
            <a:off x="7439630" y="4511951"/>
            <a:ext cx="1223683" cy="338554"/>
          </a:xfrm>
          <a:prstGeom prst="rect">
            <a:avLst/>
          </a:prstGeom>
          <a:noFill/>
        </p:spPr>
        <p:txBody>
          <a:bodyPr wrap="square" rtlCol="0">
            <a:spAutoFit/>
          </a:bodyPr>
          <a:lstStyle/>
          <a:p>
            <a:pPr algn="ctr"/>
            <a:r>
              <a:rPr lang="es-MX" sz="1600" b="1" dirty="0" smtClean="0">
                <a:solidFill>
                  <a:srgbClr val="002060"/>
                </a:solidFill>
                <a:latin typeface="Arial Narrow" panose="020B0606020202030204" pitchFamily="34" charset="0"/>
              </a:rPr>
              <a:t>Bigotes</a:t>
            </a:r>
            <a:endParaRPr lang="es-MX" sz="1600" b="1"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38590380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animBg="1"/>
      <p:bldP spid="19" grpId="0"/>
      <p:bldP spid="20" grpId="0"/>
      <p:bldP spid="21" grpId="0"/>
      <p:bldP spid="22" grpId="0"/>
      <p:bldP spid="23" grpId="0"/>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Fin</a:t>
            </a:r>
            <a:endParaRPr lang="es-MX" dirty="0"/>
          </a:p>
        </p:txBody>
      </p:sp>
    </p:spTree>
    <p:extLst>
      <p:ext uri="{BB962C8B-B14F-4D97-AF65-F5344CB8AC3E}">
        <p14:creationId xmlns:p14="http://schemas.microsoft.com/office/powerpoint/2010/main" val="42095105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Fin</a:t>
            </a:r>
            <a:endParaRPr lang="es-MX" dirty="0"/>
          </a:p>
        </p:txBody>
      </p:sp>
    </p:spTree>
    <p:extLst>
      <p:ext uri="{BB962C8B-B14F-4D97-AF65-F5344CB8AC3E}">
        <p14:creationId xmlns:p14="http://schemas.microsoft.com/office/powerpoint/2010/main" val="5473596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spTree>
    <p:extLst>
      <p:ext uri="{BB962C8B-B14F-4D97-AF65-F5344CB8AC3E}">
        <p14:creationId xmlns:p14="http://schemas.microsoft.com/office/powerpoint/2010/main" val="29582561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extLst/>
          </p:nvPr>
        </p:nvGraphicFramePr>
        <p:xfrm>
          <a:off x="682390" y="2065551"/>
          <a:ext cx="4913193" cy="4426045"/>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Absoluta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Relativa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4</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3</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5</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sp>
        <p:nvSpPr>
          <p:cNvPr id="8"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
        <p:nvSpPr>
          <p:cNvPr id="14" name="Rectángulo 13"/>
          <p:cNvSpPr/>
          <p:nvPr/>
        </p:nvSpPr>
        <p:spPr>
          <a:xfrm>
            <a:off x="6168790" y="2891058"/>
            <a:ext cx="5566010" cy="923330"/>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ABSOLUTA:</a:t>
            </a:r>
          </a:p>
          <a:p>
            <a:r>
              <a:rPr lang="es-MX" dirty="0" smtClean="0">
                <a:solidFill>
                  <a:srgbClr val="002060"/>
                </a:solidFill>
                <a:latin typeface="Arial Narrow" panose="020B0606020202030204" pitchFamily="34" charset="0"/>
              </a:rPr>
              <a:t>Número </a:t>
            </a:r>
            <a:r>
              <a:rPr lang="es-MX" dirty="0">
                <a:solidFill>
                  <a:srgbClr val="002060"/>
                </a:solidFill>
                <a:latin typeface="Arial Narrow" panose="020B0606020202030204" pitchFamily="34" charset="0"/>
              </a:rPr>
              <a:t>de veces que aparece un determinado valor en un estudio estadístico</a:t>
            </a:r>
            <a:r>
              <a:rPr lang="es-MX" dirty="0" smtClean="0">
                <a:solidFill>
                  <a:srgbClr val="002060"/>
                </a:solidFill>
                <a:latin typeface="Arial Narrow" panose="020B0606020202030204" pitchFamily="34" charset="0"/>
              </a:rPr>
              <a:t>.</a:t>
            </a:r>
            <a:endParaRPr lang="es-MX"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26770958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extLst>
              <p:ext uri="{D42A27DB-BD31-4B8C-83A1-F6EECF244321}">
                <p14:modId xmlns:p14="http://schemas.microsoft.com/office/powerpoint/2010/main" val="2966165146"/>
              </p:ext>
            </p:extLst>
          </p:nvPr>
        </p:nvGraphicFramePr>
        <p:xfrm>
          <a:off x="682390" y="2065551"/>
          <a:ext cx="4913193" cy="4426045"/>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Absoluta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Relativa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4</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3</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5</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sp>
        <p:nvSpPr>
          <p:cNvPr id="8"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sp>
        <p:nvSpPr>
          <p:cNvPr id="10" name="Rectángulo 9"/>
          <p:cNvSpPr/>
          <p:nvPr/>
        </p:nvSpPr>
        <p:spPr>
          <a:xfrm>
            <a:off x="6168790" y="2891058"/>
            <a:ext cx="5566010" cy="923330"/>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ABSOLUTA:</a:t>
            </a:r>
          </a:p>
          <a:p>
            <a:r>
              <a:rPr lang="es-MX" dirty="0" smtClean="0">
                <a:solidFill>
                  <a:srgbClr val="002060"/>
                </a:solidFill>
                <a:latin typeface="Arial Narrow" panose="020B0606020202030204" pitchFamily="34" charset="0"/>
              </a:rPr>
              <a:t>Número </a:t>
            </a:r>
            <a:r>
              <a:rPr lang="es-MX" dirty="0">
                <a:solidFill>
                  <a:srgbClr val="002060"/>
                </a:solidFill>
                <a:latin typeface="Arial Narrow" panose="020B0606020202030204" pitchFamily="34" charset="0"/>
              </a:rPr>
              <a:t>de veces que aparece un determinado valor en un estudio estadístico</a:t>
            </a:r>
            <a:r>
              <a:rPr lang="es-MX" dirty="0" smtClean="0">
                <a:solidFill>
                  <a:srgbClr val="002060"/>
                </a:solidFill>
                <a:latin typeface="Arial Narrow" panose="020B0606020202030204" pitchFamily="34" charset="0"/>
              </a:rPr>
              <a:t>.</a:t>
            </a:r>
            <a:endParaRPr lang="es-MX" dirty="0">
              <a:solidFill>
                <a:srgbClr val="002060"/>
              </a:solidFill>
              <a:latin typeface="Arial Narrow" panose="020B0606020202030204" pitchFamily="34" charset="0"/>
            </a:endParaRPr>
          </a:p>
        </p:txBody>
      </p:sp>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
        <p:nvSpPr>
          <p:cNvPr id="14" name="Rectángulo 13"/>
          <p:cNvSpPr/>
          <p:nvPr/>
        </p:nvSpPr>
        <p:spPr>
          <a:xfrm>
            <a:off x="6168790" y="4278573"/>
            <a:ext cx="5717953" cy="923330"/>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RELATIVA</a:t>
            </a:r>
            <a:endParaRPr lang="es-MX" b="1" dirty="0">
              <a:solidFill>
                <a:srgbClr val="002060"/>
              </a:solidFill>
              <a:latin typeface="Arial Narrow" panose="020B0606020202030204" pitchFamily="34" charset="0"/>
            </a:endParaRPr>
          </a:p>
          <a:p>
            <a:r>
              <a:rPr lang="es-MX" dirty="0" smtClean="0">
                <a:solidFill>
                  <a:srgbClr val="002060"/>
                </a:solidFill>
                <a:latin typeface="Arial Narrow" panose="020B0606020202030204" pitchFamily="34" charset="0"/>
              </a:rPr>
              <a:t>La </a:t>
            </a:r>
            <a:r>
              <a:rPr lang="es-MX" dirty="0">
                <a:solidFill>
                  <a:srgbClr val="002060"/>
                </a:solidFill>
                <a:latin typeface="Arial Narrow" panose="020B0606020202030204" pitchFamily="34" charset="0"/>
              </a:rPr>
              <a:t>frecuencia relativa es el </a:t>
            </a:r>
            <a:r>
              <a:rPr lang="es-MX" dirty="0" smtClean="0">
                <a:solidFill>
                  <a:srgbClr val="002060"/>
                </a:solidFill>
                <a:latin typeface="Arial Narrow" panose="020B0606020202030204" pitchFamily="34" charset="0"/>
              </a:rPr>
              <a:t>cociente (división) </a:t>
            </a:r>
            <a:r>
              <a:rPr lang="es-MX" dirty="0">
                <a:solidFill>
                  <a:srgbClr val="002060"/>
                </a:solidFill>
                <a:latin typeface="Arial Narrow" panose="020B0606020202030204" pitchFamily="34" charset="0"/>
              </a:rPr>
              <a:t>entre la frecuencia absoluta de </a:t>
            </a:r>
            <a:r>
              <a:rPr lang="es-MX" dirty="0" smtClean="0">
                <a:solidFill>
                  <a:srgbClr val="002060"/>
                </a:solidFill>
                <a:latin typeface="Arial Narrow" panose="020B0606020202030204" pitchFamily="34" charset="0"/>
              </a:rPr>
              <a:t>una determinada clase y </a:t>
            </a:r>
            <a:r>
              <a:rPr lang="es-MX" dirty="0">
                <a:solidFill>
                  <a:srgbClr val="002060"/>
                </a:solidFill>
                <a:latin typeface="Arial Narrow" panose="020B0606020202030204" pitchFamily="34" charset="0"/>
              </a:rPr>
              <a:t>el número total de datos</a:t>
            </a:r>
            <a:endParaRPr lang="es-MX" b="0" i="0" dirty="0">
              <a:solidFill>
                <a:srgbClr val="002060"/>
              </a:solidFill>
              <a:effectLst/>
              <a:latin typeface="Arial Narrow" panose="020B0606020202030204" pitchFamily="34" charset="0"/>
            </a:endParaRPr>
          </a:p>
        </p:txBody>
      </p:sp>
    </p:spTree>
    <p:extLst>
      <p:ext uri="{BB962C8B-B14F-4D97-AF65-F5344CB8AC3E}">
        <p14:creationId xmlns:p14="http://schemas.microsoft.com/office/powerpoint/2010/main" val="38667516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nvGraphicFramePr>
        <p:xfrm>
          <a:off x="682390" y="2065551"/>
          <a:ext cx="4913193" cy="4426045"/>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Absoluta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Relativa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r>
                        <a:rPr lang="es-MX" sz="2000" b="1" dirty="0" smtClean="0">
                          <a:solidFill>
                            <a:srgbClr val="002060"/>
                          </a:solidFill>
                        </a:rPr>
                        <a:t>6/18 = 1/3</a:t>
                      </a: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4</a:t>
                      </a:r>
                      <a:endParaRPr lang="es-MX" sz="2000" b="1" dirty="0">
                        <a:solidFill>
                          <a:srgbClr val="002060"/>
                        </a:solidFill>
                      </a:endParaRPr>
                    </a:p>
                  </a:txBody>
                  <a:tcPr/>
                </a:tc>
                <a:tc>
                  <a:txBody>
                    <a:bodyPr/>
                    <a:lstStyle/>
                    <a:p>
                      <a:pPr algn="ctr"/>
                      <a:r>
                        <a:rPr lang="es-MX" sz="2000" b="1" dirty="0" smtClean="0">
                          <a:solidFill>
                            <a:srgbClr val="002060"/>
                          </a:solidFill>
                        </a:rPr>
                        <a:t>4/18 = 2/9</a:t>
                      </a: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3</a:t>
                      </a:r>
                      <a:endParaRPr lang="es-MX" sz="2000" b="1" dirty="0">
                        <a:solidFill>
                          <a:srgbClr val="002060"/>
                        </a:solidFill>
                      </a:endParaRPr>
                    </a:p>
                  </a:txBody>
                  <a:tcPr/>
                </a:tc>
                <a:tc>
                  <a:txBody>
                    <a:bodyPr/>
                    <a:lstStyle/>
                    <a:p>
                      <a:pPr algn="ctr"/>
                      <a:r>
                        <a:rPr lang="es-MX" sz="2000" b="1" dirty="0" smtClean="0">
                          <a:solidFill>
                            <a:srgbClr val="002060"/>
                          </a:solidFill>
                        </a:rPr>
                        <a:t>3/18 =</a:t>
                      </a:r>
                      <a:r>
                        <a:rPr lang="es-MX" sz="2000" b="1" baseline="0" dirty="0" smtClean="0">
                          <a:solidFill>
                            <a:srgbClr val="002060"/>
                          </a:solidFill>
                        </a:rPr>
                        <a:t> 1/6</a:t>
                      </a: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5</a:t>
                      </a:r>
                      <a:endParaRPr lang="es-MX" sz="2000" b="1" dirty="0">
                        <a:solidFill>
                          <a:srgbClr val="002060"/>
                        </a:solidFill>
                      </a:endParaRPr>
                    </a:p>
                  </a:txBody>
                  <a:tcPr/>
                </a:tc>
                <a:tc>
                  <a:txBody>
                    <a:bodyPr/>
                    <a:lstStyle/>
                    <a:p>
                      <a:pPr algn="ctr"/>
                      <a:r>
                        <a:rPr lang="es-MX" sz="2000" b="1" dirty="0" smtClean="0">
                          <a:solidFill>
                            <a:srgbClr val="002060"/>
                          </a:solidFill>
                        </a:rPr>
                        <a:t>5/18</a:t>
                      </a:r>
                      <a:r>
                        <a:rPr lang="es-MX" sz="2000" b="1" baseline="0" dirty="0" smtClean="0">
                          <a:solidFill>
                            <a:srgbClr val="002060"/>
                          </a:solidFill>
                        </a:rPr>
                        <a:t> = 5/18</a:t>
                      </a: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sp>
        <p:nvSpPr>
          <p:cNvPr id="8"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sp>
        <p:nvSpPr>
          <p:cNvPr id="10" name="Rectángulo 9"/>
          <p:cNvSpPr/>
          <p:nvPr/>
        </p:nvSpPr>
        <p:spPr>
          <a:xfrm>
            <a:off x="6168790" y="2891058"/>
            <a:ext cx="5566010" cy="923330"/>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ABSOLUTA:</a:t>
            </a:r>
          </a:p>
          <a:p>
            <a:r>
              <a:rPr lang="es-MX" dirty="0" smtClean="0">
                <a:solidFill>
                  <a:srgbClr val="002060"/>
                </a:solidFill>
                <a:latin typeface="Arial Narrow" panose="020B0606020202030204" pitchFamily="34" charset="0"/>
              </a:rPr>
              <a:t>Número </a:t>
            </a:r>
            <a:r>
              <a:rPr lang="es-MX" dirty="0">
                <a:solidFill>
                  <a:srgbClr val="002060"/>
                </a:solidFill>
                <a:latin typeface="Arial Narrow" panose="020B0606020202030204" pitchFamily="34" charset="0"/>
              </a:rPr>
              <a:t>de veces que aparece un determinado valor en un estudio estadístico</a:t>
            </a:r>
            <a:r>
              <a:rPr lang="es-MX" dirty="0" smtClean="0">
                <a:solidFill>
                  <a:srgbClr val="002060"/>
                </a:solidFill>
                <a:latin typeface="Arial Narrow" panose="020B0606020202030204" pitchFamily="34" charset="0"/>
              </a:rPr>
              <a:t>.</a:t>
            </a:r>
            <a:endParaRPr lang="es-MX" dirty="0">
              <a:solidFill>
                <a:srgbClr val="002060"/>
              </a:solidFill>
              <a:latin typeface="Arial Narrow" panose="020B0606020202030204" pitchFamily="34" charset="0"/>
            </a:endParaRPr>
          </a:p>
        </p:txBody>
      </p:sp>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
        <p:nvSpPr>
          <p:cNvPr id="14" name="Rectángulo 13"/>
          <p:cNvSpPr/>
          <p:nvPr/>
        </p:nvSpPr>
        <p:spPr>
          <a:xfrm>
            <a:off x="6168790" y="4278573"/>
            <a:ext cx="5717953" cy="923330"/>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RELATIVA</a:t>
            </a:r>
            <a:endParaRPr lang="es-MX" b="1" dirty="0">
              <a:solidFill>
                <a:srgbClr val="002060"/>
              </a:solidFill>
              <a:latin typeface="Arial Narrow" panose="020B0606020202030204" pitchFamily="34" charset="0"/>
            </a:endParaRPr>
          </a:p>
          <a:p>
            <a:r>
              <a:rPr lang="es-MX" dirty="0" smtClean="0">
                <a:solidFill>
                  <a:srgbClr val="002060"/>
                </a:solidFill>
                <a:latin typeface="Arial Narrow" panose="020B0606020202030204" pitchFamily="34" charset="0"/>
              </a:rPr>
              <a:t>La </a:t>
            </a:r>
            <a:r>
              <a:rPr lang="es-MX" dirty="0">
                <a:solidFill>
                  <a:srgbClr val="002060"/>
                </a:solidFill>
                <a:latin typeface="Arial Narrow" panose="020B0606020202030204" pitchFamily="34" charset="0"/>
              </a:rPr>
              <a:t>frecuencia relativa es el </a:t>
            </a:r>
            <a:r>
              <a:rPr lang="es-MX" dirty="0" smtClean="0">
                <a:solidFill>
                  <a:srgbClr val="002060"/>
                </a:solidFill>
                <a:latin typeface="Arial Narrow" panose="020B0606020202030204" pitchFamily="34" charset="0"/>
              </a:rPr>
              <a:t>cociente (división) </a:t>
            </a:r>
            <a:r>
              <a:rPr lang="es-MX" dirty="0">
                <a:solidFill>
                  <a:srgbClr val="002060"/>
                </a:solidFill>
                <a:latin typeface="Arial Narrow" panose="020B0606020202030204" pitchFamily="34" charset="0"/>
              </a:rPr>
              <a:t>entre la frecuencia absoluta de un determinado valor y el número total de datos</a:t>
            </a:r>
            <a:endParaRPr lang="es-MX" b="0" i="0" dirty="0">
              <a:solidFill>
                <a:srgbClr val="002060"/>
              </a:solidFill>
              <a:effectLst/>
              <a:latin typeface="Arial Narrow" panose="020B0606020202030204" pitchFamily="34" charset="0"/>
            </a:endParaRPr>
          </a:p>
        </p:txBody>
      </p:sp>
      <p:sp>
        <p:nvSpPr>
          <p:cNvPr id="15" name="Rectángulo 14"/>
          <p:cNvSpPr/>
          <p:nvPr/>
        </p:nvSpPr>
        <p:spPr>
          <a:xfrm>
            <a:off x="6191306" y="5754469"/>
            <a:ext cx="2760489" cy="646331"/>
          </a:xfrm>
          <a:prstGeom prst="rect">
            <a:avLst/>
          </a:prstGeom>
          <a:solidFill>
            <a:srgbClr val="002060"/>
          </a:solidFill>
        </p:spPr>
        <p:txBody>
          <a:bodyPr wrap="square">
            <a:spAutoFit/>
          </a:bodyPr>
          <a:lstStyle/>
          <a:p>
            <a:pPr algn="ctr"/>
            <a:r>
              <a:rPr lang="es-MX" dirty="0" smtClean="0">
                <a:solidFill>
                  <a:srgbClr val="FFC000"/>
                </a:solidFill>
                <a:latin typeface="Arial Narrow" panose="020B0606020202030204" pitchFamily="34" charset="0"/>
              </a:rPr>
              <a:t>La suma de las frecuencias relativas debe ser igual a 1</a:t>
            </a:r>
            <a:endParaRPr lang="es-MX" i="0" dirty="0">
              <a:solidFill>
                <a:srgbClr val="FFC000"/>
              </a:solidFill>
              <a:effectLst/>
              <a:latin typeface="Arial Narrow" panose="020B0606020202030204" pitchFamily="34" charset="0"/>
            </a:endParaRPr>
          </a:p>
        </p:txBody>
      </p:sp>
    </p:spTree>
    <p:extLst>
      <p:ext uri="{BB962C8B-B14F-4D97-AF65-F5344CB8AC3E}">
        <p14:creationId xmlns:p14="http://schemas.microsoft.com/office/powerpoint/2010/main" val="663545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extLst>
              <p:ext uri="{D42A27DB-BD31-4B8C-83A1-F6EECF244321}">
                <p14:modId xmlns:p14="http://schemas.microsoft.com/office/powerpoint/2010/main" val="3633752322"/>
              </p:ext>
            </p:extLst>
          </p:nvPr>
        </p:nvGraphicFramePr>
        <p:xfrm>
          <a:off x="682390" y="2065551"/>
          <a:ext cx="4913193" cy="4426045"/>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Absoluta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Acumulada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4</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3</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5</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sp>
        <p:nvSpPr>
          <p:cNvPr id="8"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sp>
        <p:nvSpPr>
          <p:cNvPr id="10" name="Rectángulo 9"/>
          <p:cNvSpPr/>
          <p:nvPr/>
        </p:nvSpPr>
        <p:spPr>
          <a:xfrm>
            <a:off x="6168790" y="2891058"/>
            <a:ext cx="5566010" cy="1200329"/>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ACUMULADA:</a:t>
            </a:r>
          </a:p>
          <a:p>
            <a:r>
              <a:rPr lang="es-MX" dirty="0">
                <a:solidFill>
                  <a:srgbClr val="002060"/>
                </a:solidFill>
                <a:latin typeface="Arial Narrow" panose="020B0606020202030204" pitchFamily="34" charset="0"/>
              </a:rPr>
              <a:t>E</a:t>
            </a:r>
            <a:r>
              <a:rPr lang="es-MX" dirty="0" smtClean="0">
                <a:solidFill>
                  <a:srgbClr val="002060"/>
                </a:solidFill>
                <a:latin typeface="Arial Narrow" panose="020B0606020202030204" pitchFamily="34" charset="0"/>
              </a:rPr>
              <a:t>s </a:t>
            </a:r>
            <a:r>
              <a:rPr lang="es-MX" dirty="0">
                <a:solidFill>
                  <a:srgbClr val="002060"/>
                </a:solidFill>
                <a:latin typeface="Arial Narrow" panose="020B0606020202030204" pitchFamily="34" charset="0"/>
              </a:rPr>
              <a:t>la suma (o total </a:t>
            </a:r>
            <a:r>
              <a:rPr lang="es-MX" b="1" dirty="0">
                <a:solidFill>
                  <a:srgbClr val="002060"/>
                </a:solidFill>
                <a:latin typeface="Arial Narrow" panose="020B0606020202030204" pitchFamily="34" charset="0"/>
              </a:rPr>
              <a:t>acumulado</a:t>
            </a:r>
            <a:r>
              <a:rPr lang="es-MX" dirty="0">
                <a:solidFill>
                  <a:srgbClr val="002060"/>
                </a:solidFill>
                <a:latin typeface="Arial Narrow" panose="020B0606020202030204" pitchFamily="34" charset="0"/>
              </a:rPr>
              <a:t>) de todas las </a:t>
            </a:r>
            <a:r>
              <a:rPr lang="es-MX" b="1" dirty="0" smtClean="0">
                <a:solidFill>
                  <a:srgbClr val="002060"/>
                </a:solidFill>
                <a:latin typeface="Arial Narrow" panose="020B0606020202030204" pitchFamily="34" charset="0"/>
              </a:rPr>
              <a:t>frecuencias </a:t>
            </a:r>
            <a:r>
              <a:rPr lang="es-MX" dirty="0" smtClean="0">
                <a:solidFill>
                  <a:srgbClr val="002060"/>
                </a:solidFill>
                <a:latin typeface="Arial Narrow" panose="020B0606020202030204" pitchFamily="34" charset="0"/>
              </a:rPr>
              <a:t>hasta </a:t>
            </a:r>
            <a:r>
              <a:rPr lang="es-MX" dirty="0">
                <a:solidFill>
                  <a:srgbClr val="002060"/>
                </a:solidFill>
                <a:latin typeface="Arial Narrow" panose="020B0606020202030204" pitchFamily="34" charset="0"/>
              </a:rPr>
              <a:t>el punto actual del conjunto de datos</a:t>
            </a:r>
            <a:endParaRPr lang="es-MX" b="1" dirty="0" smtClean="0">
              <a:solidFill>
                <a:srgbClr val="002060"/>
              </a:solidFill>
              <a:latin typeface="Arial Narrow" panose="020B0606020202030204" pitchFamily="34" charset="0"/>
            </a:endParaRPr>
          </a:p>
          <a:p>
            <a:r>
              <a:rPr lang="es-MX" dirty="0" smtClean="0">
                <a:solidFill>
                  <a:srgbClr val="002060"/>
                </a:solidFill>
                <a:latin typeface="Arial Narrow" panose="020B0606020202030204" pitchFamily="34" charset="0"/>
              </a:rPr>
              <a:t>.</a:t>
            </a:r>
            <a:endParaRPr lang="es-MX" dirty="0">
              <a:solidFill>
                <a:srgbClr val="002060"/>
              </a:solidFill>
              <a:latin typeface="Arial Narrow" panose="020B0606020202030204" pitchFamily="34" charset="0"/>
            </a:endParaRPr>
          </a:p>
        </p:txBody>
      </p:sp>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Tree>
    <p:extLst>
      <p:ext uri="{BB962C8B-B14F-4D97-AF65-F5344CB8AC3E}">
        <p14:creationId xmlns:p14="http://schemas.microsoft.com/office/powerpoint/2010/main" val="5128678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nvGraphicFramePr>
        <p:xfrm>
          <a:off x="682390" y="2065551"/>
          <a:ext cx="4913193" cy="4426045"/>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Absoluta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Acumulada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4</a:t>
                      </a:r>
                      <a:endParaRPr lang="es-MX" sz="2000" b="1" dirty="0">
                        <a:solidFill>
                          <a:srgbClr val="002060"/>
                        </a:solidFill>
                      </a:endParaRPr>
                    </a:p>
                  </a:txBody>
                  <a:tcPr/>
                </a:tc>
                <a:tc>
                  <a:txBody>
                    <a:bodyPr/>
                    <a:lstStyle/>
                    <a:p>
                      <a:pPr algn="ctr"/>
                      <a:r>
                        <a:rPr lang="es-MX" sz="2000" b="1" dirty="0" smtClean="0">
                          <a:solidFill>
                            <a:srgbClr val="002060"/>
                          </a:solidFill>
                        </a:rPr>
                        <a:t>10</a:t>
                      </a: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3</a:t>
                      </a:r>
                      <a:endParaRPr lang="es-MX" sz="2000" b="1" dirty="0">
                        <a:solidFill>
                          <a:srgbClr val="002060"/>
                        </a:solidFill>
                      </a:endParaRPr>
                    </a:p>
                  </a:txBody>
                  <a:tcPr/>
                </a:tc>
                <a:tc>
                  <a:txBody>
                    <a:bodyPr/>
                    <a:lstStyle/>
                    <a:p>
                      <a:pPr algn="ctr"/>
                      <a:r>
                        <a:rPr lang="es-MX" sz="2000" b="1" dirty="0" smtClean="0">
                          <a:solidFill>
                            <a:srgbClr val="002060"/>
                          </a:solidFill>
                        </a:rPr>
                        <a:t>13</a:t>
                      </a: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5</a:t>
                      </a:r>
                      <a:endParaRPr lang="es-MX" sz="2000" b="1" dirty="0">
                        <a:solidFill>
                          <a:srgbClr val="002060"/>
                        </a:solidFill>
                      </a:endParaRPr>
                    </a:p>
                  </a:txBody>
                  <a:tcPr/>
                </a:tc>
                <a:tc>
                  <a:txBody>
                    <a:bodyPr/>
                    <a:lstStyle/>
                    <a:p>
                      <a:pPr algn="ctr"/>
                      <a:r>
                        <a:rPr lang="es-MX" sz="2000" b="1" dirty="0" smtClean="0">
                          <a:solidFill>
                            <a:srgbClr val="002060"/>
                          </a:solidFill>
                        </a:rPr>
                        <a:t>18</a:t>
                      </a: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sp>
        <p:nvSpPr>
          <p:cNvPr id="8"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sp>
        <p:nvSpPr>
          <p:cNvPr id="10" name="Rectángulo 9"/>
          <p:cNvSpPr/>
          <p:nvPr/>
        </p:nvSpPr>
        <p:spPr>
          <a:xfrm>
            <a:off x="6168790" y="2891058"/>
            <a:ext cx="5566010" cy="1200329"/>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ACUMULADA:</a:t>
            </a:r>
          </a:p>
          <a:p>
            <a:r>
              <a:rPr lang="es-MX" dirty="0">
                <a:solidFill>
                  <a:srgbClr val="002060"/>
                </a:solidFill>
                <a:latin typeface="Arial Narrow" panose="020B0606020202030204" pitchFamily="34" charset="0"/>
              </a:rPr>
              <a:t>E</a:t>
            </a:r>
            <a:r>
              <a:rPr lang="es-MX" dirty="0" smtClean="0">
                <a:solidFill>
                  <a:srgbClr val="002060"/>
                </a:solidFill>
                <a:latin typeface="Arial Narrow" panose="020B0606020202030204" pitchFamily="34" charset="0"/>
              </a:rPr>
              <a:t>s </a:t>
            </a:r>
            <a:r>
              <a:rPr lang="es-MX" dirty="0">
                <a:solidFill>
                  <a:srgbClr val="002060"/>
                </a:solidFill>
                <a:latin typeface="Arial Narrow" panose="020B0606020202030204" pitchFamily="34" charset="0"/>
              </a:rPr>
              <a:t>la suma (o total </a:t>
            </a:r>
            <a:r>
              <a:rPr lang="es-MX" b="1" dirty="0">
                <a:solidFill>
                  <a:srgbClr val="002060"/>
                </a:solidFill>
                <a:latin typeface="Arial Narrow" panose="020B0606020202030204" pitchFamily="34" charset="0"/>
              </a:rPr>
              <a:t>acumulado</a:t>
            </a:r>
            <a:r>
              <a:rPr lang="es-MX" dirty="0">
                <a:solidFill>
                  <a:srgbClr val="002060"/>
                </a:solidFill>
                <a:latin typeface="Arial Narrow" panose="020B0606020202030204" pitchFamily="34" charset="0"/>
              </a:rPr>
              <a:t>) de todas las </a:t>
            </a:r>
            <a:r>
              <a:rPr lang="es-MX" b="1" dirty="0" smtClean="0">
                <a:solidFill>
                  <a:srgbClr val="002060"/>
                </a:solidFill>
                <a:latin typeface="Arial Narrow" panose="020B0606020202030204" pitchFamily="34" charset="0"/>
              </a:rPr>
              <a:t>frecuencias </a:t>
            </a:r>
            <a:r>
              <a:rPr lang="es-MX" dirty="0" smtClean="0">
                <a:solidFill>
                  <a:srgbClr val="002060"/>
                </a:solidFill>
                <a:latin typeface="Arial Narrow" panose="020B0606020202030204" pitchFamily="34" charset="0"/>
              </a:rPr>
              <a:t>hasta </a:t>
            </a:r>
            <a:r>
              <a:rPr lang="es-MX" dirty="0">
                <a:solidFill>
                  <a:srgbClr val="002060"/>
                </a:solidFill>
                <a:latin typeface="Arial Narrow" panose="020B0606020202030204" pitchFamily="34" charset="0"/>
              </a:rPr>
              <a:t>el punto actual del conjunto de datos</a:t>
            </a:r>
            <a:endParaRPr lang="es-MX" b="1" dirty="0" smtClean="0">
              <a:solidFill>
                <a:srgbClr val="002060"/>
              </a:solidFill>
              <a:latin typeface="Arial Narrow" panose="020B0606020202030204" pitchFamily="34" charset="0"/>
            </a:endParaRPr>
          </a:p>
          <a:p>
            <a:r>
              <a:rPr lang="es-MX" dirty="0" smtClean="0">
                <a:solidFill>
                  <a:srgbClr val="002060"/>
                </a:solidFill>
                <a:latin typeface="Arial Narrow" panose="020B0606020202030204" pitchFamily="34" charset="0"/>
              </a:rPr>
              <a:t>.</a:t>
            </a:r>
            <a:endParaRPr lang="es-MX" dirty="0">
              <a:solidFill>
                <a:srgbClr val="002060"/>
              </a:solidFill>
              <a:latin typeface="Arial Narrow" panose="020B0606020202030204" pitchFamily="34" charset="0"/>
            </a:endParaRPr>
          </a:p>
        </p:txBody>
      </p:sp>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Tree>
    <p:extLst>
      <p:ext uri="{BB962C8B-B14F-4D97-AF65-F5344CB8AC3E}">
        <p14:creationId xmlns:p14="http://schemas.microsoft.com/office/powerpoint/2010/main" val="19756782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1998</TotalTime>
  <Words>2708</Words>
  <Application>Microsoft Office PowerPoint</Application>
  <PresentationFormat>Panorámica</PresentationFormat>
  <Paragraphs>712</Paragraphs>
  <Slides>46</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46</vt:i4>
      </vt:variant>
    </vt:vector>
  </HeadingPairs>
  <TitlesOfParts>
    <vt:vector size="54" baseType="lpstr">
      <vt:lpstr>Arial</vt:lpstr>
      <vt:lpstr>Arial Narrow</vt:lpstr>
      <vt:lpstr>Calibri</vt:lpstr>
      <vt:lpstr>Calibri Light</vt:lpstr>
      <vt:lpstr>Cambria Math</vt:lpstr>
      <vt:lpstr>Wingdings</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Javier Díaz Domínguez</dc:creator>
  <cp:lastModifiedBy>Ricardo Javier Díaz Domínguez</cp:lastModifiedBy>
  <cp:revision>64</cp:revision>
  <dcterms:created xsi:type="dcterms:W3CDTF">2017-01-08T16:56:47Z</dcterms:created>
  <dcterms:modified xsi:type="dcterms:W3CDTF">2017-01-19T14:53:39Z</dcterms:modified>
</cp:coreProperties>
</file>