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12192000"/>
  <p:notesSz cx="6858000" cy="9144000"/>
  <p:embeddedFontLst>
    <p:embeddedFont>
      <p:font typeface="Arial Narr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hteCmv0lmaXNZQQP53HPG2yJVK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AAC418-9CE1-4850-84EC-D47C8886F2DF}">
  <a:tblStyle styleId="{48AAC418-9CE1-4850-84EC-D47C8886F2D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fill>
          <a:solidFill>
            <a:srgbClr val="CCDCE6"/>
          </a:solidFill>
        </a:fill>
      </a:tcStyle>
    </a:band1H>
    <a:band2H>
      <a:tcTxStyle/>
    </a:band2H>
    <a:band1V>
      <a:tcTxStyle/>
      <a:tcStyle>
        <a:fill>
          <a:solidFill>
            <a:srgbClr val="CCDC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rialNarrow-bold.fntdata"/><Relationship Id="rId27" Type="http://schemas.openxmlformats.org/officeDocument/2006/relationships/font" Target="fonts/ArialNarrow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alNarrow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ArialNarrow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4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4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alibri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99" name="Google Shape;99;p3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02" name="Google Shape;102;p34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5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alibri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3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cxnSp>
        <p:nvCxnSpPr>
          <p:cNvPr id="109" name="Google Shape;109;p3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13" name="Google Shape;113;p36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14" name="Google Shape;114;p3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0" name="Google Shape;120;p37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21" name="Google Shape;121;p37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37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123" name="Google Shape;123;p3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138" name="Google Shape;138;p40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9" name="Google Shape;139;p4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1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41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6" name="Google Shape;146;p4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3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158" name="Google Shape;158;p4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E2EB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descr="http://www.thebestschools.org/wp-content/uploads/2012/06/biostatistics.jpg" id="87" name="Google Shape;87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587" y="292590"/>
            <a:ext cx="1075882" cy="634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4.bp.blogspot.com/_AEZks0GBs7U/TPMYzdVYBpI/AAAAAAAAACA/5GIcZA2e9lc/s1600/LOGO+ITESM.jpg" id="88" name="Google Shape;8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1140" y="6085157"/>
            <a:ext cx="1447886" cy="536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onlinemphdegree.net/files/2013/07/biostatistics-mph-degree.jpg"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0" y="4255947"/>
            <a:ext cx="7700211" cy="49229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b="1" lang="es-MX">
                <a:solidFill>
                  <a:srgbClr val="00B0F0"/>
                </a:solidFill>
                <a:latin typeface="Arial Narrow"/>
                <a:ea typeface="Arial Narrow"/>
                <a:cs typeface="Arial Narrow"/>
                <a:sym typeface="Arial Narrow"/>
              </a:rPr>
              <a:t>Capítulo 1</a:t>
            </a:r>
            <a:endParaRPr b="1">
              <a:solidFill>
                <a:srgbClr val="00B0F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8533000" y="5362941"/>
            <a:ext cx="32604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Introducción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Conceptos básicos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Medidas y escala de medición</a:t>
            </a:r>
            <a:endParaRPr/>
          </a:p>
        </p:txBody>
      </p:sp>
      <p:sp>
        <p:nvSpPr>
          <p:cNvPr id="168" name="Google Shape;168;p1"/>
          <p:cNvSpPr/>
          <p:nvPr/>
        </p:nvSpPr>
        <p:spPr>
          <a:xfrm>
            <a:off x="0" y="1524001"/>
            <a:ext cx="7700211" cy="2731946"/>
          </a:xfrm>
          <a:prstGeom prst="snip1Rect">
            <a:avLst>
              <a:gd fmla="val 50000" name="adj"/>
            </a:avLst>
          </a:prstGeom>
          <a:solidFill>
            <a:srgbClr val="002060">
              <a:alpha val="80000"/>
            </a:srgbClr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rgbClr val="BBD6EE"/>
                </a:solidFill>
                <a:latin typeface="Arial Narrow"/>
                <a:ea typeface="Arial Narrow"/>
                <a:cs typeface="Arial Narrow"/>
                <a:sym typeface="Arial Narrow"/>
              </a:rPr>
              <a:t>I n t r o d u c c i ó n  a  l a </a:t>
            </a:r>
            <a:r>
              <a:rPr b="1" i="0" lang="es-MX" sz="9500" u="none" cap="none" strike="noStrike">
                <a:solidFill>
                  <a:srgbClr val="BBD6EE"/>
                </a:solidFill>
                <a:latin typeface="Arial Narrow"/>
                <a:ea typeface="Arial Narrow"/>
                <a:cs typeface="Arial Narrow"/>
                <a:sym typeface="Arial Narrow"/>
              </a:rPr>
              <a:t>Bioestadística</a:t>
            </a:r>
            <a:endParaRPr b="1" i="0" sz="6000" u="none" cap="none" strike="noStrike">
              <a:solidFill>
                <a:srgbClr val="BBD6E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7017657" y="228647"/>
            <a:ext cx="47440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200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Población</a:t>
            </a:r>
            <a:endParaRPr b="1" sz="7200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7947853" y="2787976"/>
            <a:ext cx="3786947" cy="3617446"/>
          </a:xfrm>
          <a:prstGeom prst="ellipse">
            <a:avLst/>
          </a:prstGeom>
          <a:noFill/>
          <a:ln cap="flat" cmpd="sng" w="762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9061191" y="3188445"/>
            <a:ext cx="1590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población</a:t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9964032" y="4873174"/>
            <a:ext cx="720196" cy="690775"/>
          </a:xfrm>
          <a:prstGeom prst="ellipse">
            <a:avLst/>
          </a:prstGeom>
          <a:noFill/>
          <a:ln cap="flat" cmpd="sng" w="762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9739278" y="4487508"/>
            <a:ext cx="1590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muestra</a:t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646857" y="3672845"/>
            <a:ext cx="695893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MUESTRA (n):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Parte de la población que usualmente se selecciona para hacer estimaciones o predicciones acerca de la población. </a:t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8988108" y="3050690"/>
            <a:ext cx="42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2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N</a:t>
            </a:r>
            <a:endParaRPr i="1" sz="28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9751032" y="4349954"/>
            <a:ext cx="42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MX" sz="2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n</a:t>
            </a:r>
            <a:endParaRPr i="1" sz="28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576750" y="1999958"/>
            <a:ext cx="837835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POBLACIÓN (N):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La población de valores es la mayor colección de valores para una variable aleatoria, los cuales son de interés en un momento particular. </a:t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/>
          <p:nvPr>
            <p:ph type="title"/>
          </p:nvPr>
        </p:nvSpPr>
        <p:spPr>
          <a:xfrm>
            <a:off x="464127" y="193964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6000"/>
              <a:buFont typeface="Calibri"/>
              <a:buNone/>
            </a:pPr>
            <a:r>
              <a:rPr b="1" lang="es-MX" sz="6000">
                <a:solidFill>
                  <a:srgbClr val="124163"/>
                </a:solidFill>
              </a:rPr>
              <a:t>Teoría del muestreo</a:t>
            </a:r>
            <a:endParaRPr b="1" sz="6000">
              <a:solidFill>
                <a:srgbClr val="124163"/>
              </a:solidFill>
            </a:endParaRPr>
          </a:p>
        </p:txBody>
      </p:sp>
      <p:sp>
        <p:nvSpPr>
          <p:cNvPr id="300" name="Google Shape;300;p11"/>
          <p:cNvSpPr txBox="1"/>
          <p:nvPr>
            <p:ph idx="1" type="body"/>
          </p:nvPr>
        </p:nvSpPr>
        <p:spPr>
          <a:xfrm>
            <a:off x="464127" y="1745673"/>
            <a:ext cx="11492345" cy="4350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s-MX" sz="2800" u="sng"/>
              <a:t>Conceptos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s-MX" sz="2800"/>
              <a:t>Unidades de estudio o unidades de muestreo: </a:t>
            </a:r>
            <a:r>
              <a:rPr lang="es-MX" sz="2800"/>
              <a:t>Elementos individuales de la población de interés (un objeto, un individuo, una familia, una ciudad, un país, etc.)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s-MX" sz="2800"/>
              <a:t>Población objetivo: </a:t>
            </a:r>
            <a:r>
              <a:rPr lang="es-MX" sz="2800"/>
              <a:t>Población deseable a describir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s-MX" sz="2800"/>
              <a:t>Población de estudio: </a:t>
            </a:r>
            <a:r>
              <a:rPr lang="es-MX" sz="2800"/>
              <a:t>Grupo que en realidad podemos estudiar para describir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s-MX" sz="2800"/>
              <a:t>Marco de muestreo: </a:t>
            </a:r>
            <a:r>
              <a:rPr lang="es-MX" sz="2800"/>
              <a:t>Lista de elementos de la población de estudio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0000"/>
              <a:buChar char="•"/>
            </a:pPr>
            <a:r>
              <a:rPr b="1" lang="es-MX" sz="2800"/>
              <a:t>Sesgo: </a:t>
            </a:r>
            <a:r>
              <a:rPr lang="es-MX" sz="2800"/>
              <a:t>Distorsión de un análisis estadístico: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ct val="79999"/>
              <a:buFont typeface="Noto Sans Symbols"/>
              <a:buChar char="▪"/>
            </a:pPr>
            <a:r>
              <a:rPr b="1" i="1" lang="es-MX" sz="2600"/>
              <a:t>Sesgo de selección: </a:t>
            </a:r>
            <a:r>
              <a:rPr lang="es-MX" sz="2600"/>
              <a:t>Individuos de la población objetiva no incluidos</a:t>
            </a:r>
            <a:endParaRPr/>
          </a:p>
          <a:p>
            <a:pPr indent="-182879" lvl="2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79999"/>
              <a:buFont typeface="Noto Sans Symbols"/>
              <a:buChar char="▪"/>
            </a:pPr>
            <a:r>
              <a:rPr b="1" i="1" lang="es-MX" sz="2600"/>
              <a:t>No respuesta: </a:t>
            </a:r>
            <a:r>
              <a:rPr lang="es-MX" sz="2600"/>
              <a:t>Individuos imposibles de encontrar, individuos que no proporcionan ni proporcionaran información requerida</a:t>
            </a:r>
            <a:endParaRPr/>
          </a:p>
          <a:p>
            <a:pPr indent="-889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/>
          <p:nvPr>
            <p:ph type="title"/>
          </p:nvPr>
        </p:nvSpPr>
        <p:spPr>
          <a:xfrm>
            <a:off x="353291" y="119149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163"/>
              </a:buClr>
              <a:buSzPts val="5400"/>
              <a:buFont typeface="Calibri"/>
              <a:buNone/>
            </a:pPr>
            <a:r>
              <a:rPr b="1" lang="es-MX" sz="5400">
                <a:solidFill>
                  <a:srgbClr val="124163"/>
                </a:solidFill>
              </a:rPr>
              <a:t>Ejemplo: </a:t>
            </a:r>
            <a:endParaRPr b="1" sz="5400">
              <a:solidFill>
                <a:srgbClr val="124163"/>
              </a:solidFill>
            </a:endParaRPr>
          </a:p>
        </p:txBody>
      </p:sp>
      <p:sp>
        <p:nvSpPr>
          <p:cNvPr id="306" name="Google Shape;306;p12"/>
          <p:cNvSpPr txBox="1"/>
          <p:nvPr>
            <p:ph idx="1" type="body"/>
          </p:nvPr>
        </p:nvSpPr>
        <p:spPr>
          <a:xfrm>
            <a:off x="353291" y="1350818"/>
            <a:ext cx="11533909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s-MX"/>
              <a:t>Deseamos determinar la cantidad promedio de consumo semanal del alcohol de individuos de 15 a 17 años de edad que viven en Jalisco</a:t>
            </a:r>
            <a:endParaRPr/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graphicFrame>
        <p:nvGraphicFramePr>
          <p:cNvPr id="307" name="Google Shape;307;p12"/>
          <p:cNvGraphicFramePr/>
          <p:nvPr/>
        </p:nvGraphicFramePr>
        <p:xfrm>
          <a:off x="527626" y="25783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{48AAC418-9CE1-4850-84EC-D47C8886F2DF}</a:tableStyleId>
              </a:tblPr>
              <a:tblGrid>
                <a:gridCol w="2682775"/>
                <a:gridCol w="8502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 u="none" cap="none" strike="noStrike"/>
                        <a:t>Unidades de estudio o muestreo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/>
                        <a:t>Individuos🡪 Adolescentes de</a:t>
                      </a:r>
                      <a:r>
                        <a:rPr lang="es-MX" sz="2000"/>
                        <a:t> 15 a 17 años que viven en Jalisco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/>
                        <a:t>Población</a:t>
                      </a:r>
                      <a:r>
                        <a:rPr lang="es-MX" sz="2000"/>
                        <a:t> objetivo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/>
                        <a:t>TODOS los adolescentes de 15 a 17 años que viven en Jalisco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/>
                        <a:t>Población de estudio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/>
                        <a:t>Todos</a:t>
                      </a:r>
                      <a:r>
                        <a:rPr lang="es-MX" sz="2000"/>
                        <a:t> los adolescentes registrados en algún plantel educativo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s-MX" sz="2000"/>
                        <a:t>Marco de muestreo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s-MX" sz="2000"/>
                        <a:t>Adolescentes de 15 a 17 años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s-MX" sz="2000"/>
                        <a:t>Sexo masculino y femenino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s-MX" sz="2000"/>
                        <a:t>Lugar</a:t>
                      </a:r>
                      <a:r>
                        <a:rPr lang="es-MX" sz="2000"/>
                        <a:t> de residencia: Jalisco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/>
                        <a:t>Sesgo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/>
                        <a:t>Sesgo de selección: No incluye a los</a:t>
                      </a:r>
                      <a:r>
                        <a:rPr lang="es-MX" sz="2000"/>
                        <a:t> adolescentes que no asisten a un plantel educativo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/>
                        <a:t>No respuesta: Individuos que no proporcionan información o no se econtraban ese día en clases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oogle Shape;312;p13"/>
          <p:cNvCxnSpPr/>
          <p:nvPr/>
        </p:nvCxnSpPr>
        <p:spPr>
          <a:xfrm>
            <a:off x="6428509" y="3302307"/>
            <a:ext cx="775854" cy="590638"/>
          </a:xfrm>
          <a:prstGeom prst="straightConnector1">
            <a:avLst/>
          </a:prstGeom>
          <a:noFill/>
          <a:ln cap="flat" cmpd="sng" w="57150">
            <a:solidFill>
              <a:srgbClr val="0033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13"/>
          <p:cNvCxnSpPr/>
          <p:nvPr/>
        </p:nvCxnSpPr>
        <p:spPr>
          <a:xfrm flipH="1" rot="10800000">
            <a:off x="6345382" y="3892946"/>
            <a:ext cx="858981" cy="623637"/>
          </a:xfrm>
          <a:prstGeom prst="straightConnector1">
            <a:avLst/>
          </a:prstGeom>
          <a:noFill/>
          <a:ln cap="flat" cmpd="sng" w="57150">
            <a:solidFill>
              <a:srgbClr val="0033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14" name="Google Shape;314;p13"/>
          <p:cNvGrpSpPr/>
          <p:nvPr/>
        </p:nvGrpSpPr>
        <p:grpSpPr>
          <a:xfrm>
            <a:off x="574964" y="578553"/>
            <a:ext cx="8523311" cy="5645643"/>
            <a:chOff x="0" y="218335"/>
            <a:chExt cx="8523311" cy="5645643"/>
          </a:xfrm>
        </p:grpSpPr>
        <p:sp>
          <p:nvSpPr>
            <p:cNvPr id="315" name="Google Shape;315;p13"/>
            <p:cNvSpPr/>
            <p:nvPr/>
          </p:nvSpPr>
          <p:spPr>
            <a:xfrm>
              <a:off x="3288709" y="5486165"/>
              <a:ext cx="4357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rgbClr val="2B85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 txBox="1"/>
            <p:nvPr/>
          </p:nvSpPr>
          <p:spPr>
            <a:xfrm>
              <a:off x="3495670" y="5520992"/>
              <a:ext cx="21785" cy="21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664187" y="2900916"/>
              <a:ext cx="445988" cy="263096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rgbClr val="267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 txBox="1"/>
            <p:nvPr/>
          </p:nvSpPr>
          <p:spPr>
            <a:xfrm>
              <a:off x="820468" y="4149688"/>
              <a:ext cx="133425" cy="1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3302543" y="4171679"/>
              <a:ext cx="4357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rgbClr val="2B85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 txBox="1"/>
            <p:nvPr/>
          </p:nvSpPr>
          <p:spPr>
            <a:xfrm>
              <a:off x="3509503" y="4206506"/>
              <a:ext cx="21785" cy="21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664187" y="2900916"/>
              <a:ext cx="459822" cy="131648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rgbClr val="267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 txBox="1"/>
            <p:nvPr/>
          </p:nvSpPr>
          <p:spPr>
            <a:xfrm>
              <a:off x="859236" y="3524296"/>
              <a:ext cx="69723" cy="69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3288709" y="2870848"/>
              <a:ext cx="4357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rgbClr val="2B85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 txBox="1"/>
            <p:nvPr/>
          </p:nvSpPr>
          <p:spPr>
            <a:xfrm>
              <a:off x="3495670" y="2905676"/>
              <a:ext cx="21785" cy="21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664187" y="2855196"/>
              <a:ext cx="44598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60000" y="60000"/>
                  </a:lnTo>
                  <a:lnTo>
                    <a:pt x="60000" y="80541"/>
                  </a:lnTo>
                  <a:lnTo>
                    <a:pt x="120000" y="80541"/>
                  </a:lnTo>
                </a:path>
              </a:pathLst>
            </a:custGeom>
            <a:noFill/>
            <a:ln cap="flat" cmpd="sng" w="19050">
              <a:solidFill>
                <a:srgbClr val="267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 txBox="1"/>
            <p:nvPr/>
          </p:nvSpPr>
          <p:spPr>
            <a:xfrm>
              <a:off x="876024" y="2889760"/>
              <a:ext cx="22313" cy="22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5916783" y="1666910"/>
              <a:ext cx="42799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rgbClr val="2B85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 txBox="1"/>
            <p:nvPr/>
          </p:nvSpPr>
          <p:spPr>
            <a:xfrm>
              <a:off x="6120080" y="1701930"/>
              <a:ext cx="21399" cy="21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3302543" y="1666910"/>
              <a:ext cx="4357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rgbClr val="2B85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 txBox="1"/>
            <p:nvPr/>
          </p:nvSpPr>
          <p:spPr>
            <a:xfrm>
              <a:off x="3509503" y="1701737"/>
              <a:ext cx="21785" cy="21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664187" y="1712630"/>
              <a:ext cx="459822" cy="118828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9050">
              <a:solidFill>
                <a:srgbClr val="267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 txBox="1"/>
            <p:nvPr/>
          </p:nvSpPr>
          <p:spPr>
            <a:xfrm>
              <a:off x="862244" y="2274919"/>
              <a:ext cx="63707" cy="63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902949" y="504708"/>
              <a:ext cx="42697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rgbClr val="2B85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 txBox="1"/>
            <p:nvPr/>
          </p:nvSpPr>
          <p:spPr>
            <a:xfrm>
              <a:off x="6105760" y="539754"/>
              <a:ext cx="21348" cy="213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3288709" y="504708"/>
              <a:ext cx="43570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9050">
              <a:solidFill>
                <a:srgbClr val="2B85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 txBox="1"/>
            <p:nvPr/>
          </p:nvSpPr>
          <p:spPr>
            <a:xfrm>
              <a:off x="3495670" y="539536"/>
              <a:ext cx="21785" cy="21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664187" y="550428"/>
              <a:ext cx="445988" cy="2350487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9050">
              <a:solidFill>
                <a:srgbClr val="267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 txBox="1"/>
            <p:nvPr/>
          </p:nvSpPr>
          <p:spPr>
            <a:xfrm>
              <a:off x="827370" y="1665862"/>
              <a:ext cx="119621" cy="119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 rot="-5400000">
              <a:off x="-1415767" y="2568823"/>
              <a:ext cx="3495721" cy="664187"/>
            </a:xfrm>
            <a:prstGeom prst="rect">
              <a:avLst/>
            </a:prstGeom>
            <a:solidFill>
              <a:srgbClr val="124163"/>
            </a:solidFill>
            <a:ln cap="flat" cmpd="sng" w="19050">
              <a:solidFill>
                <a:srgbClr val="12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 txBox="1"/>
            <p:nvPr/>
          </p:nvSpPr>
          <p:spPr>
            <a:xfrm rot="-5400000">
              <a:off x="-1415767" y="2568823"/>
              <a:ext cx="3495721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Tipos de muestreo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110175" y="218335"/>
              <a:ext cx="2178533" cy="664187"/>
            </a:xfrm>
            <a:prstGeom prst="rect">
              <a:avLst/>
            </a:prstGeom>
            <a:solidFill>
              <a:srgbClr val="124163"/>
            </a:solidFill>
            <a:ln cap="flat" cmpd="sng" w="38100">
              <a:solidFill>
                <a:srgbClr val="12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 txBox="1"/>
            <p:nvPr/>
          </p:nvSpPr>
          <p:spPr>
            <a:xfrm>
              <a:off x="1110175" y="218335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Muestreo Aleatorio simple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3724416" y="218335"/>
              <a:ext cx="2178533" cy="664187"/>
            </a:xfrm>
            <a:prstGeom prst="rect">
              <a:avLst/>
            </a:prstGeom>
            <a:solidFill>
              <a:srgbClr val="124163"/>
            </a:solidFill>
            <a:ln cap="flat" cmpd="sng" w="38100">
              <a:solidFill>
                <a:srgbClr val="12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 txBox="1"/>
            <p:nvPr/>
          </p:nvSpPr>
          <p:spPr>
            <a:xfrm>
              <a:off x="3724416" y="218335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Unidades elegidas independientemente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6329920" y="218335"/>
              <a:ext cx="2178533" cy="664187"/>
            </a:xfrm>
            <a:prstGeom prst="rect">
              <a:avLst/>
            </a:prstGeom>
            <a:solidFill>
              <a:srgbClr val="124163"/>
            </a:solidFill>
            <a:ln cap="flat" cmpd="sng" w="38100">
              <a:solidFill>
                <a:srgbClr val="12416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 txBox="1"/>
            <p:nvPr/>
          </p:nvSpPr>
          <p:spPr>
            <a:xfrm>
              <a:off x="6329920" y="218335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Fracción de muestreo= n/N</a:t>
              </a:r>
              <a:endParaRPr b="1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124009" y="1380536"/>
              <a:ext cx="2178533" cy="664187"/>
            </a:xfrm>
            <a:prstGeom prst="rect">
              <a:avLst/>
            </a:prstGeom>
            <a:solidFill>
              <a:srgbClr val="1C6294"/>
            </a:solidFill>
            <a:ln cap="flat" cmpd="sng" w="19050">
              <a:solidFill>
                <a:srgbClr val="1C62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 txBox="1"/>
            <p:nvPr/>
          </p:nvSpPr>
          <p:spPr>
            <a:xfrm>
              <a:off x="1124009" y="1380536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Muestreo sistemático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738249" y="1380536"/>
              <a:ext cx="2178533" cy="664187"/>
            </a:xfrm>
            <a:prstGeom prst="rect">
              <a:avLst/>
            </a:prstGeom>
            <a:solidFill>
              <a:srgbClr val="1C6294"/>
            </a:solidFill>
            <a:ln cap="flat" cmpd="sng" w="19050">
              <a:solidFill>
                <a:srgbClr val="1C62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 txBox="1"/>
            <p:nvPr/>
          </p:nvSpPr>
          <p:spPr>
            <a:xfrm>
              <a:off x="3738249" y="1380536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 enlistan los individuos y se eligen conforme a K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#+k ,  #+2k , #+3k + …..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344778" y="1380536"/>
              <a:ext cx="2178533" cy="664187"/>
            </a:xfrm>
            <a:prstGeom prst="rect">
              <a:avLst/>
            </a:prstGeom>
            <a:solidFill>
              <a:srgbClr val="1C6294"/>
            </a:solidFill>
            <a:ln cap="flat" cmpd="sng" w="19050">
              <a:solidFill>
                <a:srgbClr val="1C62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 txBox="1"/>
            <p:nvPr/>
          </p:nvSpPr>
          <p:spPr>
            <a:xfrm>
              <a:off x="6344778" y="1380536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 eligen un número (#) entre 1 y K=N/n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1110175" y="2584475"/>
              <a:ext cx="2178533" cy="664187"/>
            </a:xfrm>
            <a:prstGeom prst="rect">
              <a:avLst/>
            </a:prstGeom>
            <a:solidFill>
              <a:srgbClr val="003300"/>
            </a:solidFill>
            <a:ln cap="flat" cmpd="sng" w="19050">
              <a:solidFill>
                <a:srgbClr val="00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 txBox="1"/>
            <p:nvPr/>
          </p:nvSpPr>
          <p:spPr>
            <a:xfrm>
              <a:off x="1110175" y="2584475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Muestreo estratificado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724416" y="2584475"/>
              <a:ext cx="2178533" cy="664187"/>
            </a:xfrm>
            <a:prstGeom prst="rect">
              <a:avLst/>
            </a:prstGeom>
            <a:solidFill>
              <a:srgbClr val="003300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 txBox="1"/>
            <p:nvPr/>
          </p:nvSpPr>
          <p:spPr>
            <a:xfrm>
              <a:off x="3724416" y="2584475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 población se divide en subgrupos o estratos ( H ) 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1124009" y="3885305"/>
              <a:ext cx="2178533" cy="664187"/>
            </a:xfrm>
            <a:prstGeom prst="rect">
              <a:avLst/>
            </a:prstGeom>
            <a:solidFill>
              <a:srgbClr val="006600"/>
            </a:solidFill>
            <a:ln cap="flat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 txBox="1"/>
            <p:nvPr/>
          </p:nvSpPr>
          <p:spPr>
            <a:xfrm>
              <a:off x="1124009" y="3885305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Muestreo de grupo o de dos etapas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3738249" y="3885305"/>
              <a:ext cx="2178533" cy="664187"/>
            </a:xfrm>
            <a:prstGeom prst="rect">
              <a:avLst/>
            </a:prstGeom>
            <a:solidFill>
              <a:srgbClr val="006600"/>
            </a:solidFill>
            <a:ln cap="flat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 txBox="1"/>
            <p:nvPr/>
          </p:nvSpPr>
          <p:spPr>
            <a:xfrm>
              <a:off x="3738249" y="3885305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1-Selección aleatorio de grupos</a:t>
              </a:r>
              <a:br>
                <a:rPr lang="es-MX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s-MX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2-Selección de unidades de cada grupo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10175" y="5199791"/>
              <a:ext cx="2178533" cy="664187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 txBox="1"/>
            <p:nvPr/>
          </p:nvSpPr>
          <p:spPr>
            <a:xfrm>
              <a:off x="1110175" y="5199791"/>
              <a:ext cx="2178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Muestreo no probabilístico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3724416" y="5199791"/>
              <a:ext cx="3049533" cy="664187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 txBox="1"/>
            <p:nvPr/>
          </p:nvSpPr>
          <p:spPr>
            <a:xfrm>
              <a:off x="3724416" y="5199791"/>
              <a:ext cx="3049533" cy="664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Muestras de eventos incontrolados o conformadas por voluntarios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65" name="Google Shape;365;p13"/>
          <p:cNvCxnSpPr>
            <a:endCxn id="366" idx="1"/>
          </p:cNvCxnSpPr>
          <p:nvPr/>
        </p:nvCxnSpPr>
        <p:spPr>
          <a:xfrm>
            <a:off x="8922409" y="914519"/>
            <a:ext cx="706500" cy="600000"/>
          </a:xfrm>
          <a:prstGeom prst="straightConnector1">
            <a:avLst/>
          </a:prstGeom>
          <a:noFill/>
          <a:ln cap="flat" cmpd="sng" w="57150">
            <a:solidFill>
              <a:srgbClr val="12416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7" name="Google Shape;367;p13"/>
          <p:cNvCxnSpPr>
            <a:endCxn id="366" idx="1"/>
          </p:cNvCxnSpPr>
          <p:nvPr/>
        </p:nvCxnSpPr>
        <p:spPr>
          <a:xfrm flipH="1" rot="10800000">
            <a:off x="8922409" y="1514519"/>
            <a:ext cx="706500" cy="605100"/>
          </a:xfrm>
          <a:prstGeom prst="straightConnector1">
            <a:avLst/>
          </a:prstGeom>
          <a:noFill/>
          <a:ln cap="flat" cmpd="sng" w="57150">
            <a:solidFill>
              <a:srgbClr val="12416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p13"/>
          <p:cNvSpPr txBox="1"/>
          <p:nvPr/>
        </p:nvSpPr>
        <p:spPr>
          <a:xfrm>
            <a:off x="9628909" y="775855"/>
            <a:ext cx="2078182" cy="147732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24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unidad de estudio tiene la misma probabilidad de ser incluida en la muestra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 txBox="1"/>
          <p:nvPr/>
        </p:nvSpPr>
        <p:spPr>
          <a:xfrm>
            <a:off x="7204363" y="3426997"/>
            <a:ext cx="3228110" cy="9233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garantiza que todas las unidades de estudio tengan las mimas posibilidades de elección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13"/>
          <p:cNvCxnSpPr/>
          <p:nvPr/>
        </p:nvCxnSpPr>
        <p:spPr>
          <a:xfrm>
            <a:off x="7204363" y="5903912"/>
            <a:ext cx="768929" cy="14533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0" name="Google Shape;370;p13"/>
          <p:cNvSpPr txBox="1"/>
          <p:nvPr/>
        </p:nvSpPr>
        <p:spPr>
          <a:xfrm>
            <a:off x="8014854" y="5456780"/>
            <a:ext cx="3228110" cy="9233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desconoce la probabilidad de que un individuo se incluya en el muestreo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/>
          <p:nvPr>
            <p:ph idx="1" type="body"/>
          </p:nvPr>
        </p:nvSpPr>
        <p:spPr>
          <a:xfrm>
            <a:off x="845128" y="484909"/>
            <a:ext cx="10170744" cy="5611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b="1" sz="3600"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rPr b="1" lang="es-MX" sz="3600"/>
              <a:t>La selección de una estrategia de muestreo depende de:</a:t>
            </a:r>
            <a:endParaRPr/>
          </a:p>
          <a:p>
            <a:pPr indent="-457200" lvl="0" marL="50291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Font typeface="Calibri"/>
              <a:buAutoNum type="arabicPeriod"/>
            </a:pPr>
            <a:r>
              <a:rPr lang="es-MX" sz="3600"/>
              <a:t>Objetivos del estudio</a:t>
            </a:r>
            <a:endParaRPr/>
          </a:p>
          <a:p>
            <a:pPr indent="-457200" lvl="0" marL="502919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Font typeface="Calibri"/>
              <a:buAutoNum type="arabicPeriod"/>
            </a:pPr>
            <a:r>
              <a:rPr lang="es-MX" sz="3600"/>
              <a:t>Recursos disponibles (tiempo, espacio, dinero, recursos humanos)</a:t>
            </a:r>
            <a:endParaRPr/>
          </a:p>
          <a:p>
            <a:pPr indent="0" lvl="0" marL="4572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rPr b="1" lang="es-MX" sz="3600"/>
              <a:t>En la práctica se combinan dos o más estrategias</a:t>
            </a:r>
            <a:endParaRPr/>
          </a:p>
          <a:p>
            <a:pPr indent="0" lvl="0" marL="4572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80"/>
              <a:buNone/>
            </a:pPr>
            <a:r>
              <a:rPr b="1" lang="es-MX" sz="3600">
                <a:solidFill>
                  <a:srgbClr val="C00000"/>
                </a:solidFill>
              </a:rPr>
              <a:t>En esta clase trabajaremos con la estrategia de </a:t>
            </a:r>
            <a:r>
              <a:rPr b="1" lang="es-MX" sz="3600" u="sng">
                <a:solidFill>
                  <a:srgbClr val="FF0000"/>
                </a:solidFill>
              </a:rPr>
              <a:t>Muestreo Aleatorio Simple</a:t>
            </a:r>
            <a:endParaRPr sz="3600" u="sng">
              <a:solidFill>
                <a:srgbClr val="FF0000"/>
              </a:solidFill>
            </a:endParaRPr>
          </a:p>
          <a:p>
            <a:pPr indent="-7112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</a:pPr>
            <a:r>
              <a:rPr b="1" lang="es-MX" sz="4800"/>
              <a:t>¿Población o muestra?</a:t>
            </a:r>
            <a:endParaRPr b="1" sz="4800"/>
          </a:p>
        </p:txBody>
      </p:sp>
      <p:sp>
        <p:nvSpPr>
          <p:cNvPr id="381" name="Google Shape;381;p15"/>
          <p:cNvSpPr txBox="1"/>
          <p:nvPr>
            <p:ph idx="1" type="body"/>
          </p:nvPr>
        </p:nvSpPr>
        <p:spPr>
          <a:xfrm>
            <a:off x="1143000" y="2057400"/>
            <a:ext cx="9872871" cy="1469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s-MX"/>
              <a:t>La profesora desea realizar un análisis estadístico de las notas del examen final de Bioestadística de sus alumnos. Por ello, coloca todas las notas obtenidas en Excel y usa las funciones y herramientas estadísticas. La información obtenida,</a:t>
            </a:r>
            <a:r>
              <a:rPr b="1" lang="es-MX"/>
              <a:t> ¿pertenece a la muestra o a la población?</a:t>
            </a:r>
            <a:endParaRPr/>
          </a:p>
        </p:txBody>
      </p:sp>
      <p:sp>
        <p:nvSpPr>
          <p:cNvPr id="382" name="Google Shape;382;p15"/>
          <p:cNvSpPr txBox="1"/>
          <p:nvPr/>
        </p:nvSpPr>
        <p:spPr>
          <a:xfrm>
            <a:off x="1142999" y="4038600"/>
            <a:ext cx="9872871" cy="1469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</a:pPr>
            <a:r>
              <a:rPr lang="es-MX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desea realizar un estudio para determinar el porcentaje de eficacia de una nueva dieta para el aumento de masa muscular en mujeres mexicanas </a:t>
            </a:r>
            <a:r>
              <a:rPr b="1" lang="es-MX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sería la población? . De un ejemplo de muestra para este estudio.</a:t>
            </a:r>
            <a:endParaRPr/>
          </a:p>
          <a:p>
            <a:pPr indent="0" lvl="0" marL="4572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6"/>
          <p:cNvSpPr txBox="1"/>
          <p:nvPr/>
        </p:nvSpPr>
        <p:spPr>
          <a:xfrm>
            <a:off x="7017657" y="228647"/>
            <a:ext cx="47440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200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Definiciones</a:t>
            </a:r>
            <a:endParaRPr b="1" sz="7200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2" name="Google Shape;392;p16"/>
          <p:cNvSpPr txBox="1"/>
          <p:nvPr/>
        </p:nvSpPr>
        <p:spPr>
          <a:xfrm>
            <a:off x="287995" y="3789093"/>
            <a:ext cx="3321482" cy="224676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Variable Cuantitativa: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Aquella que puede medirse en la forma usual. Las mediciones hechas sobre variables cuantitativas conllevan información respecto de una cantidad</a:t>
            </a:r>
            <a:endParaRPr/>
          </a:p>
        </p:txBody>
      </p:sp>
      <p:sp>
        <p:nvSpPr>
          <p:cNvPr id="393" name="Google Shape;393;p16"/>
          <p:cNvSpPr txBox="1"/>
          <p:nvPr/>
        </p:nvSpPr>
        <p:spPr>
          <a:xfrm>
            <a:off x="576750" y="1999959"/>
            <a:ext cx="110377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VARIABLE: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Una característica se clasifica como una variable. La característica </a:t>
            </a: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no es la misma </a:t>
            </a: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cuando se observa </a:t>
            </a: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en diferentes sujetos. </a:t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4" name="Google Shape;394;p16"/>
          <p:cNvSpPr txBox="1"/>
          <p:nvPr/>
        </p:nvSpPr>
        <p:spPr>
          <a:xfrm>
            <a:off x="3986173" y="3789092"/>
            <a:ext cx="3393195" cy="25545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Variable Cualitativa: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Característica que no puede ser medida y que solo puede ser clasificada. Las mediciones hechas  sobre este tipo de variables  contiene información respecto a los atributos (frecuencia).</a:t>
            </a:r>
            <a:endParaRPr/>
          </a:p>
        </p:txBody>
      </p:sp>
      <p:sp>
        <p:nvSpPr>
          <p:cNvPr id="395" name="Google Shape;395;p16"/>
          <p:cNvSpPr txBox="1"/>
          <p:nvPr/>
        </p:nvSpPr>
        <p:spPr>
          <a:xfrm>
            <a:off x="7531768" y="3789092"/>
            <a:ext cx="4423612" cy="28623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Variable Aleatoria: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Cuando los valores se originan como resultado de factores aleatorios (azar) que no pueden predecirse con exactitud y anticipación.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Estatura: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Puedo medirlo y asígnale un valor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Pero no puedo predecir la estatura que tendrá un bebe en su etapa adulta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7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7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7"/>
          <p:cNvSpPr txBox="1"/>
          <p:nvPr/>
        </p:nvSpPr>
        <p:spPr>
          <a:xfrm>
            <a:off x="7017657" y="228647"/>
            <a:ext cx="47440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200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Definiciones</a:t>
            </a:r>
            <a:endParaRPr b="1" sz="7200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5" name="Google Shape;405;p17"/>
          <p:cNvSpPr txBox="1"/>
          <p:nvPr/>
        </p:nvSpPr>
        <p:spPr>
          <a:xfrm>
            <a:off x="287994" y="3789093"/>
            <a:ext cx="5439037" cy="28623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Variable Aleatoria Discreta: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Una variable discreta se caracteriza por separaciones o interrupciones en la escala de valores que puede tomar. Las separaciones indican la ausencia de valores entre los valores específicos que puede asumir la variable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Ejemplo: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Número de admisiones en un hospital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Número de caries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Perdida de piezas dentales</a:t>
            </a:r>
            <a:endParaRPr sz="2000">
              <a:solidFill>
                <a:srgbClr val="D0CECE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p17"/>
          <p:cNvSpPr txBox="1"/>
          <p:nvPr/>
        </p:nvSpPr>
        <p:spPr>
          <a:xfrm>
            <a:off x="576750" y="1999959"/>
            <a:ext cx="110377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VARIABLE: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Una característica se clasifica como una variable. La característica </a:t>
            </a: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no es la misma </a:t>
            </a: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cuando se observa </a:t>
            </a: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en diferentes sujetos.</a:t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7" name="Google Shape;407;p17"/>
          <p:cNvSpPr txBox="1"/>
          <p:nvPr/>
        </p:nvSpPr>
        <p:spPr>
          <a:xfrm>
            <a:off x="6431357" y="3789093"/>
            <a:ext cx="5439037" cy="28623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Variable Aleatoria Continua: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Una variable continua no posee las separaciones o interrupciones típicas de una variable aleatoria discreta; este tipo de variables puede tomar cualquier valor dentro de un intervalo especificado de valores asumidos por la variables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Ejemplo: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Estatura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000"/>
              <a:buFont typeface="Arial"/>
              <a:buChar char="•"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Peso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8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8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8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8"/>
          <p:cNvSpPr txBox="1"/>
          <p:nvPr/>
        </p:nvSpPr>
        <p:spPr>
          <a:xfrm>
            <a:off x="7066962" y="134126"/>
            <a:ext cx="47440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200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Definiciones</a:t>
            </a:r>
            <a:endParaRPr b="1" sz="7200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417" name="Google Shape;417;p18"/>
          <p:cNvGrpSpPr/>
          <p:nvPr/>
        </p:nvGrpSpPr>
        <p:grpSpPr>
          <a:xfrm>
            <a:off x="1613263" y="1142297"/>
            <a:ext cx="8660674" cy="5545183"/>
            <a:chOff x="1567543" y="960119"/>
            <a:chExt cx="8660674" cy="5545183"/>
          </a:xfrm>
        </p:grpSpPr>
        <p:pic>
          <p:nvPicPr>
            <p:cNvPr descr="Resultado de imagen para variables cuantitativa y cualitativa" id="418" name="Google Shape;418;p18"/>
            <p:cNvPicPr preferRelativeResize="0"/>
            <p:nvPr/>
          </p:nvPicPr>
          <p:blipFill rotWithShape="1">
            <a:blip r:embed="rId3">
              <a:alphaModFix/>
            </a:blip>
            <a:srcRect b="3768" l="885" r="1181" t="12625"/>
            <a:stretch/>
          </p:blipFill>
          <p:spPr>
            <a:xfrm>
              <a:off x="1567543" y="960119"/>
              <a:ext cx="8660674" cy="55451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18"/>
            <p:cNvSpPr/>
            <p:nvPr/>
          </p:nvSpPr>
          <p:spPr>
            <a:xfrm>
              <a:off x="9209314" y="6244046"/>
              <a:ext cx="535577" cy="26125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9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9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9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9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9"/>
          <p:cNvSpPr txBox="1"/>
          <p:nvPr/>
        </p:nvSpPr>
        <p:spPr>
          <a:xfrm>
            <a:off x="7066962" y="134126"/>
            <a:ext cx="47440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200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Ejercicio</a:t>
            </a:r>
            <a:endParaRPr b="1" sz="7200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29" name="Google Shape;4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975" y="1738022"/>
            <a:ext cx="6042688" cy="40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4519" y="1738022"/>
            <a:ext cx="3789180" cy="441161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9"/>
          <p:cNvSpPr/>
          <p:nvPr/>
        </p:nvSpPr>
        <p:spPr>
          <a:xfrm>
            <a:off x="7862668" y="1902323"/>
            <a:ext cx="2769325" cy="2743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9"/>
          <p:cNvSpPr txBox="1"/>
          <p:nvPr/>
        </p:nvSpPr>
        <p:spPr>
          <a:xfrm>
            <a:off x="7986767" y="1842041"/>
            <a:ext cx="2926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Peso de una persona</a:t>
            </a:r>
            <a:endParaRPr/>
          </a:p>
        </p:txBody>
      </p:sp>
      <p:sp>
        <p:nvSpPr>
          <p:cNvPr id="433" name="Google Shape;433;p19"/>
          <p:cNvSpPr/>
          <p:nvPr/>
        </p:nvSpPr>
        <p:spPr>
          <a:xfrm>
            <a:off x="7862669" y="4060071"/>
            <a:ext cx="2769325" cy="2743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9"/>
          <p:cNvSpPr txBox="1"/>
          <p:nvPr/>
        </p:nvSpPr>
        <p:spPr>
          <a:xfrm>
            <a:off x="7862669" y="3995837"/>
            <a:ext cx="37891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Numero de alumnos que asisten a una clase</a:t>
            </a:r>
            <a:endParaRPr sz="16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152400" y="1249920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7170821" y="589560"/>
            <a:ext cx="426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Bioestadística</a:t>
            </a:r>
            <a:endParaRPr b="1" i="0" sz="7200" u="none" cap="none" strike="noStrike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390637" y="4384383"/>
            <a:ext cx="1104738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BIOESTADÍSTICA: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Las herramientas de la estadística  se utilizan en muchos campos de la ciencia. Cuando los datos que se analizan </a:t>
            </a: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proceden de las ciencias biológicas o médicas</a:t>
            </a:r>
            <a:r>
              <a:rPr b="0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, se utiliza el término </a:t>
            </a: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BIOESTADÍSTICA</a:t>
            </a:r>
            <a:r>
              <a:rPr b="0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 para diferenciar esta aplicación particular de las herramientas y conceptos de la </a:t>
            </a: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estadística general. </a:t>
            </a:r>
            <a:endParaRPr b="1" i="0" sz="2400" u="none" cap="none" strike="noStrike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1074707" y="2018139"/>
            <a:ext cx="103311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ESTADÍSTICA: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Disciplina que se encarga de la recolección, organización, resumen y análisis de los datos, así como de la obtención de inferencias a partir de un volumen representativo  de estos.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 txBox="1"/>
          <p:nvPr/>
        </p:nvSpPr>
        <p:spPr>
          <a:xfrm>
            <a:off x="891157" y="4386345"/>
            <a:ext cx="2748826" cy="1092607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Ciencias biológicas </a:t>
            </a:r>
            <a:r>
              <a:rPr b="1" i="0" lang="es-MX" sz="41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o </a:t>
            </a:r>
            <a:r>
              <a:rPr b="1" i="0" lang="es-MX" sz="4100" u="sng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Médicas</a:t>
            </a:r>
            <a:endParaRPr b="1" i="0" sz="4100" u="sng" cap="none" strike="noStrike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3662630" y="4441042"/>
            <a:ext cx="885504" cy="983215"/>
          </a:xfrm>
          <a:prstGeom prst="chevron">
            <a:avLst>
              <a:gd fmla="val 50000" name="adj"/>
            </a:avLst>
          </a:prstGeom>
          <a:solidFill>
            <a:srgbClr val="002060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4608635" y="4441952"/>
            <a:ext cx="885504" cy="983215"/>
          </a:xfrm>
          <a:prstGeom prst="chevron">
            <a:avLst>
              <a:gd fmla="val 50000" name="adj"/>
            </a:avLst>
          </a:prstGeom>
          <a:solidFill>
            <a:srgbClr val="002060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7170821" y="589560"/>
            <a:ext cx="426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Bioestadística</a:t>
            </a:r>
            <a:endParaRPr b="1" i="0" sz="7200" u="none" cap="none" strike="noStrike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390636" y="1512890"/>
            <a:ext cx="110473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Las herramientas de la estadística  se utilizan en muchos campos de la ciencia. Cuando los datos que se analizan </a:t>
            </a: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proceden de las ciencias biológicas o médicas</a:t>
            </a:r>
            <a:r>
              <a:rPr b="0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, se utiliza el término </a:t>
            </a: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BIOESTADÍSTICA</a:t>
            </a:r>
            <a:r>
              <a:rPr b="0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 para diferenciar esta aplicación particular de las herramientas y conceptos de la </a:t>
            </a: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estadística general. </a:t>
            </a:r>
            <a:endParaRPr b="1" i="0" sz="2400" u="none" cap="none" strike="noStrike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5730843" y="3162760"/>
            <a:ext cx="3543300" cy="3542400"/>
          </a:xfrm>
          <a:prstGeom prst="ellipse">
            <a:avLst/>
          </a:prstGeom>
          <a:solidFill>
            <a:schemeClr val="accent3">
              <a:alpha val="49803"/>
            </a:schemeClr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6142940" y="3964464"/>
            <a:ext cx="271910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Efectividad de un medicamento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Dosis adecuada de un fármaco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Distribución de una enfermedad</a:t>
            </a:r>
            <a:endParaRPr b="0" i="0" sz="2000" u="none" cap="none" strike="noStrike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891157" y="4386345"/>
            <a:ext cx="2748826" cy="1092607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Ciencias biológicas </a:t>
            </a:r>
            <a:r>
              <a:rPr b="1" i="0" lang="es-MX" sz="41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o </a:t>
            </a:r>
            <a:r>
              <a:rPr b="1" i="0" lang="es-MX" sz="4100" u="sng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Médicas</a:t>
            </a:r>
            <a:endParaRPr b="1" i="0" sz="4100" u="sng" cap="none" strike="noStrike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3662630" y="4441042"/>
            <a:ext cx="885504" cy="983215"/>
          </a:xfrm>
          <a:prstGeom prst="chevron">
            <a:avLst>
              <a:gd fmla="val 50000" name="adj"/>
            </a:avLst>
          </a:prstGeom>
          <a:solidFill>
            <a:srgbClr val="002060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4608635" y="4441952"/>
            <a:ext cx="885504" cy="983215"/>
          </a:xfrm>
          <a:prstGeom prst="chevron">
            <a:avLst>
              <a:gd fmla="val 50000" name="adj"/>
            </a:avLst>
          </a:prstGeom>
          <a:solidFill>
            <a:srgbClr val="002060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"/>
          <p:cNvSpPr txBox="1"/>
          <p:nvPr/>
        </p:nvSpPr>
        <p:spPr>
          <a:xfrm>
            <a:off x="7170821" y="589560"/>
            <a:ext cx="426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5400" u="none" cap="none" strike="noStrike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Bioestadística</a:t>
            </a:r>
            <a:endParaRPr b="1" i="0" sz="7200" u="none" cap="none" strike="noStrike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390636" y="1512890"/>
            <a:ext cx="110473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Las herramientas de la estadística  se utilizan en muchos campos de la ciencia. Cuando los datos que se analizan </a:t>
            </a: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proceden de las ciencias biológicas o médicas</a:t>
            </a:r>
            <a:r>
              <a:rPr b="0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, se utiliza el término </a:t>
            </a: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BIOESTADÍSTICA</a:t>
            </a:r>
            <a:r>
              <a:rPr b="0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 para diferenciar esta aplicación particular de las herramientas y conceptos de la </a:t>
            </a:r>
            <a:r>
              <a:rPr b="1" i="0" lang="es-MX" sz="2400" u="none" cap="none" strike="noStrike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estadística general. </a:t>
            </a:r>
            <a:endParaRPr b="1" i="0" sz="2400" u="none" cap="none" strike="noStrike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5730843" y="3162760"/>
            <a:ext cx="3543300" cy="3542400"/>
          </a:xfrm>
          <a:prstGeom prst="ellipse">
            <a:avLst/>
          </a:prstGeom>
          <a:solidFill>
            <a:schemeClr val="accent3">
              <a:alpha val="49803"/>
            </a:schemeClr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6142940" y="3964464"/>
            <a:ext cx="271910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Acción directa sobre la persona enferma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Medicina y sus disciplinas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b="0" i="0" lang="es-MX" sz="2000" u="none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Investigación y experimentos</a:t>
            </a:r>
            <a:endParaRPr b="0" i="0" sz="2000" u="none" cap="none" strike="noStrike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9774047" y="4240150"/>
            <a:ext cx="220732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sng" cap="none" strike="noStrike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Entender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 u="sng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Explicar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800" u="sng">
                <a:solidFill>
                  <a:srgbClr val="C00000"/>
                </a:solidFill>
                <a:latin typeface="Arial Narrow"/>
                <a:ea typeface="Arial Narrow"/>
                <a:cs typeface="Arial Narrow"/>
                <a:sym typeface="Arial Narrow"/>
              </a:rPr>
              <a:t>Transformar</a:t>
            </a:r>
            <a:endParaRPr b="1" sz="4400" u="sng">
              <a:solidFill>
                <a:srgbClr val="C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6523630" y="228647"/>
            <a:ext cx="52380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200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Investigación</a:t>
            </a:r>
            <a:endParaRPr b="1" sz="7200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0" name="Google Shape;220;p5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Para investigar exitosamente cualquier problema del área es muy importante: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221" name="Google Shape;221;p5"/>
          <p:cNvGrpSpPr/>
          <p:nvPr/>
        </p:nvGrpSpPr>
        <p:grpSpPr>
          <a:xfrm>
            <a:off x="2803991" y="2685741"/>
            <a:ext cx="7015545" cy="3606736"/>
            <a:chOff x="1660991" y="598"/>
            <a:chExt cx="7015545" cy="3606736"/>
          </a:xfrm>
        </p:grpSpPr>
        <p:sp>
          <p:nvSpPr>
            <p:cNvPr id="222" name="Google Shape;222;p5"/>
            <p:cNvSpPr/>
            <p:nvPr/>
          </p:nvSpPr>
          <p:spPr>
            <a:xfrm>
              <a:off x="1660991" y="598"/>
              <a:ext cx="1202245" cy="1202245"/>
            </a:xfrm>
            <a:prstGeom prst="ellipse">
              <a:avLst/>
            </a:prstGeom>
            <a:solidFill>
              <a:schemeClr val="dk2">
                <a:alpha val="49803"/>
              </a:schemeClr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262114" y="598"/>
              <a:ext cx="6414422" cy="1202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 txBox="1"/>
            <p:nvPr/>
          </p:nvSpPr>
          <p:spPr>
            <a:xfrm>
              <a:off x="2262114" y="598"/>
              <a:ext cx="6414422" cy="1202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0" spcFirstLastPara="1" rIns="0" wrap="square" tIns="27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Crear conceptos precisos</a:t>
              </a:r>
              <a:endParaRPr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660991" y="1202844"/>
              <a:ext cx="1202245" cy="1202245"/>
            </a:xfrm>
            <a:prstGeom prst="ellipse">
              <a:avLst/>
            </a:prstGeom>
            <a:solidFill>
              <a:schemeClr val="dk2">
                <a:alpha val="49803"/>
              </a:schemeClr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262114" y="1202844"/>
              <a:ext cx="6414422" cy="1202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2262114" y="1202844"/>
              <a:ext cx="6414422" cy="1202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0" spcFirstLastPara="1" rIns="0" wrap="square" tIns="27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Formular preguntas claras</a:t>
              </a:r>
              <a:endParaRPr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660991" y="2405089"/>
              <a:ext cx="1202245" cy="1202245"/>
            </a:xfrm>
            <a:prstGeom prst="ellipse">
              <a:avLst/>
            </a:prstGeom>
            <a:solidFill>
              <a:schemeClr val="dk2">
                <a:alpha val="49803"/>
              </a:schemeClr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2262114" y="2405089"/>
              <a:ext cx="6414422" cy="1202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 txBox="1"/>
            <p:nvPr/>
          </p:nvSpPr>
          <p:spPr>
            <a:xfrm>
              <a:off x="2262114" y="2405089"/>
              <a:ext cx="6414422" cy="1202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0" spcFirstLastPara="1" rIns="0" wrap="square" tIns="27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Imponer limitaciones apropiadas al problema, tomando en cuenta el tiempo adecuado y el dinero disponible, y hasta la habilidad de los investigadores </a:t>
              </a:r>
              <a:endParaRPr sz="2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6"/>
          <p:cNvPicPr preferRelativeResize="0"/>
          <p:nvPr/>
        </p:nvPicPr>
        <p:blipFill rotWithShape="1">
          <a:blip r:embed="rId3">
            <a:alphaModFix/>
          </a:blip>
          <a:srcRect b="3406" l="0" r="0" t="1213"/>
          <a:stretch/>
        </p:blipFill>
        <p:spPr>
          <a:xfrm>
            <a:off x="836021" y="104503"/>
            <a:ext cx="11025052" cy="658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368592" y="273378"/>
            <a:ext cx="440822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200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Objetivo </a:t>
            </a:r>
            <a:endParaRPr/>
          </a:p>
        </p:txBody>
      </p:sp>
      <p:sp>
        <p:nvSpPr>
          <p:cNvPr id="245" name="Google Shape;245;p7"/>
          <p:cNvSpPr txBox="1"/>
          <p:nvPr/>
        </p:nvSpPr>
        <p:spPr>
          <a:xfrm>
            <a:off x="1030406" y="2602738"/>
            <a:ext cx="300250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  s  t  a  d  í  s  t  i  c  a </a:t>
            </a:r>
            <a:r>
              <a:rPr b="1" lang="es-MX" sz="4000">
                <a:solidFill>
                  <a:srgbClr val="00B0F0"/>
                </a:solidFill>
                <a:latin typeface="Arial Narrow"/>
                <a:ea typeface="Arial Narrow"/>
                <a:cs typeface="Arial Narrow"/>
                <a:sym typeface="Arial Narrow"/>
              </a:rPr>
              <a:t>DESCRIPTIVA</a:t>
            </a:r>
            <a:endParaRPr b="1" sz="4000">
              <a:solidFill>
                <a:srgbClr val="00B0F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4312693" y="2528376"/>
            <a:ext cx="177420" cy="1225941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1030406" y="4870541"/>
            <a:ext cx="300250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  s  t  a  d  í  s  t  i  c  a </a:t>
            </a:r>
            <a:r>
              <a:rPr b="1" lang="es-MX" sz="4000">
                <a:solidFill>
                  <a:srgbClr val="00B0F0"/>
                </a:solidFill>
                <a:latin typeface="Arial Narrow"/>
                <a:ea typeface="Arial Narrow"/>
                <a:cs typeface="Arial Narrow"/>
                <a:sym typeface="Arial Narrow"/>
              </a:rPr>
              <a:t>INFERENCIAL</a:t>
            </a:r>
            <a:endParaRPr b="1" sz="4000">
              <a:solidFill>
                <a:srgbClr val="00B0F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4312693" y="4796179"/>
            <a:ext cx="177420" cy="1225941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9" name="Google Shape;249;p7"/>
          <p:cNvSpPr txBox="1"/>
          <p:nvPr/>
        </p:nvSpPr>
        <p:spPr>
          <a:xfrm>
            <a:off x="4926842" y="2910513"/>
            <a:ext cx="55005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Enseña a organizar y resumir datos</a:t>
            </a:r>
            <a:endParaRPr b="1" sz="2400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0" name="Google Shape;250;p7"/>
          <p:cNvSpPr txBox="1"/>
          <p:nvPr/>
        </p:nvSpPr>
        <p:spPr>
          <a:xfrm>
            <a:off x="4926842" y="4808984"/>
            <a:ext cx="64149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Enseña cómo tomar decisiones respecto a un gran volumen de datos al </a:t>
            </a:r>
            <a:r>
              <a:rPr b="1" lang="es-MX" sz="2400" u="sng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examinar solo una pequeña parte de ellos</a:t>
            </a:r>
            <a:endParaRPr b="1" sz="2400" u="sng">
              <a:solidFill>
                <a:srgbClr val="00206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4926842" y="3244756"/>
            <a:ext cx="70877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Tablas de distribución, representaciones gráficas y medidas descriptivas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 txBox="1"/>
          <p:nvPr/>
        </p:nvSpPr>
        <p:spPr>
          <a:xfrm>
            <a:off x="7017657" y="228647"/>
            <a:ext cx="47440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200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Definiciones</a:t>
            </a:r>
            <a:endParaRPr b="1" sz="7200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6477001" y="2307735"/>
            <a:ext cx="5284694" cy="1323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Ejemplo</a:t>
            </a:r>
            <a:r>
              <a:rPr b="1"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Enfermera</a:t>
            </a: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: pesa o mide temperatura de un paciente.</a:t>
            </a:r>
            <a:endParaRPr b="1" sz="2000">
              <a:solidFill>
                <a:srgbClr val="D0CECE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Administrador:</a:t>
            </a: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 cuenta el número de pacientes que han sido dados de alta.</a:t>
            </a:r>
            <a:endParaRPr/>
          </a:p>
        </p:txBody>
      </p:sp>
      <p:sp>
        <p:nvSpPr>
          <p:cNvPr id="262" name="Google Shape;262;p8"/>
          <p:cNvSpPr txBox="1"/>
          <p:nvPr/>
        </p:nvSpPr>
        <p:spPr>
          <a:xfrm>
            <a:off x="576751" y="1999959"/>
            <a:ext cx="551925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DATOS: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Elemento básico de la estadística. Los datos son números  que pueden clasificarse en datos (o números) que proceden de la toma (literal) de </a:t>
            </a: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medidas</a:t>
            </a: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 o de un proceso de </a:t>
            </a: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conteo</a:t>
            </a: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endParaRPr/>
          </a:p>
        </p:txBody>
      </p:sp>
      <p:sp>
        <p:nvSpPr>
          <p:cNvPr id="263" name="Google Shape;263;p8"/>
          <p:cNvSpPr txBox="1"/>
          <p:nvPr/>
        </p:nvSpPr>
        <p:spPr>
          <a:xfrm>
            <a:off x="930442" y="4881698"/>
            <a:ext cx="103311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ESTADÍSTICA: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Disciplina que se encarga de la recolección, organización, resumen y análisis de los datos, así como de la obtención de inferencias a partir de un volumen representativo  de estos.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/>
          <p:nvPr/>
        </p:nvSpPr>
        <p:spPr>
          <a:xfrm>
            <a:off x="-152400" y="-154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0" y="1522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304800" y="4570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152400" y="304646"/>
            <a:ext cx="11887200" cy="6400954"/>
          </a:xfrm>
          <a:custGeom>
            <a:rect b="b" l="l" r="r" t="t"/>
            <a:pathLst>
              <a:path extrusionOk="0" h="7074722" w="18454976">
                <a:moveTo>
                  <a:pt x="4304570" y="7074722"/>
                </a:moveTo>
                <a:cubicBezTo>
                  <a:pt x="3471717" y="6526617"/>
                  <a:pt x="2638864" y="5978512"/>
                  <a:pt x="2395559" y="5278007"/>
                </a:cubicBezTo>
                <a:cubicBezTo>
                  <a:pt x="2152254" y="4577502"/>
                  <a:pt x="1949054" y="3655080"/>
                  <a:pt x="2844738" y="2871691"/>
                </a:cubicBezTo>
                <a:cubicBezTo>
                  <a:pt x="3740422" y="2088302"/>
                  <a:pt x="5507728" y="703333"/>
                  <a:pt x="7769665" y="577670"/>
                </a:cubicBezTo>
                <a:cubicBezTo>
                  <a:pt x="10031602" y="452007"/>
                  <a:pt x="16852170" y="1505438"/>
                  <a:pt x="16416359" y="2117712"/>
                </a:cubicBezTo>
                <a:cubicBezTo>
                  <a:pt x="15980548" y="2729986"/>
                  <a:pt x="7761643" y="4299438"/>
                  <a:pt x="5154801" y="4251312"/>
                </a:cubicBezTo>
                <a:cubicBezTo>
                  <a:pt x="2547959" y="4203186"/>
                  <a:pt x="-1229956" y="1449291"/>
                  <a:pt x="775307" y="1828954"/>
                </a:cubicBezTo>
                <a:cubicBezTo>
                  <a:pt x="2780570" y="2208617"/>
                  <a:pt x="14702527" y="6221817"/>
                  <a:pt x="17186380" y="6529291"/>
                </a:cubicBezTo>
                <a:cubicBezTo>
                  <a:pt x="19670233" y="6836765"/>
                  <a:pt x="18151581" y="3713901"/>
                  <a:pt x="15678423" y="3673796"/>
                </a:cubicBezTo>
                <a:cubicBezTo>
                  <a:pt x="13205265" y="3633691"/>
                  <a:pt x="4753749" y="6406301"/>
                  <a:pt x="2347433" y="6288659"/>
                </a:cubicBezTo>
                <a:cubicBezTo>
                  <a:pt x="-58883" y="6171017"/>
                  <a:pt x="695096" y="3989290"/>
                  <a:pt x="1240528" y="2967943"/>
                </a:cubicBezTo>
                <a:cubicBezTo>
                  <a:pt x="1785960" y="1946596"/>
                  <a:pt x="5253728" y="275543"/>
                  <a:pt x="5620023" y="160575"/>
                </a:cubicBezTo>
                <a:cubicBezTo>
                  <a:pt x="5986318" y="45607"/>
                  <a:pt x="3871433" y="2000070"/>
                  <a:pt x="3438296" y="2278133"/>
                </a:cubicBezTo>
                <a:cubicBezTo>
                  <a:pt x="3005159" y="2556196"/>
                  <a:pt x="3063980" y="2098996"/>
                  <a:pt x="3021201" y="1828954"/>
                </a:cubicBezTo>
                <a:cubicBezTo>
                  <a:pt x="2978422" y="1558912"/>
                  <a:pt x="2761854" y="874448"/>
                  <a:pt x="3181623" y="657880"/>
                </a:cubicBezTo>
                <a:cubicBezTo>
                  <a:pt x="3601391" y="441311"/>
                  <a:pt x="5539812" y="529543"/>
                  <a:pt x="5539812" y="529543"/>
                </a:cubicBezTo>
                <a:cubicBezTo>
                  <a:pt x="7478233" y="454680"/>
                  <a:pt x="15667728" y="-379510"/>
                  <a:pt x="14812149" y="208701"/>
                </a:cubicBezTo>
                <a:cubicBezTo>
                  <a:pt x="13956570" y="796912"/>
                  <a:pt x="1978464" y="2925165"/>
                  <a:pt x="406338" y="4058807"/>
                </a:cubicBezTo>
                <a:cubicBezTo>
                  <a:pt x="-1165788" y="5192449"/>
                  <a:pt x="2106801" y="6101501"/>
                  <a:pt x="5379391" y="7010554"/>
                </a:cubicBezTo>
              </a:path>
            </a:pathLst>
          </a:custGeom>
          <a:noFill/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7017657" y="228647"/>
            <a:ext cx="47440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7200">
                <a:solidFill>
                  <a:srgbClr val="2E75B5"/>
                </a:solidFill>
                <a:latin typeface="Arial Narrow"/>
                <a:ea typeface="Arial Narrow"/>
                <a:cs typeface="Arial Narrow"/>
                <a:sym typeface="Arial Narrow"/>
              </a:rPr>
              <a:t>Definiciones</a:t>
            </a:r>
            <a:endParaRPr b="1" sz="7200">
              <a:solidFill>
                <a:srgbClr val="2E75B5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287995" y="3789093"/>
            <a:ext cx="3321482" cy="1323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Registros unitarios: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Registros de operaciones diarias de organizaciones y/o unidades de atención a la salud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576750" y="1999959"/>
            <a:ext cx="110377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FUENTE DE DATOS: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La estadística obedece a la necesidad de responder preguntas sobre procedimientos o tratamientos alternativos; para ello es necesario utilizar datos adecuados y de fuentes confiables y disponibles.</a:t>
            </a:r>
            <a:endParaRPr/>
          </a:p>
        </p:txBody>
      </p:sp>
      <p:sp>
        <p:nvSpPr>
          <p:cNvPr id="275" name="Google Shape;275;p9"/>
          <p:cNvSpPr txBox="1"/>
          <p:nvPr/>
        </p:nvSpPr>
        <p:spPr>
          <a:xfrm>
            <a:off x="3986173" y="3789092"/>
            <a:ext cx="4215831" cy="1323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Encuestas: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Serie de preguntas. Se deben realizar cuando los datos no están disponibles en registro rutinario de una unidad de salud</a:t>
            </a:r>
            <a:endParaRPr/>
          </a:p>
        </p:txBody>
      </p:sp>
      <p:sp>
        <p:nvSpPr>
          <p:cNvPr id="276" name="Google Shape;276;p9"/>
          <p:cNvSpPr txBox="1"/>
          <p:nvPr/>
        </p:nvSpPr>
        <p:spPr>
          <a:xfrm>
            <a:off x="8633898" y="3789092"/>
            <a:ext cx="3321482" cy="1323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Experimentación: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Datos resultantes de un experimento controlado realizado en una unidad de salud.</a:t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2546684" y="5521439"/>
            <a:ext cx="7098632" cy="10156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 u="sng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Fuentes Externas: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D0CECE"/>
                </a:solidFill>
                <a:latin typeface="Arial Narrow"/>
                <a:ea typeface="Arial Narrow"/>
                <a:cs typeface="Arial Narrow"/>
                <a:sym typeface="Arial Narrow"/>
              </a:rPr>
              <a:t>Datos presentados en informes publicados, bancos de datos, literatura o la investigación.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e">
  <a:themeElements>
    <a:clrScheme name="Verde azulado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2017-01-08T16:56:47Z</dcterms:created>
  <dc:creator>Ricardo Javier Díaz Domínguez</dc:creator>
</cp:coreProperties>
</file>