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50" r:id="rId3"/>
    <p:sldId id="292" r:id="rId4"/>
    <p:sldId id="294" r:id="rId5"/>
    <p:sldId id="352" r:id="rId6"/>
    <p:sldId id="351" r:id="rId7"/>
    <p:sldId id="295" r:id="rId8"/>
    <p:sldId id="313" r:id="rId9"/>
    <p:sldId id="299" r:id="rId10"/>
    <p:sldId id="314" r:id="rId11"/>
    <p:sldId id="312" r:id="rId12"/>
    <p:sldId id="315" r:id="rId13"/>
    <p:sldId id="316" r:id="rId14"/>
    <p:sldId id="317" r:id="rId15"/>
    <p:sldId id="353" r:id="rId16"/>
    <p:sldId id="293" r:id="rId17"/>
    <p:sldId id="303" r:id="rId18"/>
    <p:sldId id="304" r:id="rId19"/>
    <p:sldId id="296" r:id="rId20"/>
    <p:sldId id="305" r:id="rId21"/>
    <p:sldId id="306" r:id="rId22"/>
    <p:sldId id="309" r:id="rId23"/>
    <p:sldId id="308" r:id="rId24"/>
    <p:sldId id="307" r:id="rId25"/>
    <p:sldId id="319" r:id="rId26"/>
    <p:sldId id="283" r:id="rId27"/>
    <p:sldId id="322" r:id="rId28"/>
    <p:sldId id="282" r:id="rId29"/>
    <p:sldId id="310" r:id="rId30"/>
    <p:sldId id="318" r:id="rId31"/>
    <p:sldId id="354" r:id="rId32"/>
    <p:sldId id="355" r:id="rId33"/>
    <p:sldId id="323" r:id="rId34"/>
    <p:sldId id="320" r:id="rId35"/>
    <p:sldId id="321" r:id="rId36"/>
    <p:sldId id="324" r:id="rId37"/>
    <p:sldId id="311" r:id="rId38"/>
    <p:sldId id="325" r:id="rId39"/>
    <p:sldId id="326" r:id="rId40"/>
    <p:sldId id="327" r:id="rId41"/>
    <p:sldId id="328" r:id="rId42"/>
    <p:sldId id="340" r:id="rId43"/>
    <p:sldId id="341" r:id="rId44"/>
    <p:sldId id="343" r:id="rId45"/>
    <p:sldId id="348" r:id="rId46"/>
    <p:sldId id="344" r:id="rId47"/>
    <p:sldId id="357" r:id="rId48"/>
    <p:sldId id="346" r:id="rId49"/>
    <p:sldId id="356" r:id="rId50"/>
    <p:sldId id="329" r:id="rId5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showGuides="1">
      <p:cViewPr>
        <p:scale>
          <a:sx n="75" d="100"/>
          <a:sy n="75" d="100"/>
        </p:scale>
        <p:origin x="552" y="-6"/>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20F704-25DF-430D-824E-84205D3E83FD}" type="doc">
      <dgm:prSet loTypeId="urn:microsoft.com/office/officeart/2008/layout/HorizontalMultiLevelHierarchy" loCatId="hierarchy" qsTypeId="urn:microsoft.com/office/officeart/2005/8/quickstyle/simple1" qsCatId="simple" csTypeId="urn:microsoft.com/office/officeart/2005/8/colors/accent0_3" csCatId="mainScheme" phldr="1"/>
      <dgm:spPr/>
      <dgm:t>
        <a:bodyPr/>
        <a:lstStyle/>
        <a:p>
          <a:endParaRPr lang="es-MX"/>
        </a:p>
      </dgm:t>
    </dgm:pt>
    <dgm:pt modelId="{421E7D14-2790-49B7-8BC2-8865B37F4172}">
      <dgm:prSet custT="1"/>
      <dgm:spPr>
        <a:solidFill>
          <a:srgbClr val="002060"/>
        </a:solidFill>
      </dgm:spPr>
      <dgm:t>
        <a:bodyPr/>
        <a:lstStyle/>
        <a:p>
          <a:pPr rtl="0"/>
          <a:r>
            <a:rPr lang="es-MX" sz="2400" dirty="0" smtClean="0"/>
            <a:t>Datos</a:t>
          </a:r>
          <a:endParaRPr lang="es-MX" sz="2400" dirty="0"/>
        </a:p>
      </dgm:t>
    </dgm:pt>
    <dgm:pt modelId="{F60D0359-1C27-42E0-BF5F-9779B35782B2}" type="parTrans" cxnId="{E53AB043-CA5F-408A-80E6-CF8931D73268}">
      <dgm:prSet/>
      <dgm:spPr/>
      <dgm:t>
        <a:bodyPr/>
        <a:lstStyle/>
        <a:p>
          <a:endParaRPr lang="es-MX"/>
        </a:p>
      </dgm:t>
    </dgm:pt>
    <dgm:pt modelId="{E6C4F7C5-0203-4311-BFC7-EA1409E686F8}" type="sibTrans" cxnId="{E53AB043-CA5F-408A-80E6-CF8931D73268}">
      <dgm:prSet/>
      <dgm:spPr/>
      <dgm:t>
        <a:bodyPr/>
        <a:lstStyle/>
        <a:p>
          <a:endParaRPr lang="es-MX"/>
        </a:p>
      </dgm:t>
    </dgm:pt>
    <dgm:pt modelId="{D896E7C8-51BF-440C-919B-5425FF4A53CA}">
      <dgm:prSet custT="1"/>
      <dgm:spPr>
        <a:solidFill>
          <a:schemeClr val="accent6">
            <a:lumMod val="75000"/>
          </a:schemeClr>
        </a:solidFill>
      </dgm:spPr>
      <dgm:t>
        <a:bodyPr/>
        <a:lstStyle/>
        <a:p>
          <a:pPr rtl="0"/>
          <a:r>
            <a:rPr lang="es-MX" sz="2400" dirty="0" smtClean="0"/>
            <a:t>Variables Cualitativas (nominales u ordinales)</a:t>
          </a:r>
          <a:endParaRPr lang="es-MX" sz="2400" dirty="0"/>
        </a:p>
      </dgm:t>
    </dgm:pt>
    <dgm:pt modelId="{61E5E433-2628-4178-A9CC-6DA1444F1BD7}" type="parTrans" cxnId="{7C068BD4-FC91-478C-A084-2340C440A015}">
      <dgm:prSet/>
      <dgm:spPr/>
      <dgm:t>
        <a:bodyPr/>
        <a:lstStyle/>
        <a:p>
          <a:endParaRPr lang="es-MX"/>
        </a:p>
      </dgm:t>
    </dgm:pt>
    <dgm:pt modelId="{C9FDC70C-39BF-420D-A998-FA891CA5A4AF}" type="sibTrans" cxnId="{7C068BD4-FC91-478C-A084-2340C440A015}">
      <dgm:prSet/>
      <dgm:spPr/>
      <dgm:t>
        <a:bodyPr/>
        <a:lstStyle/>
        <a:p>
          <a:endParaRPr lang="es-MX"/>
        </a:p>
      </dgm:t>
    </dgm:pt>
    <dgm:pt modelId="{F9E6FAE5-84A2-4059-97B0-6AE9B40B22B4}">
      <dgm:prSet custT="1"/>
      <dgm:spPr>
        <a:solidFill>
          <a:schemeClr val="accent6">
            <a:lumMod val="75000"/>
          </a:schemeClr>
        </a:solidFill>
      </dgm:spPr>
      <dgm:t>
        <a:bodyPr/>
        <a:lstStyle/>
        <a:p>
          <a:pPr rtl="0"/>
          <a:r>
            <a:rPr lang="es-MX" sz="2400" dirty="0" smtClean="0"/>
            <a:t>Diagrama de Barras</a:t>
          </a:r>
          <a:endParaRPr lang="es-MX" sz="2400" dirty="0"/>
        </a:p>
      </dgm:t>
    </dgm:pt>
    <dgm:pt modelId="{65C37A9B-B86C-4925-9A77-97F18CFD1745}" type="parTrans" cxnId="{BB134820-BD20-4D0C-AEAD-AFC82012C801}">
      <dgm:prSet/>
      <dgm:spPr/>
      <dgm:t>
        <a:bodyPr/>
        <a:lstStyle/>
        <a:p>
          <a:endParaRPr lang="es-MX"/>
        </a:p>
      </dgm:t>
    </dgm:pt>
    <dgm:pt modelId="{B66C7441-9AF6-47E5-95F6-B957944B305F}" type="sibTrans" cxnId="{BB134820-BD20-4D0C-AEAD-AFC82012C801}">
      <dgm:prSet/>
      <dgm:spPr/>
      <dgm:t>
        <a:bodyPr/>
        <a:lstStyle/>
        <a:p>
          <a:endParaRPr lang="es-MX"/>
        </a:p>
      </dgm:t>
    </dgm:pt>
    <dgm:pt modelId="{A48F0BD5-CACF-4628-89A2-BD0CF248EC49}">
      <dgm:prSet custT="1"/>
      <dgm:spPr>
        <a:solidFill>
          <a:schemeClr val="accent6">
            <a:lumMod val="75000"/>
          </a:schemeClr>
        </a:solidFill>
      </dgm:spPr>
      <dgm:t>
        <a:bodyPr/>
        <a:lstStyle/>
        <a:p>
          <a:pPr rtl="0"/>
          <a:r>
            <a:rPr lang="es-MX" sz="2400" dirty="0" smtClean="0"/>
            <a:t>Diagrama de Pastel</a:t>
          </a:r>
          <a:endParaRPr lang="es-MX" sz="2400" dirty="0"/>
        </a:p>
      </dgm:t>
    </dgm:pt>
    <dgm:pt modelId="{DB8E9B2B-90DB-4124-8AB1-EA0F2F84B5B7}" type="parTrans" cxnId="{1FD46241-B759-49EE-A166-03C8F52DA48D}">
      <dgm:prSet/>
      <dgm:spPr/>
      <dgm:t>
        <a:bodyPr/>
        <a:lstStyle/>
        <a:p>
          <a:endParaRPr lang="es-MX"/>
        </a:p>
      </dgm:t>
    </dgm:pt>
    <dgm:pt modelId="{7AC22B8A-FFF9-444D-B103-1F4F4ED926A4}" type="sibTrans" cxnId="{1FD46241-B759-49EE-A166-03C8F52DA48D}">
      <dgm:prSet/>
      <dgm:spPr/>
      <dgm:t>
        <a:bodyPr/>
        <a:lstStyle/>
        <a:p>
          <a:endParaRPr lang="es-MX"/>
        </a:p>
      </dgm:t>
    </dgm:pt>
    <dgm:pt modelId="{44FD76D0-2876-4690-A168-AE87A9018808}">
      <dgm:prSet custT="1"/>
      <dgm:spPr>
        <a:solidFill>
          <a:schemeClr val="accent1">
            <a:lumMod val="75000"/>
          </a:schemeClr>
        </a:solidFill>
      </dgm:spPr>
      <dgm:t>
        <a:bodyPr/>
        <a:lstStyle/>
        <a:p>
          <a:pPr rtl="0"/>
          <a:r>
            <a:rPr lang="es-MX" sz="2400" dirty="0" smtClean="0"/>
            <a:t>Variables Cuantitativas (continuas o discretas)</a:t>
          </a:r>
          <a:endParaRPr lang="es-MX" sz="2400" dirty="0"/>
        </a:p>
      </dgm:t>
    </dgm:pt>
    <dgm:pt modelId="{006F23A1-35E2-4E1D-A337-4049C2680D23}" type="parTrans" cxnId="{30BAF6A7-03B6-4174-B92A-BD25B97278ED}">
      <dgm:prSet/>
      <dgm:spPr/>
      <dgm:t>
        <a:bodyPr/>
        <a:lstStyle/>
        <a:p>
          <a:endParaRPr lang="es-MX"/>
        </a:p>
      </dgm:t>
    </dgm:pt>
    <dgm:pt modelId="{C87BA1F8-481E-46EB-A0ED-13D4BCBC05F4}" type="sibTrans" cxnId="{30BAF6A7-03B6-4174-B92A-BD25B97278ED}">
      <dgm:prSet/>
      <dgm:spPr/>
      <dgm:t>
        <a:bodyPr/>
        <a:lstStyle/>
        <a:p>
          <a:endParaRPr lang="es-MX"/>
        </a:p>
      </dgm:t>
    </dgm:pt>
    <dgm:pt modelId="{E63E5A07-107A-480A-9DEE-C7B109CAB2B6}">
      <dgm:prSet custT="1"/>
      <dgm:spPr>
        <a:solidFill>
          <a:schemeClr val="accent1">
            <a:lumMod val="75000"/>
          </a:schemeClr>
        </a:solidFill>
      </dgm:spPr>
      <dgm:t>
        <a:bodyPr/>
        <a:lstStyle/>
        <a:p>
          <a:pPr rtl="0"/>
          <a:r>
            <a:rPr lang="es-MX" sz="2400" dirty="0" smtClean="0"/>
            <a:t>Histograma</a:t>
          </a:r>
          <a:endParaRPr lang="es-MX" sz="2400" dirty="0"/>
        </a:p>
      </dgm:t>
    </dgm:pt>
    <dgm:pt modelId="{4E8B85CA-9A1F-49F5-A7F1-6233E0055522}" type="parTrans" cxnId="{41472CE9-0233-49BA-AAC3-9599E7081860}">
      <dgm:prSet/>
      <dgm:spPr/>
      <dgm:t>
        <a:bodyPr/>
        <a:lstStyle/>
        <a:p>
          <a:endParaRPr lang="es-MX"/>
        </a:p>
      </dgm:t>
    </dgm:pt>
    <dgm:pt modelId="{B6570037-8B1B-4FE7-96F2-46C8354DE616}" type="sibTrans" cxnId="{41472CE9-0233-49BA-AAC3-9599E7081860}">
      <dgm:prSet/>
      <dgm:spPr/>
      <dgm:t>
        <a:bodyPr/>
        <a:lstStyle/>
        <a:p>
          <a:endParaRPr lang="es-MX"/>
        </a:p>
      </dgm:t>
    </dgm:pt>
    <dgm:pt modelId="{C288DEA9-FB8D-4403-9D27-2C546EE18A2A}">
      <dgm:prSet custT="1"/>
      <dgm:spPr>
        <a:solidFill>
          <a:schemeClr val="accent1">
            <a:lumMod val="75000"/>
          </a:schemeClr>
        </a:solidFill>
      </dgm:spPr>
      <dgm:t>
        <a:bodyPr/>
        <a:lstStyle/>
        <a:p>
          <a:pPr rtl="0"/>
          <a:r>
            <a:rPr lang="es-MX" sz="2400" dirty="0" smtClean="0"/>
            <a:t>Polígono de frecuencias</a:t>
          </a:r>
          <a:endParaRPr lang="es-MX" sz="2400" dirty="0"/>
        </a:p>
      </dgm:t>
    </dgm:pt>
    <dgm:pt modelId="{183004E4-BA15-4E2C-BD98-11DD8F870D83}" type="parTrans" cxnId="{D3BAACB5-5154-400F-AFBE-184576D170AE}">
      <dgm:prSet/>
      <dgm:spPr/>
      <dgm:t>
        <a:bodyPr/>
        <a:lstStyle/>
        <a:p>
          <a:endParaRPr lang="es-MX"/>
        </a:p>
      </dgm:t>
    </dgm:pt>
    <dgm:pt modelId="{70EC90AA-0B7E-490E-9359-281B46EBA1A0}" type="sibTrans" cxnId="{D3BAACB5-5154-400F-AFBE-184576D170AE}">
      <dgm:prSet/>
      <dgm:spPr/>
      <dgm:t>
        <a:bodyPr/>
        <a:lstStyle/>
        <a:p>
          <a:endParaRPr lang="es-MX"/>
        </a:p>
      </dgm:t>
    </dgm:pt>
    <dgm:pt modelId="{2E7E1D86-BB7C-4FA6-90E6-1B75FA7FD416}">
      <dgm:prSet custT="1"/>
      <dgm:spPr>
        <a:solidFill>
          <a:schemeClr val="accent1">
            <a:lumMod val="75000"/>
          </a:schemeClr>
        </a:solidFill>
      </dgm:spPr>
      <dgm:t>
        <a:bodyPr/>
        <a:lstStyle/>
        <a:p>
          <a:pPr rtl="0"/>
          <a:r>
            <a:rPr lang="es-MX" sz="2400" dirty="0" smtClean="0"/>
            <a:t>Gráfica de líneas</a:t>
          </a:r>
          <a:endParaRPr lang="es-MX" sz="2400" dirty="0"/>
        </a:p>
      </dgm:t>
    </dgm:pt>
    <dgm:pt modelId="{D87FE197-49A0-4E82-BD4A-163B69F41A50}" type="parTrans" cxnId="{389BB455-964E-4C5C-8579-A7C42352D2E8}">
      <dgm:prSet/>
      <dgm:spPr/>
      <dgm:t>
        <a:bodyPr/>
        <a:lstStyle/>
        <a:p>
          <a:endParaRPr lang="es-ES"/>
        </a:p>
      </dgm:t>
    </dgm:pt>
    <dgm:pt modelId="{82E76020-8883-4738-9941-8AD985525D74}" type="sibTrans" cxnId="{389BB455-964E-4C5C-8579-A7C42352D2E8}">
      <dgm:prSet/>
      <dgm:spPr/>
      <dgm:t>
        <a:bodyPr/>
        <a:lstStyle/>
        <a:p>
          <a:endParaRPr lang="es-ES"/>
        </a:p>
      </dgm:t>
    </dgm:pt>
    <dgm:pt modelId="{D84E8C93-A198-4437-A080-61663DA4FDD3}">
      <dgm:prSet custT="1"/>
      <dgm:spPr>
        <a:solidFill>
          <a:schemeClr val="accent1">
            <a:lumMod val="75000"/>
          </a:schemeClr>
        </a:solidFill>
      </dgm:spPr>
      <dgm:t>
        <a:bodyPr/>
        <a:lstStyle/>
        <a:p>
          <a:pPr rtl="0"/>
          <a:r>
            <a:rPr lang="es-MX" sz="2400" dirty="0" smtClean="0"/>
            <a:t>Diagramas de caja</a:t>
          </a:r>
          <a:endParaRPr lang="es-MX" sz="2400" dirty="0"/>
        </a:p>
      </dgm:t>
    </dgm:pt>
    <dgm:pt modelId="{96FB3C75-A445-4C23-B25E-5C8FCB99EFBD}" type="parTrans" cxnId="{90AE6845-5F2C-443F-9224-70A0C0A36E6E}">
      <dgm:prSet/>
      <dgm:spPr/>
      <dgm:t>
        <a:bodyPr/>
        <a:lstStyle/>
        <a:p>
          <a:endParaRPr lang="es-ES"/>
        </a:p>
      </dgm:t>
    </dgm:pt>
    <dgm:pt modelId="{64D5C0CE-7936-4AB4-9915-DC37ED046BF8}" type="sibTrans" cxnId="{90AE6845-5F2C-443F-9224-70A0C0A36E6E}">
      <dgm:prSet/>
      <dgm:spPr/>
      <dgm:t>
        <a:bodyPr/>
        <a:lstStyle/>
        <a:p>
          <a:endParaRPr lang="es-ES"/>
        </a:p>
      </dgm:t>
    </dgm:pt>
    <dgm:pt modelId="{8C7A7341-BD7B-4DB8-B103-B8F221B7500A}" type="pres">
      <dgm:prSet presAssocID="{FA20F704-25DF-430D-824E-84205D3E83FD}" presName="Name0" presStyleCnt="0">
        <dgm:presLayoutVars>
          <dgm:chPref val="1"/>
          <dgm:dir/>
          <dgm:animOne val="branch"/>
          <dgm:animLvl val="lvl"/>
          <dgm:resizeHandles val="exact"/>
        </dgm:presLayoutVars>
      </dgm:prSet>
      <dgm:spPr/>
      <dgm:t>
        <a:bodyPr/>
        <a:lstStyle/>
        <a:p>
          <a:endParaRPr lang="es-ES"/>
        </a:p>
      </dgm:t>
    </dgm:pt>
    <dgm:pt modelId="{3B9A2150-08AC-4E8D-BF27-45C6EE83B500}" type="pres">
      <dgm:prSet presAssocID="{421E7D14-2790-49B7-8BC2-8865B37F4172}" presName="root1" presStyleCnt="0"/>
      <dgm:spPr/>
      <dgm:t>
        <a:bodyPr/>
        <a:lstStyle/>
        <a:p>
          <a:endParaRPr lang="es-ES"/>
        </a:p>
      </dgm:t>
    </dgm:pt>
    <dgm:pt modelId="{5E37C689-915B-49E8-BBA6-9604F187ADC9}" type="pres">
      <dgm:prSet presAssocID="{421E7D14-2790-49B7-8BC2-8865B37F4172}" presName="LevelOneTextNode" presStyleLbl="node0" presStyleIdx="0" presStyleCnt="1" custLinFactX="-102983" custLinFactNeighborX="-200000" custLinFactNeighborY="-1414">
        <dgm:presLayoutVars>
          <dgm:chPref val="3"/>
        </dgm:presLayoutVars>
      </dgm:prSet>
      <dgm:spPr/>
      <dgm:t>
        <a:bodyPr/>
        <a:lstStyle/>
        <a:p>
          <a:endParaRPr lang="es-ES"/>
        </a:p>
      </dgm:t>
    </dgm:pt>
    <dgm:pt modelId="{FAA3F2B1-1BC9-4528-B90C-8974DCDAFB53}" type="pres">
      <dgm:prSet presAssocID="{421E7D14-2790-49B7-8BC2-8865B37F4172}" presName="level2hierChild" presStyleCnt="0"/>
      <dgm:spPr/>
      <dgm:t>
        <a:bodyPr/>
        <a:lstStyle/>
        <a:p>
          <a:endParaRPr lang="es-ES"/>
        </a:p>
      </dgm:t>
    </dgm:pt>
    <dgm:pt modelId="{93FC6E7C-1360-4EEC-8372-4B6F3F22983F}" type="pres">
      <dgm:prSet presAssocID="{61E5E433-2628-4178-A9CC-6DA1444F1BD7}" presName="conn2-1" presStyleLbl="parChTrans1D2" presStyleIdx="0" presStyleCnt="2"/>
      <dgm:spPr/>
      <dgm:t>
        <a:bodyPr/>
        <a:lstStyle/>
        <a:p>
          <a:endParaRPr lang="es-ES"/>
        </a:p>
      </dgm:t>
    </dgm:pt>
    <dgm:pt modelId="{74249D60-D384-4243-847D-81A6C9E46A1E}" type="pres">
      <dgm:prSet presAssocID="{61E5E433-2628-4178-A9CC-6DA1444F1BD7}" presName="connTx" presStyleLbl="parChTrans1D2" presStyleIdx="0" presStyleCnt="2"/>
      <dgm:spPr/>
      <dgm:t>
        <a:bodyPr/>
        <a:lstStyle/>
        <a:p>
          <a:endParaRPr lang="es-ES"/>
        </a:p>
      </dgm:t>
    </dgm:pt>
    <dgm:pt modelId="{DD30A3CE-C9B0-433C-8806-DBB46EB91CE1}" type="pres">
      <dgm:prSet presAssocID="{D896E7C8-51BF-440C-919B-5425FF4A53CA}" presName="root2" presStyleCnt="0"/>
      <dgm:spPr/>
      <dgm:t>
        <a:bodyPr/>
        <a:lstStyle/>
        <a:p>
          <a:endParaRPr lang="es-ES"/>
        </a:p>
      </dgm:t>
    </dgm:pt>
    <dgm:pt modelId="{B54ACA47-1BDA-4F75-9007-3AAE45E6974D}" type="pres">
      <dgm:prSet presAssocID="{D896E7C8-51BF-440C-919B-5425FF4A53CA}" presName="LevelTwoTextNode" presStyleLbl="node2" presStyleIdx="0" presStyleCnt="2" custScaleY="211188" custLinFactNeighborX="-92373" custLinFactNeighborY="-7444">
        <dgm:presLayoutVars>
          <dgm:chPref val="3"/>
        </dgm:presLayoutVars>
      </dgm:prSet>
      <dgm:spPr/>
      <dgm:t>
        <a:bodyPr/>
        <a:lstStyle/>
        <a:p>
          <a:endParaRPr lang="es-ES"/>
        </a:p>
      </dgm:t>
    </dgm:pt>
    <dgm:pt modelId="{F18DFFA0-6F80-4698-8972-2A2AD30F0D9C}" type="pres">
      <dgm:prSet presAssocID="{D896E7C8-51BF-440C-919B-5425FF4A53CA}" presName="level3hierChild" presStyleCnt="0"/>
      <dgm:spPr/>
      <dgm:t>
        <a:bodyPr/>
        <a:lstStyle/>
        <a:p>
          <a:endParaRPr lang="es-ES"/>
        </a:p>
      </dgm:t>
    </dgm:pt>
    <dgm:pt modelId="{1D942024-6686-4907-925D-73D2C845D3C4}" type="pres">
      <dgm:prSet presAssocID="{65C37A9B-B86C-4925-9A77-97F18CFD1745}" presName="conn2-1" presStyleLbl="parChTrans1D3" presStyleIdx="0" presStyleCnt="6"/>
      <dgm:spPr/>
      <dgm:t>
        <a:bodyPr/>
        <a:lstStyle/>
        <a:p>
          <a:endParaRPr lang="es-ES"/>
        </a:p>
      </dgm:t>
    </dgm:pt>
    <dgm:pt modelId="{38336401-CBA6-4287-8558-FA60374A5A41}" type="pres">
      <dgm:prSet presAssocID="{65C37A9B-B86C-4925-9A77-97F18CFD1745}" presName="connTx" presStyleLbl="parChTrans1D3" presStyleIdx="0" presStyleCnt="6"/>
      <dgm:spPr/>
      <dgm:t>
        <a:bodyPr/>
        <a:lstStyle/>
        <a:p>
          <a:endParaRPr lang="es-ES"/>
        </a:p>
      </dgm:t>
    </dgm:pt>
    <dgm:pt modelId="{4F8BDA63-175C-450D-87A3-0BE435564664}" type="pres">
      <dgm:prSet presAssocID="{F9E6FAE5-84A2-4059-97B0-6AE9B40B22B4}" presName="root2" presStyleCnt="0"/>
      <dgm:spPr/>
      <dgm:t>
        <a:bodyPr/>
        <a:lstStyle/>
        <a:p>
          <a:endParaRPr lang="es-ES"/>
        </a:p>
      </dgm:t>
    </dgm:pt>
    <dgm:pt modelId="{38B8ADD6-8452-48D0-8EB6-204A9CA104AF}" type="pres">
      <dgm:prSet presAssocID="{F9E6FAE5-84A2-4059-97B0-6AE9B40B22B4}" presName="LevelTwoTextNode" presStyleLbl="node3" presStyleIdx="0" presStyleCnt="6">
        <dgm:presLayoutVars>
          <dgm:chPref val="3"/>
        </dgm:presLayoutVars>
      </dgm:prSet>
      <dgm:spPr/>
      <dgm:t>
        <a:bodyPr/>
        <a:lstStyle/>
        <a:p>
          <a:endParaRPr lang="es-ES"/>
        </a:p>
      </dgm:t>
    </dgm:pt>
    <dgm:pt modelId="{7767ECA9-827D-4796-AE6B-A7474493EE13}" type="pres">
      <dgm:prSet presAssocID="{F9E6FAE5-84A2-4059-97B0-6AE9B40B22B4}" presName="level3hierChild" presStyleCnt="0"/>
      <dgm:spPr/>
      <dgm:t>
        <a:bodyPr/>
        <a:lstStyle/>
        <a:p>
          <a:endParaRPr lang="es-ES"/>
        </a:p>
      </dgm:t>
    </dgm:pt>
    <dgm:pt modelId="{580616B3-689F-499E-A0CD-BE0E8E8AABE5}" type="pres">
      <dgm:prSet presAssocID="{DB8E9B2B-90DB-4124-8AB1-EA0F2F84B5B7}" presName="conn2-1" presStyleLbl="parChTrans1D3" presStyleIdx="1" presStyleCnt="6"/>
      <dgm:spPr/>
      <dgm:t>
        <a:bodyPr/>
        <a:lstStyle/>
        <a:p>
          <a:endParaRPr lang="es-ES"/>
        </a:p>
      </dgm:t>
    </dgm:pt>
    <dgm:pt modelId="{0F2BD288-866C-460F-A5B2-6AE617D31774}" type="pres">
      <dgm:prSet presAssocID="{DB8E9B2B-90DB-4124-8AB1-EA0F2F84B5B7}" presName="connTx" presStyleLbl="parChTrans1D3" presStyleIdx="1" presStyleCnt="6"/>
      <dgm:spPr/>
      <dgm:t>
        <a:bodyPr/>
        <a:lstStyle/>
        <a:p>
          <a:endParaRPr lang="es-ES"/>
        </a:p>
      </dgm:t>
    </dgm:pt>
    <dgm:pt modelId="{E1AF6127-DF36-4C67-9579-D45B576AF712}" type="pres">
      <dgm:prSet presAssocID="{A48F0BD5-CACF-4628-89A2-BD0CF248EC49}" presName="root2" presStyleCnt="0"/>
      <dgm:spPr/>
      <dgm:t>
        <a:bodyPr/>
        <a:lstStyle/>
        <a:p>
          <a:endParaRPr lang="es-ES"/>
        </a:p>
      </dgm:t>
    </dgm:pt>
    <dgm:pt modelId="{59AED027-22A7-4EDE-89F1-8DCC3757B35E}" type="pres">
      <dgm:prSet presAssocID="{A48F0BD5-CACF-4628-89A2-BD0CF248EC49}" presName="LevelTwoTextNode" presStyleLbl="node3" presStyleIdx="1" presStyleCnt="6">
        <dgm:presLayoutVars>
          <dgm:chPref val="3"/>
        </dgm:presLayoutVars>
      </dgm:prSet>
      <dgm:spPr/>
      <dgm:t>
        <a:bodyPr/>
        <a:lstStyle/>
        <a:p>
          <a:endParaRPr lang="es-ES"/>
        </a:p>
      </dgm:t>
    </dgm:pt>
    <dgm:pt modelId="{7678AD23-6607-4A9E-AECE-F34C8D1B0DAF}" type="pres">
      <dgm:prSet presAssocID="{A48F0BD5-CACF-4628-89A2-BD0CF248EC49}" presName="level3hierChild" presStyleCnt="0"/>
      <dgm:spPr/>
      <dgm:t>
        <a:bodyPr/>
        <a:lstStyle/>
        <a:p>
          <a:endParaRPr lang="es-ES"/>
        </a:p>
      </dgm:t>
    </dgm:pt>
    <dgm:pt modelId="{14B2BF29-72D6-4E57-B148-9E0E9ECAB0A6}" type="pres">
      <dgm:prSet presAssocID="{006F23A1-35E2-4E1D-A337-4049C2680D23}" presName="conn2-1" presStyleLbl="parChTrans1D2" presStyleIdx="1" presStyleCnt="2"/>
      <dgm:spPr/>
      <dgm:t>
        <a:bodyPr/>
        <a:lstStyle/>
        <a:p>
          <a:endParaRPr lang="es-ES"/>
        </a:p>
      </dgm:t>
    </dgm:pt>
    <dgm:pt modelId="{CC549C73-12FB-4D19-851C-884C518EA5E6}" type="pres">
      <dgm:prSet presAssocID="{006F23A1-35E2-4E1D-A337-4049C2680D23}" presName="connTx" presStyleLbl="parChTrans1D2" presStyleIdx="1" presStyleCnt="2"/>
      <dgm:spPr/>
      <dgm:t>
        <a:bodyPr/>
        <a:lstStyle/>
        <a:p>
          <a:endParaRPr lang="es-ES"/>
        </a:p>
      </dgm:t>
    </dgm:pt>
    <dgm:pt modelId="{DAA2DDF6-829F-4931-91CF-B3D51C844BB6}" type="pres">
      <dgm:prSet presAssocID="{44FD76D0-2876-4690-A168-AE87A9018808}" presName="root2" presStyleCnt="0"/>
      <dgm:spPr/>
      <dgm:t>
        <a:bodyPr/>
        <a:lstStyle/>
        <a:p>
          <a:endParaRPr lang="es-ES"/>
        </a:p>
      </dgm:t>
    </dgm:pt>
    <dgm:pt modelId="{257E6616-1D82-4E84-8194-DCA02E9E0138}" type="pres">
      <dgm:prSet presAssocID="{44FD76D0-2876-4690-A168-AE87A9018808}" presName="LevelTwoTextNode" presStyleLbl="node2" presStyleIdx="1" presStyleCnt="2" custScaleY="208193" custLinFactNeighborX="-92373" custLinFactNeighborY="-7444">
        <dgm:presLayoutVars>
          <dgm:chPref val="3"/>
        </dgm:presLayoutVars>
      </dgm:prSet>
      <dgm:spPr/>
      <dgm:t>
        <a:bodyPr/>
        <a:lstStyle/>
        <a:p>
          <a:endParaRPr lang="es-ES"/>
        </a:p>
      </dgm:t>
    </dgm:pt>
    <dgm:pt modelId="{62C766D4-9738-44CE-B598-93760AE3F25D}" type="pres">
      <dgm:prSet presAssocID="{44FD76D0-2876-4690-A168-AE87A9018808}" presName="level3hierChild" presStyleCnt="0"/>
      <dgm:spPr/>
      <dgm:t>
        <a:bodyPr/>
        <a:lstStyle/>
        <a:p>
          <a:endParaRPr lang="es-ES"/>
        </a:p>
      </dgm:t>
    </dgm:pt>
    <dgm:pt modelId="{C22A0466-3BD1-4B86-8774-8A144F82B8EC}" type="pres">
      <dgm:prSet presAssocID="{4E8B85CA-9A1F-49F5-A7F1-6233E0055522}" presName="conn2-1" presStyleLbl="parChTrans1D3" presStyleIdx="2" presStyleCnt="6"/>
      <dgm:spPr/>
      <dgm:t>
        <a:bodyPr/>
        <a:lstStyle/>
        <a:p>
          <a:endParaRPr lang="es-ES"/>
        </a:p>
      </dgm:t>
    </dgm:pt>
    <dgm:pt modelId="{4B244144-ADF7-48B9-BCC5-EDF7C049570C}" type="pres">
      <dgm:prSet presAssocID="{4E8B85CA-9A1F-49F5-A7F1-6233E0055522}" presName="connTx" presStyleLbl="parChTrans1D3" presStyleIdx="2" presStyleCnt="6"/>
      <dgm:spPr/>
      <dgm:t>
        <a:bodyPr/>
        <a:lstStyle/>
        <a:p>
          <a:endParaRPr lang="es-ES"/>
        </a:p>
      </dgm:t>
    </dgm:pt>
    <dgm:pt modelId="{9DA49507-3CA5-4095-A9F3-DC0012F7FD66}" type="pres">
      <dgm:prSet presAssocID="{E63E5A07-107A-480A-9DEE-C7B109CAB2B6}" presName="root2" presStyleCnt="0"/>
      <dgm:spPr/>
      <dgm:t>
        <a:bodyPr/>
        <a:lstStyle/>
        <a:p>
          <a:endParaRPr lang="es-ES"/>
        </a:p>
      </dgm:t>
    </dgm:pt>
    <dgm:pt modelId="{89DAB7D9-282A-4454-B62F-481EDA681AE0}" type="pres">
      <dgm:prSet presAssocID="{E63E5A07-107A-480A-9DEE-C7B109CAB2B6}" presName="LevelTwoTextNode" presStyleLbl="node3" presStyleIdx="2" presStyleCnt="6">
        <dgm:presLayoutVars>
          <dgm:chPref val="3"/>
        </dgm:presLayoutVars>
      </dgm:prSet>
      <dgm:spPr/>
      <dgm:t>
        <a:bodyPr/>
        <a:lstStyle/>
        <a:p>
          <a:endParaRPr lang="es-ES"/>
        </a:p>
      </dgm:t>
    </dgm:pt>
    <dgm:pt modelId="{5CD854AA-19E4-467F-A31C-0595D1ADB426}" type="pres">
      <dgm:prSet presAssocID="{E63E5A07-107A-480A-9DEE-C7B109CAB2B6}" presName="level3hierChild" presStyleCnt="0"/>
      <dgm:spPr/>
      <dgm:t>
        <a:bodyPr/>
        <a:lstStyle/>
        <a:p>
          <a:endParaRPr lang="es-ES"/>
        </a:p>
      </dgm:t>
    </dgm:pt>
    <dgm:pt modelId="{7C5D6A5A-30E3-4BBB-B1CF-E822E6E27E3D}" type="pres">
      <dgm:prSet presAssocID="{183004E4-BA15-4E2C-BD98-11DD8F870D83}" presName="conn2-1" presStyleLbl="parChTrans1D3" presStyleIdx="3" presStyleCnt="6"/>
      <dgm:spPr/>
      <dgm:t>
        <a:bodyPr/>
        <a:lstStyle/>
        <a:p>
          <a:endParaRPr lang="es-ES"/>
        </a:p>
      </dgm:t>
    </dgm:pt>
    <dgm:pt modelId="{64E2E14B-3DBC-4564-88EE-8FBC94CDC2C5}" type="pres">
      <dgm:prSet presAssocID="{183004E4-BA15-4E2C-BD98-11DD8F870D83}" presName="connTx" presStyleLbl="parChTrans1D3" presStyleIdx="3" presStyleCnt="6"/>
      <dgm:spPr/>
      <dgm:t>
        <a:bodyPr/>
        <a:lstStyle/>
        <a:p>
          <a:endParaRPr lang="es-ES"/>
        </a:p>
      </dgm:t>
    </dgm:pt>
    <dgm:pt modelId="{DDD7DAEB-0CE2-4961-A089-A4197653951F}" type="pres">
      <dgm:prSet presAssocID="{C288DEA9-FB8D-4403-9D27-2C546EE18A2A}" presName="root2" presStyleCnt="0"/>
      <dgm:spPr/>
      <dgm:t>
        <a:bodyPr/>
        <a:lstStyle/>
        <a:p>
          <a:endParaRPr lang="es-ES"/>
        </a:p>
      </dgm:t>
    </dgm:pt>
    <dgm:pt modelId="{9714CAC1-DAE1-4010-852C-89B0BB405DE9}" type="pres">
      <dgm:prSet presAssocID="{C288DEA9-FB8D-4403-9D27-2C546EE18A2A}" presName="LevelTwoTextNode" presStyleLbl="node3" presStyleIdx="3" presStyleCnt="6">
        <dgm:presLayoutVars>
          <dgm:chPref val="3"/>
        </dgm:presLayoutVars>
      </dgm:prSet>
      <dgm:spPr/>
      <dgm:t>
        <a:bodyPr/>
        <a:lstStyle/>
        <a:p>
          <a:endParaRPr lang="es-ES"/>
        </a:p>
      </dgm:t>
    </dgm:pt>
    <dgm:pt modelId="{7CA33AFF-52F2-4F94-907D-66F366E63561}" type="pres">
      <dgm:prSet presAssocID="{C288DEA9-FB8D-4403-9D27-2C546EE18A2A}" presName="level3hierChild" presStyleCnt="0"/>
      <dgm:spPr/>
      <dgm:t>
        <a:bodyPr/>
        <a:lstStyle/>
        <a:p>
          <a:endParaRPr lang="es-ES"/>
        </a:p>
      </dgm:t>
    </dgm:pt>
    <dgm:pt modelId="{D6E5BC38-EA70-49E1-A4CD-CC19BD75B811}" type="pres">
      <dgm:prSet presAssocID="{D87FE197-49A0-4E82-BD4A-163B69F41A50}" presName="conn2-1" presStyleLbl="parChTrans1D3" presStyleIdx="4" presStyleCnt="6"/>
      <dgm:spPr/>
      <dgm:t>
        <a:bodyPr/>
        <a:lstStyle/>
        <a:p>
          <a:endParaRPr lang="es-ES"/>
        </a:p>
      </dgm:t>
    </dgm:pt>
    <dgm:pt modelId="{5EE4736E-D4A2-478E-961F-8CE175A8602A}" type="pres">
      <dgm:prSet presAssocID="{D87FE197-49A0-4E82-BD4A-163B69F41A50}" presName="connTx" presStyleLbl="parChTrans1D3" presStyleIdx="4" presStyleCnt="6"/>
      <dgm:spPr/>
      <dgm:t>
        <a:bodyPr/>
        <a:lstStyle/>
        <a:p>
          <a:endParaRPr lang="es-ES"/>
        </a:p>
      </dgm:t>
    </dgm:pt>
    <dgm:pt modelId="{D4E95603-7383-447F-A32A-414BC8FA4856}" type="pres">
      <dgm:prSet presAssocID="{2E7E1D86-BB7C-4FA6-90E6-1B75FA7FD416}" presName="root2" presStyleCnt="0"/>
      <dgm:spPr/>
      <dgm:t>
        <a:bodyPr/>
        <a:lstStyle/>
        <a:p>
          <a:endParaRPr lang="es-ES"/>
        </a:p>
      </dgm:t>
    </dgm:pt>
    <dgm:pt modelId="{2EB9312F-C82F-457F-83A8-6DF245C156D7}" type="pres">
      <dgm:prSet presAssocID="{2E7E1D86-BB7C-4FA6-90E6-1B75FA7FD416}" presName="LevelTwoTextNode" presStyleLbl="node3" presStyleIdx="4" presStyleCnt="6">
        <dgm:presLayoutVars>
          <dgm:chPref val="3"/>
        </dgm:presLayoutVars>
      </dgm:prSet>
      <dgm:spPr/>
      <dgm:t>
        <a:bodyPr/>
        <a:lstStyle/>
        <a:p>
          <a:endParaRPr lang="es-ES"/>
        </a:p>
      </dgm:t>
    </dgm:pt>
    <dgm:pt modelId="{C6BA854B-E189-48D5-B29C-F75C75EC5068}" type="pres">
      <dgm:prSet presAssocID="{2E7E1D86-BB7C-4FA6-90E6-1B75FA7FD416}" presName="level3hierChild" presStyleCnt="0"/>
      <dgm:spPr/>
      <dgm:t>
        <a:bodyPr/>
        <a:lstStyle/>
        <a:p>
          <a:endParaRPr lang="es-ES"/>
        </a:p>
      </dgm:t>
    </dgm:pt>
    <dgm:pt modelId="{B7698CE0-3EAF-4BBC-8B0C-05BD608B31DF}" type="pres">
      <dgm:prSet presAssocID="{96FB3C75-A445-4C23-B25E-5C8FCB99EFBD}" presName="conn2-1" presStyleLbl="parChTrans1D3" presStyleIdx="5" presStyleCnt="6"/>
      <dgm:spPr/>
      <dgm:t>
        <a:bodyPr/>
        <a:lstStyle/>
        <a:p>
          <a:endParaRPr lang="es-ES"/>
        </a:p>
      </dgm:t>
    </dgm:pt>
    <dgm:pt modelId="{EA3EF1F0-AD05-49DF-9CBE-B3D04A340325}" type="pres">
      <dgm:prSet presAssocID="{96FB3C75-A445-4C23-B25E-5C8FCB99EFBD}" presName="connTx" presStyleLbl="parChTrans1D3" presStyleIdx="5" presStyleCnt="6"/>
      <dgm:spPr/>
      <dgm:t>
        <a:bodyPr/>
        <a:lstStyle/>
        <a:p>
          <a:endParaRPr lang="es-ES"/>
        </a:p>
      </dgm:t>
    </dgm:pt>
    <dgm:pt modelId="{8B0B8D22-343C-4D70-864C-8C13B3B8AA07}" type="pres">
      <dgm:prSet presAssocID="{D84E8C93-A198-4437-A080-61663DA4FDD3}" presName="root2" presStyleCnt="0"/>
      <dgm:spPr/>
      <dgm:t>
        <a:bodyPr/>
        <a:lstStyle/>
        <a:p>
          <a:endParaRPr lang="es-ES"/>
        </a:p>
      </dgm:t>
    </dgm:pt>
    <dgm:pt modelId="{792E671D-1F5F-46DB-9D56-42990442EB9E}" type="pres">
      <dgm:prSet presAssocID="{D84E8C93-A198-4437-A080-61663DA4FDD3}" presName="LevelTwoTextNode" presStyleLbl="node3" presStyleIdx="5" presStyleCnt="6">
        <dgm:presLayoutVars>
          <dgm:chPref val="3"/>
        </dgm:presLayoutVars>
      </dgm:prSet>
      <dgm:spPr/>
      <dgm:t>
        <a:bodyPr/>
        <a:lstStyle/>
        <a:p>
          <a:endParaRPr lang="es-ES"/>
        </a:p>
      </dgm:t>
    </dgm:pt>
    <dgm:pt modelId="{C06B9045-0229-48D2-BFCA-72167929509A}" type="pres">
      <dgm:prSet presAssocID="{D84E8C93-A198-4437-A080-61663DA4FDD3}" presName="level3hierChild" presStyleCnt="0"/>
      <dgm:spPr/>
      <dgm:t>
        <a:bodyPr/>
        <a:lstStyle/>
        <a:p>
          <a:endParaRPr lang="es-ES"/>
        </a:p>
      </dgm:t>
    </dgm:pt>
  </dgm:ptLst>
  <dgm:cxnLst>
    <dgm:cxn modelId="{95D4C4BE-682B-4C3E-B4B0-47B8B7D0C0FF}" type="presOf" srcId="{E63E5A07-107A-480A-9DEE-C7B109CAB2B6}" destId="{89DAB7D9-282A-4454-B62F-481EDA681AE0}" srcOrd="0" destOrd="0" presId="urn:microsoft.com/office/officeart/2008/layout/HorizontalMultiLevelHierarchy"/>
    <dgm:cxn modelId="{E53AB043-CA5F-408A-80E6-CF8931D73268}" srcId="{FA20F704-25DF-430D-824E-84205D3E83FD}" destId="{421E7D14-2790-49B7-8BC2-8865B37F4172}" srcOrd="0" destOrd="0" parTransId="{F60D0359-1C27-42E0-BF5F-9779B35782B2}" sibTransId="{E6C4F7C5-0203-4311-BFC7-EA1409E686F8}"/>
    <dgm:cxn modelId="{BD74CFB9-678F-4319-A781-F51ACDE9569F}" type="presOf" srcId="{D87FE197-49A0-4E82-BD4A-163B69F41A50}" destId="{5EE4736E-D4A2-478E-961F-8CE175A8602A}" srcOrd="1" destOrd="0" presId="urn:microsoft.com/office/officeart/2008/layout/HorizontalMultiLevelHierarchy"/>
    <dgm:cxn modelId="{0B5EB7DA-4B2D-4FB6-89E3-D323E2FB949B}" type="presOf" srcId="{DB8E9B2B-90DB-4124-8AB1-EA0F2F84B5B7}" destId="{0F2BD288-866C-460F-A5B2-6AE617D31774}" srcOrd="1" destOrd="0" presId="urn:microsoft.com/office/officeart/2008/layout/HorizontalMultiLevelHierarchy"/>
    <dgm:cxn modelId="{860F96C4-9431-4DCD-B72C-5A70D10A8356}" type="presOf" srcId="{2E7E1D86-BB7C-4FA6-90E6-1B75FA7FD416}" destId="{2EB9312F-C82F-457F-83A8-6DF245C156D7}" srcOrd="0" destOrd="0" presId="urn:microsoft.com/office/officeart/2008/layout/HorizontalMultiLevelHierarchy"/>
    <dgm:cxn modelId="{269343BB-F37E-4CE2-9A76-4EA072F681E3}" type="presOf" srcId="{65C37A9B-B86C-4925-9A77-97F18CFD1745}" destId="{1D942024-6686-4907-925D-73D2C845D3C4}" srcOrd="0" destOrd="0" presId="urn:microsoft.com/office/officeart/2008/layout/HorizontalMultiLevelHierarchy"/>
    <dgm:cxn modelId="{5B4C2732-080A-44FC-8D39-D7861AFB9338}" type="presOf" srcId="{183004E4-BA15-4E2C-BD98-11DD8F870D83}" destId="{64E2E14B-3DBC-4564-88EE-8FBC94CDC2C5}" srcOrd="1" destOrd="0" presId="urn:microsoft.com/office/officeart/2008/layout/HorizontalMultiLevelHierarchy"/>
    <dgm:cxn modelId="{4C17C9C2-41C2-4829-B19B-7737018CFA30}" type="presOf" srcId="{D84E8C93-A198-4437-A080-61663DA4FDD3}" destId="{792E671D-1F5F-46DB-9D56-42990442EB9E}" srcOrd="0" destOrd="0" presId="urn:microsoft.com/office/officeart/2008/layout/HorizontalMultiLevelHierarchy"/>
    <dgm:cxn modelId="{6DD38B1C-AA39-4E97-95A7-8618FB64DC15}" type="presOf" srcId="{4E8B85CA-9A1F-49F5-A7F1-6233E0055522}" destId="{C22A0466-3BD1-4B86-8774-8A144F82B8EC}" srcOrd="0" destOrd="0" presId="urn:microsoft.com/office/officeart/2008/layout/HorizontalMultiLevelHierarchy"/>
    <dgm:cxn modelId="{90AE6845-5F2C-443F-9224-70A0C0A36E6E}" srcId="{44FD76D0-2876-4690-A168-AE87A9018808}" destId="{D84E8C93-A198-4437-A080-61663DA4FDD3}" srcOrd="3" destOrd="0" parTransId="{96FB3C75-A445-4C23-B25E-5C8FCB99EFBD}" sibTransId="{64D5C0CE-7936-4AB4-9915-DC37ED046BF8}"/>
    <dgm:cxn modelId="{30BAF6A7-03B6-4174-B92A-BD25B97278ED}" srcId="{421E7D14-2790-49B7-8BC2-8865B37F4172}" destId="{44FD76D0-2876-4690-A168-AE87A9018808}" srcOrd="1" destOrd="0" parTransId="{006F23A1-35E2-4E1D-A337-4049C2680D23}" sibTransId="{C87BA1F8-481E-46EB-A0ED-13D4BCBC05F4}"/>
    <dgm:cxn modelId="{5F2605BC-59CF-4405-BABB-D366298E7577}" type="presOf" srcId="{421E7D14-2790-49B7-8BC2-8865B37F4172}" destId="{5E37C689-915B-49E8-BBA6-9604F187ADC9}" srcOrd="0" destOrd="0" presId="urn:microsoft.com/office/officeart/2008/layout/HorizontalMultiLevelHierarchy"/>
    <dgm:cxn modelId="{1925E8D8-B269-4488-808F-A4D91620AFD9}" type="presOf" srcId="{96FB3C75-A445-4C23-B25E-5C8FCB99EFBD}" destId="{EA3EF1F0-AD05-49DF-9CBE-B3D04A340325}" srcOrd="1" destOrd="0" presId="urn:microsoft.com/office/officeart/2008/layout/HorizontalMultiLevelHierarchy"/>
    <dgm:cxn modelId="{D3BAACB5-5154-400F-AFBE-184576D170AE}" srcId="{44FD76D0-2876-4690-A168-AE87A9018808}" destId="{C288DEA9-FB8D-4403-9D27-2C546EE18A2A}" srcOrd="1" destOrd="0" parTransId="{183004E4-BA15-4E2C-BD98-11DD8F870D83}" sibTransId="{70EC90AA-0B7E-490E-9359-281B46EBA1A0}"/>
    <dgm:cxn modelId="{A387D9A9-05BF-4C0C-8A0C-14B5A500BA88}" type="presOf" srcId="{D896E7C8-51BF-440C-919B-5425FF4A53CA}" destId="{B54ACA47-1BDA-4F75-9007-3AAE45E6974D}" srcOrd="0" destOrd="0" presId="urn:microsoft.com/office/officeart/2008/layout/HorizontalMultiLevelHierarchy"/>
    <dgm:cxn modelId="{3E1ECDC8-524C-47E0-9BF8-F08294F6BB42}" type="presOf" srcId="{FA20F704-25DF-430D-824E-84205D3E83FD}" destId="{8C7A7341-BD7B-4DB8-B103-B8F221B7500A}" srcOrd="0" destOrd="0" presId="urn:microsoft.com/office/officeart/2008/layout/HorizontalMultiLevelHierarchy"/>
    <dgm:cxn modelId="{DA65CCAE-ADF3-4939-A76B-EAE1AAD6BB83}" type="presOf" srcId="{61E5E433-2628-4178-A9CC-6DA1444F1BD7}" destId="{74249D60-D384-4243-847D-81A6C9E46A1E}" srcOrd="1" destOrd="0" presId="urn:microsoft.com/office/officeart/2008/layout/HorizontalMultiLevelHierarchy"/>
    <dgm:cxn modelId="{2AEDFC08-42D7-47DF-8A1D-3C3C5E45253A}" type="presOf" srcId="{C288DEA9-FB8D-4403-9D27-2C546EE18A2A}" destId="{9714CAC1-DAE1-4010-852C-89B0BB405DE9}" srcOrd="0" destOrd="0" presId="urn:microsoft.com/office/officeart/2008/layout/HorizontalMultiLevelHierarchy"/>
    <dgm:cxn modelId="{ADC1CD6F-E25C-4843-A7C3-8C124C4B1255}" type="presOf" srcId="{44FD76D0-2876-4690-A168-AE87A9018808}" destId="{257E6616-1D82-4E84-8194-DCA02E9E0138}" srcOrd="0" destOrd="0" presId="urn:microsoft.com/office/officeart/2008/layout/HorizontalMultiLevelHierarchy"/>
    <dgm:cxn modelId="{7C068BD4-FC91-478C-A084-2340C440A015}" srcId="{421E7D14-2790-49B7-8BC2-8865B37F4172}" destId="{D896E7C8-51BF-440C-919B-5425FF4A53CA}" srcOrd="0" destOrd="0" parTransId="{61E5E433-2628-4178-A9CC-6DA1444F1BD7}" sibTransId="{C9FDC70C-39BF-420D-A998-FA891CA5A4AF}"/>
    <dgm:cxn modelId="{EF77F4AB-A5A4-4819-A2D8-75912FE3F540}" type="presOf" srcId="{96FB3C75-A445-4C23-B25E-5C8FCB99EFBD}" destId="{B7698CE0-3EAF-4BBC-8B0C-05BD608B31DF}" srcOrd="0" destOrd="0" presId="urn:microsoft.com/office/officeart/2008/layout/HorizontalMultiLevelHierarchy"/>
    <dgm:cxn modelId="{99FCF494-FE8E-4F01-861E-0DCAA54DA38E}" type="presOf" srcId="{D87FE197-49A0-4E82-BD4A-163B69F41A50}" destId="{D6E5BC38-EA70-49E1-A4CD-CC19BD75B811}" srcOrd="0" destOrd="0" presId="urn:microsoft.com/office/officeart/2008/layout/HorizontalMultiLevelHierarchy"/>
    <dgm:cxn modelId="{90BBA40A-19EC-420C-B66C-24AF7CCEB14C}" type="presOf" srcId="{65C37A9B-B86C-4925-9A77-97F18CFD1745}" destId="{38336401-CBA6-4287-8558-FA60374A5A41}" srcOrd="1" destOrd="0" presId="urn:microsoft.com/office/officeart/2008/layout/HorizontalMultiLevelHierarchy"/>
    <dgm:cxn modelId="{16AE07EE-E4BE-4642-9F6C-80F445EB1BDD}" type="presOf" srcId="{F9E6FAE5-84A2-4059-97B0-6AE9B40B22B4}" destId="{38B8ADD6-8452-48D0-8EB6-204A9CA104AF}" srcOrd="0" destOrd="0" presId="urn:microsoft.com/office/officeart/2008/layout/HorizontalMultiLevelHierarchy"/>
    <dgm:cxn modelId="{4DBFF9FF-7127-4F59-885C-7ABDD0390A4E}" type="presOf" srcId="{4E8B85CA-9A1F-49F5-A7F1-6233E0055522}" destId="{4B244144-ADF7-48B9-BCC5-EDF7C049570C}" srcOrd="1" destOrd="0" presId="urn:microsoft.com/office/officeart/2008/layout/HorizontalMultiLevelHierarchy"/>
    <dgm:cxn modelId="{41472CE9-0233-49BA-AAC3-9599E7081860}" srcId="{44FD76D0-2876-4690-A168-AE87A9018808}" destId="{E63E5A07-107A-480A-9DEE-C7B109CAB2B6}" srcOrd="0" destOrd="0" parTransId="{4E8B85CA-9A1F-49F5-A7F1-6233E0055522}" sibTransId="{B6570037-8B1B-4FE7-96F2-46C8354DE616}"/>
    <dgm:cxn modelId="{BB134820-BD20-4D0C-AEAD-AFC82012C801}" srcId="{D896E7C8-51BF-440C-919B-5425FF4A53CA}" destId="{F9E6FAE5-84A2-4059-97B0-6AE9B40B22B4}" srcOrd="0" destOrd="0" parTransId="{65C37A9B-B86C-4925-9A77-97F18CFD1745}" sibTransId="{B66C7441-9AF6-47E5-95F6-B957944B305F}"/>
    <dgm:cxn modelId="{3D05BC98-A264-4FCA-8704-0610ADF875F1}" type="presOf" srcId="{DB8E9B2B-90DB-4124-8AB1-EA0F2F84B5B7}" destId="{580616B3-689F-499E-A0CD-BE0E8E8AABE5}" srcOrd="0" destOrd="0" presId="urn:microsoft.com/office/officeart/2008/layout/HorizontalMultiLevelHierarchy"/>
    <dgm:cxn modelId="{1F25379F-4450-4CB7-884E-70C9C26A48F4}" type="presOf" srcId="{A48F0BD5-CACF-4628-89A2-BD0CF248EC49}" destId="{59AED027-22A7-4EDE-89F1-8DCC3757B35E}" srcOrd="0" destOrd="0" presId="urn:microsoft.com/office/officeart/2008/layout/HorizontalMultiLevelHierarchy"/>
    <dgm:cxn modelId="{389BB455-964E-4C5C-8579-A7C42352D2E8}" srcId="{44FD76D0-2876-4690-A168-AE87A9018808}" destId="{2E7E1D86-BB7C-4FA6-90E6-1B75FA7FD416}" srcOrd="2" destOrd="0" parTransId="{D87FE197-49A0-4E82-BD4A-163B69F41A50}" sibTransId="{82E76020-8883-4738-9941-8AD985525D74}"/>
    <dgm:cxn modelId="{E6B3EB6C-AA87-483D-BB8E-D09B07BCF27E}" type="presOf" srcId="{61E5E433-2628-4178-A9CC-6DA1444F1BD7}" destId="{93FC6E7C-1360-4EEC-8372-4B6F3F22983F}" srcOrd="0" destOrd="0" presId="urn:microsoft.com/office/officeart/2008/layout/HorizontalMultiLevelHierarchy"/>
    <dgm:cxn modelId="{702D111A-4738-4AF1-A6D1-CFD15E3764D6}" type="presOf" srcId="{183004E4-BA15-4E2C-BD98-11DD8F870D83}" destId="{7C5D6A5A-30E3-4BBB-B1CF-E822E6E27E3D}" srcOrd="0" destOrd="0" presId="urn:microsoft.com/office/officeart/2008/layout/HorizontalMultiLevelHierarchy"/>
    <dgm:cxn modelId="{1FD46241-B759-49EE-A166-03C8F52DA48D}" srcId="{D896E7C8-51BF-440C-919B-5425FF4A53CA}" destId="{A48F0BD5-CACF-4628-89A2-BD0CF248EC49}" srcOrd="1" destOrd="0" parTransId="{DB8E9B2B-90DB-4124-8AB1-EA0F2F84B5B7}" sibTransId="{7AC22B8A-FFF9-444D-B103-1F4F4ED926A4}"/>
    <dgm:cxn modelId="{FD16C989-6E4A-44E1-85C9-B97FF3E1C437}" type="presOf" srcId="{006F23A1-35E2-4E1D-A337-4049C2680D23}" destId="{14B2BF29-72D6-4E57-B148-9E0E9ECAB0A6}" srcOrd="0" destOrd="0" presId="urn:microsoft.com/office/officeart/2008/layout/HorizontalMultiLevelHierarchy"/>
    <dgm:cxn modelId="{56FA6AA0-30EA-4F73-958F-C7F978E15452}" type="presOf" srcId="{006F23A1-35E2-4E1D-A337-4049C2680D23}" destId="{CC549C73-12FB-4D19-851C-884C518EA5E6}" srcOrd="1" destOrd="0" presId="urn:microsoft.com/office/officeart/2008/layout/HorizontalMultiLevelHierarchy"/>
    <dgm:cxn modelId="{52A472B1-E765-4E94-96FA-B15AF52DA556}" type="presParOf" srcId="{8C7A7341-BD7B-4DB8-B103-B8F221B7500A}" destId="{3B9A2150-08AC-4E8D-BF27-45C6EE83B500}" srcOrd="0" destOrd="0" presId="urn:microsoft.com/office/officeart/2008/layout/HorizontalMultiLevelHierarchy"/>
    <dgm:cxn modelId="{F0BF9D98-F098-4F2D-942E-BE8FF16104F8}" type="presParOf" srcId="{3B9A2150-08AC-4E8D-BF27-45C6EE83B500}" destId="{5E37C689-915B-49E8-BBA6-9604F187ADC9}" srcOrd="0" destOrd="0" presId="urn:microsoft.com/office/officeart/2008/layout/HorizontalMultiLevelHierarchy"/>
    <dgm:cxn modelId="{7B323457-0E88-4B31-8B15-67F4D1E214C6}" type="presParOf" srcId="{3B9A2150-08AC-4E8D-BF27-45C6EE83B500}" destId="{FAA3F2B1-1BC9-4528-B90C-8974DCDAFB53}" srcOrd="1" destOrd="0" presId="urn:microsoft.com/office/officeart/2008/layout/HorizontalMultiLevelHierarchy"/>
    <dgm:cxn modelId="{9ED151A4-24FA-497F-8651-0C059D5D5B36}" type="presParOf" srcId="{FAA3F2B1-1BC9-4528-B90C-8974DCDAFB53}" destId="{93FC6E7C-1360-4EEC-8372-4B6F3F22983F}" srcOrd="0" destOrd="0" presId="urn:microsoft.com/office/officeart/2008/layout/HorizontalMultiLevelHierarchy"/>
    <dgm:cxn modelId="{43C30C5B-E412-496A-9603-07C8063781E0}" type="presParOf" srcId="{93FC6E7C-1360-4EEC-8372-4B6F3F22983F}" destId="{74249D60-D384-4243-847D-81A6C9E46A1E}" srcOrd="0" destOrd="0" presId="urn:microsoft.com/office/officeart/2008/layout/HorizontalMultiLevelHierarchy"/>
    <dgm:cxn modelId="{050DBE39-6E60-4DF3-A451-103DFE799AB2}" type="presParOf" srcId="{FAA3F2B1-1BC9-4528-B90C-8974DCDAFB53}" destId="{DD30A3CE-C9B0-433C-8806-DBB46EB91CE1}" srcOrd="1" destOrd="0" presId="urn:microsoft.com/office/officeart/2008/layout/HorizontalMultiLevelHierarchy"/>
    <dgm:cxn modelId="{DD6BC533-8317-49D4-B17F-F58654D29B87}" type="presParOf" srcId="{DD30A3CE-C9B0-433C-8806-DBB46EB91CE1}" destId="{B54ACA47-1BDA-4F75-9007-3AAE45E6974D}" srcOrd="0" destOrd="0" presId="urn:microsoft.com/office/officeart/2008/layout/HorizontalMultiLevelHierarchy"/>
    <dgm:cxn modelId="{ADB91618-2518-4EC5-9FB0-E5E7C0CB8C84}" type="presParOf" srcId="{DD30A3CE-C9B0-433C-8806-DBB46EB91CE1}" destId="{F18DFFA0-6F80-4698-8972-2A2AD30F0D9C}" srcOrd="1" destOrd="0" presId="urn:microsoft.com/office/officeart/2008/layout/HorizontalMultiLevelHierarchy"/>
    <dgm:cxn modelId="{D27EA874-B859-4AFB-A01A-3A84CD50FA43}" type="presParOf" srcId="{F18DFFA0-6F80-4698-8972-2A2AD30F0D9C}" destId="{1D942024-6686-4907-925D-73D2C845D3C4}" srcOrd="0" destOrd="0" presId="urn:microsoft.com/office/officeart/2008/layout/HorizontalMultiLevelHierarchy"/>
    <dgm:cxn modelId="{DB055CE6-B24E-4384-B24D-0541CCA132C6}" type="presParOf" srcId="{1D942024-6686-4907-925D-73D2C845D3C4}" destId="{38336401-CBA6-4287-8558-FA60374A5A41}" srcOrd="0" destOrd="0" presId="urn:microsoft.com/office/officeart/2008/layout/HorizontalMultiLevelHierarchy"/>
    <dgm:cxn modelId="{F5A78478-A328-4CDB-9C11-FC01395B767F}" type="presParOf" srcId="{F18DFFA0-6F80-4698-8972-2A2AD30F0D9C}" destId="{4F8BDA63-175C-450D-87A3-0BE435564664}" srcOrd="1" destOrd="0" presId="urn:microsoft.com/office/officeart/2008/layout/HorizontalMultiLevelHierarchy"/>
    <dgm:cxn modelId="{D0D4B3F0-1185-4C20-AA6E-EDF30580D00A}" type="presParOf" srcId="{4F8BDA63-175C-450D-87A3-0BE435564664}" destId="{38B8ADD6-8452-48D0-8EB6-204A9CA104AF}" srcOrd="0" destOrd="0" presId="urn:microsoft.com/office/officeart/2008/layout/HorizontalMultiLevelHierarchy"/>
    <dgm:cxn modelId="{5DCFF579-F6C7-4FA5-8186-1E635B16687B}" type="presParOf" srcId="{4F8BDA63-175C-450D-87A3-0BE435564664}" destId="{7767ECA9-827D-4796-AE6B-A7474493EE13}" srcOrd="1" destOrd="0" presId="urn:microsoft.com/office/officeart/2008/layout/HorizontalMultiLevelHierarchy"/>
    <dgm:cxn modelId="{D47EA270-128C-49C5-A759-2F2D743D9CB3}" type="presParOf" srcId="{F18DFFA0-6F80-4698-8972-2A2AD30F0D9C}" destId="{580616B3-689F-499E-A0CD-BE0E8E8AABE5}" srcOrd="2" destOrd="0" presId="urn:microsoft.com/office/officeart/2008/layout/HorizontalMultiLevelHierarchy"/>
    <dgm:cxn modelId="{BC4D9155-A595-401D-9CE5-F78E9D06D679}" type="presParOf" srcId="{580616B3-689F-499E-A0CD-BE0E8E8AABE5}" destId="{0F2BD288-866C-460F-A5B2-6AE617D31774}" srcOrd="0" destOrd="0" presId="urn:microsoft.com/office/officeart/2008/layout/HorizontalMultiLevelHierarchy"/>
    <dgm:cxn modelId="{87FB246B-4933-45C0-8BBF-46E189246125}" type="presParOf" srcId="{F18DFFA0-6F80-4698-8972-2A2AD30F0D9C}" destId="{E1AF6127-DF36-4C67-9579-D45B576AF712}" srcOrd="3" destOrd="0" presId="urn:microsoft.com/office/officeart/2008/layout/HorizontalMultiLevelHierarchy"/>
    <dgm:cxn modelId="{6F4D01AF-53E6-40DC-9ACC-F3AA81606245}" type="presParOf" srcId="{E1AF6127-DF36-4C67-9579-D45B576AF712}" destId="{59AED027-22A7-4EDE-89F1-8DCC3757B35E}" srcOrd="0" destOrd="0" presId="urn:microsoft.com/office/officeart/2008/layout/HorizontalMultiLevelHierarchy"/>
    <dgm:cxn modelId="{7091792B-93F4-408D-A8E7-ABA5C727780F}" type="presParOf" srcId="{E1AF6127-DF36-4C67-9579-D45B576AF712}" destId="{7678AD23-6607-4A9E-AECE-F34C8D1B0DAF}" srcOrd="1" destOrd="0" presId="urn:microsoft.com/office/officeart/2008/layout/HorizontalMultiLevelHierarchy"/>
    <dgm:cxn modelId="{3A4797BB-0E83-4606-AA44-53FC86B8BB58}" type="presParOf" srcId="{FAA3F2B1-1BC9-4528-B90C-8974DCDAFB53}" destId="{14B2BF29-72D6-4E57-B148-9E0E9ECAB0A6}" srcOrd="2" destOrd="0" presId="urn:microsoft.com/office/officeart/2008/layout/HorizontalMultiLevelHierarchy"/>
    <dgm:cxn modelId="{83EFE699-907B-4406-A058-E334B878ADA9}" type="presParOf" srcId="{14B2BF29-72D6-4E57-B148-9E0E9ECAB0A6}" destId="{CC549C73-12FB-4D19-851C-884C518EA5E6}" srcOrd="0" destOrd="0" presId="urn:microsoft.com/office/officeart/2008/layout/HorizontalMultiLevelHierarchy"/>
    <dgm:cxn modelId="{020B4B8C-53F9-4CDA-85AA-22146E61D78F}" type="presParOf" srcId="{FAA3F2B1-1BC9-4528-B90C-8974DCDAFB53}" destId="{DAA2DDF6-829F-4931-91CF-B3D51C844BB6}" srcOrd="3" destOrd="0" presId="urn:microsoft.com/office/officeart/2008/layout/HorizontalMultiLevelHierarchy"/>
    <dgm:cxn modelId="{3160CF90-7358-4F5F-A82F-5ACEF31B6A7F}" type="presParOf" srcId="{DAA2DDF6-829F-4931-91CF-B3D51C844BB6}" destId="{257E6616-1D82-4E84-8194-DCA02E9E0138}" srcOrd="0" destOrd="0" presId="urn:microsoft.com/office/officeart/2008/layout/HorizontalMultiLevelHierarchy"/>
    <dgm:cxn modelId="{C751DE6E-2BB7-4346-A3EF-F461217C85B3}" type="presParOf" srcId="{DAA2DDF6-829F-4931-91CF-B3D51C844BB6}" destId="{62C766D4-9738-44CE-B598-93760AE3F25D}" srcOrd="1" destOrd="0" presId="urn:microsoft.com/office/officeart/2008/layout/HorizontalMultiLevelHierarchy"/>
    <dgm:cxn modelId="{C9DBAFB0-36B0-4CFC-B396-30C04B3BA212}" type="presParOf" srcId="{62C766D4-9738-44CE-B598-93760AE3F25D}" destId="{C22A0466-3BD1-4B86-8774-8A144F82B8EC}" srcOrd="0" destOrd="0" presId="urn:microsoft.com/office/officeart/2008/layout/HorizontalMultiLevelHierarchy"/>
    <dgm:cxn modelId="{DF9F9F97-1760-44CD-8334-A93617AD45C8}" type="presParOf" srcId="{C22A0466-3BD1-4B86-8774-8A144F82B8EC}" destId="{4B244144-ADF7-48B9-BCC5-EDF7C049570C}" srcOrd="0" destOrd="0" presId="urn:microsoft.com/office/officeart/2008/layout/HorizontalMultiLevelHierarchy"/>
    <dgm:cxn modelId="{84B7F5DF-2DE2-4D29-B802-22625C237D96}" type="presParOf" srcId="{62C766D4-9738-44CE-B598-93760AE3F25D}" destId="{9DA49507-3CA5-4095-A9F3-DC0012F7FD66}" srcOrd="1" destOrd="0" presId="urn:microsoft.com/office/officeart/2008/layout/HorizontalMultiLevelHierarchy"/>
    <dgm:cxn modelId="{711A8B61-FA6E-466B-B8F0-319DD48CD85E}" type="presParOf" srcId="{9DA49507-3CA5-4095-A9F3-DC0012F7FD66}" destId="{89DAB7D9-282A-4454-B62F-481EDA681AE0}" srcOrd="0" destOrd="0" presId="urn:microsoft.com/office/officeart/2008/layout/HorizontalMultiLevelHierarchy"/>
    <dgm:cxn modelId="{D7BADC26-FE04-4D85-BD02-83A7E4B6FD6B}" type="presParOf" srcId="{9DA49507-3CA5-4095-A9F3-DC0012F7FD66}" destId="{5CD854AA-19E4-467F-A31C-0595D1ADB426}" srcOrd="1" destOrd="0" presId="urn:microsoft.com/office/officeart/2008/layout/HorizontalMultiLevelHierarchy"/>
    <dgm:cxn modelId="{FF701CF7-A1AE-4A82-95C5-0EB46B6533B7}" type="presParOf" srcId="{62C766D4-9738-44CE-B598-93760AE3F25D}" destId="{7C5D6A5A-30E3-4BBB-B1CF-E822E6E27E3D}" srcOrd="2" destOrd="0" presId="urn:microsoft.com/office/officeart/2008/layout/HorizontalMultiLevelHierarchy"/>
    <dgm:cxn modelId="{1F5F9358-B49A-4C4A-AAEE-BEDDFB0B4C07}" type="presParOf" srcId="{7C5D6A5A-30E3-4BBB-B1CF-E822E6E27E3D}" destId="{64E2E14B-3DBC-4564-88EE-8FBC94CDC2C5}" srcOrd="0" destOrd="0" presId="urn:microsoft.com/office/officeart/2008/layout/HorizontalMultiLevelHierarchy"/>
    <dgm:cxn modelId="{BB3C4792-87BF-49CF-B268-ABC046387AE3}" type="presParOf" srcId="{62C766D4-9738-44CE-B598-93760AE3F25D}" destId="{DDD7DAEB-0CE2-4961-A089-A4197653951F}" srcOrd="3" destOrd="0" presId="urn:microsoft.com/office/officeart/2008/layout/HorizontalMultiLevelHierarchy"/>
    <dgm:cxn modelId="{6269312F-3B14-4308-BBE0-B8D879683FD1}" type="presParOf" srcId="{DDD7DAEB-0CE2-4961-A089-A4197653951F}" destId="{9714CAC1-DAE1-4010-852C-89B0BB405DE9}" srcOrd="0" destOrd="0" presId="urn:microsoft.com/office/officeart/2008/layout/HorizontalMultiLevelHierarchy"/>
    <dgm:cxn modelId="{9C57199D-DB55-468B-9797-39BFF1F66BB2}" type="presParOf" srcId="{DDD7DAEB-0CE2-4961-A089-A4197653951F}" destId="{7CA33AFF-52F2-4F94-907D-66F366E63561}" srcOrd="1" destOrd="0" presId="urn:microsoft.com/office/officeart/2008/layout/HorizontalMultiLevelHierarchy"/>
    <dgm:cxn modelId="{59F4071D-83B9-4713-A90F-D9053ECA5A8A}" type="presParOf" srcId="{62C766D4-9738-44CE-B598-93760AE3F25D}" destId="{D6E5BC38-EA70-49E1-A4CD-CC19BD75B811}" srcOrd="4" destOrd="0" presId="urn:microsoft.com/office/officeart/2008/layout/HorizontalMultiLevelHierarchy"/>
    <dgm:cxn modelId="{748957AE-BAAF-4A13-BD68-9AE34083A087}" type="presParOf" srcId="{D6E5BC38-EA70-49E1-A4CD-CC19BD75B811}" destId="{5EE4736E-D4A2-478E-961F-8CE175A8602A}" srcOrd="0" destOrd="0" presId="urn:microsoft.com/office/officeart/2008/layout/HorizontalMultiLevelHierarchy"/>
    <dgm:cxn modelId="{07C7CCCF-B061-406C-80A8-55A3176760DD}" type="presParOf" srcId="{62C766D4-9738-44CE-B598-93760AE3F25D}" destId="{D4E95603-7383-447F-A32A-414BC8FA4856}" srcOrd="5" destOrd="0" presId="urn:microsoft.com/office/officeart/2008/layout/HorizontalMultiLevelHierarchy"/>
    <dgm:cxn modelId="{C79B0AD8-5B01-40CD-9882-6F87A9DC79D7}" type="presParOf" srcId="{D4E95603-7383-447F-A32A-414BC8FA4856}" destId="{2EB9312F-C82F-457F-83A8-6DF245C156D7}" srcOrd="0" destOrd="0" presId="urn:microsoft.com/office/officeart/2008/layout/HorizontalMultiLevelHierarchy"/>
    <dgm:cxn modelId="{C0F8893E-4D42-42AB-BA59-CC4782822C26}" type="presParOf" srcId="{D4E95603-7383-447F-A32A-414BC8FA4856}" destId="{C6BA854B-E189-48D5-B29C-F75C75EC5068}" srcOrd="1" destOrd="0" presId="urn:microsoft.com/office/officeart/2008/layout/HorizontalMultiLevelHierarchy"/>
    <dgm:cxn modelId="{1E674BC3-51BD-4320-9C4D-34E6E9F4ED8E}" type="presParOf" srcId="{62C766D4-9738-44CE-B598-93760AE3F25D}" destId="{B7698CE0-3EAF-4BBC-8B0C-05BD608B31DF}" srcOrd="6" destOrd="0" presId="urn:microsoft.com/office/officeart/2008/layout/HorizontalMultiLevelHierarchy"/>
    <dgm:cxn modelId="{4861D72C-E770-495C-9F4B-168AF87ABA88}" type="presParOf" srcId="{B7698CE0-3EAF-4BBC-8B0C-05BD608B31DF}" destId="{EA3EF1F0-AD05-49DF-9CBE-B3D04A340325}" srcOrd="0" destOrd="0" presId="urn:microsoft.com/office/officeart/2008/layout/HorizontalMultiLevelHierarchy"/>
    <dgm:cxn modelId="{1F9321FC-0BDE-4ECF-88B6-FECB2263EBFA}" type="presParOf" srcId="{62C766D4-9738-44CE-B598-93760AE3F25D}" destId="{8B0B8D22-343C-4D70-864C-8C13B3B8AA07}" srcOrd="7" destOrd="0" presId="urn:microsoft.com/office/officeart/2008/layout/HorizontalMultiLevelHierarchy"/>
    <dgm:cxn modelId="{E069D190-4808-4DE9-986A-1EC24C57E525}" type="presParOf" srcId="{8B0B8D22-343C-4D70-864C-8C13B3B8AA07}" destId="{792E671D-1F5F-46DB-9D56-42990442EB9E}" srcOrd="0" destOrd="0" presId="urn:microsoft.com/office/officeart/2008/layout/HorizontalMultiLevelHierarchy"/>
    <dgm:cxn modelId="{04C3C4D8-4EF6-4AAC-B568-1FAF3BF39FAA}" type="presParOf" srcId="{8B0B8D22-343C-4D70-864C-8C13B3B8AA07}" destId="{C06B9045-0229-48D2-BFCA-72167929509A}"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108741-1FF2-4F90-9060-21926AE831D8}" type="doc">
      <dgm:prSet loTypeId="urn:microsoft.com/office/officeart/2005/8/layout/hierarchy4" loCatId="list" qsTypeId="urn:microsoft.com/office/officeart/2005/8/quickstyle/simple1" qsCatId="simple" csTypeId="urn:microsoft.com/office/officeart/2005/8/colors/colorful4" csCatId="colorful" phldr="1"/>
      <dgm:spPr/>
      <dgm:t>
        <a:bodyPr/>
        <a:lstStyle/>
        <a:p>
          <a:endParaRPr lang="es-ES"/>
        </a:p>
      </dgm:t>
    </dgm:pt>
    <dgm:pt modelId="{5FE54531-0905-4C53-929B-2F57FA4CE7B2}">
      <dgm:prSet phldrT="[Texto]"/>
      <dgm:spPr>
        <a:solidFill>
          <a:srgbClr val="002060"/>
        </a:solidFill>
      </dgm:spPr>
      <dgm:t>
        <a:bodyPr/>
        <a:lstStyle/>
        <a:p>
          <a:r>
            <a:rPr lang="es-MX" dirty="0" smtClean="0"/>
            <a:t>Medidas numéricas de resumen </a:t>
          </a:r>
          <a:endParaRPr lang="es-ES" dirty="0"/>
        </a:p>
      </dgm:t>
    </dgm:pt>
    <dgm:pt modelId="{59A40B57-F48B-49D0-8954-BCDD118B77A4}" type="parTrans" cxnId="{60A23145-829D-4632-AB1E-6808E66CDA31}">
      <dgm:prSet/>
      <dgm:spPr/>
      <dgm:t>
        <a:bodyPr/>
        <a:lstStyle/>
        <a:p>
          <a:endParaRPr lang="es-ES"/>
        </a:p>
      </dgm:t>
    </dgm:pt>
    <dgm:pt modelId="{146E6B0E-4BBB-4F1D-BE7D-E96634F3BD62}" type="sibTrans" cxnId="{60A23145-829D-4632-AB1E-6808E66CDA31}">
      <dgm:prSet/>
      <dgm:spPr/>
      <dgm:t>
        <a:bodyPr/>
        <a:lstStyle/>
        <a:p>
          <a:endParaRPr lang="es-ES"/>
        </a:p>
      </dgm:t>
    </dgm:pt>
    <dgm:pt modelId="{9A378FB8-5640-4435-8BEE-F4633E52CB2B}">
      <dgm:prSet phldrT="[Texto]"/>
      <dgm:spPr>
        <a:solidFill>
          <a:srgbClr val="0070C0"/>
        </a:solidFill>
      </dgm:spPr>
      <dgm:t>
        <a:bodyPr/>
        <a:lstStyle/>
        <a:p>
          <a:r>
            <a:rPr lang="es-ES" dirty="0" smtClean="0"/>
            <a:t>Medidas de tendencia central</a:t>
          </a:r>
          <a:endParaRPr lang="es-ES" dirty="0"/>
        </a:p>
      </dgm:t>
    </dgm:pt>
    <dgm:pt modelId="{DBB4B7A4-1C6A-4E1D-98B0-C565B7011665}" type="parTrans" cxnId="{69A4C9F2-5DAD-440E-A5FB-2DD829334BE3}">
      <dgm:prSet/>
      <dgm:spPr/>
      <dgm:t>
        <a:bodyPr/>
        <a:lstStyle/>
        <a:p>
          <a:endParaRPr lang="es-ES"/>
        </a:p>
      </dgm:t>
    </dgm:pt>
    <dgm:pt modelId="{59EEE6AE-D8E3-4534-B540-F6E87097F67F}" type="sibTrans" cxnId="{69A4C9F2-5DAD-440E-A5FB-2DD829334BE3}">
      <dgm:prSet/>
      <dgm:spPr/>
      <dgm:t>
        <a:bodyPr/>
        <a:lstStyle/>
        <a:p>
          <a:endParaRPr lang="es-ES"/>
        </a:p>
      </dgm:t>
    </dgm:pt>
    <dgm:pt modelId="{ED35B7A9-CE78-4459-93F9-DE612DC72FF6}">
      <dgm:prSet phldrT="[Texto]"/>
      <dgm:spPr>
        <a:solidFill>
          <a:srgbClr val="0070C0"/>
        </a:solidFill>
      </dgm:spPr>
      <dgm:t>
        <a:bodyPr/>
        <a:lstStyle/>
        <a:p>
          <a:r>
            <a:rPr lang="es-ES" dirty="0" smtClean="0"/>
            <a:t>Media</a:t>
          </a:r>
          <a:endParaRPr lang="es-ES" dirty="0"/>
        </a:p>
      </dgm:t>
    </dgm:pt>
    <dgm:pt modelId="{4B623A29-8EE9-4B5E-A13D-4C7B44C18E87}" type="parTrans" cxnId="{B9ABFC88-A20E-4F11-96C0-85D1E6556085}">
      <dgm:prSet/>
      <dgm:spPr/>
      <dgm:t>
        <a:bodyPr/>
        <a:lstStyle/>
        <a:p>
          <a:endParaRPr lang="es-ES"/>
        </a:p>
      </dgm:t>
    </dgm:pt>
    <dgm:pt modelId="{8E960D74-9055-40D3-83FA-70BE460B7808}" type="sibTrans" cxnId="{B9ABFC88-A20E-4F11-96C0-85D1E6556085}">
      <dgm:prSet/>
      <dgm:spPr/>
      <dgm:t>
        <a:bodyPr/>
        <a:lstStyle/>
        <a:p>
          <a:endParaRPr lang="es-ES"/>
        </a:p>
      </dgm:t>
    </dgm:pt>
    <dgm:pt modelId="{C86D14FE-9932-4E00-B5AF-5F2DC3FA66F4}">
      <dgm:prSet phldrT="[Texto]"/>
      <dgm:spPr>
        <a:solidFill>
          <a:srgbClr val="0070C0"/>
        </a:solidFill>
      </dgm:spPr>
      <dgm:t>
        <a:bodyPr/>
        <a:lstStyle/>
        <a:p>
          <a:r>
            <a:rPr lang="es-ES" dirty="0" smtClean="0"/>
            <a:t>Mediana</a:t>
          </a:r>
          <a:endParaRPr lang="es-ES" dirty="0"/>
        </a:p>
      </dgm:t>
    </dgm:pt>
    <dgm:pt modelId="{1D565D37-C67C-45CC-807A-103129D906A7}" type="parTrans" cxnId="{2376777A-AD8D-49D0-922D-0AEB7B75D2F0}">
      <dgm:prSet/>
      <dgm:spPr/>
      <dgm:t>
        <a:bodyPr/>
        <a:lstStyle/>
        <a:p>
          <a:endParaRPr lang="es-ES"/>
        </a:p>
      </dgm:t>
    </dgm:pt>
    <dgm:pt modelId="{80616444-7572-4C3B-A6F8-00109E195424}" type="sibTrans" cxnId="{2376777A-AD8D-49D0-922D-0AEB7B75D2F0}">
      <dgm:prSet/>
      <dgm:spPr/>
      <dgm:t>
        <a:bodyPr/>
        <a:lstStyle/>
        <a:p>
          <a:endParaRPr lang="es-ES"/>
        </a:p>
      </dgm:t>
    </dgm:pt>
    <dgm:pt modelId="{BAF3FD9A-4221-4923-872A-6D58350C1F6D}">
      <dgm:prSet phldrT="[Texto]"/>
      <dgm:spPr>
        <a:solidFill>
          <a:schemeClr val="accent6">
            <a:lumMod val="50000"/>
          </a:schemeClr>
        </a:solidFill>
      </dgm:spPr>
      <dgm:t>
        <a:bodyPr/>
        <a:lstStyle/>
        <a:p>
          <a:r>
            <a:rPr lang="es-ES" dirty="0" smtClean="0"/>
            <a:t>Medidas de dispersión (variabilidad)</a:t>
          </a:r>
          <a:endParaRPr lang="es-ES" dirty="0"/>
        </a:p>
      </dgm:t>
    </dgm:pt>
    <dgm:pt modelId="{21F51731-158B-4A06-882F-98888560F659}" type="parTrans" cxnId="{4ABF9F89-D2D5-4D49-8D15-A370F0C9C400}">
      <dgm:prSet/>
      <dgm:spPr/>
      <dgm:t>
        <a:bodyPr/>
        <a:lstStyle/>
        <a:p>
          <a:endParaRPr lang="es-ES"/>
        </a:p>
      </dgm:t>
    </dgm:pt>
    <dgm:pt modelId="{C8D0819A-54EA-444E-829D-5425E91D67AE}" type="sibTrans" cxnId="{4ABF9F89-D2D5-4D49-8D15-A370F0C9C400}">
      <dgm:prSet/>
      <dgm:spPr/>
      <dgm:t>
        <a:bodyPr/>
        <a:lstStyle/>
        <a:p>
          <a:endParaRPr lang="es-ES"/>
        </a:p>
      </dgm:t>
    </dgm:pt>
    <dgm:pt modelId="{5129260F-3C81-4AD8-93AA-6C243A2FCBD3}">
      <dgm:prSet phldrT="[Texto]"/>
      <dgm:spPr>
        <a:solidFill>
          <a:schemeClr val="accent6">
            <a:lumMod val="50000"/>
          </a:schemeClr>
        </a:solidFill>
      </dgm:spPr>
      <dgm:t>
        <a:bodyPr/>
        <a:lstStyle/>
        <a:p>
          <a:r>
            <a:rPr lang="es-ES" dirty="0" smtClean="0"/>
            <a:t>Rango y Amplitud (Rango) </a:t>
          </a:r>
          <a:r>
            <a:rPr lang="es-ES" dirty="0" err="1" smtClean="0"/>
            <a:t>intercuartil</a:t>
          </a:r>
          <a:endParaRPr lang="es-ES" dirty="0"/>
        </a:p>
      </dgm:t>
    </dgm:pt>
    <dgm:pt modelId="{6568AD17-E294-44FD-92FA-C4A3B104A2CB}" type="parTrans" cxnId="{1D14660E-7252-4563-852A-21A5845DB90C}">
      <dgm:prSet/>
      <dgm:spPr/>
      <dgm:t>
        <a:bodyPr/>
        <a:lstStyle/>
        <a:p>
          <a:endParaRPr lang="es-ES"/>
        </a:p>
      </dgm:t>
    </dgm:pt>
    <dgm:pt modelId="{9A60F14B-F90D-4D84-A64C-580A26D36115}" type="sibTrans" cxnId="{1D14660E-7252-4563-852A-21A5845DB90C}">
      <dgm:prSet/>
      <dgm:spPr/>
      <dgm:t>
        <a:bodyPr/>
        <a:lstStyle/>
        <a:p>
          <a:endParaRPr lang="es-ES"/>
        </a:p>
      </dgm:t>
    </dgm:pt>
    <dgm:pt modelId="{B00F7109-A416-48AD-B451-3528DFA1D64A}">
      <dgm:prSet phldrT="[Texto]"/>
      <dgm:spPr>
        <a:solidFill>
          <a:srgbClr val="0070C0"/>
        </a:solidFill>
      </dgm:spPr>
      <dgm:t>
        <a:bodyPr/>
        <a:lstStyle/>
        <a:p>
          <a:r>
            <a:rPr lang="es-ES" dirty="0" smtClean="0"/>
            <a:t>Moda</a:t>
          </a:r>
          <a:endParaRPr lang="es-ES" dirty="0"/>
        </a:p>
      </dgm:t>
    </dgm:pt>
    <dgm:pt modelId="{77A1A2B6-6A9F-4B2E-AAFA-5CCF82EE6D37}" type="parTrans" cxnId="{5CEC0176-E535-464B-BA12-C3B6AB9C00A2}">
      <dgm:prSet/>
      <dgm:spPr/>
      <dgm:t>
        <a:bodyPr/>
        <a:lstStyle/>
        <a:p>
          <a:endParaRPr lang="es-ES"/>
        </a:p>
      </dgm:t>
    </dgm:pt>
    <dgm:pt modelId="{38F575F6-7AB0-42AC-A7AD-C2788D916CA6}" type="sibTrans" cxnId="{5CEC0176-E535-464B-BA12-C3B6AB9C00A2}">
      <dgm:prSet/>
      <dgm:spPr/>
      <dgm:t>
        <a:bodyPr/>
        <a:lstStyle/>
        <a:p>
          <a:endParaRPr lang="es-ES"/>
        </a:p>
      </dgm:t>
    </dgm:pt>
    <dgm:pt modelId="{B16FB5F8-3559-4889-9BE2-947A1F90B7B3}">
      <dgm:prSet phldrT="[Texto]"/>
      <dgm:spPr>
        <a:solidFill>
          <a:schemeClr val="accent6">
            <a:lumMod val="50000"/>
          </a:schemeClr>
        </a:solidFill>
      </dgm:spPr>
      <dgm:t>
        <a:bodyPr/>
        <a:lstStyle/>
        <a:p>
          <a:r>
            <a:rPr lang="es-ES" dirty="0" smtClean="0"/>
            <a:t>Varianza y desviación estándar</a:t>
          </a:r>
          <a:endParaRPr lang="es-ES" dirty="0"/>
        </a:p>
      </dgm:t>
    </dgm:pt>
    <dgm:pt modelId="{EDEF8EAD-E29E-4315-A61E-A2EBBD79CCC8}" type="parTrans" cxnId="{C9AF9AA7-F14A-4FC7-B474-56AB955C71FA}">
      <dgm:prSet/>
      <dgm:spPr/>
      <dgm:t>
        <a:bodyPr/>
        <a:lstStyle/>
        <a:p>
          <a:endParaRPr lang="es-ES"/>
        </a:p>
      </dgm:t>
    </dgm:pt>
    <dgm:pt modelId="{ADCC7D85-229E-4BE2-B4D6-9D79452C7B60}" type="sibTrans" cxnId="{C9AF9AA7-F14A-4FC7-B474-56AB955C71FA}">
      <dgm:prSet/>
      <dgm:spPr/>
      <dgm:t>
        <a:bodyPr/>
        <a:lstStyle/>
        <a:p>
          <a:endParaRPr lang="es-ES"/>
        </a:p>
      </dgm:t>
    </dgm:pt>
    <dgm:pt modelId="{E031838A-B73F-4CCC-B907-7F4110E644E6}">
      <dgm:prSet phldrT="[Texto]"/>
      <dgm:spPr>
        <a:solidFill>
          <a:schemeClr val="accent6">
            <a:lumMod val="50000"/>
          </a:schemeClr>
        </a:solidFill>
      </dgm:spPr>
      <dgm:t>
        <a:bodyPr/>
        <a:lstStyle/>
        <a:p>
          <a:r>
            <a:rPr lang="es-ES" dirty="0" smtClean="0"/>
            <a:t>Parámetros de localización (Mediana, Percentil y Cuartil)</a:t>
          </a:r>
          <a:endParaRPr lang="es-ES" dirty="0"/>
        </a:p>
      </dgm:t>
    </dgm:pt>
    <dgm:pt modelId="{AA320139-CEB4-4856-BF9C-A2E32A6DA982}" type="parTrans" cxnId="{5EEA04A9-22B2-49FF-A7A1-92A1718F2AF2}">
      <dgm:prSet/>
      <dgm:spPr/>
      <dgm:t>
        <a:bodyPr/>
        <a:lstStyle/>
        <a:p>
          <a:endParaRPr lang="es-ES"/>
        </a:p>
      </dgm:t>
    </dgm:pt>
    <dgm:pt modelId="{2CD5EA1A-1927-4117-9980-FB5A9DC00E19}" type="sibTrans" cxnId="{5EEA04A9-22B2-49FF-A7A1-92A1718F2AF2}">
      <dgm:prSet/>
      <dgm:spPr/>
      <dgm:t>
        <a:bodyPr/>
        <a:lstStyle/>
        <a:p>
          <a:endParaRPr lang="es-ES"/>
        </a:p>
      </dgm:t>
    </dgm:pt>
    <dgm:pt modelId="{08B478DE-3B1B-4B3F-9B42-46CC6FFBC167}">
      <dgm:prSet phldrT="[Texto]"/>
      <dgm:spPr>
        <a:solidFill>
          <a:schemeClr val="accent6">
            <a:lumMod val="50000"/>
          </a:schemeClr>
        </a:solidFill>
      </dgm:spPr>
      <dgm:t>
        <a:bodyPr/>
        <a:lstStyle/>
        <a:p>
          <a:r>
            <a:rPr lang="es-ES" dirty="0" smtClean="0"/>
            <a:t>Coeficiente de Variación</a:t>
          </a:r>
          <a:endParaRPr lang="es-ES" dirty="0"/>
        </a:p>
      </dgm:t>
    </dgm:pt>
    <dgm:pt modelId="{7EE324C0-671E-4642-B7A5-D829813BD7D0}" type="parTrans" cxnId="{A052A27F-FFE1-4B44-B9FB-48E92556C78C}">
      <dgm:prSet/>
      <dgm:spPr/>
    </dgm:pt>
    <dgm:pt modelId="{44487C64-5F52-4EF3-9E38-79A2D5D9EB64}" type="sibTrans" cxnId="{A052A27F-FFE1-4B44-B9FB-48E92556C78C}">
      <dgm:prSet/>
      <dgm:spPr/>
    </dgm:pt>
    <dgm:pt modelId="{82EB385F-21F3-4A5B-AB29-0A580C8A8552}" type="pres">
      <dgm:prSet presAssocID="{D0108741-1FF2-4F90-9060-21926AE831D8}" presName="Name0" presStyleCnt="0">
        <dgm:presLayoutVars>
          <dgm:chPref val="1"/>
          <dgm:dir/>
          <dgm:animOne val="branch"/>
          <dgm:animLvl val="lvl"/>
          <dgm:resizeHandles/>
        </dgm:presLayoutVars>
      </dgm:prSet>
      <dgm:spPr/>
      <dgm:t>
        <a:bodyPr/>
        <a:lstStyle/>
        <a:p>
          <a:endParaRPr lang="es-ES"/>
        </a:p>
      </dgm:t>
    </dgm:pt>
    <dgm:pt modelId="{AE8A09F6-51E4-4755-9AFC-5DE419C04342}" type="pres">
      <dgm:prSet presAssocID="{5FE54531-0905-4C53-929B-2F57FA4CE7B2}" presName="vertOne" presStyleCnt="0"/>
      <dgm:spPr/>
    </dgm:pt>
    <dgm:pt modelId="{C2AB228A-4A38-44AF-9EA4-550A905B2330}" type="pres">
      <dgm:prSet presAssocID="{5FE54531-0905-4C53-929B-2F57FA4CE7B2}" presName="txOne" presStyleLbl="node0" presStyleIdx="0" presStyleCnt="1" custLinFactNeighborX="-6465" custLinFactNeighborY="-606">
        <dgm:presLayoutVars>
          <dgm:chPref val="3"/>
        </dgm:presLayoutVars>
      </dgm:prSet>
      <dgm:spPr/>
      <dgm:t>
        <a:bodyPr/>
        <a:lstStyle/>
        <a:p>
          <a:endParaRPr lang="es-ES"/>
        </a:p>
      </dgm:t>
    </dgm:pt>
    <dgm:pt modelId="{8A4579EE-4CDB-46E2-A42C-E2A520EA508D}" type="pres">
      <dgm:prSet presAssocID="{5FE54531-0905-4C53-929B-2F57FA4CE7B2}" presName="parTransOne" presStyleCnt="0"/>
      <dgm:spPr/>
    </dgm:pt>
    <dgm:pt modelId="{2A7462EC-E284-4857-9390-1EDA23D221C2}" type="pres">
      <dgm:prSet presAssocID="{5FE54531-0905-4C53-929B-2F57FA4CE7B2}" presName="horzOne" presStyleCnt="0"/>
      <dgm:spPr/>
    </dgm:pt>
    <dgm:pt modelId="{A5A5DF77-76D7-491B-978E-69AA5BD7D401}" type="pres">
      <dgm:prSet presAssocID="{9A378FB8-5640-4435-8BEE-F4633E52CB2B}" presName="vertTwo" presStyleCnt="0"/>
      <dgm:spPr/>
    </dgm:pt>
    <dgm:pt modelId="{5B00ABA9-4470-4648-8053-1E30481B7DB3}" type="pres">
      <dgm:prSet presAssocID="{9A378FB8-5640-4435-8BEE-F4633E52CB2B}" presName="txTwo" presStyleLbl="node2" presStyleIdx="0" presStyleCnt="2">
        <dgm:presLayoutVars>
          <dgm:chPref val="3"/>
        </dgm:presLayoutVars>
      </dgm:prSet>
      <dgm:spPr/>
      <dgm:t>
        <a:bodyPr/>
        <a:lstStyle/>
        <a:p>
          <a:endParaRPr lang="es-ES"/>
        </a:p>
      </dgm:t>
    </dgm:pt>
    <dgm:pt modelId="{7E99E6BE-18FE-49C8-9365-06596F1C1F33}" type="pres">
      <dgm:prSet presAssocID="{9A378FB8-5640-4435-8BEE-F4633E52CB2B}" presName="parTransTwo" presStyleCnt="0"/>
      <dgm:spPr/>
    </dgm:pt>
    <dgm:pt modelId="{24BDFE9A-DF83-43F3-8B57-DD76617F6015}" type="pres">
      <dgm:prSet presAssocID="{9A378FB8-5640-4435-8BEE-F4633E52CB2B}" presName="horzTwo" presStyleCnt="0"/>
      <dgm:spPr/>
    </dgm:pt>
    <dgm:pt modelId="{6C4DC6F5-8F43-4B2F-BDBA-9DB69A01D13A}" type="pres">
      <dgm:prSet presAssocID="{ED35B7A9-CE78-4459-93F9-DE612DC72FF6}" presName="vertThree" presStyleCnt="0"/>
      <dgm:spPr/>
    </dgm:pt>
    <dgm:pt modelId="{9A4E15DC-CDB3-4E88-A47D-C3C3D3DA8899}" type="pres">
      <dgm:prSet presAssocID="{ED35B7A9-CE78-4459-93F9-DE612DC72FF6}" presName="txThree" presStyleLbl="node3" presStyleIdx="0" presStyleCnt="7">
        <dgm:presLayoutVars>
          <dgm:chPref val="3"/>
        </dgm:presLayoutVars>
      </dgm:prSet>
      <dgm:spPr/>
      <dgm:t>
        <a:bodyPr/>
        <a:lstStyle/>
        <a:p>
          <a:endParaRPr lang="es-ES"/>
        </a:p>
      </dgm:t>
    </dgm:pt>
    <dgm:pt modelId="{94C40E46-F71D-418F-8E0A-1F65FB4B70B8}" type="pres">
      <dgm:prSet presAssocID="{ED35B7A9-CE78-4459-93F9-DE612DC72FF6}" presName="horzThree" presStyleCnt="0"/>
      <dgm:spPr/>
    </dgm:pt>
    <dgm:pt modelId="{B3EA44A3-D81E-4849-975D-1E84B749C4FA}" type="pres">
      <dgm:prSet presAssocID="{8E960D74-9055-40D3-83FA-70BE460B7808}" presName="sibSpaceThree" presStyleCnt="0"/>
      <dgm:spPr/>
    </dgm:pt>
    <dgm:pt modelId="{3E2C829D-E26D-4FFF-BAE5-B7FD7AA8CEA2}" type="pres">
      <dgm:prSet presAssocID="{C86D14FE-9932-4E00-B5AF-5F2DC3FA66F4}" presName="vertThree" presStyleCnt="0"/>
      <dgm:spPr/>
    </dgm:pt>
    <dgm:pt modelId="{95ED2E64-B9D2-4541-9FF4-5240AAC79EB1}" type="pres">
      <dgm:prSet presAssocID="{C86D14FE-9932-4E00-B5AF-5F2DC3FA66F4}" presName="txThree" presStyleLbl="node3" presStyleIdx="1" presStyleCnt="7">
        <dgm:presLayoutVars>
          <dgm:chPref val="3"/>
        </dgm:presLayoutVars>
      </dgm:prSet>
      <dgm:spPr/>
      <dgm:t>
        <a:bodyPr/>
        <a:lstStyle/>
        <a:p>
          <a:endParaRPr lang="es-ES"/>
        </a:p>
      </dgm:t>
    </dgm:pt>
    <dgm:pt modelId="{6E707AF6-A733-4B10-B908-8BD30CD8EE88}" type="pres">
      <dgm:prSet presAssocID="{C86D14FE-9932-4E00-B5AF-5F2DC3FA66F4}" presName="horzThree" presStyleCnt="0"/>
      <dgm:spPr/>
    </dgm:pt>
    <dgm:pt modelId="{2E70D8D7-4F39-4277-8832-A973E4DA23D0}" type="pres">
      <dgm:prSet presAssocID="{80616444-7572-4C3B-A6F8-00109E195424}" presName="sibSpaceThree" presStyleCnt="0"/>
      <dgm:spPr/>
    </dgm:pt>
    <dgm:pt modelId="{04D20CB1-8942-46EB-8708-B5020235C612}" type="pres">
      <dgm:prSet presAssocID="{B00F7109-A416-48AD-B451-3528DFA1D64A}" presName="vertThree" presStyleCnt="0"/>
      <dgm:spPr/>
    </dgm:pt>
    <dgm:pt modelId="{DD446D09-CF7F-4D33-9BC8-DAF81832A3A9}" type="pres">
      <dgm:prSet presAssocID="{B00F7109-A416-48AD-B451-3528DFA1D64A}" presName="txThree" presStyleLbl="node3" presStyleIdx="2" presStyleCnt="7">
        <dgm:presLayoutVars>
          <dgm:chPref val="3"/>
        </dgm:presLayoutVars>
      </dgm:prSet>
      <dgm:spPr/>
      <dgm:t>
        <a:bodyPr/>
        <a:lstStyle/>
        <a:p>
          <a:endParaRPr lang="es-ES"/>
        </a:p>
      </dgm:t>
    </dgm:pt>
    <dgm:pt modelId="{3911BBCC-B790-4C58-BBD6-A9AD76D99E4C}" type="pres">
      <dgm:prSet presAssocID="{B00F7109-A416-48AD-B451-3528DFA1D64A}" presName="horzThree" presStyleCnt="0"/>
      <dgm:spPr/>
    </dgm:pt>
    <dgm:pt modelId="{35BA3770-0381-4AE2-866C-AD7E4B1E1EE0}" type="pres">
      <dgm:prSet presAssocID="{59EEE6AE-D8E3-4534-B540-F6E87097F67F}" presName="sibSpaceTwo" presStyleCnt="0"/>
      <dgm:spPr/>
    </dgm:pt>
    <dgm:pt modelId="{8FB65137-862E-4966-91C0-9681C146ECA9}" type="pres">
      <dgm:prSet presAssocID="{BAF3FD9A-4221-4923-872A-6D58350C1F6D}" presName="vertTwo" presStyleCnt="0"/>
      <dgm:spPr/>
    </dgm:pt>
    <dgm:pt modelId="{9D0B381E-10A4-4CD8-9E46-000401F0E259}" type="pres">
      <dgm:prSet presAssocID="{BAF3FD9A-4221-4923-872A-6D58350C1F6D}" presName="txTwo" presStyleLbl="node2" presStyleIdx="1" presStyleCnt="2">
        <dgm:presLayoutVars>
          <dgm:chPref val="3"/>
        </dgm:presLayoutVars>
      </dgm:prSet>
      <dgm:spPr/>
      <dgm:t>
        <a:bodyPr/>
        <a:lstStyle/>
        <a:p>
          <a:endParaRPr lang="es-ES"/>
        </a:p>
      </dgm:t>
    </dgm:pt>
    <dgm:pt modelId="{A30C08B4-6778-49EE-9834-A34B28F90C64}" type="pres">
      <dgm:prSet presAssocID="{BAF3FD9A-4221-4923-872A-6D58350C1F6D}" presName="parTransTwo" presStyleCnt="0"/>
      <dgm:spPr/>
    </dgm:pt>
    <dgm:pt modelId="{3257E80B-A4AD-4B4D-8451-69C45AD7D2FF}" type="pres">
      <dgm:prSet presAssocID="{BAF3FD9A-4221-4923-872A-6D58350C1F6D}" presName="horzTwo" presStyleCnt="0"/>
      <dgm:spPr/>
    </dgm:pt>
    <dgm:pt modelId="{256C2505-6DFC-4C25-B5D2-96F72BE7F520}" type="pres">
      <dgm:prSet presAssocID="{5129260F-3C81-4AD8-93AA-6C243A2FCBD3}" presName="vertThree" presStyleCnt="0"/>
      <dgm:spPr/>
    </dgm:pt>
    <dgm:pt modelId="{7A8E9651-4833-4E35-B3BF-7F36AD13C0D3}" type="pres">
      <dgm:prSet presAssocID="{5129260F-3C81-4AD8-93AA-6C243A2FCBD3}" presName="txThree" presStyleLbl="node3" presStyleIdx="3" presStyleCnt="7">
        <dgm:presLayoutVars>
          <dgm:chPref val="3"/>
        </dgm:presLayoutVars>
      </dgm:prSet>
      <dgm:spPr/>
      <dgm:t>
        <a:bodyPr/>
        <a:lstStyle/>
        <a:p>
          <a:endParaRPr lang="es-ES"/>
        </a:p>
      </dgm:t>
    </dgm:pt>
    <dgm:pt modelId="{FA972A0E-9476-4103-A20C-5215C6998EBC}" type="pres">
      <dgm:prSet presAssocID="{5129260F-3C81-4AD8-93AA-6C243A2FCBD3}" presName="horzThree" presStyleCnt="0"/>
      <dgm:spPr/>
    </dgm:pt>
    <dgm:pt modelId="{ECF7A860-A774-4C82-A0AF-134627787B1E}" type="pres">
      <dgm:prSet presAssocID="{9A60F14B-F90D-4D84-A64C-580A26D36115}" presName="sibSpaceThree" presStyleCnt="0"/>
      <dgm:spPr/>
    </dgm:pt>
    <dgm:pt modelId="{BCAAB29C-4DCC-451C-A87F-07EA1EDA2210}" type="pres">
      <dgm:prSet presAssocID="{B16FB5F8-3559-4889-9BE2-947A1F90B7B3}" presName="vertThree" presStyleCnt="0"/>
      <dgm:spPr/>
    </dgm:pt>
    <dgm:pt modelId="{AFBE0419-9BD6-4A91-A242-560C68947A96}" type="pres">
      <dgm:prSet presAssocID="{B16FB5F8-3559-4889-9BE2-947A1F90B7B3}" presName="txThree" presStyleLbl="node3" presStyleIdx="4" presStyleCnt="7">
        <dgm:presLayoutVars>
          <dgm:chPref val="3"/>
        </dgm:presLayoutVars>
      </dgm:prSet>
      <dgm:spPr/>
      <dgm:t>
        <a:bodyPr/>
        <a:lstStyle/>
        <a:p>
          <a:endParaRPr lang="es-ES"/>
        </a:p>
      </dgm:t>
    </dgm:pt>
    <dgm:pt modelId="{A65703E3-65AB-4979-9164-89AF85B6F7A2}" type="pres">
      <dgm:prSet presAssocID="{B16FB5F8-3559-4889-9BE2-947A1F90B7B3}" presName="horzThree" presStyleCnt="0"/>
      <dgm:spPr/>
    </dgm:pt>
    <dgm:pt modelId="{7B7019FF-2004-4040-A45C-F2315E0D5C09}" type="pres">
      <dgm:prSet presAssocID="{ADCC7D85-229E-4BE2-B4D6-9D79452C7B60}" presName="sibSpaceThree" presStyleCnt="0"/>
      <dgm:spPr/>
    </dgm:pt>
    <dgm:pt modelId="{247566EE-F726-44B0-8F08-51751B9EFF34}" type="pres">
      <dgm:prSet presAssocID="{E031838A-B73F-4CCC-B907-7F4110E644E6}" presName="vertThree" presStyleCnt="0"/>
      <dgm:spPr/>
    </dgm:pt>
    <dgm:pt modelId="{B828A005-A785-44D9-83F5-2CE10AC8ACD7}" type="pres">
      <dgm:prSet presAssocID="{E031838A-B73F-4CCC-B907-7F4110E644E6}" presName="txThree" presStyleLbl="node3" presStyleIdx="5" presStyleCnt="7">
        <dgm:presLayoutVars>
          <dgm:chPref val="3"/>
        </dgm:presLayoutVars>
      </dgm:prSet>
      <dgm:spPr/>
      <dgm:t>
        <a:bodyPr/>
        <a:lstStyle/>
        <a:p>
          <a:endParaRPr lang="es-ES"/>
        </a:p>
      </dgm:t>
    </dgm:pt>
    <dgm:pt modelId="{3C4671B3-A8E0-44E0-8823-AEE201C8DDD6}" type="pres">
      <dgm:prSet presAssocID="{E031838A-B73F-4CCC-B907-7F4110E644E6}" presName="horzThree" presStyleCnt="0"/>
      <dgm:spPr/>
    </dgm:pt>
    <dgm:pt modelId="{CB150652-B9CE-4187-94CB-611F88D8AC4A}" type="pres">
      <dgm:prSet presAssocID="{2CD5EA1A-1927-4117-9980-FB5A9DC00E19}" presName="sibSpaceThree" presStyleCnt="0"/>
      <dgm:spPr/>
    </dgm:pt>
    <dgm:pt modelId="{91EA3AAD-7550-42A3-9733-F8079BA76A01}" type="pres">
      <dgm:prSet presAssocID="{08B478DE-3B1B-4B3F-9B42-46CC6FFBC167}" presName="vertThree" presStyleCnt="0"/>
      <dgm:spPr/>
    </dgm:pt>
    <dgm:pt modelId="{B88A92A8-C978-40BD-91A3-65AA585D59FD}" type="pres">
      <dgm:prSet presAssocID="{08B478DE-3B1B-4B3F-9B42-46CC6FFBC167}" presName="txThree" presStyleLbl="node3" presStyleIdx="6" presStyleCnt="7">
        <dgm:presLayoutVars>
          <dgm:chPref val="3"/>
        </dgm:presLayoutVars>
      </dgm:prSet>
      <dgm:spPr/>
      <dgm:t>
        <a:bodyPr/>
        <a:lstStyle/>
        <a:p>
          <a:endParaRPr lang="es-ES"/>
        </a:p>
      </dgm:t>
    </dgm:pt>
    <dgm:pt modelId="{E584482E-D5A8-47F6-A109-45DE4AB3C534}" type="pres">
      <dgm:prSet presAssocID="{08B478DE-3B1B-4B3F-9B42-46CC6FFBC167}" presName="horzThree" presStyleCnt="0"/>
      <dgm:spPr/>
    </dgm:pt>
  </dgm:ptLst>
  <dgm:cxnLst>
    <dgm:cxn modelId="{5CEC0176-E535-464B-BA12-C3B6AB9C00A2}" srcId="{9A378FB8-5640-4435-8BEE-F4633E52CB2B}" destId="{B00F7109-A416-48AD-B451-3528DFA1D64A}" srcOrd="2" destOrd="0" parTransId="{77A1A2B6-6A9F-4B2E-AAFA-5CCF82EE6D37}" sibTransId="{38F575F6-7AB0-42AC-A7AD-C2788D916CA6}"/>
    <dgm:cxn modelId="{69A4C9F2-5DAD-440E-A5FB-2DD829334BE3}" srcId="{5FE54531-0905-4C53-929B-2F57FA4CE7B2}" destId="{9A378FB8-5640-4435-8BEE-F4633E52CB2B}" srcOrd="0" destOrd="0" parTransId="{DBB4B7A4-1C6A-4E1D-98B0-C565B7011665}" sibTransId="{59EEE6AE-D8E3-4534-B540-F6E87097F67F}"/>
    <dgm:cxn modelId="{60A23145-829D-4632-AB1E-6808E66CDA31}" srcId="{D0108741-1FF2-4F90-9060-21926AE831D8}" destId="{5FE54531-0905-4C53-929B-2F57FA4CE7B2}" srcOrd="0" destOrd="0" parTransId="{59A40B57-F48B-49D0-8954-BCDD118B77A4}" sibTransId="{146E6B0E-4BBB-4F1D-BE7D-E96634F3BD62}"/>
    <dgm:cxn modelId="{C9D5469B-DD2D-4D00-B858-0BD4C5858828}" type="presOf" srcId="{B00F7109-A416-48AD-B451-3528DFA1D64A}" destId="{DD446D09-CF7F-4D33-9BC8-DAF81832A3A9}" srcOrd="0" destOrd="0" presId="urn:microsoft.com/office/officeart/2005/8/layout/hierarchy4"/>
    <dgm:cxn modelId="{810CEC42-CA73-4763-8035-FAA97C21C9ED}" type="presOf" srcId="{08B478DE-3B1B-4B3F-9B42-46CC6FFBC167}" destId="{B88A92A8-C978-40BD-91A3-65AA585D59FD}" srcOrd="0" destOrd="0" presId="urn:microsoft.com/office/officeart/2005/8/layout/hierarchy4"/>
    <dgm:cxn modelId="{B915EE3A-A7F1-4E27-AF78-D903801EB03E}" type="presOf" srcId="{5129260F-3C81-4AD8-93AA-6C243A2FCBD3}" destId="{7A8E9651-4833-4E35-B3BF-7F36AD13C0D3}" srcOrd="0" destOrd="0" presId="urn:microsoft.com/office/officeart/2005/8/layout/hierarchy4"/>
    <dgm:cxn modelId="{39A4D5A1-7CAF-4C08-8477-6F0E73754B7B}" type="presOf" srcId="{C86D14FE-9932-4E00-B5AF-5F2DC3FA66F4}" destId="{95ED2E64-B9D2-4541-9FF4-5240AAC79EB1}" srcOrd="0" destOrd="0" presId="urn:microsoft.com/office/officeart/2005/8/layout/hierarchy4"/>
    <dgm:cxn modelId="{EEBF60D0-1654-41BD-AF18-4DC17BEDAA88}" type="presOf" srcId="{E031838A-B73F-4CCC-B907-7F4110E644E6}" destId="{B828A005-A785-44D9-83F5-2CE10AC8ACD7}" srcOrd="0" destOrd="0" presId="urn:microsoft.com/office/officeart/2005/8/layout/hierarchy4"/>
    <dgm:cxn modelId="{B9ABFC88-A20E-4F11-96C0-85D1E6556085}" srcId="{9A378FB8-5640-4435-8BEE-F4633E52CB2B}" destId="{ED35B7A9-CE78-4459-93F9-DE612DC72FF6}" srcOrd="0" destOrd="0" parTransId="{4B623A29-8EE9-4B5E-A13D-4C7B44C18E87}" sibTransId="{8E960D74-9055-40D3-83FA-70BE460B7808}"/>
    <dgm:cxn modelId="{17354286-4E5D-4338-81D5-F1BF14A781B8}" type="presOf" srcId="{9A378FB8-5640-4435-8BEE-F4633E52CB2B}" destId="{5B00ABA9-4470-4648-8053-1E30481B7DB3}" srcOrd="0" destOrd="0" presId="urn:microsoft.com/office/officeart/2005/8/layout/hierarchy4"/>
    <dgm:cxn modelId="{A052A27F-FFE1-4B44-B9FB-48E92556C78C}" srcId="{BAF3FD9A-4221-4923-872A-6D58350C1F6D}" destId="{08B478DE-3B1B-4B3F-9B42-46CC6FFBC167}" srcOrd="3" destOrd="0" parTransId="{7EE324C0-671E-4642-B7A5-D829813BD7D0}" sibTransId="{44487C64-5F52-4EF3-9E38-79A2D5D9EB64}"/>
    <dgm:cxn modelId="{5EEA04A9-22B2-49FF-A7A1-92A1718F2AF2}" srcId="{BAF3FD9A-4221-4923-872A-6D58350C1F6D}" destId="{E031838A-B73F-4CCC-B907-7F4110E644E6}" srcOrd="2" destOrd="0" parTransId="{AA320139-CEB4-4856-BF9C-A2E32A6DA982}" sibTransId="{2CD5EA1A-1927-4117-9980-FB5A9DC00E19}"/>
    <dgm:cxn modelId="{FA738977-9A53-4928-8BA0-6723C43F3ADA}" type="presOf" srcId="{BAF3FD9A-4221-4923-872A-6D58350C1F6D}" destId="{9D0B381E-10A4-4CD8-9E46-000401F0E259}" srcOrd="0" destOrd="0" presId="urn:microsoft.com/office/officeart/2005/8/layout/hierarchy4"/>
    <dgm:cxn modelId="{2376777A-AD8D-49D0-922D-0AEB7B75D2F0}" srcId="{9A378FB8-5640-4435-8BEE-F4633E52CB2B}" destId="{C86D14FE-9932-4E00-B5AF-5F2DC3FA66F4}" srcOrd="1" destOrd="0" parTransId="{1D565D37-C67C-45CC-807A-103129D906A7}" sibTransId="{80616444-7572-4C3B-A6F8-00109E195424}"/>
    <dgm:cxn modelId="{92773BA8-0445-4F93-83D8-351411E1EF5E}" type="presOf" srcId="{B16FB5F8-3559-4889-9BE2-947A1F90B7B3}" destId="{AFBE0419-9BD6-4A91-A242-560C68947A96}" srcOrd="0" destOrd="0" presId="urn:microsoft.com/office/officeart/2005/8/layout/hierarchy4"/>
    <dgm:cxn modelId="{C9AF9AA7-F14A-4FC7-B474-56AB955C71FA}" srcId="{BAF3FD9A-4221-4923-872A-6D58350C1F6D}" destId="{B16FB5F8-3559-4889-9BE2-947A1F90B7B3}" srcOrd="1" destOrd="0" parTransId="{EDEF8EAD-E29E-4315-A61E-A2EBBD79CCC8}" sibTransId="{ADCC7D85-229E-4BE2-B4D6-9D79452C7B60}"/>
    <dgm:cxn modelId="{7C284371-5E0E-4847-B29C-301A338A5CF0}" type="presOf" srcId="{5FE54531-0905-4C53-929B-2F57FA4CE7B2}" destId="{C2AB228A-4A38-44AF-9EA4-550A905B2330}" srcOrd="0" destOrd="0" presId="urn:microsoft.com/office/officeart/2005/8/layout/hierarchy4"/>
    <dgm:cxn modelId="{1D14660E-7252-4563-852A-21A5845DB90C}" srcId="{BAF3FD9A-4221-4923-872A-6D58350C1F6D}" destId="{5129260F-3C81-4AD8-93AA-6C243A2FCBD3}" srcOrd="0" destOrd="0" parTransId="{6568AD17-E294-44FD-92FA-C4A3B104A2CB}" sibTransId="{9A60F14B-F90D-4D84-A64C-580A26D36115}"/>
    <dgm:cxn modelId="{009B242C-0700-47BA-9E1A-D933BB1B9854}" type="presOf" srcId="{ED35B7A9-CE78-4459-93F9-DE612DC72FF6}" destId="{9A4E15DC-CDB3-4E88-A47D-C3C3D3DA8899}" srcOrd="0" destOrd="0" presId="urn:microsoft.com/office/officeart/2005/8/layout/hierarchy4"/>
    <dgm:cxn modelId="{117B057B-C363-4DF5-BE30-1C5B387450D0}" type="presOf" srcId="{D0108741-1FF2-4F90-9060-21926AE831D8}" destId="{82EB385F-21F3-4A5B-AB29-0A580C8A8552}" srcOrd="0" destOrd="0" presId="urn:microsoft.com/office/officeart/2005/8/layout/hierarchy4"/>
    <dgm:cxn modelId="{4ABF9F89-D2D5-4D49-8D15-A370F0C9C400}" srcId="{5FE54531-0905-4C53-929B-2F57FA4CE7B2}" destId="{BAF3FD9A-4221-4923-872A-6D58350C1F6D}" srcOrd="1" destOrd="0" parTransId="{21F51731-158B-4A06-882F-98888560F659}" sibTransId="{C8D0819A-54EA-444E-829D-5425E91D67AE}"/>
    <dgm:cxn modelId="{DEB4D194-51AA-41CE-B39D-7C2F7BD3C959}" type="presParOf" srcId="{82EB385F-21F3-4A5B-AB29-0A580C8A8552}" destId="{AE8A09F6-51E4-4755-9AFC-5DE419C04342}" srcOrd="0" destOrd="0" presId="urn:microsoft.com/office/officeart/2005/8/layout/hierarchy4"/>
    <dgm:cxn modelId="{BCB742AC-9B7C-4494-B853-C6821FF074F7}" type="presParOf" srcId="{AE8A09F6-51E4-4755-9AFC-5DE419C04342}" destId="{C2AB228A-4A38-44AF-9EA4-550A905B2330}" srcOrd="0" destOrd="0" presId="urn:microsoft.com/office/officeart/2005/8/layout/hierarchy4"/>
    <dgm:cxn modelId="{F3A3B50A-7220-413A-A1AE-47233E8C1D40}" type="presParOf" srcId="{AE8A09F6-51E4-4755-9AFC-5DE419C04342}" destId="{8A4579EE-4CDB-46E2-A42C-E2A520EA508D}" srcOrd="1" destOrd="0" presId="urn:microsoft.com/office/officeart/2005/8/layout/hierarchy4"/>
    <dgm:cxn modelId="{DBF608FB-1BDD-4F15-B6E4-A13D663BAF0C}" type="presParOf" srcId="{AE8A09F6-51E4-4755-9AFC-5DE419C04342}" destId="{2A7462EC-E284-4857-9390-1EDA23D221C2}" srcOrd="2" destOrd="0" presId="urn:microsoft.com/office/officeart/2005/8/layout/hierarchy4"/>
    <dgm:cxn modelId="{29930B53-F8DF-4BC4-A528-60457121483C}" type="presParOf" srcId="{2A7462EC-E284-4857-9390-1EDA23D221C2}" destId="{A5A5DF77-76D7-491B-978E-69AA5BD7D401}" srcOrd="0" destOrd="0" presId="urn:microsoft.com/office/officeart/2005/8/layout/hierarchy4"/>
    <dgm:cxn modelId="{7D8928ED-6151-4252-8793-B728D4421976}" type="presParOf" srcId="{A5A5DF77-76D7-491B-978E-69AA5BD7D401}" destId="{5B00ABA9-4470-4648-8053-1E30481B7DB3}" srcOrd="0" destOrd="0" presId="urn:microsoft.com/office/officeart/2005/8/layout/hierarchy4"/>
    <dgm:cxn modelId="{446A334E-87D8-449E-BF27-C5D16D9223AC}" type="presParOf" srcId="{A5A5DF77-76D7-491B-978E-69AA5BD7D401}" destId="{7E99E6BE-18FE-49C8-9365-06596F1C1F33}" srcOrd="1" destOrd="0" presId="urn:microsoft.com/office/officeart/2005/8/layout/hierarchy4"/>
    <dgm:cxn modelId="{7413ACE5-43C6-46E9-837B-2EEEBC37AFE6}" type="presParOf" srcId="{A5A5DF77-76D7-491B-978E-69AA5BD7D401}" destId="{24BDFE9A-DF83-43F3-8B57-DD76617F6015}" srcOrd="2" destOrd="0" presId="urn:microsoft.com/office/officeart/2005/8/layout/hierarchy4"/>
    <dgm:cxn modelId="{21B6C4FE-6547-4530-A599-D6193C8C15D3}" type="presParOf" srcId="{24BDFE9A-DF83-43F3-8B57-DD76617F6015}" destId="{6C4DC6F5-8F43-4B2F-BDBA-9DB69A01D13A}" srcOrd="0" destOrd="0" presId="urn:microsoft.com/office/officeart/2005/8/layout/hierarchy4"/>
    <dgm:cxn modelId="{F80B1BF5-BE98-4604-B11A-BB25E1C013E1}" type="presParOf" srcId="{6C4DC6F5-8F43-4B2F-BDBA-9DB69A01D13A}" destId="{9A4E15DC-CDB3-4E88-A47D-C3C3D3DA8899}" srcOrd="0" destOrd="0" presId="urn:microsoft.com/office/officeart/2005/8/layout/hierarchy4"/>
    <dgm:cxn modelId="{ADD6EB5E-9FBB-4B90-8945-CCABCE740C08}" type="presParOf" srcId="{6C4DC6F5-8F43-4B2F-BDBA-9DB69A01D13A}" destId="{94C40E46-F71D-418F-8E0A-1F65FB4B70B8}" srcOrd="1" destOrd="0" presId="urn:microsoft.com/office/officeart/2005/8/layout/hierarchy4"/>
    <dgm:cxn modelId="{A8E61B08-50B5-4D27-A781-A0AFC6E8E99D}" type="presParOf" srcId="{24BDFE9A-DF83-43F3-8B57-DD76617F6015}" destId="{B3EA44A3-D81E-4849-975D-1E84B749C4FA}" srcOrd="1" destOrd="0" presId="urn:microsoft.com/office/officeart/2005/8/layout/hierarchy4"/>
    <dgm:cxn modelId="{77E34E3D-5304-4841-88DC-DAF05E800B34}" type="presParOf" srcId="{24BDFE9A-DF83-43F3-8B57-DD76617F6015}" destId="{3E2C829D-E26D-4FFF-BAE5-B7FD7AA8CEA2}" srcOrd="2" destOrd="0" presId="urn:microsoft.com/office/officeart/2005/8/layout/hierarchy4"/>
    <dgm:cxn modelId="{902FE5C6-DFDE-4BA3-B5B9-D8A517B58C99}" type="presParOf" srcId="{3E2C829D-E26D-4FFF-BAE5-B7FD7AA8CEA2}" destId="{95ED2E64-B9D2-4541-9FF4-5240AAC79EB1}" srcOrd="0" destOrd="0" presId="urn:microsoft.com/office/officeart/2005/8/layout/hierarchy4"/>
    <dgm:cxn modelId="{4C1A1FD6-A672-4AF2-BBF2-D17C4143B52B}" type="presParOf" srcId="{3E2C829D-E26D-4FFF-BAE5-B7FD7AA8CEA2}" destId="{6E707AF6-A733-4B10-B908-8BD30CD8EE88}" srcOrd="1" destOrd="0" presId="urn:microsoft.com/office/officeart/2005/8/layout/hierarchy4"/>
    <dgm:cxn modelId="{E975E46D-3F70-4D9B-AD45-4E181BA7673C}" type="presParOf" srcId="{24BDFE9A-DF83-43F3-8B57-DD76617F6015}" destId="{2E70D8D7-4F39-4277-8832-A973E4DA23D0}" srcOrd="3" destOrd="0" presId="urn:microsoft.com/office/officeart/2005/8/layout/hierarchy4"/>
    <dgm:cxn modelId="{C8B86DB7-4AE9-462B-AACD-F2F1F54778E8}" type="presParOf" srcId="{24BDFE9A-DF83-43F3-8B57-DD76617F6015}" destId="{04D20CB1-8942-46EB-8708-B5020235C612}" srcOrd="4" destOrd="0" presId="urn:microsoft.com/office/officeart/2005/8/layout/hierarchy4"/>
    <dgm:cxn modelId="{AF43B6F5-843B-464F-BCB5-5C5481F65023}" type="presParOf" srcId="{04D20CB1-8942-46EB-8708-B5020235C612}" destId="{DD446D09-CF7F-4D33-9BC8-DAF81832A3A9}" srcOrd="0" destOrd="0" presId="urn:microsoft.com/office/officeart/2005/8/layout/hierarchy4"/>
    <dgm:cxn modelId="{8D88B421-9BF6-43F8-AC3D-24DB39BFBC94}" type="presParOf" srcId="{04D20CB1-8942-46EB-8708-B5020235C612}" destId="{3911BBCC-B790-4C58-BBD6-A9AD76D99E4C}" srcOrd="1" destOrd="0" presId="urn:microsoft.com/office/officeart/2005/8/layout/hierarchy4"/>
    <dgm:cxn modelId="{76C673E6-97E2-47BF-A610-4CD98E868E99}" type="presParOf" srcId="{2A7462EC-E284-4857-9390-1EDA23D221C2}" destId="{35BA3770-0381-4AE2-866C-AD7E4B1E1EE0}" srcOrd="1" destOrd="0" presId="urn:microsoft.com/office/officeart/2005/8/layout/hierarchy4"/>
    <dgm:cxn modelId="{365FFE32-1DB5-48EA-8FC2-D120DF9E4279}" type="presParOf" srcId="{2A7462EC-E284-4857-9390-1EDA23D221C2}" destId="{8FB65137-862E-4966-91C0-9681C146ECA9}" srcOrd="2" destOrd="0" presId="urn:microsoft.com/office/officeart/2005/8/layout/hierarchy4"/>
    <dgm:cxn modelId="{8163568B-DA26-44DF-AF9E-A225720950DE}" type="presParOf" srcId="{8FB65137-862E-4966-91C0-9681C146ECA9}" destId="{9D0B381E-10A4-4CD8-9E46-000401F0E259}" srcOrd="0" destOrd="0" presId="urn:microsoft.com/office/officeart/2005/8/layout/hierarchy4"/>
    <dgm:cxn modelId="{2DB34E5B-FBE1-4ADD-9206-1C513D5E8305}" type="presParOf" srcId="{8FB65137-862E-4966-91C0-9681C146ECA9}" destId="{A30C08B4-6778-49EE-9834-A34B28F90C64}" srcOrd="1" destOrd="0" presId="urn:microsoft.com/office/officeart/2005/8/layout/hierarchy4"/>
    <dgm:cxn modelId="{362A8294-945F-45F7-9045-A2B0B9617BA2}" type="presParOf" srcId="{8FB65137-862E-4966-91C0-9681C146ECA9}" destId="{3257E80B-A4AD-4B4D-8451-69C45AD7D2FF}" srcOrd="2" destOrd="0" presId="urn:microsoft.com/office/officeart/2005/8/layout/hierarchy4"/>
    <dgm:cxn modelId="{1F0B15AD-CC5C-4D54-999D-48EB61B637F6}" type="presParOf" srcId="{3257E80B-A4AD-4B4D-8451-69C45AD7D2FF}" destId="{256C2505-6DFC-4C25-B5D2-96F72BE7F520}" srcOrd="0" destOrd="0" presId="urn:microsoft.com/office/officeart/2005/8/layout/hierarchy4"/>
    <dgm:cxn modelId="{DEDDED85-F162-4474-934B-E516FD277B79}" type="presParOf" srcId="{256C2505-6DFC-4C25-B5D2-96F72BE7F520}" destId="{7A8E9651-4833-4E35-B3BF-7F36AD13C0D3}" srcOrd="0" destOrd="0" presId="urn:microsoft.com/office/officeart/2005/8/layout/hierarchy4"/>
    <dgm:cxn modelId="{88BDB22A-4C45-417D-B578-DE5C23F701B3}" type="presParOf" srcId="{256C2505-6DFC-4C25-B5D2-96F72BE7F520}" destId="{FA972A0E-9476-4103-A20C-5215C6998EBC}" srcOrd="1" destOrd="0" presId="urn:microsoft.com/office/officeart/2005/8/layout/hierarchy4"/>
    <dgm:cxn modelId="{A9450618-23F9-49D7-A4A1-C088EED67ACC}" type="presParOf" srcId="{3257E80B-A4AD-4B4D-8451-69C45AD7D2FF}" destId="{ECF7A860-A774-4C82-A0AF-134627787B1E}" srcOrd="1" destOrd="0" presId="urn:microsoft.com/office/officeart/2005/8/layout/hierarchy4"/>
    <dgm:cxn modelId="{3074CB22-FF12-4328-A939-B85488DCE54C}" type="presParOf" srcId="{3257E80B-A4AD-4B4D-8451-69C45AD7D2FF}" destId="{BCAAB29C-4DCC-451C-A87F-07EA1EDA2210}" srcOrd="2" destOrd="0" presId="urn:microsoft.com/office/officeart/2005/8/layout/hierarchy4"/>
    <dgm:cxn modelId="{9B30C042-37FA-40B4-BC8E-AC484A5037F8}" type="presParOf" srcId="{BCAAB29C-4DCC-451C-A87F-07EA1EDA2210}" destId="{AFBE0419-9BD6-4A91-A242-560C68947A96}" srcOrd="0" destOrd="0" presId="urn:microsoft.com/office/officeart/2005/8/layout/hierarchy4"/>
    <dgm:cxn modelId="{4E994C39-E026-402B-90C0-86DDF3CEA660}" type="presParOf" srcId="{BCAAB29C-4DCC-451C-A87F-07EA1EDA2210}" destId="{A65703E3-65AB-4979-9164-89AF85B6F7A2}" srcOrd="1" destOrd="0" presId="urn:microsoft.com/office/officeart/2005/8/layout/hierarchy4"/>
    <dgm:cxn modelId="{E5D9D755-1F10-4356-B658-3298885E1576}" type="presParOf" srcId="{3257E80B-A4AD-4B4D-8451-69C45AD7D2FF}" destId="{7B7019FF-2004-4040-A45C-F2315E0D5C09}" srcOrd="3" destOrd="0" presId="urn:microsoft.com/office/officeart/2005/8/layout/hierarchy4"/>
    <dgm:cxn modelId="{19D30671-AADC-4935-9847-87D2A492D271}" type="presParOf" srcId="{3257E80B-A4AD-4B4D-8451-69C45AD7D2FF}" destId="{247566EE-F726-44B0-8F08-51751B9EFF34}" srcOrd="4" destOrd="0" presId="urn:microsoft.com/office/officeart/2005/8/layout/hierarchy4"/>
    <dgm:cxn modelId="{5BA12E72-E7B3-4ED0-BDF8-549460130B88}" type="presParOf" srcId="{247566EE-F726-44B0-8F08-51751B9EFF34}" destId="{B828A005-A785-44D9-83F5-2CE10AC8ACD7}" srcOrd="0" destOrd="0" presId="urn:microsoft.com/office/officeart/2005/8/layout/hierarchy4"/>
    <dgm:cxn modelId="{2D195CFD-05E5-4F94-8AA1-7CA683580A71}" type="presParOf" srcId="{247566EE-F726-44B0-8F08-51751B9EFF34}" destId="{3C4671B3-A8E0-44E0-8823-AEE201C8DDD6}" srcOrd="1" destOrd="0" presId="urn:microsoft.com/office/officeart/2005/8/layout/hierarchy4"/>
    <dgm:cxn modelId="{7808E6BF-FFE5-42D2-8375-8D1DEBF264C5}" type="presParOf" srcId="{3257E80B-A4AD-4B4D-8451-69C45AD7D2FF}" destId="{CB150652-B9CE-4187-94CB-611F88D8AC4A}" srcOrd="5" destOrd="0" presId="urn:microsoft.com/office/officeart/2005/8/layout/hierarchy4"/>
    <dgm:cxn modelId="{4049EFF7-B070-4FC7-B634-CDF06D784AFF}" type="presParOf" srcId="{3257E80B-A4AD-4B4D-8451-69C45AD7D2FF}" destId="{91EA3AAD-7550-42A3-9733-F8079BA76A01}" srcOrd="6" destOrd="0" presId="urn:microsoft.com/office/officeart/2005/8/layout/hierarchy4"/>
    <dgm:cxn modelId="{9E3B97C7-B84A-4D05-BEDC-09F36F001B64}" type="presParOf" srcId="{91EA3AAD-7550-42A3-9733-F8079BA76A01}" destId="{B88A92A8-C978-40BD-91A3-65AA585D59FD}" srcOrd="0" destOrd="0" presId="urn:microsoft.com/office/officeart/2005/8/layout/hierarchy4"/>
    <dgm:cxn modelId="{033517D2-A9D2-48BB-A6E4-EA46CF630F05}" type="presParOf" srcId="{91EA3AAD-7550-42A3-9733-F8079BA76A01}" destId="{E584482E-D5A8-47F6-A109-45DE4AB3C534}"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98CE0-3EAF-4BBC-8B0C-05BD608B31DF}">
      <dsp:nvSpPr>
        <dsp:cNvPr id="0" name=""/>
        <dsp:cNvSpPr/>
      </dsp:nvSpPr>
      <dsp:spPr>
        <a:xfrm>
          <a:off x="3364301" y="3650854"/>
          <a:ext cx="2799962" cy="1480901"/>
        </a:xfrm>
        <a:custGeom>
          <a:avLst/>
          <a:gdLst/>
          <a:ahLst/>
          <a:cxnLst/>
          <a:rect l="0" t="0" r="0" b="0"/>
          <a:pathLst>
            <a:path>
              <a:moveTo>
                <a:pt x="0" y="0"/>
              </a:moveTo>
              <a:lnTo>
                <a:pt x="1399981" y="0"/>
              </a:lnTo>
              <a:lnTo>
                <a:pt x="1399981" y="1480901"/>
              </a:lnTo>
              <a:lnTo>
                <a:pt x="2799962" y="148090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s-ES" sz="1100" kern="1200"/>
        </a:p>
      </dsp:txBody>
      <dsp:txXfrm>
        <a:off x="4685095" y="4312118"/>
        <a:ext cx="158373" cy="158373"/>
      </dsp:txXfrm>
    </dsp:sp>
    <dsp:sp modelId="{D6E5BC38-EA70-49E1-A4CD-CC19BD75B811}">
      <dsp:nvSpPr>
        <dsp:cNvPr id="0" name=""/>
        <dsp:cNvSpPr/>
      </dsp:nvSpPr>
      <dsp:spPr>
        <a:xfrm>
          <a:off x="3364301" y="3650854"/>
          <a:ext cx="2799962" cy="531333"/>
        </a:xfrm>
        <a:custGeom>
          <a:avLst/>
          <a:gdLst/>
          <a:ahLst/>
          <a:cxnLst/>
          <a:rect l="0" t="0" r="0" b="0"/>
          <a:pathLst>
            <a:path>
              <a:moveTo>
                <a:pt x="0" y="0"/>
              </a:moveTo>
              <a:lnTo>
                <a:pt x="1399981" y="0"/>
              </a:lnTo>
              <a:lnTo>
                <a:pt x="1399981" y="531333"/>
              </a:lnTo>
              <a:lnTo>
                <a:pt x="2799962" y="53133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s-ES" sz="1000" kern="1200"/>
        </a:p>
      </dsp:txBody>
      <dsp:txXfrm>
        <a:off x="4693034" y="3845272"/>
        <a:ext cx="142496" cy="142496"/>
      </dsp:txXfrm>
    </dsp:sp>
    <dsp:sp modelId="{7C5D6A5A-30E3-4BBB-B1CF-E822E6E27E3D}">
      <dsp:nvSpPr>
        <dsp:cNvPr id="0" name=""/>
        <dsp:cNvSpPr/>
      </dsp:nvSpPr>
      <dsp:spPr>
        <a:xfrm>
          <a:off x="3364301" y="3232618"/>
          <a:ext cx="2799962" cy="418235"/>
        </a:xfrm>
        <a:custGeom>
          <a:avLst/>
          <a:gdLst/>
          <a:ahLst/>
          <a:cxnLst/>
          <a:rect l="0" t="0" r="0" b="0"/>
          <a:pathLst>
            <a:path>
              <a:moveTo>
                <a:pt x="0" y="418235"/>
              </a:moveTo>
              <a:lnTo>
                <a:pt x="1399981" y="418235"/>
              </a:lnTo>
              <a:lnTo>
                <a:pt x="1399981" y="0"/>
              </a:lnTo>
              <a:lnTo>
                <a:pt x="2799962"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s-MX" sz="1000" kern="1200"/>
        </a:p>
      </dsp:txBody>
      <dsp:txXfrm>
        <a:off x="4693506" y="3370960"/>
        <a:ext cx="141551" cy="141551"/>
      </dsp:txXfrm>
    </dsp:sp>
    <dsp:sp modelId="{C22A0466-3BD1-4B86-8774-8A144F82B8EC}">
      <dsp:nvSpPr>
        <dsp:cNvPr id="0" name=""/>
        <dsp:cNvSpPr/>
      </dsp:nvSpPr>
      <dsp:spPr>
        <a:xfrm>
          <a:off x="3364301" y="2283050"/>
          <a:ext cx="2799962" cy="1367804"/>
        </a:xfrm>
        <a:custGeom>
          <a:avLst/>
          <a:gdLst/>
          <a:ahLst/>
          <a:cxnLst/>
          <a:rect l="0" t="0" r="0" b="0"/>
          <a:pathLst>
            <a:path>
              <a:moveTo>
                <a:pt x="0" y="1367804"/>
              </a:moveTo>
              <a:lnTo>
                <a:pt x="1399981" y="1367804"/>
              </a:lnTo>
              <a:lnTo>
                <a:pt x="1399981" y="0"/>
              </a:lnTo>
              <a:lnTo>
                <a:pt x="2799962"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s-MX" sz="1100" kern="1200"/>
        </a:p>
      </dsp:txBody>
      <dsp:txXfrm>
        <a:off x="4686377" y="2889047"/>
        <a:ext cx="155809" cy="155809"/>
      </dsp:txXfrm>
    </dsp:sp>
    <dsp:sp modelId="{14B2BF29-72D6-4E57-B148-9E0E9ECAB0A6}">
      <dsp:nvSpPr>
        <dsp:cNvPr id="0" name=""/>
        <dsp:cNvSpPr/>
      </dsp:nvSpPr>
      <dsp:spPr>
        <a:xfrm>
          <a:off x="759654" y="2220827"/>
          <a:ext cx="112978" cy="1430026"/>
        </a:xfrm>
        <a:custGeom>
          <a:avLst/>
          <a:gdLst/>
          <a:ahLst/>
          <a:cxnLst/>
          <a:rect l="0" t="0" r="0" b="0"/>
          <a:pathLst>
            <a:path>
              <a:moveTo>
                <a:pt x="0" y="0"/>
              </a:moveTo>
              <a:lnTo>
                <a:pt x="56489" y="0"/>
              </a:lnTo>
              <a:lnTo>
                <a:pt x="56489" y="1430026"/>
              </a:lnTo>
              <a:lnTo>
                <a:pt x="112978" y="1430026"/>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780282" y="2899979"/>
        <a:ext cx="71724" cy="71724"/>
      </dsp:txXfrm>
    </dsp:sp>
    <dsp:sp modelId="{580616B3-689F-499E-A0CD-BE0E8E8AABE5}">
      <dsp:nvSpPr>
        <dsp:cNvPr id="0" name=""/>
        <dsp:cNvSpPr/>
      </dsp:nvSpPr>
      <dsp:spPr>
        <a:xfrm>
          <a:off x="3364301" y="802149"/>
          <a:ext cx="2799962" cy="531331"/>
        </a:xfrm>
        <a:custGeom>
          <a:avLst/>
          <a:gdLst/>
          <a:ahLst/>
          <a:cxnLst/>
          <a:rect l="0" t="0" r="0" b="0"/>
          <a:pathLst>
            <a:path>
              <a:moveTo>
                <a:pt x="0" y="0"/>
              </a:moveTo>
              <a:lnTo>
                <a:pt x="1399981" y="0"/>
              </a:lnTo>
              <a:lnTo>
                <a:pt x="1399981" y="531331"/>
              </a:lnTo>
              <a:lnTo>
                <a:pt x="2799962" y="5313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s-MX" sz="1000" kern="1200"/>
        </a:p>
      </dsp:txBody>
      <dsp:txXfrm>
        <a:off x="4693034" y="996567"/>
        <a:ext cx="142496" cy="142496"/>
      </dsp:txXfrm>
    </dsp:sp>
    <dsp:sp modelId="{1D942024-6686-4907-925D-73D2C845D3C4}">
      <dsp:nvSpPr>
        <dsp:cNvPr id="0" name=""/>
        <dsp:cNvSpPr/>
      </dsp:nvSpPr>
      <dsp:spPr>
        <a:xfrm>
          <a:off x="3364301" y="383913"/>
          <a:ext cx="2799962" cy="418236"/>
        </a:xfrm>
        <a:custGeom>
          <a:avLst/>
          <a:gdLst/>
          <a:ahLst/>
          <a:cxnLst/>
          <a:rect l="0" t="0" r="0" b="0"/>
          <a:pathLst>
            <a:path>
              <a:moveTo>
                <a:pt x="0" y="418236"/>
              </a:moveTo>
              <a:lnTo>
                <a:pt x="1399981" y="418236"/>
              </a:lnTo>
              <a:lnTo>
                <a:pt x="1399981" y="0"/>
              </a:lnTo>
              <a:lnTo>
                <a:pt x="2799962" y="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s-MX" sz="1000" kern="1200"/>
        </a:p>
      </dsp:txBody>
      <dsp:txXfrm>
        <a:off x="4693506" y="522255"/>
        <a:ext cx="141551" cy="141551"/>
      </dsp:txXfrm>
    </dsp:sp>
    <dsp:sp modelId="{93FC6E7C-1360-4EEC-8372-4B6F3F22983F}">
      <dsp:nvSpPr>
        <dsp:cNvPr id="0" name=""/>
        <dsp:cNvSpPr/>
      </dsp:nvSpPr>
      <dsp:spPr>
        <a:xfrm>
          <a:off x="759654" y="802149"/>
          <a:ext cx="112978" cy="1418677"/>
        </a:xfrm>
        <a:custGeom>
          <a:avLst/>
          <a:gdLst/>
          <a:ahLst/>
          <a:cxnLst/>
          <a:rect l="0" t="0" r="0" b="0"/>
          <a:pathLst>
            <a:path>
              <a:moveTo>
                <a:pt x="0" y="1418677"/>
              </a:moveTo>
              <a:lnTo>
                <a:pt x="56489" y="1418677"/>
              </a:lnTo>
              <a:lnTo>
                <a:pt x="56489" y="0"/>
              </a:lnTo>
              <a:lnTo>
                <a:pt x="112978" y="0"/>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MX" sz="500" kern="1200"/>
        </a:p>
      </dsp:txBody>
      <dsp:txXfrm>
        <a:off x="780564" y="1475909"/>
        <a:ext cx="71158" cy="71158"/>
      </dsp:txXfrm>
    </dsp:sp>
    <dsp:sp modelId="{5E37C689-915B-49E8-BBA6-9604F187ADC9}">
      <dsp:nvSpPr>
        <dsp:cNvPr id="0" name=""/>
        <dsp:cNvSpPr/>
      </dsp:nvSpPr>
      <dsp:spPr>
        <a:xfrm rot="16200000">
          <a:off x="-1619264" y="1841000"/>
          <a:ext cx="3998183" cy="759654"/>
        </a:xfrm>
        <a:prstGeom prst="rect">
          <a:avLst/>
        </a:prstGeom>
        <a:solidFill>
          <a:srgbClr val="002060"/>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MX" sz="2400" kern="1200" dirty="0" smtClean="0"/>
            <a:t>Datos</a:t>
          </a:r>
          <a:endParaRPr lang="es-MX" sz="2400" kern="1200" dirty="0"/>
        </a:p>
      </dsp:txBody>
      <dsp:txXfrm>
        <a:off x="-1619264" y="1841000"/>
        <a:ext cx="3998183" cy="759654"/>
      </dsp:txXfrm>
    </dsp:sp>
    <dsp:sp modelId="{B54ACA47-1BDA-4F75-9007-3AAE45E6974D}">
      <dsp:nvSpPr>
        <dsp:cNvPr id="0" name=""/>
        <dsp:cNvSpPr/>
      </dsp:nvSpPr>
      <dsp:spPr>
        <a:xfrm>
          <a:off x="872633" y="0"/>
          <a:ext cx="2491668" cy="1604299"/>
        </a:xfrm>
        <a:prstGeom prst="rect">
          <a:avLst/>
        </a:prstGeom>
        <a:solidFill>
          <a:schemeClr val="accent6">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MX" sz="2400" kern="1200" dirty="0" smtClean="0"/>
            <a:t>Variables Cualitativas (nominales u ordinales)</a:t>
          </a:r>
          <a:endParaRPr lang="es-MX" sz="2400" kern="1200" dirty="0"/>
        </a:p>
      </dsp:txBody>
      <dsp:txXfrm>
        <a:off x="872633" y="0"/>
        <a:ext cx="2491668" cy="1604299"/>
      </dsp:txXfrm>
    </dsp:sp>
    <dsp:sp modelId="{38B8ADD6-8452-48D0-8EB6-204A9CA104AF}">
      <dsp:nvSpPr>
        <dsp:cNvPr id="0" name=""/>
        <dsp:cNvSpPr/>
      </dsp:nvSpPr>
      <dsp:spPr>
        <a:xfrm>
          <a:off x="6164263" y="4085"/>
          <a:ext cx="2491668" cy="759654"/>
        </a:xfrm>
        <a:prstGeom prst="rect">
          <a:avLst/>
        </a:prstGeom>
        <a:solidFill>
          <a:schemeClr val="accent6">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MX" sz="2400" kern="1200" dirty="0" smtClean="0"/>
            <a:t>Diagrama de Barras</a:t>
          </a:r>
          <a:endParaRPr lang="es-MX" sz="2400" kern="1200" dirty="0"/>
        </a:p>
      </dsp:txBody>
      <dsp:txXfrm>
        <a:off x="6164263" y="4085"/>
        <a:ext cx="2491668" cy="759654"/>
      </dsp:txXfrm>
    </dsp:sp>
    <dsp:sp modelId="{59AED027-22A7-4EDE-89F1-8DCC3757B35E}">
      <dsp:nvSpPr>
        <dsp:cNvPr id="0" name=""/>
        <dsp:cNvSpPr/>
      </dsp:nvSpPr>
      <dsp:spPr>
        <a:xfrm>
          <a:off x="6164263" y="953654"/>
          <a:ext cx="2491668" cy="759654"/>
        </a:xfrm>
        <a:prstGeom prst="rect">
          <a:avLst/>
        </a:prstGeom>
        <a:solidFill>
          <a:schemeClr val="accent6">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MX" sz="2400" kern="1200" dirty="0" smtClean="0"/>
            <a:t>Diagrama de Pastel</a:t>
          </a:r>
          <a:endParaRPr lang="es-MX" sz="2400" kern="1200" dirty="0"/>
        </a:p>
      </dsp:txBody>
      <dsp:txXfrm>
        <a:off x="6164263" y="953654"/>
        <a:ext cx="2491668" cy="759654"/>
      </dsp:txXfrm>
    </dsp:sp>
    <dsp:sp modelId="{257E6616-1D82-4E84-8194-DCA02E9E0138}">
      <dsp:nvSpPr>
        <dsp:cNvPr id="0" name=""/>
        <dsp:cNvSpPr/>
      </dsp:nvSpPr>
      <dsp:spPr>
        <a:xfrm>
          <a:off x="872633" y="2860080"/>
          <a:ext cx="2491668" cy="1581548"/>
        </a:xfrm>
        <a:prstGeom prst="rect">
          <a:avLst/>
        </a:prstGeom>
        <a:solidFill>
          <a:schemeClr val="accent1">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MX" sz="2400" kern="1200" dirty="0" smtClean="0"/>
            <a:t>Variables Cuantitativas (continuas o discretas)</a:t>
          </a:r>
          <a:endParaRPr lang="es-MX" sz="2400" kern="1200" dirty="0"/>
        </a:p>
      </dsp:txBody>
      <dsp:txXfrm>
        <a:off x="872633" y="2860080"/>
        <a:ext cx="2491668" cy="1581548"/>
      </dsp:txXfrm>
    </dsp:sp>
    <dsp:sp modelId="{89DAB7D9-282A-4454-B62F-481EDA681AE0}">
      <dsp:nvSpPr>
        <dsp:cNvPr id="0" name=""/>
        <dsp:cNvSpPr/>
      </dsp:nvSpPr>
      <dsp:spPr>
        <a:xfrm>
          <a:off x="6164263" y="1903222"/>
          <a:ext cx="2491668" cy="759654"/>
        </a:xfrm>
        <a:prstGeom prst="rect">
          <a:avLst/>
        </a:prstGeom>
        <a:solidFill>
          <a:schemeClr val="accent1">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MX" sz="2400" kern="1200" dirty="0" smtClean="0"/>
            <a:t>Histograma</a:t>
          </a:r>
          <a:endParaRPr lang="es-MX" sz="2400" kern="1200" dirty="0"/>
        </a:p>
      </dsp:txBody>
      <dsp:txXfrm>
        <a:off x="6164263" y="1903222"/>
        <a:ext cx="2491668" cy="759654"/>
      </dsp:txXfrm>
    </dsp:sp>
    <dsp:sp modelId="{9714CAC1-DAE1-4010-852C-89B0BB405DE9}">
      <dsp:nvSpPr>
        <dsp:cNvPr id="0" name=""/>
        <dsp:cNvSpPr/>
      </dsp:nvSpPr>
      <dsp:spPr>
        <a:xfrm>
          <a:off x="6164263" y="2852791"/>
          <a:ext cx="2491668" cy="759654"/>
        </a:xfrm>
        <a:prstGeom prst="rect">
          <a:avLst/>
        </a:prstGeom>
        <a:solidFill>
          <a:schemeClr val="accent1">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MX" sz="2400" kern="1200" dirty="0" smtClean="0"/>
            <a:t>Polígono de frecuencias</a:t>
          </a:r>
          <a:endParaRPr lang="es-MX" sz="2400" kern="1200" dirty="0"/>
        </a:p>
      </dsp:txBody>
      <dsp:txXfrm>
        <a:off x="6164263" y="2852791"/>
        <a:ext cx="2491668" cy="759654"/>
      </dsp:txXfrm>
    </dsp:sp>
    <dsp:sp modelId="{2EB9312F-C82F-457F-83A8-6DF245C156D7}">
      <dsp:nvSpPr>
        <dsp:cNvPr id="0" name=""/>
        <dsp:cNvSpPr/>
      </dsp:nvSpPr>
      <dsp:spPr>
        <a:xfrm>
          <a:off x="6164263" y="3802359"/>
          <a:ext cx="2491668" cy="759654"/>
        </a:xfrm>
        <a:prstGeom prst="rect">
          <a:avLst/>
        </a:prstGeom>
        <a:solidFill>
          <a:schemeClr val="accent1">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MX" sz="2400" kern="1200" dirty="0" smtClean="0"/>
            <a:t>Gráfica de líneas</a:t>
          </a:r>
          <a:endParaRPr lang="es-MX" sz="2400" kern="1200" dirty="0"/>
        </a:p>
      </dsp:txBody>
      <dsp:txXfrm>
        <a:off x="6164263" y="3802359"/>
        <a:ext cx="2491668" cy="759654"/>
      </dsp:txXfrm>
    </dsp:sp>
    <dsp:sp modelId="{792E671D-1F5F-46DB-9D56-42990442EB9E}">
      <dsp:nvSpPr>
        <dsp:cNvPr id="0" name=""/>
        <dsp:cNvSpPr/>
      </dsp:nvSpPr>
      <dsp:spPr>
        <a:xfrm>
          <a:off x="6164263" y="4751928"/>
          <a:ext cx="2491668" cy="759654"/>
        </a:xfrm>
        <a:prstGeom prst="rect">
          <a:avLst/>
        </a:prstGeom>
        <a:solidFill>
          <a:schemeClr val="accent1">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MX" sz="2400" kern="1200" dirty="0" smtClean="0"/>
            <a:t>Diagramas de caja</a:t>
          </a:r>
          <a:endParaRPr lang="es-MX" sz="2400" kern="1200" dirty="0"/>
        </a:p>
      </dsp:txBody>
      <dsp:txXfrm>
        <a:off x="6164263" y="4751928"/>
        <a:ext cx="2491668" cy="75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B228A-4A38-44AF-9EA4-550A905B2330}">
      <dsp:nvSpPr>
        <dsp:cNvPr id="0" name=""/>
        <dsp:cNvSpPr/>
      </dsp:nvSpPr>
      <dsp:spPr>
        <a:xfrm>
          <a:off x="0" y="0"/>
          <a:ext cx="9325428" cy="1784371"/>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ctr" defTabSz="2355850">
            <a:lnSpc>
              <a:spcPct val="90000"/>
            </a:lnSpc>
            <a:spcBef>
              <a:spcPct val="0"/>
            </a:spcBef>
            <a:spcAft>
              <a:spcPct val="35000"/>
            </a:spcAft>
          </a:pPr>
          <a:r>
            <a:rPr lang="es-MX" sz="5300" kern="1200" dirty="0" smtClean="0"/>
            <a:t>Medidas numéricas de resumen </a:t>
          </a:r>
          <a:endParaRPr lang="es-ES" sz="5300" kern="1200" dirty="0"/>
        </a:p>
      </dsp:txBody>
      <dsp:txXfrm>
        <a:off x="52262" y="52262"/>
        <a:ext cx="9220904" cy="1679847"/>
      </dsp:txXfrm>
    </dsp:sp>
    <dsp:sp modelId="{5B00ABA9-4470-4648-8053-1E30481B7DB3}">
      <dsp:nvSpPr>
        <dsp:cNvPr id="0" name=""/>
        <dsp:cNvSpPr/>
      </dsp:nvSpPr>
      <dsp:spPr>
        <a:xfrm>
          <a:off x="4633" y="1949488"/>
          <a:ext cx="3942915" cy="1784371"/>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s-ES" sz="3900" kern="1200" dirty="0" smtClean="0"/>
            <a:t>Medidas de tendencia central</a:t>
          </a:r>
          <a:endParaRPr lang="es-ES" sz="3900" kern="1200" dirty="0"/>
        </a:p>
      </dsp:txBody>
      <dsp:txXfrm>
        <a:off x="56895" y="2001750"/>
        <a:ext cx="3838391" cy="1679847"/>
      </dsp:txXfrm>
    </dsp:sp>
    <dsp:sp modelId="{9A4E15DC-CDB3-4E88-A47D-C3C3D3DA8899}">
      <dsp:nvSpPr>
        <dsp:cNvPr id="0" name=""/>
        <dsp:cNvSpPr/>
      </dsp:nvSpPr>
      <dsp:spPr>
        <a:xfrm>
          <a:off x="4633" y="3897982"/>
          <a:ext cx="1278506" cy="1784371"/>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Media</a:t>
          </a:r>
          <a:endParaRPr lang="es-ES" sz="1700" kern="1200" dirty="0"/>
        </a:p>
      </dsp:txBody>
      <dsp:txXfrm>
        <a:off x="42079" y="3935428"/>
        <a:ext cx="1203614" cy="1709479"/>
      </dsp:txXfrm>
    </dsp:sp>
    <dsp:sp modelId="{95ED2E64-B9D2-4541-9FF4-5240AAC79EB1}">
      <dsp:nvSpPr>
        <dsp:cNvPr id="0" name=""/>
        <dsp:cNvSpPr/>
      </dsp:nvSpPr>
      <dsp:spPr>
        <a:xfrm>
          <a:off x="1336837" y="3897982"/>
          <a:ext cx="1278506" cy="1784371"/>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Mediana</a:t>
          </a:r>
          <a:endParaRPr lang="es-ES" sz="1700" kern="1200" dirty="0"/>
        </a:p>
      </dsp:txBody>
      <dsp:txXfrm>
        <a:off x="1374283" y="3935428"/>
        <a:ext cx="1203614" cy="1709479"/>
      </dsp:txXfrm>
    </dsp:sp>
    <dsp:sp modelId="{DD446D09-CF7F-4D33-9BC8-DAF81832A3A9}">
      <dsp:nvSpPr>
        <dsp:cNvPr id="0" name=""/>
        <dsp:cNvSpPr/>
      </dsp:nvSpPr>
      <dsp:spPr>
        <a:xfrm>
          <a:off x="2669041" y="3897982"/>
          <a:ext cx="1278506" cy="1784371"/>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Moda</a:t>
          </a:r>
          <a:endParaRPr lang="es-ES" sz="1700" kern="1200" dirty="0"/>
        </a:p>
      </dsp:txBody>
      <dsp:txXfrm>
        <a:off x="2706487" y="3935428"/>
        <a:ext cx="1203614" cy="1709479"/>
      </dsp:txXfrm>
    </dsp:sp>
    <dsp:sp modelId="{9D0B381E-10A4-4CD8-9E46-000401F0E259}">
      <dsp:nvSpPr>
        <dsp:cNvPr id="0" name=""/>
        <dsp:cNvSpPr/>
      </dsp:nvSpPr>
      <dsp:spPr>
        <a:xfrm>
          <a:off x="4054942" y="1949488"/>
          <a:ext cx="5275119" cy="1784371"/>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s-ES" sz="3900" kern="1200" dirty="0" smtClean="0"/>
            <a:t>Medidas de dispersión (variabilidad)</a:t>
          </a:r>
          <a:endParaRPr lang="es-ES" sz="3900" kern="1200" dirty="0"/>
        </a:p>
      </dsp:txBody>
      <dsp:txXfrm>
        <a:off x="4107204" y="2001750"/>
        <a:ext cx="5170595" cy="1679847"/>
      </dsp:txXfrm>
    </dsp:sp>
    <dsp:sp modelId="{7A8E9651-4833-4E35-B3BF-7F36AD13C0D3}">
      <dsp:nvSpPr>
        <dsp:cNvPr id="0" name=""/>
        <dsp:cNvSpPr/>
      </dsp:nvSpPr>
      <dsp:spPr>
        <a:xfrm>
          <a:off x="4054942" y="3897982"/>
          <a:ext cx="1278506" cy="1784371"/>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Rango y Amplitud (Rango) </a:t>
          </a:r>
          <a:r>
            <a:rPr lang="es-ES" sz="1700" kern="1200" dirty="0" err="1" smtClean="0"/>
            <a:t>intercuartil</a:t>
          </a:r>
          <a:endParaRPr lang="es-ES" sz="1700" kern="1200" dirty="0"/>
        </a:p>
      </dsp:txBody>
      <dsp:txXfrm>
        <a:off x="4092388" y="3935428"/>
        <a:ext cx="1203614" cy="1709479"/>
      </dsp:txXfrm>
    </dsp:sp>
    <dsp:sp modelId="{AFBE0419-9BD6-4A91-A242-560C68947A96}">
      <dsp:nvSpPr>
        <dsp:cNvPr id="0" name=""/>
        <dsp:cNvSpPr/>
      </dsp:nvSpPr>
      <dsp:spPr>
        <a:xfrm>
          <a:off x="5387146" y="3897982"/>
          <a:ext cx="1278506" cy="1784371"/>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Varianza y desviación estándar</a:t>
          </a:r>
          <a:endParaRPr lang="es-ES" sz="1700" kern="1200" dirty="0"/>
        </a:p>
      </dsp:txBody>
      <dsp:txXfrm>
        <a:off x="5424592" y="3935428"/>
        <a:ext cx="1203614" cy="1709479"/>
      </dsp:txXfrm>
    </dsp:sp>
    <dsp:sp modelId="{B828A005-A785-44D9-83F5-2CE10AC8ACD7}">
      <dsp:nvSpPr>
        <dsp:cNvPr id="0" name=""/>
        <dsp:cNvSpPr/>
      </dsp:nvSpPr>
      <dsp:spPr>
        <a:xfrm>
          <a:off x="6719350" y="3897982"/>
          <a:ext cx="1278506" cy="1784371"/>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Parámetros de localización (Mediana, Percentil y Cuartil)</a:t>
          </a:r>
          <a:endParaRPr lang="es-ES" sz="1700" kern="1200" dirty="0"/>
        </a:p>
      </dsp:txBody>
      <dsp:txXfrm>
        <a:off x="6756796" y="3935428"/>
        <a:ext cx="1203614" cy="1709479"/>
      </dsp:txXfrm>
    </dsp:sp>
    <dsp:sp modelId="{B88A92A8-C978-40BD-91A3-65AA585D59FD}">
      <dsp:nvSpPr>
        <dsp:cNvPr id="0" name=""/>
        <dsp:cNvSpPr/>
      </dsp:nvSpPr>
      <dsp:spPr>
        <a:xfrm>
          <a:off x="8051555" y="3897982"/>
          <a:ext cx="1278506" cy="1784371"/>
        </a:xfrm>
        <a:prstGeom prst="roundRect">
          <a:avLst>
            <a:gd name="adj" fmla="val 10000"/>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s-ES" sz="1700" kern="1200" dirty="0" smtClean="0"/>
            <a:t>Coeficiente de Variación</a:t>
          </a:r>
          <a:endParaRPr lang="es-ES" sz="1700" kern="1200" dirty="0"/>
        </a:p>
      </dsp:txBody>
      <dsp:txXfrm>
        <a:off x="8089001" y="3935428"/>
        <a:ext cx="1203614" cy="170947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4.wmf"/><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0AD39438-4F44-49B1-8A58-482C9B94A4A0}" type="datetimeFigureOut">
              <a:rPr lang="es-MX" smtClean="0"/>
              <a:t>24/01/2019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12664548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0AD39438-4F44-49B1-8A58-482C9B94A4A0}" type="datetimeFigureOut">
              <a:rPr lang="es-MX" smtClean="0"/>
              <a:t>24/01/2019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7665408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0AD39438-4F44-49B1-8A58-482C9B94A4A0}" type="datetimeFigureOut">
              <a:rPr lang="es-MX" smtClean="0"/>
              <a:t>24/01/2019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7847902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0AD39438-4F44-49B1-8A58-482C9B94A4A0}" type="datetimeFigureOut">
              <a:rPr lang="es-MX" smtClean="0"/>
              <a:t>24/01/2019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24127367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AD39438-4F44-49B1-8A58-482C9B94A4A0}" type="datetimeFigureOut">
              <a:rPr lang="es-MX" smtClean="0"/>
              <a:t>24/01/2019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35722858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0AD39438-4F44-49B1-8A58-482C9B94A4A0}" type="datetimeFigureOut">
              <a:rPr lang="es-MX" smtClean="0"/>
              <a:t>24/01/2019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42426417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0AD39438-4F44-49B1-8A58-482C9B94A4A0}" type="datetimeFigureOut">
              <a:rPr lang="es-MX" smtClean="0"/>
              <a:t>24/01/2019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13877194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0AD39438-4F44-49B1-8A58-482C9B94A4A0}" type="datetimeFigureOut">
              <a:rPr lang="es-MX" smtClean="0"/>
              <a:t>24/01/2019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31149141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AD39438-4F44-49B1-8A58-482C9B94A4A0}" type="datetimeFigureOut">
              <a:rPr lang="es-MX" smtClean="0"/>
              <a:t>24/01/2019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40081773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AD39438-4F44-49B1-8A58-482C9B94A4A0}" type="datetimeFigureOut">
              <a:rPr lang="es-MX" smtClean="0"/>
              <a:t>24/01/2019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29186070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AD39438-4F44-49B1-8A58-482C9B94A4A0}" type="datetimeFigureOut">
              <a:rPr lang="es-MX" smtClean="0"/>
              <a:t>24/01/2019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FB685A7A-AD6E-4F4A-BD31-C3543711FC47}" type="slidenum">
              <a:rPr lang="es-MX" smtClean="0"/>
              <a:t>‹Nº›</a:t>
            </a:fld>
            <a:endParaRPr lang="es-MX"/>
          </a:p>
        </p:txBody>
      </p:sp>
    </p:spTree>
    <p:extLst>
      <p:ext uri="{BB962C8B-B14F-4D97-AF65-F5344CB8AC3E}">
        <p14:creationId xmlns:p14="http://schemas.microsoft.com/office/powerpoint/2010/main" val="3615636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39438-4F44-49B1-8A58-482C9B94A4A0}" type="datetimeFigureOut">
              <a:rPr lang="es-MX" smtClean="0"/>
              <a:t>24/01/2019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685A7A-AD6E-4F4A-BD31-C3543711FC47}" type="slidenum">
              <a:rPr lang="es-MX" smtClean="0"/>
              <a:t>‹Nº›</a:t>
            </a:fld>
            <a:endParaRPr lang="es-MX"/>
          </a:p>
        </p:txBody>
      </p:sp>
    </p:spTree>
    <p:extLst>
      <p:ext uri="{BB962C8B-B14F-4D97-AF65-F5344CB8AC3E}">
        <p14:creationId xmlns:p14="http://schemas.microsoft.com/office/powerpoint/2010/main" val="2835970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4.bin"/><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3.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0.png"/><Relationship Id="rId1" Type="http://schemas.openxmlformats.org/officeDocument/2006/relationships/slideLayout" Target="../slideLayouts/slideLayout7.xml"/><Relationship Id="rId5" Type="http://schemas.openxmlformats.org/officeDocument/2006/relationships/image" Target="../media/image230.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37.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5.gif"/><Relationship Id="rId4" Type="http://schemas.openxmlformats.org/officeDocument/2006/relationships/image" Target="../media/image320.png"/></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onlinemphdegree.net/files/2013/07/biostatistics-mph-degree.jpg"/>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ítulo 2"/>
          <p:cNvSpPr>
            <a:spLocks noGrp="1"/>
          </p:cNvSpPr>
          <p:nvPr>
            <p:ph type="subTitle" idx="1"/>
          </p:nvPr>
        </p:nvSpPr>
        <p:spPr>
          <a:xfrm>
            <a:off x="0" y="4255947"/>
            <a:ext cx="7700211" cy="492290"/>
          </a:xfrm>
          <a:solidFill>
            <a:srgbClr val="002060"/>
          </a:solidFill>
          <a:ln>
            <a:solidFill>
              <a:srgbClr val="002060"/>
            </a:solidFill>
          </a:ln>
        </p:spPr>
        <p:txBody>
          <a:bodyPr/>
          <a:lstStyle/>
          <a:p>
            <a:pPr algn="r"/>
            <a:r>
              <a:rPr lang="es-MX" b="1" dirty="0" smtClean="0">
                <a:solidFill>
                  <a:srgbClr val="00B0F0"/>
                </a:solidFill>
                <a:latin typeface="Arial Narrow" panose="020B0606020202030204" pitchFamily="34" charset="0"/>
              </a:rPr>
              <a:t>Capítulo 2</a:t>
            </a:r>
            <a:endParaRPr lang="es-MX" b="1" dirty="0">
              <a:solidFill>
                <a:srgbClr val="00B0F0"/>
              </a:solidFill>
              <a:latin typeface="Arial Narrow" panose="020B0606020202030204" pitchFamily="34" charset="0"/>
            </a:endParaRPr>
          </a:p>
        </p:txBody>
      </p:sp>
      <p:sp>
        <p:nvSpPr>
          <p:cNvPr id="4" name="CuadroTexto 3"/>
          <p:cNvSpPr txBox="1"/>
          <p:nvPr/>
        </p:nvSpPr>
        <p:spPr>
          <a:xfrm>
            <a:off x="7124132" y="5362941"/>
            <a:ext cx="4669284" cy="1477328"/>
          </a:xfrm>
          <a:prstGeom prst="rect">
            <a:avLst/>
          </a:prstGeom>
          <a:noFill/>
        </p:spPr>
        <p:txBody>
          <a:bodyPr wrap="square" rtlCol="0">
            <a:spAutoFit/>
          </a:bodyPr>
          <a:lstStyle/>
          <a:p>
            <a:pPr algn="r"/>
            <a:r>
              <a:rPr lang="es-MX" b="1" dirty="0" smtClean="0">
                <a:solidFill>
                  <a:srgbClr val="002060"/>
                </a:solidFill>
                <a:latin typeface="Arial Narrow" panose="020B0606020202030204" pitchFamily="34" charset="0"/>
              </a:rPr>
              <a:t>Arreglo ordenado</a:t>
            </a:r>
          </a:p>
          <a:p>
            <a:pPr algn="r"/>
            <a:r>
              <a:rPr lang="es-MX" b="1" dirty="0" smtClean="0">
                <a:solidFill>
                  <a:srgbClr val="002060"/>
                </a:solidFill>
                <a:latin typeface="Arial Narrow" panose="020B0606020202030204" pitchFamily="34" charset="0"/>
              </a:rPr>
              <a:t>Datos agrupados y distribución de frecuencias</a:t>
            </a:r>
          </a:p>
          <a:p>
            <a:pPr algn="r"/>
            <a:r>
              <a:rPr lang="es-MX" b="1" dirty="0" smtClean="0">
                <a:solidFill>
                  <a:srgbClr val="002060"/>
                </a:solidFill>
                <a:latin typeface="Arial Narrow" panose="020B0606020202030204" pitchFamily="34" charset="0"/>
              </a:rPr>
              <a:t>Medidas de tendencia central</a:t>
            </a:r>
          </a:p>
          <a:p>
            <a:pPr algn="r"/>
            <a:r>
              <a:rPr lang="es-MX" b="1" dirty="0" smtClean="0">
                <a:solidFill>
                  <a:srgbClr val="002060"/>
                </a:solidFill>
                <a:latin typeface="Arial Narrow" panose="020B0606020202030204" pitchFamily="34" charset="0"/>
              </a:rPr>
              <a:t>Medidas de dispersión</a:t>
            </a:r>
          </a:p>
          <a:p>
            <a:pPr algn="r"/>
            <a:endParaRPr lang="es-MX" b="1" dirty="0" smtClean="0">
              <a:solidFill>
                <a:srgbClr val="002060"/>
              </a:solidFill>
              <a:latin typeface="Arial Narrow" panose="020B0606020202030204" pitchFamily="34" charset="0"/>
            </a:endParaRPr>
          </a:p>
        </p:txBody>
      </p:sp>
      <p:sp>
        <p:nvSpPr>
          <p:cNvPr id="6" name="Recortar rectángulo de esquina sencilla 5"/>
          <p:cNvSpPr/>
          <p:nvPr/>
        </p:nvSpPr>
        <p:spPr>
          <a:xfrm>
            <a:off x="0" y="1524001"/>
            <a:ext cx="7700211" cy="2731946"/>
          </a:xfrm>
          <a:prstGeom prst="snip1Rect">
            <a:avLst>
              <a:gd name="adj" fmla="val 50000"/>
            </a:avLst>
          </a:prstGeom>
          <a:solidFill>
            <a:srgbClr val="002060">
              <a:alpha val="80000"/>
            </a:srgbClr>
          </a:solidFill>
          <a:ln>
            <a:solidFill>
              <a:srgbClr val="002060"/>
            </a:solidFill>
          </a:ln>
        </p:spPr>
        <p:txBody>
          <a:bodyPr vert="horz" lIns="91440" tIns="45720" rIns="91440" bIns="45720" rtlCol="0" anchor="b">
            <a:normAutofit/>
          </a:bodyPr>
          <a:lstStyle/>
          <a:p>
            <a:pPr>
              <a:lnSpc>
                <a:spcPct val="90000"/>
              </a:lnSpc>
              <a:spcBef>
                <a:spcPct val="0"/>
              </a:spcBef>
            </a:pPr>
            <a:r>
              <a:rPr lang="es-MX" sz="5400" b="1" dirty="0" smtClean="0">
                <a:solidFill>
                  <a:schemeClr val="accent1">
                    <a:lumMod val="40000"/>
                    <a:lumOff val="60000"/>
                  </a:schemeClr>
                </a:solidFill>
                <a:latin typeface="Arial Narrow" panose="020B0606020202030204" pitchFamily="34" charset="0"/>
                <a:ea typeface="+mj-ea"/>
                <a:cs typeface="+mj-cs"/>
              </a:rPr>
              <a:t>E s t a d í s t i c a </a:t>
            </a:r>
          </a:p>
          <a:p>
            <a:pPr>
              <a:lnSpc>
                <a:spcPct val="90000"/>
              </a:lnSpc>
              <a:spcBef>
                <a:spcPct val="0"/>
              </a:spcBef>
            </a:pPr>
            <a:r>
              <a:rPr lang="es-MX" sz="6600" b="1" dirty="0" smtClean="0">
                <a:solidFill>
                  <a:schemeClr val="accent1">
                    <a:lumMod val="40000"/>
                    <a:lumOff val="60000"/>
                  </a:schemeClr>
                </a:solidFill>
                <a:effectLst>
                  <a:outerShdw blurRad="38100" dist="38100" dir="2700000" algn="tl">
                    <a:srgbClr val="000000">
                      <a:alpha val="43137"/>
                    </a:srgbClr>
                  </a:outerShdw>
                </a:effectLst>
                <a:latin typeface="Arial Narrow" panose="020B0606020202030204" pitchFamily="34" charset="0"/>
                <a:ea typeface="+mj-ea"/>
                <a:cs typeface="+mj-cs"/>
              </a:rPr>
              <a:t>DESCRIPTIVA</a:t>
            </a:r>
            <a:endParaRPr lang="es-MX" sz="7200" b="1" dirty="0">
              <a:solidFill>
                <a:schemeClr val="accent1">
                  <a:lumMod val="40000"/>
                  <a:lumOff val="60000"/>
                </a:schemeClr>
              </a:solidFill>
              <a:effectLst>
                <a:outerShdw blurRad="38100" dist="38100" dir="2700000" algn="tl">
                  <a:srgbClr val="000000">
                    <a:alpha val="43137"/>
                  </a:srgbClr>
                </a:outerShdw>
              </a:effectLst>
              <a:latin typeface="Arial Narrow" panose="020B0606020202030204" pitchFamily="34" charset="0"/>
              <a:ea typeface="+mj-ea"/>
              <a:cs typeface="+mj-cs"/>
            </a:endParaRPr>
          </a:p>
        </p:txBody>
      </p:sp>
    </p:spTree>
    <p:extLst>
      <p:ext uri="{BB962C8B-B14F-4D97-AF65-F5344CB8AC3E}">
        <p14:creationId xmlns:p14="http://schemas.microsoft.com/office/powerpoint/2010/main" val="6231010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7" name="Tabla 6"/>
          <p:cNvGraphicFramePr>
            <a:graphicFrameLocks noGrp="1"/>
          </p:cNvGraphicFramePr>
          <p:nvPr/>
        </p:nvGraphicFramePr>
        <p:xfrm>
          <a:off x="682390" y="2065551"/>
          <a:ext cx="4913193" cy="4426045"/>
        </p:xfrm>
        <a:graphic>
          <a:graphicData uri="http://schemas.openxmlformats.org/drawingml/2006/table">
            <a:tbl>
              <a:tblPr firstRow="1" bandRow="1">
                <a:tableStyleId>{5940675A-B579-460E-94D1-54222C63F5DA}</a:tableStyleId>
              </a:tblPr>
              <a:tblGrid>
                <a:gridCol w="1637731">
                  <a:extLst>
                    <a:ext uri="{9D8B030D-6E8A-4147-A177-3AD203B41FA5}">
                      <a16:colId xmlns:a16="http://schemas.microsoft.com/office/drawing/2014/main" val="2775487937"/>
                    </a:ext>
                  </a:extLst>
                </a:gridCol>
                <a:gridCol w="1637731">
                  <a:extLst>
                    <a:ext uri="{9D8B030D-6E8A-4147-A177-3AD203B41FA5}">
                      <a16:colId xmlns:a16="http://schemas.microsoft.com/office/drawing/2014/main" val="2759728805"/>
                    </a:ext>
                  </a:extLst>
                </a:gridCol>
                <a:gridCol w="1637731">
                  <a:extLst>
                    <a:ext uri="{9D8B030D-6E8A-4147-A177-3AD203B41FA5}">
                      <a16:colId xmlns:a16="http://schemas.microsoft.com/office/drawing/2014/main" val="3444771052"/>
                    </a:ext>
                  </a:extLst>
                </a:gridCol>
              </a:tblGrid>
              <a:tr h="885209">
                <a:tc>
                  <a:txBody>
                    <a:bodyPr/>
                    <a:lstStyle/>
                    <a:p>
                      <a:pPr algn="ctr"/>
                      <a:r>
                        <a:rPr lang="es-MX" b="1" dirty="0" smtClean="0">
                          <a:solidFill>
                            <a:srgbClr val="FFC000"/>
                          </a:solidFill>
                          <a:latin typeface="Arial Narrow" panose="020B0606020202030204" pitchFamily="34" charset="0"/>
                        </a:rPr>
                        <a:t>Clases</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a:t>
                      </a:r>
                      <a:r>
                        <a:rPr lang="es-MX" b="1" baseline="0" dirty="0" smtClean="0">
                          <a:solidFill>
                            <a:srgbClr val="FFC000"/>
                          </a:solidFill>
                          <a:latin typeface="Arial Narrow" panose="020B0606020202030204" pitchFamily="34" charset="0"/>
                        </a:rPr>
                        <a:t> Absoluta</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 Relativa</a:t>
                      </a:r>
                      <a:endParaRPr lang="es-MX" b="1" dirty="0">
                        <a:solidFill>
                          <a:srgbClr val="FFC000"/>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863893012"/>
                  </a:ext>
                </a:extLst>
              </a:tr>
              <a:tr h="885209">
                <a:tc>
                  <a:txBody>
                    <a:bodyPr/>
                    <a:lstStyle/>
                    <a:p>
                      <a:endParaRPr lang="es-MX"/>
                    </a:p>
                  </a:txBody>
                  <a:tcPr/>
                </a:tc>
                <a:tc>
                  <a:txBody>
                    <a:bodyPr/>
                    <a:lstStyle/>
                    <a:p>
                      <a:pPr algn="ctr"/>
                      <a:r>
                        <a:rPr lang="es-MX" sz="2000" b="1" dirty="0" smtClean="0">
                          <a:solidFill>
                            <a:srgbClr val="002060"/>
                          </a:solidFill>
                        </a:rPr>
                        <a:t>6</a:t>
                      </a:r>
                      <a:endParaRPr lang="es-MX" sz="2000" b="1" dirty="0">
                        <a:solidFill>
                          <a:srgbClr val="002060"/>
                        </a:solidFill>
                      </a:endParaRPr>
                    </a:p>
                  </a:txBody>
                  <a:tcPr/>
                </a:tc>
                <a:tc>
                  <a:txBody>
                    <a:bodyPr/>
                    <a:lstStyle/>
                    <a:p>
                      <a:pPr algn="ctr"/>
                      <a:r>
                        <a:rPr lang="es-MX" sz="2000" b="1" dirty="0" smtClean="0">
                          <a:solidFill>
                            <a:srgbClr val="002060"/>
                          </a:solidFill>
                        </a:rPr>
                        <a:t>6/18 = 1/3</a:t>
                      </a:r>
                      <a:endParaRPr lang="es-MX" sz="2000" b="1" dirty="0">
                        <a:solidFill>
                          <a:srgbClr val="002060"/>
                        </a:solidFill>
                      </a:endParaRPr>
                    </a:p>
                  </a:txBody>
                  <a:tcPr/>
                </a:tc>
                <a:extLst>
                  <a:ext uri="{0D108BD9-81ED-4DB2-BD59-A6C34878D82A}">
                    <a16:rowId xmlns:a16="http://schemas.microsoft.com/office/drawing/2014/main" val="3572331377"/>
                  </a:ext>
                </a:extLst>
              </a:tr>
              <a:tr h="885209">
                <a:tc>
                  <a:txBody>
                    <a:bodyPr/>
                    <a:lstStyle/>
                    <a:p>
                      <a:endParaRPr lang="es-MX"/>
                    </a:p>
                  </a:txBody>
                  <a:tcPr/>
                </a:tc>
                <a:tc>
                  <a:txBody>
                    <a:bodyPr/>
                    <a:lstStyle/>
                    <a:p>
                      <a:pPr algn="ctr"/>
                      <a:r>
                        <a:rPr lang="es-MX" sz="2000" b="1" dirty="0" smtClean="0">
                          <a:solidFill>
                            <a:srgbClr val="002060"/>
                          </a:solidFill>
                        </a:rPr>
                        <a:t>4</a:t>
                      </a:r>
                      <a:endParaRPr lang="es-MX" sz="2000" b="1" dirty="0">
                        <a:solidFill>
                          <a:srgbClr val="002060"/>
                        </a:solidFill>
                      </a:endParaRPr>
                    </a:p>
                  </a:txBody>
                  <a:tcPr/>
                </a:tc>
                <a:tc>
                  <a:txBody>
                    <a:bodyPr/>
                    <a:lstStyle/>
                    <a:p>
                      <a:pPr algn="ctr"/>
                      <a:r>
                        <a:rPr lang="es-MX" sz="2000" b="1" dirty="0" smtClean="0">
                          <a:solidFill>
                            <a:srgbClr val="002060"/>
                          </a:solidFill>
                        </a:rPr>
                        <a:t>4/18 = 2/9</a:t>
                      </a:r>
                      <a:endParaRPr lang="es-MX" sz="2000" b="1" dirty="0">
                        <a:solidFill>
                          <a:srgbClr val="002060"/>
                        </a:solidFill>
                      </a:endParaRPr>
                    </a:p>
                  </a:txBody>
                  <a:tcPr/>
                </a:tc>
                <a:extLst>
                  <a:ext uri="{0D108BD9-81ED-4DB2-BD59-A6C34878D82A}">
                    <a16:rowId xmlns:a16="http://schemas.microsoft.com/office/drawing/2014/main" val="1979896036"/>
                  </a:ext>
                </a:extLst>
              </a:tr>
              <a:tr h="885209">
                <a:tc>
                  <a:txBody>
                    <a:bodyPr/>
                    <a:lstStyle/>
                    <a:p>
                      <a:endParaRPr lang="es-MX"/>
                    </a:p>
                  </a:txBody>
                  <a:tcPr/>
                </a:tc>
                <a:tc>
                  <a:txBody>
                    <a:bodyPr/>
                    <a:lstStyle/>
                    <a:p>
                      <a:pPr algn="ctr"/>
                      <a:r>
                        <a:rPr lang="es-MX" sz="2000" b="1" dirty="0" smtClean="0">
                          <a:solidFill>
                            <a:srgbClr val="002060"/>
                          </a:solidFill>
                        </a:rPr>
                        <a:t>3</a:t>
                      </a:r>
                      <a:endParaRPr lang="es-MX" sz="2000" b="1" dirty="0">
                        <a:solidFill>
                          <a:srgbClr val="002060"/>
                        </a:solidFill>
                      </a:endParaRPr>
                    </a:p>
                  </a:txBody>
                  <a:tcPr/>
                </a:tc>
                <a:tc>
                  <a:txBody>
                    <a:bodyPr/>
                    <a:lstStyle/>
                    <a:p>
                      <a:pPr algn="ctr"/>
                      <a:r>
                        <a:rPr lang="es-MX" sz="2000" b="1" dirty="0" smtClean="0">
                          <a:solidFill>
                            <a:srgbClr val="002060"/>
                          </a:solidFill>
                        </a:rPr>
                        <a:t>3/18 =</a:t>
                      </a:r>
                      <a:r>
                        <a:rPr lang="es-MX" sz="2000" b="1" baseline="0" dirty="0" smtClean="0">
                          <a:solidFill>
                            <a:srgbClr val="002060"/>
                          </a:solidFill>
                        </a:rPr>
                        <a:t> 1/6</a:t>
                      </a:r>
                      <a:endParaRPr lang="es-MX" sz="2000" b="1" dirty="0">
                        <a:solidFill>
                          <a:srgbClr val="002060"/>
                        </a:solidFill>
                      </a:endParaRPr>
                    </a:p>
                  </a:txBody>
                  <a:tcPr/>
                </a:tc>
                <a:extLst>
                  <a:ext uri="{0D108BD9-81ED-4DB2-BD59-A6C34878D82A}">
                    <a16:rowId xmlns:a16="http://schemas.microsoft.com/office/drawing/2014/main" val="722892970"/>
                  </a:ext>
                </a:extLst>
              </a:tr>
              <a:tr h="885209">
                <a:tc>
                  <a:txBody>
                    <a:bodyPr/>
                    <a:lstStyle/>
                    <a:p>
                      <a:endParaRPr lang="es-MX"/>
                    </a:p>
                  </a:txBody>
                  <a:tcPr/>
                </a:tc>
                <a:tc>
                  <a:txBody>
                    <a:bodyPr/>
                    <a:lstStyle/>
                    <a:p>
                      <a:pPr algn="ctr"/>
                      <a:r>
                        <a:rPr lang="es-MX" sz="2000" b="1" dirty="0" smtClean="0">
                          <a:solidFill>
                            <a:srgbClr val="002060"/>
                          </a:solidFill>
                        </a:rPr>
                        <a:t>5</a:t>
                      </a:r>
                      <a:endParaRPr lang="es-MX" sz="2000" b="1" dirty="0">
                        <a:solidFill>
                          <a:srgbClr val="002060"/>
                        </a:solidFill>
                      </a:endParaRPr>
                    </a:p>
                  </a:txBody>
                  <a:tcPr/>
                </a:tc>
                <a:tc>
                  <a:txBody>
                    <a:bodyPr/>
                    <a:lstStyle/>
                    <a:p>
                      <a:pPr algn="ctr"/>
                      <a:r>
                        <a:rPr lang="es-MX" sz="2000" b="1" dirty="0" smtClean="0">
                          <a:solidFill>
                            <a:srgbClr val="002060"/>
                          </a:solidFill>
                        </a:rPr>
                        <a:t>5/18</a:t>
                      </a:r>
                      <a:r>
                        <a:rPr lang="es-MX" sz="2000" b="1" baseline="0" dirty="0" smtClean="0">
                          <a:solidFill>
                            <a:srgbClr val="002060"/>
                          </a:solidFill>
                        </a:rPr>
                        <a:t> = 5/18</a:t>
                      </a:r>
                      <a:endParaRPr lang="es-MX" sz="2000" b="1" dirty="0">
                        <a:solidFill>
                          <a:srgbClr val="002060"/>
                        </a:solidFill>
                      </a:endParaRPr>
                    </a:p>
                  </a:txBody>
                  <a:tcPr/>
                </a:tc>
                <a:extLst>
                  <a:ext uri="{0D108BD9-81ED-4DB2-BD59-A6C34878D82A}">
                    <a16:rowId xmlns:a16="http://schemas.microsoft.com/office/drawing/2014/main" val="1206405083"/>
                  </a:ext>
                </a:extLst>
              </a:tr>
            </a:tbl>
          </a:graphicData>
        </a:graphic>
      </p:graphicFrame>
      <p:sp>
        <p:nvSpPr>
          <p:cNvPr id="8" name="Título 1"/>
          <p:cNvSpPr txBox="1">
            <a:spLocks/>
          </p:cNvSpPr>
          <p:nvPr/>
        </p:nvSpPr>
        <p:spPr>
          <a:xfrm>
            <a:off x="7080069" y="228647"/>
            <a:ext cx="4681626" cy="1446550"/>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pPr algn="ctr"/>
            <a:r>
              <a:rPr lang="es-MX" sz="4400" dirty="0" smtClean="0"/>
              <a:t>Distribución de  frecuencias</a:t>
            </a:r>
            <a:endParaRPr lang="es-MX" sz="4400" dirty="0"/>
          </a:p>
        </p:txBody>
      </p:sp>
      <p:pic>
        <p:nvPicPr>
          <p:cNvPr id="9" name="Imagen 8"/>
          <p:cNvPicPr>
            <a:picLocks noChangeAspect="1"/>
          </p:cNvPicPr>
          <p:nvPr/>
        </p:nvPicPr>
        <p:blipFill rotWithShape="1">
          <a:blip r:embed="rId2">
            <a:clrChange>
              <a:clrFrom>
                <a:srgbClr val="FFFFFF"/>
              </a:clrFrom>
              <a:clrTo>
                <a:srgbClr val="FFFFFF">
                  <a:alpha val="0"/>
                </a:srgbClr>
              </a:clrTo>
            </a:clrChange>
          </a:blip>
          <a:srcRect l="29334" t="46593" r="63083" b="16666"/>
          <a:stretch/>
        </p:blipFill>
        <p:spPr>
          <a:xfrm>
            <a:off x="834333" y="3034961"/>
            <a:ext cx="1403900" cy="3365839"/>
          </a:xfrm>
          <a:prstGeom prst="rect">
            <a:avLst/>
          </a:prstGeom>
        </p:spPr>
      </p:pic>
      <p:pic>
        <p:nvPicPr>
          <p:cNvPr id="12" name="Imagen 11"/>
          <p:cNvPicPr>
            <a:picLocks noChangeAspect="1"/>
          </p:cNvPicPr>
          <p:nvPr/>
        </p:nvPicPr>
        <p:blipFill rotWithShape="1">
          <a:blip r:embed="rId3"/>
          <a:srcRect l="31250" t="48074" r="17250" b="18889"/>
          <a:stretch/>
        </p:blipFill>
        <p:spPr>
          <a:xfrm>
            <a:off x="682390" y="304646"/>
            <a:ext cx="3167616" cy="1173707"/>
          </a:xfrm>
          <a:prstGeom prst="rect">
            <a:avLst/>
          </a:prstGeom>
        </p:spPr>
      </p:pic>
      <p:sp>
        <p:nvSpPr>
          <p:cNvPr id="13" name="CuadroTexto 12"/>
          <p:cNvSpPr txBox="1"/>
          <p:nvPr/>
        </p:nvSpPr>
        <p:spPr>
          <a:xfrm>
            <a:off x="4002406" y="660666"/>
            <a:ext cx="1044052" cy="461665"/>
          </a:xfrm>
          <a:prstGeom prst="rect">
            <a:avLst/>
          </a:prstGeom>
          <a:noFill/>
        </p:spPr>
        <p:txBody>
          <a:bodyPr wrap="square" rtlCol="0">
            <a:spAutoFit/>
          </a:bodyPr>
          <a:lstStyle/>
          <a:p>
            <a:r>
              <a:rPr lang="es-MX" sz="2400" b="1" dirty="0" smtClean="0">
                <a:solidFill>
                  <a:srgbClr val="002060"/>
                </a:solidFill>
              </a:rPr>
              <a:t>= N</a:t>
            </a:r>
            <a:endParaRPr lang="es-MX" b="1" dirty="0">
              <a:solidFill>
                <a:srgbClr val="002060"/>
              </a:solidFill>
            </a:endParaRPr>
          </a:p>
        </p:txBody>
      </p:sp>
      <mc:AlternateContent xmlns:mc="http://schemas.openxmlformats.org/markup-compatibility/2006" xmlns:a14="http://schemas.microsoft.com/office/drawing/2010/main">
        <mc:Choice Requires="a14">
          <p:sp>
            <p:nvSpPr>
              <p:cNvPr id="14" name="Rectángulo 13"/>
              <p:cNvSpPr/>
              <p:nvPr/>
            </p:nvSpPr>
            <p:spPr>
              <a:xfrm>
                <a:off x="5714104" y="2537517"/>
                <a:ext cx="6623357" cy="1051442"/>
              </a:xfrm>
              <a:prstGeom prst="rect">
                <a:avLst/>
              </a:prstGeom>
            </p:spPr>
            <p:txBody>
              <a:bodyPr wrap="square">
                <a:spAutoFit/>
              </a:bodyPr>
              <a:lstStyle/>
              <a:p>
                <a:r>
                  <a:rPr lang="es-MX" b="1" dirty="0" smtClean="0">
                    <a:solidFill>
                      <a:srgbClr val="002060"/>
                    </a:solidFill>
                    <a:latin typeface="Arial" panose="020B0604020202020204" pitchFamily="34" charset="0"/>
                    <a:cs typeface="Arial" panose="020B0604020202020204" pitchFamily="34" charset="0"/>
                  </a:rPr>
                  <a:t>Frecuencia relativa = </a:t>
                </a:r>
                <a14:m>
                  <m:oMath xmlns:m="http://schemas.openxmlformats.org/officeDocument/2006/math">
                    <m:f>
                      <m:fPr>
                        <m:ctrlPr>
                          <a:rPr lang="es-MX" b="1" i="1" smtClean="0">
                            <a:solidFill>
                              <a:srgbClr val="002060"/>
                            </a:solidFill>
                            <a:latin typeface="Cambria Math" panose="02040503050406030204" pitchFamily="18" charset="0"/>
                          </a:rPr>
                        </m:ctrlPr>
                      </m:fPr>
                      <m:num>
                        <m:r>
                          <a:rPr lang="es-MX" b="1" i="1" smtClean="0">
                            <a:solidFill>
                              <a:srgbClr val="002060"/>
                            </a:solidFill>
                            <a:latin typeface="Cambria Math" panose="02040503050406030204" pitchFamily="18" charset="0"/>
                          </a:rPr>
                          <m:t>𝑵</m:t>
                        </m:r>
                        <m:r>
                          <a:rPr lang="es-MX" b="1" i="1" smtClean="0">
                            <a:solidFill>
                              <a:srgbClr val="002060"/>
                            </a:solidFill>
                            <a:latin typeface="Cambria Math" panose="02040503050406030204" pitchFamily="18" charset="0"/>
                          </a:rPr>
                          <m:t>ú</m:t>
                        </m:r>
                        <m:r>
                          <a:rPr lang="es-MX" b="1" i="1" smtClean="0">
                            <a:solidFill>
                              <a:srgbClr val="002060"/>
                            </a:solidFill>
                            <a:latin typeface="Cambria Math" panose="02040503050406030204" pitchFamily="18" charset="0"/>
                          </a:rPr>
                          <m:t>𝒎𝒆𝒓𝒐</m:t>
                        </m:r>
                        <m:r>
                          <a:rPr lang="es-MX" b="1" i="1" smtClean="0">
                            <a:solidFill>
                              <a:srgbClr val="002060"/>
                            </a:solidFill>
                            <a:latin typeface="Cambria Math" panose="02040503050406030204" pitchFamily="18" charset="0"/>
                          </a:rPr>
                          <m:t> </m:t>
                        </m:r>
                        <m:r>
                          <a:rPr lang="es-MX" b="1" i="1" smtClean="0">
                            <a:solidFill>
                              <a:srgbClr val="002060"/>
                            </a:solidFill>
                            <a:latin typeface="Cambria Math" panose="02040503050406030204" pitchFamily="18" charset="0"/>
                          </a:rPr>
                          <m:t>𝒅𝒆</m:t>
                        </m:r>
                        <m:r>
                          <a:rPr lang="es-MX" b="1" i="1" smtClean="0">
                            <a:solidFill>
                              <a:srgbClr val="002060"/>
                            </a:solidFill>
                            <a:latin typeface="Cambria Math" panose="02040503050406030204" pitchFamily="18" charset="0"/>
                          </a:rPr>
                          <m:t> </m:t>
                        </m:r>
                        <m:r>
                          <a:rPr lang="es-MX" b="1" i="1" smtClean="0">
                            <a:solidFill>
                              <a:srgbClr val="002060"/>
                            </a:solidFill>
                            <a:latin typeface="Cambria Math" panose="02040503050406030204" pitchFamily="18" charset="0"/>
                          </a:rPr>
                          <m:t>𝒗𝒂𝒍𝒐𝒓𝒆𝒔</m:t>
                        </m:r>
                        <m:r>
                          <a:rPr lang="es-MX" b="1" i="1" smtClean="0">
                            <a:solidFill>
                              <a:srgbClr val="002060"/>
                            </a:solidFill>
                            <a:latin typeface="Cambria Math" panose="02040503050406030204" pitchFamily="18" charset="0"/>
                          </a:rPr>
                          <m:t> </m:t>
                        </m:r>
                        <m:r>
                          <a:rPr lang="es-MX" b="1" i="1" smtClean="0">
                            <a:solidFill>
                              <a:srgbClr val="002060"/>
                            </a:solidFill>
                            <a:latin typeface="Cambria Math" panose="02040503050406030204" pitchFamily="18" charset="0"/>
                          </a:rPr>
                          <m:t>𝒆𝒏</m:t>
                        </m:r>
                        <m:r>
                          <a:rPr lang="es-MX" b="1" i="1" smtClean="0">
                            <a:solidFill>
                              <a:srgbClr val="002060"/>
                            </a:solidFill>
                            <a:latin typeface="Cambria Math" panose="02040503050406030204" pitchFamily="18" charset="0"/>
                          </a:rPr>
                          <m:t> </m:t>
                        </m:r>
                        <m:r>
                          <a:rPr lang="es-MX" b="1" i="1" smtClean="0">
                            <a:solidFill>
                              <a:srgbClr val="002060"/>
                            </a:solidFill>
                            <a:latin typeface="Cambria Math" panose="02040503050406030204" pitchFamily="18" charset="0"/>
                          </a:rPr>
                          <m:t>𝒆𝒍</m:t>
                        </m:r>
                        <m:r>
                          <a:rPr lang="es-MX" b="1" i="1" smtClean="0">
                            <a:solidFill>
                              <a:srgbClr val="002060"/>
                            </a:solidFill>
                            <a:latin typeface="Cambria Math" panose="02040503050406030204" pitchFamily="18" charset="0"/>
                          </a:rPr>
                          <m:t> </m:t>
                        </m:r>
                        <m:r>
                          <a:rPr lang="es-MX" b="1" i="1" smtClean="0">
                            <a:solidFill>
                              <a:srgbClr val="002060"/>
                            </a:solidFill>
                            <a:latin typeface="Cambria Math" panose="02040503050406030204" pitchFamily="18" charset="0"/>
                          </a:rPr>
                          <m:t>𝒊𝒏𝒕𝒆𝒓𝒗𝒂𝒍𝒐</m:t>
                        </m:r>
                      </m:num>
                      <m:den>
                        <m:r>
                          <a:rPr lang="es-MX" b="1" i="1" smtClean="0">
                            <a:solidFill>
                              <a:srgbClr val="002060"/>
                            </a:solidFill>
                            <a:latin typeface="Cambria Math" panose="02040503050406030204" pitchFamily="18" charset="0"/>
                          </a:rPr>
                          <m:t>𝑵</m:t>
                        </m:r>
                        <m:r>
                          <a:rPr lang="es-MX" b="1" i="1" smtClean="0">
                            <a:solidFill>
                              <a:srgbClr val="002060"/>
                            </a:solidFill>
                            <a:latin typeface="Cambria Math" panose="02040503050406030204" pitchFamily="18" charset="0"/>
                          </a:rPr>
                          <m:t>ú</m:t>
                        </m:r>
                        <m:r>
                          <a:rPr lang="es-MX" b="1" i="1" smtClean="0">
                            <a:solidFill>
                              <a:srgbClr val="002060"/>
                            </a:solidFill>
                            <a:latin typeface="Cambria Math" panose="02040503050406030204" pitchFamily="18" charset="0"/>
                          </a:rPr>
                          <m:t>𝒎𝒆𝒓𝒐</m:t>
                        </m:r>
                        <m:r>
                          <a:rPr lang="es-MX" b="1" i="1" smtClean="0">
                            <a:solidFill>
                              <a:srgbClr val="002060"/>
                            </a:solidFill>
                            <a:latin typeface="Cambria Math" panose="02040503050406030204" pitchFamily="18" charset="0"/>
                          </a:rPr>
                          <m:t> </m:t>
                        </m:r>
                        <m:r>
                          <a:rPr lang="es-MX" b="1" i="1" smtClean="0">
                            <a:solidFill>
                              <a:srgbClr val="002060"/>
                            </a:solidFill>
                            <a:latin typeface="Cambria Math" panose="02040503050406030204" pitchFamily="18" charset="0"/>
                          </a:rPr>
                          <m:t>𝒕𝒐𝒕𝒂𝒍</m:t>
                        </m:r>
                        <m:r>
                          <a:rPr lang="es-MX" b="1" i="1" smtClean="0">
                            <a:solidFill>
                              <a:srgbClr val="002060"/>
                            </a:solidFill>
                            <a:latin typeface="Cambria Math" panose="02040503050406030204" pitchFamily="18" charset="0"/>
                          </a:rPr>
                          <m:t> </m:t>
                        </m:r>
                        <m:r>
                          <a:rPr lang="es-MX" b="1" i="1" smtClean="0">
                            <a:solidFill>
                              <a:srgbClr val="002060"/>
                            </a:solidFill>
                            <a:latin typeface="Cambria Math" panose="02040503050406030204" pitchFamily="18" charset="0"/>
                          </a:rPr>
                          <m:t>𝒅𝒆</m:t>
                        </m:r>
                        <m:r>
                          <a:rPr lang="es-MX" b="1" i="1" smtClean="0">
                            <a:solidFill>
                              <a:srgbClr val="002060"/>
                            </a:solidFill>
                            <a:latin typeface="Cambria Math" panose="02040503050406030204" pitchFamily="18" charset="0"/>
                          </a:rPr>
                          <m:t> </m:t>
                        </m:r>
                        <m:r>
                          <a:rPr lang="es-MX" b="1" i="1" smtClean="0">
                            <a:solidFill>
                              <a:srgbClr val="002060"/>
                            </a:solidFill>
                            <a:latin typeface="Cambria Math" panose="02040503050406030204" pitchFamily="18" charset="0"/>
                          </a:rPr>
                          <m:t>𝒗𝒂𝒍𝒐𝒓𝒆𝒔</m:t>
                        </m:r>
                      </m:den>
                    </m:f>
                  </m:oMath>
                </a14:m>
                <a:endParaRPr lang="es-MX" b="1" dirty="0" smtClean="0">
                  <a:solidFill>
                    <a:srgbClr val="002060"/>
                  </a:solidFill>
                  <a:latin typeface="Arial" panose="020B0604020202020204" pitchFamily="34" charset="0"/>
                  <a:cs typeface="Arial" panose="020B0604020202020204" pitchFamily="34" charset="0"/>
                </a:endParaRPr>
              </a:p>
              <a:p>
                <a:endParaRPr lang="es-MX" b="1" dirty="0">
                  <a:solidFill>
                    <a:srgbClr val="002060"/>
                  </a:solidFill>
                  <a:latin typeface="Arial" panose="020B0604020202020204" pitchFamily="34" charset="0"/>
                  <a:cs typeface="Arial" panose="020B0604020202020204" pitchFamily="34" charset="0"/>
                </a:endParaRPr>
              </a:p>
              <a:p>
                <a:r>
                  <a:rPr lang="es-MX" b="1" dirty="0" smtClean="0">
                    <a:solidFill>
                      <a:srgbClr val="002060"/>
                    </a:solidFill>
                    <a:latin typeface="Arial" panose="020B0604020202020204" pitchFamily="34" charset="0"/>
                    <a:cs typeface="Arial" panose="020B0604020202020204" pitchFamily="34" charset="0"/>
                  </a:rPr>
                  <a:t>Porcentaje=  Frecuencia relativa X 100%</a:t>
                </a:r>
                <a:endParaRPr lang="es-MX" b="1" dirty="0">
                  <a:solidFill>
                    <a:srgbClr val="002060"/>
                  </a:solidFill>
                  <a:latin typeface="Arial" panose="020B0604020202020204" pitchFamily="34" charset="0"/>
                  <a:cs typeface="Arial" panose="020B0604020202020204" pitchFamily="34" charset="0"/>
                </a:endParaRPr>
              </a:p>
            </p:txBody>
          </p:sp>
        </mc:Choice>
        <mc:Fallback xmlns="">
          <p:sp>
            <p:nvSpPr>
              <p:cNvPr id="14" name="Rectángulo 13"/>
              <p:cNvSpPr>
                <a:spLocks noRot="1" noChangeAspect="1" noMove="1" noResize="1" noEditPoints="1" noAdjustHandles="1" noChangeArrowheads="1" noChangeShapeType="1" noTextEdit="1"/>
              </p:cNvSpPr>
              <p:nvPr/>
            </p:nvSpPr>
            <p:spPr>
              <a:xfrm>
                <a:off x="5714104" y="2537517"/>
                <a:ext cx="6623357" cy="1051442"/>
              </a:xfrm>
              <a:prstGeom prst="rect">
                <a:avLst/>
              </a:prstGeom>
              <a:blipFill>
                <a:blip r:embed="rId4"/>
                <a:stretch>
                  <a:fillRect l="-736" b="-8092"/>
                </a:stretch>
              </a:blipFill>
            </p:spPr>
            <p:txBody>
              <a:bodyPr/>
              <a:lstStyle/>
              <a:p>
                <a:r>
                  <a:rPr lang="es-MX">
                    <a:noFill/>
                  </a:rPr>
                  <a:t> </a:t>
                </a:r>
              </a:p>
            </p:txBody>
          </p:sp>
        </mc:Fallback>
      </mc:AlternateContent>
      <p:sp>
        <p:nvSpPr>
          <p:cNvPr id="15" name="Rectángulo 14"/>
          <p:cNvSpPr/>
          <p:nvPr/>
        </p:nvSpPr>
        <p:spPr>
          <a:xfrm>
            <a:off x="6191306" y="5754469"/>
            <a:ext cx="2760489" cy="646331"/>
          </a:xfrm>
          <a:prstGeom prst="rect">
            <a:avLst/>
          </a:prstGeom>
          <a:solidFill>
            <a:srgbClr val="002060"/>
          </a:solidFill>
        </p:spPr>
        <p:txBody>
          <a:bodyPr wrap="square">
            <a:spAutoFit/>
          </a:bodyPr>
          <a:lstStyle/>
          <a:p>
            <a:pPr algn="ctr"/>
            <a:r>
              <a:rPr lang="es-MX" dirty="0" smtClean="0">
                <a:solidFill>
                  <a:srgbClr val="FFC000"/>
                </a:solidFill>
                <a:latin typeface="Arial Narrow" panose="020B0606020202030204" pitchFamily="34" charset="0"/>
              </a:rPr>
              <a:t>La suma de las frecuencias relativas debe ser igual a 1</a:t>
            </a:r>
            <a:endParaRPr lang="es-MX" i="0" dirty="0">
              <a:solidFill>
                <a:srgbClr val="FFC000"/>
              </a:solidFill>
              <a:effectLst/>
              <a:latin typeface="Arial Narrow" panose="020B0606020202030204" pitchFamily="34" charset="0"/>
            </a:endParaRPr>
          </a:p>
        </p:txBody>
      </p:sp>
    </p:spTree>
    <p:extLst>
      <p:ext uri="{BB962C8B-B14F-4D97-AF65-F5344CB8AC3E}">
        <p14:creationId xmlns:p14="http://schemas.microsoft.com/office/powerpoint/2010/main" val="663545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7" name="Tabla 6"/>
          <p:cNvGraphicFramePr>
            <a:graphicFrameLocks noGrp="1"/>
          </p:cNvGraphicFramePr>
          <p:nvPr>
            <p:extLst>
              <p:ext uri="{D42A27DB-BD31-4B8C-83A1-F6EECF244321}">
                <p14:modId xmlns:p14="http://schemas.microsoft.com/office/powerpoint/2010/main" val="3633752322"/>
              </p:ext>
            </p:extLst>
          </p:nvPr>
        </p:nvGraphicFramePr>
        <p:xfrm>
          <a:off x="682390" y="2065551"/>
          <a:ext cx="4913193" cy="4426045"/>
        </p:xfrm>
        <a:graphic>
          <a:graphicData uri="http://schemas.openxmlformats.org/drawingml/2006/table">
            <a:tbl>
              <a:tblPr firstRow="1" bandRow="1">
                <a:tableStyleId>{5940675A-B579-460E-94D1-54222C63F5DA}</a:tableStyleId>
              </a:tblPr>
              <a:tblGrid>
                <a:gridCol w="1637731">
                  <a:extLst>
                    <a:ext uri="{9D8B030D-6E8A-4147-A177-3AD203B41FA5}">
                      <a16:colId xmlns:a16="http://schemas.microsoft.com/office/drawing/2014/main" val="2775487937"/>
                    </a:ext>
                  </a:extLst>
                </a:gridCol>
                <a:gridCol w="1637731">
                  <a:extLst>
                    <a:ext uri="{9D8B030D-6E8A-4147-A177-3AD203B41FA5}">
                      <a16:colId xmlns:a16="http://schemas.microsoft.com/office/drawing/2014/main" val="2759728805"/>
                    </a:ext>
                  </a:extLst>
                </a:gridCol>
                <a:gridCol w="1637731">
                  <a:extLst>
                    <a:ext uri="{9D8B030D-6E8A-4147-A177-3AD203B41FA5}">
                      <a16:colId xmlns:a16="http://schemas.microsoft.com/office/drawing/2014/main" val="3444771052"/>
                    </a:ext>
                  </a:extLst>
                </a:gridCol>
              </a:tblGrid>
              <a:tr h="885209">
                <a:tc>
                  <a:txBody>
                    <a:bodyPr/>
                    <a:lstStyle/>
                    <a:p>
                      <a:pPr algn="ctr"/>
                      <a:r>
                        <a:rPr lang="es-MX" b="1" dirty="0" smtClean="0">
                          <a:solidFill>
                            <a:srgbClr val="FFC000"/>
                          </a:solidFill>
                          <a:latin typeface="Arial Narrow" panose="020B0606020202030204" pitchFamily="34" charset="0"/>
                        </a:rPr>
                        <a:t>Clases</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a:t>
                      </a:r>
                      <a:r>
                        <a:rPr lang="es-MX" b="1" baseline="0" dirty="0" smtClean="0">
                          <a:solidFill>
                            <a:srgbClr val="FFC000"/>
                          </a:solidFill>
                          <a:latin typeface="Arial Narrow" panose="020B0606020202030204" pitchFamily="34" charset="0"/>
                        </a:rPr>
                        <a:t> Absoluta</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 Acumulada</a:t>
                      </a:r>
                      <a:endParaRPr lang="es-MX" b="1" dirty="0">
                        <a:solidFill>
                          <a:srgbClr val="FFC000"/>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863893012"/>
                  </a:ext>
                </a:extLst>
              </a:tr>
              <a:tr h="885209">
                <a:tc>
                  <a:txBody>
                    <a:bodyPr/>
                    <a:lstStyle/>
                    <a:p>
                      <a:endParaRPr lang="es-MX"/>
                    </a:p>
                  </a:txBody>
                  <a:tcPr/>
                </a:tc>
                <a:tc>
                  <a:txBody>
                    <a:bodyPr/>
                    <a:lstStyle/>
                    <a:p>
                      <a:pPr algn="ctr"/>
                      <a:r>
                        <a:rPr lang="es-MX" sz="2000" b="1" dirty="0" smtClean="0">
                          <a:solidFill>
                            <a:srgbClr val="002060"/>
                          </a:solidFill>
                        </a:rPr>
                        <a:t>6</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3572331377"/>
                  </a:ext>
                </a:extLst>
              </a:tr>
              <a:tr h="885209">
                <a:tc>
                  <a:txBody>
                    <a:bodyPr/>
                    <a:lstStyle/>
                    <a:p>
                      <a:endParaRPr lang="es-MX"/>
                    </a:p>
                  </a:txBody>
                  <a:tcPr/>
                </a:tc>
                <a:tc>
                  <a:txBody>
                    <a:bodyPr/>
                    <a:lstStyle/>
                    <a:p>
                      <a:pPr algn="ctr"/>
                      <a:r>
                        <a:rPr lang="es-MX" sz="2000" b="1" dirty="0" smtClean="0">
                          <a:solidFill>
                            <a:srgbClr val="002060"/>
                          </a:solidFill>
                        </a:rPr>
                        <a:t>4</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979896036"/>
                  </a:ext>
                </a:extLst>
              </a:tr>
              <a:tr h="885209">
                <a:tc>
                  <a:txBody>
                    <a:bodyPr/>
                    <a:lstStyle/>
                    <a:p>
                      <a:endParaRPr lang="es-MX"/>
                    </a:p>
                  </a:txBody>
                  <a:tcPr/>
                </a:tc>
                <a:tc>
                  <a:txBody>
                    <a:bodyPr/>
                    <a:lstStyle/>
                    <a:p>
                      <a:pPr algn="ctr"/>
                      <a:r>
                        <a:rPr lang="es-MX" sz="2000" b="1" dirty="0" smtClean="0">
                          <a:solidFill>
                            <a:srgbClr val="002060"/>
                          </a:solidFill>
                        </a:rPr>
                        <a:t>3</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722892970"/>
                  </a:ext>
                </a:extLst>
              </a:tr>
              <a:tr h="885209">
                <a:tc>
                  <a:txBody>
                    <a:bodyPr/>
                    <a:lstStyle/>
                    <a:p>
                      <a:endParaRPr lang="es-MX"/>
                    </a:p>
                  </a:txBody>
                  <a:tcPr/>
                </a:tc>
                <a:tc>
                  <a:txBody>
                    <a:bodyPr/>
                    <a:lstStyle/>
                    <a:p>
                      <a:pPr algn="ctr"/>
                      <a:r>
                        <a:rPr lang="es-MX" sz="2000" b="1" dirty="0" smtClean="0">
                          <a:solidFill>
                            <a:srgbClr val="002060"/>
                          </a:solidFill>
                        </a:rPr>
                        <a:t>5</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206405083"/>
                  </a:ext>
                </a:extLst>
              </a:tr>
            </a:tbl>
          </a:graphicData>
        </a:graphic>
      </p:graphicFrame>
      <p:sp>
        <p:nvSpPr>
          <p:cNvPr id="8"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Distribución de  frecuencias</a:t>
            </a:r>
            <a:endParaRPr lang="es-MX" dirty="0"/>
          </a:p>
        </p:txBody>
      </p:sp>
      <p:pic>
        <p:nvPicPr>
          <p:cNvPr id="9" name="Imagen 8"/>
          <p:cNvPicPr>
            <a:picLocks noChangeAspect="1"/>
          </p:cNvPicPr>
          <p:nvPr/>
        </p:nvPicPr>
        <p:blipFill rotWithShape="1">
          <a:blip r:embed="rId2">
            <a:clrChange>
              <a:clrFrom>
                <a:srgbClr val="FFFFFF"/>
              </a:clrFrom>
              <a:clrTo>
                <a:srgbClr val="FFFFFF">
                  <a:alpha val="0"/>
                </a:srgbClr>
              </a:clrTo>
            </a:clrChange>
          </a:blip>
          <a:srcRect l="29334" t="46593" r="63083" b="16666"/>
          <a:stretch/>
        </p:blipFill>
        <p:spPr>
          <a:xfrm>
            <a:off x="834333" y="3034961"/>
            <a:ext cx="1403900" cy="3365839"/>
          </a:xfrm>
          <a:prstGeom prst="rect">
            <a:avLst/>
          </a:prstGeom>
        </p:spPr>
      </p:pic>
      <p:sp>
        <p:nvSpPr>
          <p:cNvPr id="10" name="Rectángulo 9"/>
          <p:cNvSpPr/>
          <p:nvPr/>
        </p:nvSpPr>
        <p:spPr>
          <a:xfrm>
            <a:off x="5747526" y="2891058"/>
            <a:ext cx="6517264" cy="1569660"/>
          </a:xfrm>
          <a:prstGeom prst="rect">
            <a:avLst/>
          </a:prstGeom>
        </p:spPr>
        <p:txBody>
          <a:bodyPr wrap="square">
            <a:spAutoFit/>
          </a:bodyPr>
          <a:lstStyle/>
          <a:p>
            <a:r>
              <a:rPr lang="es-MX" b="1" dirty="0" smtClean="0">
                <a:solidFill>
                  <a:srgbClr val="002060"/>
                </a:solidFill>
                <a:latin typeface="Arial Narrow" panose="020B0606020202030204" pitchFamily="34" charset="0"/>
              </a:rPr>
              <a:t>FRECUENCIA ACUMULADA:</a:t>
            </a:r>
          </a:p>
          <a:p>
            <a:r>
              <a:rPr lang="es-MX" dirty="0">
                <a:solidFill>
                  <a:srgbClr val="002060"/>
                </a:solidFill>
                <a:latin typeface="Arial Narrow" panose="020B0606020202030204" pitchFamily="34" charset="0"/>
              </a:rPr>
              <a:t>E</a:t>
            </a:r>
            <a:r>
              <a:rPr lang="es-MX" dirty="0" smtClean="0">
                <a:solidFill>
                  <a:srgbClr val="002060"/>
                </a:solidFill>
                <a:latin typeface="Arial Narrow" panose="020B0606020202030204" pitchFamily="34" charset="0"/>
              </a:rPr>
              <a:t>s </a:t>
            </a:r>
            <a:r>
              <a:rPr lang="es-MX" dirty="0">
                <a:solidFill>
                  <a:srgbClr val="002060"/>
                </a:solidFill>
                <a:latin typeface="Arial Narrow" panose="020B0606020202030204" pitchFamily="34" charset="0"/>
              </a:rPr>
              <a:t>la suma (o total </a:t>
            </a:r>
            <a:r>
              <a:rPr lang="es-MX" b="1" dirty="0">
                <a:solidFill>
                  <a:srgbClr val="002060"/>
                </a:solidFill>
                <a:latin typeface="Arial Narrow" panose="020B0606020202030204" pitchFamily="34" charset="0"/>
              </a:rPr>
              <a:t>acumulado</a:t>
            </a:r>
            <a:r>
              <a:rPr lang="es-MX" dirty="0">
                <a:solidFill>
                  <a:srgbClr val="002060"/>
                </a:solidFill>
                <a:latin typeface="Arial Narrow" panose="020B0606020202030204" pitchFamily="34" charset="0"/>
              </a:rPr>
              <a:t>) de todas las </a:t>
            </a:r>
            <a:r>
              <a:rPr lang="es-MX" b="1" dirty="0" smtClean="0">
                <a:solidFill>
                  <a:srgbClr val="002060"/>
                </a:solidFill>
                <a:latin typeface="Arial Narrow" panose="020B0606020202030204" pitchFamily="34" charset="0"/>
              </a:rPr>
              <a:t>frecuencias </a:t>
            </a:r>
            <a:r>
              <a:rPr lang="es-MX" dirty="0" smtClean="0">
                <a:solidFill>
                  <a:srgbClr val="002060"/>
                </a:solidFill>
                <a:latin typeface="Arial Narrow" panose="020B0606020202030204" pitchFamily="34" charset="0"/>
              </a:rPr>
              <a:t>hasta </a:t>
            </a:r>
            <a:r>
              <a:rPr lang="es-MX" dirty="0">
                <a:solidFill>
                  <a:srgbClr val="002060"/>
                </a:solidFill>
                <a:latin typeface="Arial Narrow" panose="020B0606020202030204" pitchFamily="34" charset="0"/>
              </a:rPr>
              <a:t>el punto actual del conjunto de </a:t>
            </a:r>
            <a:r>
              <a:rPr lang="es-MX" dirty="0" smtClean="0">
                <a:solidFill>
                  <a:srgbClr val="002060"/>
                </a:solidFill>
                <a:latin typeface="Arial Narrow" panose="020B0606020202030204" pitchFamily="34" charset="0"/>
              </a:rPr>
              <a:t>datos</a:t>
            </a:r>
          </a:p>
          <a:p>
            <a:endParaRPr lang="es-MX" sz="1400" b="1" dirty="0">
              <a:solidFill>
                <a:srgbClr val="002060"/>
              </a:solidFill>
              <a:latin typeface="Arial Narrow" panose="020B0606020202030204" pitchFamily="34" charset="0"/>
            </a:endParaRPr>
          </a:p>
          <a:p>
            <a:r>
              <a:rPr lang="es-MX" sz="1400" b="1" dirty="0" smtClean="0">
                <a:solidFill>
                  <a:srgbClr val="002060"/>
                </a:solidFill>
                <a:latin typeface="Arial Narrow" panose="020B0606020202030204" pitchFamily="34" charset="0"/>
              </a:rPr>
              <a:t>Frecuencia acumulada= frecuencia absoluta actual + frecuencia absoluta anterior</a:t>
            </a:r>
          </a:p>
          <a:p>
            <a:r>
              <a:rPr lang="es-MX" sz="1400" dirty="0" smtClean="0">
                <a:solidFill>
                  <a:srgbClr val="002060"/>
                </a:solidFill>
                <a:latin typeface="Arial Narrow" panose="020B0606020202030204" pitchFamily="34" charset="0"/>
              </a:rPr>
              <a:t>.</a:t>
            </a:r>
            <a:endParaRPr lang="es-MX" sz="1400" dirty="0">
              <a:solidFill>
                <a:srgbClr val="002060"/>
              </a:solidFill>
              <a:latin typeface="Arial Narrow" panose="020B0606020202030204" pitchFamily="34" charset="0"/>
            </a:endParaRPr>
          </a:p>
        </p:txBody>
      </p:sp>
      <p:pic>
        <p:nvPicPr>
          <p:cNvPr id="12" name="Imagen 11"/>
          <p:cNvPicPr>
            <a:picLocks noChangeAspect="1"/>
          </p:cNvPicPr>
          <p:nvPr/>
        </p:nvPicPr>
        <p:blipFill rotWithShape="1">
          <a:blip r:embed="rId3"/>
          <a:srcRect l="31250" t="48074" r="17250" b="18889"/>
          <a:stretch/>
        </p:blipFill>
        <p:spPr>
          <a:xfrm>
            <a:off x="682390" y="304646"/>
            <a:ext cx="3167616" cy="1173707"/>
          </a:xfrm>
          <a:prstGeom prst="rect">
            <a:avLst/>
          </a:prstGeom>
        </p:spPr>
      </p:pic>
      <p:sp>
        <p:nvSpPr>
          <p:cNvPr id="13" name="CuadroTexto 12"/>
          <p:cNvSpPr txBox="1"/>
          <p:nvPr/>
        </p:nvSpPr>
        <p:spPr>
          <a:xfrm>
            <a:off x="4002406" y="660666"/>
            <a:ext cx="1044052" cy="461665"/>
          </a:xfrm>
          <a:prstGeom prst="rect">
            <a:avLst/>
          </a:prstGeom>
          <a:noFill/>
        </p:spPr>
        <p:txBody>
          <a:bodyPr wrap="square" rtlCol="0">
            <a:spAutoFit/>
          </a:bodyPr>
          <a:lstStyle/>
          <a:p>
            <a:r>
              <a:rPr lang="es-MX" sz="2400" b="1" dirty="0" smtClean="0">
                <a:solidFill>
                  <a:srgbClr val="002060"/>
                </a:solidFill>
              </a:rPr>
              <a:t>= N</a:t>
            </a:r>
            <a:endParaRPr lang="es-MX" b="1" dirty="0">
              <a:solidFill>
                <a:srgbClr val="002060"/>
              </a:solidFill>
            </a:endParaRPr>
          </a:p>
        </p:txBody>
      </p:sp>
    </p:spTree>
    <p:extLst>
      <p:ext uri="{BB962C8B-B14F-4D97-AF65-F5344CB8AC3E}">
        <p14:creationId xmlns:p14="http://schemas.microsoft.com/office/powerpoint/2010/main" val="5128678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7" name="Tabla 6"/>
          <p:cNvGraphicFramePr>
            <a:graphicFrameLocks noGrp="1"/>
          </p:cNvGraphicFramePr>
          <p:nvPr/>
        </p:nvGraphicFramePr>
        <p:xfrm>
          <a:off x="682390" y="2065551"/>
          <a:ext cx="4913193" cy="4426045"/>
        </p:xfrm>
        <a:graphic>
          <a:graphicData uri="http://schemas.openxmlformats.org/drawingml/2006/table">
            <a:tbl>
              <a:tblPr firstRow="1" bandRow="1">
                <a:tableStyleId>{5940675A-B579-460E-94D1-54222C63F5DA}</a:tableStyleId>
              </a:tblPr>
              <a:tblGrid>
                <a:gridCol w="1637731">
                  <a:extLst>
                    <a:ext uri="{9D8B030D-6E8A-4147-A177-3AD203B41FA5}">
                      <a16:colId xmlns:a16="http://schemas.microsoft.com/office/drawing/2014/main" val="2775487937"/>
                    </a:ext>
                  </a:extLst>
                </a:gridCol>
                <a:gridCol w="1637731">
                  <a:extLst>
                    <a:ext uri="{9D8B030D-6E8A-4147-A177-3AD203B41FA5}">
                      <a16:colId xmlns:a16="http://schemas.microsoft.com/office/drawing/2014/main" val="2759728805"/>
                    </a:ext>
                  </a:extLst>
                </a:gridCol>
                <a:gridCol w="1637731">
                  <a:extLst>
                    <a:ext uri="{9D8B030D-6E8A-4147-A177-3AD203B41FA5}">
                      <a16:colId xmlns:a16="http://schemas.microsoft.com/office/drawing/2014/main" val="3444771052"/>
                    </a:ext>
                  </a:extLst>
                </a:gridCol>
              </a:tblGrid>
              <a:tr h="885209">
                <a:tc>
                  <a:txBody>
                    <a:bodyPr/>
                    <a:lstStyle/>
                    <a:p>
                      <a:pPr algn="ctr"/>
                      <a:r>
                        <a:rPr lang="es-MX" b="1" dirty="0" smtClean="0">
                          <a:solidFill>
                            <a:srgbClr val="FFC000"/>
                          </a:solidFill>
                          <a:latin typeface="Arial Narrow" panose="020B0606020202030204" pitchFamily="34" charset="0"/>
                        </a:rPr>
                        <a:t>Clases</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a:t>
                      </a:r>
                      <a:r>
                        <a:rPr lang="es-MX" b="1" baseline="0" dirty="0" smtClean="0">
                          <a:solidFill>
                            <a:srgbClr val="FFC000"/>
                          </a:solidFill>
                          <a:latin typeface="Arial Narrow" panose="020B0606020202030204" pitchFamily="34" charset="0"/>
                        </a:rPr>
                        <a:t> Absoluta</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 Acumulada</a:t>
                      </a:r>
                      <a:endParaRPr lang="es-MX" b="1" dirty="0">
                        <a:solidFill>
                          <a:srgbClr val="FFC000"/>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863893012"/>
                  </a:ext>
                </a:extLst>
              </a:tr>
              <a:tr h="885209">
                <a:tc>
                  <a:txBody>
                    <a:bodyPr/>
                    <a:lstStyle/>
                    <a:p>
                      <a:endParaRPr lang="es-MX"/>
                    </a:p>
                  </a:txBody>
                  <a:tcPr/>
                </a:tc>
                <a:tc>
                  <a:txBody>
                    <a:bodyPr/>
                    <a:lstStyle/>
                    <a:p>
                      <a:pPr algn="ctr"/>
                      <a:r>
                        <a:rPr lang="es-MX" sz="2000" b="1" dirty="0" smtClean="0">
                          <a:solidFill>
                            <a:srgbClr val="002060"/>
                          </a:solidFill>
                        </a:rPr>
                        <a:t>6</a:t>
                      </a:r>
                      <a:endParaRPr lang="es-MX" sz="2000" b="1" dirty="0">
                        <a:solidFill>
                          <a:srgbClr val="002060"/>
                        </a:solidFill>
                      </a:endParaRPr>
                    </a:p>
                  </a:txBody>
                  <a:tcPr/>
                </a:tc>
                <a:tc>
                  <a:txBody>
                    <a:bodyPr/>
                    <a:lstStyle/>
                    <a:p>
                      <a:pPr algn="ctr"/>
                      <a:r>
                        <a:rPr lang="es-MX" sz="2000" b="1" dirty="0" smtClean="0">
                          <a:solidFill>
                            <a:srgbClr val="002060"/>
                          </a:solidFill>
                        </a:rPr>
                        <a:t>6</a:t>
                      </a:r>
                      <a:endParaRPr lang="es-MX" sz="2000" b="1" dirty="0">
                        <a:solidFill>
                          <a:srgbClr val="002060"/>
                        </a:solidFill>
                      </a:endParaRPr>
                    </a:p>
                  </a:txBody>
                  <a:tcPr/>
                </a:tc>
                <a:extLst>
                  <a:ext uri="{0D108BD9-81ED-4DB2-BD59-A6C34878D82A}">
                    <a16:rowId xmlns:a16="http://schemas.microsoft.com/office/drawing/2014/main" val="3572331377"/>
                  </a:ext>
                </a:extLst>
              </a:tr>
              <a:tr h="885209">
                <a:tc>
                  <a:txBody>
                    <a:bodyPr/>
                    <a:lstStyle/>
                    <a:p>
                      <a:endParaRPr lang="es-MX"/>
                    </a:p>
                  </a:txBody>
                  <a:tcPr/>
                </a:tc>
                <a:tc>
                  <a:txBody>
                    <a:bodyPr/>
                    <a:lstStyle/>
                    <a:p>
                      <a:pPr algn="ctr"/>
                      <a:r>
                        <a:rPr lang="es-MX" sz="2000" b="1" dirty="0" smtClean="0">
                          <a:solidFill>
                            <a:srgbClr val="002060"/>
                          </a:solidFill>
                        </a:rPr>
                        <a:t>4</a:t>
                      </a:r>
                      <a:endParaRPr lang="es-MX" sz="2000" b="1" dirty="0">
                        <a:solidFill>
                          <a:srgbClr val="002060"/>
                        </a:solidFill>
                      </a:endParaRPr>
                    </a:p>
                  </a:txBody>
                  <a:tcPr/>
                </a:tc>
                <a:tc>
                  <a:txBody>
                    <a:bodyPr/>
                    <a:lstStyle/>
                    <a:p>
                      <a:pPr algn="ctr"/>
                      <a:r>
                        <a:rPr lang="es-MX" sz="2000" b="1" dirty="0" smtClean="0">
                          <a:solidFill>
                            <a:srgbClr val="002060"/>
                          </a:solidFill>
                        </a:rPr>
                        <a:t>10</a:t>
                      </a:r>
                      <a:endParaRPr lang="es-MX" sz="2000" b="1" dirty="0">
                        <a:solidFill>
                          <a:srgbClr val="002060"/>
                        </a:solidFill>
                      </a:endParaRPr>
                    </a:p>
                  </a:txBody>
                  <a:tcPr/>
                </a:tc>
                <a:extLst>
                  <a:ext uri="{0D108BD9-81ED-4DB2-BD59-A6C34878D82A}">
                    <a16:rowId xmlns:a16="http://schemas.microsoft.com/office/drawing/2014/main" val="1979896036"/>
                  </a:ext>
                </a:extLst>
              </a:tr>
              <a:tr h="885209">
                <a:tc>
                  <a:txBody>
                    <a:bodyPr/>
                    <a:lstStyle/>
                    <a:p>
                      <a:endParaRPr lang="es-MX"/>
                    </a:p>
                  </a:txBody>
                  <a:tcPr/>
                </a:tc>
                <a:tc>
                  <a:txBody>
                    <a:bodyPr/>
                    <a:lstStyle/>
                    <a:p>
                      <a:pPr algn="ctr"/>
                      <a:r>
                        <a:rPr lang="es-MX" sz="2000" b="1" dirty="0" smtClean="0">
                          <a:solidFill>
                            <a:srgbClr val="002060"/>
                          </a:solidFill>
                        </a:rPr>
                        <a:t>3</a:t>
                      </a:r>
                      <a:endParaRPr lang="es-MX" sz="2000" b="1" dirty="0">
                        <a:solidFill>
                          <a:srgbClr val="002060"/>
                        </a:solidFill>
                      </a:endParaRPr>
                    </a:p>
                  </a:txBody>
                  <a:tcPr/>
                </a:tc>
                <a:tc>
                  <a:txBody>
                    <a:bodyPr/>
                    <a:lstStyle/>
                    <a:p>
                      <a:pPr algn="ctr"/>
                      <a:r>
                        <a:rPr lang="es-MX" sz="2000" b="1" dirty="0" smtClean="0">
                          <a:solidFill>
                            <a:srgbClr val="002060"/>
                          </a:solidFill>
                        </a:rPr>
                        <a:t>13</a:t>
                      </a:r>
                      <a:endParaRPr lang="es-MX" sz="2000" b="1" dirty="0">
                        <a:solidFill>
                          <a:srgbClr val="002060"/>
                        </a:solidFill>
                      </a:endParaRPr>
                    </a:p>
                  </a:txBody>
                  <a:tcPr/>
                </a:tc>
                <a:extLst>
                  <a:ext uri="{0D108BD9-81ED-4DB2-BD59-A6C34878D82A}">
                    <a16:rowId xmlns:a16="http://schemas.microsoft.com/office/drawing/2014/main" val="722892970"/>
                  </a:ext>
                </a:extLst>
              </a:tr>
              <a:tr h="885209">
                <a:tc>
                  <a:txBody>
                    <a:bodyPr/>
                    <a:lstStyle/>
                    <a:p>
                      <a:endParaRPr lang="es-MX"/>
                    </a:p>
                  </a:txBody>
                  <a:tcPr/>
                </a:tc>
                <a:tc>
                  <a:txBody>
                    <a:bodyPr/>
                    <a:lstStyle/>
                    <a:p>
                      <a:pPr algn="ctr"/>
                      <a:r>
                        <a:rPr lang="es-MX" sz="2000" b="1" dirty="0" smtClean="0">
                          <a:solidFill>
                            <a:srgbClr val="002060"/>
                          </a:solidFill>
                        </a:rPr>
                        <a:t>5</a:t>
                      </a:r>
                      <a:endParaRPr lang="es-MX" sz="2000" b="1" dirty="0">
                        <a:solidFill>
                          <a:srgbClr val="002060"/>
                        </a:solidFill>
                      </a:endParaRPr>
                    </a:p>
                  </a:txBody>
                  <a:tcPr/>
                </a:tc>
                <a:tc>
                  <a:txBody>
                    <a:bodyPr/>
                    <a:lstStyle/>
                    <a:p>
                      <a:pPr algn="ctr"/>
                      <a:r>
                        <a:rPr lang="es-MX" sz="2000" b="1" dirty="0" smtClean="0">
                          <a:solidFill>
                            <a:srgbClr val="002060"/>
                          </a:solidFill>
                        </a:rPr>
                        <a:t>18</a:t>
                      </a:r>
                      <a:endParaRPr lang="es-MX" sz="2000" b="1" dirty="0">
                        <a:solidFill>
                          <a:srgbClr val="002060"/>
                        </a:solidFill>
                      </a:endParaRPr>
                    </a:p>
                  </a:txBody>
                  <a:tcPr/>
                </a:tc>
                <a:extLst>
                  <a:ext uri="{0D108BD9-81ED-4DB2-BD59-A6C34878D82A}">
                    <a16:rowId xmlns:a16="http://schemas.microsoft.com/office/drawing/2014/main" val="1206405083"/>
                  </a:ext>
                </a:extLst>
              </a:tr>
            </a:tbl>
          </a:graphicData>
        </a:graphic>
      </p:graphicFrame>
      <p:sp>
        <p:nvSpPr>
          <p:cNvPr id="8"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Distribución de  frecuencias</a:t>
            </a:r>
            <a:endParaRPr lang="es-MX" dirty="0"/>
          </a:p>
        </p:txBody>
      </p:sp>
      <p:pic>
        <p:nvPicPr>
          <p:cNvPr id="9" name="Imagen 8"/>
          <p:cNvPicPr>
            <a:picLocks noChangeAspect="1"/>
          </p:cNvPicPr>
          <p:nvPr/>
        </p:nvPicPr>
        <p:blipFill rotWithShape="1">
          <a:blip r:embed="rId2">
            <a:clrChange>
              <a:clrFrom>
                <a:srgbClr val="FFFFFF"/>
              </a:clrFrom>
              <a:clrTo>
                <a:srgbClr val="FFFFFF">
                  <a:alpha val="0"/>
                </a:srgbClr>
              </a:clrTo>
            </a:clrChange>
          </a:blip>
          <a:srcRect l="29334" t="46593" r="63083" b="16666"/>
          <a:stretch/>
        </p:blipFill>
        <p:spPr>
          <a:xfrm>
            <a:off x="834333" y="3034961"/>
            <a:ext cx="1403900" cy="3365839"/>
          </a:xfrm>
          <a:prstGeom prst="rect">
            <a:avLst/>
          </a:prstGeom>
        </p:spPr>
      </p:pic>
      <p:sp>
        <p:nvSpPr>
          <p:cNvPr id="10" name="Rectángulo 9"/>
          <p:cNvSpPr/>
          <p:nvPr/>
        </p:nvSpPr>
        <p:spPr>
          <a:xfrm>
            <a:off x="6168790" y="2891058"/>
            <a:ext cx="5566010" cy="1200329"/>
          </a:xfrm>
          <a:prstGeom prst="rect">
            <a:avLst/>
          </a:prstGeom>
        </p:spPr>
        <p:txBody>
          <a:bodyPr wrap="square">
            <a:spAutoFit/>
          </a:bodyPr>
          <a:lstStyle/>
          <a:p>
            <a:r>
              <a:rPr lang="es-MX" b="1" dirty="0" smtClean="0">
                <a:solidFill>
                  <a:srgbClr val="002060"/>
                </a:solidFill>
                <a:latin typeface="Arial Narrow" panose="020B0606020202030204" pitchFamily="34" charset="0"/>
              </a:rPr>
              <a:t>FRECUENCIA ACUMULADA:</a:t>
            </a:r>
          </a:p>
          <a:p>
            <a:r>
              <a:rPr lang="es-MX" dirty="0">
                <a:solidFill>
                  <a:srgbClr val="002060"/>
                </a:solidFill>
                <a:latin typeface="Arial Narrow" panose="020B0606020202030204" pitchFamily="34" charset="0"/>
              </a:rPr>
              <a:t>E</a:t>
            </a:r>
            <a:r>
              <a:rPr lang="es-MX" dirty="0" smtClean="0">
                <a:solidFill>
                  <a:srgbClr val="002060"/>
                </a:solidFill>
                <a:latin typeface="Arial Narrow" panose="020B0606020202030204" pitchFamily="34" charset="0"/>
              </a:rPr>
              <a:t>s </a:t>
            </a:r>
            <a:r>
              <a:rPr lang="es-MX" dirty="0">
                <a:solidFill>
                  <a:srgbClr val="002060"/>
                </a:solidFill>
                <a:latin typeface="Arial Narrow" panose="020B0606020202030204" pitchFamily="34" charset="0"/>
              </a:rPr>
              <a:t>la suma (o total </a:t>
            </a:r>
            <a:r>
              <a:rPr lang="es-MX" b="1" dirty="0">
                <a:solidFill>
                  <a:srgbClr val="002060"/>
                </a:solidFill>
                <a:latin typeface="Arial Narrow" panose="020B0606020202030204" pitchFamily="34" charset="0"/>
              </a:rPr>
              <a:t>acumulado</a:t>
            </a:r>
            <a:r>
              <a:rPr lang="es-MX" dirty="0">
                <a:solidFill>
                  <a:srgbClr val="002060"/>
                </a:solidFill>
                <a:latin typeface="Arial Narrow" panose="020B0606020202030204" pitchFamily="34" charset="0"/>
              </a:rPr>
              <a:t>) de todas las </a:t>
            </a:r>
            <a:r>
              <a:rPr lang="es-MX" b="1" dirty="0" smtClean="0">
                <a:solidFill>
                  <a:srgbClr val="002060"/>
                </a:solidFill>
                <a:latin typeface="Arial Narrow" panose="020B0606020202030204" pitchFamily="34" charset="0"/>
              </a:rPr>
              <a:t>frecuencias </a:t>
            </a:r>
            <a:r>
              <a:rPr lang="es-MX" dirty="0" smtClean="0">
                <a:solidFill>
                  <a:srgbClr val="002060"/>
                </a:solidFill>
                <a:latin typeface="Arial Narrow" panose="020B0606020202030204" pitchFamily="34" charset="0"/>
              </a:rPr>
              <a:t>hasta </a:t>
            </a:r>
            <a:r>
              <a:rPr lang="es-MX" dirty="0">
                <a:solidFill>
                  <a:srgbClr val="002060"/>
                </a:solidFill>
                <a:latin typeface="Arial Narrow" panose="020B0606020202030204" pitchFamily="34" charset="0"/>
              </a:rPr>
              <a:t>el punto actual del conjunto de datos</a:t>
            </a:r>
            <a:endParaRPr lang="es-MX" b="1" dirty="0" smtClean="0">
              <a:solidFill>
                <a:srgbClr val="002060"/>
              </a:solidFill>
              <a:latin typeface="Arial Narrow" panose="020B0606020202030204" pitchFamily="34" charset="0"/>
            </a:endParaRPr>
          </a:p>
          <a:p>
            <a:r>
              <a:rPr lang="es-MX" dirty="0" smtClean="0">
                <a:solidFill>
                  <a:srgbClr val="002060"/>
                </a:solidFill>
                <a:latin typeface="Arial Narrow" panose="020B0606020202030204" pitchFamily="34" charset="0"/>
              </a:rPr>
              <a:t>.</a:t>
            </a:r>
            <a:endParaRPr lang="es-MX" dirty="0">
              <a:solidFill>
                <a:srgbClr val="002060"/>
              </a:solidFill>
              <a:latin typeface="Arial Narrow" panose="020B0606020202030204" pitchFamily="34" charset="0"/>
            </a:endParaRPr>
          </a:p>
        </p:txBody>
      </p:sp>
      <p:pic>
        <p:nvPicPr>
          <p:cNvPr id="12" name="Imagen 11"/>
          <p:cNvPicPr>
            <a:picLocks noChangeAspect="1"/>
          </p:cNvPicPr>
          <p:nvPr/>
        </p:nvPicPr>
        <p:blipFill rotWithShape="1">
          <a:blip r:embed="rId3"/>
          <a:srcRect l="31250" t="48074" r="17250" b="18889"/>
          <a:stretch/>
        </p:blipFill>
        <p:spPr>
          <a:xfrm>
            <a:off x="682390" y="304646"/>
            <a:ext cx="3167616" cy="1173707"/>
          </a:xfrm>
          <a:prstGeom prst="rect">
            <a:avLst/>
          </a:prstGeom>
        </p:spPr>
      </p:pic>
      <p:sp>
        <p:nvSpPr>
          <p:cNvPr id="13" name="CuadroTexto 12"/>
          <p:cNvSpPr txBox="1"/>
          <p:nvPr/>
        </p:nvSpPr>
        <p:spPr>
          <a:xfrm>
            <a:off x="4002406" y="660666"/>
            <a:ext cx="1044052" cy="461665"/>
          </a:xfrm>
          <a:prstGeom prst="rect">
            <a:avLst/>
          </a:prstGeom>
          <a:noFill/>
        </p:spPr>
        <p:txBody>
          <a:bodyPr wrap="square" rtlCol="0">
            <a:spAutoFit/>
          </a:bodyPr>
          <a:lstStyle/>
          <a:p>
            <a:r>
              <a:rPr lang="es-MX" sz="2400" b="1" dirty="0" smtClean="0">
                <a:solidFill>
                  <a:srgbClr val="002060"/>
                </a:solidFill>
              </a:rPr>
              <a:t>= N</a:t>
            </a:r>
            <a:endParaRPr lang="es-MX" b="1" dirty="0">
              <a:solidFill>
                <a:srgbClr val="002060"/>
              </a:solidFill>
            </a:endParaRPr>
          </a:p>
        </p:txBody>
      </p:sp>
    </p:spTree>
    <p:extLst>
      <p:ext uri="{BB962C8B-B14F-4D97-AF65-F5344CB8AC3E}">
        <p14:creationId xmlns:p14="http://schemas.microsoft.com/office/powerpoint/2010/main" val="19756782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7" name="Tabla 6"/>
          <p:cNvGraphicFramePr>
            <a:graphicFrameLocks noGrp="1"/>
          </p:cNvGraphicFramePr>
          <p:nvPr>
            <p:extLst>
              <p:ext uri="{D42A27DB-BD31-4B8C-83A1-F6EECF244321}">
                <p14:modId xmlns:p14="http://schemas.microsoft.com/office/powerpoint/2010/main" val="733615616"/>
              </p:ext>
            </p:extLst>
          </p:nvPr>
        </p:nvGraphicFramePr>
        <p:xfrm>
          <a:off x="682390" y="2065551"/>
          <a:ext cx="4913193" cy="4455236"/>
        </p:xfrm>
        <a:graphic>
          <a:graphicData uri="http://schemas.openxmlformats.org/drawingml/2006/table">
            <a:tbl>
              <a:tblPr firstRow="1" bandRow="1">
                <a:tableStyleId>{5940675A-B579-460E-94D1-54222C63F5DA}</a:tableStyleId>
              </a:tblPr>
              <a:tblGrid>
                <a:gridCol w="1637731">
                  <a:extLst>
                    <a:ext uri="{9D8B030D-6E8A-4147-A177-3AD203B41FA5}">
                      <a16:colId xmlns:a16="http://schemas.microsoft.com/office/drawing/2014/main" val="2775487937"/>
                    </a:ext>
                  </a:extLst>
                </a:gridCol>
                <a:gridCol w="1637731">
                  <a:extLst>
                    <a:ext uri="{9D8B030D-6E8A-4147-A177-3AD203B41FA5}">
                      <a16:colId xmlns:a16="http://schemas.microsoft.com/office/drawing/2014/main" val="2759728805"/>
                    </a:ext>
                  </a:extLst>
                </a:gridCol>
                <a:gridCol w="1637731">
                  <a:extLst>
                    <a:ext uri="{9D8B030D-6E8A-4147-A177-3AD203B41FA5}">
                      <a16:colId xmlns:a16="http://schemas.microsoft.com/office/drawing/2014/main" val="3444771052"/>
                    </a:ext>
                  </a:extLst>
                </a:gridCol>
              </a:tblGrid>
              <a:tr h="885209">
                <a:tc>
                  <a:txBody>
                    <a:bodyPr/>
                    <a:lstStyle/>
                    <a:p>
                      <a:pPr algn="ctr"/>
                      <a:r>
                        <a:rPr lang="es-MX" b="1" dirty="0" smtClean="0">
                          <a:solidFill>
                            <a:srgbClr val="FFC000"/>
                          </a:solidFill>
                          <a:latin typeface="Arial Narrow" panose="020B0606020202030204" pitchFamily="34" charset="0"/>
                        </a:rPr>
                        <a:t>Clases </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a:t>
                      </a:r>
                      <a:r>
                        <a:rPr lang="es-MX" b="1" baseline="0" dirty="0" smtClean="0">
                          <a:solidFill>
                            <a:srgbClr val="FFC000"/>
                          </a:solidFill>
                          <a:latin typeface="Arial Narrow" panose="020B0606020202030204" pitchFamily="34" charset="0"/>
                        </a:rPr>
                        <a:t> Acumulada</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 Relativa Acumulada</a:t>
                      </a:r>
                      <a:endParaRPr lang="es-MX" b="1" dirty="0">
                        <a:solidFill>
                          <a:srgbClr val="FFC000"/>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863893012"/>
                  </a:ext>
                </a:extLst>
              </a:tr>
              <a:tr h="885209">
                <a:tc>
                  <a:txBody>
                    <a:bodyPr/>
                    <a:lstStyle/>
                    <a:p>
                      <a:endParaRPr lang="es-MX"/>
                    </a:p>
                  </a:txBody>
                  <a:tcPr/>
                </a:tc>
                <a:tc>
                  <a:txBody>
                    <a:bodyPr/>
                    <a:lstStyle/>
                    <a:p>
                      <a:pPr algn="ctr"/>
                      <a:r>
                        <a:rPr lang="es-MX" sz="2000" b="1" dirty="0" smtClean="0">
                          <a:solidFill>
                            <a:srgbClr val="002060"/>
                          </a:solidFill>
                        </a:rPr>
                        <a:t>6</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3572331377"/>
                  </a:ext>
                </a:extLst>
              </a:tr>
              <a:tr h="885209">
                <a:tc>
                  <a:txBody>
                    <a:bodyPr/>
                    <a:lstStyle/>
                    <a:p>
                      <a:endParaRPr lang="es-MX"/>
                    </a:p>
                  </a:txBody>
                  <a:tcPr/>
                </a:tc>
                <a:tc>
                  <a:txBody>
                    <a:bodyPr/>
                    <a:lstStyle/>
                    <a:p>
                      <a:pPr algn="ctr"/>
                      <a:r>
                        <a:rPr lang="es-MX" sz="2000" b="1" dirty="0" smtClean="0">
                          <a:solidFill>
                            <a:srgbClr val="002060"/>
                          </a:solidFill>
                        </a:rPr>
                        <a:t>10</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979896036"/>
                  </a:ext>
                </a:extLst>
              </a:tr>
              <a:tr h="885209">
                <a:tc>
                  <a:txBody>
                    <a:bodyPr/>
                    <a:lstStyle/>
                    <a:p>
                      <a:endParaRPr lang="es-MX"/>
                    </a:p>
                  </a:txBody>
                  <a:tcPr/>
                </a:tc>
                <a:tc>
                  <a:txBody>
                    <a:bodyPr/>
                    <a:lstStyle/>
                    <a:p>
                      <a:pPr algn="ctr"/>
                      <a:r>
                        <a:rPr lang="es-MX" sz="2000" b="1" dirty="0" smtClean="0">
                          <a:solidFill>
                            <a:srgbClr val="002060"/>
                          </a:solidFill>
                        </a:rPr>
                        <a:t>13</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722892970"/>
                  </a:ext>
                </a:extLst>
              </a:tr>
              <a:tr h="885209">
                <a:tc>
                  <a:txBody>
                    <a:bodyPr/>
                    <a:lstStyle/>
                    <a:p>
                      <a:endParaRPr lang="es-MX"/>
                    </a:p>
                  </a:txBody>
                  <a:tcPr/>
                </a:tc>
                <a:tc>
                  <a:txBody>
                    <a:bodyPr/>
                    <a:lstStyle/>
                    <a:p>
                      <a:pPr algn="ctr"/>
                      <a:r>
                        <a:rPr lang="es-MX" sz="2000" b="1" dirty="0" smtClean="0">
                          <a:solidFill>
                            <a:srgbClr val="002060"/>
                          </a:solidFill>
                        </a:rPr>
                        <a:t>18</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206405083"/>
                  </a:ext>
                </a:extLst>
              </a:tr>
            </a:tbl>
          </a:graphicData>
        </a:graphic>
      </p:graphicFrame>
      <p:sp>
        <p:nvSpPr>
          <p:cNvPr id="8"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Distribución de  frecuencias</a:t>
            </a:r>
            <a:endParaRPr lang="es-MX" dirty="0"/>
          </a:p>
        </p:txBody>
      </p:sp>
      <p:pic>
        <p:nvPicPr>
          <p:cNvPr id="9" name="Imagen 8"/>
          <p:cNvPicPr>
            <a:picLocks noChangeAspect="1"/>
          </p:cNvPicPr>
          <p:nvPr/>
        </p:nvPicPr>
        <p:blipFill rotWithShape="1">
          <a:blip r:embed="rId2">
            <a:clrChange>
              <a:clrFrom>
                <a:srgbClr val="FFFFFF"/>
              </a:clrFrom>
              <a:clrTo>
                <a:srgbClr val="FFFFFF">
                  <a:alpha val="0"/>
                </a:srgbClr>
              </a:clrTo>
            </a:clrChange>
          </a:blip>
          <a:srcRect l="29334" t="46593" r="63083" b="16666"/>
          <a:stretch/>
        </p:blipFill>
        <p:spPr>
          <a:xfrm>
            <a:off x="834333" y="3034961"/>
            <a:ext cx="1403900" cy="3365839"/>
          </a:xfrm>
          <a:prstGeom prst="rect">
            <a:avLst/>
          </a:prstGeom>
        </p:spPr>
      </p:pic>
      <p:pic>
        <p:nvPicPr>
          <p:cNvPr id="12" name="Imagen 11"/>
          <p:cNvPicPr>
            <a:picLocks noChangeAspect="1"/>
          </p:cNvPicPr>
          <p:nvPr/>
        </p:nvPicPr>
        <p:blipFill rotWithShape="1">
          <a:blip r:embed="rId3"/>
          <a:srcRect l="31250" t="48074" r="17250" b="18889"/>
          <a:stretch/>
        </p:blipFill>
        <p:spPr>
          <a:xfrm>
            <a:off x="682390" y="304646"/>
            <a:ext cx="3167616" cy="1173707"/>
          </a:xfrm>
          <a:prstGeom prst="rect">
            <a:avLst/>
          </a:prstGeom>
        </p:spPr>
      </p:pic>
      <p:sp>
        <p:nvSpPr>
          <p:cNvPr id="13" name="CuadroTexto 12"/>
          <p:cNvSpPr txBox="1"/>
          <p:nvPr/>
        </p:nvSpPr>
        <p:spPr>
          <a:xfrm>
            <a:off x="4002406" y="660666"/>
            <a:ext cx="1044052" cy="461665"/>
          </a:xfrm>
          <a:prstGeom prst="rect">
            <a:avLst/>
          </a:prstGeom>
          <a:noFill/>
        </p:spPr>
        <p:txBody>
          <a:bodyPr wrap="square" rtlCol="0">
            <a:spAutoFit/>
          </a:bodyPr>
          <a:lstStyle/>
          <a:p>
            <a:r>
              <a:rPr lang="es-MX" sz="2400" b="1" dirty="0" smtClean="0">
                <a:solidFill>
                  <a:srgbClr val="002060"/>
                </a:solidFill>
              </a:rPr>
              <a:t>= N</a:t>
            </a:r>
            <a:endParaRPr lang="es-MX" b="1" dirty="0">
              <a:solidFill>
                <a:srgbClr val="002060"/>
              </a:solidFill>
            </a:endParaRPr>
          </a:p>
        </p:txBody>
      </p:sp>
      <p:sp>
        <p:nvSpPr>
          <p:cNvPr id="15" name="Rectángulo 14"/>
          <p:cNvSpPr/>
          <p:nvPr/>
        </p:nvSpPr>
        <p:spPr>
          <a:xfrm>
            <a:off x="6168790" y="3160090"/>
            <a:ext cx="5717953" cy="1754326"/>
          </a:xfrm>
          <a:prstGeom prst="rect">
            <a:avLst/>
          </a:prstGeom>
        </p:spPr>
        <p:txBody>
          <a:bodyPr wrap="square">
            <a:spAutoFit/>
          </a:bodyPr>
          <a:lstStyle/>
          <a:p>
            <a:r>
              <a:rPr lang="es-MX" b="1" dirty="0" smtClean="0">
                <a:solidFill>
                  <a:srgbClr val="002060"/>
                </a:solidFill>
                <a:latin typeface="Arial Narrow" panose="020B0606020202030204" pitchFamily="34" charset="0"/>
              </a:rPr>
              <a:t>FRECUENCIA RELATIVA ACUMULADA:</a:t>
            </a:r>
          </a:p>
          <a:p>
            <a:r>
              <a:rPr lang="es-MX" dirty="0" smtClean="0">
                <a:solidFill>
                  <a:srgbClr val="002060"/>
                </a:solidFill>
                <a:latin typeface="Arial Narrow" panose="020B0606020202030204" pitchFamily="34" charset="0"/>
              </a:rPr>
              <a:t>Es </a:t>
            </a:r>
            <a:r>
              <a:rPr lang="es-MX" dirty="0">
                <a:solidFill>
                  <a:srgbClr val="002060"/>
                </a:solidFill>
                <a:latin typeface="Arial Narrow" panose="020B0606020202030204" pitchFamily="34" charset="0"/>
              </a:rPr>
              <a:t>el cociente entre la </a:t>
            </a:r>
            <a:r>
              <a:rPr lang="es-MX" b="1" dirty="0">
                <a:solidFill>
                  <a:srgbClr val="002060"/>
                </a:solidFill>
                <a:latin typeface="Arial Narrow" panose="020B0606020202030204" pitchFamily="34" charset="0"/>
              </a:rPr>
              <a:t>frecuencia acumulada</a:t>
            </a:r>
            <a:r>
              <a:rPr lang="es-MX" dirty="0">
                <a:solidFill>
                  <a:srgbClr val="002060"/>
                </a:solidFill>
                <a:latin typeface="Arial Narrow" panose="020B0606020202030204" pitchFamily="34" charset="0"/>
              </a:rPr>
              <a:t> de un </a:t>
            </a:r>
            <a:r>
              <a:rPr lang="es-MX" dirty="0" smtClean="0">
                <a:solidFill>
                  <a:srgbClr val="002060"/>
                </a:solidFill>
                <a:latin typeface="Arial Narrow" panose="020B0606020202030204" pitchFamily="34" charset="0"/>
              </a:rPr>
              <a:t> determinado </a:t>
            </a:r>
            <a:r>
              <a:rPr lang="es-MX" dirty="0">
                <a:solidFill>
                  <a:srgbClr val="002060"/>
                </a:solidFill>
                <a:latin typeface="Arial Narrow" panose="020B0606020202030204" pitchFamily="34" charset="0"/>
              </a:rPr>
              <a:t>valor y el número total de </a:t>
            </a:r>
            <a:r>
              <a:rPr lang="es-MX" dirty="0" smtClean="0">
                <a:solidFill>
                  <a:srgbClr val="002060"/>
                </a:solidFill>
                <a:latin typeface="Arial Narrow" panose="020B0606020202030204" pitchFamily="34" charset="0"/>
              </a:rPr>
              <a:t>datos</a:t>
            </a:r>
          </a:p>
          <a:p>
            <a:endParaRPr lang="es-MX" b="1" dirty="0">
              <a:solidFill>
                <a:srgbClr val="002060"/>
              </a:solidFill>
              <a:latin typeface="Arial Narrow" panose="020B0606020202030204" pitchFamily="34" charset="0"/>
            </a:endParaRPr>
          </a:p>
          <a:p>
            <a:r>
              <a:rPr lang="es-MX" b="1" dirty="0" smtClean="0">
                <a:solidFill>
                  <a:srgbClr val="002060"/>
                </a:solidFill>
                <a:latin typeface="Arial Narrow" panose="020B0606020202030204" pitchFamily="34" charset="0"/>
              </a:rPr>
              <a:t>Frecuencia relativa acumulada: Frecuencia relativa actual + frecuencia relativa anterior</a:t>
            </a:r>
            <a:endParaRPr lang="es-MX" b="1"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35329167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7" name="Tabla 6"/>
          <p:cNvGraphicFramePr>
            <a:graphicFrameLocks noGrp="1"/>
          </p:cNvGraphicFramePr>
          <p:nvPr>
            <p:extLst>
              <p:ext uri="{D42A27DB-BD31-4B8C-83A1-F6EECF244321}">
                <p14:modId xmlns:p14="http://schemas.microsoft.com/office/powerpoint/2010/main" val="1586360844"/>
              </p:ext>
            </p:extLst>
          </p:nvPr>
        </p:nvGraphicFramePr>
        <p:xfrm>
          <a:off x="682390" y="2065551"/>
          <a:ext cx="4913193" cy="4455236"/>
        </p:xfrm>
        <a:graphic>
          <a:graphicData uri="http://schemas.openxmlformats.org/drawingml/2006/table">
            <a:tbl>
              <a:tblPr firstRow="1" bandRow="1">
                <a:tableStyleId>{5940675A-B579-460E-94D1-54222C63F5DA}</a:tableStyleId>
              </a:tblPr>
              <a:tblGrid>
                <a:gridCol w="1637731">
                  <a:extLst>
                    <a:ext uri="{9D8B030D-6E8A-4147-A177-3AD203B41FA5}">
                      <a16:colId xmlns:a16="http://schemas.microsoft.com/office/drawing/2014/main" val="2775487937"/>
                    </a:ext>
                  </a:extLst>
                </a:gridCol>
                <a:gridCol w="1637731">
                  <a:extLst>
                    <a:ext uri="{9D8B030D-6E8A-4147-A177-3AD203B41FA5}">
                      <a16:colId xmlns:a16="http://schemas.microsoft.com/office/drawing/2014/main" val="2759728805"/>
                    </a:ext>
                  </a:extLst>
                </a:gridCol>
                <a:gridCol w="1637731">
                  <a:extLst>
                    <a:ext uri="{9D8B030D-6E8A-4147-A177-3AD203B41FA5}">
                      <a16:colId xmlns:a16="http://schemas.microsoft.com/office/drawing/2014/main" val="3444771052"/>
                    </a:ext>
                  </a:extLst>
                </a:gridCol>
              </a:tblGrid>
              <a:tr h="885209">
                <a:tc>
                  <a:txBody>
                    <a:bodyPr/>
                    <a:lstStyle/>
                    <a:p>
                      <a:pPr algn="ctr"/>
                      <a:r>
                        <a:rPr lang="es-MX" b="1" dirty="0" smtClean="0">
                          <a:solidFill>
                            <a:srgbClr val="FFC000"/>
                          </a:solidFill>
                          <a:latin typeface="Arial Narrow" panose="020B0606020202030204" pitchFamily="34" charset="0"/>
                        </a:rPr>
                        <a:t>Clases </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a:t>
                      </a:r>
                      <a:r>
                        <a:rPr lang="es-MX" b="1" baseline="0" dirty="0" smtClean="0">
                          <a:solidFill>
                            <a:srgbClr val="FFC000"/>
                          </a:solidFill>
                          <a:latin typeface="Arial Narrow" panose="020B0606020202030204" pitchFamily="34" charset="0"/>
                        </a:rPr>
                        <a:t> Acumulada</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 Relativa Acumulada</a:t>
                      </a:r>
                      <a:endParaRPr lang="es-MX" b="1" dirty="0">
                        <a:solidFill>
                          <a:srgbClr val="FFC000"/>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863893012"/>
                  </a:ext>
                </a:extLst>
              </a:tr>
              <a:tr h="885209">
                <a:tc>
                  <a:txBody>
                    <a:bodyPr/>
                    <a:lstStyle/>
                    <a:p>
                      <a:endParaRPr lang="es-MX"/>
                    </a:p>
                  </a:txBody>
                  <a:tcPr/>
                </a:tc>
                <a:tc>
                  <a:txBody>
                    <a:bodyPr/>
                    <a:lstStyle/>
                    <a:p>
                      <a:pPr algn="ctr"/>
                      <a:r>
                        <a:rPr lang="es-MX" sz="2000" b="1" dirty="0" smtClean="0">
                          <a:solidFill>
                            <a:srgbClr val="002060"/>
                          </a:solidFill>
                        </a:rPr>
                        <a:t>6</a:t>
                      </a:r>
                      <a:endParaRPr lang="es-MX" sz="2000" b="1" dirty="0">
                        <a:solidFill>
                          <a:srgbClr val="002060"/>
                        </a:solidFill>
                      </a:endParaRPr>
                    </a:p>
                  </a:txBody>
                  <a:tcPr/>
                </a:tc>
                <a:tc>
                  <a:txBody>
                    <a:bodyPr/>
                    <a:lstStyle/>
                    <a:p>
                      <a:pPr algn="ctr"/>
                      <a:r>
                        <a:rPr lang="es-MX" sz="2000" b="1" dirty="0" smtClean="0">
                          <a:solidFill>
                            <a:srgbClr val="002060"/>
                          </a:solidFill>
                        </a:rPr>
                        <a:t>6/18</a:t>
                      </a:r>
                      <a:endParaRPr lang="es-MX" sz="2000" b="1" dirty="0">
                        <a:solidFill>
                          <a:srgbClr val="002060"/>
                        </a:solidFill>
                      </a:endParaRPr>
                    </a:p>
                  </a:txBody>
                  <a:tcPr/>
                </a:tc>
                <a:extLst>
                  <a:ext uri="{0D108BD9-81ED-4DB2-BD59-A6C34878D82A}">
                    <a16:rowId xmlns:a16="http://schemas.microsoft.com/office/drawing/2014/main" val="3572331377"/>
                  </a:ext>
                </a:extLst>
              </a:tr>
              <a:tr h="885209">
                <a:tc>
                  <a:txBody>
                    <a:bodyPr/>
                    <a:lstStyle/>
                    <a:p>
                      <a:endParaRPr lang="es-MX"/>
                    </a:p>
                  </a:txBody>
                  <a:tcPr/>
                </a:tc>
                <a:tc>
                  <a:txBody>
                    <a:bodyPr/>
                    <a:lstStyle/>
                    <a:p>
                      <a:pPr algn="ctr"/>
                      <a:r>
                        <a:rPr lang="es-MX" sz="2000" b="1" dirty="0" smtClean="0">
                          <a:solidFill>
                            <a:srgbClr val="002060"/>
                          </a:solidFill>
                        </a:rPr>
                        <a:t>10</a:t>
                      </a:r>
                      <a:endParaRPr lang="es-MX" sz="2000" b="1" dirty="0">
                        <a:solidFill>
                          <a:srgbClr val="002060"/>
                        </a:solidFill>
                      </a:endParaRPr>
                    </a:p>
                  </a:txBody>
                  <a:tcPr/>
                </a:tc>
                <a:tc>
                  <a:txBody>
                    <a:bodyPr/>
                    <a:lstStyle/>
                    <a:p>
                      <a:pPr algn="ctr"/>
                      <a:r>
                        <a:rPr lang="es-MX" sz="2000" b="1" dirty="0" smtClean="0">
                          <a:solidFill>
                            <a:srgbClr val="002060"/>
                          </a:solidFill>
                        </a:rPr>
                        <a:t>10/18</a:t>
                      </a:r>
                      <a:endParaRPr lang="es-MX" sz="2000" b="1" dirty="0">
                        <a:solidFill>
                          <a:srgbClr val="002060"/>
                        </a:solidFill>
                      </a:endParaRPr>
                    </a:p>
                  </a:txBody>
                  <a:tcPr/>
                </a:tc>
                <a:extLst>
                  <a:ext uri="{0D108BD9-81ED-4DB2-BD59-A6C34878D82A}">
                    <a16:rowId xmlns:a16="http://schemas.microsoft.com/office/drawing/2014/main" val="1979896036"/>
                  </a:ext>
                </a:extLst>
              </a:tr>
              <a:tr h="885209">
                <a:tc>
                  <a:txBody>
                    <a:bodyPr/>
                    <a:lstStyle/>
                    <a:p>
                      <a:endParaRPr lang="es-MX"/>
                    </a:p>
                  </a:txBody>
                  <a:tcPr/>
                </a:tc>
                <a:tc>
                  <a:txBody>
                    <a:bodyPr/>
                    <a:lstStyle/>
                    <a:p>
                      <a:pPr algn="ctr"/>
                      <a:r>
                        <a:rPr lang="es-MX" sz="2000" b="1" dirty="0" smtClean="0">
                          <a:solidFill>
                            <a:srgbClr val="002060"/>
                          </a:solidFill>
                        </a:rPr>
                        <a:t>13</a:t>
                      </a:r>
                      <a:endParaRPr lang="es-MX" sz="2000" b="1" dirty="0">
                        <a:solidFill>
                          <a:srgbClr val="002060"/>
                        </a:solidFill>
                      </a:endParaRPr>
                    </a:p>
                  </a:txBody>
                  <a:tcPr/>
                </a:tc>
                <a:tc>
                  <a:txBody>
                    <a:bodyPr/>
                    <a:lstStyle/>
                    <a:p>
                      <a:pPr algn="ctr"/>
                      <a:r>
                        <a:rPr lang="es-MX" sz="2000" b="1" dirty="0" smtClean="0">
                          <a:solidFill>
                            <a:srgbClr val="002060"/>
                          </a:solidFill>
                        </a:rPr>
                        <a:t>13/18</a:t>
                      </a:r>
                      <a:endParaRPr lang="es-MX" sz="2000" b="1" dirty="0">
                        <a:solidFill>
                          <a:srgbClr val="002060"/>
                        </a:solidFill>
                      </a:endParaRPr>
                    </a:p>
                  </a:txBody>
                  <a:tcPr/>
                </a:tc>
                <a:extLst>
                  <a:ext uri="{0D108BD9-81ED-4DB2-BD59-A6C34878D82A}">
                    <a16:rowId xmlns:a16="http://schemas.microsoft.com/office/drawing/2014/main" val="722892970"/>
                  </a:ext>
                </a:extLst>
              </a:tr>
              <a:tr h="885209">
                <a:tc>
                  <a:txBody>
                    <a:bodyPr/>
                    <a:lstStyle/>
                    <a:p>
                      <a:endParaRPr lang="es-MX"/>
                    </a:p>
                  </a:txBody>
                  <a:tcPr/>
                </a:tc>
                <a:tc>
                  <a:txBody>
                    <a:bodyPr/>
                    <a:lstStyle/>
                    <a:p>
                      <a:pPr algn="ctr"/>
                      <a:r>
                        <a:rPr lang="es-MX" sz="2000" b="1" dirty="0" smtClean="0">
                          <a:solidFill>
                            <a:srgbClr val="002060"/>
                          </a:solidFill>
                        </a:rPr>
                        <a:t>18</a:t>
                      </a:r>
                      <a:endParaRPr lang="es-MX" sz="2000" b="1" dirty="0">
                        <a:solidFill>
                          <a:srgbClr val="002060"/>
                        </a:solidFill>
                      </a:endParaRPr>
                    </a:p>
                  </a:txBody>
                  <a:tcPr/>
                </a:tc>
                <a:tc>
                  <a:txBody>
                    <a:bodyPr/>
                    <a:lstStyle/>
                    <a:p>
                      <a:pPr algn="ctr"/>
                      <a:r>
                        <a:rPr lang="es-MX" sz="2000" b="1" dirty="0" smtClean="0">
                          <a:solidFill>
                            <a:srgbClr val="002060"/>
                          </a:solidFill>
                        </a:rPr>
                        <a:t>18/18</a:t>
                      </a:r>
                      <a:endParaRPr lang="es-MX" sz="2000" b="1" dirty="0">
                        <a:solidFill>
                          <a:srgbClr val="002060"/>
                        </a:solidFill>
                      </a:endParaRPr>
                    </a:p>
                  </a:txBody>
                  <a:tcPr/>
                </a:tc>
                <a:extLst>
                  <a:ext uri="{0D108BD9-81ED-4DB2-BD59-A6C34878D82A}">
                    <a16:rowId xmlns:a16="http://schemas.microsoft.com/office/drawing/2014/main" val="1206405083"/>
                  </a:ext>
                </a:extLst>
              </a:tr>
            </a:tbl>
          </a:graphicData>
        </a:graphic>
      </p:graphicFrame>
      <p:sp>
        <p:nvSpPr>
          <p:cNvPr id="8"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Distribución de  frecuencias</a:t>
            </a:r>
            <a:endParaRPr lang="es-MX" dirty="0"/>
          </a:p>
        </p:txBody>
      </p:sp>
      <p:pic>
        <p:nvPicPr>
          <p:cNvPr id="9" name="Imagen 8"/>
          <p:cNvPicPr>
            <a:picLocks noChangeAspect="1"/>
          </p:cNvPicPr>
          <p:nvPr/>
        </p:nvPicPr>
        <p:blipFill rotWithShape="1">
          <a:blip r:embed="rId2">
            <a:clrChange>
              <a:clrFrom>
                <a:srgbClr val="FFFFFF"/>
              </a:clrFrom>
              <a:clrTo>
                <a:srgbClr val="FFFFFF">
                  <a:alpha val="0"/>
                </a:srgbClr>
              </a:clrTo>
            </a:clrChange>
          </a:blip>
          <a:srcRect l="29334" t="46593" r="63083" b="16666"/>
          <a:stretch/>
        </p:blipFill>
        <p:spPr>
          <a:xfrm>
            <a:off x="834333" y="3034961"/>
            <a:ext cx="1403900" cy="3365839"/>
          </a:xfrm>
          <a:prstGeom prst="rect">
            <a:avLst/>
          </a:prstGeom>
        </p:spPr>
      </p:pic>
      <p:pic>
        <p:nvPicPr>
          <p:cNvPr id="12" name="Imagen 11"/>
          <p:cNvPicPr>
            <a:picLocks noChangeAspect="1"/>
          </p:cNvPicPr>
          <p:nvPr/>
        </p:nvPicPr>
        <p:blipFill rotWithShape="1">
          <a:blip r:embed="rId3"/>
          <a:srcRect l="31250" t="48074" r="17250" b="18889"/>
          <a:stretch/>
        </p:blipFill>
        <p:spPr>
          <a:xfrm>
            <a:off x="682390" y="304646"/>
            <a:ext cx="3167616" cy="1173707"/>
          </a:xfrm>
          <a:prstGeom prst="rect">
            <a:avLst/>
          </a:prstGeom>
        </p:spPr>
      </p:pic>
      <p:sp>
        <p:nvSpPr>
          <p:cNvPr id="13" name="CuadroTexto 12"/>
          <p:cNvSpPr txBox="1"/>
          <p:nvPr/>
        </p:nvSpPr>
        <p:spPr>
          <a:xfrm>
            <a:off x="4002406" y="660666"/>
            <a:ext cx="1044052" cy="461665"/>
          </a:xfrm>
          <a:prstGeom prst="rect">
            <a:avLst/>
          </a:prstGeom>
          <a:noFill/>
        </p:spPr>
        <p:txBody>
          <a:bodyPr wrap="square" rtlCol="0">
            <a:spAutoFit/>
          </a:bodyPr>
          <a:lstStyle/>
          <a:p>
            <a:r>
              <a:rPr lang="es-MX" sz="2400" b="1" dirty="0" smtClean="0">
                <a:solidFill>
                  <a:srgbClr val="002060"/>
                </a:solidFill>
              </a:rPr>
              <a:t>= N</a:t>
            </a:r>
            <a:endParaRPr lang="es-MX" b="1" dirty="0">
              <a:solidFill>
                <a:srgbClr val="002060"/>
              </a:solidFill>
            </a:endParaRPr>
          </a:p>
        </p:txBody>
      </p:sp>
      <p:sp>
        <p:nvSpPr>
          <p:cNvPr id="14" name="Rectángulo 13"/>
          <p:cNvSpPr/>
          <p:nvPr/>
        </p:nvSpPr>
        <p:spPr>
          <a:xfrm>
            <a:off x="6168790" y="3160090"/>
            <a:ext cx="5717953" cy="1754326"/>
          </a:xfrm>
          <a:prstGeom prst="rect">
            <a:avLst/>
          </a:prstGeom>
        </p:spPr>
        <p:txBody>
          <a:bodyPr wrap="square">
            <a:spAutoFit/>
          </a:bodyPr>
          <a:lstStyle/>
          <a:p>
            <a:r>
              <a:rPr lang="es-MX" b="1" dirty="0" smtClean="0">
                <a:solidFill>
                  <a:srgbClr val="002060"/>
                </a:solidFill>
                <a:latin typeface="Arial Narrow" panose="020B0606020202030204" pitchFamily="34" charset="0"/>
              </a:rPr>
              <a:t>FRECUENCIA RELATIVA ACUMULADA:</a:t>
            </a:r>
          </a:p>
          <a:p>
            <a:r>
              <a:rPr lang="es-MX" dirty="0" smtClean="0">
                <a:solidFill>
                  <a:srgbClr val="002060"/>
                </a:solidFill>
                <a:latin typeface="Arial Narrow" panose="020B0606020202030204" pitchFamily="34" charset="0"/>
              </a:rPr>
              <a:t>Es </a:t>
            </a:r>
            <a:r>
              <a:rPr lang="es-MX" dirty="0">
                <a:solidFill>
                  <a:srgbClr val="002060"/>
                </a:solidFill>
                <a:latin typeface="Arial Narrow" panose="020B0606020202030204" pitchFamily="34" charset="0"/>
              </a:rPr>
              <a:t>el cociente entre la </a:t>
            </a:r>
            <a:r>
              <a:rPr lang="es-MX" b="1" dirty="0">
                <a:solidFill>
                  <a:srgbClr val="002060"/>
                </a:solidFill>
                <a:latin typeface="Arial Narrow" panose="020B0606020202030204" pitchFamily="34" charset="0"/>
              </a:rPr>
              <a:t>frecuencia acumulada</a:t>
            </a:r>
            <a:r>
              <a:rPr lang="es-MX" dirty="0">
                <a:solidFill>
                  <a:srgbClr val="002060"/>
                </a:solidFill>
                <a:latin typeface="Arial Narrow" panose="020B0606020202030204" pitchFamily="34" charset="0"/>
              </a:rPr>
              <a:t> de un </a:t>
            </a:r>
            <a:r>
              <a:rPr lang="es-MX" dirty="0" smtClean="0">
                <a:solidFill>
                  <a:srgbClr val="002060"/>
                </a:solidFill>
                <a:latin typeface="Arial Narrow" panose="020B0606020202030204" pitchFamily="34" charset="0"/>
              </a:rPr>
              <a:t> determinado </a:t>
            </a:r>
            <a:r>
              <a:rPr lang="es-MX" dirty="0">
                <a:solidFill>
                  <a:srgbClr val="002060"/>
                </a:solidFill>
                <a:latin typeface="Arial Narrow" panose="020B0606020202030204" pitchFamily="34" charset="0"/>
              </a:rPr>
              <a:t>valor y el número total de </a:t>
            </a:r>
            <a:r>
              <a:rPr lang="es-MX" dirty="0" smtClean="0">
                <a:solidFill>
                  <a:srgbClr val="002060"/>
                </a:solidFill>
                <a:latin typeface="Arial Narrow" panose="020B0606020202030204" pitchFamily="34" charset="0"/>
              </a:rPr>
              <a:t>datos</a:t>
            </a:r>
          </a:p>
          <a:p>
            <a:endParaRPr lang="es-MX" b="1" dirty="0">
              <a:solidFill>
                <a:srgbClr val="002060"/>
              </a:solidFill>
              <a:latin typeface="Arial Narrow" panose="020B0606020202030204" pitchFamily="34" charset="0"/>
            </a:endParaRPr>
          </a:p>
          <a:p>
            <a:r>
              <a:rPr lang="es-MX" b="1" dirty="0" smtClean="0">
                <a:solidFill>
                  <a:srgbClr val="002060"/>
                </a:solidFill>
                <a:latin typeface="Arial Narrow" panose="020B0606020202030204" pitchFamily="34" charset="0"/>
              </a:rPr>
              <a:t>Frecuencia relativa acumulada: Frecuencia relativa actual + frecuencia relativa anterior</a:t>
            </a:r>
            <a:endParaRPr lang="es-MX" b="1"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29728335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04866" y="480151"/>
            <a:ext cx="10252234" cy="6214385"/>
          </a:xfrm>
          <a:prstGeom prst="rect">
            <a:avLst/>
          </a:prstGeom>
        </p:spPr>
      </p:pic>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2846073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Intervalos de clase</a:t>
            </a:r>
            <a:endParaRPr lang="es-MX" dirty="0"/>
          </a:p>
        </p:txBody>
      </p:sp>
      <p:sp>
        <p:nvSpPr>
          <p:cNvPr id="7" name="CuadroTexto 6"/>
          <p:cNvSpPr txBox="1"/>
          <p:nvPr/>
        </p:nvSpPr>
        <p:spPr>
          <a:xfrm>
            <a:off x="456063" y="1001336"/>
            <a:ext cx="5639937" cy="1754326"/>
          </a:xfrm>
          <a:prstGeom prst="rect">
            <a:avLst/>
          </a:prstGeom>
          <a:noFill/>
        </p:spPr>
        <p:txBody>
          <a:bodyPr wrap="square" rtlCol="0">
            <a:spAutoFit/>
          </a:bodyPr>
          <a:lstStyle/>
          <a:p>
            <a:r>
              <a:rPr lang="es-MX" b="1" dirty="0" smtClean="0">
                <a:solidFill>
                  <a:srgbClr val="002060"/>
                </a:solidFill>
                <a:latin typeface="Arial Narrow" panose="020B0606020202030204" pitchFamily="34" charset="0"/>
              </a:rPr>
              <a:t>INTERVALOS DE CLASE:</a:t>
            </a:r>
          </a:p>
          <a:p>
            <a:r>
              <a:rPr lang="es-MX" dirty="0" smtClean="0">
                <a:solidFill>
                  <a:srgbClr val="002060"/>
                </a:solidFill>
                <a:latin typeface="Arial Narrow" panose="020B0606020202030204" pitchFamily="34" charset="0"/>
              </a:rPr>
              <a:t>Para agrupar un conjunto de observaciones, se debe seleccionar un conjunto de intervalos contiguos que no se traslapen ; es decir, es necesario que cada valor en el conjunto de observaciones pueda ser puesto en uno y solo uno de los intervalos.</a:t>
            </a:r>
            <a:endParaRPr lang="es-MX" dirty="0">
              <a:solidFill>
                <a:srgbClr val="002060"/>
              </a:solidFill>
              <a:latin typeface="Arial Narrow" panose="020B0606020202030204" pitchFamily="34" charset="0"/>
            </a:endParaRPr>
          </a:p>
        </p:txBody>
      </p:sp>
      <p:sp>
        <p:nvSpPr>
          <p:cNvPr id="8" name="CuadroTexto 7"/>
          <p:cNvSpPr txBox="1"/>
          <p:nvPr/>
        </p:nvSpPr>
        <p:spPr>
          <a:xfrm>
            <a:off x="1213982" y="3657523"/>
            <a:ext cx="3240407" cy="1661993"/>
          </a:xfrm>
          <a:prstGeom prst="rect">
            <a:avLst/>
          </a:prstGeom>
          <a:solidFill>
            <a:srgbClr val="002060"/>
          </a:solidFill>
        </p:spPr>
        <p:txBody>
          <a:bodyPr wrap="square" rtlCol="0">
            <a:spAutoFit/>
          </a:bodyPr>
          <a:lstStyle/>
          <a:p>
            <a:pPr algn="ctr"/>
            <a:r>
              <a:rPr lang="es-MX" sz="2400" b="1" dirty="0" smtClean="0">
                <a:solidFill>
                  <a:srgbClr val="FFC000"/>
                </a:solidFill>
                <a:latin typeface="Arial Narrow" panose="020B0606020202030204" pitchFamily="34" charset="0"/>
              </a:rPr>
              <a:t>¿Cuántos intervalos incluir?</a:t>
            </a:r>
          </a:p>
          <a:p>
            <a:pPr algn="ctr"/>
            <a:r>
              <a:rPr lang="es-MX" dirty="0" smtClean="0">
                <a:solidFill>
                  <a:srgbClr val="FFC000"/>
                </a:solidFill>
                <a:latin typeface="Arial Narrow" panose="020B0606020202030204" pitchFamily="34" charset="0"/>
              </a:rPr>
              <a:t>No hay regla determinada, aunque empíricamente se sugieren entre seis y 15</a:t>
            </a:r>
            <a:endParaRPr lang="es-MX" dirty="0">
              <a:solidFill>
                <a:srgbClr val="FFC000"/>
              </a:solidFill>
              <a:latin typeface="Arial Narrow" panose="020B0606020202030204" pitchFamily="34" charset="0"/>
            </a:endParaRPr>
          </a:p>
        </p:txBody>
      </p:sp>
      <p:pic>
        <p:nvPicPr>
          <p:cNvPr id="10" name="Picture 2" descr="http://farmacialavernia.com/wp-content/uploads/2016/05/Calcula-tu-Peso-Ideal-y-IMC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210" y="2689371"/>
            <a:ext cx="6317775" cy="402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9439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Intervalos de clase</a:t>
            </a:r>
            <a:endParaRPr lang="es-MX" dirty="0"/>
          </a:p>
        </p:txBody>
      </p:sp>
      <p:sp>
        <p:nvSpPr>
          <p:cNvPr id="7" name="CuadroTexto 6"/>
          <p:cNvSpPr txBox="1"/>
          <p:nvPr/>
        </p:nvSpPr>
        <p:spPr>
          <a:xfrm>
            <a:off x="456063" y="1001336"/>
            <a:ext cx="5639937" cy="1754326"/>
          </a:xfrm>
          <a:prstGeom prst="rect">
            <a:avLst/>
          </a:prstGeom>
          <a:noFill/>
        </p:spPr>
        <p:txBody>
          <a:bodyPr wrap="square" rtlCol="0">
            <a:spAutoFit/>
          </a:bodyPr>
          <a:lstStyle/>
          <a:p>
            <a:r>
              <a:rPr lang="es-MX" b="1" dirty="0" smtClean="0">
                <a:solidFill>
                  <a:srgbClr val="002060"/>
                </a:solidFill>
                <a:latin typeface="Arial Narrow" panose="020B0606020202030204" pitchFamily="34" charset="0"/>
              </a:rPr>
              <a:t>INTERVALOS DE CLASE:</a:t>
            </a:r>
          </a:p>
          <a:p>
            <a:r>
              <a:rPr lang="es-MX" dirty="0" smtClean="0">
                <a:solidFill>
                  <a:srgbClr val="002060"/>
                </a:solidFill>
                <a:latin typeface="Arial Narrow" panose="020B0606020202030204" pitchFamily="34" charset="0"/>
              </a:rPr>
              <a:t>Para agrupar un conjunto de observaciones, se debe seleccionar un conjunto de intervalos contiguos que no se traslapen ; es decir, es necesario que cada valor en el conjunto de observaciones pueda ser puesto en uno y solo uno de los intervalos.</a:t>
            </a:r>
            <a:endParaRPr lang="es-MX" dirty="0">
              <a:solidFill>
                <a:srgbClr val="002060"/>
              </a:solidFill>
              <a:latin typeface="Arial Narrow" panose="020B0606020202030204" pitchFamily="34" charset="0"/>
            </a:endParaRPr>
          </a:p>
        </p:txBody>
      </p:sp>
      <p:pic>
        <p:nvPicPr>
          <p:cNvPr id="1026" name="Picture 2" descr="http://farmacialavernia.com/wp-content/uploads/2016/05/Calcula-tu-Peso-Ideal-y-IMC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210" y="2689371"/>
            <a:ext cx="6317775" cy="40259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Objeto 9"/>
          <p:cNvGraphicFramePr>
            <a:graphicFrameLocks noChangeAspect="1"/>
          </p:cNvGraphicFramePr>
          <p:nvPr>
            <p:extLst>
              <p:ext uri="{D42A27DB-BD31-4B8C-83A1-F6EECF244321}">
                <p14:modId xmlns:p14="http://schemas.microsoft.com/office/powerpoint/2010/main" val="3843980369"/>
              </p:ext>
            </p:extLst>
          </p:nvPr>
        </p:nvGraphicFramePr>
        <p:xfrm>
          <a:off x="1372527" y="4624620"/>
          <a:ext cx="2752725" cy="463550"/>
        </p:xfrm>
        <a:graphic>
          <a:graphicData uri="http://schemas.openxmlformats.org/presentationml/2006/ole">
            <mc:AlternateContent xmlns:mc="http://schemas.openxmlformats.org/markup-compatibility/2006">
              <mc:Choice xmlns:v="urn:schemas-microsoft-com:vml" Requires="v">
                <p:oleObj spid="_x0000_s6238" name="Ecuación" r:id="rId4" imgW="1282680" imgH="215640" progId="Equation.3">
                  <p:embed/>
                </p:oleObj>
              </mc:Choice>
              <mc:Fallback>
                <p:oleObj name="Ecuación" r:id="rId4" imgW="1282680" imgH="215640" progId="Equation.3">
                  <p:embed/>
                  <p:pic>
                    <p:nvPicPr>
                      <p:cNvPr id="12" name="Objeto 11"/>
                      <p:cNvPicPr/>
                      <p:nvPr/>
                    </p:nvPicPr>
                    <p:blipFill>
                      <a:blip r:embed="rId5"/>
                      <a:stretch>
                        <a:fillRect/>
                      </a:stretch>
                    </p:blipFill>
                    <p:spPr>
                      <a:xfrm>
                        <a:off x="1372527" y="4624620"/>
                        <a:ext cx="2752725" cy="463550"/>
                      </a:xfrm>
                      <a:prstGeom prst="rect">
                        <a:avLst/>
                      </a:prstGeom>
                    </p:spPr>
                  </p:pic>
                </p:oleObj>
              </mc:Fallback>
            </mc:AlternateContent>
          </a:graphicData>
        </a:graphic>
      </p:graphicFrame>
      <p:sp>
        <p:nvSpPr>
          <p:cNvPr id="11" name="Rectángulo 10"/>
          <p:cNvSpPr/>
          <p:nvPr/>
        </p:nvSpPr>
        <p:spPr>
          <a:xfrm>
            <a:off x="348880" y="3465513"/>
            <a:ext cx="4884330" cy="923330"/>
          </a:xfrm>
          <a:prstGeom prst="rect">
            <a:avLst/>
          </a:prstGeom>
        </p:spPr>
        <p:txBody>
          <a:bodyPr wrap="square">
            <a:spAutoFit/>
          </a:bodyPr>
          <a:lstStyle/>
          <a:p>
            <a:r>
              <a:rPr lang="es-MX" dirty="0">
                <a:solidFill>
                  <a:srgbClr val="002060"/>
                </a:solidFill>
                <a:latin typeface="Arial Narrow" panose="020B0606020202030204" pitchFamily="34" charset="0"/>
              </a:rPr>
              <a:t>Existen varias ecuaciones empíricas para estimar un </a:t>
            </a:r>
            <a:r>
              <a:rPr lang="es-MX" b="1" u="sng" dirty="0">
                <a:solidFill>
                  <a:srgbClr val="002060"/>
                </a:solidFill>
                <a:latin typeface="Arial Narrow" panose="020B0606020202030204" pitchFamily="34" charset="0"/>
              </a:rPr>
              <a:t>número de clases, </a:t>
            </a:r>
            <a:r>
              <a:rPr lang="es-MX" b="1" i="1" u="sng" dirty="0">
                <a:solidFill>
                  <a:srgbClr val="002060"/>
                </a:solidFill>
                <a:latin typeface="Arial Narrow" panose="020B0606020202030204" pitchFamily="34" charset="0"/>
              </a:rPr>
              <a:t>k</a:t>
            </a:r>
            <a:r>
              <a:rPr lang="es-MX" dirty="0">
                <a:solidFill>
                  <a:srgbClr val="002060"/>
                </a:solidFill>
                <a:latin typeface="Arial Narrow" panose="020B0606020202030204" pitchFamily="34" charset="0"/>
              </a:rPr>
              <a:t>, adecuado. La más común es la relación de </a:t>
            </a:r>
            <a:r>
              <a:rPr lang="es-MX" b="1" dirty="0" err="1">
                <a:solidFill>
                  <a:srgbClr val="002060"/>
                </a:solidFill>
                <a:latin typeface="Arial Narrow" panose="020B0606020202030204" pitchFamily="34" charset="0"/>
              </a:rPr>
              <a:t>Sturges</a:t>
            </a:r>
            <a:r>
              <a:rPr lang="es-MX" dirty="0">
                <a:solidFill>
                  <a:srgbClr val="002060"/>
                </a:solidFill>
                <a:latin typeface="Arial Narrow" panose="020B0606020202030204" pitchFamily="34" charset="0"/>
              </a:rPr>
              <a:t>:  </a:t>
            </a:r>
          </a:p>
        </p:txBody>
      </p:sp>
    </p:spTree>
    <p:extLst>
      <p:ext uri="{BB962C8B-B14F-4D97-AF65-F5344CB8AC3E}">
        <p14:creationId xmlns:p14="http://schemas.microsoft.com/office/powerpoint/2010/main" val="30441186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10" name="Tabla 9"/>
          <p:cNvGraphicFramePr>
            <a:graphicFrameLocks noGrp="1"/>
          </p:cNvGraphicFramePr>
          <p:nvPr>
            <p:extLst/>
          </p:nvPr>
        </p:nvGraphicFramePr>
        <p:xfrm>
          <a:off x="307071" y="3109543"/>
          <a:ext cx="6545670" cy="2838450"/>
        </p:xfrm>
        <a:graphic>
          <a:graphicData uri="http://schemas.openxmlformats.org/drawingml/2006/table">
            <a:tbl>
              <a:tblPr>
                <a:tableStyleId>{0505E3EF-67EA-436B-97B2-0124C06EBD24}</a:tableStyleId>
              </a:tblPr>
              <a:tblGrid>
                <a:gridCol w="654567">
                  <a:extLst>
                    <a:ext uri="{9D8B030D-6E8A-4147-A177-3AD203B41FA5}">
                      <a16:colId xmlns:a16="http://schemas.microsoft.com/office/drawing/2014/main" val="20000"/>
                    </a:ext>
                  </a:extLst>
                </a:gridCol>
                <a:gridCol w="654567">
                  <a:extLst>
                    <a:ext uri="{9D8B030D-6E8A-4147-A177-3AD203B41FA5}">
                      <a16:colId xmlns:a16="http://schemas.microsoft.com/office/drawing/2014/main" val="20001"/>
                    </a:ext>
                  </a:extLst>
                </a:gridCol>
                <a:gridCol w="654567">
                  <a:extLst>
                    <a:ext uri="{9D8B030D-6E8A-4147-A177-3AD203B41FA5}">
                      <a16:colId xmlns:a16="http://schemas.microsoft.com/office/drawing/2014/main" val="20002"/>
                    </a:ext>
                  </a:extLst>
                </a:gridCol>
                <a:gridCol w="654567">
                  <a:extLst>
                    <a:ext uri="{9D8B030D-6E8A-4147-A177-3AD203B41FA5}">
                      <a16:colId xmlns:a16="http://schemas.microsoft.com/office/drawing/2014/main" val="20003"/>
                    </a:ext>
                  </a:extLst>
                </a:gridCol>
                <a:gridCol w="654567">
                  <a:extLst>
                    <a:ext uri="{9D8B030D-6E8A-4147-A177-3AD203B41FA5}">
                      <a16:colId xmlns:a16="http://schemas.microsoft.com/office/drawing/2014/main" val="20004"/>
                    </a:ext>
                  </a:extLst>
                </a:gridCol>
                <a:gridCol w="654567">
                  <a:extLst>
                    <a:ext uri="{9D8B030D-6E8A-4147-A177-3AD203B41FA5}">
                      <a16:colId xmlns:a16="http://schemas.microsoft.com/office/drawing/2014/main" val="20005"/>
                    </a:ext>
                  </a:extLst>
                </a:gridCol>
                <a:gridCol w="654567">
                  <a:extLst>
                    <a:ext uri="{9D8B030D-6E8A-4147-A177-3AD203B41FA5}">
                      <a16:colId xmlns:a16="http://schemas.microsoft.com/office/drawing/2014/main" val="20006"/>
                    </a:ext>
                  </a:extLst>
                </a:gridCol>
                <a:gridCol w="654567">
                  <a:extLst>
                    <a:ext uri="{9D8B030D-6E8A-4147-A177-3AD203B41FA5}">
                      <a16:colId xmlns:a16="http://schemas.microsoft.com/office/drawing/2014/main" val="20007"/>
                    </a:ext>
                  </a:extLst>
                </a:gridCol>
                <a:gridCol w="654567">
                  <a:extLst>
                    <a:ext uri="{9D8B030D-6E8A-4147-A177-3AD203B41FA5}">
                      <a16:colId xmlns:a16="http://schemas.microsoft.com/office/drawing/2014/main" val="20008"/>
                    </a:ext>
                  </a:extLst>
                </a:gridCol>
                <a:gridCol w="654567">
                  <a:extLst>
                    <a:ext uri="{9D8B030D-6E8A-4147-A177-3AD203B41FA5}">
                      <a16:colId xmlns:a16="http://schemas.microsoft.com/office/drawing/2014/main" val="20009"/>
                    </a:ext>
                  </a:extLst>
                </a:gridCol>
              </a:tblGrid>
              <a:tr h="200025">
                <a:tc>
                  <a:txBody>
                    <a:bodyPr/>
                    <a:lstStyle/>
                    <a:p>
                      <a:pPr algn="ctr" fontAlgn="b"/>
                      <a:r>
                        <a:rPr lang="es-MX" sz="1800" b="0" i="0" u="none" strike="noStrike" dirty="0">
                          <a:solidFill>
                            <a:srgbClr val="000000"/>
                          </a:solidFill>
                          <a:effectLst/>
                          <a:latin typeface="Calibri" panose="020F0502020204030204" pitchFamily="34" charset="0"/>
                        </a:rPr>
                        <a:t>1.65</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1.75</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1.86</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1.83</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1.74</a:t>
                      </a:r>
                    </a:p>
                  </a:txBody>
                  <a:tcPr marL="9525" marR="9525" marT="9525" marB="0" anchor="ctr"/>
                </a:tc>
                <a:extLst>
                  <a:ext uri="{0D108BD9-81ED-4DB2-BD59-A6C34878D82A}">
                    <a16:rowId xmlns:a16="http://schemas.microsoft.com/office/drawing/2014/main" val="10000"/>
                  </a:ext>
                </a:extLst>
              </a:tr>
              <a:tr h="200025">
                <a:tc>
                  <a:txBody>
                    <a:bodyPr/>
                    <a:lstStyle/>
                    <a:p>
                      <a:pPr algn="ctr" fontAlgn="b"/>
                      <a:r>
                        <a:rPr lang="es-MX" sz="1800" b="0" i="0" u="none" strike="noStrike">
                          <a:solidFill>
                            <a:srgbClr val="000000"/>
                          </a:solidFill>
                          <a:effectLst/>
                          <a:latin typeface="Calibri" panose="020F0502020204030204" pitchFamily="34" charset="0"/>
                        </a:rPr>
                        <a:t>1.71</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1.65</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1.88</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1.86</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1.83</a:t>
                      </a:r>
                    </a:p>
                  </a:txBody>
                  <a:tcPr marL="9525" marR="9525" marT="9525" marB="0" anchor="ctr"/>
                </a:tc>
                <a:extLst>
                  <a:ext uri="{0D108BD9-81ED-4DB2-BD59-A6C34878D82A}">
                    <a16:rowId xmlns:a16="http://schemas.microsoft.com/office/drawing/2014/main" val="10001"/>
                  </a:ext>
                </a:extLst>
              </a:tr>
              <a:tr h="200025">
                <a:tc>
                  <a:txBody>
                    <a:bodyPr/>
                    <a:lstStyle/>
                    <a:p>
                      <a:pPr algn="ctr" fontAlgn="b"/>
                      <a:r>
                        <a:rPr lang="es-MX" sz="1800" b="0" i="0" u="none" strike="noStrike">
                          <a:solidFill>
                            <a:srgbClr val="000000"/>
                          </a:solidFill>
                          <a:effectLst/>
                          <a:latin typeface="Calibri" panose="020F0502020204030204" pitchFamily="34" charset="0"/>
                        </a:rPr>
                        <a:t>1.80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1.91</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1.84</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1.85</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1.71</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1.84</a:t>
                      </a:r>
                    </a:p>
                  </a:txBody>
                  <a:tcPr marL="9525" marR="9525" marT="9525" marB="0" anchor="ctr"/>
                </a:tc>
                <a:extLst>
                  <a:ext uri="{0D108BD9-81ED-4DB2-BD59-A6C34878D82A}">
                    <a16:rowId xmlns:a16="http://schemas.microsoft.com/office/drawing/2014/main" val="10002"/>
                  </a:ext>
                </a:extLst>
              </a:tr>
              <a:tr h="200025">
                <a:tc>
                  <a:txBody>
                    <a:bodyPr/>
                    <a:lstStyle/>
                    <a:p>
                      <a:pPr algn="ctr" fontAlgn="b"/>
                      <a:r>
                        <a:rPr lang="es-MX" sz="1800" b="0" i="0" u="none" strike="noStrike">
                          <a:solidFill>
                            <a:srgbClr val="000000"/>
                          </a:solidFill>
                          <a:effectLst/>
                          <a:latin typeface="Calibri" panose="020F0502020204030204" pitchFamily="34" charset="0"/>
                        </a:rPr>
                        <a:t>1.87</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1.75</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1.65</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1.68</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1.79</a:t>
                      </a:r>
                    </a:p>
                  </a:txBody>
                  <a:tcPr marL="9525" marR="9525" marT="9525" marB="0" anchor="ctr"/>
                </a:tc>
                <a:extLst>
                  <a:ext uri="{0D108BD9-81ED-4DB2-BD59-A6C34878D82A}">
                    <a16:rowId xmlns:a16="http://schemas.microsoft.com/office/drawing/2014/main" val="10003"/>
                  </a:ext>
                </a:extLst>
              </a:tr>
              <a:tr h="200025">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1.66</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1.76</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1.67</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1.79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1.80</a:t>
                      </a:r>
                    </a:p>
                  </a:txBody>
                  <a:tcPr marL="9525" marR="9525" marT="9525" marB="0" anchor="ctr"/>
                </a:tc>
                <a:extLst>
                  <a:ext uri="{0D108BD9-81ED-4DB2-BD59-A6C34878D82A}">
                    <a16:rowId xmlns:a16="http://schemas.microsoft.com/office/drawing/2014/main" val="10004"/>
                  </a:ext>
                </a:extLst>
              </a:tr>
              <a:tr h="200025">
                <a:tc>
                  <a:txBody>
                    <a:bodyPr/>
                    <a:lstStyle/>
                    <a:p>
                      <a:pPr algn="ctr" fontAlgn="b"/>
                      <a:r>
                        <a:rPr lang="es-MX" sz="1800" b="0" i="0" u="none" strike="noStrike">
                          <a:solidFill>
                            <a:srgbClr val="000000"/>
                          </a:solidFill>
                          <a:effectLst/>
                          <a:latin typeface="Calibri" panose="020F0502020204030204" pitchFamily="34" charset="0"/>
                        </a:rPr>
                        <a:t>1.91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1.72</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1.76</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1.88</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1.85</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1.62</a:t>
                      </a:r>
                    </a:p>
                  </a:txBody>
                  <a:tcPr marL="9525" marR="9525" marT="9525" marB="0" anchor="ctr">
                    <a:solidFill>
                      <a:srgbClr val="FFC000"/>
                    </a:solidFill>
                  </a:tcPr>
                </a:tc>
                <a:extLst>
                  <a:ext uri="{0D108BD9-81ED-4DB2-BD59-A6C34878D82A}">
                    <a16:rowId xmlns:a16="http://schemas.microsoft.com/office/drawing/2014/main" val="10005"/>
                  </a:ext>
                </a:extLst>
              </a:tr>
              <a:tr h="200025">
                <a:tc>
                  <a:txBody>
                    <a:bodyPr/>
                    <a:lstStyle/>
                    <a:p>
                      <a:pPr algn="ctr" fontAlgn="b"/>
                      <a:r>
                        <a:rPr lang="es-MX" sz="1800" b="0" i="0" u="none" strike="noStrike">
                          <a:solidFill>
                            <a:srgbClr val="000000"/>
                          </a:solidFill>
                          <a:effectLst/>
                          <a:latin typeface="Calibri" panose="020F0502020204030204" pitchFamily="34" charset="0"/>
                        </a:rPr>
                        <a:t>1.82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1.76</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1.71</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1.79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1.69</a:t>
                      </a:r>
                    </a:p>
                  </a:txBody>
                  <a:tcPr marL="9525" marR="9525" marT="9525" marB="0" anchor="ctr"/>
                </a:tc>
                <a:extLst>
                  <a:ext uri="{0D108BD9-81ED-4DB2-BD59-A6C34878D82A}">
                    <a16:rowId xmlns:a16="http://schemas.microsoft.com/office/drawing/2014/main" val="10006"/>
                  </a:ext>
                </a:extLst>
              </a:tr>
              <a:tr h="200025">
                <a:tc>
                  <a:txBody>
                    <a:bodyPr/>
                    <a:lstStyle/>
                    <a:p>
                      <a:pPr algn="ctr" fontAlgn="b"/>
                      <a:r>
                        <a:rPr lang="es-MX" sz="1800" b="0" i="0" u="none" strike="noStrike">
                          <a:solidFill>
                            <a:srgbClr val="000000"/>
                          </a:solidFill>
                          <a:effectLst/>
                          <a:latin typeface="Calibri" panose="020F0502020204030204" pitchFamily="34" charset="0"/>
                        </a:rPr>
                        <a:t>1.82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1.88</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1.85</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1.68</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1.84</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1.84</a:t>
                      </a:r>
                    </a:p>
                  </a:txBody>
                  <a:tcPr marL="9525" marR="9525" marT="9525" marB="0" anchor="ctr"/>
                </a:tc>
                <a:extLst>
                  <a:ext uri="{0D108BD9-81ED-4DB2-BD59-A6C34878D82A}">
                    <a16:rowId xmlns:a16="http://schemas.microsoft.com/office/drawing/2014/main" val="10007"/>
                  </a:ext>
                </a:extLst>
              </a:tr>
              <a:tr h="200025">
                <a:tc>
                  <a:txBody>
                    <a:bodyPr/>
                    <a:lstStyle/>
                    <a:p>
                      <a:pPr algn="ctr" fontAlgn="b"/>
                      <a:r>
                        <a:rPr lang="es-MX" sz="1800" b="0" i="0" u="none" strike="noStrike">
                          <a:solidFill>
                            <a:srgbClr val="000000"/>
                          </a:solidFill>
                          <a:effectLst/>
                          <a:latin typeface="Calibri" panose="020F0502020204030204" pitchFamily="34" charset="0"/>
                        </a:rPr>
                        <a:t>1.89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1.88</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1.90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1.82</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1.70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1.84</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1.83</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1.66</a:t>
                      </a:r>
                    </a:p>
                  </a:txBody>
                  <a:tcPr marL="9525" marR="9525" marT="9525" marB="0" anchor="ctr"/>
                </a:tc>
                <a:extLst>
                  <a:ext uri="{0D108BD9-81ED-4DB2-BD59-A6C34878D82A}">
                    <a16:rowId xmlns:a16="http://schemas.microsoft.com/office/drawing/2014/main" val="10008"/>
                  </a:ext>
                </a:extLst>
              </a:tr>
              <a:tr h="200025">
                <a:tc>
                  <a:txBody>
                    <a:bodyPr/>
                    <a:lstStyle/>
                    <a:p>
                      <a:pPr algn="ctr" fontAlgn="b"/>
                      <a:r>
                        <a:rPr lang="es-MX" sz="1800" b="0" i="0" u="none" strike="noStrike">
                          <a:solidFill>
                            <a:srgbClr val="000000"/>
                          </a:solidFill>
                          <a:effectLst/>
                          <a:latin typeface="Calibri" panose="020F0502020204030204" pitchFamily="34" charset="0"/>
                        </a:rPr>
                        <a:t>1.69</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1.80</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1.63</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1.74</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1.92</a:t>
                      </a:r>
                    </a:p>
                  </a:txBody>
                  <a:tcPr marL="9525" marR="9525" marT="9525" marB="0" anchor="ctr">
                    <a:solidFill>
                      <a:srgbClr val="FFC000"/>
                    </a:solidFill>
                  </a:tcPr>
                </a:tc>
                <a:tc>
                  <a:txBody>
                    <a:bodyPr/>
                    <a:lstStyle/>
                    <a:p>
                      <a:pPr algn="ctr" fontAlgn="b"/>
                      <a:r>
                        <a:rPr lang="es-MX" sz="1800" b="0" i="0" u="none" strike="noStrike">
                          <a:solidFill>
                            <a:srgbClr val="000000"/>
                          </a:solidFill>
                          <a:effectLst/>
                          <a:latin typeface="Calibri" panose="020F0502020204030204" pitchFamily="34" charset="0"/>
                        </a:rPr>
                        <a:t>1.81</a:t>
                      </a:r>
                    </a:p>
                  </a:txBody>
                  <a:tcPr marL="9525" marR="9525" marT="9525" marB="0" anchor="ctr"/>
                </a:tc>
                <a:tc>
                  <a:txBody>
                    <a:bodyPr/>
                    <a:lstStyle/>
                    <a:p>
                      <a:pPr algn="ctr" fontAlgn="b"/>
                      <a:r>
                        <a:rPr lang="es-MX" sz="1800" b="0" i="0" u="none" strike="noStrike">
                          <a:solidFill>
                            <a:srgbClr val="000000"/>
                          </a:solidFill>
                          <a:effectLst/>
                          <a:latin typeface="Calibri" panose="020F0502020204030204" pitchFamily="34" charset="0"/>
                        </a:rPr>
                        <a:t>1.64</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1.85</a:t>
                      </a:r>
                    </a:p>
                  </a:txBody>
                  <a:tcPr marL="9525" marR="9525" marT="9525" marB="0" anchor="ctr"/>
                </a:tc>
                <a:tc>
                  <a:txBody>
                    <a:bodyPr/>
                    <a:lstStyle/>
                    <a:p>
                      <a:pPr algn="ctr" fontAlgn="b"/>
                      <a:r>
                        <a:rPr lang="es-MX" sz="1800" b="0" i="0" u="none" strike="noStrike" dirty="0">
                          <a:solidFill>
                            <a:srgbClr val="000000"/>
                          </a:solidFill>
                          <a:effectLst/>
                          <a:latin typeface="Calibri" panose="020F0502020204030204" pitchFamily="34" charset="0"/>
                        </a:rPr>
                        <a:t>1.65</a:t>
                      </a:r>
                    </a:p>
                  </a:txBody>
                  <a:tcPr marL="9525" marR="9525" marT="9525" marB="0" anchor="ctr"/>
                </a:tc>
                <a:extLst>
                  <a:ext uri="{0D108BD9-81ED-4DB2-BD59-A6C34878D82A}">
                    <a16:rowId xmlns:a16="http://schemas.microsoft.com/office/drawing/2014/main" val="10009"/>
                  </a:ext>
                </a:extLst>
              </a:tr>
            </a:tbl>
          </a:graphicData>
        </a:graphic>
      </p:graphicFrame>
      <p:sp>
        <p:nvSpPr>
          <p:cNvPr id="11" name="Marcador de contenido 2"/>
          <p:cNvSpPr txBox="1">
            <a:spLocks/>
          </p:cNvSpPr>
          <p:nvPr/>
        </p:nvSpPr>
        <p:spPr>
          <a:xfrm>
            <a:off x="267267" y="1441929"/>
            <a:ext cx="5983404" cy="14786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buFont typeface="Arial" panose="020B0604020202020204" pitchFamily="34" charset="0"/>
              <a:buNone/>
            </a:pPr>
            <a:r>
              <a:rPr lang="es-MX" sz="2000" b="1" dirty="0" smtClean="0">
                <a:solidFill>
                  <a:srgbClr val="002060"/>
                </a:solidFill>
                <a:latin typeface="Arial Narrow" panose="020B0606020202030204" pitchFamily="34" charset="0"/>
              </a:rPr>
              <a:t>Ejemplo:</a:t>
            </a:r>
          </a:p>
          <a:p>
            <a:pPr marL="45720" indent="0">
              <a:buFont typeface="Arial" panose="020B0604020202020204" pitchFamily="34" charset="0"/>
              <a:buNone/>
            </a:pPr>
            <a:r>
              <a:rPr lang="es-MX" sz="2000" dirty="0" smtClean="0">
                <a:solidFill>
                  <a:srgbClr val="002060"/>
                </a:solidFill>
                <a:latin typeface="Arial Narrow" panose="020B0606020202030204" pitchFamily="34" charset="0"/>
              </a:rPr>
              <a:t>El siguiente conjunto de datos representa la altura, en metros, de 100 estudiantes (n) de la preparatoria X</a:t>
            </a:r>
            <a:endParaRPr lang="es-MX" sz="2000" dirty="0">
              <a:solidFill>
                <a:srgbClr val="002060"/>
              </a:solidFill>
              <a:latin typeface="Arial Narrow" panose="020B0606020202030204" pitchFamily="34" charset="0"/>
            </a:endParaRPr>
          </a:p>
        </p:txBody>
      </p:sp>
      <p:sp>
        <p:nvSpPr>
          <p:cNvPr id="13" name="Rectángulo 12"/>
          <p:cNvSpPr/>
          <p:nvPr/>
        </p:nvSpPr>
        <p:spPr>
          <a:xfrm>
            <a:off x="7157949" y="2644837"/>
            <a:ext cx="4576851" cy="707886"/>
          </a:xfrm>
          <a:prstGeom prst="rect">
            <a:avLst/>
          </a:prstGeom>
        </p:spPr>
        <p:txBody>
          <a:bodyPr wrap="square">
            <a:spAutoFit/>
          </a:bodyPr>
          <a:lstStyle/>
          <a:p>
            <a:pPr marL="45720" indent="0">
              <a:buNone/>
            </a:pPr>
            <a:r>
              <a:rPr lang="es-MX" sz="2000" dirty="0">
                <a:solidFill>
                  <a:srgbClr val="002060"/>
                </a:solidFill>
                <a:latin typeface="Arial Narrow" panose="020B0606020202030204" pitchFamily="34" charset="0"/>
              </a:rPr>
              <a:t>Para nuestro caso en particular, el número de clases propuesto por la relación sería:</a:t>
            </a:r>
          </a:p>
        </p:txBody>
      </p:sp>
      <p:graphicFrame>
        <p:nvGraphicFramePr>
          <p:cNvPr id="12" name="Objeto 11"/>
          <p:cNvGraphicFramePr>
            <a:graphicFrameLocks noChangeAspect="1"/>
          </p:cNvGraphicFramePr>
          <p:nvPr>
            <p:extLst>
              <p:ext uri="{D42A27DB-BD31-4B8C-83A1-F6EECF244321}">
                <p14:modId xmlns:p14="http://schemas.microsoft.com/office/powerpoint/2010/main" val="3463793548"/>
              </p:ext>
            </p:extLst>
          </p:nvPr>
        </p:nvGraphicFramePr>
        <p:xfrm>
          <a:off x="7975144" y="3833443"/>
          <a:ext cx="2862262" cy="1390650"/>
        </p:xfrm>
        <a:graphic>
          <a:graphicData uri="http://schemas.openxmlformats.org/presentationml/2006/ole">
            <mc:AlternateContent xmlns:mc="http://schemas.openxmlformats.org/markup-compatibility/2006">
              <mc:Choice xmlns:v="urn:schemas-microsoft-com:vml" Requires="v">
                <p:oleObj spid="_x0000_s7262" name="Ecuación" r:id="rId3" imgW="1333440" imgH="647640" progId="Equation.3">
                  <p:embed/>
                </p:oleObj>
              </mc:Choice>
              <mc:Fallback>
                <p:oleObj name="Ecuación" r:id="rId3" imgW="1333440" imgH="647640" progId="Equation.3">
                  <p:embed/>
                  <p:pic>
                    <p:nvPicPr>
                      <p:cNvPr id="15" name="Objeto 14"/>
                      <p:cNvPicPr/>
                      <p:nvPr/>
                    </p:nvPicPr>
                    <p:blipFill>
                      <a:blip r:embed="rId4"/>
                      <a:stretch>
                        <a:fillRect/>
                      </a:stretch>
                    </p:blipFill>
                    <p:spPr>
                      <a:xfrm>
                        <a:off x="7975144" y="3833443"/>
                        <a:ext cx="2862262" cy="1390650"/>
                      </a:xfrm>
                      <a:prstGeom prst="rect">
                        <a:avLst/>
                      </a:prstGeom>
                    </p:spPr>
                  </p:pic>
                </p:oleObj>
              </mc:Fallback>
            </mc:AlternateContent>
          </a:graphicData>
        </a:graphic>
      </p:graphicFrame>
      <p:sp>
        <p:nvSpPr>
          <p:cNvPr id="14"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Intervalos de clase</a:t>
            </a:r>
            <a:endParaRPr lang="es-MX" dirty="0"/>
          </a:p>
        </p:txBody>
      </p:sp>
    </p:spTree>
    <p:extLst>
      <p:ext uri="{BB962C8B-B14F-4D97-AF65-F5344CB8AC3E}">
        <p14:creationId xmlns:p14="http://schemas.microsoft.com/office/powerpoint/2010/main" val="6537981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26503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Marcador de contenido 2"/>
          <p:cNvSpPr txBox="1">
            <a:spLocks/>
          </p:cNvSpPr>
          <p:nvPr/>
        </p:nvSpPr>
        <p:spPr>
          <a:xfrm>
            <a:off x="454925" y="3468082"/>
            <a:ext cx="6508245" cy="1350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AMPLITUD DEL INTERVALO:</a:t>
            </a:r>
          </a:p>
          <a:p>
            <a:pPr marL="45720" indent="0" algn="just">
              <a:buFont typeface="Arial" panose="020B0604020202020204" pitchFamily="34" charset="0"/>
              <a:buNone/>
            </a:pPr>
            <a:r>
              <a:rPr lang="es-MX" sz="2000" dirty="0" smtClean="0">
                <a:solidFill>
                  <a:srgbClr val="002060"/>
                </a:solidFill>
                <a:latin typeface="Arial Narrow" panose="020B0606020202030204" pitchFamily="34" charset="0"/>
              </a:rPr>
              <a:t>La amplitud o ancho del intervalo, </a:t>
            </a:r>
            <a:r>
              <a:rPr lang="es-MX" sz="2000" b="1" dirty="0" smtClean="0">
                <a:solidFill>
                  <a:srgbClr val="002060"/>
                </a:solidFill>
                <a:latin typeface="Arial Narrow" panose="020B0606020202030204" pitchFamily="34" charset="0"/>
              </a:rPr>
              <a:t>w</a:t>
            </a:r>
            <a:r>
              <a:rPr lang="es-MX" sz="2000" dirty="0" smtClean="0">
                <a:solidFill>
                  <a:srgbClr val="002060"/>
                </a:solidFill>
                <a:latin typeface="Arial Narrow" panose="020B0606020202030204" pitchFamily="34" charset="0"/>
              </a:rPr>
              <a:t>, se define como el cociente (división) entre el rango, </a:t>
            </a:r>
            <a:r>
              <a:rPr lang="es-MX" sz="2000" b="1" dirty="0" smtClean="0">
                <a:solidFill>
                  <a:srgbClr val="002060"/>
                </a:solidFill>
                <a:latin typeface="Arial Narrow" panose="020B0606020202030204" pitchFamily="34" charset="0"/>
              </a:rPr>
              <a:t>R</a:t>
            </a:r>
            <a:r>
              <a:rPr lang="es-MX" sz="2000" dirty="0" smtClean="0">
                <a:solidFill>
                  <a:srgbClr val="002060"/>
                </a:solidFill>
                <a:latin typeface="Arial Narrow" panose="020B0606020202030204" pitchFamily="34" charset="0"/>
              </a:rPr>
              <a:t>, y el número de clases,</a:t>
            </a:r>
            <a:r>
              <a:rPr lang="es-MX" sz="2000" b="1" dirty="0" smtClean="0">
                <a:solidFill>
                  <a:srgbClr val="002060"/>
                </a:solidFill>
                <a:latin typeface="Arial Narrow" panose="020B0606020202030204" pitchFamily="34" charset="0"/>
              </a:rPr>
              <a:t> k</a:t>
            </a:r>
            <a:endParaRPr lang="es-MX" sz="2000" b="1" dirty="0">
              <a:solidFill>
                <a:srgbClr val="002060"/>
              </a:solidFill>
              <a:latin typeface="Arial Narrow" panose="020B0606020202030204" pitchFamily="34" charset="0"/>
            </a:endParaRPr>
          </a:p>
        </p:txBody>
      </p:sp>
      <p:graphicFrame>
        <p:nvGraphicFramePr>
          <p:cNvPr id="14" name="Objeto 13"/>
          <p:cNvGraphicFramePr>
            <a:graphicFrameLocks noChangeAspect="1"/>
          </p:cNvGraphicFramePr>
          <p:nvPr>
            <p:extLst>
              <p:ext uri="{D42A27DB-BD31-4B8C-83A1-F6EECF244321}">
                <p14:modId xmlns:p14="http://schemas.microsoft.com/office/powerpoint/2010/main" val="3510639077"/>
              </p:ext>
            </p:extLst>
          </p:nvPr>
        </p:nvGraphicFramePr>
        <p:xfrm>
          <a:off x="2939290" y="5324028"/>
          <a:ext cx="927100" cy="846137"/>
        </p:xfrm>
        <a:graphic>
          <a:graphicData uri="http://schemas.openxmlformats.org/presentationml/2006/ole">
            <mc:AlternateContent xmlns:mc="http://schemas.openxmlformats.org/markup-compatibility/2006">
              <mc:Choice xmlns:v="urn:schemas-microsoft-com:vml" Requires="v">
                <p:oleObj spid="_x0000_s2282" name="Ecuación" r:id="rId3" imgW="431640" imgH="393480" progId="Equation.3">
                  <p:embed/>
                </p:oleObj>
              </mc:Choice>
              <mc:Fallback>
                <p:oleObj name="Ecuación" r:id="rId3" imgW="431640" imgH="393480" progId="Equation.3">
                  <p:embed/>
                  <p:pic>
                    <p:nvPicPr>
                      <p:cNvPr id="4" name="Objeto 3"/>
                      <p:cNvPicPr/>
                      <p:nvPr/>
                    </p:nvPicPr>
                    <p:blipFill>
                      <a:blip r:embed="rId4"/>
                      <a:stretch>
                        <a:fillRect/>
                      </a:stretch>
                    </p:blipFill>
                    <p:spPr>
                      <a:xfrm>
                        <a:off x="2939290" y="5324028"/>
                        <a:ext cx="927100" cy="846137"/>
                      </a:xfrm>
                      <a:prstGeom prst="rect">
                        <a:avLst/>
                      </a:prstGeom>
                    </p:spPr>
                  </p:pic>
                </p:oleObj>
              </mc:Fallback>
            </mc:AlternateContent>
          </a:graphicData>
        </a:graphic>
      </p:graphicFrame>
      <p:sp>
        <p:nvSpPr>
          <p:cNvPr id="18" name="Marcador de contenido 2"/>
          <p:cNvSpPr txBox="1">
            <a:spLocks/>
          </p:cNvSpPr>
          <p:nvPr/>
        </p:nvSpPr>
        <p:spPr>
          <a:xfrm>
            <a:off x="7454362" y="3483652"/>
            <a:ext cx="4159883" cy="9518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Para generar la amplitud de los intervalos del ejercicio anterior tenemos</a:t>
            </a:r>
            <a:endParaRPr lang="es-MX" sz="2000" b="1" dirty="0">
              <a:solidFill>
                <a:srgbClr val="002060"/>
              </a:solidFill>
              <a:latin typeface="Arial Narrow" panose="020B0606020202030204" pitchFamily="34" charset="0"/>
            </a:endParaRPr>
          </a:p>
        </p:txBody>
      </p:sp>
      <p:graphicFrame>
        <p:nvGraphicFramePr>
          <p:cNvPr id="19" name="Objeto 18"/>
          <p:cNvGraphicFramePr>
            <a:graphicFrameLocks noChangeAspect="1"/>
          </p:cNvGraphicFramePr>
          <p:nvPr>
            <p:extLst>
              <p:ext uri="{D42A27DB-BD31-4B8C-83A1-F6EECF244321}">
                <p14:modId xmlns:p14="http://schemas.microsoft.com/office/powerpoint/2010/main" val="3508716931"/>
              </p:ext>
            </p:extLst>
          </p:nvPr>
        </p:nvGraphicFramePr>
        <p:xfrm>
          <a:off x="2093585" y="2318762"/>
          <a:ext cx="2618509" cy="436418"/>
        </p:xfrm>
        <a:graphic>
          <a:graphicData uri="http://schemas.openxmlformats.org/presentationml/2006/ole">
            <mc:AlternateContent xmlns:mc="http://schemas.openxmlformats.org/markup-compatibility/2006">
              <mc:Choice xmlns:v="urn:schemas-microsoft-com:vml" Requires="v">
                <p:oleObj spid="_x0000_s2283" name="Ecuación" r:id="rId5" imgW="1218960" imgH="203040" progId="Equation.3">
                  <p:embed/>
                </p:oleObj>
              </mc:Choice>
              <mc:Fallback>
                <p:oleObj name="Ecuación" r:id="rId5" imgW="1218960" imgH="203040" progId="Equation.3">
                  <p:embed/>
                  <p:pic>
                    <p:nvPicPr>
                      <p:cNvPr id="12" name="Objeto 11"/>
                      <p:cNvPicPr/>
                      <p:nvPr/>
                    </p:nvPicPr>
                    <p:blipFill>
                      <a:blip r:embed="rId6"/>
                      <a:stretch>
                        <a:fillRect/>
                      </a:stretch>
                    </p:blipFill>
                    <p:spPr>
                      <a:xfrm>
                        <a:off x="2093585" y="2318762"/>
                        <a:ext cx="2618509" cy="436418"/>
                      </a:xfrm>
                      <a:prstGeom prst="rect">
                        <a:avLst/>
                      </a:prstGeom>
                    </p:spPr>
                  </p:pic>
                </p:oleObj>
              </mc:Fallback>
            </mc:AlternateContent>
          </a:graphicData>
        </a:graphic>
      </p:graphicFrame>
      <p:sp>
        <p:nvSpPr>
          <p:cNvPr id="20" name="Marcador de contenido 2"/>
          <p:cNvSpPr txBox="1">
            <a:spLocks/>
          </p:cNvSpPr>
          <p:nvPr/>
        </p:nvSpPr>
        <p:spPr>
          <a:xfrm>
            <a:off x="404883" y="1150164"/>
            <a:ext cx="5386317" cy="10161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RANGO (R):</a:t>
            </a:r>
          </a:p>
          <a:p>
            <a:pPr marL="45720" indent="0" algn="just">
              <a:buNone/>
            </a:pPr>
            <a:r>
              <a:rPr lang="es-MX" sz="2000" dirty="0">
                <a:solidFill>
                  <a:srgbClr val="002060"/>
                </a:solidFill>
                <a:latin typeface="Arial Narrow" panose="020B0606020202030204" pitchFamily="34" charset="0"/>
              </a:rPr>
              <a:t>E</a:t>
            </a:r>
            <a:r>
              <a:rPr lang="es-MX" sz="2000" dirty="0" smtClean="0">
                <a:solidFill>
                  <a:srgbClr val="002060"/>
                </a:solidFill>
                <a:latin typeface="Arial Narrow" panose="020B0606020202030204" pitchFamily="34" charset="0"/>
              </a:rPr>
              <a:t>s </a:t>
            </a:r>
            <a:r>
              <a:rPr lang="es-MX" sz="2000" dirty="0">
                <a:solidFill>
                  <a:srgbClr val="002060"/>
                </a:solidFill>
                <a:latin typeface="Arial Narrow" panose="020B0606020202030204" pitchFamily="34" charset="0"/>
              </a:rPr>
              <a:t>la diferencia entre el mayor </a:t>
            </a:r>
            <a:r>
              <a:rPr lang="es-MX" sz="2000" dirty="0" smtClean="0">
                <a:solidFill>
                  <a:srgbClr val="002060"/>
                </a:solidFill>
                <a:latin typeface="Arial Narrow" panose="020B0606020202030204" pitchFamily="34" charset="0"/>
              </a:rPr>
              <a:t>y </a:t>
            </a:r>
            <a:r>
              <a:rPr lang="es-MX" sz="2000" dirty="0">
                <a:solidFill>
                  <a:srgbClr val="002060"/>
                </a:solidFill>
                <a:latin typeface="Arial Narrow" panose="020B0606020202030204" pitchFamily="34" charset="0"/>
              </a:rPr>
              <a:t>el </a:t>
            </a:r>
            <a:r>
              <a:rPr lang="es-MX" sz="2000" dirty="0" smtClean="0">
                <a:solidFill>
                  <a:srgbClr val="002060"/>
                </a:solidFill>
                <a:latin typeface="Arial Narrow" panose="020B0606020202030204" pitchFamily="34" charset="0"/>
              </a:rPr>
              <a:t>menor de los datos.</a:t>
            </a:r>
            <a:endParaRPr lang="es-MX" sz="2000" dirty="0">
              <a:solidFill>
                <a:srgbClr val="002060"/>
              </a:solidFill>
              <a:latin typeface="Arial Narrow" panose="020B0606020202030204" pitchFamily="34" charset="0"/>
            </a:endParaRPr>
          </a:p>
        </p:txBody>
      </p:sp>
      <p:sp>
        <p:nvSpPr>
          <p:cNvPr id="22"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Intervalos de clase</a:t>
            </a:r>
            <a:endParaRPr lang="es-MX" dirty="0"/>
          </a:p>
        </p:txBody>
      </p:sp>
    </p:spTree>
    <p:extLst>
      <p:ext uri="{BB962C8B-B14F-4D97-AF65-F5344CB8AC3E}">
        <p14:creationId xmlns:p14="http://schemas.microsoft.com/office/powerpoint/2010/main" val="24577743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rma libre 3"/>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ítulo 1"/>
          <p:cNvSpPr>
            <a:spLocks noGrp="1"/>
          </p:cNvSpPr>
          <p:nvPr>
            <p:ph type="title"/>
          </p:nvPr>
        </p:nvSpPr>
        <p:spPr/>
        <p:txBody>
          <a:bodyPr>
            <a:normAutofit/>
          </a:bodyPr>
          <a:lstStyle/>
          <a:p>
            <a:r>
              <a:rPr lang="es-MX" sz="5400" b="1" dirty="0" smtClean="0">
                <a:solidFill>
                  <a:srgbClr val="002060"/>
                </a:solidFill>
              </a:rPr>
              <a:t>Temas de hoy</a:t>
            </a:r>
            <a:endParaRPr lang="es-MX" sz="5400" b="1" dirty="0">
              <a:solidFill>
                <a:srgbClr val="002060"/>
              </a:solidFill>
            </a:endParaRPr>
          </a:p>
        </p:txBody>
      </p:sp>
      <p:sp>
        <p:nvSpPr>
          <p:cNvPr id="3" name="Marcador de contenido 2"/>
          <p:cNvSpPr>
            <a:spLocks noGrp="1"/>
          </p:cNvSpPr>
          <p:nvPr>
            <p:ph idx="1"/>
          </p:nvPr>
        </p:nvSpPr>
        <p:spPr/>
        <p:txBody>
          <a:bodyPr/>
          <a:lstStyle/>
          <a:p>
            <a:pPr marL="514350" indent="-514350">
              <a:buFont typeface="+mj-lt"/>
              <a:buAutoNum type="arabicPeriod"/>
            </a:pPr>
            <a:r>
              <a:rPr lang="es-MX" dirty="0" smtClean="0"/>
              <a:t>Distribución de frecuencias</a:t>
            </a:r>
          </a:p>
          <a:p>
            <a:pPr marL="514350" indent="-514350">
              <a:buFont typeface="+mj-lt"/>
              <a:buAutoNum type="arabicPeriod"/>
            </a:pPr>
            <a:r>
              <a:rPr lang="es-MX" dirty="0" smtClean="0"/>
              <a:t>Representación gráficas de datos</a:t>
            </a:r>
          </a:p>
          <a:p>
            <a:pPr marL="514350" indent="-514350">
              <a:buFont typeface="+mj-lt"/>
              <a:buAutoNum type="arabicPeriod"/>
            </a:pPr>
            <a:r>
              <a:rPr lang="es-MX" dirty="0" smtClean="0"/>
              <a:t>Medidas numéricas de resumen : Medidas de tendencia central y medidas de dispersión</a:t>
            </a:r>
          </a:p>
        </p:txBody>
      </p:sp>
    </p:spTree>
    <p:extLst>
      <p:ext uri="{BB962C8B-B14F-4D97-AF65-F5344CB8AC3E}">
        <p14:creationId xmlns:p14="http://schemas.microsoft.com/office/powerpoint/2010/main" val="23435518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26503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Marcador de contenido 2"/>
          <p:cNvSpPr txBox="1">
            <a:spLocks/>
          </p:cNvSpPr>
          <p:nvPr/>
        </p:nvSpPr>
        <p:spPr>
          <a:xfrm>
            <a:off x="454925" y="3468082"/>
            <a:ext cx="6508245" cy="1350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AMPLITUD DEL INTERVALO:</a:t>
            </a:r>
          </a:p>
          <a:p>
            <a:pPr marL="45720" indent="0" algn="just">
              <a:buFont typeface="Arial" panose="020B0604020202020204" pitchFamily="34" charset="0"/>
              <a:buNone/>
            </a:pPr>
            <a:r>
              <a:rPr lang="es-MX" sz="2000" dirty="0" smtClean="0">
                <a:solidFill>
                  <a:srgbClr val="002060"/>
                </a:solidFill>
                <a:latin typeface="Arial Narrow" panose="020B0606020202030204" pitchFamily="34" charset="0"/>
              </a:rPr>
              <a:t>La amplitud o ancho del intervalo, </a:t>
            </a:r>
            <a:r>
              <a:rPr lang="es-MX" sz="2000" b="1" dirty="0" smtClean="0">
                <a:solidFill>
                  <a:srgbClr val="002060"/>
                </a:solidFill>
                <a:latin typeface="Arial Narrow" panose="020B0606020202030204" pitchFamily="34" charset="0"/>
              </a:rPr>
              <a:t>w</a:t>
            </a:r>
            <a:r>
              <a:rPr lang="es-MX" sz="2000" dirty="0" smtClean="0">
                <a:solidFill>
                  <a:srgbClr val="002060"/>
                </a:solidFill>
                <a:latin typeface="Arial Narrow" panose="020B0606020202030204" pitchFamily="34" charset="0"/>
              </a:rPr>
              <a:t>, se define como el cociente (división) entre el rango, </a:t>
            </a:r>
            <a:r>
              <a:rPr lang="es-MX" sz="2000" b="1" dirty="0" smtClean="0">
                <a:solidFill>
                  <a:srgbClr val="002060"/>
                </a:solidFill>
                <a:latin typeface="Arial Narrow" panose="020B0606020202030204" pitchFamily="34" charset="0"/>
              </a:rPr>
              <a:t>R</a:t>
            </a:r>
            <a:r>
              <a:rPr lang="es-MX" sz="2000" dirty="0" smtClean="0">
                <a:solidFill>
                  <a:srgbClr val="002060"/>
                </a:solidFill>
                <a:latin typeface="Arial Narrow" panose="020B0606020202030204" pitchFamily="34" charset="0"/>
              </a:rPr>
              <a:t>, y el número de clases,</a:t>
            </a:r>
            <a:r>
              <a:rPr lang="es-MX" sz="2000" b="1" dirty="0" smtClean="0">
                <a:solidFill>
                  <a:srgbClr val="002060"/>
                </a:solidFill>
                <a:latin typeface="Arial Narrow" panose="020B0606020202030204" pitchFamily="34" charset="0"/>
              </a:rPr>
              <a:t> k</a:t>
            </a:r>
            <a:endParaRPr lang="es-MX" sz="2000" b="1" dirty="0">
              <a:solidFill>
                <a:srgbClr val="002060"/>
              </a:solidFill>
              <a:latin typeface="Arial Narrow" panose="020B0606020202030204" pitchFamily="34" charset="0"/>
            </a:endParaRPr>
          </a:p>
        </p:txBody>
      </p:sp>
      <p:graphicFrame>
        <p:nvGraphicFramePr>
          <p:cNvPr id="14" name="Objeto 13"/>
          <p:cNvGraphicFramePr>
            <a:graphicFrameLocks noChangeAspect="1"/>
          </p:cNvGraphicFramePr>
          <p:nvPr>
            <p:extLst/>
          </p:nvPr>
        </p:nvGraphicFramePr>
        <p:xfrm>
          <a:off x="2939290" y="5324028"/>
          <a:ext cx="927100" cy="846137"/>
        </p:xfrm>
        <a:graphic>
          <a:graphicData uri="http://schemas.openxmlformats.org/presentationml/2006/ole">
            <mc:AlternateContent xmlns:mc="http://schemas.openxmlformats.org/markup-compatibility/2006">
              <mc:Choice xmlns:v="urn:schemas-microsoft-com:vml" Requires="v">
                <p:oleObj spid="_x0000_s8470" name="Ecuación" r:id="rId3" imgW="431640" imgH="393480" progId="Equation.3">
                  <p:embed/>
                </p:oleObj>
              </mc:Choice>
              <mc:Fallback>
                <p:oleObj name="Ecuación" r:id="rId3" imgW="431640" imgH="393480" progId="Equation.3">
                  <p:embed/>
                  <p:pic>
                    <p:nvPicPr>
                      <p:cNvPr id="14" name="Objeto 13"/>
                      <p:cNvPicPr/>
                      <p:nvPr/>
                    </p:nvPicPr>
                    <p:blipFill>
                      <a:blip r:embed="rId4"/>
                      <a:stretch>
                        <a:fillRect/>
                      </a:stretch>
                    </p:blipFill>
                    <p:spPr>
                      <a:xfrm>
                        <a:off x="2939290" y="5324028"/>
                        <a:ext cx="927100" cy="846137"/>
                      </a:xfrm>
                      <a:prstGeom prst="rect">
                        <a:avLst/>
                      </a:prstGeom>
                    </p:spPr>
                  </p:pic>
                </p:oleObj>
              </mc:Fallback>
            </mc:AlternateContent>
          </a:graphicData>
        </a:graphic>
      </p:graphicFrame>
      <p:graphicFrame>
        <p:nvGraphicFramePr>
          <p:cNvPr id="15" name="Objeto 14"/>
          <p:cNvGraphicFramePr>
            <a:graphicFrameLocks noChangeAspect="1"/>
          </p:cNvGraphicFramePr>
          <p:nvPr>
            <p:extLst>
              <p:ext uri="{D42A27DB-BD31-4B8C-83A1-F6EECF244321}">
                <p14:modId xmlns:p14="http://schemas.microsoft.com/office/powerpoint/2010/main" val="228792829"/>
              </p:ext>
            </p:extLst>
          </p:nvPr>
        </p:nvGraphicFramePr>
        <p:xfrm>
          <a:off x="8769921" y="4548312"/>
          <a:ext cx="1528763" cy="1773237"/>
        </p:xfrm>
        <a:graphic>
          <a:graphicData uri="http://schemas.openxmlformats.org/presentationml/2006/ole">
            <mc:AlternateContent xmlns:mc="http://schemas.openxmlformats.org/markup-compatibility/2006">
              <mc:Choice xmlns:v="urn:schemas-microsoft-com:vml" Requires="v">
                <p:oleObj spid="_x0000_s8471" name="Ecuación" r:id="rId5" imgW="711000" imgH="825480" progId="Equation.3">
                  <p:embed/>
                </p:oleObj>
              </mc:Choice>
              <mc:Fallback>
                <p:oleObj name="Ecuación" r:id="rId5" imgW="711000" imgH="825480" progId="Equation.3">
                  <p:embed/>
                  <p:pic>
                    <p:nvPicPr>
                      <p:cNvPr id="15" name="Objeto 14"/>
                      <p:cNvPicPr/>
                      <p:nvPr/>
                    </p:nvPicPr>
                    <p:blipFill>
                      <a:blip r:embed="rId6"/>
                      <a:stretch>
                        <a:fillRect/>
                      </a:stretch>
                    </p:blipFill>
                    <p:spPr>
                      <a:xfrm>
                        <a:off x="8769921" y="4548312"/>
                        <a:ext cx="1528763" cy="1773237"/>
                      </a:xfrm>
                      <a:prstGeom prst="rect">
                        <a:avLst/>
                      </a:prstGeom>
                    </p:spPr>
                  </p:pic>
                </p:oleObj>
              </mc:Fallback>
            </mc:AlternateContent>
          </a:graphicData>
        </a:graphic>
      </p:graphicFrame>
      <p:graphicFrame>
        <p:nvGraphicFramePr>
          <p:cNvPr id="19" name="Objeto 18"/>
          <p:cNvGraphicFramePr>
            <a:graphicFrameLocks noChangeAspect="1"/>
          </p:cNvGraphicFramePr>
          <p:nvPr>
            <p:extLst/>
          </p:nvPr>
        </p:nvGraphicFramePr>
        <p:xfrm>
          <a:off x="2093585" y="2318762"/>
          <a:ext cx="2618509" cy="436418"/>
        </p:xfrm>
        <a:graphic>
          <a:graphicData uri="http://schemas.openxmlformats.org/presentationml/2006/ole">
            <mc:AlternateContent xmlns:mc="http://schemas.openxmlformats.org/markup-compatibility/2006">
              <mc:Choice xmlns:v="urn:schemas-microsoft-com:vml" Requires="v">
                <p:oleObj spid="_x0000_s8472" name="Ecuación" r:id="rId7" imgW="1218960" imgH="203040" progId="Equation.3">
                  <p:embed/>
                </p:oleObj>
              </mc:Choice>
              <mc:Fallback>
                <p:oleObj name="Ecuación" r:id="rId7" imgW="1218960" imgH="203040" progId="Equation.3">
                  <p:embed/>
                  <p:pic>
                    <p:nvPicPr>
                      <p:cNvPr id="19" name="Objeto 18"/>
                      <p:cNvPicPr/>
                      <p:nvPr/>
                    </p:nvPicPr>
                    <p:blipFill>
                      <a:blip r:embed="rId8"/>
                      <a:stretch>
                        <a:fillRect/>
                      </a:stretch>
                    </p:blipFill>
                    <p:spPr>
                      <a:xfrm>
                        <a:off x="2093585" y="2318762"/>
                        <a:ext cx="2618509" cy="436418"/>
                      </a:xfrm>
                      <a:prstGeom prst="rect">
                        <a:avLst/>
                      </a:prstGeom>
                    </p:spPr>
                  </p:pic>
                </p:oleObj>
              </mc:Fallback>
            </mc:AlternateContent>
          </a:graphicData>
        </a:graphic>
      </p:graphicFrame>
      <p:sp>
        <p:nvSpPr>
          <p:cNvPr id="20" name="Marcador de contenido 2"/>
          <p:cNvSpPr txBox="1">
            <a:spLocks/>
          </p:cNvSpPr>
          <p:nvPr/>
        </p:nvSpPr>
        <p:spPr>
          <a:xfrm>
            <a:off x="404883" y="1150164"/>
            <a:ext cx="5386317" cy="10161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RANGO (R):</a:t>
            </a:r>
          </a:p>
          <a:p>
            <a:pPr marL="45720" indent="0" algn="just">
              <a:buNone/>
            </a:pPr>
            <a:r>
              <a:rPr lang="es-MX" sz="2000" dirty="0">
                <a:solidFill>
                  <a:srgbClr val="002060"/>
                </a:solidFill>
                <a:latin typeface="Arial Narrow" panose="020B0606020202030204" pitchFamily="34" charset="0"/>
              </a:rPr>
              <a:t>E</a:t>
            </a:r>
            <a:r>
              <a:rPr lang="es-MX" sz="2000" dirty="0" smtClean="0">
                <a:solidFill>
                  <a:srgbClr val="002060"/>
                </a:solidFill>
                <a:latin typeface="Arial Narrow" panose="020B0606020202030204" pitchFamily="34" charset="0"/>
              </a:rPr>
              <a:t>s </a:t>
            </a:r>
            <a:r>
              <a:rPr lang="es-MX" sz="2000" dirty="0">
                <a:solidFill>
                  <a:srgbClr val="002060"/>
                </a:solidFill>
                <a:latin typeface="Arial Narrow" panose="020B0606020202030204" pitchFamily="34" charset="0"/>
              </a:rPr>
              <a:t>la diferencia entre el mayor </a:t>
            </a:r>
            <a:r>
              <a:rPr lang="es-MX" sz="2000" dirty="0" smtClean="0">
                <a:solidFill>
                  <a:srgbClr val="002060"/>
                </a:solidFill>
                <a:latin typeface="Arial Narrow" panose="020B0606020202030204" pitchFamily="34" charset="0"/>
              </a:rPr>
              <a:t>y </a:t>
            </a:r>
            <a:r>
              <a:rPr lang="es-MX" sz="2000" dirty="0">
                <a:solidFill>
                  <a:srgbClr val="002060"/>
                </a:solidFill>
                <a:latin typeface="Arial Narrow" panose="020B0606020202030204" pitchFamily="34" charset="0"/>
              </a:rPr>
              <a:t>el </a:t>
            </a:r>
            <a:r>
              <a:rPr lang="es-MX" sz="2000" dirty="0" smtClean="0">
                <a:solidFill>
                  <a:srgbClr val="002060"/>
                </a:solidFill>
                <a:latin typeface="Arial Narrow" panose="020B0606020202030204" pitchFamily="34" charset="0"/>
              </a:rPr>
              <a:t>menor de los datos.</a:t>
            </a:r>
            <a:endParaRPr lang="es-MX" sz="2000" dirty="0">
              <a:solidFill>
                <a:srgbClr val="002060"/>
              </a:solidFill>
              <a:latin typeface="Arial Narrow" panose="020B0606020202030204" pitchFamily="34" charset="0"/>
            </a:endParaRPr>
          </a:p>
        </p:txBody>
      </p:sp>
      <p:sp>
        <p:nvSpPr>
          <p:cNvPr id="22"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Intervalos de clase</a:t>
            </a:r>
            <a:endParaRPr lang="es-MX" dirty="0"/>
          </a:p>
        </p:txBody>
      </p:sp>
      <p:sp>
        <p:nvSpPr>
          <p:cNvPr id="13" name="Marcador de contenido 2"/>
          <p:cNvSpPr txBox="1">
            <a:spLocks/>
          </p:cNvSpPr>
          <p:nvPr/>
        </p:nvSpPr>
        <p:spPr>
          <a:xfrm>
            <a:off x="7454362" y="3483652"/>
            <a:ext cx="4159883" cy="9518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Para generar la amplitud de los intervalos del ejercicio anterior tenemos</a:t>
            </a:r>
            <a:endParaRPr lang="es-MX" sz="2000" b="1" dirty="0">
              <a:solidFill>
                <a:srgbClr val="002060"/>
              </a:solidFill>
              <a:latin typeface="Arial Narrow" panose="020B0606020202030204" pitchFamily="34" charset="0"/>
            </a:endParaRPr>
          </a:p>
        </p:txBody>
      </p:sp>
      <p:cxnSp>
        <p:nvCxnSpPr>
          <p:cNvPr id="16" name="Conector recto de flecha 15"/>
          <p:cNvCxnSpPr/>
          <p:nvPr/>
        </p:nvCxnSpPr>
        <p:spPr>
          <a:xfrm rot="10800000">
            <a:off x="7426030" y="6119142"/>
            <a:ext cx="1267691" cy="1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4866366" y="5706061"/>
            <a:ext cx="2764068" cy="954107"/>
          </a:xfrm>
          <a:prstGeom prst="rect">
            <a:avLst/>
          </a:prstGeom>
          <a:noFill/>
        </p:spPr>
        <p:txBody>
          <a:bodyPr wrap="square" rtlCol="0">
            <a:spAutoFit/>
          </a:bodyPr>
          <a:lstStyle/>
          <a:p>
            <a:pPr algn="ctr"/>
            <a:r>
              <a:rPr lang="es-MX" sz="1400" dirty="0" smtClean="0">
                <a:solidFill>
                  <a:srgbClr val="002060"/>
                </a:solidFill>
                <a:latin typeface="Arial Narrow" panose="020B0606020202030204" pitchFamily="34" charset="0"/>
              </a:rPr>
              <a:t>Se redondea hasta centésimas ya que los datos experimentales están expresados hasta centésimas de metro.</a:t>
            </a:r>
            <a:endParaRPr lang="es-MX" sz="1400"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4236980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26503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Marcador de contenido 2"/>
          <p:cNvSpPr txBox="1">
            <a:spLocks/>
          </p:cNvSpPr>
          <p:nvPr/>
        </p:nvSpPr>
        <p:spPr>
          <a:xfrm>
            <a:off x="404883" y="1093769"/>
            <a:ext cx="5941326" cy="15392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Construcción Intervalos de clase:</a:t>
            </a:r>
          </a:p>
          <a:p>
            <a:pPr marL="45720" indent="0">
              <a:buNone/>
            </a:pPr>
            <a:r>
              <a:rPr lang="es-MX" sz="2000" dirty="0">
                <a:solidFill>
                  <a:srgbClr val="002060"/>
                </a:solidFill>
                <a:latin typeface="Arial Narrow" panose="020B0606020202030204" pitchFamily="34" charset="0"/>
              </a:rPr>
              <a:t>Para construir los límites inferiores se comienza por el dato más pequeño en la primera fila y se le suma </a:t>
            </a:r>
            <a:r>
              <a:rPr lang="es-MX" sz="2000" i="1" dirty="0">
                <a:solidFill>
                  <a:srgbClr val="002060"/>
                </a:solidFill>
                <a:latin typeface="Arial Narrow" panose="020B0606020202030204" pitchFamily="34" charset="0"/>
              </a:rPr>
              <a:t>w</a:t>
            </a:r>
            <a:r>
              <a:rPr lang="es-MX" sz="2000" dirty="0">
                <a:solidFill>
                  <a:srgbClr val="002060"/>
                </a:solidFill>
                <a:latin typeface="Arial Narrow" panose="020B0606020202030204" pitchFamily="34" charset="0"/>
              </a:rPr>
              <a:t> para determinar el límite inferior de cada clase.  </a:t>
            </a:r>
          </a:p>
          <a:p>
            <a:pPr marL="45720" indent="0" algn="just">
              <a:buNone/>
            </a:pPr>
            <a:endParaRPr lang="es-MX" sz="2000" dirty="0">
              <a:solidFill>
                <a:srgbClr val="002060"/>
              </a:solidFill>
              <a:latin typeface="Arial Narrow" panose="020B0606020202030204" pitchFamily="34" charset="0"/>
            </a:endParaRPr>
          </a:p>
        </p:txBody>
      </p:sp>
      <p:sp>
        <p:nvSpPr>
          <p:cNvPr id="22"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Intervalos de clase</a:t>
            </a:r>
            <a:endParaRPr lang="es-MX" dirty="0"/>
          </a:p>
        </p:txBody>
      </p:sp>
      <p:graphicFrame>
        <p:nvGraphicFramePr>
          <p:cNvPr id="6" name="Tabla 5"/>
          <p:cNvGraphicFramePr>
            <a:graphicFrameLocks noGrp="1"/>
          </p:cNvGraphicFramePr>
          <p:nvPr>
            <p:extLst>
              <p:ext uri="{D42A27DB-BD31-4B8C-83A1-F6EECF244321}">
                <p14:modId xmlns:p14="http://schemas.microsoft.com/office/powerpoint/2010/main" val="18855020"/>
              </p:ext>
            </p:extLst>
          </p:nvPr>
        </p:nvGraphicFramePr>
        <p:xfrm>
          <a:off x="640422" y="2718528"/>
          <a:ext cx="4136789" cy="3870960"/>
        </p:xfrm>
        <a:graphic>
          <a:graphicData uri="http://schemas.openxmlformats.org/drawingml/2006/table">
            <a:tbl>
              <a:tblPr firstRow="1" bandRow="1">
                <a:tableStyleId>{5940675A-B579-460E-94D1-54222C63F5DA}</a:tableStyleId>
              </a:tblPr>
              <a:tblGrid>
                <a:gridCol w="1025099">
                  <a:extLst>
                    <a:ext uri="{9D8B030D-6E8A-4147-A177-3AD203B41FA5}">
                      <a16:colId xmlns:a16="http://schemas.microsoft.com/office/drawing/2014/main" val="1166696194"/>
                    </a:ext>
                  </a:extLst>
                </a:gridCol>
                <a:gridCol w="1446662">
                  <a:extLst>
                    <a:ext uri="{9D8B030D-6E8A-4147-A177-3AD203B41FA5}">
                      <a16:colId xmlns:a16="http://schemas.microsoft.com/office/drawing/2014/main" val="2963538779"/>
                    </a:ext>
                  </a:extLst>
                </a:gridCol>
                <a:gridCol w="1665028">
                  <a:extLst>
                    <a:ext uri="{9D8B030D-6E8A-4147-A177-3AD203B41FA5}">
                      <a16:colId xmlns:a16="http://schemas.microsoft.com/office/drawing/2014/main" val="690946705"/>
                    </a:ext>
                  </a:extLst>
                </a:gridCol>
              </a:tblGrid>
              <a:tr h="370840">
                <a:tc>
                  <a:txBody>
                    <a:bodyPr/>
                    <a:lstStyle/>
                    <a:p>
                      <a:pPr algn="ctr"/>
                      <a:r>
                        <a:rPr lang="es-MX" sz="2000" b="1" dirty="0" smtClean="0">
                          <a:solidFill>
                            <a:schemeClr val="bg1"/>
                          </a:solidFill>
                          <a:latin typeface="Arial Narrow" panose="020B0606020202030204" pitchFamily="34" charset="0"/>
                        </a:rPr>
                        <a:t>Clases</a:t>
                      </a:r>
                      <a:endParaRPr lang="es-MX" sz="2000" b="1" dirty="0">
                        <a:solidFill>
                          <a:schemeClr val="bg1"/>
                        </a:solidFill>
                        <a:latin typeface="Arial Narrow" panose="020B0606020202030204" pitchFamily="34" charset="0"/>
                      </a:endParaRPr>
                    </a:p>
                  </a:txBody>
                  <a:tcPr>
                    <a:solidFill>
                      <a:srgbClr val="002060"/>
                    </a:solidFill>
                  </a:tcPr>
                </a:tc>
                <a:tc>
                  <a:txBody>
                    <a:bodyPr/>
                    <a:lstStyle/>
                    <a:p>
                      <a:pPr algn="ctr"/>
                      <a:r>
                        <a:rPr lang="es-MX" sz="2000" b="1" dirty="0" smtClean="0">
                          <a:solidFill>
                            <a:schemeClr val="bg1"/>
                          </a:solidFill>
                          <a:latin typeface="Arial Narrow" panose="020B0606020202030204" pitchFamily="34" charset="0"/>
                        </a:rPr>
                        <a:t>Límite</a:t>
                      </a:r>
                      <a:r>
                        <a:rPr lang="es-MX" sz="2000" b="1" baseline="0" dirty="0" smtClean="0">
                          <a:solidFill>
                            <a:schemeClr val="bg1"/>
                          </a:solidFill>
                          <a:latin typeface="Arial Narrow" panose="020B0606020202030204" pitchFamily="34" charset="0"/>
                        </a:rPr>
                        <a:t> inferior</a:t>
                      </a:r>
                      <a:endParaRPr lang="es-MX" sz="2000" b="1" dirty="0">
                        <a:solidFill>
                          <a:schemeClr val="bg1"/>
                        </a:solidFill>
                        <a:latin typeface="Arial Narrow" panose="020B0606020202030204" pitchFamily="34" charset="0"/>
                      </a:endParaRPr>
                    </a:p>
                  </a:txBody>
                  <a:tcPr>
                    <a:solidFill>
                      <a:srgbClr val="002060"/>
                    </a:solidFill>
                  </a:tcPr>
                </a:tc>
                <a:tc>
                  <a:txBody>
                    <a:bodyPr/>
                    <a:lstStyle/>
                    <a:p>
                      <a:pPr algn="ctr"/>
                      <a:r>
                        <a:rPr lang="es-MX" sz="2000" b="1" dirty="0" smtClean="0">
                          <a:solidFill>
                            <a:schemeClr val="bg1"/>
                          </a:solidFill>
                          <a:latin typeface="Arial Narrow" panose="020B0606020202030204" pitchFamily="34" charset="0"/>
                        </a:rPr>
                        <a:t>Límite</a:t>
                      </a:r>
                      <a:r>
                        <a:rPr lang="es-MX" sz="2000" b="1" baseline="0" dirty="0" smtClean="0">
                          <a:solidFill>
                            <a:schemeClr val="bg1"/>
                          </a:solidFill>
                          <a:latin typeface="Arial Narrow" panose="020B0606020202030204" pitchFamily="34" charset="0"/>
                        </a:rPr>
                        <a:t> superior</a:t>
                      </a:r>
                      <a:endParaRPr lang="es-MX" sz="2000" b="1" dirty="0">
                        <a:solidFill>
                          <a:schemeClr val="bg1"/>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16069557"/>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258825425"/>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smtClean="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3156006300"/>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2003933855"/>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3544218611"/>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201837969"/>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126986359"/>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275552494"/>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2865849317"/>
                  </a:ext>
                </a:extLst>
              </a:tr>
            </a:tbl>
          </a:graphicData>
        </a:graphic>
      </p:graphicFrame>
      <p:sp>
        <p:nvSpPr>
          <p:cNvPr id="21" name="Marcador de contenido 2"/>
          <p:cNvSpPr txBox="1">
            <a:spLocks/>
          </p:cNvSpPr>
          <p:nvPr/>
        </p:nvSpPr>
        <p:spPr>
          <a:xfrm>
            <a:off x="6301605" y="3527517"/>
            <a:ext cx="2323780" cy="26329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Datos:</a:t>
            </a:r>
          </a:p>
          <a:p>
            <a:pPr marL="388620" indent="-342900" algn="just"/>
            <a:r>
              <a:rPr lang="es-MX" sz="2000" b="1" dirty="0" smtClean="0">
                <a:solidFill>
                  <a:srgbClr val="002060"/>
                </a:solidFill>
                <a:latin typeface="Arial Narrow" panose="020B0606020202030204" pitchFamily="34" charset="0"/>
              </a:rPr>
              <a:t>Menor = 1.62</a:t>
            </a:r>
          </a:p>
          <a:p>
            <a:pPr marL="388620" indent="-342900" algn="just"/>
            <a:r>
              <a:rPr lang="es-MX" sz="2000" b="1" dirty="0" smtClean="0">
                <a:solidFill>
                  <a:srgbClr val="002060"/>
                </a:solidFill>
                <a:latin typeface="Arial Narrow" panose="020B0606020202030204" pitchFamily="34" charset="0"/>
              </a:rPr>
              <a:t>Mayor = 1.92</a:t>
            </a:r>
          </a:p>
          <a:p>
            <a:pPr marL="388620" indent="-342900" algn="just"/>
            <a:r>
              <a:rPr lang="es-MX" sz="2000" b="1" dirty="0" smtClean="0">
                <a:solidFill>
                  <a:srgbClr val="002060"/>
                </a:solidFill>
                <a:latin typeface="Arial Narrow" panose="020B0606020202030204" pitchFamily="34" charset="0"/>
              </a:rPr>
              <a:t>R= 0.30</a:t>
            </a:r>
          </a:p>
          <a:p>
            <a:pPr marL="388620" indent="-342900" algn="just"/>
            <a:r>
              <a:rPr lang="es-MX" sz="2000" b="1" dirty="0" smtClean="0">
                <a:solidFill>
                  <a:srgbClr val="002060"/>
                </a:solidFill>
                <a:latin typeface="Arial Narrow" panose="020B0606020202030204" pitchFamily="34" charset="0"/>
              </a:rPr>
              <a:t>w =  0.04</a:t>
            </a:r>
          </a:p>
          <a:p>
            <a:pPr marL="388620" indent="-342900" algn="just"/>
            <a:r>
              <a:rPr lang="es-MX" sz="2000" b="1" dirty="0">
                <a:solidFill>
                  <a:srgbClr val="002060"/>
                </a:solidFill>
                <a:latin typeface="Arial Narrow" panose="020B0606020202030204" pitchFamily="34" charset="0"/>
              </a:rPr>
              <a:t>k</a:t>
            </a:r>
            <a:r>
              <a:rPr lang="es-MX" sz="2000" b="1" dirty="0" smtClean="0">
                <a:solidFill>
                  <a:srgbClr val="002060"/>
                </a:solidFill>
                <a:latin typeface="Arial Narrow" panose="020B0606020202030204" pitchFamily="34" charset="0"/>
              </a:rPr>
              <a:t>= 8</a:t>
            </a:r>
            <a:endParaRPr lang="es-MX" sz="2000" dirty="0">
              <a:solidFill>
                <a:srgbClr val="002060"/>
              </a:solidFill>
              <a:latin typeface="Arial Narrow" panose="020B0606020202030204" pitchFamily="34" charset="0"/>
            </a:endParaRPr>
          </a:p>
          <a:p>
            <a:pPr marL="45720" indent="0" algn="just">
              <a:buNone/>
            </a:pPr>
            <a:endParaRPr lang="es-MX" sz="2000"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5233240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26503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Marcador de contenido 2"/>
          <p:cNvSpPr txBox="1">
            <a:spLocks/>
          </p:cNvSpPr>
          <p:nvPr/>
        </p:nvSpPr>
        <p:spPr>
          <a:xfrm>
            <a:off x="404882" y="1093769"/>
            <a:ext cx="6446293" cy="15392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Construcción Intervalos de clase:</a:t>
            </a:r>
          </a:p>
          <a:p>
            <a:r>
              <a:rPr lang="es-MX" sz="2000" dirty="0">
                <a:solidFill>
                  <a:srgbClr val="002060"/>
                </a:solidFill>
                <a:latin typeface="Arial Narrow" panose="020B0606020202030204" pitchFamily="34" charset="0"/>
              </a:rPr>
              <a:t>Para construir los límites superiores se comienza por sumarle </a:t>
            </a:r>
            <a:r>
              <a:rPr lang="es-MX" sz="2000" b="1" dirty="0">
                <a:solidFill>
                  <a:srgbClr val="002060"/>
                </a:solidFill>
                <a:latin typeface="Arial Narrow" panose="020B0606020202030204" pitchFamily="34" charset="0"/>
              </a:rPr>
              <a:t>0.03 (0.04 - 0.01 = 0.03) </a:t>
            </a:r>
            <a:r>
              <a:rPr lang="es-MX" sz="2000" dirty="0">
                <a:solidFill>
                  <a:srgbClr val="002060"/>
                </a:solidFill>
                <a:latin typeface="Arial Narrow" panose="020B0606020202030204" pitchFamily="34" charset="0"/>
              </a:rPr>
              <a:t>al dato más pequeño y se le suma </a:t>
            </a:r>
            <a:r>
              <a:rPr lang="es-MX" sz="2000" i="1" dirty="0">
                <a:solidFill>
                  <a:srgbClr val="002060"/>
                </a:solidFill>
                <a:latin typeface="Arial Narrow" panose="020B0606020202030204" pitchFamily="34" charset="0"/>
              </a:rPr>
              <a:t>w</a:t>
            </a:r>
            <a:r>
              <a:rPr lang="es-MX" sz="2000" dirty="0">
                <a:solidFill>
                  <a:srgbClr val="002060"/>
                </a:solidFill>
                <a:latin typeface="Arial Narrow" panose="020B0606020202030204" pitchFamily="34" charset="0"/>
              </a:rPr>
              <a:t> para determinar el límite inferior de cada clase.  </a:t>
            </a:r>
          </a:p>
          <a:p>
            <a:pPr marL="45720" indent="0" algn="just">
              <a:buNone/>
            </a:pPr>
            <a:endParaRPr lang="es-MX" sz="2000" dirty="0">
              <a:solidFill>
                <a:srgbClr val="002060"/>
              </a:solidFill>
              <a:latin typeface="Arial Narrow" panose="020B0606020202030204" pitchFamily="34" charset="0"/>
            </a:endParaRPr>
          </a:p>
        </p:txBody>
      </p:sp>
      <p:sp>
        <p:nvSpPr>
          <p:cNvPr id="22"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Intervalos de clase</a:t>
            </a:r>
            <a:endParaRPr lang="es-MX" dirty="0"/>
          </a:p>
        </p:txBody>
      </p:sp>
      <p:graphicFrame>
        <p:nvGraphicFramePr>
          <p:cNvPr id="6" name="Tabla 5"/>
          <p:cNvGraphicFramePr>
            <a:graphicFrameLocks noGrp="1"/>
          </p:cNvGraphicFramePr>
          <p:nvPr>
            <p:extLst>
              <p:ext uri="{D42A27DB-BD31-4B8C-83A1-F6EECF244321}">
                <p14:modId xmlns:p14="http://schemas.microsoft.com/office/powerpoint/2010/main" val="3786249843"/>
              </p:ext>
            </p:extLst>
          </p:nvPr>
        </p:nvGraphicFramePr>
        <p:xfrm>
          <a:off x="640422" y="2718528"/>
          <a:ext cx="4136789" cy="3870960"/>
        </p:xfrm>
        <a:graphic>
          <a:graphicData uri="http://schemas.openxmlformats.org/drawingml/2006/table">
            <a:tbl>
              <a:tblPr firstRow="1" bandRow="1">
                <a:tableStyleId>{5940675A-B579-460E-94D1-54222C63F5DA}</a:tableStyleId>
              </a:tblPr>
              <a:tblGrid>
                <a:gridCol w="1025099">
                  <a:extLst>
                    <a:ext uri="{9D8B030D-6E8A-4147-A177-3AD203B41FA5}">
                      <a16:colId xmlns:a16="http://schemas.microsoft.com/office/drawing/2014/main" val="1166696194"/>
                    </a:ext>
                  </a:extLst>
                </a:gridCol>
                <a:gridCol w="1446662">
                  <a:extLst>
                    <a:ext uri="{9D8B030D-6E8A-4147-A177-3AD203B41FA5}">
                      <a16:colId xmlns:a16="http://schemas.microsoft.com/office/drawing/2014/main" val="2963538779"/>
                    </a:ext>
                  </a:extLst>
                </a:gridCol>
                <a:gridCol w="1665028">
                  <a:extLst>
                    <a:ext uri="{9D8B030D-6E8A-4147-A177-3AD203B41FA5}">
                      <a16:colId xmlns:a16="http://schemas.microsoft.com/office/drawing/2014/main" val="690946705"/>
                    </a:ext>
                  </a:extLst>
                </a:gridCol>
              </a:tblGrid>
              <a:tr h="370840">
                <a:tc>
                  <a:txBody>
                    <a:bodyPr/>
                    <a:lstStyle/>
                    <a:p>
                      <a:pPr algn="ctr"/>
                      <a:r>
                        <a:rPr lang="es-MX" sz="2000" b="1" dirty="0" smtClean="0">
                          <a:solidFill>
                            <a:schemeClr val="bg1"/>
                          </a:solidFill>
                          <a:latin typeface="Arial Narrow" panose="020B0606020202030204" pitchFamily="34" charset="0"/>
                        </a:rPr>
                        <a:t>Clases</a:t>
                      </a:r>
                      <a:endParaRPr lang="es-MX" sz="2000" b="1" dirty="0">
                        <a:solidFill>
                          <a:schemeClr val="bg1"/>
                        </a:solidFill>
                        <a:latin typeface="Arial Narrow" panose="020B0606020202030204" pitchFamily="34" charset="0"/>
                      </a:endParaRPr>
                    </a:p>
                  </a:txBody>
                  <a:tcPr>
                    <a:solidFill>
                      <a:srgbClr val="002060"/>
                    </a:solidFill>
                  </a:tcPr>
                </a:tc>
                <a:tc>
                  <a:txBody>
                    <a:bodyPr/>
                    <a:lstStyle/>
                    <a:p>
                      <a:pPr algn="ctr"/>
                      <a:r>
                        <a:rPr lang="es-MX" sz="2000" b="1" dirty="0" smtClean="0">
                          <a:solidFill>
                            <a:schemeClr val="bg1"/>
                          </a:solidFill>
                          <a:latin typeface="Arial Narrow" panose="020B0606020202030204" pitchFamily="34" charset="0"/>
                        </a:rPr>
                        <a:t>Límite</a:t>
                      </a:r>
                      <a:r>
                        <a:rPr lang="es-MX" sz="2000" b="1" baseline="0" dirty="0" smtClean="0">
                          <a:solidFill>
                            <a:schemeClr val="bg1"/>
                          </a:solidFill>
                          <a:latin typeface="Arial Narrow" panose="020B0606020202030204" pitchFamily="34" charset="0"/>
                        </a:rPr>
                        <a:t> inferior</a:t>
                      </a:r>
                      <a:endParaRPr lang="es-MX" sz="2000" b="1" dirty="0">
                        <a:solidFill>
                          <a:schemeClr val="bg1"/>
                        </a:solidFill>
                        <a:latin typeface="Arial Narrow" panose="020B0606020202030204" pitchFamily="34" charset="0"/>
                      </a:endParaRPr>
                    </a:p>
                  </a:txBody>
                  <a:tcPr>
                    <a:solidFill>
                      <a:srgbClr val="002060"/>
                    </a:solidFill>
                  </a:tcPr>
                </a:tc>
                <a:tc>
                  <a:txBody>
                    <a:bodyPr/>
                    <a:lstStyle/>
                    <a:p>
                      <a:pPr algn="ctr"/>
                      <a:r>
                        <a:rPr lang="es-MX" sz="2000" b="1" dirty="0" smtClean="0">
                          <a:solidFill>
                            <a:schemeClr val="bg1"/>
                          </a:solidFill>
                          <a:latin typeface="Arial Narrow" panose="020B0606020202030204" pitchFamily="34" charset="0"/>
                        </a:rPr>
                        <a:t>Límite</a:t>
                      </a:r>
                      <a:r>
                        <a:rPr lang="es-MX" sz="2000" b="1" baseline="0" dirty="0" smtClean="0">
                          <a:solidFill>
                            <a:schemeClr val="bg1"/>
                          </a:solidFill>
                          <a:latin typeface="Arial Narrow" panose="020B0606020202030204" pitchFamily="34" charset="0"/>
                        </a:rPr>
                        <a:t> superior</a:t>
                      </a:r>
                      <a:endParaRPr lang="es-MX" sz="2000" b="1" dirty="0">
                        <a:solidFill>
                          <a:schemeClr val="bg1"/>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16069557"/>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258825425"/>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smtClean="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3156006300"/>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2003933855"/>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3544218611"/>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201837969"/>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126986359"/>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275552494"/>
                  </a:ext>
                </a:extLst>
              </a:tr>
              <a:tr h="370840">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2865849317"/>
                  </a:ext>
                </a:extLst>
              </a:tr>
            </a:tbl>
          </a:graphicData>
        </a:graphic>
      </p:graphicFrame>
      <p:sp>
        <p:nvSpPr>
          <p:cNvPr id="10" name="Marcador de contenido 2"/>
          <p:cNvSpPr txBox="1">
            <a:spLocks/>
          </p:cNvSpPr>
          <p:nvPr/>
        </p:nvSpPr>
        <p:spPr>
          <a:xfrm>
            <a:off x="6301605" y="3527517"/>
            <a:ext cx="2323780" cy="26329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Datos:</a:t>
            </a:r>
          </a:p>
          <a:p>
            <a:pPr marL="388620" indent="-342900" algn="just"/>
            <a:r>
              <a:rPr lang="es-MX" sz="2000" b="1" dirty="0" smtClean="0">
                <a:solidFill>
                  <a:srgbClr val="002060"/>
                </a:solidFill>
                <a:latin typeface="Arial Narrow" panose="020B0606020202030204" pitchFamily="34" charset="0"/>
              </a:rPr>
              <a:t>Menor = 1.62</a:t>
            </a:r>
          </a:p>
          <a:p>
            <a:pPr marL="388620" indent="-342900" algn="just"/>
            <a:r>
              <a:rPr lang="es-MX" sz="2000" b="1" dirty="0" smtClean="0">
                <a:solidFill>
                  <a:srgbClr val="002060"/>
                </a:solidFill>
                <a:latin typeface="Arial Narrow" panose="020B0606020202030204" pitchFamily="34" charset="0"/>
              </a:rPr>
              <a:t>Mayor = 1.92</a:t>
            </a:r>
          </a:p>
          <a:p>
            <a:pPr marL="388620" indent="-342900" algn="just"/>
            <a:r>
              <a:rPr lang="es-MX" sz="2000" b="1" dirty="0" smtClean="0">
                <a:solidFill>
                  <a:srgbClr val="002060"/>
                </a:solidFill>
                <a:latin typeface="Arial Narrow" panose="020B0606020202030204" pitchFamily="34" charset="0"/>
              </a:rPr>
              <a:t>R= 0.30</a:t>
            </a:r>
          </a:p>
          <a:p>
            <a:pPr marL="388620" indent="-342900" algn="just"/>
            <a:r>
              <a:rPr lang="es-MX" sz="2000" b="1" dirty="0" smtClean="0">
                <a:solidFill>
                  <a:srgbClr val="002060"/>
                </a:solidFill>
                <a:latin typeface="Arial Narrow" panose="020B0606020202030204" pitchFamily="34" charset="0"/>
              </a:rPr>
              <a:t>w =  0.04</a:t>
            </a:r>
          </a:p>
          <a:p>
            <a:pPr marL="388620" indent="-342900" algn="just"/>
            <a:r>
              <a:rPr lang="es-MX" sz="2000" b="1" dirty="0">
                <a:solidFill>
                  <a:srgbClr val="002060"/>
                </a:solidFill>
                <a:latin typeface="Arial Narrow" panose="020B0606020202030204" pitchFamily="34" charset="0"/>
              </a:rPr>
              <a:t>k</a:t>
            </a:r>
            <a:r>
              <a:rPr lang="es-MX" sz="2000" b="1" dirty="0" smtClean="0">
                <a:solidFill>
                  <a:srgbClr val="002060"/>
                </a:solidFill>
                <a:latin typeface="Arial Narrow" panose="020B0606020202030204" pitchFamily="34" charset="0"/>
              </a:rPr>
              <a:t>= 8</a:t>
            </a:r>
            <a:endParaRPr lang="es-MX" sz="2000" dirty="0">
              <a:solidFill>
                <a:srgbClr val="002060"/>
              </a:solidFill>
              <a:latin typeface="Arial Narrow" panose="020B0606020202030204" pitchFamily="34" charset="0"/>
            </a:endParaRPr>
          </a:p>
          <a:p>
            <a:pPr marL="45720" indent="0" algn="just">
              <a:buNone/>
            </a:pPr>
            <a:endParaRPr lang="es-MX" sz="2000"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18043132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26503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Marcador de contenido 2"/>
          <p:cNvSpPr txBox="1">
            <a:spLocks/>
          </p:cNvSpPr>
          <p:nvPr/>
        </p:nvSpPr>
        <p:spPr>
          <a:xfrm>
            <a:off x="404883" y="1093769"/>
            <a:ext cx="5941326" cy="15392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Construcción Intervalos de clase:</a:t>
            </a:r>
          </a:p>
          <a:p>
            <a:pPr marL="45720" indent="0">
              <a:buNone/>
            </a:pPr>
            <a:r>
              <a:rPr lang="es-MX" sz="2000" dirty="0">
                <a:solidFill>
                  <a:srgbClr val="002060"/>
                </a:solidFill>
                <a:latin typeface="Arial Narrow" panose="020B0606020202030204" pitchFamily="34" charset="0"/>
              </a:rPr>
              <a:t>Para construir los límites inferiores se comienza por el dato más pequeño en la primera fila y se le suma </a:t>
            </a:r>
            <a:r>
              <a:rPr lang="es-MX" sz="2000" i="1" dirty="0">
                <a:solidFill>
                  <a:srgbClr val="002060"/>
                </a:solidFill>
                <a:latin typeface="Arial Narrow" panose="020B0606020202030204" pitchFamily="34" charset="0"/>
              </a:rPr>
              <a:t>w</a:t>
            </a:r>
            <a:r>
              <a:rPr lang="es-MX" sz="2000" dirty="0">
                <a:solidFill>
                  <a:srgbClr val="002060"/>
                </a:solidFill>
                <a:latin typeface="Arial Narrow" panose="020B0606020202030204" pitchFamily="34" charset="0"/>
              </a:rPr>
              <a:t> para determinar el límite inferior de cada clase.  </a:t>
            </a:r>
          </a:p>
          <a:p>
            <a:pPr marL="45720" indent="0" algn="just">
              <a:buNone/>
            </a:pPr>
            <a:endParaRPr lang="es-MX" sz="2000" dirty="0">
              <a:solidFill>
                <a:srgbClr val="002060"/>
              </a:solidFill>
              <a:latin typeface="Arial Narrow" panose="020B0606020202030204" pitchFamily="34" charset="0"/>
            </a:endParaRPr>
          </a:p>
        </p:txBody>
      </p:sp>
      <p:sp>
        <p:nvSpPr>
          <p:cNvPr id="22"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Intervalos de clase</a:t>
            </a:r>
            <a:endParaRPr lang="es-MX" dirty="0"/>
          </a:p>
        </p:txBody>
      </p:sp>
      <p:graphicFrame>
        <p:nvGraphicFramePr>
          <p:cNvPr id="6" name="Tabla 5"/>
          <p:cNvGraphicFramePr>
            <a:graphicFrameLocks noGrp="1"/>
          </p:cNvGraphicFramePr>
          <p:nvPr/>
        </p:nvGraphicFramePr>
        <p:xfrm>
          <a:off x="640422" y="2718528"/>
          <a:ext cx="4136789" cy="3870960"/>
        </p:xfrm>
        <a:graphic>
          <a:graphicData uri="http://schemas.openxmlformats.org/drawingml/2006/table">
            <a:tbl>
              <a:tblPr firstRow="1" bandRow="1">
                <a:tableStyleId>{5940675A-B579-460E-94D1-54222C63F5DA}</a:tableStyleId>
              </a:tblPr>
              <a:tblGrid>
                <a:gridCol w="1025099">
                  <a:extLst>
                    <a:ext uri="{9D8B030D-6E8A-4147-A177-3AD203B41FA5}">
                      <a16:colId xmlns:a16="http://schemas.microsoft.com/office/drawing/2014/main" val="1166696194"/>
                    </a:ext>
                  </a:extLst>
                </a:gridCol>
                <a:gridCol w="1446662">
                  <a:extLst>
                    <a:ext uri="{9D8B030D-6E8A-4147-A177-3AD203B41FA5}">
                      <a16:colId xmlns:a16="http://schemas.microsoft.com/office/drawing/2014/main" val="2963538779"/>
                    </a:ext>
                  </a:extLst>
                </a:gridCol>
                <a:gridCol w="1665028">
                  <a:extLst>
                    <a:ext uri="{9D8B030D-6E8A-4147-A177-3AD203B41FA5}">
                      <a16:colId xmlns:a16="http://schemas.microsoft.com/office/drawing/2014/main" val="690946705"/>
                    </a:ext>
                  </a:extLst>
                </a:gridCol>
              </a:tblGrid>
              <a:tr h="370840">
                <a:tc>
                  <a:txBody>
                    <a:bodyPr/>
                    <a:lstStyle/>
                    <a:p>
                      <a:pPr algn="ctr"/>
                      <a:r>
                        <a:rPr lang="es-MX" sz="2000" b="1" dirty="0" smtClean="0">
                          <a:solidFill>
                            <a:schemeClr val="bg1"/>
                          </a:solidFill>
                          <a:latin typeface="Arial Narrow" panose="020B0606020202030204" pitchFamily="34" charset="0"/>
                        </a:rPr>
                        <a:t>Clases</a:t>
                      </a:r>
                      <a:endParaRPr lang="es-MX" sz="2000" b="1" dirty="0">
                        <a:solidFill>
                          <a:schemeClr val="bg1"/>
                        </a:solidFill>
                        <a:latin typeface="Arial Narrow" panose="020B0606020202030204" pitchFamily="34" charset="0"/>
                      </a:endParaRPr>
                    </a:p>
                  </a:txBody>
                  <a:tcPr>
                    <a:solidFill>
                      <a:srgbClr val="002060"/>
                    </a:solidFill>
                  </a:tcPr>
                </a:tc>
                <a:tc>
                  <a:txBody>
                    <a:bodyPr/>
                    <a:lstStyle/>
                    <a:p>
                      <a:pPr algn="ctr"/>
                      <a:r>
                        <a:rPr lang="es-MX" sz="2000" b="1" dirty="0" smtClean="0">
                          <a:solidFill>
                            <a:schemeClr val="bg1"/>
                          </a:solidFill>
                          <a:latin typeface="Arial Narrow" panose="020B0606020202030204" pitchFamily="34" charset="0"/>
                        </a:rPr>
                        <a:t>Límite</a:t>
                      </a:r>
                      <a:r>
                        <a:rPr lang="es-MX" sz="2000" b="1" baseline="0" dirty="0" smtClean="0">
                          <a:solidFill>
                            <a:schemeClr val="bg1"/>
                          </a:solidFill>
                          <a:latin typeface="Arial Narrow" panose="020B0606020202030204" pitchFamily="34" charset="0"/>
                        </a:rPr>
                        <a:t> inferior</a:t>
                      </a:r>
                      <a:endParaRPr lang="es-MX" sz="2000" b="1" dirty="0">
                        <a:solidFill>
                          <a:schemeClr val="bg1"/>
                        </a:solidFill>
                        <a:latin typeface="Arial Narrow" panose="020B0606020202030204" pitchFamily="34" charset="0"/>
                      </a:endParaRPr>
                    </a:p>
                  </a:txBody>
                  <a:tcPr>
                    <a:solidFill>
                      <a:srgbClr val="002060"/>
                    </a:solidFill>
                  </a:tcPr>
                </a:tc>
                <a:tc>
                  <a:txBody>
                    <a:bodyPr/>
                    <a:lstStyle/>
                    <a:p>
                      <a:pPr algn="ctr"/>
                      <a:r>
                        <a:rPr lang="es-MX" sz="2000" b="1" dirty="0" smtClean="0">
                          <a:solidFill>
                            <a:schemeClr val="bg1"/>
                          </a:solidFill>
                          <a:latin typeface="Arial Narrow" panose="020B0606020202030204" pitchFamily="34" charset="0"/>
                        </a:rPr>
                        <a:t>Límite</a:t>
                      </a:r>
                      <a:r>
                        <a:rPr lang="es-MX" sz="2000" b="1" baseline="0" dirty="0" smtClean="0">
                          <a:solidFill>
                            <a:schemeClr val="bg1"/>
                          </a:solidFill>
                          <a:latin typeface="Arial Narrow" panose="020B0606020202030204" pitchFamily="34" charset="0"/>
                        </a:rPr>
                        <a:t> superior</a:t>
                      </a:r>
                      <a:endParaRPr lang="es-MX" sz="2000" b="1" dirty="0">
                        <a:solidFill>
                          <a:schemeClr val="bg1"/>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16069557"/>
                  </a:ext>
                </a:extLst>
              </a:tr>
              <a:tr h="370840">
                <a:tc>
                  <a:txBody>
                    <a:bodyPr/>
                    <a:lstStyle/>
                    <a:p>
                      <a:pPr algn="ctr"/>
                      <a:r>
                        <a:rPr lang="es-MX" sz="2000" b="1" dirty="0" smtClean="0">
                          <a:latin typeface="Arial Narrow" panose="020B0606020202030204" pitchFamily="34" charset="0"/>
                        </a:rPr>
                        <a:t>1</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1.62</a:t>
                      </a: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258825425"/>
                  </a:ext>
                </a:extLst>
              </a:tr>
              <a:tr h="370840">
                <a:tc>
                  <a:txBody>
                    <a:bodyPr/>
                    <a:lstStyle/>
                    <a:p>
                      <a:pPr algn="ctr"/>
                      <a:r>
                        <a:rPr lang="es-MX" sz="2000" b="1" dirty="0" smtClean="0">
                          <a:latin typeface="Arial Narrow" panose="020B0606020202030204" pitchFamily="34" charset="0"/>
                        </a:rPr>
                        <a:t>2</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1.66</a:t>
                      </a: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3156006300"/>
                  </a:ext>
                </a:extLst>
              </a:tr>
              <a:tr h="370840">
                <a:tc>
                  <a:txBody>
                    <a:bodyPr/>
                    <a:lstStyle/>
                    <a:p>
                      <a:pPr algn="ctr"/>
                      <a:r>
                        <a:rPr lang="es-MX" sz="2000" b="1" dirty="0" smtClean="0">
                          <a:latin typeface="Arial Narrow" panose="020B0606020202030204" pitchFamily="34" charset="0"/>
                        </a:rPr>
                        <a:t>3</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1.70</a:t>
                      </a: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2003933855"/>
                  </a:ext>
                </a:extLst>
              </a:tr>
              <a:tr h="370840">
                <a:tc>
                  <a:txBody>
                    <a:bodyPr/>
                    <a:lstStyle/>
                    <a:p>
                      <a:pPr algn="ctr"/>
                      <a:r>
                        <a:rPr lang="es-MX" sz="2000" b="1" dirty="0" smtClean="0">
                          <a:latin typeface="Arial Narrow" panose="020B0606020202030204" pitchFamily="34" charset="0"/>
                        </a:rPr>
                        <a:t>4</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1.74</a:t>
                      </a: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3544218611"/>
                  </a:ext>
                </a:extLst>
              </a:tr>
              <a:tr h="370840">
                <a:tc>
                  <a:txBody>
                    <a:bodyPr/>
                    <a:lstStyle/>
                    <a:p>
                      <a:pPr algn="ctr"/>
                      <a:r>
                        <a:rPr lang="es-MX" sz="2000" b="1" dirty="0" smtClean="0">
                          <a:latin typeface="Arial Narrow" panose="020B0606020202030204" pitchFamily="34" charset="0"/>
                        </a:rPr>
                        <a:t>5</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1.78</a:t>
                      </a: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201837969"/>
                  </a:ext>
                </a:extLst>
              </a:tr>
              <a:tr h="370840">
                <a:tc>
                  <a:txBody>
                    <a:bodyPr/>
                    <a:lstStyle/>
                    <a:p>
                      <a:pPr algn="ctr"/>
                      <a:r>
                        <a:rPr lang="es-MX" sz="2000" b="1" dirty="0" smtClean="0">
                          <a:latin typeface="Arial Narrow" panose="020B0606020202030204" pitchFamily="34" charset="0"/>
                        </a:rPr>
                        <a:t>6</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1.82</a:t>
                      </a: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126986359"/>
                  </a:ext>
                </a:extLst>
              </a:tr>
              <a:tr h="370840">
                <a:tc>
                  <a:txBody>
                    <a:bodyPr/>
                    <a:lstStyle/>
                    <a:p>
                      <a:pPr algn="ctr"/>
                      <a:r>
                        <a:rPr lang="es-MX" sz="2000" b="1" dirty="0" smtClean="0">
                          <a:latin typeface="Arial Narrow" panose="020B0606020202030204" pitchFamily="34" charset="0"/>
                        </a:rPr>
                        <a:t>7</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1.86</a:t>
                      </a:r>
                      <a:endParaRPr lang="es-MX" sz="2000" b="1" dirty="0">
                        <a:latin typeface="Arial Narrow" panose="020B0606020202030204" pitchFamily="34" charset="0"/>
                      </a:endParaRPr>
                    </a:p>
                  </a:txBody>
                  <a:tcPr/>
                </a:tc>
                <a:tc>
                  <a:txBody>
                    <a:bodyPr/>
                    <a:lstStyle/>
                    <a:p>
                      <a:pPr algn="ctr"/>
                      <a:endParaRPr lang="es-MX" sz="2000" b="1">
                        <a:latin typeface="Arial Narrow" panose="020B0606020202030204" pitchFamily="34" charset="0"/>
                      </a:endParaRPr>
                    </a:p>
                  </a:txBody>
                  <a:tcPr/>
                </a:tc>
                <a:extLst>
                  <a:ext uri="{0D108BD9-81ED-4DB2-BD59-A6C34878D82A}">
                    <a16:rowId xmlns:a16="http://schemas.microsoft.com/office/drawing/2014/main" val="275552494"/>
                  </a:ext>
                </a:extLst>
              </a:tr>
              <a:tr h="370840">
                <a:tc>
                  <a:txBody>
                    <a:bodyPr/>
                    <a:lstStyle/>
                    <a:p>
                      <a:pPr algn="ctr"/>
                      <a:r>
                        <a:rPr lang="es-MX" sz="2000" b="1" dirty="0" smtClean="0">
                          <a:latin typeface="Arial Narrow" panose="020B0606020202030204" pitchFamily="34" charset="0"/>
                        </a:rPr>
                        <a:t>8</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1.90</a:t>
                      </a:r>
                      <a:endParaRPr lang="es-MX" sz="2000" b="1" dirty="0">
                        <a:latin typeface="Arial Narrow" panose="020B0606020202030204" pitchFamily="34" charset="0"/>
                      </a:endParaRPr>
                    </a:p>
                  </a:txBody>
                  <a:tcPr/>
                </a:tc>
                <a:tc>
                  <a:txBody>
                    <a:bodyPr/>
                    <a:lstStyle/>
                    <a:p>
                      <a:pPr algn="ctr"/>
                      <a:endParaRPr lang="es-MX" sz="2000" b="1" dirty="0">
                        <a:latin typeface="Arial Narrow" panose="020B0606020202030204" pitchFamily="34" charset="0"/>
                      </a:endParaRPr>
                    </a:p>
                  </a:txBody>
                  <a:tcPr/>
                </a:tc>
                <a:extLst>
                  <a:ext uri="{0D108BD9-81ED-4DB2-BD59-A6C34878D82A}">
                    <a16:rowId xmlns:a16="http://schemas.microsoft.com/office/drawing/2014/main" val="2865849317"/>
                  </a:ext>
                </a:extLst>
              </a:tr>
            </a:tbl>
          </a:graphicData>
        </a:graphic>
      </p:graphicFrame>
      <p:sp>
        <p:nvSpPr>
          <p:cNvPr id="10" name="Marcador de contenido 2"/>
          <p:cNvSpPr txBox="1">
            <a:spLocks/>
          </p:cNvSpPr>
          <p:nvPr/>
        </p:nvSpPr>
        <p:spPr>
          <a:xfrm>
            <a:off x="6301605" y="3527517"/>
            <a:ext cx="2323780" cy="26329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Datos:</a:t>
            </a:r>
          </a:p>
          <a:p>
            <a:pPr marL="388620" indent="-342900" algn="just"/>
            <a:r>
              <a:rPr lang="es-MX" sz="2000" b="1" dirty="0" smtClean="0">
                <a:solidFill>
                  <a:srgbClr val="002060"/>
                </a:solidFill>
                <a:latin typeface="Arial Narrow" panose="020B0606020202030204" pitchFamily="34" charset="0"/>
              </a:rPr>
              <a:t>Menor = 1.62</a:t>
            </a:r>
          </a:p>
          <a:p>
            <a:pPr marL="388620" indent="-342900" algn="just"/>
            <a:r>
              <a:rPr lang="es-MX" sz="2000" b="1" dirty="0" smtClean="0">
                <a:solidFill>
                  <a:srgbClr val="002060"/>
                </a:solidFill>
                <a:latin typeface="Arial Narrow" panose="020B0606020202030204" pitchFamily="34" charset="0"/>
              </a:rPr>
              <a:t>Mayor = 1.92</a:t>
            </a:r>
          </a:p>
          <a:p>
            <a:pPr marL="388620" indent="-342900" algn="just"/>
            <a:r>
              <a:rPr lang="es-MX" sz="2000" b="1" dirty="0" smtClean="0">
                <a:solidFill>
                  <a:srgbClr val="002060"/>
                </a:solidFill>
                <a:latin typeface="Arial Narrow" panose="020B0606020202030204" pitchFamily="34" charset="0"/>
              </a:rPr>
              <a:t>R= 0.30</a:t>
            </a:r>
          </a:p>
          <a:p>
            <a:pPr marL="388620" indent="-342900" algn="just"/>
            <a:r>
              <a:rPr lang="es-MX" sz="2000" b="1" dirty="0" smtClean="0">
                <a:solidFill>
                  <a:srgbClr val="002060"/>
                </a:solidFill>
                <a:latin typeface="Arial Narrow" panose="020B0606020202030204" pitchFamily="34" charset="0"/>
              </a:rPr>
              <a:t>w =  0.04</a:t>
            </a:r>
          </a:p>
          <a:p>
            <a:pPr marL="388620" indent="-342900" algn="just"/>
            <a:r>
              <a:rPr lang="es-MX" sz="2000" b="1" dirty="0">
                <a:solidFill>
                  <a:srgbClr val="002060"/>
                </a:solidFill>
                <a:latin typeface="Arial Narrow" panose="020B0606020202030204" pitchFamily="34" charset="0"/>
              </a:rPr>
              <a:t>k</a:t>
            </a:r>
            <a:r>
              <a:rPr lang="es-MX" sz="2000" b="1" dirty="0" smtClean="0">
                <a:solidFill>
                  <a:srgbClr val="002060"/>
                </a:solidFill>
                <a:latin typeface="Arial Narrow" panose="020B0606020202030204" pitchFamily="34" charset="0"/>
              </a:rPr>
              <a:t>= 8</a:t>
            </a:r>
            <a:endParaRPr lang="es-MX" sz="2000" dirty="0">
              <a:solidFill>
                <a:srgbClr val="002060"/>
              </a:solidFill>
              <a:latin typeface="Arial Narrow" panose="020B0606020202030204" pitchFamily="34" charset="0"/>
            </a:endParaRPr>
          </a:p>
          <a:p>
            <a:pPr marL="45720" indent="0" algn="just">
              <a:buNone/>
            </a:pPr>
            <a:endParaRPr lang="es-MX" sz="2000"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107443399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26503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Marcador de contenido 2"/>
          <p:cNvSpPr txBox="1">
            <a:spLocks/>
          </p:cNvSpPr>
          <p:nvPr/>
        </p:nvSpPr>
        <p:spPr>
          <a:xfrm>
            <a:off x="404882" y="1093769"/>
            <a:ext cx="6446293" cy="15392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Construcción Intervalos de clase:</a:t>
            </a:r>
          </a:p>
          <a:p>
            <a:r>
              <a:rPr lang="es-MX" sz="2000" dirty="0">
                <a:solidFill>
                  <a:srgbClr val="002060"/>
                </a:solidFill>
                <a:latin typeface="Arial Narrow" panose="020B0606020202030204" pitchFamily="34" charset="0"/>
              </a:rPr>
              <a:t>Para construir los límites superiores se comienza por sumarle </a:t>
            </a:r>
            <a:r>
              <a:rPr lang="es-MX" sz="2000" b="1" dirty="0">
                <a:solidFill>
                  <a:srgbClr val="002060"/>
                </a:solidFill>
                <a:latin typeface="Arial Narrow" panose="020B0606020202030204" pitchFamily="34" charset="0"/>
              </a:rPr>
              <a:t>0.03 (0.04 - 0.01 = 0.03) </a:t>
            </a:r>
            <a:r>
              <a:rPr lang="es-MX" sz="2000" dirty="0">
                <a:solidFill>
                  <a:srgbClr val="002060"/>
                </a:solidFill>
                <a:latin typeface="Arial Narrow" panose="020B0606020202030204" pitchFamily="34" charset="0"/>
              </a:rPr>
              <a:t>al dato más pequeño y se le suma </a:t>
            </a:r>
            <a:r>
              <a:rPr lang="es-MX" sz="2000" i="1" dirty="0">
                <a:solidFill>
                  <a:srgbClr val="002060"/>
                </a:solidFill>
                <a:latin typeface="Arial Narrow" panose="020B0606020202030204" pitchFamily="34" charset="0"/>
              </a:rPr>
              <a:t>w</a:t>
            </a:r>
            <a:r>
              <a:rPr lang="es-MX" sz="2000" dirty="0">
                <a:solidFill>
                  <a:srgbClr val="002060"/>
                </a:solidFill>
                <a:latin typeface="Arial Narrow" panose="020B0606020202030204" pitchFamily="34" charset="0"/>
              </a:rPr>
              <a:t> para determinar el límite inferior de cada clase.  </a:t>
            </a:r>
          </a:p>
          <a:p>
            <a:pPr marL="45720" indent="0" algn="just">
              <a:buNone/>
            </a:pPr>
            <a:endParaRPr lang="es-MX" sz="2000" dirty="0">
              <a:solidFill>
                <a:srgbClr val="002060"/>
              </a:solidFill>
              <a:latin typeface="Arial Narrow" panose="020B0606020202030204" pitchFamily="34" charset="0"/>
            </a:endParaRPr>
          </a:p>
        </p:txBody>
      </p:sp>
      <p:sp>
        <p:nvSpPr>
          <p:cNvPr id="22"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Intervalos de clase</a:t>
            </a:r>
            <a:endParaRPr lang="es-MX" dirty="0"/>
          </a:p>
        </p:txBody>
      </p:sp>
      <p:graphicFrame>
        <p:nvGraphicFramePr>
          <p:cNvPr id="6" name="Tabla 5"/>
          <p:cNvGraphicFramePr>
            <a:graphicFrameLocks noGrp="1"/>
          </p:cNvGraphicFramePr>
          <p:nvPr>
            <p:extLst>
              <p:ext uri="{D42A27DB-BD31-4B8C-83A1-F6EECF244321}">
                <p14:modId xmlns:p14="http://schemas.microsoft.com/office/powerpoint/2010/main" val="3355072249"/>
              </p:ext>
            </p:extLst>
          </p:nvPr>
        </p:nvGraphicFramePr>
        <p:xfrm>
          <a:off x="640422" y="2718528"/>
          <a:ext cx="4136789" cy="3870960"/>
        </p:xfrm>
        <a:graphic>
          <a:graphicData uri="http://schemas.openxmlformats.org/drawingml/2006/table">
            <a:tbl>
              <a:tblPr firstRow="1" bandRow="1">
                <a:tableStyleId>{5940675A-B579-460E-94D1-54222C63F5DA}</a:tableStyleId>
              </a:tblPr>
              <a:tblGrid>
                <a:gridCol w="1025099">
                  <a:extLst>
                    <a:ext uri="{9D8B030D-6E8A-4147-A177-3AD203B41FA5}">
                      <a16:colId xmlns:a16="http://schemas.microsoft.com/office/drawing/2014/main" val="1166696194"/>
                    </a:ext>
                  </a:extLst>
                </a:gridCol>
                <a:gridCol w="1446662">
                  <a:extLst>
                    <a:ext uri="{9D8B030D-6E8A-4147-A177-3AD203B41FA5}">
                      <a16:colId xmlns:a16="http://schemas.microsoft.com/office/drawing/2014/main" val="2963538779"/>
                    </a:ext>
                  </a:extLst>
                </a:gridCol>
                <a:gridCol w="1665028">
                  <a:extLst>
                    <a:ext uri="{9D8B030D-6E8A-4147-A177-3AD203B41FA5}">
                      <a16:colId xmlns:a16="http://schemas.microsoft.com/office/drawing/2014/main" val="690946705"/>
                    </a:ext>
                  </a:extLst>
                </a:gridCol>
              </a:tblGrid>
              <a:tr h="370840">
                <a:tc>
                  <a:txBody>
                    <a:bodyPr/>
                    <a:lstStyle/>
                    <a:p>
                      <a:pPr algn="ctr"/>
                      <a:r>
                        <a:rPr lang="es-MX" sz="2000" b="1" dirty="0" smtClean="0">
                          <a:solidFill>
                            <a:schemeClr val="bg1"/>
                          </a:solidFill>
                          <a:latin typeface="Arial Narrow" panose="020B0606020202030204" pitchFamily="34" charset="0"/>
                        </a:rPr>
                        <a:t>Clases</a:t>
                      </a:r>
                      <a:endParaRPr lang="es-MX" sz="2000" b="1" dirty="0">
                        <a:solidFill>
                          <a:schemeClr val="bg1"/>
                        </a:solidFill>
                        <a:latin typeface="Arial Narrow" panose="020B0606020202030204" pitchFamily="34" charset="0"/>
                      </a:endParaRPr>
                    </a:p>
                  </a:txBody>
                  <a:tcPr>
                    <a:solidFill>
                      <a:srgbClr val="002060"/>
                    </a:solidFill>
                  </a:tcPr>
                </a:tc>
                <a:tc>
                  <a:txBody>
                    <a:bodyPr/>
                    <a:lstStyle/>
                    <a:p>
                      <a:pPr algn="ctr"/>
                      <a:r>
                        <a:rPr lang="es-MX" sz="2000" b="1" dirty="0" smtClean="0">
                          <a:solidFill>
                            <a:schemeClr val="bg1"/>
                          </a:solidFill>
                          <a:latin typeface="Arial Narrow" panose="020B0606020202030204" pitchFamily="34" charset="0"/>
                        </a:rPr>
                        <a:t>Límite</a:t>
                      </a:r>
                      <a:r>
                        <a:rPr lang="es-MX" sz="2000" b="1" baseline="0" dirty="0" smtClean="0">
                          <a:solidFill>
                            <a:schemeClr val="bg1"/>
                          </a:solidFill>
                          <a:latin typeface="Arial Narrow" panose="020B0606020202030204" pitchFamily="34" charset="0"/>
                        </a:rPr>
                        <a:t> inferior</a:t>
                      </a:r>
                      <a:endParaRPr lang="es-MX" sz="2000" b="1" dirty="0">
                        <a:solidFill>
                          <a:schemeClr val="bg1"/>
                        </a:solidFill>
                        <a:latin typeface="Arial Narrow" panose="020B0606020202030204" pitchFamily="34" charset="0"/>
                      </a:endParaRPr>
                    </a:p>
                  </a:txBody>
                  <a:tcPr>
                    <a:solidFill>
                      <a:srgbClr val="002060"/>
                    </a:solidFill>
                  </a:tcPr>
                </a:tc>
                <a:tc>
                  <a:txBody>
                    <a:bodyPr/>
                    <a:lstStyle/>
                    <a:p>
                      <a:pPr algn="ctr"/>
                      <a:r>
                        <a:rPr lang="es-MX" sz="2000" b="1" dirty="0" smtClean="0">
                          <a:solidFill>
                            <a:schemeClr val="bg1"/>
                          </a:solidFill>
                          <a:latin typeface="Arial Narrow" panose="020B0606020202030204" pitchFamily="34" charset="0"/>
                        </a:rPr>
                        <a:t>Límite</a:t>
                      </a:r>
                      <a:r>
                        <a:rPr lang="es-MX" sz="2000" b="1" baseline="0" dirty="0" smtClean="0">
                          <a:solidFill>
                            <a:schemeClr val="bg1"/>
                          </a:solidFill>
                          <a:latin typeface="Arial Narrow" panose="020B0606020202030204" pitchFamily="34" charset="0"/>
                        </a:rPr>
                        <a:t> superior</a:t>
                      </a:r>
                      <a:endParaRPr lang="es-MX" sz="2000" b="1" dirty="0">
                        <a:solidFill>
                          <a:schemeClr val="bg1"/>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16069557"/>
                  </a:ext>
                </a:extLst>
              </a:tr>
              <a:tr h="370840">
                <a:tc>
                  <a:txBody>
                    <a:bodyPr/>
                    <a:lstStyle/>
                    <a:p>
                      <a:pPr algn="ctr"/>
                      <a:r>
                        <a:rPr lang="es-MX" sz="2000" b="1" dirty="0" smtClean="0">
                          <a:latin typeface="Arial Narrow" panose="020B0606020202030204" pitchFamily="34" charset="0"/>
                        </a:rPr>
                        <a:t>1</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1.62</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1.65</a:t>
                      </a:r>
                      <a:endParaRPr lang="es-MX" sz="2000" b="1" dirty="0">
                        <a:latin typeface="Arial Narrow" panose="020B0606020202030204" pitchFamily="34" charset="0"/>
                      </a:endParaRPr>
                    </a:p>
                  </a:txBody>
                  <a:tcPr/>
                </a:tc>
                <a:extLst>
                  <a:ext uri="{0D108BD9-81ED-4DB2-BD59-A6C34878D82A}">
                    <a16:rowId xmlns:a16="http://schemas.microsoft.com/office/drawing/2014/main" val="258825425"/>
                  </a:ext>
                </a:extLst>
              </a:tr>
              <a:tr h="370840">
                <a:tc>
                  <a:txBody>
                    <a:bodyPr/>
                    <a:lstStyle/>
                    <a:p>
                      <a:pPr algn="ctr"/>
                      <a:r>
                        <a:rPr lang="es-MX" sz="2000" b="1" dirty="0" smtClean="0">
                          <a:latin typeface="Arial Narrow" panose="020B0606020202030204" pitchFamily="34" charset="0"/>
                        </a:rPr>
                        <a:t>2</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1.66</a:t>
                      </a:r>
                    </a:p>
                  </a:txBody>
                  <a:tcPr/>
                </a:tc>
                <a:tc>
                  <a:txBody>
                    <a:bodyPr/>
                    <a:lstStyle/>
                    <a:p>
                      <a:pPr algn="ctr"/>
                      <a:r>
                        <a:rPr lang="es-MX" sz="2000" b="1" dirty="0" smtClean="0">
                          <a:latin typeface="Arial Narrow" panose="020B0606020202030204" pitchFamily="34" charset="0"/>
                        </a:rPr>
                        <a:t>1.69</a:t>
                      </a:r>
                      <a:endParaRPr lang="es-MX" sz="2000" b="1" dirty="0">
                        <a:latin typeface="Arial Narrow" panose="020B0606020202030204" pitchFamily="34" charset="0"/>
                      </a:endParaRPr>
                    </a:p>
                  </a:txBody>
                  <a:tcPr/>
                </a:tc>
                <a:extLst>
                  <a:ext uri="{0D108BD9-81ED-4DB2-BD59-A6C34878D82A}">
                    <a16:rowId xmlns:a16="http://schemas.microsoft.com/office/drawing/2014/main" val="3156006300"/>
                  </a:ext>
                </a:extLst>
              </a:tr>
              <a:tr h="370840">
                <a:tc>
                  <a:txBody>
                    <a:bodyPr/>
                    <a:lstStyle/>
                    <a:p>
                      <a:pPr algn="ctr"/>
                      <a:r>
                        <a:rPr lang="es-MX" sz="2000" b="1" dirty="0" smtClean="0">
                          <a:latin typeface="Arial Narrow" panose="020B0606020202030204" pitchFamily="34" charset="0"/>
                        </a:rPr>
                        <a:t>3</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1.70</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1.73</a:t>
                      </a:r>
                      <a:endParaRPr lang="es-MX" sz="2000" b="1" dirty="0">
                        <a:latin typeface="Arial Narrow" panose="020B0606020202030204" pitchFamily="34" charset="0"/>
                      </a:endParaRPr>
                    </a:p>
                  </a:txBody>
                  <a:tcPr/>
                </a:tc>
                <a:extLst>
                  <a:ext uri="{0D108BD9-81ED-4DB2-BD59-A6C34878D82A}">
                    <a16:rowId xmlns:a16="http://schemas.microsoft.com/office/drawing/2014/main" val="2003933855"/>
                  </a:ext>
                </a:extLst>
              </a:tr>
              <a:tr h="370840">
                <a:tc>
                  <a:txBody>
                    <a:bodyPr/>
                    <a:lstStyle/>
                    <a:p>
                      <a:pPr algn="ctr"/>
                      <a:r>
                        <a:rPr lang="es-MX" sz="2000" b="1" dirty="0" smtClean="0">
                          <a:latin typeface="Arial Narrow" panose="020B0606020202030204" pitchFamily="34" charset="0"/>
                        </a:rPr>
                        <a:t>4</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1.74</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1.77</a:t>
                      </a:r>
                      <a:endParaRPr lang="es-MX" sz="2000" b="1" dirty="0">
                        <a:latin typeface="Arial Narrow" panose="020B0606020202030204" pitchFamily="34" charset="0"/>
                      </a:endParaRPr>
                    </a:p>
                  </a:txBody>
                  <a:tcPr/>
                </a:tc>
                <a:extLst>
                  <a:ext uri="{0D108BD9-81ED-4DB2-BD59-A6C34878D82A}">
                    <a16:rowId xmlns:a16="http://schemas.microsoft.com/office/drawing/2014/main" val="3544218611"/>
                  </a:ext>
                </a:extLst>
              </a:tr>
              <a:tr h="370840">
                <a:tc>
                  <a:txBody>
                    <a:bodyPr/>
                    <a:lstStyle/>
                    <a:p>
                      <a:pPr algn="ctr"/>
                      <a:r>
                        <a:rPr lang="es-MX" sz="2000" b="1" dirty="0" smtClean="0">
                          <a:latin typeface="Arial Narrow" panose="020B0606020202030204" pitchFamily="34" charset="0"/>
                        </a:rPr>
                        <a:t>5</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1.78</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1.81</a:t>
                      </a:r>
                      <a:endParaRPr lang="es-MX" sz="2000" b="1" dirty="0">
                        <a:latin typeface="Arial Narrow" panose="020B0606020202030204" pitchFamily="34" charset="0"/>
                      </a:endParaRPr>
                    </a:p>
                  </a:txBody>
                  <a:tcPr/>
                </a:tc>
                <a:extLst>
                  <a:ext uri="{0D108BD9-81ED-4DB2-BD59-A6C34878D82A}">
                    <a16:rowId xmlns:a16="http://schemas.microsoft.com/office/drawing/2014/main" val="201837969"/>
                  </a:ext>
                </a:extLst>
              </a:tr>
              <a:tr h="370840">
                <a:tc>
                  <a:txBody>
                    <a:bodyPr/>
                    <a:lstStyle/>
                    <a:p>
                      <a:pPr algn="ctr"/>
                      <a:r>
                        <a:rPr lang="es-MX" sz="2000" b="1" dirty="0" smtClean="0">
                          <a:latin typeface="Arial Narrow" panose="020B0606020202030204" pitchFamily="34" charset="0"/>
                        </a:rPr>
                        <a:t>6</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1.82</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1.85</a:t>
                      </a:r>
                      <a:endParaRPr lang="es-MX" sz="2000" b="1" dirty="0">
                        <a:latin typeface="Arial Narrow" panose="020B0606020202030204" pitchFamily="34" charset="0"/>
                      </a:endParaRPr>
                    </a:p>
                  </a:txBody>
                  <a:tcPr/>
                </a:tc>
                <a:extLst>
                  <a:ext uri="{0D108BD9-81ED-4DB2-BD59-A6C34878D82A}">
                    <a16:rowId xmlns:a16="http://schemas.microsoft.com/office/drawing/2014/main" val="126986359"/>
                  </a:ext>
                </a:extLst>
              </a:tr>
              <a:tr h="370840">
                <a:tc>
                  <a:txBody>
                    <a:bodyPr/>
                    <a:lstStyle/>
                    <a:p>
                      <a:pPr algn="ctr"/>
                      <a:r>
                        <a:rPr lang="es-MX" sz="2000" b="1" dirty="0" smtClean="0">
                          <a:latin typeface="Arial Narrow" panose="020B0606020202030204" pitchFamily="34" charset="0"/>
                        </a:rPr>
                        <a:t>7</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1.86</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1.89</a:t>
                      </a:r>
                      <a:endParaRPr lang="es-MX" sz="2000" b="1" dirty="0">
                        <a:latin typeface="Arial Narrow" panose="020B0606020202030204" pitchFamily="34" charset="0"/>
                      </a:endParaRPr>
                    </a:p>
                  </a:txBody>
                  <a:tcPr/>
                </a:tc>
                <a:extLst>
                  <a:ext uri="{0D108BD9-81ED-4DB2-BD59-A6C34878D82A}">
                    <a16:rowId xmlns:a16="http://schemas.microsoft.com/office/drawing/2014/main" val="275552494"/>
                  </a:ext>
                </a:extLst>
              </a:tr>
              <a:tr h="370840">
                <a:tc>
                  <a:txBody>
                    <a:bodyPr/>
                    <a:lstStyle/>
                    <a:p>
                      <a:pPr algn="ctr"/>
                      <a:r>
                        <a:rPr lang="es-MX" sz="2000" b="1" dirty="0" smtClean="0">
                          <a:latin typeface="Arial Narrow" panose="020B0606020202030204" pitchFamily="34" charset="0"/>
                        </a:rPr>
                        <a:t>8</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1.90</a:t>
                      </a:r>
                      <a:endParaRPr lang="es-MX" sz="2000" b="1" dirty="0">
                        <a:latin typeface="Arial Narrow" panose="020B0606020202030204" pitchFamily="34" charset="0"/>
                      </a:endParaRPr>
                    </a:p>
                  </a:txBody>
                  <a:tcPr/>
                </a:tc>
                <a:tc>
                  <a:txBody>
                    <a:bodyPr/>
                    <a:lstStyle/>
                    <a:p>
                      <a:pPr algn="ctr"/>
                      <a:r>
                        <a:rPr lang="es-MX" sz="2000" b="1" dirty="0" smtClean="0">
                          <a:latin typeface="Arial Narrow" panose="020B0606020202030204" pitchFamily="34" charset="0"/>
                        </a:rPr>
                        <a:t>1.93</a:t>
                      </a:r>
                      <a:endParaRPr lang="es-MX" sz="2000" b="1" dirty="0">
                        <a:latin typeface="Arial Narrow" panose="020B0606020202030204" pitchFamily="34" charset="0"/>
                      </a:endParaRPr>
                    </a:p>
                  </a:txBody>
                  <a:tcPr/>
                </a:tc>
                <a:extLst>
                  <a:ext uri="{0D108BD9-81ED-4DB2-BD59-A6C34878D82A}">
                    <a16:rowId xmlns:a16="http://schemas.microsoft.com/office/drawing/2014/main" val="2865849317"/>
                  </a:ext>
                </a:extLst>
              </a:tr>
            </a:tbl>
          </a:graphicData>
        </a:graphic>
      </p:graphicFrame>
      <p:sp>
        <p:nvSpPr>
          <p:cNvPr id="10" name="Marcador de contenido 2"/>
          <p:cNvSpPr txBox="1">
            <a:spLocks/>
          </p:cNvSpPr>
          <p:nvPr/>
        </p:nvSpPr>
        <p:spPr>
          <a:xfrm>
            <a:off x="6301605" y="3527517"/>
            <a:ext cx="2323780" cy="26329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b="1" dirty="0" smtClean="0">
                <a:solidFill>
                  <a:srgbClr val="002060"/>
                </a:solidFill>
                <a:latin typeface="Arial Narrow" panose="020B0606020202030204" pitchFamily="34" charset="0"/>
              </a:rPr>
              <a:t>Datos:</a:t>
            </a:r>
          </a:p>
          <a:p>
            <a:pPr marL="388620" indent="-342900" algn="just"/>
            <a:r>
              <a:rPr lang="es-MX" sz="2000" b="1" dirty="0" smtClean="0">
                <a:solidFill>
                  <a:srgbClr val="002060"/>
                </a:solidFill>
                <a:latin typeface="Arial Narrow" panose="020B0606020202030204" pitchFamily="34" charset="0"/>
              </a:rPr>
              <a:t>Menor = 1.62</a:t>
            </a:r>
          </a:p>
          <a:p>
            <a:pPr marL="388620" indent="-342900" algn="just"/>
            <a:r>
              <a:rPr lang="es-MX" sz="2000" b="1" dirty="0" smtClean="0">
                <a:solidFill>
                  <a:srgbClr val="002060"/>
                </a:solidFill>
                <a:latin typeface="Arial Narrow" panose="020B0606020202030204" pitchFamily="34" charset="0"/>
              </a:rPr>
              <a:t>Mayor = 1.92</a:t>
            </a:r>
          </a:p>
          <a:p>
            <a:pPr marL="388620" indent="-342900" algn="just"/>
            <a:r>
              <a:rPr lang="es-MX" sz="2000" b="1" dirty="0" smtClean="0">
                <a:solidFill>
                  <a:srgbClr val="002060"/>
                </a:solidFill>
                <a:latin typeface="Arial Narrow" panose="020B0606020202030204" pitchFamily="34" charset="0"/>
              </a:rPr>
              <a:t>R= 0.30</a:t>
            </a:r>
          </a:p>
          <a:p>
            <a:pPr marL="388620" indent="-342900" algn="just"/>
            <a:r>
              <a:rPr lang="es-MX" sz="2000" b="1" dirty="0" smtClean="0">
                <a:solidFill>
                  <a:srgbClr val="002060"/>
                </a:solidFill>
                <a:latin typeface="Arial Narrow" panose="020B0606020202030204" pitchFamily="34" charset="0"/>
              </a:rPr>
              <a:t>w =  0.04</a:t>
            </a:r>
          </a:p>
          <a:p>
            <a:pPr marL="388620" indent="-342900" algn="just"/>
            <a:r>
              <a:rPr lang="es-MX" sz="2000" b="1" dirty="0">
                <a:solidFill>
                  <a:srgbClr val="002060"/>
                </a:solidFill>
                <a:latin typeface="Arial Narrow" panose="020B0606020202030204" pitchFamily="34" charset="0"/>
              </a:rPr>
              <a:t>k</a:t>
            </a:r>
            <a:r>
              <a:rPr lang="es-MX" sz="2000" b="1" dirty="0" smtClean="0">
                <a:solidFill>
                  <a:srgbClr val="002060"/>
                </a:solidFill>
                <a:latin typeface="Arial Narrow" panose="020B0606020202030204" pitchFamily="34" charset="0"/>
              </a:rPr>
              <a:t>= 8</a:t>
            </a:r>
            <a:endParaRPr lang="es-MX" sz="2000" dirty="0">
              <a:solidFill>
                <a:srgbClr val="002060"/>
              </a:solidFill>
              <a:latin typeface="Arial Narrow" panose="020B0606020202030204" pitchFamily="34" charset="0"/>
            </a:endParaRPr>
          </a:p>
          <a:p>
            <a:pPr marL="45720" indent="0" algn="just">
              <a:buNone/>
            </a:pPr>
            <a:endParaRPr lang="es-MX" sz="2000"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428882904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ítulo 1"/>
          <p:cNvSpPr txBox="1">
            <a:spLocks/>
          </p:cNvSpPr>
          <p:nvPr/>
        </p:nvSpPr>
        <p:spPr>
          <a:xfrm>
            <a:off x="5582335" y="1129037"/>
            <a:ext cx="6152465" cy="4447371"/>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sz="5200" dirty="0" smtClean="0"/>
              <a:t>Representación</a:t>
            </a:r>
            <a:r>
              <a:rPr lang="es-MX" dirty="0" smtClean="0"/>
              <a:t> </a:t>
            </a:r>
            <a:r>
              <a:rPr lang="es-MX" sz="11500" u="sng" dirty="0" smtClean="0"/>
              <a:t>Gráfica</a:t>
            </a:r>
            <a:r>
              <a:rPr lang="es-MX" sz="8000" dirty="0" smtClean="0"/>
              <a:t> </a:t>
            </a:r>
          </a:p>
          <a:p>
            <a:r>
              <a:rPr lang="es-MX" sz="9000" dirty="0" smtClean="0"/>
              <a:t>De Datos</a:t>
            </a:r>
            <a:endParaRPr lang="es-MX" sz="9000" dirty="0"/>
          </a:p>
        </p:txBody>
      </p:sp>
      <p:pic>
        <p:nvPicPr>
          <p:cNvPr id="7" name="Picture 2" descr="http://www.energyteam.co.uk/media/104732/Statistic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332"/>
          <a:stretch/>
        </p:blipFill>
        <p:spPr bwMode="auto">
          <a:xfrm>
            <a:off x="77338" y="4176214"/>
            <a:ext cx="3888886" cy="262412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6206920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471748" y="-146372"/>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ítulo 1"/>
          <p:cNvSpPr txBox="1">
            <a:spLocks/>
          </p:cNvSpPr>
          <p:nvPr/>
        </p:nvSpPr>
        <p:spPr>
          <a:xfrm>
            <a:off x="931817" y="106281"/>
            <a:ext cx="9636035" cy="830997"/>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pPr algn="ctr"/>
            <a:r>
              <a:rPr lang="es-MX" sz="4800" dirty="0">
                <a:solidFill>
                  <a:srgbClr val="002060"/>
                </a:solidFill>
              </a:rPr>
              <a:t>Tipos de gráficas</a:t>
            </a:r>
          </a:p>
        </p:txBody>
      </p:sp>
      <p:graphicFrame>
        <p:nvGraphicFramePr>
          <p:cNvPr id="8" name="Diagrama 7"/>
          <p:cNvGraphicFramePr/>
          <p:nvPr>
            <p:extLst>
              <p:ext uri="{D42A27DB-BD31-4B8C-83A1-F6EECF244321}">
                <p14:modId xmlns:p14="http://schemas.microsoft.com/office/powerpoint/2010/main" val="1564081289"/>
              </p:ext>
            </p:extLst>
          </p:nvPr>
        </p:nvGraphicFramePr>
        <p:xfrm>
          <a:off x="1543595" y="1235896"/>
          <a:ext cx="10572205" cy="5515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03831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ítulo 1"/>
          <p:cNvSpPr txBox="1">
            <a:spLocks/>
          </p:cNvSpPr>
          <p:nvPr/>
        </p:nvSpPr>
        <p:spPr>
          <a:xfrm>
            <a:off x="2069743" y="326952"/>
            <a:ext cx="7442913" cy="86177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sz="5000" dirty="0" smtClean="0">
                <a:solidFill>
                  <a:srgbClr val="002060"/>
                </a:solidFill>
              </a:rPr>
              <a:t>Diagrama de barras</a:t>
            </a:r>
            <a:endParaRPr lang="es-MX" sz="5000" dirty="0">
              <a:solidFill>
                <a:srgbClr val="002060"/>
              </a:solidFill>
            </a:endParaRPr>
          </a:p>
        </p:txBody>
      </p:sp>
      <p:sp>
        <p:nvSpPr>
          <p:cNvPr id="8" name="Marcador de contenido 2"/>
          <p:cNvSpPr txBox="1">
            <a:spLocks/>
          </p:cNvSpPr>
          <p:nvPr/>
        </p:nvSpPr>
        <p:spPr>
          <a:xfrm>
            <a:off x="885250" y="1755982"/>
            <a:ext cx="5696160" cy="11644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buFont typeface="Arial" panose="020B0604020202020204" pitchFamily="34" charset="0"/>
              <a:buNone/>
            </a:pPr>
            <a:r>
              <a:rPr lang="es-MX" sz="2400" dirty="0" smtClean="0">
                <a:solidFill>
                  <a:srgbClr val="002060"/>
                </a:solidFill>
                <a:latin typeface="Arial Narrow" panose="020B0606020202030204" pitchFamily="34" charset="0"/>
              </a:rPr>
              <a:t>Resaltan las diferencias cuantificables entre los diferentes valores de la variable </a:t>
            </a:r>
            <a:r>
              <a:rPr lang="es-MX" sz="2400" b="1" dirty="0" smtClean="0">
                <a:solidFill>
                  <a:srgbClr val="002060"/>
                </a:solidFill>
                <a:latin typeface="Arial Narrow" panose="020B0606020202030204" pitchFamily="34" charset="0"/>
              </a:rPr>
              <a:t>cualitativa</a:t>
            </a:r>
            <a:r>
              <a:rPr lang="es-MX" sz="2400" dirty="0" smtClean="0">
                <a:solidFill>
                  <a:srgbClr val="002060"/>
                </a:solidFill>
                <a:latin typeface="Arial Narrow" panose="020B0606020202030204" pitchFamily="34" charset="0"/>
              </a:rPr>
              <a:t>.</a:t>
            </a:r>
          </a:p>
        </p:txBody>
      </p:sp>
      <p:pic>
        <p:nvPicPr>
          <p:cNvPr id="9" name="Picture 2" descr="http://www.mednet.cl/medios/medwave/Febrero2011/Quevedo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719" y="2856548"/>
            <a:ext cx="5159621" cy="3426311"/>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CuadroTexto 9"/>
          <p:cNvSpPr txBox="1"/>
          <p:nvPr/>
        </p:nvSpPr>
        <p:spPr>
          <a:xfrm rot="16200000">
            <a:off x="-348018" y="4125077"/>
            <a:ext cx="2151529" cy="677108"/>
          </a:xfrm>
          <a:prstGeom prst="rect">
            <a:avLst/>
          </a:prstGeom>
          <a:noFill/>
        </p:spPr>
        <p:txBody>
          <a:bodyPr wrap="square" rtlCol="0">
            <a:spAutoFit/>
          </a:bodyPr>
          <a:lstStyle/>
          <a:p>
            <a:pPr algn="ctr"/>
            <a:r>
              <a:rPr lang="es-MX" sz="2000" b="1" dirty="0" smtClean="0">
                <a:solidFill>
                  <a:srgbClr val="002060"/>
                </a:solidFill>
                <a:latin typeface="Arial Narrow" panose="020B0606020202030204" pitchFamily="34" charset="0"/>
              </a:rPr>
              <a:t>Frecuencia</a:t>
            </a:r>
          </a:p>
          <a:p>
            <a:pPr algn="ctr"/>
            <a:r>
              <a:rPr lang="es-MX" b="1" dirty="0" smtClean="0">
                <a:solidFill>
                  <a:srgbClr val="002060"/>
                </a:solidFill>
                <a:latin typeface="Arial Narrow" panose="020B0606020202030204" pitchFamily="34" charset="0"/>
              </a:rPr>
              <a:t>(absoluta o relativa)</a:t>
            </a:r>
            <a:endParaRPr lang="es-MX" b="1" dirty="0">
              <a:solidFill>
                <a:srgbClr val="002060"/>
              </a:solidFill>
              <a:latin typeface="Arial Narrow" panose="020B0606020202030204" pitchFamily="34" charset="0"/>
            </a:endParaRPr>
          </a:p>
        </p:txBody>
      </p:sp>
      <p:sp>
        <p:nvSpPr>
          <p:cNvPr id="11" name="CuadroTexto 10"/>
          <p:cNvSpPr txBox="1"/>
          <p:nvPr/>
        </p:nvSpPr>
        <p:spPr>
          <a:xfrm>
            <a:off x="2380483" y="6229089"/>
            <a:ext cx="2684929" cy="400110"/>
          </a:xfrm>
          <a:prstGeom prst="rect">
            <a:avLst/>
          </a:prstGeom>
          <a:noFill/>
        </p:spPr>
        <p:txBody>
          <a:bodyPr wrap="square" rtlCol="0">
            <a:spAutoFit/>
          </a:bodyPr>
          <a:lstStyle/>
          <a:p>
            <a:pPr algn="ctr"/>
            <a:r>
              <a:rPr lang="es-MX" sz="2000" b="1" dirty="0" smtClean="0">
                <a:solidFill>
                  <a:srgbClr val="002060"/>
                </a:solidFill>
                <a:latin typeface="Arial Narrow" panose="020B0606020202030204" pitchFamily="34" charset="0"/>
              </a:rPr>
              <a:t>Valores de la variables</a:t>
            </a:r>
            <a:endParaRPr lang="es-MX" sz="2000" b="1" dirty="0">
              <a:solidFill>
                <a:srgbClr val="002060"/>
              </a:solidFill>
              <a:latin typeface="Arial Narrow" panose="020B0606020202030204" pitchFamily="34" charset="0"/>
            </a:endParaRPr>
          </a:p>
        </p:txBody>
      </p:sp>
      <p:sp>
        <p:nvSpPr>
          <p:cNvPr id="12" name="Llamada de flecha a la izquierda 11"/>
          <p:cNvSpPr/>
          <p:nvPr/>
        </p:nvSpPr>
        <p:spPr>
          <a:xfrm>
            <a:off x="1339484" y="3199608"/>
            <a:ext cx="524436" cy="2528047"/>
          </a:xfrm>
          <a:prstGeom prst="leftArrowCallou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MX">
              <a:solidFill>
                <a:srgbClr val="002060"/>
              </a:solidFill>
              <a:latin typeface="Arial Narrow" panose="020B0606020202030204" pitchFamily="34" charset="0"/>
            </a:endParaRPr>
          </a:p>
        </p:txBody>
      </p:sp>
      <p:sp>
        <p:nvSpPr>
          <p:cNvPr id="13" name="Llamada de flecha hacia abajo 12"/>
          <p:cNvSpPr/>
          <p:nvPr/>
        </p:nvSpPr>
        <p:spPr>
          <a:xfrm>
            <a:off x="1890814" y="5727655"/>
            <a:ext cx="3664269" cy="414618"/>
          </a:xfrm>
          <a:prstGeom prst="downArrowCallou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MX">
              <a:solidFill>
                <a:srgbClr val="002060"/>
              </a:solidFill>
              <a:latin typeface="Arial Narrow" panose="020B0606020202030204" pitchFamily="34" charset="0"/>
            </a:endParaRPr>
          </a:p>
        </p:txBody>
      </p:sp>
      <p:pic>
        <p:nvPicPr>
          <p:cNvPr id="14" name="Marcador de contenido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574425" y="3112857"/>
            <a:ext cx="5040090" cy="3029416"/>
          </a:xfrm>
          <a:prstGeom prst="rect">
            <a:avLst/>
          </a:prstGeom>
        </p:spPr>
      </p:pic>
    </p:spTree>
    <p:extLst>
      <p:ext uri="{BB962C8B-B14F-4D97-AF65-F5344CB8AC3E}">
        <p14:creationId xmlns:p14="http://schemas.microsoft.com/office/powerpoint/2010/main" val="228946787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ítulo 1"/>
          <p:cNvSpPr txBox="1">
            <a:spLocks/>
          </p:cNvSpPr>
          <p:nvPr/>
        </p:nvSpPr>
        <p:spPr>
          <a:xfrm>
            <a:off x="2115902" y="204947"/>
            <a:ext cx="6666599" cy="86177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sz="5000" dirty="0" smtClean="0">
                <a:solidFill>
                  <a:srgbClr val="002060"/>
                </a:solidFill>
              </a:rPr>
              <a:t>Diagrama de pastel</a:t>
            </a:r>
            <a:endParaRPr lang="es-MX" sz="5000" dirty="0">
              <a:solidFill>
                <a:srgbClr val="002060"/>
              </a:solidFill>
            </a:endParaRPr>
          </a:p>
        </p:txBody>
      </p:sp>
      <p:sp>
        <p:nvSpPr>
          <p:cNvPr id="9" name="Marcador de contenido 2"/>
          <p:cNvSpPr txBox="1">
            <a:spLocks/>
          </p:cNvSpPr>
          <p:nvPr/>
        </p:nvSpPr>
        <p:spPr>
          <a:xfrm>
            <a:off x="747215" y="1384663"/>
            <a:ext cx="11292385" cy="47629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buFont typeface="Arial" panose="020B0604020202020204" pitchFamily="34" charset="0"/>
              <a:buNone/>
            </a:pPr>
            <a:r>
              <a:rPr lang="es-MX" sz="2400" dirty="0" smtClean="0">
                <a:solidFill>
                  <a:srgbClr val="002060"/>
                </a:solidFill>
                <a:latin typeface="Arial Narrow" panose="020B0606020202030204" pitchFamily="34" charset="0"/>
              </a:rPr>
              <a:t>Mostrar la proporción (o porcentaje) en que las diferentes características ocurren en comparación con el total.</a:t>
            </a: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r>
              <a:rPr lang="es-MX" sz="2400" u="sng" dirty="0" smtClean="0">
                <a:solidFill>
                  <a:srgbClr val="002060"/>
                </a:solidFill>
                <a:latin typeface="Arial Narrow" panose="020B0606020202030204" pitchFamily="34" charset="0"/>
              </a:rPr>
              <a:t>Nota: para que sea útil debe construirse para una variable con pocos valores</a:t>
            </a:r>
            <a:endParaRPr lang="es-MX" sz="2400" u="sng" dirty="0">
              <a:solidFill>
                <a:srgbClr val="002060"/>
              </a:solidFill>
              <a:latin typeface="Arial Narrow" panose="020B0606020202030204" pitchFamily="34" charset="0"/>
            </a:endParaRPr>
          </a:p>
        </p:txBody>
      </p:sp>
      <p:pic>
        <p:nvPicPr>
          <p:cNvPr id="11" name="Imagen 10"/>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41142" t="40755" r="38536" b="23270"/>
          <a:stretch/>
        </p:blipFill>
        <p:spPr>
          <a:xfrm>
            <a:off x="6972377" y="2143054"/>
            <a:ext cx="3886046" cy="3867628"/>
          </a:xfrm>
          <a:prstGeom prst="rect">
            <a:avLst/>
          </a:prstGeom>
        </p:spPr>
      </p:pic>
      <p:pic>
        <p:nvPicPr>
          <p:cNvPr id="12" name="Imagen 11"/>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l="18487" t="12000" r="23924" b="33714"/>
          <a:stretch/>
        </p:blipFill>
        <p:spPr>
          <a:xfrm>
            <a:off x="2847703" y="2051281"/>
            <a:ext cx="3248297" cy="4096302"/>
          </a:xfrm>
          <a:prstGeom prst="rect">
            <a:avLst/>
          </a:prstGeom>
        </p:spPr>
      </p:pic>
    </p:spTree>
    <p:extLst>
      <p:ext uri="{BB962C8B-B14F-4D97-AF65-F5344CB8AC3E}">
        <p14:creationId xmlns:p14="http://schemas.microsoft.com/office/powerpoint/2010/main" val="41284888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1959188" y="33149"/>
            <a:ext cx="6398125" cy="1200329"/>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solidFill>
                  <a:srgbClr val="002060"/>
                </a:solidFill>
              </a:rPr>
              <a:t>Histograma</a:t>
            </a:r>
            <a:endParaRPr lang="es-MX" dirty="0">
              <a:solidFill>
                <a:srgbClr val="002060"/>
              </a:solidFill>
            </a:endParaRPr>
          </a:p>
        </p:txBody>
      </p:sp>
      <p:sp>
        <p:nvSpPr>
          <p:cNvPr id="6" name="Rectángulo 5"/>
          <p:cNvSpPr/>
          <p:nvPr/>
        </p:nvSpPr>
        <p:spPr>
          <a:xfrm>
            <a:off x="154675" y="1975896"/>
            <a:ext cx="5208895" cy="1938992"/>
          </a:xfrm>
          <a:prstGeom prst="rect">
            <a:avLst/>
          </a:prstGeom>
        </p:spPr>
        <p:txBody>
          <a:bodyPr wrap="square">
            <a:spAutoFit/>
          </a:bodyPr>
          <a:lstStyle/>
          <a:p>
            <a:r>
              <a:rPr lang="es-MX" sz="2000" b="1" dirty="0" smtClean="0">
                <a:solidFill>
                  <a:srgbClr val="002060"/>
                </a:solidFill>
                <a:latin typeface="Arial Narrow" panose="020B0606020202030204" pitchFamily="34" charset="0"/>
              </a:rPr>
              <a:t>HISTOGRAMA</a:t>
            </a:r>
            <a:r>
              <a:rPr lang="es-MX" sz="2000" dirty="0" smtClean="0">
                <a:solidFill>
                  <a:srgbClr val="002060"/>
                </a:solidFill>
                <a:latin typeface="Arial Narrow" panose="020B0606020202030204" pitchFamily="34" charset="0"/>
              </a:rPr>
              <a:t>:</a:t>
            </a:r>
          </a:p>
          <a:p>
            <a:pPr marL="342900" indent="-342900">
              <a:buFont typeface="Arial" panose="020B0604020202020204" pitchFamily="34" charset="0"/>
              <a:buChar char="•"/>
            </a:pPr>
            <a:r>
              <a:rPr lang="es-MX" sz="2000" dirty="0">
                <a:solidFill>
                  <a:srgbClr val="002060"/>
                </a:solidFill>
                <a:latin typeface="Arial Narrow" panose="020B0606020202030204" pitchFamily="34" charset="0"/>
              </a:rPr>
              <a:t>E</a:t>
            </a:r>
            <a:r>
              <a:rPr lang="es-MX" sz="2000" dirty="0" smtClean="0">
                <a:solidFill>
                  <a:srgbClr val="002060"/>
                </a:solidFill>
                <a:latin typeface="Arial Narrow" panose="020B0606020202030204" pitchFamily="34" charset="0"/>
              </a:rPr>
              <a:t>s </a:t>
            </a:r>
            <a:r>
              <a:rPr lang="es-MX" sz="2000" dirty="0">
                <a:solidFill>
                  <a:srgbClr val="002060"/>
                </a:solidFill>
                <a:latin typeface="Arial Narrow" panose="020B0606020202030204" pitchFamily="34" charset="0"/>
              </a:rPr>
              <a:t>una representación gráfica de una variable en forma de </a:t>
            </a:r>
            <a:r>
              <a:rPr lang="es-MX" sz="2000" dirty="0" smtClean="0">
                <a:solidFill>
                  <a:srgbClr val="002060"/>
                </a:solidFill>
                <a:latin typeface="Arial Narrow" panose="020B0606020202030204" pitchFamily="34" charset="0"/>
              </a:rPr>
              <a:t>barras adyacentes , </a:t>
            </a:r>
            <a:r>
              <a:rPr lang="es-MX" sz="2000" dirty="0">
                <a:solidFill>
                  <a:srgbClr val="002060"/>
                </a:solidFill>
                <a:latin typeface="Arial Narrow" panose="020B0606020202030204" pitchFamily="34" charset="0"/>
              </a:rPr>
              <a:t>donde la superficie de cada barra es proporcional a la frecuencia de los valores </a:t>
            </a:r>
            <a:r>
              <a:rPr lang="es-MX" sz="2000" dirty="0" smtClean="0">
                <a:solidFill>
                  <a:srgbClr val="002060"/>
                </a:solidFill>
                <a:latin typeface="Arial Narrow" panose="020B0606020202030204" pitchFamily="34" charset="0"/>
              </a:rPr>
              <a:t>representados. </a:t>
            </a:r>
          </a:p>
          <a:p>
            <a:pPr marL="342900" indent="-342900">
              <a:buFont typeface="Arial" panose="020B0604020202020204" pitchFamily="34" charset="0"/>
              <a:buChar char="•"/>
            </a:pPr>
            <a:r>
              <a:rPr lang="es-MX" sz="2000" dirty="0" smtClean="0">
                <a:solidFill>
                  <a:srgbClr val="002060"/>
                </a:solidFill>
                <a:latin typeface="Arial Narrow" panose="020B0606020202030204" pitchFamily="34" charset="0"/>
              </a:rPr>
              <a:t>El eje vertical debe comenzar en cero</a:t>
            </a:r>
          </a:p>
        </p:txBody>
      </p:sp>
      <p:sp>
        <p:nvSpPr>
          <p:cNvPr id="10" name="CuadroTexto 9"/>
          <p:cNvSpPr txBox="1"/>
          <p:nvPr/>
        </p:nvSpPr>
        <p:spPr>
          <a:xfrm>
            <a:off x="152400" y="6412468"/>
            <a:ext cx="9240939" cy="369332"/>
          </a:xfrm>
          <a:prstGeom prst="rect">
            <a:avLst/>
          </a:prstGeom>
          <a:noFill/>
        </p:spPr>
        <p:txBody>
          <a:bodyPr wrap="square" rtlCol="0">
            <a:spAutoFit/>
          </a:bodyPr>
          <a:lstStyle/>
          <a:p>
            <a:r>
              <a:rPr lang="es-MX" dirty="0" smtClean="0">
                <a:solidFill>
                  <a:srgbClr val="002060"/>
                </a:solidFill>
                <a:latin typeface="Arial Narrow" panose="020B0606020202030204" pitchFamily="34" charset="0"/>
              </a:rPr>
              <a:t>NOTA: Alternativamente puede mostrar, debajo de cada barra: el intervalo o el punto medio del intervalo</a:t>
            </a:r>
            <a:endParaRPr lang="es-MX" dirty="0">
              <a:solidFill>
                <a:srgbClr val="002060"/>
              </a:solidFill>
              <a:latin typeface="Arial Narrow" panose="020B0606020202030204" pitchFamily="34" charset="0"/>
            </a:endParaRPr>
          </a:p>
        </p:txBody>
      </p:sp>
      <p:pic>
        <p:nvPicPr>
          <p:cNvPr id="8" name="Imagen 7"/>
          <p:cNvPicPr>
            <a:picLocks noChangeAspect="1"/>
          </p:cNvPicPr>
          <p:nvPr/>
        </p:nvPicPr>
        <p:blipFill>
          <a:blip r:embed="rId2"/>
          <a:stretch>
            <a:fillRect/>
          </a:stretch>
        </p:blipFill>
        <p:spPr>
          <a:xfrm>
            <a:off x="6413350" y="1909842"/>
            <a:ext cx="5214770" cy="4010092"/>
          </a:xfrm>
          <a:prstGeom prst="rect">
            <a:avLst/>
          </a:prstGeom>
        </p:spPr>
      </p:pic>
    </p:spTree>
    <p:extLst>
      <p:ext uri="{BB962C8B-B14F-4D97-AF65-F5344CB8AC3E}">
        <p14:creationId xmlns:p14="http://schemas.microsoft.com/office/powerpoint/2010/main" val="22056479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ítulo 1"/>
          <p:cNvSpPr txBox="1">
            <a:spLocks/>
          </p:cNvSpPr>
          <p:nvPr/>
        </p:nvSpPr>
        <p:spPr>
          <a:xfrm>
            <a:off x="7017657" y="228647"/>
            <a:ext cx="4744038" cy="1200329"/>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a:t>Introducción</a:t>
            </a:r>
          </a:p>
        </p:txBody>
      </p:sp>
      <p:sp>
        <p:nvSpPr>
          <p:cNvPr id="7" name="Marcador de contenido 2"/>
          <p:cNvSpPr txBox="1">
            <a:spLocks/>
          </p:cNvSpPr>
          <p:nvPr/>
        </p:nvSpPr>
        <p:spPr>
          <a:xfrm>
            <a:off x="836957" y="2278063"/>
            <a:ext cx="7215222" cy="23485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1800" dirty="0" smtClean="0">
                <a:solidFill>
                  <a:srgbClr val="002060"/>
                </a:solidFill>
                <a:latin typeface="Arial Narrow" panose="020B0606020202030204" pitchFamily="34" charset="0"/>
              </a:rPr>
              <a:t>Cuando se hace una serie de mediciones los valores resultantes están disponibles para el investigador como una masa de datos desorganizados. A este tipo de datos se les denomina datos </a:t>
            </a:r>
            <a:r>
              <a:rPr lang="es-MX" sz="1800" b="1" u="sng" dirty="0" smtClean="0">
                <a:solidFill>
                  <a:srgbClr val="002060"/>
                </a:solidFill>
                <a:latin typeface="Arial Narrow" panose="020B0606020202030204" pitchFamily="34" charset="0"/>
              </a:rPr>
              <a:t>crudos</a:t>
            </a:r>
            <a:r>
              <a:rPr lang="es-MX" sz="1800" dirty="0" smtClean="0">
                <a:solidFill>
                  <a:srgbClr val="002060"/>
                </a:solidFill>
                <a:latin typeface="Arial Narrow" panose="020B0606020202030204" pitchFamily="34" charset="0"/>
              </a:rPr>
              <a:t> o </a:t>
            </a:r>
            <a:r>
              <a:rPr lang="es-MX" sz="1800" b="1" u="sng" dirty="0" smtClean="0">
                <a:solidFill>
                  <a:srgbClr val="002060"/>
                </a:solidFill>
                <a:latin typeface="Arial Narrow" panose="020B0606020202030204" pitchFamily="34" charset="0"/>
              </a:rPr>
              <a:t>no agrupados</a:t>
            </a:r>
            <a:r>
              <a:rPr lang="es-MX" sz="1800" dirty="0" smtClean="0">
                <a:solidFill>
                  <a:srgbClr val="002060"/>
                </a:solidFill>
                <a:latin typeface="Arial Narrow" panose="020B0606020202030204" pitchFamily="34" charset="0"/>
              </a:rPr>
              <a:t>. </a:t>
            </a:r>
          </a:p>
          <a:p>
            <a:pPr marL="0" indent="0" algn="just">
              <a:buNone/>
            </a:pPr>
            <a:endParaRPr lang="es-MX" sz="1800" dirty="0" smtClean="0">
              <a:solidFill>
                <a:srgbClr val="002060"/>
              </a:solidFill>
              <a:latin typeface="Arial Narrow" panose="020B0606020202030204" pitchFamily="34" charset="0"/>
            </a:endParaRPr>
          </a:p>
          <a:p>
            <a:pPr marL="0" indent="0" algn="just">
              <a:buNone/>
            </a:pPr>
            <a:r>
              <a:rPr lang="es-MX" sz="1800" dirty="0" smtClean="0">
                <a:solidFill>
                  <a:srgbClr val="002060"/>
                </a:solidFill>
                <a:latin typeface="Arial Narrow" panose="020B0606020202030204" pitchFamily="34" charset="0"/>
              </a:rPr>
              <a:t>A menos que el número de datos no agrupados sea muy pequeño, es improbable que estos proporcionen suficiente información hasta que sean puestos en algún orden; es decir, cuando se presenten como </a:t>
            </a:r>
            <a:r>
              <a:rPr lang="es-MX" sz="1800" b="1" u="sng" dirty="0" smtClean="0">
                <a:solidFill>
                  <a:srgbClr val="002060"/>
                </a:solidFill>
                <a:latin typeface="Arial Narrow" panose="020B0606020202030204" pitchFamily="34" charset="0"/>
              </a:rPr>
              <a:t>datos agrupados</a:t>
            </a:r>
            <a:r>
              <a:rPr lang="es-MX" sz="1800" dirty="0" smtClean="0">
                <a:solidFill>
                  <a:srgbClr val="002060"/>
                </a:solidFill>
                <a:latin typeface="Arial Narrow" panose="020B0606020202030204" pitchFamily="34" charset="0"/>
              </a:rPr>
              <a:t>.</a:t>
            </a:r>
            <a:endParaRPr lang="es-MX" sz="1800" dirty="0">
              <a:solidFill>
                <a:srgbClr val="002060"/>
              </a:solidFill>
              <a:latin typeface="Arial Narrow" panose="020B0606020202030204" pitchFamily="34" charset="0"/>
            </a:endParaRPr>
          </a:p>
        </p:txBody>
      </p:sp>
      <p:pic>
        <p:nvPicPr>
          <p:cNvPr id="8" name="Picture 12" descr="http://www.soulofaword.com/wp-content/uploads/2010/12/number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r="24795"/>
          <a:stretch/>
        </p:blipFill>
        <p:spPr bwMode="auto">
          <a:xfrm>
            <a:off x="8585948" y="1787087"/>
            <a:ext cx="2108200" cy="2102400"/>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pic>
        <p:nvPicPr>
          <p:cNvPr id="9" name="Picture 14" descr="https://encrypted-tbn0.gstatic.com/images?q=tbn:ANd9GcSUzq2nA3G0Q8ll1zh62sbtrA2H3yJfRajpP5WYNa7OOvUGy-s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5948" y="4297363"/>
            <a:ext cx="2108199" cy="2103437"/>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sp>
        <p:nvSpPr>
          <p:cNvPr id="10" name="CuadroTexto 9"/>
          <p:cNvSpPr txBox="1"/>
          <p:nvPr/>
        </p:nvSpPr>
        <p:spPr>
          <a:xfrm>
            <a:off x="1223739" y="4981307"/>
            <a:ext cx="4567461" cy="1200329"/>
          </a:xfrm>
          <a:prstGeom prst="rect">
            <a:avLst/>
          </a:prstGeom>
          <a:solidFill>
            <a:srgbClr val="002060"/>
          </a:solidFill>
        </p:spPr>
        <p:txBody>
          <a:bodyPr wrap="square" rtlCol="0">
            <a:spAutoFit/>
          </a:bodyPr>
          <a:lstStyle/>
          <a:p>
            <a:pPr algn="ctr"/>
            <a:r>
              <a:rPr lang="es-MX" b="1" dirty="0" smtClean="0">
                <a:solidFill>
                  <a:srgbClr val="FFC000"/>
                </a:solidFill>
                <a:latin typeface="Arial Narrow" panose="020B0606020202030204" pitchFamily="34" charset="0"/>
              </a:rPr>
              <a:t>Arreglo ordenado:</a:t>
            </a:r>
          </a:p>
          <a:p>
            <a:pPr algn="ctr"/>
            <a:r>
              <a:rPr lang="es-MX" dirty="0" smtClean="0">
                <a:solidFill>
                  <a:srgbClr val="FFC000"/>
                </a:solidFill>
                <a:latin typeface="Arial Narrow" panose="020B0606020202030204" pitchFamily="34" charset="0"/>
              </a:rPr>
              <a:t>Lista de valores de un grupo (población o muestra) en orden de magnitud de menor a mayor valor</a:t>
            </a:r>
          </a:p>
          <a:p>
            <a:pPr algn="ctr"/>
            <a:endParaRPr lang="es-MX" dirty="0">
              <a:solidFill>
                <a:srgbClr val="FFC000"/>
              </a:solidFill>
              <a:latin typeface="Arial Narrow" panose="020B0606020202030204" pitchFamily="34" charset="0"/>
            </a:endParaRPr>
          </a:p>
        </p:txBody>
      </p:sp>
    </p:spTree>
    <p:extLst>
      <p:ext uri="{BB962C8B-B14F-4D97-AF65-F5344CB8AC3E}">
        <p14:creationId xmlns:p14="http://schemas.microsoft.com/office/powerpoint/2010/main" val="19110129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3049337" y="334772"/>
            <a:ext cx="6398125" cy="86177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sz="5000" dirty="0" smtClean="0">
                <a:solidFill>
                  <a:srgbClr val="002060"/>
                </a:solidFill>
              </a:rPr>
              <a:t>Polígono de frecuencias</a:t>
            </a:r>
            <a:endParaRPr lang="es-MX" sz="5000" dirty="0">
              <a:solidFill>
                <a:srgbClr val="002060"/>
              </a:solidFill>
            </a:endParaRPr>
          </a:p>
        </p:txBody>
      </p:sp>
      <p:sp>
        <p:nvSpPr>
          <p:cNvPr id="9" name="Marcador de contenido 2"/>
          <p:cNvSpPr txBox="1">
            <a:spLocks/>
          </p:cNvSpPr>
          <p:nvPr/>
        </p:nvSpPr>
        <p:spPr>
          <a:xfrm>
            <a:off x="446964" y="1638223"/>
            <a:ext cx="6254087" cy="15417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000" dirty="0" smtClean="0">
                <a:solidFill>
                  <a:srgbClr val="002060"/>
                </a:solidFill>
                <a:latin typeface="Arial Narrow" panose="020B0606020202030204" pitchFamily="34" charset="0"/>
              </a:rPr>
              <a:t>Es una clase especial de gráfica lineal en la que se debe localizarse el punto medio (marca de clase) de cada intervalo. El polígono cae sobre el eje horizontal en ambos extremos</a:t>
            </a:r>
            <a:endParaRPr lang="es-MX" sz="2000" dirty="0">
              <a:solidFill>
                <a:srgbClr val="002060"/>
              </a:solidFill>
              <a:latin typeface="Arial Narrow" panose="020B0606020202030204" pitchFamily="34" charset="0"/>
            </a:endParaRPr>
          </a:p>
        </p:txBody>
      </p:sp>
      <p:sp>
        <p:nvSpPr>
          <p:cNvPr id="10" name="CuadroTexto 9"/>
          <p:cNvSpPr txBox="1"/>
          <p:nvPr/>
        </p:nvSpPr>
        <p:spPr>
          <a:xfrm>
            <a:off x="1573250" y="6346202"/>
            <a:ext cx="9637473" cy="369332"/>
          </a:xfrm>
          <a:prstGeom prst="rect">
            <a:avLst/>
          </a:prstGeom>
          <a:noFill/>
        </p:spPr>
        <p:txBody>
          <a:bodyPr wrap="square" rtlCol="0">
            <a:spAutoFit/>
          </a:bodyPr>
          <a:lstStyle/>
          <a:p>
            <a:r>
              <a:rPr lang="es-MX" dirty="0" smtClean="0">
                <a:solidFill>
                  <a:srgbClr val="002060"/>
                </a:solidFill>
                <a:latin typeface="Arial Narrow" panose="020B0606020202030204" pitchFamily="34" charset="0"/>
              </a:rPr>
              <a:t> Nota: Cuando se construye con frecuencias acumuladas, es llamado OJIVA</a:t>
            </a:r>
            <a:endParaRPr lang="es-MX" dirty="0">
              <a:solidFill>
                <a:srgbClr val="002060"/>
              </a:solidFill>
              <a:latin typeface="Arial Narrow" panose="020B0606020202030204" pitchFamily="34" charset="0"/>
            </a:endParaRPr>
          </a:p>
        </p:txBody>
      </p:sp>
      <p:pic>
        <p:nvPicPr>
          <p:cNvPr id="6" name="Imagen 5"/>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saturation sat="400000"/>
                    </a14:imgEffect>
                    <a14:imgEffect>
                      <a14:brightnessContrast bright="-20000" contrast="100000"/>
                    </a14:imgEffect>
                  </a14:imgLayer>
                </a14:imgProps>
              </a:ext>
            </a:extLst>
          </a:blip>
          <a:srcRect b="1497"/>
          <a:stretch/>
        </p:blipFill>
        <p:spPr>
          <a:xfrm>
            <a:off x="757645" y="2872954"/>
            <a:ext cx="4424642" cy="3475595"/>
          </a:xfrm>
          <a:prstGeom prst="rect">
            <a:avLst/>
          </a:prstGeom>
        </p:spPr>
      </p:pic>
      <p:pic>
        <p:nvPicPr>
          <p:cNvPr id="8" name="Imagen 7"/>
          <p:cNvPicPr>
            <a:picLocks noChangeAspect="1"/>
          </p:cNvPicPr>
          <p:nvPr/>
        </p:nvPicPr>
        <p:blipFill>
          <a:blip r:embed="rId4"/>
          <a:stretch>
            <a:fillRect/>
          </a:stretch>
        </p:blipFill>
        <p:spPr>
          <a:xfrm rot="172911">
            <a:off x="7095355" y="2896857"/>
            <a:ext cx="4025882" cy="3427788"/>
          </a:xfrm>
          <a:prstGeom prst="rect">
            <a:avLst/>
          </a:prstGeom>
        </p:spPr>
      </p:pic>
    </p:spTree>
    <p:extLst>
      <p:ext uri="{BB962C8B-B14F-4D97-AF65-F5344CB8AC3E}">
        <p14:creationId xmlns:p14="http://schemas.microsoft.com/office/powerpoint/2010/main" val="18723707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277019"/>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2213813" y="335169"/>
            <a:ext cx="6398125" cy="86177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sz="5000" dirty="0" smtClean="0">
                <a:solidFill>
                  <a:srgbClr val="002060"/>
                </a:solidFill>
              </a:rPr>
              <a:t>Gráfica de líneas</a:t>
            </a:r>
            <a:endParaRPr lang="es-MX" sz="5000" dirty="0">
              <a:solidFill>
                <a:srgbClr val="002060"/>
              </a:solidFill>
            </a:endParaRPr>
          </a:p>
        </p:txBody>
      </p:sp>
      <p:sp>
        <p:nvSpPr>
          <p:cNvPr id="9" name="Marcador de contenido 2"/>
          <p:cNvSpPr txBox="1">
            <a:spLocks/>
          </p:cNvSpPr>
          <p:nvPr/>
        </p:nvSpPr>
        <p:spPr>
          <a:xfrm>
            <a:off x="500048" y="2429470"/>
            <a:ext cx="4912827" cy="15417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MX" sz="2400" dirty="0">
                <a:solidFill>
                  <a:schemeClr val="accent5">
                    <a:lumMod val="50000"/>
                  </a:schemeClr>
                </a:solidFill>
                <a:latin typeface="Arial Narrow" panose="020B0606020202030204" pitchFamily="34" charset="0"/>
              </a:rPr>
              <a:t>Los </a:t>
            </a:r>
            <a:r>
              <a:rPr lang="es-MX" sz="2400" b="1" dirty="0">
                <a:solidFill>
                  <a:schemeClr val="accent5">
                    <a:lumMod val="50000"/>
                  </a:schemeClr>
                </a:solidFill>
                <a:latin typeface="Arial Narrow" panose="020B0606020202030204" pitchFamily="34" charset="0"/>
              </a:rPr>
              <a:t>gráficos de líneas</a:t>
            </a:r>
            <a:r>
              <a:rPr lang="es-MX" sz="2400" dirty="0">
                <a:solidFill>
                  <a:schemeClr val="accent5">
                    <a:lumMod val="50000"/>
                  </a:schemeClr>
                </a:solidFill>
                <a:latin typeface="Arial Narrow" panose="020B0606020202030204" pitchFamily="34" charset="0"/>
              </a:rPr>
              <a:t> muestran una serie como un conjunto de puntos conectados mediante una sola línea. Los </a:t>
            </a:r>
            <a:r>
              <a:rPr lang="es-MX" sz="2400" b="1" dirty="0">
                <a:solidFill>
                  <a:schemeClr val="accent5">
                    <a:lumMod val="50000"/>
                  </a:schemeClr>
                </a:solidFill>
                <a:latin typeface="Arial Narrow" panose="020B0606020202030204" pitchFamily="34" charset="0"/>
              </a:rPr>
              <a:t>gráficos de líneas</a:t>
            </a:r>
            <a:r>
              <a:rPr lang="es-MX" sz="2400" dirty="0">
                <a:solidFill>
                  <a:schemeClr val="accent5">
                    <a:lumMod val="50000"/>
                  </a:schemeClr>
                </a:solidFill>
                <a:latin typeface="Arial Narrow" panose="020B0606020202030204" pitchFamily="34" charset="0"/>
              </a:rPr>
              <a:t> se usan para representar grandes cantidades de datos que tienen lugar durante un período continuado de tiempo. </a:t>
            </a:r>
            <a:endParaRPr lang="es-MX" sz="1800" dirty="0">
              <a:solidFill>
                <a:schemeClr val="accent5">
                  <a:lumMod val="50000"/>
                </a:schemeClr>
              </a:solidFill>
              <a:latin typeface="Arial Narrow" panose="020B0606020202030204" pitchFamily="34" charset="0"/>
            </a:endParaRPr>
          </a:p>
        </p:txBody>
      </p:sp>
      <p:pic>
        <p:nvPicPr>
          <p:cNvPr id="11" name="Imagen 10"/>
          <p:cNvPicPr>
            <a:picLocks noChangeAspect="1"/>
          </p:cNvPicPr>
          <p:nvPr/>
        </p:nvPicPr>
        <p:blipFill>
          <a:blip r:embed="rId2"/>
          <a:stretch>
            <a:fillRect/>
          </a:stretch>
        </p:blipFill>
        <p:spPr>
          <a:xfrm>
            <a:off x="5692525" y="1638223"/>
            <a:ext cx="5838825" cy="4419600"/>
          </a:xfrm>
          <a:prstGeom prst="rect">
            <a:avLst/>
          </a:prstGeom>
        </p:spPr>
      </p:pic>
    </p:spTree>
    <p:extLst>
      <p:ext uri="{BB962C8B-B14F-4D97-AF65-F5344CB8AC3E}">
        <p14:creationId xmlns:p14="http://schemas.microsoft.com/office/powerpoint/2010/main" val="37717376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2565446" y="243986"/>
            <a:ext cx="6398125" cy="923330"/>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sz="5400" dirty="0" smtClean="0">
                <a:solidFill>
                  <a:schemeClr val="accent5">
                    <a:lumMod val="50000"/>
                  </a:schemeClr>
                </a:solidFill>
              </a:rPr>
              <a:t>Diagrama de caja</a:t>
            </a:r>
            <a:endParaRPr lang="es-MX" sz="5400" dirty="0">
              <a:solidFill>
                <a:schemeClr val="accent5">
                  <a:lumMod val="50000"/>
                </a:schemeClr>
              </a:solidFill>
            </a:endParaRPr>
          </a:p>
        </p:txBody>
      </p:sp>
      <p:sp>
        <p:nvSpPr>
          <p:cNvPr id="8" name="Marcador de contenido 2"/>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400" dirty="0" smtClean="0">
                <a:solidFill>
                  <a:srgbClr val="002060"/>
                </a:solidFill>
                <a:latin typeface="Arial Narrow" panose="020B0606020202030204" pitchFamily="34" charset="0"/>
              </a:rPr>
              <a:t>Gráfico muy útil para representar conjunto de datos. Revela información respecto a la magnitud de la dispersión, localización de la concentración y simetría de los datos.</a:t>
            </a:r>
          </a:p>
          <a:p>
            <a:r>
              <a:rPr lang="es-MX" sz="2400" dirty="0" smtClean="0">
                <a:solidFill>
                  <a:srgbClr val="002060"/>
                </a:solidFill>
                <a:latin typeface="Arial Narrow" panose="020B0606020202030204" pitchFamily="34" charset="0"/>
              </a:rPr>
              <a:t>Para su construcción se usan los cuartiles del conjunto de datos.</a:t>
            </a:r>
          </a:p>
          <a:p>
            <a:endParaRPr lang="es-MX" sz="2400" dirty="0" smtClean="0">
              <a:solidFill>
                <a:srgbClr val="002060"/>
              </a:solidFill>
              <a:latin typeface="Arial Narrow" panose="020B0606020202030204" pitchFamily="34" charset="0"/>
            </a:endParaRPr>
          </a:p>
          <a:p>
            <a:endParaRPr lang="es-MX" sz="2400" dirty="0">
              <a:solidFill>
                <a:srgbClr val="002060"/>
              </a:solidFill>
              <a:latin typeface="Arial Narrow" panose="020B0606020202030204" pitchFamily="34" charset="0"/>
            </a:endParaRPr>
          </a:p>
        </p:txBody>
      </p:sp>
      <p:pic>
        <p:nvPicPr>
          <p:cNvPr id="9" name="Picture 6" descr="http://2.bp.blogspot.com/_WD-aeyOCARw/TPwgkNu8TRI/AAAAAAAAABc/UxKnUwUBb18/s1600/boxplot-2.jpg"/>
          <p:cNvPicPr>
            <a:picLocks noChangeAspect="1" noChangeArrowheads="1"/>
          </p:cNvPicPr>
          <p:nvPr/>
        </p:nvPicPr>
        <p:blipFill rotWithShape="1">
          <a:blip r:embed="rId2">
            <a:extLst>
              <a:ext uri="{28A0092B-C50C-407E-A947-70E740481C1C}">
                <a14:useLocalDpi xmlns:a14="http://schemas.microsoft.com/office/drawing/2010/main" val="0"/>
              </a:ext>
            </a:extLst>
          </a:blip>
          <a:srcRect l="10674" t="66902" b="16666"/>
          <a:stretch/>
        </p:blipFill>
        <p:spPr bwMode="auto">
          <a:xfrm>
            <a:off x="2407023" y="5352956"/>
            <a:ext cx="8150972" cy="635468"/>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6" descr="http://2.bp.blogspot.com/_WD-aeyOCARw/TPwgkNu8TRI/AAAAAAAAABc/UxKnUwUBb18/s1600/boxplot-2.jpg"/>
          <p:cNvPicPr>
            <a:picLocks noChangeAspect="1" noChangeArrowheads="1"/>
          </p:cNvPicPr>
          <p:nvPr/>
        </p:nvPicPr>
        <p:blipFill rotWithShape="1">
          <a:blip r:embed="rId2">
            <a:extLst>
              <a:ext uri="{28A0092B-C50C-407E-A947-70E740481C1C}">
                <a14:useLocalDpi xmlns:a14="http://schemas.microsoft.com/office/drawing/2010/main" val="0"/>
              </a:ext>
            </a:extLst>
          </a:blip>
          <a:srcRect l="10674" t="45084" b="34458"/>
          <a:stretch/>
        </p:blipFill>
        <p:spPr bwMode="auto">
          <a:xfrm>
            <a:off x="3513358" y="4099385"/>
            <a:ext cx="5312264" cy="791136"/>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CuadroTexto 10"/>
          <p:cNvSpPr txBox="1"/>
          <p:nvPr/>
        </p:nvSpPr>
        <p:spPr>
          <a:xfrm>
            <a:off x="633365" y="5472515"/>
            <a:ext cx="1397141" cy="584775"/>
          </a:xfrm>
          <a:prstGeom prst="rect">
            <a:avLst/>
          </a:prstGeom>
          <a:noFill/>
        </p:spPr>
        <p:txBody>
          <a:bodyPr wrap="square" rtlCol="0">
            <a:spAutoFit/>
          </a:bodyPr>
          <a:lstStyle/>
          <a:p>
            <a:pPr algn="ctr"/>
            <a:r>
              <a:rPr lang="es-MX" sz="1600" b="1" dirty="0" smtClean="0">
                <a:solidFill>
                  <a:srgbClr val="002060"/>
                </a:solidFill>
                <a:latin typeface="Arial Narrow" panose="020B0606020202030204" pitchFamily="34" charset="0"/>
              </a:rPr>
              <a:t>Escala de la</a:t>
            </a:r>
          </a:p>
          <a:p>
            <a:pPr algn="ctr"/>
            <a:r>
              <a:rPr lang="es-MX" sz="1600" b="1" dirty="0" smtClean="0">
                <a:solidFill>
                  <a:srgbClr val="002060"/>
                </a:solidFill>
                <a:latin typeface="Arial Narrow" panose="020B0606020202030204" pitchFamily="34" charset="0"/>
              </a:rPr>
              <a:t> variable</a:t>
            </a:r>
            <a:endParaRPr lang="es-MX" sz="1600" b="1" dirty="0">
              <a:solidFill>
                <a:srgbClr val="002060"/>
              </a:solidFill>
              <a:latin typeface="Arial Narrow" panose="020B0606020202030204" pitchFamily="34" charset="0"/>
            </a:endParaRPr>
          </a:p>
        </p:txBody>
      </p:sp>
      <p:cxnSp>
        <p:nvCxnSpPr>
          <p:cNvPr id="12" name="Conector recto de flecha 11"/>
          <p:cNvCxnSpPr/>
          <p:nvPr/>
        </p:nvCxnSpPr>
        <p:spPr>
          <a:xfrm>
            <a:off x="2030506" y="5795681"/>
            <a:ext cx="25549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3" name="Elipse 12"/>
          <p:cNvSpPr/>
          <p:nvPr/>
        </p:nvSpPr>
        <p:spPr>
          <a:xfrm>
            <a:off x="5067071" y="5288169"/>
            <a:ext cx="619593" cy="564050"/>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s-MX" sz="1600" b="1" dirty="0" smtClean="0">
                <a:solidFill>
                  <a:srgbClr val="002060"/>
                </a:solidFill>
                <a:latin typeface="Arial Narrow" panose="020B0606020202030204" pitchFamily="34" charset="0"/>
              </a:rPr>
              <a:t>Q</a:t>
            </a:r>
            <a:r>
              <a:rPr lang="es-MX" sz="1600" b="1" baseline="-25000" dirty="0" smtClean="0">
                <a:solidFill>
                  <a:srgbClr val="002060"/>
                </a:solidFill>
                <a:latin typeface="Arial Narrow" panose="020B0606020202030204" pitchFamily="34" charset="0"/>
              </a:rPr>
              <a:t>1</a:t>
            </a:r>
            <a:endParaRPr lang="es-MX" sz="1600" b="1" baseline="-25000" dirty="0">
              <a:solidFill>
                <a:srgbClr val="002060"/>
              </a:solidFill>
              <a:latin typeface="Arial Narrow" panose="020B0606020202030204" pitchFamily="34" charset="0"/>
            </a:endParaRPr>
          </a:p>
        </p:txBody>
      </p:sp>
      <p:sp>
        <p:nvSpPr>
          <p:cNvPr id="14" name="Elipse 13"/>
          <p:cNvSpPr/>
          <p:nvPr/>
        </p:nvSpPr>
        <p:spPr>
          <a:xfrm>
            <a:off x="4553271" y="4488331"/>
            <a:ext cx="10757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sp>
        <p:nvSpPr>
          <p:cNvPr id="15" name="Elipse 14"/>
          <p:cNvSpPr/>
          <p:nvPr/>
        </p:nvSpPr>
        <p:spPr>
          <a:xfrm>
            <a:off x="7664419" y="4528470"/>
            <a:ext cx="10757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cxnSp>
        <p:nvCxnSpPr>
          <p:cNvPr id="16" name="Conector recto de flecha 15"/>
          <p:cNvCxnSpPr/>
          <p:nvPr/>
        </p:nvCxnSpPr>
        <p:spPr>
          <a:xfrm>
            <a:off x="5312163" y="4800599"/>
            <a:ext cx="0" cy="5658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a:off x="6070469" y="4800599"/>
            <a:ext cx="0" cy="5658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6937159" y="4787152"/>
            <a:ext cx="0" cy="5658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Elipse 18"/>
          <p:cNvSpPr/>
          <p:nvPr/>
        </p:nvSpPr>
        <p:spPr>
          <a:xfrm>
            <a:off x="5764509" y="5309710"/>
            <a:ext cx="619593" cy="564050"/>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s-MX" sz="1600" b="1" dirty="0" smtClean="0">
                <a:solidFill>
                  <a:srgbClr val="002060"/>
                </a:solidFill>
                <a:latin typeface="Arial Narrow" panose="020B0606020202030204" pitchFamily="34" charset="0"/>
              </a:rPr>
              <a:t>Q</a:t>
            </a:r>
            <a:r>
              <a:rPr lang="es-MX" sz="1600" b="1" baseline="-25000" dirty="0" smtClean="0">
                <a:solidFill>
                  <a:srgbClr val="002060"/>
                </a:solidFill>
                <a:latin typeface="Arial Narrow" panose="020B0606020202030204" pitchFamily="34" charset="0"/>
              </a:rPr>
              <a:t>2</a:t>
            </a:r>
            <a:endParaRPr lang="es-MX" sz="1600" b="1" baseline="-25000" dirty="0">
              <a:solidFill>
                <a:srgbClr val="002060"/>
              </a:solidFill>
              <a:latin typeface="Arial Narrow" panose="020B0606020202030204" pitchFamily="34" charset="0"/>
            </a:endParaRPr>
          </a:p>
        </p:txBody>
      </p:sp>
      <p:sp>
        <p:nvSpPr>
          <p:cNvPr id="20" name="Elipse 19"/>
          <p:cNvSpPr/>
          <p:nvPr/>
        </p:nvSpPr>
        <p:spPr>
          <a:xfrm>
            <a:off x="6677191" y="5288169"/>
            <a:ext cx="619593" cy="564050"/>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s-MX" sz="1600" b="1" dirty="0" smtClean="0">
                <a:solidFill>
                  <a:srgbClr val="002060"/>
                </a:solidFill>
                <a:latin typeface="Arial Narrow" panose="020B0606020202030204" pitchFamily="34" charset="0"/>
              </a:rPr>
              <a:t>Q</a:t>
            </a:r>
            <a:r>
              <a:rPr lang="es-MX" sz="1600" b="1" baseline="-25000" dirty="0" smtClean="0">
                <a:solidFill>
                  <a:srgbClr val="002060"/>
                </a:solidFill>
                <a:latin typeface="Arial Narrow" panose="020B0606020202030204" pitchFamily="34" charset="0"/>
              </a:rPr>
              <a:t>3</a:t>
            </a:r>
            <a:endParaRPr lang="es-MX" sz="1600" b="1" baseline="-25000" dirty="0">
              <a:solidFill>
                <a:srgbClr val="002060"/>
              </a:solidFill>
              <a:latin typeface="Arial Narrow" panose="020B0606020202030204" pitchFamily="34" charset="0"/>
            </a:endParaRPr>
          </a:p>
        </p:txBody>
      </p:sp>
      <p:sp>
        <p:nvSpPr>
          <p:cNvPr id="21" name="CuadroTexto 20"/>
          <p:cNvSpPr txBox="1"/>
          <p:nvPr/>
        </p:nvSpPr>
        <p:spPr>
          <a:xfrm>
            <a:off x="3813603" y="3988882"/>
            <a:ext cx="1492624" cy="338554"/>
          </a:xfrm>
          <a:prstGeom prst="rect">
            <a:avLst/>
          </a:prstGeom>
          <a:noFill/>
        </p:spPr>
        <p:txBody>
          <a:bodyPr wrap="square" rtlCol="0">
            <a:spAutoFit/>
          </a:bodyPr>
          <a:lstStyle/>
          <a:p>
            <a:pPr algn="ctr"/>
            <a:r>
              <a:rPr lang="es-MX" sz="1600" b="1" dirty="0" smtClean="0">
                <a:solidFill>
                  <a:srgbClr val="002060"/>
                </a:solidFill>
                <a:latin typeface="Arial Narrow" panose="020B0606020202030204" pitchFamily="34" charset="0"/>
              </a:rPr>
              <a:t>Bigote inferior</a:t>
            </a:r>
            <a:endParaRPr lang="es-MX" sz="1600" b="1" dirty="0">
              <a:solidFill>
                <a:srgbClr val="002060"/>
              </a:solidFill>
              <a:latin typeface="Arial Narrow" panose="020B0606020202030204" pitchFamily="34" charset="0"/>
            </a:endParaRPr>
          </a:p>
        </p:txBody>
      </p:sp>
      <p:sp>
        <p:nvSpPr>
          <p:cNvPr id="22" name="CuadroTexto 21"/>
          <p:cNvSpPr txBox="1"/>
          <p:nvPr/>
        </p:nvSpPr>
        <p:spPr>
          <a:xfrm>
            <a:off x="6865118" y="3930108"/>
            <a:ext cx="1654877" cy="338554"/>
          </a:xfrm>
          <a:prstGeom prst="rect">
            <a:avLst/>
          </a:prstGeom>
          <a:noFill/>
        </p:spPr>
        <p:txBody>
          <a:bodyPr wrap="square" rtlCol="0">
            <a:spAutoFit/>
          </a:bodyPr>
          <a:lstStyle/>
          <a:p>
            <a:pPr algn="ctr"/>
            <a:r>
              <a:rPr lang="es-MX" sz="1600" b="1" dirty="0" smtClean="0">
                <a:solidFill>
                  <a:srgbClr val="002060"/>
                </a:solidFill>
                <a:latin typeface="Arial Narrow" panose="020B0606020202030204" pitchFamily="34" charset="0"/>
              </a:rPr>
              <a:t>Bigote superior</a:t>
            </a:r>
            <a:endParaRPr lang="es-MX" sz="1600" b="1" dirty="0">
              <a:solidFill>
                <a:srgbClr val="002060"/>
              </a:solidFill>
              <a:latin typeface="Arial Narrow" panose="020B0606020202030204" pitchFamily="34" charset="0"/>
            </a:endParaRPr>
          </a:p>
        </p:txBody>
      </p:sp>
      <p:sp>
        <p:nvSpPr>
          <p:cNvPr id="23" name="CuadroTexto 22"/>
          <p:cNvSpPr txBox="1"/>
          <p:nvPr/>
        </p:nvSpPr>
        <p:spPr>
          <a:xfrm>
            <a:off x="5458627" y="3669645"/>
            <a:ext cx="1223683" cy="338554"/>
          </a:xfrm>
          <a:prstGeom prst="rect">
            <a:avLst/>
          </a:prstGeom>
          <a:noFill/>
        </p:spPr>
        <p:txBody>
          <a:bodyPr wrap="square" rtlCol="0">
            <a:spAutoFit/>
          </a:bodyPr>
          <a:lstStyle/>
          <a:p>
            <a:pPr algn="ctr"/>
            <a:r>
              <a:rPr lang="es-MX" sz="1600" b="1" dirty="0" smtClean="0">
                <a:solidFill>
                  <a:srgbClr val="002060"/>
                </a:solidFill>
                <a:latin typeface="Arial Narrow" panose="020B0606020202030204" pitchFamily="34" charset="0"/>
              </a:rPr>
              <a:t>Caja</a:t>
            </a:r>
            <a:endParaRPr lang="es-MX" sz="1600" b="1" dirty="0">
              <a:solidFill>
                <a:srgbClr val="002060"/>
              </a:solidFill>
              <a:latin typeface="Arial Narrow" panose="020B0606020202030204" pitchFamily="34" charset="0"/>
            </a:endParaRPr>
          </a:p>
        </p:txBody>
      </p:sp>
      <p:sp>
        <p:nvSpPr>
          <p:cNvPr id="25" name="CuadroTexto 24"/>
          <p:cNvSpPr txBox="1"/>
          <p:nvPr/>
        </p:nvSpPr>
        <p:spPr>
          <a:xfrm>
            <a:off x="3036764" y="4022328"/>
            <a:ext cx="970943" cy="523220"/>
          </a:xfrm>
          <a:prstGeom prst="rect">
            <a:avLst/>
          </a:prstGeom>
          <a:noFill/>
        </p:spPr>
        <p:txBody>
          <a:bodyPr wrap="square" rtlCol="0">
            <a:spAutoFit/>
          </a:bodyPr>
          <a:lstStyle/>
          <a:p>
            <a:pPr algn="ctr"/>
            <a:r>
              <a:rPr lang="es-MX" sz="1400" b="1" dirty="0" smtClean="0">
                <a:latin typeface="Arial Narrow" panose="020B0606020202030204" pitchFamily="34" charset="0"/>
              </a:rPr>
              <a:t>Límite inferior</a:t>
            </a:r>
            <a:endParaRPr lang="es-MX" sz="1400" b="1" dirty="0">
              <a:latin typeface="Arial Narrow" panose="020B0606020202030204" pitchFamily="34" charset="0"/>
            </a:endParaRPr>
          </a:p>
        </p:txBody>
      </p:sp>
      <p:sp>
        <p:nvSpPr>
          <p:cNvPr id="26" name="Elipse 25"/>
          <p:cNvSpPr/>
          <p:nvPr/>
        </p:nvSpPr>
        <p:spPr>
          <a:xfrm>
            <a:off x="3510646" y="4633642"/>
            <a:ext cx="107577"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sp>
        <p:nvSpPr>
          <p:cNvPr id="27" name="CuadroTexto 26"/>
          <p:cNvSpPr txBox="1"/>
          <p:nvPr/>
        </p:nvSpPr>
        <p:spPr>
          <a:xfrm>
            <a:off x="8082452" y="4211135"/>
            <a:ext cx="970943" cy="523220"/>
          </a:xfrm>
          <a:prstGeom prst="rect">
            <a:avLst/>
          </a:prstGeom>
          <a:noFill/>
        </p:spPr>
        <p:txBody>
          <a:bodyPr wrap="square" rtlCol="0">
            <a:spAutoFit/>
          </a:bodyPr>
          <a:lstStyle/>
          <a:p>
            <a:pPr algn="ctr"/>
            <a:r>
              <a:rPr lang="es-MX" sz="1400" b="1" dirty="0" smtClean="0">
                <a:latin typeface="Arial Narrow" panose="020B0606020202030204" pitchFamily="34" charset="0"/>
              </a:rPr>
              <a:t>Límite superior</a:t>
            </a:r>
            <a:endParaRPr lang="es-MX" sz="1400" b="1" dirty="0">
              <a:latin typeface="Arial Narrow" panose="020B0606020202030204" pitchFamily="34" charset="0"/>
            </a:endParaRPr>
          </a:p>
        </p:txBody>
      </p:sp>
      <p:sp>
        <p:nvSpPr>
          <p:cNvPr id="28" name="Elipse 27"/>
          <p:cNvSpPr/>
          <p:nvPr/>
        </p:nvSpPr>
        <p:spPr>
          <a:xfrm>
            <a:off x="8533860" y="4724839"/>
            <a:ext cx="107577"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sp>
        <p:nvSpPr>
          <p:cNvPr id="29" name="Elipse 28"/>
          <p:cNvSpPr/>
          <p:nvPr/>
        </p:nvSpPr>
        <p:spPr>
          <a:xfrm>
            <a:off x="2659746" y="5013739"/>
            <a:ext cx="107577"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sp>
        <p:nvSpPr>
          <p:cNvPr id="30" name="Elipse 29"/>
          <p:cNvSpPr/>
          <p:nvPr/>
        </p:nvSpPr>
        <p:spPr>
          <a:xfrm>
            <a:off x="2900784" y="5008300"/>
            <a:ext cx="107577"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sp>
        <p:nvSpPr>
          <p:cNvPr id="31" name="Elipse 30"/>
          <p:cNvSpPr/>
          <p:nvPr/>
        </p:nvSpPr>
        <p:spPr>
          <a:xfrm>
            <a:off x="2767323" y="4794130"/>
            <a:ext cx="107577"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sp>
        <p:nvSpPr>
          <p:cNvPr id="32" name="Elipse 31"/>
          <p:cNvSpPr/>
          <p:nvPr/>
        </p:nvSpPr>
        <p:spPr>
          <a:xfrm>
            <a:off x="9123637" y="4905739"/>
            <a:ext cx="107577"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sp>
        <p:nvSpPr>
          <p:cNvPr id="33" name="Elipse 32"/>
          <p:cNvSpPr/>
          <p:nvPr/>
        </p:nvSpPr>
        <p:spPr>
          <a:xfrm>
            <a:off x="9364675" y="4900300"/>
            <a:ext cx="107577"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sp>
        <p:nvSpPr>
          <p:cNvPr id="34" name="Elipse 33"/>
          <p:cNvSpPr/>
          <p:nvPr/>
        </p:nvSpPr>
        <p:spPr>
          <a:xfrm>
            <a:off x="9231214" y="4686130"/>
            <a:ext cx="107577"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sp>
        <p:nvSpPr>
          <p:cNvPr id="35" name="CuadroTexto 34"/>
          <p:cNvSpPr txBox="1"/>
          <p:nvPr/>
        </p:nvSpPr>
        <p:spPr>
          <a:xfrm>
            <a:off x="8853319" y="4186180"/>
            <a:ext cx="970943" cy="461665"/>
          </a:xfrm>
          <a:prstGeom prst="rect">
            <a:avLst/>
          </a:prstGeom>
          <a:noFill/>
        </p:spPr>
        <p:txBody>
          <a:bodyPr wrap="square" rtlCol="0">
            <a:spAutoFit/>
          </a:bodyPr>
          <a:lstStyle/>
          <a:p>
            <a:pPr algn="ctr"/>
            <a:r>
              <a:rPr lang="es-MX" sz="1200" b="1" dirty="0" smtClean="0">
                <a:solidFill>
                  <a:srgbClr val="FF0000"/>
                </a:solidFill>
                <a:latin typeface="Arial Narrow" panose="020B0606020202030204" pitchFamily="34" charset="0"/>
              </a:rPr>
              <a:t>Valores atípicos</a:t>
            </a:r>
            <a:endParaRPr lang="es-MX" sz="1200" b="1" dirty="0">
              <a:solidFill>
                <a:srgbClr val="FF0000"/>
              </a:solidFill>
              <a:latin typeface="Arial Narrow" panose="020B0606020202030204" pitchFamily="34" charset="0"/>
            </a:endParaRPr>
          </a:p>
        </p:txBody>
      </p:sp>
      <p:sp>
        <p:nvSpPr>
          <p:cNvPr id="36" name="CuadroTexto 35"/>
          <p:cNvSpPr txBox="1"/>
          <p:nvPr/>
        </p:nvSpPr>
        <p:spPr>
          <a:xfrm>
            <a:off x="2335639" y="4279977"/>
            <a:ext cx="970943" cy="461665"/>
          </a:xfrm>
          <a:prstGeom prst="rect">
            <a:avLst/>
          </a:prstGeom>
          <a:noFill/>
        </p:spPr>
        <p:txBody>
          <a:bodyPr wrap="square" rtlCol="0">
            <a:spAutoFit/>
          </a:bodyPr>
          <a:lstStyle/>
          <a:p>
            <a:pPr algn="ctr"/>
            <a:r>
              <a:rPr lang="es-MX" sz="1200" b="1" dirty="0" smtClean="0">
                <a:solidFill>
                  <a:srgbClr val="FF0000"/>
                </a:solidFill>
                <a:latin typeface="Arial Narrow" panose="020B0606020202030204" pitchFamily="34" charset="0"/>
              </a:rPr>
              <a:t>Valores atípicos</a:t>
            </a:r>
            <a:endParaRPr lang="es-MX" sz="1200" b="1"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18366127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5" grpId="0" animBg="1"/>
      <p:bldP spid="19" grpId="0"/>
      <p:bldP spid="20" grpId="0"/>
      <p:bldP spid="21" grpId="0"/>
      <p:bldP spid="22" grpId="0"/>
      <p:bldP spid="23" grpId="0"/>
      <p:bldP spid="25" grpId="0"/>
      <p:bldP spid="26" grpId="0" animBg="1"/>
      <p:bldP spid="27" grpId="0"/>
      <p:bldP spid="28" grpId="0" animBg="1"/>
      <p:bldP spid="29" grpId="0" animBg="1"/>
      <p:bldP spid="30" grpId="0" animBg="1"/>
      <p:bldP spid="31" grpId="0" animBg="1"/>
      <p:bldP spid="32" grpId="0" animBg="1"/>
      <p:bldP spid="33" grpId="0" animBg="1"/>
      <p:bldP spid="34" grpId="0" animBg="1"/>
      <p:bldP spid="35" grpId="0"/>
      <p:bldP spid="3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7" name="Diagrama 6"/>
          <p:cNvGraphicFramePr/>
          <p:nvPr>
            <p:extLst>
              <p:ext uri="{D42A27DB-BD31-4B8C-83A1-F6EECF244321}">
                <p14:modId xmlns:p14="http://schemas.microsoft.com/office/powerpoint/2010/main" val="2087247486"/>
              </p:ext>
            </p:extLst>
          </p:nvPr>
        </p:nvGraphicFramePr>
        <p:xfrm>
          <a:off x="1428652" y="511049"/>
          <a:ext cx="9334695" cy="5683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43594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ítulo 1"/>
          <p:cNvSpPr txBox="1">
            <a:spLocks/>
          </p:cNvSpPr>
          <p:nvPr/>
        </p:nvSpPr>
        <p:spPr>
          <a:xfrm>
            <a:off x="4926842" y="228647"/>
            <a:ext cx="6834853"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Medidas de tendencia central</a:t>
            </a:r>
            <a:endParaRPr lang="es-MX" dirty="0"/>
          </a:p>
        </p:txBody>
      </p:sp>
      <p:sp>
        <p:nvSpPr>
          <p:cNvPr id="7" name="Marcador de contenido 2"/>
          <p:cNvSpPr txBox="1">
            <a:spLocks/>
          </p:cNvSpPr>
          <p:nvPr/>
        </p:nvSpPr>
        <p:spPr>
          <a:xfrm>
            <a:off x="508380" y="457046"/>
            <a:ext cx="4718714" cy="5124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000" dirty="0" smtClean="0">
                <a:solidFill>
                  <a:srgbClr val="002060"/>
                </a:solidFill>
                <a:latin typeface="Arial Narrow" panose="020B0606020202030204" pitchFamily="34" charset="0"/>
              </a:rPr>
              <a:t>Una </a:t>
            </a:r>
            <a:r>
              <a:rPr lang="es-MX" sz="2000" b="1" dirty="0" smtClean="0">
                <a:solidFill>
                  <a:srgbClr val="002060"/>
                </a:solidFill>
                <a:latin typeface="Arial Narrow" panose="020B0606020202030204" pitchFamily="34" charset="0"/>
              </a:rPr>
              <a:t>medida descriptiva </a:t>
            </a:r>
            <a:r>
              <a:rPr lang="es-MX" sz="2000" dirty="0" smtClean="0">
                <a:solidFill>
                  <a:srgbClr val="002060"/>
                </a:solidFill>
                <a:latin typeface="Arial Narrow" panose="020B0606020202030204" pitchFamily="34" charset="0"/>
              </a:rPr>
              <a:t>se utiliza cuando se requiere condensar los datos a través de un solo número. </a:t>
            </a:r>
          </a:p>
          <a:p>
            <a:pPr marL="0" indent="0">
              <a:buNone/>
            </a:pPr>
            <a:r>
              <a:rPr lang="es-MX" sz="2000" dirty="0" smtClean="0">
                <a:solidFill>
                  <a:srgbClr val="002060"/>
                </a:solidFill>
                <a:latin typeface="Arial Narrow" panose="020B0606020202030204" pitchFamily="34" charset="0"/>
              </a:rPr>
              <a:t>Las medidas descriptivas pueden ser calculadas con los datos de una muestra o de una población.</a:t>
            </a:r>
          </a:p>
          <a:p>
            <a:pPr marL="0" indent="0">
              <a:buNone/>
            </a:pPr>
            <a:endParaRPr lang="es-MX" sz="2000" b="1" dirty="0" smtClean="0">
              <a:solidFill>
                <a:srgbClr val="002060"/>
              </a:solidFill>
              <a:latin typeface="Arial Narrow" panose="020B0606020202030204" pitchFamily="34" charset="0"/>
            </a:endParaRPr>
          </a:p>
          <a:p>
            <a:pPr marL="0" indent="0">
              <a:buNone/>
            </a:pPr>
            <a:r>
              <a:rPr lang="es-MX" sz="2000" b="1" dirty="0" smtClean="0">
                <a:solidFill>
                  <a:srgbClr val="002060"/>
                </a:solidFill>
                <a:latin typeface="Arial Narrow" panose="020B0606020202030204" pitchFamily="34" charset="0"/>
              </a:rPr>
              <a:t>Estadística:</a:t>
            </a:r>
          </a:p>
          <a:p>
            <a:r>
              <a:rPr lang="es-MX" sz="2000" dirty="0" smtClean="0">
                <a:solidFill>
                  <a:srgbClr val="002060"/>
                </a:solidFill>
                <a:latin typeface="Arial Narrow" panose="020B0606020202030204" pitchFamily="34" charset="0"/>
              </a:rPr>
              <a:t>Es una medida descriptiva calculada a partir de los datos de una </a:t>
            </a:r>
            <a:r>
              <a:rPr lang="es-MX" sz="2000" b="1" u="sng" dirty="0" smtClean="0">
                <a:solidFill>
                  <a:srgbClr val="002060"/>
                </a:solidFill>
                <a:latin typeface="Arial Narrow" panose="020B0606020202030204" pitchFamily="34" charset="0"/>
              </a:rPr>
              <a:t>muestra</a:t>
            </a:r>
          </a:p>
          <a:p>
            <a:pPr marL="0" indent="0">
              <a:buNone/>
            </a:pPr>
            <a:r>
              <a:rPr lang="es-MX" sz="2000" b="1" dirty="0" smtClean="0">
                <a:solidFill>
                  <a:srgbClr val="002060"/>
                </a:solidFill>
                <a:latin typeface="Arial Narrow" panose="020B0606020202030204" pitchFamily="34" charset="0"/>
              </a:rPr>
              <a:t>Parámetro:</a:t>
            </a:r>
          </a:p>
          <a:p>
            <a:r>
              <a:rPr lang="es-MX" sz="2000" dirty="0" smtClean="0">
                <a:solidFill>
                  <a:srgbClr val="002060"/>
                </a:solidFill>
                <a:latin typeface="Arial Narrow" panose="020B0606020202030204" pitchFamily="34" charset="0"/>
              </a:rPr>
              <a:t>Es una medida descriptiva calculada a partir de los datos de una </a:t>
            </a:r>
            <a:r>
              <a:rPr lang="es-MX" sz="2000" b="1" u="sng" dirty="0" smtClean="0">
                <a:solidFill>
                  <a:srgbClr val="002060"/>
                </a:solidFill>
                <a:latin typeface="Arial Narrow" panose="020B0606020202030204" pitchFamily="34" charset="0"/>
              </a:rPr>
              <a:t>población</a:t>
            </a:r>
            <a:endParaRPr lang="es-MX" sz="2000" b="1" u="sng" dirty="0">
              <a:solidFill>
                <a:srgbClr val="002060"/>
              </a:solidFill>
              <a:latin typeface="Arial Narrow" panose="020B0606020202030204" pitchFamily="34" charset="0"/>
            </a:endParaRPr>
          </a:p>
          <a:p>
            <a:pPr marL="0" indent="0">
              <a:buNone/>
            </a:pPr>
            <a:endParaRPr lang="es-MX" sz="2000" dirty="0" smtClean="0">
              <a:solidFill>
                <a:srgbClr val="002060"/>
              </a:solidFill>
              <a:latin typeface="Arial Narrow" panose="020B0606020202030204" pitchFamily="34" charset="0"/>
            </a:endParaRPr>
          </a:p>
          <a:p>
            <a:pPr marL="0" indent="0">
              <a:buNone/>
            </a:pPr>
            <a:r>
              <a:rPr lang="es-MX" sz="2000" dirty="0" smtClean="0">
                <a:solidFill>
                  <a:srgbClr val="002060"/>
                </a:solidFill>
                <a:latin typeface="Arial Narrow" panose="020B0606020202030204" pitchFamily="34" charset="0"/>
              </a:rPr>
              <a:t> </a:t>
            </a:r>
            <a:endParaRPr lang="es-MX" sz="2000" dirty="0">
              <a:solidFill>
                <a:srgbClr val="002060"/>
              </a:solidFill>
              <a:latin typeface="Arial Narrow" panose="020B0606020202030204" pitchFamily="34" charset="0"/>
            </a:endParaRPr>
          </a:p>
        </p:txBody>
      </p:sp>
      <p:sp>
        <p:nvSpPr>
          <p:cNvPr id="8" name="Marcador de contenido 2"/>
          <p:cNvSpPr txBox="1">
            <a:spLocks/>
          </p:cNvSpPr>
          <p:nvPr/>
        </p:nvSpPr>
        <p:spPr>
          <a:xfrm>
            <a:off x="6096000" y="3019490"/>
            <a:ext cx="5186151" cy="4038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Font typeface="Arial" panose="020B0604020202020204" pitchFamily="34" charset="0"/>
              <a:buNone/>
            </a:pPr>
            <a:r>
              <a:rPr lang="es-MX" sz="2000" dirty="0" smtClean="0">
                <a:solidFill>
                  <a:srgbClr val="002060"/>
                </a:solidFill>
                <a:latin typeface="Arial Narrow" panose="020B0606020202030204" pitchFamily="34" charset="0"/>
              </a:rPr>
              <a:t>Una </a:t>
            </a:r>
            <a:r>
              <a:rPr lang="es-MX" b="1" dirty="0">
                <a:solidFill>
                  <a:srgbClr val="002060"/>
                </a:solidFill>
                <a:latin typeface="Arial Narrow" panose="020B0606020202030204" pitchFamily="34" charset="0"/>
              </a:rPr>
              <a:t>M</a:t>
            </a:r>
            <a:r>
              <a:rPr lang="es-MX" b="1" dirty="0" smtClean="0">
                <a:solidFill>
                  <a:srgbClr val="002060"/>
                </a:solidFill>
                <a:latin typeface="Arial Narrow" panose="020B0606020202030204" pitchFamily="34" charset="0"/>
              </a:rPr>
              <a:t>edida de Tendencia </a:t>
            </a:r>
            <a:r>
              <a:rPr lang="es-MX" b="1" dirty="0">
                <a:solidFill>
                  <a:srgbClr val="002060"/>
                </a:solidFill>
                <a:latin typeface="Arial Narrow" panose="020B0606020202030204" pitchFamily="34" charset="0"/>
              </a:rPr>
              <a:t>C</a:t>
            </a:r>
            <a:r>
              <a:rPr lang="es-MX" b="1" dirty="0" smtClean="0">
                <a:solidFill>
                  <a:srgbClr val="002060"/>
                </a:solidFill>
                <a:latin typeface="Arial Narrow" panose="020B0606020202030204" pitchFamily="34" charset="0"/>
              </a:rPr>
              <a:t>entral </a:t>
            </a:r>
            <a:r>
              <a:rPr lang="es-MX" sz="2000" dirty="0" smtClean="0">
                <a:solidFill>
                  <a:srgbClr val="002060"/>
                </a:solidFill>
                <a:latin typeface="Arial Narrow" panose="020B0606020202030204" pitchFamily="34" charset="0"/>
              </a:rPr>
              <a:t>conllevan información respecto al </a:t>
            </a:r>
            <a:r>
              <a:rPr lang="es-MX" sz="2000" b="1" u="sng" dirty="0" smtClean="0">
                <a:solidFill>
                  <a:srgbClr val="002060"/>
                </a:solidFill>
                <a:latin typeface="Arial Narrow" panose="020B0606020202030204" pitchFamily="34" charset="0"/>
              </a:rPr>
              <a:t>valor promedio </a:t>
            </a:r>
            <a:r>
              <a:rPr lang="es-MX" sz="2000" dirty="0" smtClean="0">
                <a:solidFill>
                  <a:srgbClr val="002060"/>
                </a:solidFill>
                <a:latin typeface="Arial Narrow" panose="020B0606020202030204" pitchFamily="34" charset="0"/>
              </a:rPr>
              <a:t>de un conjunto de valores</a:t>
            </a:r>
          </a:p>
          <a:p>
            <a:pPr marL="45720" indent="0" algn="just">
              <a:buFont typeface="Arial" panose="020B0604020202020204" pitchFamily="34" charset="0"/>
              <a:buNone/>
            </a:pPr>
            <a:r>
              <a:rPr lang="es-MX" sz="2000" dirty="0" smtClean="0">
                <a:solidFill>
                  <a:srgbClr val="002060"/>
                </a:solidFill>
                <a:latin typeface="Arial Narrow" panose="020B0606020202030204" pitchFamily="34" charset="0"/>
              </a:rPr>
              <a:t>Las tres medidas de tendencia central de uso más frecuente:</a:t>
            </a:r>
          </a:p>
          <a:p>
            <a:pPr lvl="1" algn="just"/>
            <a:r>
              <a:rPr lang="es-MX" sz="2000" b="1" dirty="0" smtClean="0">
                <a:solidFill>
                  <a:srgbClr val="002060"/>
                </a:solidFill>
                <a:latin typeface="Arial Narrow" panose="020B0606020202030204" pitchFamily="34" charset="0"/>
              </a:rPr>
              <a:t>Media aritmética</a:t>
            </a:r>
          </a:p>
          <a:p>
            <a:pPr lvl="1" algn="just"/>
            <a:r>
              <a:rPr lang="es-MX" sz="2000" b="1" dirty="0" smtClean="0">
                <a:solidFill>
                  <a:srgbClr val="002060"/>
                </a:solidFill>
                <a:latin typeface="Arial Narrow" panose="020B0606020202030204" pitchFamily="34" charset="0"/>
              </a:rPr>
              <a:t>Moda</a:t>
            </a:r>
          </a:p>
          <a:p>
            <a:pPr lvl="1" algn="just"/>
            <a:r>
              <a:rPr lang="es-MX" sz="2000" b="1" dirty="0" smtClean="0">
                <a:solidFill>
                  <a:srgbClr val="002060"/>
                </a:solidFill>
                <a:latin typeface="Arial Narrow" panose="020B0606020202030204" pitchFamily="34" charset="0"/>
              </a:rPr>
              <a:t>Mediana</a:t>
            </a:r>
          </a:p>
        </p:txBody>
      </p:sp>
    </p:spTree>
    <p:extLst>
      <p:ext uri="{BB962C8B-B14F-4D97-AF65-F5344CB8AC3E}">
        <p14:creationId xmlns:p14="http://schemas.microsoft.com/office/powerpoint/2010/main" val="17466056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Título 1"/>
          <p:cNvSpPr txBox="1">
            <a:spLocks/>
          </p:cNvSpPr>
          <p:nvPr/>
        </p:nvSpPr>
        <p:spPr>
          <a:xfrm>
            <a:off x="7017657" y="228647"/>
            <a:ext cx="4744038"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Media Aritmética</a:t>
            </a:r>
            <a:endParaRPr lang="es-MX" dirty="0"/>
          </a:p>
        </p:txBody>
      </p:sp>
      <p:sp>
        <p:nvSpPr>
          <p:cNvPr id="11" name="Marcador de contenido 2"/>
          <p:cNvSpPr txBox="1">
            <a:spLocks/>
          </p:cNvSpPr>
          <p:nvPr/>
        </p:nvSpPr>
        <p:spPr>
          <a:xfrm>
            <a:off x="414673" y="294486"/>
            <a:ext cx="5899245" cy="43738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000" b="1" dirty="0" smtClean="0">
                <a:solidFill>
                  <a:srgbClr val="002060"/>
                </a:solidFill>
                <a:latin typeface="Arial Narrow" panose="020B0606020202030204" pitchFamily="34" charset="0"/>
              </a:rPr>
              <a:t>La media aritmética es la </a:t>
            </a:r>
            <a:r>
              <a:rPr lang="es-MX" sz="2000" b="1" dirty="0">
                <a:solidFill>
                  <a:srgbClr val="002060"/>
                </a:solidFill>
                <a:latin typeface="Arial Narrow" panose="020B0606020202030204" pitchFamily="34" charset="0"/>
              </a:rPr>
              <a:t>medida de tendencia central </a:t>
            </a:r>
            <a:r>
              <a:rPr lang="es-MX" sz="2000" b="1" dirty="0" smtClean="0">
                <a:solidFill>
                  <a:srgbClr val="002060"/>
                </a:solidFill>
                <a:latin typeface="Arial Narrow" panose="020B0606020202030204" pitchFamily="34" charset="0"/>
              </a:rPr>
              <a:t>más conocida. Es común hacer referencia a ella como el “Promedio”.</a:t>
            </a:r>
          </a:p>
          <a:p>
            <a:pPr marL="0" indent="0">
              <a:buNone/>
            </a:pPr>
            <a:r>
              <a:rPr lang="es-MX" sz="2000" dirty="0" smtClean="0">
                <a:solidFill>
                  <a:srgbClr val="002060"/>
                </a:solidFill>
                <a:latin typeface="Arial Narrow" panose="020B0606020202030204" pitchFamily="34" charset="0"/>
              </a:rPr>
              <a:t>Se obtiene sumando todos los valores en una población o muestra y dividiendo entre el número de valores sumados.</a:t>
            </a:r>
          </a:p>
          <a:p>
            <a:pPr marL="0" indent="0">
              <a:buNone/>
            </a:pPr>
            <a:endParaRPr lang="es-MX" sz="2000" dirty="0" smtClean="0">
              <a:solidFill>
                <a:srgbClr val="002060"/>
              </a:solidFill>
              <a:latin typeface="Arial Narrow" panose="020B0606020202030204" pitchFamily="34" charset="0"/>
            </a:endParaRPr>
          </a:p>
          <a:p>
            <a:pPr marL="0" indent="0">
              <a:buNone/>
            </a:pPr>
            <a:r>
              <a:rPr lang="es-MX" sz="2000" dirty="0" smtClean="0">
                <a:solidFill>
                  <a:srgbClr val="002060"/>
                </a:solidFill>
                <a:latin typeface="Arial Narrow" panose="020B0606020202030204" pitchFamily="34" charset="0"/>
              </a:rPr>
              <a:t>Para una población (N) dada, matemáticamente se puede  expresar como:</a:t>
            </a:r>
          </a:p>
          <a:p>
            <a:pPr marL="0" indent="0">
              <a:buNone/>
            </a:pPr>
            <a:endParaRPr lang="es-MX" sz="2000" dirty="0">
              <a:solidFill>
                <a:srgbClr val="002060"/>
              </a:solidFill>
              <a:latin typeface="Arial Narrow" panose="020B0606020202030204" pitchFamily="34" charset="0"/>
            </a:endParaRPr>
          </a:p>
          <a:p>
            <a:pPr marL="0" indent="0">
              <a:buNone/>
            </a:pPr>
            <a:endParaRPr lang="es-MX" sz="2000" dirty="0" smtClean="0">
              <a:solidFill>
                <a:srgbClr val="002060"/>
              </a:solidFill>
              <a:latin typeface="Arial Narrow" panose="020B0606020202030204" pitchFamily="34" charset="0"/>
            </a:endParaRPr>
          </a:p>
          <a:p>
            <a:pPr marL="0" indent="0">
              <a:buNone/>
            </a:pPr>
            <a:r>
              <a:rPr lang="es-MX" sz="2000" dirty="0" smtClean="0">
                <a:solidFill>
                  <a:srgbClr val="002060"/>
                </a:solidFill>
                <a:latin typeface="Arial Narrow" panose="020B0606020202030204" pitchFamily="34" charset="0"/>
              </a:rPr>
              <a:t>Mientras que para una muestra(n) dada</a:t>
            </a:r>
            <a:r>
              <a:rPr lang="es-MX" sz="2000" dirty="0">
                <a:solidFill>
                  <a:srgbClr val="002060"/>
                </a:solidFill>
                <a:latin typeface="Arial Narrow" panose="020B0606020202030204" pitchFamily="34" charset="0"/>
              </a:rPr>
              <a:t>, matemáticamente se puede  expresar como:</a:t>
            </a:r>
          </a:p>
          <a:p>
            <a:endParaRPr lang="es-MX" sz="2000" dirty="0" smtClean="0">
              <a:solidFill>
                <a:srgbClr val="002060"/>
              </a:solidFill>
              <a:latin typeface="Arial Narrow" panose="020B0606020202030204" pitchFamily="34" charset="0"/>
            </a:endParaRPr>
          </a:p>
          <a:p>
            <a:endParaRPr lang="es-MX" sz="2000" dirty="0">
              <a:solidFill>
                <a:srgbClr val="002060"/>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13" name="Rectángulo 12"/>
              <p:cNvSpPr/>
              <p:nvPr/>
            </p:nvSpPr>
            <p:spPr>
              <a:xfrm>
                <a:off x="418183" y="5437636"/>
                <a:ext cx="3789820" cy="1477328"/>
              </a:xfrm>
              <a:prstGeom prst="rect">
                <a:avLst/>
              </a:prstGeom>
            </p:spPr>
            <p:txBody>
              <a:bodyPr wrap="none">
                <a:spAutoFit/>
              </a:bodyPr>
              <a:lstStyle/>
              <a:p>
                <a:r>
                  <a:rPr lang="es-MX" i="1" dirty="0" smtClean="0">
                    <a:solidFill>
                      <a:srgbClr val="002060"/>
                    </a:solidFill>
                    <a:latin typeface="Cambria Math" panose="02040503050406030204" pitchFamily="18" charset="0"/>
                    <a:ea typeface="Cambria Math" panose="02040503050406030204" pitchFamily="18" charset="0"/>
                  </a:rPr>
                  <a:t>Donde:</a:t>
                </a:r>
              </a:p>
              <a:p>
                <a:pPr marL="285750" indent="-285750">
                  <a:buFont typeface="Arial" panose="020B0604020202020204" pitchFamily="34" charset="0"/>
                  <a:buChar char="•"/>
                </a:pPr>
                <a14:m>
                  <m:oMath xmlns:m="http://schemas.openxmlformats.org/officeDocument/2006/math">
                    <m:sSub>
                      <m:sSubPr>
                        <m:ctrlPr>
                          <a:rPr lang="es-MX" i="1" smtClean="0">
                            <a:solidFill>
                              <a:srgbClr val="002060"/>
                            </a:solidFill>
                            <a:latin typeface="Cambria Math" panose="02040503050406030204" pitchFamily="18" charset="0"/>
                            <a:ea typeface="Cambria Math" panose="02040503050406030204" pitchFamily="18" charset="0"/>
                          </a:rPr>
                        </m:ctrlPr>
                      </m:sSubPr>
                      <m:e>
                        <m:r>
                          <a:rPr lang="es-MX" i="1">
                            <a:solidFill>
                              <a:srgbClr val="002060"/>
                            </a:solidFill>
                            <a:latin typeface="Cambria Math" panose="02040503050406030204" pitchFamily="18" charset="0"/>
                            <a:ea typeface="Cambria Math" panose="02040503050406030204" pitchFamily="18" charset="0"/>
                          </a:rPr>
                          <m:t>𝑥</m:t>
                        </m:r>
                      </m:e>
                      <m:sub>
                        <m:r>
                          <a:rPr lang="es-MX" i="1">
                            <a:solidFill>
                              <a:srgbClr val="002060"/>
                            </a:solidFill>
                            <a:latin typeface="Cambria Math" panose="02040503050406030204" pitchFamily="18" charset="0"/>
                            <a:ea typeface="Cambria Math" panose="02040503050406030204" pitchFamily="18" charset="0"/>
                          </a:rPr>
                          <m:t>𝑖</m:t>
                        </m:r>
                      </m:sub>
                    </m:sSub>
                  </m:oMath>
                </a14:m>
                <a:r>
                  <a:rPr lang="es-MX" dirty="0" smtClean="0">
                    <a:solidFill>
                      <a:srgbClr val="002060"/>
                    </a:solidFill>
                    <a:latin typeface="Arial Narrow" panose="020B0606020202030204" pitchFamily="34" charset="0"/>
                    <a:sym typeface="Wingdings" panose="05000000000000000000" pitchFamily="2" charset="2"/>
                  </a:rPr>
                  <a:t> cada uno de los valores</a:t>
                </a:r>
              </a:p>
              <a:p>
                <a:pPr marL="285750" indent="-285750">
                  <a:buFont typeface="Arial" panose="020B0604020202020204" pitchFamily="34" charset="0"/>
                  <a:buChar char="•"/>
                </a:pPr>
                <a:r>
                  <a:rPr lang="es-MX" dirty="0" smtClean="0">
                    <a:solidFill>
                      <a:srgbClr val="002060"/>
                    </a:solidFill>
                    <a:latin typeface="Arial Narrow" panose="020B0606020202030204" pitchFamily="34" charset="0"/>
                    <a:sym typeface="Wingdings" panose="05000000000000000000" pitchFamily="2" charset="2"/>
                  </a:rPr>
                  <a:t>N número de valores de la población</a:t>
                </a:r>
              </a:p>
              <a:p>
                <a:pPr marL="285750" indent="-285750">
                  <a:buFont typeface="Arial" panose="020B0604020202020204" pitchFamily="34" charset="0"/>
                  <a:buChar char="•"/>
                </a:pPr>
                <a:r>
                  <a:rPr lang="es-MX" dirty="0" smtClean="0">
                    <a:solidFill>
                      <a:srgbClr val="002060"/>
                    </a:solidFill>
                    <a:latin typeface="Arial Narrow" panose="020B0606020202030204" pitchFamily="34" charset="0"/>
                    <a:sym typeface="Wingdings" panose="05000000000000000000" pitchFamily="2" charset="2"/>
                  </a:rPr>
                  <a:t>n= número de valores de la muestra</a:t>
                </a:r>
              </a:p>
              <a:p>
                <a:endParaRPr lang="es-MX" dirty="0">
                  <a:solidFill>
                    <a:srgbClr val="002060"/>
                  </a:solidFill>
                  <a:latin typeface="Arial Narrow" panose="020B0606020202030204" pitchFamily="34" charset="0"/>
                </a:endParaRPr>
              </a:p>
            </p:txBody>
          </p:sp>
        </mc:Choice>
        <mc:Fallback xmlns="">
          <p:sp>
            <p:nvSpPr>
              <p:cNvPr id="13" name="Rectángulo 12"/>
              <p:cNvSpPr>
                <a:spLocks noRot="1" noChangeAspect="1" noMove="1" noResize="1" noEditPoints="1" noAdjustHandles="1" noChangeArrowheads="1" noChangeShapeType="1" noTextEdit="1"/>
              </p:cNvSpPr>
              <p:nvPr/>
            </p:nvSpPr>
            <p:spPr>
              <a:xfrm>
                <a:off x="418183" y="5437636"/>
                <a:ext cx="3789820" cy="1477328"/>
              </a:xfrm>
              <a:prstGeom prst="rect">
                <a:avLst/>
              </a:prstGeom>
              <a:blipFill>
                <a:blip r:embed="rId2"/>
                <a:stretch>
                  <a:fillRect l="-1449" t="-2479" r="-483"/>
                </a:stretch>
              </a:blipFill>
            </p:spPr>
            <p:txBody>
              <a:bodyPr/>
              <a:lstStyle/>
              <a:p>
                <a:r>
                  <a:rPr lang="es-MX">
                    <a:noFill/>
                  </a:rPr>
                  <a:t> </a:t>
                </a:r>
              </a:p>
            </p:txBody>
          </p:sp>
        </mc:Fallback>
      </mc:AlternateContent>
      <p:pic>
        <p:nvPicPr>
          <p:cNvPr id="14" name="Imagen 13"/>
          <p:cNvPicPr>
            <a:picLocks noChangeAspect="1"/>
          </p:cNvPicPr>
          <p:nvPr/>
        </p:nvPicPr>
        <p:blipFill>
          <a:blip r:embed="rId3"/>
          <a:stretch>
            <a:fillRect/>
          </a:stretch>
        </p:blipFill>
        <p:spPr>
          <a:xfrm>
            <a:off x="2313093" y="2849772"/>
            <a:ext cx="1475360" cy="701101"/>
          </a:xfrm>
          <a:prstGeom prst="rect">
            <a:avLst/>
          </a:prstGeom>
        </p:spPr>
      </p:pic>
      <p:grpSp>
        <p:nvGrpSpPr>
          <p:cNvPr id="17" name="Grupo 16"/>
          <p:cNvGrpSpPr/>
          <p:nvPr/>
        </p:nvGrpSpPr>
        <p:grpSpPr>
          <a:xfrm>
            <a:off x="2313093" y="4579201"/>
            <a:ext cx="1592548" cy="724365"/>
            <a:chOff x="2550747" y="5414680"/>
            <a:chExt cx="1592548" cy="724365"/>
          </a:xfrm>
        </p:grpSpPr>
        <p:pic>
          <p:nvPicPr>
            <p:cNvPr id="15" name="Imagen 14"/>
            <p:cNvPicPr>
              <a:picLocks noChangeAspect="1"/>
            </p:cNvPicPr>
            <p:nvPr/>
          </p:nvPicPr>
          <p:blipFill rotWithShape="1">
            <a:blip r:embed="rId4"/>
            <a:srcRect t="30832" r="81235"/>
            <a:stretch/>
          </p:blipFill>
          <p:spPr>
            <a:xfrm>
              <a:off x="2550747" y="5649894"/>
              <a:ext cx="275713" cy="489151"/>
            </a:xfrm>
            <a:prstGeom prst="rect">
              <a:avLst/>
            </a:prstGeom>
          </p:spPr>
        </p:pic>
        <mc:AlternateContent xmlns:mc="http://schemas.openxmlformats.org/markup-compatibility/2006" xmlns:a14="http://schemas.microsoft.com/office/drawing/2010/main">
          <mc:Choice Requires="a14">
            <p:sp>
              <p:nvSpPr>
                <p:cNvPr id="16" name="CuadroTexto 15"/>
                <p:cNvSpPr txBox="1"/>
                <p:nvPr/>
              </p:nvSpPr>
              <p:spPr>
                <a:xfrm>
                  <a:off x="2826460" y="5414680"/>
                  <a:ext cx="1316835" cy="724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400" b="0" i="1" smtClean="0">
                            <a:latin typeface="Cambria Math" panose="02040503050406030204" pitchFamily="18" charset="0"/>
                          </a:rPr>
                          <m:t>=</m:t>
                        </m:r>
                        <m:f>
                          <m:fPr>
                            <m:ctrlPr>
                              <a:rPr lang="es-MX" sz="2400" b="0" i="1" smtClean="0">
                                <a:latin typeface="Cambria Math" panose="02040503050406030204" pitchFamily="18" charset="0"/>
                              </a:rPr>
                            </m:ctrlPr>
                          </m:fPr>
                          <m:num>
                            <m:nary>
                              <m:naryPr>
                                <m:chr m:val="∑"/>
                                <m:ctrlPr>
                                  <a:rPr lang="es-MX" sz="2400" b="0" i="1" smtClean="0">
                                    <a:latin typeface="Cambria Math" panose="02040503050406030204" pitchFamily="18" charset="0"/>
                                  </a:rPr>
                                </m:ctrlPr>
                              </m:naryPr>
                              <m:sub>
                                <m:r>
                                  <m:rPr>
                                    <m:brk m:alnAt="23"/>
                                  </m:rPr>
                                  <a:rPr lang="es-MX" sz="2400" b="0" i="1" smtClean="0">
                                    <a:latin typeface="Cambria Math" panose="02040503050406030204" pitchFamily="18" charset="0"/>
                                  </a:rPr>
                                  <m:t>𝑖</m:t>
                                </m:r>
                                <m:r>
                                  <a:rPr lang="es-MX" sz="2400" b="0" i="1" smtClean="0">
                                    <a:latin typeface="Cambria Math" panose="02040503050406030204" pitchFamily="18" charset="0"/>
                                  </a:rPr>
                                  <m:t>=1</m:t>
                                </m:r>
                              </m:sub>
                              <m:sup>
                                <m:r>
                                  <a:rPr lang="es-MX" sz="2400" b="0" i="1" smtClean="0">
                                    <a:latin typeface="Cambria Math" panose="02040503050406030204" pitchFamily="18" charset="0"/>
                                  </a:rPr>
                                  <m:t>𝑛</m:t>
                                </m:r>
                              </m:sup>
                              <m:e>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𝑋</m:t>
                                    </m:r>
                                  </m:e>
                                  <m:sub>
                                    <m:r>
                                      <a:rPr lang="es-MX" sz="2400" b="0" i="1" smtClean="0">
                                        <a:latin typeface="Cambria Math" panose="02040503050406030204" pitchFamily="18" charset="0"/>
                                      </a:rPr>
                                      <m:t>𝑖</m:t>
                                    </m:r>
                                  </m:sub>
                                </m:sSub>
                              </m:e>
                            </m:nary>
                          </m:num>
                          <m:den>
                            <m:r>
                              <a:rPr lang="es-MX" sz="2400" b="0" i="1" smtClean="0">
                                <a:latin typeface="Cambria Math" panose="02040503050406030204" pitchFamily="18" charset="0"/>
                              </a:rPr>
                              <m:t>𝑛</m:t>
                            </m:r>
                          </m:den>
                        </m:f>
                      </m:oMath>
                    </m:oMathPara>
                  </a14:m>
                  <a:endParaRPr lang="es-MX" sz="2400" dirty="0"/>
                </a:p>
              </p:txBody>
            </p:sp>
          </mc:Choice>
          <mc:Fallback xmlns="">
            <p:sp>
              <p:nvSpPr>
                <p:cNvPr id="16" name="CuadroTexto 15"/>
                <p:cNvSpPr txBox="1">
                  <a:spLocks noRot="1" noChangeAspect="1" noMove="1" noResize="1" noEditPoints="1" noAdjustHandles="1" noChangeArrowheads="1" noChangeShapeType="1" noTextEdit="1"/>
                </p:cNvSpPr>
                <p:nvPr/>
              </p:nvSpPr>
              <p:spPr>
                <a:xfrm>
                  <a:off x="2826460" y="5414680"/>
                  <a:ext cx="1316835" cy="724365"/>
                </a:xfrm>
                <a:prstGeom prst="rect">
                  <a:avLst/>
                </a:prstGeom>
                <a:blipFill>
                  <a:blip r:embed="rId5"/>
                  <a:stretch>
                    <a:fillRect/>
                  </a:stretch>
                </a:blipFill>
              </p:spPr>
              <p:txBody>
                <a:bodyPr/>
                <a:lstStyle/>
                <a:p>
                  <a:r>
                    <a:rPr lang="es-MX">
                      <a:noFill/>
                    </a:rPr>
                    <a:t> </a:t>
                  </a:r>
                </a:p>
              </p:txBody>
            </p:sp>
          </mc:Fallback>
        </mc:AlternateContent>
      </p:grpSp>
      <p:sp>
        <p:nvSpPr>
          <p:cNvPr id="18" name="Rectángulo 17"/>
          <p:cNvSpPr/>
          <p:nvPr/>
        </p:nvSpPr>
        <p:spPr>
          <a:xfrm>
            <a:off x="6889935" y="3660253"/>
            <a:ext cx="5006209" cy="1754326"/>
          </a:xfrm>
          <a:prstGeom prst="rect">
            <a:avLst/>
          </a:prstGeom>
          <a:solidFill>
            <a:srgbClr val="002060"/>
          </a:solidFill>
        </p:spPr>
        <p:txBody>
          <a:bodyPr wrap="square">
            <a:spAutoFit/>
          </a:bodyPr>
          <a:lstStyle/>
          <a:p>
            <a:r>
              <a:rPr lang="es-MX" b="1" dirty="0" smtClean="0">
                <a:solidFill>
                  <a:srgbClr val="FFC000"/>
                </a:solidFill>
                <a:latin typeface="Arial Narrow" panose="020B0606020202030204" pitchFamily="34" charset="0"/>
                <a:ea typeface="Cambria Math" panose="02040503050406030204" pitchFamily="18" charset="0"/>
              </a:rPr>
              <a:t>Propiedades:</a:t>
            </a:r>
          </a:p>
          <a:p>
            <a:pPr marL="285750" indent="-285750">
              <a:buFont typeface="Arial" panose="020B0604020202020204" pitchFamily="34" charset="0"/>
              <a:buChar char="•"/>
            </a:pPr>
            <a:r>
              <a:rPr lang="es-MX" dirty="0" smtClean="0">
                <a:solidFill>
                  <a:srgbClr val="FFC000"/>
                </a:solidFill>
                <a:latin typeface="Arial Narrow" panose="020B0606020202030204" pitchFamily="34" charset="0"/>
                <a:ea typeface="Cambria Math" panose="02040503050406030204" pitchFamily="18" charset="0"/>
              </a:rPr>
              <a:t>Es única para un conjunto de datos (Única)</a:t>
            </a:r>
          </a:p>
          <a:p>
            <a:pPr marL="285750" indent="-285750">
              <a:buFont typeface="Arial" panose="020B0604020202020204" pitchFamily="34" charset="0"/>
              <a:buChar char="•"/>
            </a:pPr>
            <a:r>
              <a:rPr lang="es-MX" dirty="0">
                <a:solidFill>
                  <a:srgbClr val="FFC000"/>
                </a:solidFill>
                <a:latin typeface="Arial Narrow" panose="020B0606020202030204" pitchFamily="34" charset="0"/>
                <a:ea typeface="Cambria Math" panose="02040503050406030204" pitchFamily="18" charset="0"/>
              </a:rPr>
              <a:t>Es simple de calcular (simplicidad)</a:t>
            </a:r>
          </a:p>
          <a:p>
            <a:pPr marL="285750" indent="-285750">
              <a:buFont typeface="Arial" panose="020B0604020202020204" pitchFamily="34" charset="0"/>
              <a:buChar char="•"/>
            </a:pPr>
            <a:r>
              <a:rPr lang="es-MX" dirty="0">
                <a:solidFill>
                  <a:srgbClr val="FFC000"/>
                </a:solidFill>
                <a:latin typeface="Arial Narrow" panose="020B0606020202030204" pitchFamily="34" charset="0"/>
                <a:ea typeface="Cambria Math" panose="02040503050406030204" pitchFamily="18" charset="0"/>
              </a:rPr>
              <a:t>Los valores extremos pueden distorsionarla tanto que no sea deseable usarla como medida de tendencia </a:t>
            </a:r>
            <a:r>
              <a:rPr lang="es-MX" dirty="0" smtClean="0">
                <a:solidFill>
                  <a:srgbClr val="FFC000"/>
                </a:solidFill>
                <a:latin typeface="Arial Narrow" panose="020B0606020202030204" pitchFamily="34" charset="0"/>
                <a:ea typeface="Cambria Math" panose="02040503050406030204" pitchFamily="18" charset="0"/>
              </a:rPr>
              <a:t>central</a:t>
            </a:r>
            <a:endParaRPr lang="es-MX" dirty="0">
              <a:solidFill>
                <a:srgbClr val="FFC000"/>
              </a:solidFill>
              <a:latin typeface="Arial Narrow" panose="020B0606020202030204" pitchFamily="34" charset="0"/>
              <a:ea typeface="Cambria Math" panose="02040503050406030204" pitchFamily="18" charset="0"/>
            </a:endParaRPr>
          </a:p>
        </p:txBody>
      </p:sp>
      <p:sp>
        <p:nvSpPr>
          <p:cNvPr id="19" name="Rectángulo 18"/>
          <p:cNvSpPr/>
          <p:nvPr/>
        </p:nvSpPr>
        <p:spPr>
          <a:xfrm>
            <a:off x="9061173" y="2320039"/>
            <a:ext cx="2776722" cy="369332"/>
          </a:xfrm>
          <a:prstGeom prst="rect">
            <a:avLst/>
          </a:prstGeom>
        </p:spPr>
        <p:txBody>
          <a:bodyPr wrap="none">
            <a:spAutoFit/>
          </a:bodyPr>
          <a:lstStyle/>
          <a:p>
            <a:r>
              <a:rPr lang="es-MX" b="1" dirty="0" smtClean="0">
                <a:solidFill>
                  <a:srgbClr val="002060"/>
                </a:solidFill>
                <a:latin typeface="Arial Narrow" panose="020B0606020202030204" pitchFamily="34" charset="0"/>
              </a:rPr>
              <a:t>Medida </a:t>
            </a:r>
            <a:r>
              <a:rPr lang="es-MX" b="1" dirty="0">
                <a:solidFill>
                  <a:srgbClr val="002060"/>
                </a:solidFill>
                <a:latin typeface="Arial Narrow" panose="020B0606020202030204" pitchFamily="34" charset="0"/>
              </a:rPr>
              <a:t>de tendencia central </a:t>
            </a:r>
            <a:endParaRPr lang="es-MX" dirty="0"/>
          </a:p>
        </p:txBody>
      </p:sp>
    </p:spTree>
    <p:extLst>
      <p:ext uri="{BB962C8B-B14F-4D97-AF65-F5344CB8AC3E}">
        <p14:creationId xmlns:p14="http://schemas.microsoft.com/office/powerpoint/2010/main" val="6209793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Marcador de contenido 2"/>
          <p:cNvSpPr txBox="1">
            <a:spLocks/>
          </p:cNvSpPr>
          <p:nvPr/>
        </p:nvSpPr>
        <p:spPr>
          <a:xfrm>
            <a:off x="597089" y="824474"/>
            <a:ext cx="6868236" cy="4038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000" dirty="0" smtClean="0">
                <a:solidFill>
                  <a:srgbClr val="002060"/>
                </a:solidFill>
                <a:latin typeface="Arial Narrow" panose="020B0606020202030204" pitchFamily="34" charset="0"/>
              </a:rPr>
              <a:t>La</a:t>
            </a:r>
            <a:r>
              <a:rPr lang="es-MX" sz="2000" b="1" dirty="0" smtClean="0">
                <a:solidFill>
                  <a:srgbClr val="002060"/>
                </a:solidFill>
                <a:latin typeface="Arial Narrow" panose="020B0606020202030204" pitchFamily="34" charset="0"/>
              </a:rPr>
              <a:t> Mediana </a:t>
            </a:r>
            <a:r>
              <a:rPr lang="es-MX" sz="2000" dirty="0" smtClean="0">
                <a:solidFill>
                  <a:srgbClr val="002060"/>
                </a:solidFill>
                <a:latin typeface="Arial Narrow" panose="020B0606020202030204" pitchFamily="34" charset="0"/>
              </a:rPr>
              <a:t>es aquel valor que </a:t>
            </a:r>
            <a:r>
              <a:rPr lang="es-MX" sz="2000" b="1" dirty="0" smtClean="0">
                <a:solidFill>
                  <a:srgbClr val="002060"/>
                </a:solidFill>
                <a:latin typeface="Arial Narrow" panose="020B0606020202030204" pitchFamily="34" charset="0"/>
              </a:rPr>
              <a:t>divide</a:t>
            </a:r>
            <a:r>
              <a:rPr lang="es-MX" sz="2000" dirty="0" smtClean="0">
                <a:solidFill>
                  <a:srgbClr val="002060"/>
                </a:solidFill>
                <a:latin typeface="Arial Narrow" panose="020B0606020202030204" pitchFamily="34" charset="0"/>
              </a:rPr>
              <a:t> al conjunto en </a:t>
            </a:r>
            <a:r>
              <a:rPr lang="es-MX" sz="2000" b="1" dirty="0" smtClean="0">
                <a:solidFill>
                  <a:srgbClr val="002060"/>
                </a:solidFill>
                <a:latin typeface="Arial Narrow" panose="020B0606020202030204" pitchFamily="34" charset="0"/>
              </a:rPr>
              <a:t>dos partes iguales </a:t>
            </a:r>
            <a:r>
              <a:rPr lang="es-MX" sz="2000" dirty="0" smtClean="0">
                <a:solidFill>
                  <a:srgbClr val="002060"/>
                </a:solidFill>
                <a:latin typeface="Arial Narrow" panose="020B0606020202030204" pitchFamily="34" charset="0"/>
              </a:rPr>
              <a:t>(número de valores)</a:t>
            </a:r>
          </a:p>
          <a:p>
            <a:pPr marL="0" indent="0">
              <a:buNone/>
            </a:pPr>
            <a:r>
              <a:rPr lang="es-MX" sz="2000" dirty="0" smtClean="0">
                <a:solidFill>
                  <a:srgbClr val="002060"/>
                </a:solidFill>
                <a:latin typeface="Arial Narrow" panose="020B0606020202030204" pitchFamily="34" charset="0"/>
              </a:rPr>
              <a:t>Se requiere </a:t>
            </a:r>
            <a:r>
              <a:rPr lang="es-MX" sz="2000" b="1" dirty="0" smtClean="0">
                <a:solidFill>
                  <a:srgbClr val="002060"/>
                </a:solidFill>
                <a:latin typeface="Arial Narrow" panose="020B0606020202030204" pitchFamily="34" charset="0"/>
              </a:rPr>
              <a:t>arreglar </a:t>
            </a:r>
            <a:r>
              <a:rPr lang="es-MX" sz="2000" dirty="0" smtClean="0">
                <a:solidFill>
                  <a:srgbClr val="002060"/>
                </a:solidFill>
                <a:latin typeface="Arial Narrow" panose="020B0606020202030204" pitchFamily="34" charset="0"/>
              </a:rPr>
              <a:t>los valores en </a:t>
            </a:r>
            <a:r>
              <a:rPr lang="es-MX" sz="2000" b="1" dirty="0" smtClean="0">
                <a:solidFill>
                  <a:srgbClr val="002060"/>
                </a:solidFill>
                <a:latin typeface="Arial Narrow" panose="020B0606020202030204" pitchFamily="34" charset="0"/>
              </a:rPr>
              <a:t>orden de magnitud </a:t>
            </a:r>
            <a:r>
              <a:rPr lang="es-MX" sz="2000" dirty="0" smtClean="0">
                <a:solidFill>
                  <a:srgbClr val="002060"/>
                </a:solidFill>
                <a:latin typeface="Arial Narrow" panose="020B0606020202030204" pitchFamily="34" charset="0"/>
              </a:rPr>
              <a:t>(menor a mayor o viceversa)</a:t>
            </a:r>
          </a:p>
          <a:p>
            <a:endParaRPr lang="es-MX" sz="20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000" dirty="0" smtClean="0">
              <a:solidFill>
                <a:srgbClr val="002060"/>
              </a:solidFill>
              <a:latin typeface="Arial Narrow" panose="020B0606020202030204" pitchFamily="34" charset="0"/>
            </a:endParaRPr>
          </a:p>
          <a:p>
            <a:endParaRPr lang="es-MX" sz="2000" dirty="0">
              <a:solidFill>
                <a:srgbClr val="002060"/>
              </a:solidFill>
              <a:latin typeface="Arial Narrow" panose="020B0606020202030204" pitchFamily="34" charset="0"/>
            </a:endParaRPr>
          </a:p>
        </p:txBody>
      </p:sp>
      <mc:AlternateContent xmlns:mc="http://schemas.openxmlformats.org/markup-compatibility/2006" xmlns:a14="http://schemas.microsoft.com/office/drawing/2010/main">
        <mc:Choice Requires="a14">
          <p:graphicFrame>
            <p:nvGraphicFramePr>
              <p:cNvPr id="8" name="Tabla 7"/>
              <p:cNvGraphicFramePr>
                <a:graphicFrameLocks noGrp="1"/>
              </p:cNvGraphicFramePr>
              <p:nvPr>
                <p:extLst>
                  <p:ext uri="{D42A27DB-BD31-4B8C-83A1-F6EECF244321}">
                    <p14:modId xmlns:p14="http://schemas.microsoft.com/office/powerpoint/2010/main" val="1109675718"/>
                  </p:ext>
                </p:extLst>
              </p:nvPr>
            </p:nvGraphicFramePr>
            <p:xfrm>
              <a:off x="672413" y="2138465"/>
              <a:ext cx="6388670" cy="1984852"/>
            </p:xfrm>
            <a:graphic>
              <a:graphicData uri="http://schemas.openxmlformats.org/drawingml/2006/table">
                <a:tbl>
                  <a:tblPr firstRow="1" bandRow="1">
                    <a:tableStyleId>{5940675A-B579-460E-94D1-54222C63F5DA}</a:tableStyleId>
                  </a:tblPr>
                  <a:tblGrid>
                    <a:gridCol w="3194335">
                      <a:extLst>
                        <a:ext uri="{9D8B030D-6E8A-4147-A177-3AD203B41FA5}">
                          <a16:colId xmlns:a16="http://schemas.microsoft.com/office/drawing/2014/main" val="20000"/>
                        </a:ext>
                      </a:extLst>
                    </a:gridCol>
                    <a:gridCol w="3194335">
                      <a:extLst>
                        <a:ext uri="{9D8B030D-6E8A-4147-A177-3AD203B41FA5}">
                          <a16:colId xmlns:a16="http://schemas.microsoft.com/office/drawing/2014/main" val="20001"/>
                        </a:ext>
                      </a:extLst>
                    </a:gridCol>
                  </a:tblGrid>
                  <a:tr h="487649">
                    <a:tc>
                      <a:txBody>
                        <a:bodyPr/>
                        <a:lstStyle/>
                        <a:p>
                          <a:pPr algn="ctr"/>
                          <a:r>
                            <a:rPr lang="es-MX" sz="2400" b="1" dirty="0" smtClean="0"/>
                            <a:t>Si:</a:t>
                          </a:r>
                          <a:r>
                            <a:rPr lang="es-MX" sz="2400" b="1" baseline="0" dirty="0" smtClean="0"/>
                            <a:t> número total impar</a:t>
                          </a:r>
                          <a:endParaRPr lang="es-MX" sz="2400" b="1" dirty="0"/>
                        </a:p>
                      </a:txBody>
                      <a:tcPr/>
                    </a:tc>
                    <a:tc>
                      <a:txBody>
                        <a:bodyPr/>
                        <a:lstStyle/>
                        <a:p>
                          <a:pPr algn="ctr"/>
                          <a:r>
                            <a:rPr lang="es-MX" sz="2400" b="1" dirty="0" smtClean="0">
                              <a:solidFill>
                                <a:schemeClr val="tx1"/>
                              </a:solidFill>
                            </a:rPr>
                            <a:t>Si:</a:t>
                          </a:r>
                          <a:r>
                            <a:rPr lang="es-MX" sz="2400" b="1" baseline="0" dirty="0" smtClean="0">
                              <a:solidFill>
                                <a:schemeClr val="tx1"/>
                              </a:solidFill>
                            </a:rPr>
                            <a:t> número total par</a:t>
                          </a:r>
                          <a:endParaRPr lang="es-MX" sz="2400" b="1" dirty="0">
                            <a:solidFill>
                              <a:schemeClr val="tx1"/>
                            </a:solidFill>
                          </a:endParaRPr>
                        </a:p>
                      </a:txBody>
                      <a:tcPr/>
                    </a:tc>
                    <a:extLst>
                      <a:ext uri="{0D108BD9-81ED-4DB2-BD59-A6C34878D82A}">
                        <a16:rowId xmlns:a16="http://schemas.microsoft.com/office/drawing/2014/main" val="10000"/>
                      </a:ext>
                    </a:extLst>
                  </a:tr>
                  <a:tr h="1378924">
                    <a:tc>
                      <a:txBody>
                        <a:bodyPr/>
                        <a:lstStyle/>
                        <a:p>
                          <a:pPr algn="ctr"/>
                          <a:r>
                            <a:rPr lang="es-MX" sz="2000" dirty="0" smtClean="0"/>
                            <a:t>Valor  de la posición </a:t>
                          </a:r>
                          <a:endParaRPr lang="es-MX" sz="200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f>
                                  <m:fPr>
                                    <m:ctrlPr>
                                      <a:rPr lang="es-MX" sz="2000" i="1" smtClean="0">
                                        <a:latin typeface="Cambria Math" panose="02040503050406030204" pitchFamily="18" charset="0"/>
                                      </a:rPr>
                                    </m:ctrlPr>
                                  </m:fPr>
                                  <m:num>
                                    <m:r>
                                      <a:rPr lang="es-MX" sz="2000" b="0" i="1" smtClean="0">
                                        <a:latin typeface="Cambria Math" panose="02040503050406030204" pitchFamily="18" charset="0"/>
                                      </a:rPr>
                                      <m:t>𝑛</m:t>
                                    </m:r>
                                    <m:r>
                                      <a:rPr lang="es-MX" sz="2000" b="0" i="1" smtClean="0">
                                        <a:latin typeface="Cambria Math" panose="02040503050406030204" pitchFamily="18" charset="0"/>
                                      </a:rPr>
                                      <m:t>+1</m:t>
                                    </m:r>
                                  </m:num>
                                  <m:den>
                                    <m:r>
                                      <a:rPr lang="es-MX" sz="2000" b="0" i="1" smtClean="0">
                                        <a:latin typeface="Cambria Math" panose="02040503050406030204" pitchFamily="18" charset="0"/>
                                      </a:rPr>
                                      <m:t>2</m:t>
                                    </m:r>
                                  </m:den>
                                </m:f>
                              </m:oMath>
                            </m:oMathPara>
                          </a14:m>
                          <a:endParaRPr lang="es-MX" sz="2400" dirty="0"/>
                        </a:p>
                      </a:txBody>
                      <a:tcPr/>
                    </a:tc>
                    <a:tc>
                      <a:txBody>
                        <a:bodyPr/>
                        <a:lstStyle/>
                        <a:p>
                          <a:pPr algn="ctr"/>
                          <a:r>
                            <a:rPr lang="es-MX" sz="2000" dirty="0" smtClean="0"/>
                            <a:t>Promedio de los valores de las posiciones </a:t>
                          </a:r>
                        </a:p>
                        <a:p>
                          <a:pPr algn="ctr"/>
                          <a14:m>
                            <m:oMath xmlns:m="http://schemas.openxmlformats.org/officeDocument/2006/math">
                              <m:f>
                                <m:fPr>
                                  <m:ctrlPr>
                                    <a:rPr lang="es-MX" sz="2000" i="1" smtClean="0">
                                      <a:latin typeface="Cambria Math" panose="02040503050406030204" pitchFamily="18" charset="0"/>
                                    </a:rPr>
                                  </m:ctrlPr>
                                </m:fPr>
                                <m:num>
                                  <m:r>
                                    <a:rPr lang="es-MX" sz="2000" b="0" i="1" smtClean="0">
                                      <a:latin typeface="Cambria Math" panose="02040503050406030204" pitchFamily="18" charset="0"/>
                                    </a:rPr>
                                    <m:t>𝑛</m:t>
                                  </m:r>
                                </m:num>
                                <m:den>
                                  <m:r>
                                    <a:rPr lang="es-MX" sz="2000" b="0" i="1" smtClean="0">
                                      <a:latin typeface="Cambria Math" panose="02040503050406030204" pitchFamily="18" charset="0"/>
                                    </a:rPr>
                                    <m:t>2</m:t>
                                  </m:r>
                                </m:den>
                              </m:f>
                              <m:r>
                                <a:rPr lang="es-MX" sz="2000" b="0" i="1" smtClean="0">
                                  <a:latin typeface="Cambria Math" panose="02040503050406030204" pitchFamily="18" charset="0"/>
                                </a:rPr>
                                <m:t>  </m:t>
                              </m:r>
                              <m:r>
                                <a:rPr lang="es-MX" sz="2000" b="0" i="1" smtClean="0">
                                  <a:latin typeface="Cambria Math" panose="02040503050406030204" pitchFamily="18" charset="0"/>
                                </a:rPr>
                                <m:t>𝑦</m:t>
                              </m:r>
                              <m:r>
                                <a:rPr lang="es-MX" sz="2000" b="0" i="1" smtClean="0">
                                  <a:latin typeface="Cambria Math" panose="02040503050406030204" pitchFamily="18" charset="0"/>
                                </a:rPr>
                                <m:t>  </m:t>
                              </m:r>
                              <m:f>
                                <m:fPr>
                                  <m:ctrlPr>
                                    <a:rPr lang="es-MX" sz="2000" i="1" smtClean="0">
                                      <a:latin typeface="Cambria Math" panose="02040503050406030204" pitchFamily="18" charset="0"/>
                                    </a:rPr>
                                  </m:ctrlPr>
                                </m:fPr>
                                <m:num>
                                  <m:r>
                                    <a:rPr lang="es-MX" sz="2000" b="0" i="1" smtClean="0">
                                      <a:latin typeface="Cambria Math" panose="02040503050406030204" pitchFamily="18" charset="0"/>
                                    </a:rPr>
                                    <m:t>𝑛</m:t>
                                  </m:r>
                                  <m:r>
                                    <a:rPr lang="es-MX" sz="2000" b="0" i="1" smtClean="0">
                                      <a:latin typeface="Cambria Math" panose="02040503050406030204" pitchFamily="18" charset="0"/>
                                    </a:rPr>
                                    <m:t>+1</m:t>
                                  </m:r>
                                </m:num>
                                <m:den>
                                  <m:r>
                                    <a:rPr lang="es-MX" sz="2000" b="0" i="1" smtClean="0">
                                      <a:latin typeface="Cambria Math" panose="02040503050406030204" pitchFamily="18" charset="0"/>
                                    </a:rPr>
                                    <m:t>2</m:t>
                                  </m:r>
                                </m:den>
                              </m:f>
                            </m:oMath>
                          </a14:m>
                          <a:r>
                            <a:rPr lang="es-MX" sz="2400" b="0" i="0" dirty="0" smtClean="0">
                              <a:latin typeface="Cambria Math" panose="02040503050406030204" pitchFamily="18" charset="0"/>
                            </a:rPr>
                            <a:t> </a:t>
                          </a:r>
                        </a:p>
                        <a:p>
                          <a:pPr algn="ctr"/>
                          <a:endParaRPr lang="es-MX" sz="2400" dirty="0"/>
                        </a:p>
                      </a:txBody>
                      <a:tcPr/>
                    </a:tc>
                    <a:extLst>
                      <a:ext uri="{0D108BD9-81ED-4DB2-BD59-A6C34878D82A}">
                        <a16:rowId xmlns:a16="http://schemas.microsoft.com/office/drawing/2014/main" val="10001"/>
                      </a:ext>
                    </a:extLst>
                  </a:tr>
                </a:tbl>
              </a:graphicData>
            </a:graphic>
          </p:graphicFrame>
        </mc:Choice>
        <mc:Fallback xmlns="">
          <p:graphicFrame>
            <p:nvGraphicFramePr>
              <p:cNvPr id="8" name="Tabla 7"/>
              <p:cNvGraphicFramePr>
                <a:graphicFrameLocks noGrp="1"/>
              </p:cNvGraphicFramePr>
              <p:nvPr>
                <p:extLst>
                  <p:ext uri="{D42A27DB-BD31-4B8C-83A1-F6EECF244321}">
                    <p14:modId xmlns:p14="http://schemas.microsoft.com/office/powerpoint/2010/main" val="1109675718"/>
                  </p:ext>
                </p:extLst>
              </p:nvPr>
            </p:nvGraphicFramePr>
            <p:xfrm>
              <a:off x="672413" y="2138465"/>
              <a:ext cx="6388670" cy="1984852"/>
            </p:xfrm>
            <a:graphic>
              <a:graphicData uri="http://schemas.openxmlformats.org/drawingml/2006/table">
                <a:tbl>
                  <a:tblPr firstRow="1" bandRow="1">
                    <a:tableStyleId>{5940675A-B579-460E-94D1-54222C63F5DA}</a:tableStyleId>
                  </a:tblPr>
                  <a:tblGrid>
                    <a:gridCol w="3194335">
                      <a:extLst>
                        <a:ext uri="{9D8B030D-6E8A-4147-A177-3AD203B41FA5}">
                          <a16:colId xmlns:a16="http://schemas.microsoft.com/office/drawing/2014/main" val="20000"/>
                        </a:ext>
                      </a:extLst>
                    </a:gridCol>
                    <a:gridCol w="3194335">
                      <a:extLst>
                        <a:ext uri="{9D8B030D-6E8A-4147-A177-3AD203B41FA5}">
                          <a16:colId xmlns:a16="http://schemas.microsoft.com/office/drawing/2014/main" val="20001"/>
                        </a:ext>
                      </a:extLst>
                    </a:gridCol>
                  </a:tblGrid>
                  <a:tr h="487649">
                    <a:tc>
                      <a:txBody>
                        <a:bodyPr/>
                        <a:lstStyle/>
                        <a:p>
                          <a:pPr algn="ctr"/>
                          <a:r>
                            <a:rPr lang="es-MX" sz="2400" b="1" dirty="0" smtClean="0"/>
                            <a:t>Si:</a:t>
                          </a:r>
                          <a:r>
                            <a:rPr lang="es-MX" sz="2400" b="1" baseline="0" dirty="0" smtClean="0"/>
                            <a:t> número total impar</a:t>
                          </a:r>
                          <a:endParaRPr lang="es-MX" sz="2400" b="1" dirty="0"/>
                        </a:p>
                      </a:txBody>
                      <a:tcPr/>
                    </a:tc>
                    <a:tc>
                      <a:txBody>
                        <a:bodyPr/>
                        <a:lstStyle/>
                        <a:p>
                          <a:pPr algn="ctr"/>
                          <a:r>
                            <a:rPr lang="es-MX" sz="2400" b="1" dirty="0" smtClean="0">
                              <a:solidFill>
                                <a:schemeClr val="tx1"/>
                              </a:solidFill>
                            </a:rPr>
                            <a:t>Si:</a:t>
                          </a:r>
                          <a:r>
                            <a:rPr lang="es-MX" sz="2400" b="1" baseline="0" dirty="0" smtClean="0">
                              <a:solidFill>
                                <a:schemeClr val="tx1"/>
                              </a:solidFill>
                            </a:rPr>
                            <a:t> número total par</a:t>
                          </a:r>
                          <a:endParaRPr lang="es-MX" sz="2400" b="1" dirty="0">
                            <a:solidFill>
                              <a:schemeClr val="tx1"/>
                            </a:solidFill>
                          </a:endParaRPr>
                        </a:p>
                      </a:txBody>
                      <a:tcPr/>
                    </a:tc>
                    <a:extLst>
                      <a:ext uri="{0D108BD9-81ED-4DB2-BD59-A6C34878D82A}">
                        <a16:rowId xmlns:a16="http://schemas.microsoft.com/office/drawing/2014/main" val="10000"/>
                      </a:ext>
                    </a:extLst>
                  </a:tr>
                  <a:tr h="1497203">
                    <a:tc>
                      <a:txBody>
                        <a:bodyPr/>
                        <a:lstStyle/>
                        <a:p>
                          <a:endParaRPr lang="es-MX"/>
                        </a:p>
                      </a:txBody>
                      <a:tcPr>
                        <a:blipFill>
                          <a:blip r:embed="rId2"/>
                          <a:stretch>
                            <a:fillRect l="-190" t="-35223" r="-100190" b="-810"/>
                          </a:stretch>
                        </a:blipFill>
                      </a:tcPr>
                    </a:tc>
                    <a:tc>
                      <a:txBody>
                        <a:bodyPr/>
                        <a:lstStyle/>
                        <a:p>
                          <a:endParaRPr lang="es-MX"/>
                        </a:p>
                      </a:txBody>
                      <a:tcPr>
                        <a:blipFill>
                          <a:blip r:embed="rId2"/>
                          <a:stretch>
                            <a:fillRect l="-100382" t="-35223" r="-382" b="-810"/>
                          </a:stretch>
                        </a:blipFill>
                      </a:tcPr>
                    </a:tc>
                    <a:extLst>
                      <a:ext uri="{0D108BD9-81ED-4DB2-BD59-A6C34878D82A}">
                        <a16:rowId xmlns:a16="http://schemas.microsoft.com/office/drawing/2014/main" val="10001"/>
                      </a:ext>
                    </a:extLst>
                  </a:tr>
                </a:tbl>
              </a:graphicData>
            </a:graphic>
          </p:graphicFrame>
        </mc:Fallback>
      </mc:AlternateContent>
      <p:pic>
        <p:nvPicPr>
          <p:cNvPr id="9" name="Picture 2" descr="http://static.icarito.cl/201001/6685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4570" y="4375148"/>
            <a:ext cx="3057984" cy="2178052"/>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Título 1"/>
          <p:cNvSpPr txBox="1">
            <a:spLocks/>
          </p:cNvSpPr>
          <p:nvPr/>
        </p:nvSpPr>
        <p:spPr>
          <a:xfrm>
            <a:off x="7017657" y="228647"/>
            <a:ext cx="4744038" cy="1200329"/>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Mediana</a:t>
            </a:r>
            <a:endParaRPr lang="es-MX" dirty="0"/>
          </a:p>
        </p:txBody>
      </p:sp>
      <p:pic>
        <p:nvPicPr>
          <p:cNvPr id="9218" name="Picture 2" descr="Medidas-Foto 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595" y="4157438"/>
            <a:ext cx="3259540" cy="820219"/>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p:cNvSpPr/>
          <p:nvPr/>
        </p:nvSpPr>
        <p:spPr>
          <a:xfrm>
            <a:off x="7758506" y="3066144"/>
            <a:ext cx="4307989" cy="2031325"/>
          </a:xfrm>
          <a:prstGeom prst="rect">
            <a:avLst/>
          </a:prstGeom>
          <a:solidFill>
            <a:srgbClr val="002060"/>
          </a:solidFill>
        </p:spPr>
        <p:txBody>
          <a:bodyPr wrap="square">
            <a:spAutoFit/>
          </a:bodyPr>
          <a:lstStyle/>
          <a:p>
            <a:r>
              <a:rPr lang="es-MX" b="1" dirty="0" smtClean="0">
                <a:solidFill>
                  <a:srgbClr val="FFC000"/>
                </a:solidFill>
                <a:latin typeface="Arial Narrow" panose="020B0606020202030204" pitchFamily="34" charset="0"/>
                <a:ea typeface="Cambria Math" panose="02040503050406030204" pitchFamily="18" charset="0"/>
              </a:rPr>
              <a:t>Propiedades:</a:t>
            </a:r>
          </a:p>
          <a:p>
            <a:pPr marL="285750" indent="-285750">
              <a:buFont typeface="Arial" panose="020B0604020202020204" pitchFamily="34" charset="0"/>
              <a:buChar char="•"/>
            </a:pPr>
            <a:r>
              <a:rPr lang="es-MX" dirty="0" smtClean="0">
                <a:solidFill>
                  <a:srgbClr val="FFC000"/>
                </a:solidFill>
                <a:latin typeface="Arial Narrow" panose="020B0606020202030204" pitchFamily="34" charset="0"/>
                <a:ea typeface="Cambria Math" panose="02040503050406030204" pitchFamily="18" charset="0"/>
              </a:rPr>
              <a:t>Es única para un conjunto de datos (Única)</a:t>
            </a:r>
          </a:p>
          <a:p>
            <a:pPr marL="285750" indent="-285750">
              <a:buFont typeface="Arial" panose="020B0604020202020204" pitchFamily="34" charset="0"/>
              <a:buChar char="•"/>
            </a:pPr>
            <a:r>
              <a:rPr lang="es-MX" dirty="0">
                <a:solidFill>
                  <a:srgbClr val="FFC000"/>
                </a:solidFill>
                <a:latin typeface="Arial Narrow" panose="020B0606020202030204" pitchFamily="34" charset="0"/>
                <a:ea typeface="Cambria Math" panose="02040503050406030204" pitchFamily="18" charset="0"/>
              </a:rPr>
              <a:t>Es simple de calcular (simplicidad)</a:t>
            </a:r>
          </a:p>
          <a:p>
            <a:pPr marL="285750" indent="-285750">
              <a:buFont typeface="Arial" panose="020B0604020202020204" pitchFamily="34" charset="0"/>
              <a:buChar char="•"/>
            </a:pPr>
            <a:r>
              <a:rPr lang="es-MX" dirty="0">
                <a:solidFill>
                  <a:srgbClr val="FFC000"/>
                </a:solidFill>
                <a:latin typeface="Arial Narrow" panose="020B0606020202030204" pitchFamily="34" charset="0"/>
                <a:ea typeface="Cambria Math" panose="02040503050406030204" pitchFamily="18" charset="0"/>
              </a:rPr>
              <a:t>Los valores extremos </a:t>
            </a:r>
            <a:r>
              <a:rPr lang="es-MX" dirty="0" smtClean="0">
                <a:solidFill>
                  <a:srgbClr val="FFC000"/>
                </a:solidFill>
                <a:latin typeface="Arial Narrow" panose="020B0606020202030204" pitchFamily="34" charset="0"/>
                <a:ea typeface="Cambria Math" panose="02040503050406030204" pitchFamily="18" charset="0"/>
              </a:rPr>
              <a:t>no tiene efecto importante sobre la mediana</a:t>
            </a:r>
            <a:endParaRPr lang="es-MX" dirty="0">
              <a:solidFill>
                <a:srgbClr val="FFC000"/>
              </a:solidFill>
              <a:latin typeface="Arial Narrow" panose="020B0606020202030204" pitchFamily="34" charset="0"/>
              <a:ea typeface="Cambria Math" panose="02040503050406030204" pitchFamily="18" charset="0"/>
            </a:endParaRPr>
          </a:p>
          <a:p>
            <a:pPr marL="285750" indent="-285750">
              <a:buFont typeface="Arial" panose="020B0604020202020204" pitchFamily="34" charset="0"/>
              <a:buChar char="•"/>
            </a:pPr>
            <a:endParaRPr lang="es-MX" dirty="0">
              <a:solidFill>
                <a:srgbClr val="FFC000"/>
              </a:solidFill>
              <a:latin typeface="Arial Narrow" panose="020B0606020202030204" pitchFamily="34" charset="0"/>
              <a:ea typeface="Cambria Math" panose="02040503050406030204" pitchFamily="18" charset="0"/>
              <a:sym typeface="Wingdings" panose="05000000000000000000" pitchFamily="2" charset="2"/>
            </a:endParaRPr>
          </a:p>
          <a:p>
            <a:endParaRPr lang="es-MX" dirty="0">
              <a:solidFill>
                <a:srgbClr val="FFC000"/>
              </a:solidFill>
              <a:latin typeface="Arial Narrow" panose="020B0606020202030204" pitchFamily="34" charset="0"/>
            </a:endParaRPr>
          </a:p>
        </p:txBody>
      </p:sp>
      <p:sp>
        <p:nvSpPr>
          <p:cNvPr id="16" name="Rectángulo 15"/>
          <p:cNvSpPr/>
          <p:nvPr/>
        </p:nvSpPr>
        <p:spPr>
          <a:xfrm>
            <a:off x="8998421" y="1207597"/>
            <a:ext cx="2776722" cy="369332"/>
          </a:xfrm>
          <a:prstGeom prst="rect">
            <a:avLst/>
          </a:prstGeom>
        </p:spPr>
        <p:txBody>
          <a:bodyPr wrap="none">
            <a:spAutoFit/>
          </a:bodyPr>
          <a:lstStyle/>
          <a:p>
            <a:r>
              <a:rPr lang="es-MX" b="1" dirty="0" smtClean="0">
                <a:solidFill>
                  <a:srgbClr val="002060"/>
                </a:solidFill>
                <a:latin typeface="Arial Narrow" panose="020B0606020202030204" pitchFamily="34" charset="0"/>
              </a:rPr>
              <a:t>Medida </a:t>
            </a:r>
            <a:r>
              <a:rPr lang="es-MX" b="1" dirty="0">
                <a:solidFill>
                  <a:srgbClr val="002060"/>
                </a:solidFill>
                <a:latin typeface="Arial Narrow" panose="020B0606020202030204" pitchFamily="34" charset="0"/>
              </a:rPr>
              <a:t>de tendencia central </a:t>
            </a:r>
            <a:endParaRPr lang="es-MX" dirty="0"/>
          </a:p>
        </p:txBody>
      </p:sp>
    </p:spTree>
    <p:extLst>
      <p:ext uri="{BB962C8B-B14F-4D97-AF65-F5344CB8AC3E}">
        <p14:creationId xmlns:p14="http://schemas.microsoft.com/office/powerpoint/2010/main" val="237132017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1200329"/>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Moda</a:t>
            </a:r>
            <a:endParaRPr lang="es-MX" dirty="0"/>
          </a:p>
        </p:txBody>
      </p:sp>
      <p:sp>
        <p:nvSpPr>
          <p:cNvPr id="8" name="Marcador de contenido 2"/>
          <p:cNvSpPr txBox="1">
            <a:spLocks/>
          </p:cNvSpPr>
          <p:nvPr/>
        </p:nvSpPr>
        <p:spPr>
          <a:xfrm>
            <a:off x="304800" y="5576616"/>
            <a:ext cx="11762662" cy="8372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MX" sz="3600" b="1" dirty="0" smtClean="0">
                <a:solidFill>
                  <a:srgbClr val="FF0000"/>
                </a:solidFill>
                <a:latin typeface="Arial Narrow" panose="020B0606020202030204" pitchFamily="34" charset="0"/>
              </a:rPr>
              <a:t>Para este curso si hay mas de 3 modas diremos que entonces NO EXISTE</a:t>
            </a:r>
            <a:r>
              <a:rPr lang="es-MX" sz="3600" b="1" dirty="0">
                <a:solidFill>
                  <a:srgbClr val="FF0000"/>
                </a:solidFill>
                <a:latin typeface="Arial Narrow" panose="020B0606020202030204" pitchFamily="34" charset="0"/>
              </a:rPr>
              <a:t> </a:t>
            </a:r>
            <a:r>
              <a:rPr lang="es-MX" sz="3600" b="1" dirty="0" smtClean="0">
                <a:solidFill>
                  <a:srgbClr val="FF0000"/>
                </a:solidFill>
                <a:latin typeface="Arial Narrow" panose="020B0606020202030204" pitchFamily="34" charset="0"/>
              </a:rPr>
              <a:t>en el conjunto de datos</a:t>
            </a:r>
            <a:endParaRPr lang="es-MX" sz="4000" b="1" dirty="0" smtClean="0">
              <a:solidFill>
                <a:srgbClr val="FF0000"/>
              </a:solidFill>
              <a:latin typeface="Arial Narrow" panose="020B0606020202030204" pitchFamily="34" charset="0"/>
            </a:endParaRPr>
          </a:p>
          <a:p>
            <a:endParaRPr lang="es-MX" dirty="0">
              <a:solidFill>
                <a:srgbClr val="002060"/>
              </a:solidFill>
              <a:latin typeface="Arial Narrow" panose="020B0606020202030204" pitchFamily="34" charset="0"/>
            </a:endParaRPr>
          </a:p>
        </p:txBody>
      </p:sp>
      <p:pic>
        <p:nvPicPr>
          <p:cNvPr id="9" name="Picture 2" descr="http://mathworld.wolfram.com/images/eps-gif/Mode_100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437" y="2478845"/>
            <a:ext cx="9083525" cy="2665437"/>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ángulo 9"/>
          <p:cNvSpPr/>
          <p:nvPr/>
        </p:nvSpPr>
        <p:spPr>
          <a:xfrm>
            <a:off x="9148411" y="1320309"/>
            <a:ext cx="2776722" cy="369332"/>
          </a:xfrm>
          <a:prstGeom prst="rect">
            <a:avLst/>
          </a:prstGeom>
        </p:spPr>
        <p:txBody>
          <a:bodyPr wrap="none">
            <a:spAutoFit/>
          </a:bodyPr>
          <a:lstStyle/>
          <a:p>
            <a:r>
              <a:rPr lang="es-MX" b="1" dirty="0" smtClean="0">
                <a:solidFill>
                  <a:srgbClr val="002060"/>
                </a:solidFill>
                <a:latin typeface="Arial Narrow" panose="020B0606020202030204" pitchFamily="34" charset="0"/>
              </a:rPr>
              <a:t>Medida </a:t>
            </a:r>
            <a:r>
              <a:rPr lang="es-MX" b="1" dirty="0">
                <a:solidFill>
                  <a:srgbClr val="002060"/>
                </a:solidFill>
                <a:latin typeface="Arial Narrow" panose="020B0606020202030204" pitchFamily="34" charset="0"/>
              </a:rPr>
              <a:t>de tendencia central </a:t>
            </a:r>
            <a:endParaRPr lang="es-MX" dirty="0"/>
          </a:p>
        </p:txBody>
      </p:sp>
      <p:sp>
        <p:nvSpPr>
          <p:cNvPr id="11" name="Marcador de contenido 2"/>
          <p:cNvSpPr txBox="1">
            <a:spLocks/>
          </p:cNvSpPr>
          <p:nvPr/>
        </p:nvSpPr>
        <p:spPr>
          <a:xfrm>
            <a:off x="581738" y="884968"/>
            <a:ext cx="7689375" cy="22289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400" dirty="0" smtClean="0">
                <a:solidFill>
                  <a:srgbClr val="002060"/>
                </a:solidFill>
                <a:latin typeface="Arial Narrow" panose="020B0606020202030204" pitchFamily="34" charset="0"/>
              </a:rPr>
              <a:t>La moda es aquel valor que ocurre con mayor frecuencia en un conjunto de datos. Si todos los valores son diferentes en el conjunto de datos, entonces la moda </a:t>
            </a:r>
            <a:r>
              <a:rPr lang="es-MX" sz="2400" b="1" dirty="0" smtClean="0">
                <a:solidFill>
                  <a:srgbClr val="002060"/>
                </a:solidFill>
                <a:latin typeface="Arial Narrow" panose="020B0606020202030204" pitchFamily="34" charset="0"/>
              </a:rPr>
              <a:t>NO EXISTE</a:t>
            </a:r>
            <a:r>
              <a:rPr lang="es-MX" sz="2400" dirty="0" smtClean="0">
                <a:solidFill>
                  <a:srgbClr val="002060"/>
                </a:solidFill>
                <a:latin typeface="Arial Narrow" panose="020B0606020202030204" pitchFamily="34" charset="0"/>
              </a:rPr>
              <a:t>.</a:t>
            </a:r>
          </a:p>
          <a:p>
            <a:pPr marL="0" indent="0">
              <a:buNone/>
            </a:pPr>
            <a:r>
              <a:rPr lang="es-MX" sz="2400" dirty="0" smtClean="0">
                <a:solidFill>
                  <a:srgbClr val="002060"/>
                </a:solidFill>
                <a:latin typeface="Arial Narrow" panose="020B0606020202030204" pitchFamily="34" charset="0"/>
              </a:rPr>
              <a:t>Un conjunto de valores puede tener </a:t>
            </a:r>
            <a:r>
              <a:rPr lang="es-MX" sz="2400" b="1" dirty="0" smtClean="0">
                <a:solidFill>
                  <a:srgbClr val="002060"/>
                </a:solidFill>
                <a:latin typeface="Arial Narrow" panose="020B0606020202030204" pitchFamily="34" charset="0"/>
              </a:rPr>
              <a:t>más de una moda</a:t>
            </a:r>
          </a:p>
          <a:p>
            <a:endParaRPr lang="es-MX" dirty="0" smtClean="0">
              <a:solidFill>
                <a:srgbClr val="002060"/>
              </a:solidFill>
              <a:latin typeface="Arial Narrow" panose="020B0606020202030204" pitchFamily="34" charset="0"/>
            </a:endParaRPr>
          </a:p>
          <a:p>
            <a:endParaRPr lang="es-MX"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27337992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Medidas de Dispersión</a:t>
            </a:r>
            <a:endParaRPr lang="es-MX" dirty="0"/>
          </a:p>
        </p:txBody>
      </p:sp>
      <p:sp>
        <p:nvSpPr>
          <p:cNvPr id="8" name="Marcador de contenido 2"/>
          <p:cNvSpPr txBox="1">
            <a:spLocks/>
          </p:cNvSpPr>
          <p:nvPr/>
        </p:nvSpPr>
        <p:spPr>
          <a:xfrm>
            <a:off x="785748" y="1831672"/>
            <a:ext cx="5669290" cy="40386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buFont typeface="Arial" panose="020B0604020202020204" pitchFamily="34" charset="0"/>
              <a:buNone/>
            </a:pPr>
            <a:r>
              <a:rPr lang="es-MX" sz="2000" dirty="0" smtClean="0">
                <a:solidFill>
                  <a:srgbClr val="002060"/>
                </a:solidFill>
                <a:latin typeface="Arial Narrow" panose="020B0606020202030204" pitchFamily="34" charset="0"/>
              </a:rPr>
              <a:t>Las medidas de dispersión conllevan información respecto a la </a:t>
            </a:r>
            <a:r>
              <a:rPr lang="es-MX" sz="2000" b="1" dirty="0" smtClean="0">
                <a:solidFill>
                  <a:srgbClr val="002060"/>
                </a:solidFill>
                <a:latin typeface="Arial Narrow" panose="020B0606020202030204" pitchFamily="34" charset="0"/>
              </a:rPr>
              <a:t>cantidad total de variabilidad </a:t>
            </a:r>
            <a:r>
              <a:rPr lang="es-MX" sz="2000" dirty="0" smtClean="0">
                <a:solidFill>
                  <a:srgbClr val="002060"/>
                </a:solidFill>
                <a:latin typeface="Arial Narrow" panose="020B0606020202030204" pitchFamily="34" charset="0"/>
              </a:rPr>
              <a:t>en el conjunto de datos</a:t>
            </a:r>
          </a:p>
          <a:p>
            <a:pPr marL="45720" indent="0">
              <a:buFont typeface="Arial" panose="020B0604020202020204" pitchFamily="34" charset="0"/>
              <a:buNone/>
            </a:pPr>
            <a:endParaRPr lang="es-MX" sz="2000" dirty="0" smtClean="0">
              <a:solidFill>
                <a:srgbClr val="002060"/>
              </a:solidFill>
              <a:latin typeface="Arial Narrow" panose="020B0606020202030204" pitchFamily="34" charset="0"/>
            </a:endParaRPr>
          </a:p>
          <a:p>
            <a:pPr marL="45720" indent="0">
              <a:buFont typeface="Arial" panose="020B0604020202020204" pitchFamily="34" charset="0"/>
              <a:buNone/>
            </a:pPr>
            <a:r>
              <a:rPr lang="es-MX" sz="2000" dirty="0" smtClean="0">
                <a:solidFill>
                  <a:srgbClr val="002060"/>
                </a:solidFill>
                <a:latin typeface="Arial Narrow" panose="020B0606020202030204" pitchFamily="34" charset="0"/>
              </a:rPr>
              <a:t>Las medidas de dispersión más importantes son: </a:t>
            </a:r>
          </a:p>
          <a:p>
            <a:pPr lvl="1"/>
            <a:r>
              <a:rPr lang="es-MX" sz="2000" b="1" dirty="0" smtClean="0">
                <a:solidFill>
                  <a:srgbClr val="002060"/>
                </a:solidFill>
                <a:latin typeface="Arial Narrow" panose="020B0606020202030204" pitchFamily="34" charset="0"/>
              </a:rPr>
              <a:t>Rango</a:t>
            </a:r>
          </a:p>
          <a:p>
            <a:pPr lvl="1"/>
            <a:r>
              <a:rPr lang="es-MX" sz="2000" b="1" dirty="0" smtClean="0">
                <a:solidFill>
                  <a:srgbClr val="002060"/>
                </a:solidFill>
                <a:latin typeface="Arial Narrow" panose="020B0606020202030204" pitchFamily="34" charset="0"/>
              </a:rPr>
              <a:t>Varianza</a:t>
            </a:r>
          </a:p>
          <a:p>
            <a:pPr lvl="1"/>
            <a:r>
              <a:rPr lang="es-MX" sz="2000" b="1" dirty="0" smtClean="0">
                <a:solidFill>
                  <a:srgbClr val="002060"/>
                </a:solidFill>
                <a:latin typeface="Arial Narrow" panose="020B0606020202030204" pitchFamily="34" charset="0"/>
              </a:rPr>
              <a:t>Desviación estándar</a:t>
            </a:r>
          </a:p>
          <a:p>
            <a:pPr lvl="1"/>
            <a:r>
              <a:rPr lang="es-MX" sz="2000" b="1" dirty="0" smtClean="0">
                <a:solidFill>
                  <a:srgbClr val="002060"/>
                </a:solidFill>
                <a:latin typeface="Arial Narrow" panose="020B0606020202030204" pitchFamily="34" charset="0"/>
              </a:rPr>
              <a:t>Coeficiente de variación</a:t>
            </a:r>
          </a:p>
          <a:p>
            <a:endParaRPr lang="es-MX" sz="2000" dirty="0">
              <a:solidFill>
                <a:srgbClr val="002060"/>
              </a:solidFill>
              <a:latin typeface="Arial Narrow" panose="020B0606020202030204" pitchFamily="34" charset="0"/>
            </a:endParaRPr>
          </a:p>
        </p:txBody>
      </p:sp>
      <p:pic>
        <p:nvPicPr>
          <p:cNvPr id="9" name="Picture 2" descr="http://www4.uwsp.edu/psych/stat/5/rangba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5986" y="3200323"/>
            <a:ext cx="3685249" cy="274077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246426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1200329"/>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Rango</a:t>
            </a:r>
            <a:endParaRPr lang="es-MX" dirty="0"/>
          </a:p>
        </p:txBody>
      </p:sp>
      <p:sp>
        <p:nvSpPr>
          <p:cNvPr id="9" name="Marcador de contenido 2"/>
          <p:cNvSpPr txBox="1">
            <a:spLocks/>
          </p:cNvSpPr>
          <p:nvPr/>
        </p:nvSpPr>
        <p:spPr>
          <a:xfrm>
            <a:off x="486027" y="679804"/>
            <a:ext cx="7277274"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200" b="1" dirty="0" smtClean="0">
                <a:solidFill>
                  <a:srgbClr val="002060"/>
                </a:solidFill>
                <a:latin typeface="Arial Narrow" panose="020B0606020202030204" pitchFamily="34" charset="0"/>
              </a:rPr>
              <a:t>El Rango se define como la diferencia entre el valor más pequeño y el más grande en un conjunto de observaciones/datos.</a:t>
            </a:r>
          </a:p>
          <a:p>
            <a:r>
              <a:rPr lang="es-MX" sz="2200" dirty="0" smtClean="0">
                <a:solidFill>
                  <a:srgbClr val="002060"/>
                </a:solidFill>
                <a:latin typeface="Arial Narrow" panose="020B0606020202030204" pitchFamily="34" charset="0"/>
              </a:rPr>
              <a:t>Su utilidad es limitada ya que sólo considera dos valores del total de los datos.</a:t>
            </a:r>
          </a:p>
          <a:p>
            <a:r>
              <a:rPr lang="es-MX" sz="2200" dirty="0" smtClean="0">
                <a:solidFill>
                  <a:srgbClr val="002060"/>
                </a:solidFill>
                <a:latin typeface="Arial Narrow" panose="020B0606020202030204" pitchFamily="34" charset="0"/>
              </a:rPr>
              <a:t>Su cálculo es simple, es su principal ventaja</a:t>
            </a:r>
          </a:p>
          <a:p>
            <a:pPr marL="0" indent="0">
              <a:buNone/>
            </a:pPr>
            <a:endParaRPr lang="es-MX" sz="2200" dirty="0">
              <a:solidFill>
                <a:srgbClr val="002060"/>
              </a:solidFill>
              <a:latin typeface="Arial Narrow" panose="020B0606020202030204" pitchFamily="34" charset="0"/>
            </a:endParaRPr>
          </a:p>
          <a:p>
            <a:pPr marL="0" indent="0">
              <a:buNone/>
            </a:pPr>
            <a:r>
              <a:rPr lang="es-MX" sz="2200" dirty="0" smtClean="0">
                <a:solidFill>
                  <a:srgbClr val="002060"/>
                </a:solidFill>
                <a:latin typeface="Arial Narrow" panose="020B0606020202030204" pitchFamily="34" charset="0"/>
              </a:rPr>
              <a:t>El rango se define como:</a:t>
            </a:r>
          </a:p>
          <a:p>
            <a:pPr marL="0" indent="0">
              <a:buNone/>
            </a:pPr>
            <a:endParaRPr lang="es-MX" sz="2200" dirty="0">
              <a:solidFill>
                <a:srgbClr val="002060"/>
              </a:solidFill>
              <a:latin typeface="Arial Narrow" panose="020B0606020202030204" pitchFamily="34" charset="0"/>
            </a:endParaRPr>
          </a:p>
          <a:p>
            <a:pPr marL="0" indent="0">
              <a:buNone/>
            </a:pPr>
            <a:endParaRPr lang="es-MX" sz="2200" dirty="0" smtClean="0">
              <a:solidFill>
                <a:srgbClr val="002060"/>
              </a:solidFill>
              <a:latin typeface="Arial Narrow" panose="020B0606020202030204" pitchFamily="34" charset="0"/>
            </a:endParaRPr>
          </a:p>
          <a:p>
            <a:pPr marL="0" indent="0">
              <a:buNone/>
            </a:pPr>
            <a:r>
              <a:rPr lang="es-MX" sz="2200" dirty="0" smtClean="0">
                <a:solidFill>
                  <a:srgbClr val="002060"/>
                </a:solidFill>
                <a:latin typeface="Arial Narrow" panose="020B0606020202030204" pitchFamily="34" charset="0"/>
              </a:rPr>
              <a:t>Donde:</a:t>
            </a:r>
          </a:p>
          <a:p>
            <a:endParaRPr lang="es-MX" sz="22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200" dirty="0">
              <a:solidFill>
                <a:srgbClr val="002060"/>
              </a:solidFill>
              <a:latin typeface="Arial Narrow" panose="020B0606020202030204" pitchFamily="34" charset="0"/>
            </a:endParaRPr>
          </a:p>
        </p:txBody>
      </p:sp>
      <p:pic>
        <p:nvPicPr>
          <p:cNvPr id="10" name="Imagen 9"/>
          <p:cNvPicPr>
            <a:picLocks noChangeAspect="1"/>
          </p:cNvPicPr>
          <p:nvPr/>
        </p:nvPicPr>
        <p:blipFill rotWithShape="1">
          <a:blip r:embed="rId2"/>
          <a:srcRect l="13468" t="-10567" b="1"/>
          <a:stretch/>
        </p:blipFill>
        <p:spPr>
          <a:xfrm>
            <a:off x="2246577" y="3907904"/>
            <a:ext cx="1872783" cy="539257"/>
          </a:xfrm>
          <a:prstGeom prst="rect">
            <a:avLst/>
          </a:prstGeom>
        </p:spPr>
      </p:pic>
      <p:pic>
        <p:nvPicPr>
          <p:cNvPr id="11" name="Imagen 10"/>
          <p:cNvPicPr>
            <a:picLocks noChangeAspect="1"/>
          </p:cNvPicPr>
          <p:nvPr/>
        </p:nvPicPr>
        <p:blipFill>
          <a:blip r:embed="rId3"/>
          <a:stretch>
            <a:fillRect/>
          </a:stretch>
        </p:blipFill>
        <p:spPr>
          <a:xfrm>
            <a:off x="840858" y="5015572"/>
            <a:ext cx="2085013" cy="579170"/>
          </a:xfrm>
          <a:prstGeom prst="rect">
            <a:avLst/>
          </a:prstGeom>
        </p:spPr>
      </p:pic>
    </p:spTree>
    <p:extLst>
      <p:ext uri="{BB962C8B-B14F-4D97-AF65-F5344CB8AC3E}">
        <p14:creationId xmlns:p14="http://schemas.microsoft.com/office/powerpoint/2010/main" val="21520012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215152" y="82423"/>
            <a:ext cx="11456895" cy="1200329"/>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solidFill>
                  <a:srgbClr val="002060"/>
                </a:solidFill>
              </a:rPr>
              <a:t>Distribución de  frecuencias</a:t>
            </a:r>
            <a:endParaRPr lang="es-MX" dirty="0">
              <a:solidFill>
                <a:srgbClr val="002060"/>
              </a:solidFill>
            </a:endParaRPr>
          </a:p>
        </p:txBody>
      </p:sp>
      <p:sp>
        <p:nvSpPr>
          <p:cNvPr id="11" name="Rectángulo 10"/>
          <p:cNvSpPr/>
          <p:nvPr/>
        </p:nvSpPr>
        <p:spPr>
          <a:xfrm>
            <a:off x="581024" y="1567666"/>
            <a:ext cx="11458576" cy="1323439"/>
          </a:xfrm>
          <a:prstGeom prst="rect">
            <a:avLst/>
          </a:prstGeom>
        </p:spPr>
        <p:txBody>
          <a:bodyPr wrap="square">
            <a:spAutoFit/>
          </a:bodyPr>
          <a:lstStyle/>
          <a:p>
            <a:r>
              <a:rPr lang="es-MX" sz="2000" b="1" dirty="0" smtClean="0">
                <a:solidFill>
                  <a:srgbClr val="002060"/>
                </a:solidFill>
                <a:latin typeface="Arial Narrow" panose="020B0606020202030204" pitchFamily="34" charset="0"/>
              </a:rPr>
              <a:t>Distribución </a:t>
            </a:r>
            <a:r>
              <a:rPr lang="es-MX" sz="2000" b="1" dirty="0">
                <a:solidFill>
                  <a:srgbClr val="002060"/>
                </a:solidFill>
                <a:latin typeface="Arial Narrow" panose="020B0606020202030204" pitchFamily="34" charset="0"/>
              </a:rPr>
              <a:t>de </a:t>
            </a:r>
            <a:r>
              <a:rPr lang="es-MX" sz="2000" b="1" dirty="0" smtClean="0">
                <a:solidFill>
                  <a:srgbClr val="002060"/>
                </a:solidFill>
                <a:latin typeface="Arial Narrow" panose="020B0606020202030204" pitchFamily="34" charset="0"/>
              </a:rPr>
              <a:t>frecuencias:</a:t>
            </a:r>
          </a:p>
          <a:p>
            <a:pPr marL="342900" indent="-342900">
              <a:buFont typeface="Arial" panose="020B0604020202020204" pitchFamily="34" charset="0"/>
              <a:buChar char="•"/>
            </a:pPr>
            <a:r>
              <a:rPr lang="es-MX" sz="2000" dirty="0" smtClean="0">
                <a:solidFill>
                  <a:srgbClr val="002060"/>
                </a:solidFill>
                <a:latin typeface="Arial Narrow" panose="020B0606020202030204" pitchFamily="34" charset="0"/>
              </a:rPr>
              <a:t>Es la </a:t>
            </a:r>
            <a:r>
              <a:rPr lang="es-MX" sz="2000" dirty="0">
                <a:solidFill>
                  <a:srgbClr val="002060"/>
                </a:solidFill>
                <a:latin typeface="Arial Narrow" panose="020B0606020202030204" pitchFamily="34" charset="0"/>
              </a:rPr>
              <a:t>agrupación de datos en categorías </a:t>
            </a:r>
            <a:r>
              <a:rPr lang="es-MX" sz="2000" b="1" dirty="0">
                <a:solidFill>
                  <a:srgbClr val="002060"/>
                </a:solidFill>
                <a:latin typeface="Arial Narrow" panose="020B0606020202030204" pitchFamily="34" charset="0"/>
              </a:rPr>
              <a:t>mutuamente excluyentes </a:t>
            </a:r>
            <a:r>
              <a:rPr lang="es-MX" sz="2000" dirty="0">
                <a:solidFill>
                  <a:srgbClr val="002060"/>
                </a:solidFill>
                <a:latin typeface="Arial Narrow" panose="020B0606020202030204" pitchFamily="34" charset="0"/>
              </a:rPr>
              <a:t>que indican el número de observaciones en cada </a:t>
            </a:r>
            <a:r>
              <a:rPr lang="es-MX" sz="2000" dirty="0" smtClean="0">
                <a:solidFill>
                  <a:srgbClr val="002060"/>
                </a:solidFill>
                <a:latin typeface="Arial Narrow" panose="020B0606020202030204" pitchFamily="34" charset="0"/>
              </a:rPr>
              <a:t>categoría.</a:t>
            </a:r>
          </a:p>
          <a:p>
            <a:pPr marL="342900" indent="-342900">
              <a:buFont typeface="Arial" panose="020B0604020202020204" pitchFamily="34" charset="0"/>
              <a:buChar char="•"/>
            </a:pPr>
            <a:r>
              <a:rPr lang="es-MX" sz="2000" dirty="0" smtClean="0">
                <a:solidFill>
                  <a:srgbClr val="002060"/>
                </a:solidFill>
                <a:latin typeface="Arial Narrow" panose="020B0606020202030204" pitchFamily="34" charset="0"/>
              </a:rPr>
              <a:t>Es un tipo de tabla para evaluar datos</a:t>
            </a:r>
            <a:endParaRPr lang="es-MX" sz="2000" dirty="0">
              <a:solidFill>
                <a:srgbClr val="002060"/>
              </a:solidFill>
              <a:latin typeface="Arial Narrow" panose="020B0606020202030204" pitchFamily="34" charset="0"/>
            </a:endParaRPr>
          </a:p>
        </p:txBody>
      </p:sp>
      <p:sp>
        <p:nvSpPr>
          <p:cNvPr id="12" name="Rectángulo 11"/>
          <p:cNvSpPr/>
          <p:nvPr/>
        </p:nvSpPr>
        <p:spPr>
          <a:xfrm>
            <a:off x="581024" y="3043505"/>
            <a:ext cx="5210176" cy="1323439"/>
          </a:xfrm>
          <a:prstGeom prst="rect">
            <a:avLst/>
          </a:prstGeom>
        </p:spPr>
        <p:txBody>
          <a:bodyPr wrap="square">
            <a:spAutoFit/>
          </a:bodyPr>
          <a:lstStyle/>
          <a:p>
            <a:r>
              <a:rPr lang="es-MX" sz="2000" b="1" dirty="0" smtClean="0">
                <a:solidFill>
                  <a:srgbClr val="002060"/>
                </a:solidFill>
                <a:latin typeface="Arial Narrow" panose="020B0606020202030204" pitchFamily="34" charset="0"/>
              </a:rPr>
              <a:t>Distribución </a:t>
            </a:r>
            <a:r>
              <a:rPr lang="es-MX" sz="2000" b="1" dirty="0">
                <a:solidFill>
                  <a:srgbClr val="002060"/>
                </a:solidFill>
                <a:latin typeface="Arial Narrow" panose="020B0606020202030204" pitchFamily="34" charset="0"/>
              </a:rPr>
              <a:t>de </a:t>
            </a:r>
            <a:r>
              <a:rPr lang="es-MX" sz="2000" b="1" dirty="0" smtClean="0">
                <a:solidFill>
                  <a:srgbClr val="002060"/>
                </a:solidFill>
                <a:latin typeface="Arial Narrow" panose="020B0606020202030204" pitchFamily="34" charset="0"/>
              </a:rPr>
              <a:t>frecuencias para representar variables nominales y ordinales:</a:t>
            </a:r>
          </a:p>
          <a:p>
            <a:r>
              <a:rPr lang="es-MX" sz="2000" dirty="0" smtClean="0">
                <a:solidFill>
                  <a:srgbClr val="002060"/>
                </a:solidFill>
                <a:latin typeface="Arial Narrow" panose="020B0606020202030204" pitchFamily="34" charset="0"/>
              </a:rPr>
              <a:t>Conjunto de clases o categorías con cantidades numéricas correspondientes a cada una</a:t>
            </a:r>
            <a:endParaRPr lang="es-MX" sz="2000" dirty="0">
              <a:solidFill>
                <a:srgbClr val="002060"/>
              </a:solidFill>
              <a:latin typeface="Arial Narrow" panose="020B0606020202030204" pitchFamily="34" charset="0"/>
            </a:endParaRPr>
          </a:p>
        </p:txBody>
      </p:sp>
      <p:sp>
        <p:nvSpPr>
          <p:cNvPr id="13" name="Rectángulo 12"/>
          <p:cNvSpPr/>
          <p:nvPr/>
        </p:nvSpPr>
        <p:spPr>
          <a:xfrm>
            <a:off x="6891336" y="3037146"/>
            <a:ext cx="5210176" cy="3170099"/>
          </a:xfrm>
          <a:prstGeom prst="rect">
            <a:avLst/>
          </a:prstGeom>
        </p:spPr>
        <p:txBody>
          <a:bodyPr wrap="square">
            <a:spAutoFit/>
          </a:bodyPr>
          <a:lstStyle/>
          <a:p>
            <a:r>
              <a:rPr lang="es-MX" sz="2000" b="1" dirty="0" smtClean="0">
                <a:solidFill>
                  <a:srgbClr val="002060"/>
                </a:solidFill>
                <a:latin typeface="Arial Narrow" panose="020B0606020202030204" pitchFamily="34" charset="0"/>
              </a:rPr>
              <a:t>Distribución </a:t>
            </a:r>
            <a:r>
              <a:rPr lang="es-MX" sz="2000" b="1" dirty="0">
                <a:solidFill>
                  <a:srgbClr val="002060"/>
                </a:solidFill>
                <a:latin typeface="Arial Narrow" panose="020B0606020202030204" pitchFamily="34" charset="0"/>
              </a:rPr>
              <a:t>de </a:t>
            </a:r>
            <a:r>
              <a:rPr lang="es-MX" sz="2000" b="1" dirty="0" smtClean="0">
                <a:solidFill>
                  <a:srgbClr val="002060"/>
                </a:solidFill>
                <a:latin typeface="Arial Narrow" panose="020B0606020202030204" pitchFamily="34" charset="0"/>
              </a:rPr>
              <a:t>frecuencias para representar variables discretas o continuas:</a:t>
            </a:r>
          </a:p>
          <a:p>
            <a:r>
              <a:rPr lang="es-MX" sz="2000" dirty="0" smtClean="0">
                <a:solidFill>
                  <a:srgbClr val="002060"/>
                </a:solidFill>
                <a:latin typeface="Arial Narrow" panose="020B0606020202030204" pitchFamily="34" charset="0"/>
              </a:rPr>
              <a:t>Se divide el rango de valores de las observaciones en una serie de intervalos distintos que no se traslapen:</a:t>
            </a:r>
          </a:p>
          <a:p>
            <a:pPr marL="457200" indent="-457200">
              <a:buFont typeface="+mj-lt"/>
              <a:buAutoNum type="arabicPeriod"/>
            </a:pPr>
            <a:r>
              <a:rPr lang="es-MX" sz="2000" dirty="0" smtClean="0">
                <a:solidFill>
                  <a:srgbClr val="002060"/>
                </a:solidFill>
                <a:latin typeface="Arial Narrow" panose="020B0606020202030204" pitchFamily="34" charset="0"/>
              </a:rPr>
              <a:t>Se eligen los limites superior e inferior de cada intervalo</a:t>
            </a:r>
          </a:p>
          <a:p>
            <a:pPr marL="457200" indent="-457200">
              <a:buFont typeface="+mj-lt"/>
              <a:buAutoNum type="arabicPeriod"/>
            </a:pPr>
            <a:r>
              <a:rPr lang="es-MX" sz="2000" dirty="0" smtClean="0">
                <a:solidFill>
                  <a:srgbClr val="002060"/>
                </a:solidFill>
                <a:latin typeface="Arial Narrow" panose="020B0606020202030204" pitchFamily="34" charset="0"/>
              </a:rPr>
              <a:t>De cada intervalo se cuenta el número de observaciones cuyos valores caen dentro de cada par de limites</a:t>
            </a:r>
          </a:p>
          <a:p>
            <a:pPr marL="457200" indent="-457200">
              <a:buFont typeface="+mj-lt"/>
              <a:buAutoNum type="arabicPeriod"/>
            </a:pPr>
            <a:r>
              <a:rPr lang="es-MX" sz="2000" dirty="0" smtClean="0">
                <a:solidFill>
                  <a:srgbClr val="002060"/>
                </a:solidFill>
                <a:latin typeface="Arial Narrow" panose="020B0606020202030204" pitchFamily="34" charset="0"/>
              </a:rPr>
              <a:t>Los resultados se acomoda en forma de tabla</a:t>
            </a:r>
            <a:endParaRPr lang="es-MX" sz="2000" dirty="0">
              <a:solidFill>
                <a:srgbClr val="002060"/>
              </a:solidFill>
              <a:latin typeface="Arial Narrow" panose="020B0606020202030204" pitchFamily="34" charset="0"/>
            </a:endParaRPr>
          </a:p>
        </p:txBody>
      </p:sp>
    </p:spTree>
    <p:extLst>
      <p:ext uri="{BB962C8B-B14F-4D97-AF65-F5344CB8AC3E}">
        <p14:creationId xmlns:p14="http://schemas.microsoft.com/office/powerpoint/2010/main" val="2389607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1200329"/>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Varianza</a:t>
            </a:r>
            <a:endParaRPr lang="es-MX" dirty="0"/>
          </a:p>
        </p:txBody>
      </p:sp>
      <p:sp>
        <p:nvSpPr>
          <p:cNvPr id="8" name="Marcador de contenido 2"/>
          <p:cNvSpPr txBox="1">
            <a:spLocks/>
          </p:cNvSpPr>
          <p:nvPr/>
        </p:nvSpPr>
        <p:spPr>
          <a:xfrm>
            <a:off x="665629" y="1069181"/>
            <a:ext cx="6799696"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200" dirty="0" smtClean="0">
                <a:solidFill>
                  <a:srgbClr val="002060"/>
                </a:solidFill>
                <a:latin typeface="Arial Narrow" panose="020B0606020202030204" pitchFamily="34" charset="0"/>
              </a:rPr>
              <a:t>La varianza es una medida del esparcimiento de los valores alrededor de su media. </a:t>
            </a:r>
          </a:p>
          <a:p>
            <a:pPr marL="0" indent="0">
              <a:buNone/>
            </a:pPr>
            <a:r>
              <a:rPr lang="es-MX" sz="2200" dirty="0" smtClean="0">
                <a:solidFill>
                  <a:srgbClr val="002060"/>
                </a:solidFill>
                <a:latin typeface="Arial Narrow" panose="020B0606020202030204" pitchFamily="34" charset="0"/>
              </a:rPr>
              <a:t>La dispersión de un conjunto de datos es menor cuanto más cerca estén los valores de su media. </a:t>
            </a:r>
          </a:p>
          <a:p>
            <a:pPr marL="0" indent="0">
              <a:buNone/>
            </a:pPr>
            <a:endParaRPr lang="es-MX" sz="2200" dirty="0">
              <a:solidFill>
                <a:srgbClr val="002060"/>
              </a:solidFill>
              <a:latin typeface="Arial Narrow" panose="020B0606020202030204" pitchFamily="34" charset="0"/>
            </a:endParaRPr>
          </a:p>
          <a:p>
            <a:pPr marL="0" indent="0">
              <a:buNone/>
            </a:pPr>
            <a:r>
              <a:rPr lang="es-MX" sz="2200" dirty="0">
                <a:solidFill>
                  <a:srgbClr val="002060"/>
                </a:solidFill>
                <a:latin typeface="Arial Narrow" panose="020B0606020202030204" pitchFamily="34" charset="0"/>
              </a:rPr>
              <a:t>Para una </a:t>
            </a:r>
            <a:r>
              <a:rPr lang="es-MX" sz="2200" b="1" dirty="0">
                <a:solidFill>
                  <a:srgbClr val="002060"/>
                </a:solidFill>
                <a:latin typeface="Arial Narrow" panose="020B0606020202030204" pitchFamily="34" charset="0"/>
              </a:rPr>
              <a:t>población (N) </a:t>
            </a:r>
            <a:r>
              <a:rPr lang="es-MX" sz="2200" dirty="0">
                <a:solidFill>
                  <a:srgbClr val="002060"/>
                </a:solidFill>
                <a:latin typeface="Arial Narrow" panose="020B0606020202030204" pitchFamily="34" charset="0"/>
              </a:rPr>
              <a:t>dada, matemáticamente se puede  expresar como:</a:t>
            </a:r>
          </a:p>
          <a:p>
            <a:pPr marL="0" indent="0">
              <a:buNone/>
            </a:pPr>
            <a:endParaRPr lang="es-MX" sz="2200" dirty="0">
              <a:solidFill>
                <a:srgbClr val="002060"/>
              </a:solidFill>
              <a:latin typeface="Arial Narrow" panose="020B0606020202030204" pitchFamily="34" charset="0"/>
            </a:endParaRPr>
          </a:p>
          <a:p>
            <a:pPr marL="0" indent="0">
              <a:buNone/>
            </a:pPr>
            <a:endParaRPr lang="es-MX" sz="2200" dirty="0">
              <a:solidFill>
                <a:srgbClr val="002060"/>
              </a:solidFill>
              <a:latin typeface="Arial Narrow" panose="020B0606020202030204" pitchFamily="34" charset="0"/>
            </a:endParaRPr>
          </a:p>
          <a:p>
            <a:pPr marL="0" indent="0">
              <a:buNone/>
            </a:pPr>
            <a:r>
              <a:rPr lang="es-MX" sz="2200" dirty="0">
                <a:solidFill>
                  <a:srgbClr val="002060"/>
                </a:solidFill>
                <a:latin typeface="Arial Narrow" panose="020B0606020202030204" pitchFamily="34" charset="0"/>
              </a:rPr>
              <a:t>Mientras que para una </a:t>
            </a:r>
            <a:r>
              <a:rPr lang="es-MX" sz="2200" b="1" dirty="0" smtClean="0">
                <a:solidFill>
                  <a:srgbClr val="002060"/>
                </a:solidFill>
                <a:latin typeface="Arial Narrow" panose="020B0606020202030204" pitchFamily="34" charset="0"/>
              </a:rPr>
              <a:t>muestra (</a:t>
            </a:r>
            <a:r>
              <a:rPr lang="es-MX" sz="2200" b="1" dirty="0">
                <a:solidFill>
                  <a:srgbClr val="002060"/>
                </a:solidFill>
                <a:latin typeface="Arial Narrow" panose="020B0606020202030204" pitchFamily="34" charset="0"/>
              </a:rPr>
              <a:t>n) </a:t>
            </a:r>
            <a:r>
              <a:rPr lang="es-MX" sz="2200" dirty="0">
                <a:solidFill>
                  <a:srgbClr val="002060"/>
                </a:solidFill>
                <a:latin typeface="Arial Narrow" panose="020B0606020202030204" pitchFamily="34" charset="0"/>
              </a:rPr>
              <a:t>dada, matemáticamente se puede  expresar como:</a:t>
            </a:r>
          </a:p>
          <a:p>
            <a:pPr marL="0" indent="0">
              <a:buNone/>
            </a:pPr>
            <a:endParaRPr lang="es-MX" sz="2400" dirty="0" smtClean="0">
              <a:solidFill>
                <a:srgbClr val="002060"/>
              </a:solidFill>
              <a:latin typeface="Arial Narrow" panose="020B0606020202030204" pitchFamily="34" charset="0"/>
            </a:endParaRPr>
          </a:p>
        </p:txBody>
      </p:sp>
      <p:pic>
        <p:nvPicPr>
          <p:cNvPr id="11" name="Imagen 10"/>
          <p:cNvPicPr>
            <a:picLocks noChangeAspect="1"/>
          </p:cNvPicPr>
          <p:nvPr/>
        </p:nvPicPr>
        <p:blipFill>
          <a:blip r:embed="rId2"/>
          <a:stretch>
            <a:fillRect/>
          </a:stretch>
        </p:blipFill>
        <p:spPr>
          <a:xfrm>
            <a:off x="2448965" y="3655338"/>
            <a:ext cx="2365453" cy="707197"/>
          </a:xfrm>
          <a:prstGeom prst="rect">
            <a:avLst/>
          </a:prstGeom>
        </p:spPr>
      </p:pic>
      <p:pic>
        <p:nvPicPr>
          <p:cNvPr id="12" name="Imagen 11"/>
          <p:cNvPicPr>
            <a:picLocks noChangeAspect="1"/>
          </p:cNvPicPr>
          <p:nvPr/>
        </p:nvPicPr>
        <p:blipFill>
          <a:blip r:embed="rId3"/>
          <a:stretch>
            <a:fillRect/>
          </a:stretch>
        </p:blipFill>
        <p:spPr>
          <a:xfrm>
            <a:off x="2467254" y="5547247"/>
            <a:ext cx="2328874" cy="695004"/>
          </a:xfrm>
          <a:prstGeom prst="rect">
            <a:avLst/>
          </a:prstGeom>
        </p:spPr>
      </p:pic>
      <p:sp>
        <p:nvSpPr>
          <p:cNvPr id="6" name="Rectángulo 5"/>
          <p:cNvSpPr/>
          <p:nvPr/>
        </p:nvSpPr>
        <p:spPr>
          <a:xfrm>
            <a:off x="7329890" y="5725584"/>
            <a:ext cx="3951383" cy="923330"/>
          </a:xfrm>
          <a:prstGeom prst="rect">
            <a:avLst/>
          </a:prstGeom>
          <a:solidFill>
            <a:srgbClr val="002060"/>
          </a:solidFill>
        </p:spPr>
        <p:txBody>
          <a:bodyPr wrap="square">
            <a:spAutoFit/>
          </a:bodyPr>
          <a:lstStyle/>
          <a:p>
            <a:pPr algn="ctr"/>
            <a:r>
              <a:rPr lang="es-MX" dirty="0">
                <a:solidFill>
                  <a:srgbClr val="FFC000"/>
                </a:solidFill>
                <a:latin typeface="Arial Narrow" panose="020B0606020202030204" pitchFamily="34" charset="0"/>
              </a:rPr>
              <a:t> </a:t>
            </a:r>
            <a:r>
              <a:rPr lang="es-MX" b="1" dirty="0" smtClean="0">
                <a:solidFill>
                  <a:srgbClr val="FFC000"/>
                </a:solidFill>
                <a:latin typeface="Arial Narrow" panose="020B0606020202030204" pitchFamily="34" charset="0"/>
              </a:rPr>
              <a:t>Media </a:t>
            </a:r>
            <a:r>
              <a:rPr lang="es-MX" b="1" dirty="0">
                <a:solidFill>
                  <a:srgbClr val="FFC000"/>
                </a:solidFill>
                <a:latin typeface="Arial Narrow" panose="020B0606020202030204" pitchFamily="34" charset="0"/>
              </a:rPr>
              <a:t>de las desviaciones cuadráticas </a:t>
            </a:r>
            <a:r>
              <a:rPr lang="es-MX" b="1" dirty="0" smtClean="0">
                <a:solidFill>
                  <a:srgbClr val="FFC000"/>
                </a:solidFill>
                <a:latin typeface="Arial Narrow" panose="020B0606020202030204" pitchFamily="34" charset="0"/>
              </a:rPr>
              <a:t>de una</a:t>
            </a:r>
            <a:r>
              <a:rPr lang="es-MX" b="1" dirty="0">
                <a:solidFill>
                  <a:srgbClr val="FFC000"/>
                </a:solidFill>
                <a:latin typeface="Arial Narrow" panose="020B0606020202030204" pitchFamily="34" charset="0"/>
              </a:rPr>
              <a:t> </a:t>
            </a:r>
            <a:r>
              <a:rPr lang="es-MX" b="1" u="sng" dirty="0">
                <a:solidFill>
                  <a:srgbClr val="FFC000"/>
                </a:solidFill>
                <a:latin typeface="Arial Narrow" panose="020B0606020202030204" pitchFamily="34" charset="0"/>
              </a:rPr>
              <a:t>variable</a:t>
            </a:r>
            <a:r>
              <a:rPr lang="es-MX" b="1" dirty="0">
                <a:solidFill>
                  <a:srgbClr val="FFC000"/>
                </a:solidFill>
                <a:latin typeface="Arial Narrow" panose="020B0606020202030204" pitchFamily="34" charset="0"/>
              </a:rPr>
              <a:t> de carácter aleatorio, considerando el valor medio de ésta</a:t>
            </a:r>
            <a:r>
              <a:rPr lang="es-MX" dirty="0">
                <a:solidFill>
                  <a:srgbClr val="FFC000"/>
                </a:solidFill>
                <a:latin typeface="Arial Narrow" panose="020B0606020202030204" pitchFamily="34" charset="0"/>
              </a:rPr>
              <a:t>.</a:t>
            </a:r>
          </a:p>
        </p:txBody>
      </p:sp>
      <mc:AlternateContent xmlns:mc="http://schemas.openxmlformats.org/markup-compatibility/2006" xmlns:a14="http://schemas.microsoft.com/office/drawing/2010/main">
        <mc:Choice Requires="a14">
          <p:sp>
            <p:nvSpPr>
              <p:cNvPr id="10" name="CuadroTexto 9"/>
              <p:cNvSpPr txBox="1"/>
              <p:nvPr/>
            </p:nvSpPr>
            <p:spPr>
              <a:xfrm>
                <a:off x="5676095" y="3776388"/>
                <a:ext cx="1144609" cy="276999"/>
              </a:xfrm>
              <a:prstGeom prst="rect">
                <a:avLst/>
              </a:prstGeom>
              <a:solidFill>
                <a:srgbClr val="002060"/>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0" i="1" smtClean="0">
                          <a:solidFill>
                            <a:srgbClr val="FFC000"/>
                          </a:solidFill>
                          <a:latin typeface="Cambria Math" panose="02040503050406030204" pitchFamily="18" charset="0"/>
                          <a:ea typeface="Cambria Math" panose="02040503050406030204" pitchFamily="18" charset="0"/>
                        </a:rPr>
                        <m:t>𝜎</m:t>
                      </m:r>
                      <m:r>
                        <a:rPr lang="es-MX" b="0" i="1" smtClean="0">
                          <a:solidFill>
                            <a:srgbClr val="FFC000"/>
                          </a:solidFill>
                          <a:latin typeface="Cambria Math" panose="02040503050406030204" pitchFamily="18" charset="0"/>
                          <a:ea typeface="Cambria Math" panose="02040503050406030204" pitchFamily="18" charset="0"/>
                        </a:rPr>
                        <m:t>=</m:t>
                      </m:r>
                      <m:r>
                        <a:rPr lang="es-MX" b="0" i="1" smtClean="0">
                          <a:solidFill>
                            <a:srgbClr val="FFC000"/>
                          </a:solidFill>
                          <a:latin typeface="Cambria Math" panose="02040503050406030204" pitchFamily="18" charset="0"/>
                        </a:rPr>
                        <m:t>𝑠𝑖𝑔𝑚𝑎</m:t>
                      </m:r>
                    </m:oMath>
                  </m:oMathPara>
                </a14:m>
                <a:endParaRPr lang="es-MX" dirty="0">
                  <a:solidFill>
                    <a:srgbClr val="FFC000"/>
                  </a:solidFill>
                </a:endParaRPr>
              </a:p>
            </p:txBody>
          </p:sp>
        </mc:Choice>
        <mc:Fallback xmlns="">
          <p:sp>
            <p:nvSpPr>
              <p:cNvPr id="10" name="CuadroTexto 9"/>
              <p:cNvSpPr txBox="1">
                <a:spLocks noRot="1" noChangeAspect="1" noMove="1" noResize="1" noEditPoints="1" noAdjustHandles="1" noChangeArrowheads="1" noChangeShapeType="1" noTextEdit="1"/>
              </p:cNvSpPr>
              <p:nvPr/>
            </p:nvSpPr>
            <p:spPr>
              <a:xfrm>
                <a:off x="5676095" y="3776388"/>
                <a:ext cx="1144609" cy="276999"/>
              </a:xfrm>
              <a:prstGeom prst="rect">
                <a:avLst/>
              </a:prstGeom>
              <a:blipFill>
                <a:blip r:embed="rId4"/>
                <a:stretch>
                  <a:fillRect l="-2660" t="-2174" r="-6915" b="-32609"/>
                </a:stretch>
              </a:blipFill>
            </p:spPr>
            <p:txBody>
              <a:bodyPr/>
              <a:lstStyle/>
              <a:p>
                <a:r>
                  <a:rPr lang="es-MX">
                    <a:noFill/>
                  </a:rPr>
                  <a:t> </a:t>
                </a:r>
              </a:p>
            </p:txBody>
          </p:sp>
        </mc:Fallback>
      </mc:AlternateContent>
      <p:pic>
        <p:nvPicPr>
          <p:cNvPr id="10242" name="Picture 2" descr="Resultado de imagen para varianz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6222" y="2323630"/>
            <a:ext cx="4438578" cy="2905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8082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Desviación Estándar</a:t>
            </a:r>
            <a:endParaRPr lang="es-MX" dirty="0"/>
          </a:p>
        </p:txBody>
      </p:sp>
      <p:sp>
        <p:nvSpPr>
          <p:cNvPr id="9" name="Marcador de contenido 2"/>
          <p:cNvSpPr txBox="1">
            <a:spLocks/>
          </p:cNvSpPr>
          <p:nvPr/>
        </p:nvSpPr>
        <p:spPr>
          <a:xfrm>
            <a:off x="665629" y="1069181"/>
            <a:ext cx="6763603"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200" dirty="0" smtClean="0">
                <a:solidFill>
                  <a:srgbClr val="002060"/>
                </a:solidFill>
                <a:latin typeface="Arial Narrow" panose="020B0606020202030204" pitchFamily="34" charset="0"/>
              </a:rPr>
              <a:t>La </a:t>
            </a:r>
            <a:r>
              <a:rPr lang="es-MX" sz="2200" b="1" dirty="0" smtClean="0">
                <a:solidFill>
                  <a:srgbClr val="002060"/>
                </a:solidFill>
                <a:latin typeface="Arial Narrow" panose="020B0606020202030204" pitchFamily="34" charset="0"/>
              </a:rPr>
              <a:t>desviación estándar </a:t>
            </a:r>
            <a:r>
              <a:rPr lang="es-MX" sz="2200" dirty="0" smtClean="0">
                <a:solidFill>
                  <a:srgbClr val="002060"/>
                </a:solidFill>
                <a:latin typeface="Arial Narrow" panose="020B0606020202030204" pitchFamily="34" charset="0"/>
              </a:rPr>
              <a:t>es una medida de dispersión que deriva de la varianza. Para obtener la medida de dispersión en medidas originales, que sean adecuadas, solo que tiene que obtener la raíz cuadrada de la varianza (que tiene unidades al cuadrado)</a:t>
            </a:r>
          </a:p>
          <a:p>
            <a:pPr marL="0" indent="0">
              <a:buNone/>
            </a:pPr>
            <a:r>
              <a:rPr lang="es-MX" sz="2200" dirty="0" smtClean="0">
                <a:solidFill>
                  <a:srgbClr val="002060"/>
                </a:solidFill>
                <a:latin typeface="Arial Narrow" panose="020B0606020202030204" pitchFamily="34" charset="0"/>
              </a:rPr>
              <a:t>Para </a:t>
            </a:r>
            <a:r>
              <a:rPr lang="es-MX" sz="2200" dirty="0">
                <a:solidFill>
                  <a:srgbClr val="002060"/>
                </a:solidFill>
                <a:latin typeface="Arial Narrow" panose="020B0606020202030204" pitchFamily="34" charset="0"/>
              </a:rPr>
              <a:t>una </a:t>
            </a:r>
            <a:r>
              <a:rPr lang="es-MX" sz="2200" b="1" dirty="0">
                <a:solidFill>
                  <a:srgbClr val="002060"/>
                </a:solidFill>
                <a:latin typeface="Arial Narrow" panose="020B0606020202030204" pitchFamily="34" charset="0"/>
              </a:rPr>
              <a:t>población (N) </a:t>
            </a:r>
            <a:r>
              <a:rPr lang="es-MX" sz="2200" dirty="0">
                <a:solidFill>
                  <a:srgbClr val="002060"/>
                </a:solidFill>
                <a:latin typeface="Arial Narrow" panose="020B0606020202030204" pitchFamily="34" charset="0"/>
              </a:rPr>
              <a:t>dada, matemáticamente se puede  expresar como:</a:t>
            </a:r>
          </a:p>
          <a:p>
            <a:pPr marL="0" indent="0">
              <a:buNone/>
            </a:pPr>
            <a:endParaRPr lang="es-MX" sz="2200" dirty="0">
              <a:solidFill>
                <a:srgbClr val="002060"/>
              </a:solidFill>
              <a:latin typeface="Arial Narrow" panose="020B0606020202030204" pitchFamily="34" charset="0"/>
            </a:endParaRPr>
          </a:p>
          <a:p>
            <a:pPr marL="0" indent="0">
              <a:buNone/>
            </a:pPr>
            <a:endParaRPr lang="es-MX" sz="2200" dirty="0">
              <a:solidFill>
                <a:srgbClr val="002060"/>
              </a:solidFill>
              <a:latin typeface="Arial Narrow" panose="020B0606020202030204" pitchFamily="34" charset="0"/>
            </a:endParaRPr>
          </a:p>
          <a:p>
            <a:pPr marL="0" indent="0">
              <a:buNone/>
            </a:pPr>
            <a:r>
              <a:rPr lang="es-MX" sz="2200" dirty="0">
                <a:solidFill>
                  <a:srgbClr val="002060"/>
                </a:solidFill>
                <a:latin typeface="Arial Narrow" panose="020B0606020202030204" pitchFamily="34" charset="0"/>
              </a:rPr>
              <a:t>Mientras que para una </a:t>
            </a:r>
            <a:r>
              <a:rPr lang="es-MX" sz="2200" b="1" dirty="0" smtClean="0">
                <a:solidFill>
                  <a:srgbClr val="002060"/>
                </a:solidFill>
                <a:latin typeface="Arial Narrow" panose="020B0606020202030204" pitchFamily="34" charset="0"/>
              </a:rPr>
              <a:t>muestra (</a:t>
            </a:r>
            <a:r>
              <a:rPr lang="es-MX" sz="2200" b="1" dirty="0">
                <a:solidFill>
                  <a:srgbClr val="002060"/>
                </a:solidFill>
                <a:latin typeface="Arial Narrow" panose="020B0606020202030204" pitchFamily="34" charset="0"/>
              </a:rPr>
              <a:t>n) </a:t>
            </a:r>
            <a:r>
              <a:rPr lang="es-MX" sz="2200" dirty="0">
                <a:solidFill>
                  <a:srgbClr val="002060"/>
                </a:solidFill>
                <a:latin typeface="Arial Narrow" panose="020B0606020202030204" pitchFamily="34" charset="0"/>
              </a:rPr>
              <a:t>dada, matemáticamente se puede  expresar como:</a:t>
            </a:r>
          </a:p>
          <a:p>
            <a:endParaRPr lang="es-MX" sz="2200" dirty="0" smtClean="0"/>
          </a:p>
        </p:txBody>
      </p:sp>
      <p:pic>
        <p:nvPicPr>
          <p:cNvPr id="10" name="Imagen 9"/>
          <p:cNvPicPr>
            <a:picLocks noChangeAspect="1"/>
          </p:cNvPicPr>
          <p:nvPr/>
        </p:nvPicPr>
        <p:blipFill>
          <a:blip r:embed="rId2"/>
          <a:stretch>
            <a:fillRect/>
          </a:stretch>
        </p:blipFill>
        <p:spPr>
          <a:xfrm>
            <a:off x="2343451" y="3352723"/>
            <a:ext cx="3020120" cy="907657"/>
          </a:xfrm>
          <a:prstGeom prst="rect">
            <a:avLst/>
          </a:prstGeom>
        </p:spPr>
      </p:pic>
      <p:pic>
        <p:nvPicPr>
          <p:cNvPr id="11" name="Imagen 10"/>
          <p:cNvPicPr>
            <a:picLocks noChangeAspect="1"/>
          </p:cNvPicPr>
          <p:nvPr/>
        </p:nvPicPr>
        <p:blipFill>
          <a:blip r:embed="rId3"/>
          <a:stretch>
            <a:fillRect/>
          </a:stretch>
        </p:blipFill>
        <p:spPr>
          <a:xfrm>
            <a:off x="2343451" y="5267915"/>
            <a:ext cx="3020119" cy="907657"/>
          </a:xfrm>
          <a:prstGeom prst="rect">
            <a:avLst/>
          </a:prstGeom>
        </p:spPr>
      </p:pic>
      <p:sp>
        <p:nvSpPr>
          <p:cNvPr id="12" name="Rectángulo 11"/>
          <p:cNvSpPr/>
          <p:nvPr/>
        </p:nvSpPr>
        <p:spPr>
          <a:xfrm>
            <a:off x="7611317" y="5485407"/>
            <a:ext cx="3967909" cy="923330"/>
          </a:xfrm>
          <a:prstGeom prst="rect">
            <a:avLst/>
          </a:prstGeom>
          <a:solidFill>
            <a:srgbClr val="002060"/>
          </a:solidFill>
        </p:spPr>
        <p:txBody>
          <a:bodyPr wrap="square">
            <a:spAutoFit/>
          </a:bodyPr>
          <a:lstStyle/>
          <a:p>
            <a:r>
              <a:rPr lang="es-MX" dirty="0">
                <a:solidFill>
                  <a:srgbClr val="FFC000"/>
                </a:solidFill>
                <a:latin typeface="Arial Narrow" panose="020B0606020202030204" pitchFamily="34" charset="0"/>
              </a:rPr>
              <a:t>Dicho de otra manera, la desviación estándar es simplemente el "promedio" o variación </a:t>
            </a:r>
            <a:r>
              <a:rPr lang="es-MX" dirty="0" smtClean="0">
                <a:solidFill>
                  <a:srgbClr val="FFC000"/>
                </a:solidFill>
                <a:latin typeface="Arial Narrow" panose="020B0606020202030204" pitchFamily="34" charset="0"/>
              </a:rPr>
              <a:t>esperada con </a:t>
            </a:r>
            <a:r>
              <a:rPr lang="es-MX" dirty="0">
                <a:solidFill>
                  <a:srgbClr val="FFC000"/>
                </a:solidFill>
                <a:latin typeface="Arial Narrow" panose="020B0606020202030204" pitchFamily="34" charset="0"/>
              </a:rPr>
              <a:t>respecto a la media </a:t>
            </a:r>
            <a:r>
              <a:rPr lang="es-MX" dirty="0" smtClean="0">
                <a:solidFill>
                  <a:srgbClr val="FFC000"/>
                </a:solidFill>
                <a:latin typeface="Arial Narrow" panose="020B0606020202030204" pitchFamily="34" charset="0"/>
              </a:rPr>
              <a:t>aritmética</a:t>
            </a:r>
            <a:endParaRPr lang="es-MX" dirty="0">
              <a:solidFill>
                <a:srgbClr val="FFC000"/>
              </a:solidFill>
              <a:latin typeface="Arial Narrow" panose="020B0606020202030204" pitchFamily="34" charset="0"/>
            </a:endParaRPr>
          </a:p>
        </p:txBody>
      </p:sp>
      <p:pic>
        <p:nvPicPr>
          <p:cNvPr id="9218" name="Picture 2" descr="Resultado de imagen para desviacion estand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5028" y="2869752"/>
            <a:ext cx="4435972" cy="2217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7554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Coeficiente de variación</a:t>
            </a:r>
            <a:endParaRPr lang="es-MX" dirty="0"/>
          </a:p>
        </p:txBody>
      </p:sp>
      <p:sp>
        <p:nvSpPr>
          <p:cNvPr id="8" name="Marcador de contenido 2"/>
          <p:cNvSpPr txBox="1">
            <a:spLocks/>
          </p:cNvSpPr>
          <p:nvPr/>
        </p:nvSpPr>
        <p:spPr>
          <a:xfrm>
            <a:off x="486002" y="2354262"/>
            <a:ext cx="7609764"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200" dirty="0" smtClean="0">
                <a:solidFill>
                  <a:srgbClr val="002060"/>
                </a:solidFill>
                <a:latin typeface="Arial Narrow" panose="020B0606020202030204" pitchFamily="34" charset="0"/>
              </a:rPr>
              <a:t>El coeficiente de variación sirve para comparar la dispersión de un conjunto de datos, ya que la </a:t>
            </a:r>
            <a:r>
              <a:rPr lang="es-MX" sz="2200" b="1" dirty="0" smtClean="0">
                <a:solidFill>
                  <a:srgbClr val="002060"/>
                </a:solidFill>
                <a:latin typeface="Arial Narrow" panose="020B0606020202030204" pitchFamily="34" charset="0"/>
              </a:rPr>
              <a:t>desviación estándar no se puede usar para ese fin </a:t>
            </a:r>
            <a:r>
              <a:rPr lang="es-MX" sz="2200" dirty="0" smtClean="0">
                <a:solidFill>
                  <a:srgbClr val="002060"/>
                </a:solidFill>
                <a:latin typeface="Arial Narrow" panose="020B0606020202030204" pitchFamily="34" charset="0"/>
              </a:rPr>
              <a:t>porque los conjuntos de datos pueden tener diferentes unidades, o diferentes órdenes de magnitud</a:t>
            </a:r>
          </a:p>
          <a:p>
            <a:pPr marL="0" indent="0">
              <a:buNone/>
            </a:pPr>
            <a:r>
              <a:rPr lang="es-MX" sz="2200" dirty="0" smtClean="0">
                <a:solidFill>
                  <a:srgbClr val="002060"/>
                </a:solidFill>
                <a:latin typeface="Arial Narrow" panose="020B0606020202030204" pitchFamily="34" charset="0"/>
              </a:rPr>
              <a:t>El coeficiente de variación es una medida de varianza relativa; expresa la desviación estándar como un porcentaje de la media</a:t>
            </a:r>
          </a:p>
          <a:p>
            <a:pPr marL="45720" indent="0">
              <a:buFont typeface="Arial" panose="020B0604020202020204" pitchFamily="34" charset="0"/>
              <a:buNone/>
            </a:pPr>
            <a:endParaRPr lang="es-MX" sz="22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200" dirty="0" smtClean="0">
              <a:solidFill>
                <a:srgbClr val="002060"/>
              </a:solidFill>
              <a:latin typeface="Arial Narrow" panose="020B0606020202030204" pitchFamily="34" charset="0"/>
            </a:endParaRPr>
          </a:p>
          <a:p>
            <a:endParaRPr lang="es-MX" sz="2200" dirty="0" smtClean="0">
              <a:solidFill>
                <a:srgbClr val="002060"/>
              </a:solidFill>
              <a:latin typeface="Arial Narrow" panose="020B0606020202030204" pitchFamily="34" charset="0"/>
            </a:endParaRPr>
          </a:p>
          <a:p>
            <a:endParaRPr lang="es-MX" sz="2200" dirty="0">
              <a:solidFill>
                <a:srgbClr val="002060"/>
              </a:solidFill>
              <a:latin typeface="Arial Narrow" panose="020B0606020202030204" pitchFamily="34" charset="0"/>
            </a:endParaRPr>
          </a:p>
        </p:txBody>
      </p:sp>
      <p:pic>
        <p:nvPicPr>
          <p:cNvPr id="9" name="Imagen 8"/>
          <p:cNvPicPr>
            <a:picLocks noChangeAspect="1"/>
          </p:cNvPicPr>
          <p:nvPr/>
        </p:nvPicPr>
        <p:blipFill rotWithShape="1">
          <a:blip r:embed="rId2"/>
          <a:srcRect l="14231" t="-28885" b="-1"/>
          <a:stretch/>
        </p:blipFill>
        <p:spPr>
          <a:xfrm>
            <a:off x="2770494" y="4776716"/>
            <a:ext cx="1939311" cy="641445"/>
          </a:xfrm>
          <a:prstGeom prst="rect">
            <a:avLst/>
          </a:prstGeom>
        </p:spPr>
      </p:pic>
    </p:spTree>
    <p:extLst>
      <p:ext uri="{BB962C8B-B14F-4D97-AF65-F5344CB8AC3E}">
        <p14:creationId xmlns:p14="http://schemas.microsoft.com/office/powerpoint/2010/main" val="19712065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Parámetros de localización</a:t>
            </a:r>
            <a:endParaRPr lang="es-MX" dirty="0"/>
          </a:p>
        </p:txBody>
      </p:sp>
      <p:sp>
        <p:nvSpPr>
          <p:cNvPr id="8" name="Marcador de contenido 2"/>
          <p:cNvSpPr txBox="1">
            <a:spLocks/>
          </p:cNvSpPr>
          <p:nvPr/>
        </p:nvSpPr>
        <p:spPr>
          <a:xfrm>
            <a:off x="591007" y="851566"/>
            <a:ext cx="5767316" cy="554923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2200" dirty="0" smtClean="0">
                <a:solidFill>
                  <a:srgbClr val="002060"/>
                </a:solidFill>
                <a:latin typeface="Arial Narrow" panose="020B0606020202030204" pitchFamily="34" charset="0"/>
              </a:rPr>
              <a:t>Los Parámetros de Localización son medidas descriptivas que se pueden utilizar para designar ciertas posiciones sobre el eje horizontal en una gráfica de la distribución de una variable.</a:t>
            </a:r>
          </a:p>
          <a:p>
            <a:pPr marL="0" indent="0">
              <a:buNone/>
            </a:pPr>
            <a:r>
              <a:rPr lang="es-MX" sz="2200" b="1" dirty="0" smtClean="0">
                <a:solidFill>
                  <a:srgbClr val="002060"/>
                </a:solidFill>
                <a:latin typeface="Arial Narrow" panose="020B0606020202030204" pitchFamily="34" charset="0"/>
              </a:rPr>
              <a:t>La mediana es un caso especial de un parámetro de localización.</a:t>
            </a:r>
          </a:p>
          <a:p>
            <a:pPr marL="45720" indent="0">
              <a:buFont typeface="Arial" panose="020B0604020202020204" pitchFamily="34" charset="0"/>
              <a:buNone/>
            </a:pPr>
            <a:endParaRPr lang="es-MX" sz="22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2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200" dirty="0" smtClean="0">
              <a:solidFill>
                <a:srgbClr val="002060"/>
              </a:solidFill>
              <a:latin typeface="Arial Narrow" panose="020B0606020202030204" pitchFamily="34" charset="0"/>
            </a:endParaRPr>
          </a:p>
          <a:p>
            <a:endParaRPr lang="es-MX" sz="2200" dirty="0" smtClean="0">
              <a:solidFill>
                <a:srgbClr val="002060"/>
              </a:solidFill>
              <a:latin typeface="Arial Narrow" panose="020B0606020202030204" pitchFamily="34" charset="0"/>
            </a:endParaRPr>
          </a:p>
          <a:p>
            <a:endParaRPr lang="es-MX" sz="2200" dirty="0" smtClean="0">
              <a:solidFill>
                <a:srgbClr val="002060"/>
              </a:solidFill>
              <a:latin typeface="Arial Narrow" panose="020B0606020202030204" pitchFamily="34" charset="0"/>
            </a:endParaRPr>
          </a:p>
          <a:p>
            <a:endParaRPr lang="es-MX" sz="2200" dirty="0">
              <a:solidFill>
                <a:srgbClr val="002060"/>
              </a:solidFill>
              <a:latin typeface="Arial Narrow" panose="020B0606020202030204" pitchFamily="34" charset="0"/>
            </a:endParaRPr>
          </a:p>
          <a:p>
            <a:endParaRPr lang="es-MX" sz="2200" dirty="0" smtClean="0">
              <a:solidFill>
                <a:srgbClr val="002060"/>
              </a:solidFill>
              <a:latin typeface="Arial Narrow" panose="020B0606020202030204" pitchFamily="34" charset="0"/>
            </a:endParaRPr>
          </a:p>
          <a:p>
            <a:endParaRPr lang="es-MX" sz="2200" dirty="0" smtClean="0">
              <a:solidFill>
                <a:srgbClr val="002060"/>
              </a:solidFill>
              <a:latin typeface="Arial Narrow" panose="020B0606020202030204" pitchFamily="34" charset="0"/>
            </a:endParaRPr>
          </a:p>
        </p:txBody>
      </p:sp>
      <p:pic>
        <p:nvPicPr>
          <p:cNvPr id="9" name="Picture 4" descr="http://www.hablandocondatos.com/blog/wp-content/uploads/2013/10/campana-gauss.jpg"/>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65192" y="3200323"/>
            <a:ext cx="2818946" cy="1825268"/>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4" descr="http://www.hablandocondatos.com/blog/wp-content/uploads/2013/10/campana-gauss.jpg"/>
          <p:cNvPicPr>
            <a:picLocks noChangeAspect="1" noChangeArrowheads="1"/>
          </p:cNvPicPr>
          <p:nvPr/>
        </p:nvPicPr>
        <p:blipFill>
          <a:blip r:embed="rId2">
            <a:clrChange>
              <a:clrFrom>
                <a:srgbClr val="FFFFFF"/>
              </a:clrFrom>
              <a:clrTo>
                <a:srgbClr val="FFFFFF">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41635" y="3200323"/>
            <a:ext cx="2818946" cy="1825268"/>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CuadroTexto 10"/>
          <p:cNvSpPr txBox="1"/>
          <p:nvPr/>
        </p:nvSpPr>
        <p:spPr>
          <a:xfrm>
            <a:off x="2466739" y="5056432"/>
            <a:ext cx="2015851" cy="430887"/>
          </a:xfrm>
          <a:prstGeom prst="rect">
            <a:avLst/>
          </a:prstGeom>
          <a:noFill/>
        </p:spPr>
        <p:txBody>
          <a:bodyPr wrap="square" rtlCol="0">
            <a:spAutoFit/>
          </a:bodyPr>
          <a:lstStyle/>
          <a:p>
            <a:pPr algn="ctr"/>
            <a:r>
              <a:rPr lang="es-MX" sz="2200" dirty="0" smtClean="0">
                <a:solidFill>
                  <a:srgbClr val="002060"/>
                </a:solidFill>
                <a:latin typeface="Arial Narrow" panose="020B0606020202030204" pitchFamily="34" charset="0"/>
              </a:rPr>
              <a:t>Mediana= </a:t>
            </a:r>
            <a:r>
              <a:rPr lang="es-MX" sz="2200" b="1" dirty="0" smtClean="0">
                <a:solidFill>
                  <a:srgbClr val="002060"/>
                </a:solidFill>
                <a:latin typeface="Arial Narrow" panose="020B0606020202030204" pitchFamily="34" charset="0"/>
              </a:rPr>
              <a:t>20</a:t>
            </a:r>
            <a:endParaRPr lang="es-MX" sz="2200" b="1" dirty="0">
              <a:solidFill>
                <a:srgbClr val="002060"/>
              </a:solidFill>
              <a:latin typeface="Arial Narrow" panose="020B0606020202030204" pitchFamily="34" charset="0"/>
            </a:endParaRPr>
          </a:p>
        </p:txBody>
      </p:sp>
      <p:sp>
        <p:nvSpPr>
          <p:cNvPr id="12" name="CuadroTexto 11"/>
          <p:cNvSpPr txBox="1"/>
          <p:nvPr/>
        </p:nvSpPr>
        <p:spPr>
          <a:xfrm>
            <a:off x="8448600" y="5177991"/>
            <a:ext cx="2207347" cy="430887"/>
          </a:xfrm>
          <a:prstGeom prst="rect">
            <a:avLst/>
          </a:prstGeom>
          <a:noFill/>
        </p:spPr>
        <p:txBody>
          <a:bodyPr wrap="square" rtlCol="0">
            <a:spAutoFit/>
          </a:bodyPr>
          <a:lstStyle/>
          <a:p>
            <a:pPr algn="ctr"/>
            <a:r>
              <a:rPr lang="es-MX" sz="2200" dirty="0" smtClean="0">
                <a:solidFill>
                  <a:srgbClr val="002060"/>
                </a:solidFill>
                <a:latin typeface="Arial Narrow" panose="020B0606020202030204" pitchFamily="34" charset="0"/>
              </a:rPr>
              <a:t>Mediana= </a:t>
            </a:r>
            <a:r>
              <a:rPr lang="es-MX" sz="2200" b="1" dirty="0" smtClean="0">
                <a:solidFill>
                  <a:srgbClr val="002060"/>
                </a:solidFill>
                <a:latin typeface="Arial Narrow" panose="020B0606020202030204" pitchFamily="34" charset="0"/>
              </a:rPr>
              <a:t>50</a:t>
            </a:r>
            <a:endParaRPr lang="es-MX" sz="2200" b="1" dirty="0">
              <a:solidFill>
                <a:srgbClr val="002060"/>
              </a:solidFill>
              <a:latin typeface="Arial Narrow" panose="020B0606020202030204" pitchFamily="34" charset="0"/>
            </a:endParaRPr>
          </a:p>
        </p:txBody>
      </p:sp>
      <p:sp>
        <p:nvSpPr>
          <p:cNvPr id="6" name="Rectángulo 5"/>
          <p:cNvSpPr/>
          <p:nvPr/>
        </p:nvSpPr>
        <p:spPr>
          <a:xfrm>
            <a:off x="426663" y="6040444"/>
            <a:ext cx="8662745" cy="369332"/>
          </a:xfrm>
          <a:prstGeom prst="rect">
            <a:avLst/>
          </a:prstGeom>
        </p:spPr>
        <p:txBody>
          <a:bodyPr wrap="square">
            <a:spAutoFit/>
          </a:bodyPr>
          <a:lstStyle/>
          <a:p>
            <a:r>
              <a:rPr lang="es-MX" dirty="0">
                <a:solidFill>
                  <a:srgbClr val="002060"/>
                </a:solidFill>
                <a:latin typeface="Arial Narrow" panose="020B0606020202030204" pitchFamily="34" charset="0"/>
              </a:rPr>
              <a:t>Otros parámetros de localización son los </a:t>
            </a:r>
            <a:r>
              <a:rPr lang="es-MX" b="1" dirty="0">
                <a:solidFill>
                  <a:srgbClr val="002060"/>
                </a:solidFill>
                <a:latin typeface="Arial Narrow" panose="020B0606020202030204" pitchFamily="34" charset="0"/>
              </a:rPr>
              <a:t>PERCENTILES Y CUARTILES</a:t>
            </a:r>
          </a:p>
        </p:txBody>
      </p:sp>
    </p:spTree>
    <p:extLst>
      <p:ext uri="{BB962C8B-B14F-4D97-AF65-F5344CB8AC3E}">
        <p14:creationId xmlns:p14="http://schemas.microsoft.com/office/powerpoint/2010/main" val="1655376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Parámetros de localización</a:t>
            </a:r>
            <a:endParaRPr lang="es-MX" dirty="0"/>
          </a:p>
        </p:txBody>
      </p:sp>
      <p:sp>
        <p:nvSpPr>
          <p:cNvPr id="8" name="Marcador de contenido 2"/>
          <p:cNvSpPr txBox="1">
            <a:spLocks/>
          </p:cNvSpPr>
          <p:nvPr/>
        </p:nvSpPr>
        <p:spPr>
          <a:xfrm>
            <a:off x="442415" y="1177054"/>
            <a:ext cx="6572534"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buFont typeface="Arial" panose="020B0604020202020204" pitchFamily="34" charset="0"/>
              <a:buNone/>
            </a:pPr>
            <a:r>
              <a:rPr lang="es-MX" sz="2400" b="1" dirty="0" smtClean="0">
                <a:solidFill>
                  <a:srgbClr val="002060"/>
                </a:solidFill>
                <a:latin typeface="Arial Narrow" panose="020B0606020202030204" pitchFamily="34" charset="0"/>
              </a:rPr>
              <a:t>Percentil:</a:t>
            </a:r>
            <a:r>
              <a:rPr lang="es-MX" sz="2400" dirty="0" smtClean="0">
                <a:solidFill>
                  <a:srgbClr val="002060"/>
                </a:solidFill>
                <a:latin typeface="Arial Narrow" panose="020B0606020202030204" pitchFamily="34" charset="0"/>
              </a:rPr>
              <a:t> Dado un conjunto de n observaciones x</a:t>
            </a:r>
            <a:r>
              <a:rPr lang="es-MX" sz="2400" baseline="-25000" dirty="0" smtClean="0">
                <a:solidFill>
                  <a:srgbClr val="002060"/>
                </a:solidFill>
                <a:latin typeface="Arial Narrow" panose="020B0606020202030204" pitchFamily="34" charset="0"/>
              </a:rPr>
              <a:t>1</a:t>
            </a:r>
            <a:r>
              <a:rPr lang="es-MX" sz="2400" dirty="0" smtClean="0">
                <a:solidFill>
                  <a:srgbClr val="002060"/>
                </a:solidFill>
                <a:latin typeface="Arial Narrow" panose="020B0606020202030204" pitchFamily="34" charset="0"/>
              </a:rPr>
              <a:t>, x</a:t>
            </a:r>
            <a:r>
              <a:rPr lang="es-MX" sz="2400" baseline="-25000" dirty="0" smtClean="0">
                <a:solidFill>
                  <a:srgbClr val="002060"/>
                </a:solidFill>
                <a:latin typeface="Arial Narrow" panose="020B0606020202030204" pitchFamily="34" charset="0"/>
              </a:rPr>
              <a:t>2</a:t>
            </a:r>
            <a:r>
              <a:rPr lang="es-MX" sz="2400" dirty="0" smtClean="0">
                <a:solidFill>
                  <a:srgbClr val="002060"/>
                </a:solidFill>
                <a:latin typeface="Arial Narrow" panose="020B0606020202030204" pitchFamily="34" charset="0"/>
              </a:rPr>
              <a:t>,…,</a:t>
            </a:r>
            <a:r>
              <a:rPr lang="es-MX" sz="2400" dirty="0" err="1" smtClean="0">
                <a:solidFill>
                  <a:srgbClr val="002060"/>
                </a:solidFill>
                <a:latin typeface="Arial Narrow" panose="020B0606020202030204" pitchFamily="34" charset="0"/>
              </a:rPr>
              <a:t>x</a:t>
            </a:r>
            <a:r>
              <a:rPr lang="es-MX" sz="2400" baseline="-25000" dirty="0" err="1" smtClean="0">
                <a:solidFill>
                  <a:srgbClr val="002060"/>
                </a:solidFill>
                <a:latin typeface="Arial Narrow" panose="020B0606020202030204" pitchFamily="34" charset="0"/>
              </a:rPr>
              <a:t>n</a:t>
            </a:r>
            <a:r>
              <a:rPr lang="es-MX" sz="2400" dirty="0" smtClean="0">
                <a:solidFill>
                  <a:srgbClr val="002060"/>
                </a:solidFill>
                <a:latin typeface="Arial Narrow" panose="020B0606020202030204" pitchFamily="34" charset="0"/>
              </a:rPr>
              <a:t>, el p-</a:t>
            </a:r>
            <a:r>
              <a:rPr lang="es-MX" sz="2400" dirty="0" err="1" smtClean="0">
                <a:solidFill>
                  <a:srgbClr val="002060"/>
                </a:solidFill>
                <a:latin typeface="Arial Narrow" panose="020B0606020202030204" pitchFamily="34" charset="0"/>
              </a:rPr>
              <a:t>ésimo</a:t>
            </a:r>
            <a:r>
              <a:rPr lang="es-MX" sz="2400" dirty="0" smtClean="0">
                <a:solidFill>
                  <a:srgbClr val="002060"/>
                </a:solidFill>
                <a:latin typeface="Arial Narrow" panose="020B0606020202030204" pitchFamily="34" charset="0"/>
              </a:rPr>
              <a:t> percentil P </a:t>
            </a:r>
            <a:r>
              <a:rPr lang="es-MX" sz="2400" b="1" dirty="0" smtClean="0">
                <a:solidFill>
                  <a:srgbClr val="002060"/>
                </a:solidFill>
                <a:latin typeface="Arial Narrow" panose="020B0606020202030204" pitchFamily="34" charset="0"/>
              </a:rPr>
              <a:t>es el valor de X</a:t>
            </a:r>
            <a:r>
              <a:rPr lang="es-MX" sz="2400" dirty="0" smtClean="0">
                <a:solidFill>
                  <a:srgbClr val="002060"/>
                </a:solidFill>
                <a:latin typeface="Arial Narrow" panose="020B0606020202030204" pitchFamily="34" charset="0"/>
              </a:rPr>
              <a:t>, tal que </a:t>
            </a:r>
            <a:r>
              <a:rPr lang="es-MX" sz="2400" i="1" dirty="0" smtClean="0">
                <a:solidFill>
                  <a:srgbClr val="002060"/>
                </a:solidFill>
                <a:latin typeface="Arial Narrow" panose="020B0606020202030204" pitchFamily="34" charset="0"/>
              </a:rPr>
              <a:t>p</a:t>
            </a:r>
            <a:r>
              <a:rPr lang="es-MX" sz="2400" dirty="0" smtClean="0">
                <a:solidFill>
                  <a:srgbClr val="002060"/>
                </a:solidFill>
                <a:latin typeface="Arial Narrow" panose="020B0606020202030204" pitchFamily="34" charset="0"/>
              </a:rPr>
              <a:t> por ciento o menos de las observaciones son menores que P y (100- </a:t>
            </a:r>
            <a:r>
              <a:rPr lang="es-MX" sz="2400" i="1" dirty="0" smtClean="0">
                <a:solidFill>
                  <a:srgbClr val="002060"/>
                </a:solidFill>
                <a:latin typeface="Arial Narrow" panose="020B0606020202030204" pitchFamily="34" charset="0"/>
              </a:rPr>
              <a:t>p</a:t>
            </a:r>
            <a:r>
              <a:rPr lang="es-MX" sz="2400" dirty="0" smtClean="0">
                <a:solidFill>
                  <a:srgbClr val="002060"/>
                </a:solidFill>
                <a:latin typeface="Arial Narrow" panose="020B0606020202030204" pitchFamily="34" charset="0"/>
              </a:rPr>
              <a:t>) por ciento o menos de las observaciones son mayores que P. </a:t>
            </a:r>
          </a:p>
          <a:p>
            <a:pPr marL="45720" indent="0">
              <a:buFont typeface="Arial" panose="020B0604020202020204" pitchFamily="34" charset="0"/>
              <a:buNone/>
            </a:pPr>
            <a:endParaRPr lang="es-MX" i="1" dirty="0">
              <a:solidFill>
                <a:srgbClr val="002060"/>
              </a:solidFill>
              <a:latin typeface="Arial Narrow" panose="020B0606020202030204" pitchFamily="34" charset="0"/>
            </a:endParaRPr>
          </a:p>
        </p:txBody>
      </p:sp>
      <p:graphicFrame>
        <p:nvGraphicFramePr>
          <p:cNvPr id="9" name="Tabla 8"/>
          <p:cNvGraphicFramePr>
            <a:graphicFrameLocks noGrp="1"/>
          </p:cNvGraphicFramePr>
          <p:nvPr>
            <p:extLst>
              <p:ext uri="{D42A27DB-BD31-4B8C-83A1-F6EECF244321}">
                <p14:modId xmlns:p14="http://schemas.microsoft.com/office/powerpoint/2010/main" val="3488844967"/>
              </p:ext>
            </p:extLst>
          </p:nvPr>
        </p:nvGraphicFramePr>
        <p:xfrm>
          <a:off x="916852" y="3306944"/>
          <a:ext cx="10358295" cy="3139440"/>
        </p:xfrm>
        <a:graphic>
          <a:graphicData uri="http://schemas.openxmlformats.org/drawingml/2006/table">
            <a:tbl>
              <a:tblPr firstRow="1" bandRow="1">
                <a:tableStyleId>{F5AB1C69-6EDB-4FF4-983F-18BD219EF322}</a:tableStyleId>
              </a:tblPr>
              <a:tblGrid>
                <a:gridCol w="771890">
                  <a:extLst>
                    <a:ext uri="{9D8B030D-6E8A-4147-A177-3AD203B41FA5}">
                      <a16:colId xmlns:a16="http://schemas.microsoft.com/office/drawing/2014/main" val="20000"/>
                    </a:ext>
                  </a:extLst>
                </a:gridCol>
                <a:gridCol w="1333310">
                  <a:extLst>
                    <a:ext uri="{9D8B030D-6E8A-4147-A177-3AD203B41FA5}">
                      <a16:colId xmlns:a16="http://schemas.microsoft.com/office/drawing/2014/main" val="20001"/>
                    </a:ext>
                  </a:extLst>
                </a:gridCol>
                <a:gridCol w="1827022">
                  <a:extLst>
                    <a:ext uri="{9D8B030D-6E8A-4147-A177-3AD203B41FA5}">
                      <a16:colId xmlns:a16="http://schemas.microsoft.com/office/drawing/2014/main" val="20002"/>
                    </a:ext>
                  </a:extLst>
                </a:gridCol>
                <a:gridCol w="1804543">
                  <a:extLst>
                    <a:ext uri="{9D8B030D-6E8A-4147-A177-3AD203B41FA5}">
                      <a16:colId xmlns:a16="http://schemas.microsoft.com/office/drawing/2014/main" val="20003"/>
                    </a:ext>
                  </a:extLst>
                </a:gridCol>
                <a:gridCol w="4621530">
                  <a:extLst>
                    <a:ext uri="{9D8B030D-6E8A-4147-A177-3AD203B41FA5}">
                      <a16:colId xmlns:a16="http://schemas.microsoft.com/office/drawing/2014/main" val="20004"/>
                    </a:ext>
                  </a:extLst>
                </a:gridCol>
              </a:tblGrid>
              <a:tr h="370840">
                <a:tc>
                  <a:txBody>
                    <a:bodyPr/>
                    <a:lstStyle/>
                    <a:p>
                      <a:pPr algn="ctr"/>
                      <a:endParaRPr lang="es-MX" dirty="0"/>
                    </a:p>
                  </a:txBody>
                  <a:tcPr/>
                </a:tc>
                <a:tc>
                  <a:txBody>
                    <a:bodyPr/>
                    <a:lstStyle/>
                    <a:p>
                      <a:pPr algn="ctr"/>
                      <a:r>
                        <a:rPr lang="es-MX" dirty="0" smtClean="0"/>
                        <a:t>Nombre</a:t>
                      </a:r>
                      <a:endParaRPr lang="es-MX" dirty="0"/>
                    </a:p>
                  </a:txBody>
                  <a:tcPr/>
                </a:tc>
                <a:tc>
                  <a:txBody>
                    <a:bodyPr/>
                    <a:lstStyle/>
                    <a:p>
                      <a:pPr algn="ctr"/>
                      <a:r>
                        <a:rPr lang="es-MX" dirty="0" smtClean="0"/>
                        <a:t>%Datos menores</a:t>
                      </a:r>
                    </a:p>
                    <a:p>
                      <a:pPr algn="ctr"/>
                      <a:r>
                        <a:rPr lang="es-MX" dirty="0" smtClean="0"/>
                        <a:t> (a</a:t>
                      </a:r>
                      <a:r>
                        <a:rPr lang="es-MX" baseline="0" dirty="0" smtClean="0"/>
                        <a:t> la izquierda</a:t>
                      </a:r>
                      <a:r>
                        <a:rPr lang="es-MX" dirty="0" smtClean="0"/>
                        <a:t>)</a:t>
                      </a:r>
                    </a:p>
                    <a:p>
                      <a:pPr algn="ctr"/>
                      <a:r>
                        <a:rPr lang="es-MX" i="1" dirty="0" smtClean="0"/>
                        <a:t>p</a:t>
                      </a:r>
                      <a:endParaRPr lang="es-MX" i="1" dirty="0"/>
                    </a:p>
                  </a:txBody>
                  <a:tcPr/>
                </a:tc>
                <a:tc>
                  <a:txBody>
                    <a:bodyPr/>
                    <a:lstStyle/>
                    <a:p>
                      <a:pPr algn="ctr"/>
                      <a:r>
                        <a:rPr lang="es-MX" dirty="0" smtClean="0"/>
                        <a:t>%Datos mayores</a:t>
                      </a:r>
                    </a:p>
                    <a:p>
                      <a:pPr algn="ctr"/>
                      <a:r>
                        <a:rPr lang="es-MX" dirty="0" smtClean="0"/>
                        <a:t>(a la derecha)</a:t>
                      </a:r>
                    </a:p>
                    <a:p>
                      <a:pPr algn="ctr"/>
                      <a:r>
                        <a:rPr lang="es-MX" dirty="0" smtClean="0"/>
                        <a:t>100-</a:t>
                      </a:r>
                      <a:r>
                        <a:rPr lang="es-MX" i="1" dirty="0" smtClean="0"/>
                        <a:t>p</a:t>
                      </a:r>
                      <a:endParaRPr lang="es-MX" i="1" dirty="0"/>
                    </a:p>
                  </a:txBody>
                  <a:tcPr/>
                </a:tc>
                <a:tc>
                  <a:txBody>
                    <a:bodyPr/>
                    <a:lstStyle/>
                    <a:p>
                      <a:pPr algn="ctr"/>
                      <a:r>
                        <a:rPr lang="es-MX" dirty="0" smtClean="0"/>
                        <a:t>Otro</a:t>
                      </a:r>
                      <a:r>
                        <a:rPr lang="es-MX" baseline="0" dirty="0" smtClean="0"/>
                        <a:t> nombre</a:t>
                      </a:r>
                      <a:endParaRPr lang="es-MX" dirty="0"/>
                    </a:p>
                  </a:txBody>
                  <a:tcPr/>
                </a:tc>
                <a:extLst>
                  <a:ext uri="{0D108BD9-81ED-4DB2-BD59-A6C34878D82A}">
                    <a16:rowId xmlns:a16="http://schemas.microsoft.com/office/drawing/2014/main" val="10000"/>
                  </a:ext>
                </a:extLst>
              </a:tr>
              <a:tr h="370840">
                <a:tc>
                  <a:txBody>
                    <a:bodyPr/>
                    <a:lstStyle/>
                    <a:p>
                      <a:pPr algn="ctr"/>
                      <a:r>
                        <a:rPr lang="es-MX" dirty="0" smtClean="0"/>
                        <a:t>P</a:t>
                      </a:r>
                      <a:r>
                        <a:rPr lang="es-MX" baseline="-25000" dirty="0" smtClean="0"/>
                        <a:t>10</a:t>
                      </a:r>
                      <a:endParaRPr lang="es-MX" baseline="-25000" dirty="0"/>
                    </a:p>
                  </a:txBody>
                  <a:tcPr/>
                </a:tc>
                <a:tc>
                  <a:txBody>
                    <a:bodyPr/>
                    <a:lstStyle/>
                    <a:p>
                      <a:pPr algn="ctr"/>
                      <a:r>
                        <a:rPr lang="es-MX" dirty="0" smtClean="0"/>
                        <a:t>Percentil</a:t>
                      </a:r>
                      <a:r>
                        <a:rPr lang="es-MX" baseline="0" dirty="0" smtClean="0"/>
                        <a:t> 10</a:t>
                      </a:r>
                      <a:endParaRPr lang="es-MX" dirty="0"/>
                    </a:p>
                  </a:txBody>
                  <a:tcPr/>
                </a:tc>
                <a:tc>
                  <a:txBody>
                    <a:bodyPr/>
                    <a:lstStyle/>
                    <a:p>
                      <a:pPr algn="ctr"/>
                      <a:r>
                        <a:rPr lang="es-MX" dirty="0" smtClean="0"/>
                        <a:t>10%</a:t>
                      </a:r>
                      <a:endParaRPr lang="es-MX" dirty="0"/>
                    </a:p>
                  </a:txBody>
                  <a:tcPr/>
                </a:tc>
                <a:tc>
                  <a:txBody>
                    <a:bodyPr/>
                    <a:lstStyle/>
                    <a:p>
                      <a:pPr algn="ctr"/>
                      <a:r>
                        <a:rPr lang="es-MX" dirty="0" smtClean="0"/>
                        <a:t>90%</a:t>
                      </a:r>
                      <a:endParaRPr lang="es-MX" dirty="0"/>
                    </a:p>
                  </a:txBody>
                  <a:tcPr/>
                </a:tc>
                <a:tc>
                  <a:txBody>
                    <a:bodyPr/>
                    <a:lstStyle/>
                    <a:p>
                      <a:pPr algn="ctr"/>
                      <a:endParaRPr lang="es-MX"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P</a:t>
                      </a:r>
                      <a:r>
                        <a:rPr lang="es-MX" baseline="-25000" dirty="0" smtClean="0"/>
                        <a:t>25</a:t>
                      </a:r>
                      <a:endParaRPr lang="es-MX" dirty="0"/>
                    </a:p>
                  </a:txBody>
                  <a:tcPr/>
                </a:tc>
                <a:tc>
                  <a:txBody>
                    <a:bodyPr/>
                    <a:lstStyle/>
                    <a:p>
                      <a:pPr algn="ctr"/>
                      <a:r>
                        <a:rPr lang="es-MX" dirty="0" smtClean="0"/>
                        <a:t>Percentil 25</a:t>
                      </a:r>
                      <a:endParaRPr lang="es-MX" dirty="0"/>
                    </a:p>
                  </a:txBody>
                  <a:tcPr/>
                </a:tc>
                <a:tc>
                  <a:txBody>
                    <a:bodyPr/>
                    <a:lstStyle/>
                    <a:p>
                      <a:pPr algn="ctr"/>
                      <a:r>
                        <a:rPr lang="es-MX" b="1" dirty="0" smtClean="0"/>
                        <a:t>25%</a:t>
                      </a:r>
                      <a:endParaRPr lang="es-MX" b="1" dirty="0"/>
                    </a:p>
                  </a:txBody>
                  <a:tcPr/>
                </a:tc>
                <a:tc>
                  <a:txBody>
                    <a:bodyPr/>
                    <a:lstStyle/>
                    <a:p>
                      <a:pPr algn="ctr"/>
                      <a:r>
                        <a:rPr lang="es-MX" dirty="0" smtClean="0"/>
                        <a:t>75%</a:t>
                      </a:r>
                      <a:endParaRPr lang="es-MX" dirty="0"/>
                    </a:p>
                  </a:txBody>
                  <a:tcPr/>
                </a:tc>
                <a:tc>
                  <a:txBody>
                    <a:bodyPr/>
                    <a:lstStyle/>
                    <a:p>
                      <a:pPr algn="ctr"/>
                      <a:r>
                        <a:rPr lang="es-MX" b="1" dirty="0" smtClean="0"/>
                        <a:t>Primer</a:t>
                      </a:r>
                      <a:r>
                        <a:rPr lang="es-MX" b="1" baseline="0" dirty="0" smtClean="0"/>
                        <a:t> </a:t>
                      </a:r>
                      <a:r>
                        <a:rPr lang="es-MX" b="1" dirty="0" smtClean="0"/>
                        <a:t>Cuartil (Q</a:t>
                      </a:r>
                      <a:r>
                        <a:rPr lang="es-MX" b="1" baseline="-25000" dirty="0" smtClean="0"/>
                        <a:t>1</a:t>
                      </a:r>
                      <a:r>
                        <a:rPr lang="es-MX" b="1" dirty="0" smtClean="0"/>
                        <a:t>)</a:t>
                      </a:r>
                      <a:endParaRPr lang="es-MX" b="1"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P</a:t>
                      </a:r>
                      <a:r>
                        <a:rPr lang="es-MX" baseline="-25000" dirty="0" smtClean="0"/>
                        <a:t>50</a:t>
                      </a:r>
                      <a:endParaRPr lang="es-MX" dirty="0"/>
                    </a:p>
                  </a:txBody>
                  <a:tcPr/>
                </a:tc>
                <a:tc>
                  <a:txBody>
                    <a:bodyPr/>
                    <a:lstStyle/>
                    <a:p>
                      <a:pPr algn="ctr"/>
                      <a:r>
                        <a:rPr lang="es-MX" dirty="0" smtClean="0"/>
                        <a:t>Percentil 50</a:t>
                      </a:r>
                      <a:endParaRPr lang="es-MX" dirty="0"/>
                    </a:p>
                  </a:txBody>
                  <a:tcPr/>
                </a:tc>
                <a:tc>
                  <a:txBody>
                    <a:bodyPr/>
                    <a:lstStyle/>
                    <a:p>
                      <a:pPr algn="ctr"/>
                      <a:r>
                        <a:rPr lang="es-MX" b="1" dirty="0" smtClean="0"/>
                        <a:t>50%</a:t>
                      </a:r>
                      <a:endParaRPr lang="es-MX" b="1" dirty="0"/>
                    </a:p>
                  </a:txBody>
                  <a:tcPr/>
                </a:tc>
                <a:tc>
                  <a:txBody>
                    <a:bodyPr/>
                    <a:lstStyle/>
                    <a:p>
                      <a:pPr algn="ctr"/>
                      <a:r>
                        <a:rPr lang="es-MX" dirty="0" smtClean="0"/>
                        <a:t>50%</a:t>
                      </a:r>
                      <a:endParaRPr lang="es-MX" dirty="0"/>
                    </a:p>
                  </a:txBody>
                  <a:tcPr/>
                </a:tc>
                <a:tc>
                  <a:txBody>
                    <a:bodyPr/>
                    <a:lstStyle/>
                    <a:p>
                      <a:pPr algn="ctr"/>
                      <a:r>
                        <a:rPr lang="es-MX" b="1" baseline="0" dirty="0" smtClean="0"/>
                        <a:t>Segundo Cuartil, Cuartil medio o Mediana (Q</a:t>
                      </a:r>
                      <a:r>
                        <a:rPr lang="es-MX" b="1" baseline="-25000" dirty="0" smtClean="0"/>
                        <a:t>2</a:t>
                      </a:r>
                      <a:r>
                        <a:rPr lang="es-MX" b="1" baseline="0" dirty="0" smtClean="0"/>
                        <a:t>)</a:t>
                      </a:r>
                      <a:endParaRPr lang="es-MX" b="1" dirty="0"/>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P</a:t>
                      </a:r>
                      <a:r>
                        <a:rPr lang="es-MX" baseline="-25000" dirty="0" smtClean="0"/>
                        <a:t>75</a:t>
                      </a:r>
                      <a:endParaRPr lang="es-MX" dirty="0"/>
                    </a:p>
                  </a:txBody>
                  <a:tcPr/>
                </a:tc>
                <a:tc>
                  <a:txBody>
                    <a:bodyPr/>
                    <a:lstStyle/>
                    <a:p>
                      <a:pPr algn="ctr"/>
                      <a:r>
                        <a:rPr lang="es-MX" dirty="0" smtClean="0"/>
                        <a:t>Percentil 75</a:t>
                      </a:r>
                      <a:endParaRPr lang="es-MX" dirty="0"/>
                    </a:p>
                  </a:txBody>
                  <a:tcPr/>
                </a:tc>
                <a:tc>
                  <a:txBody>
                    <a:bodyPr/>
                    <a:lstStyle/>
                    <a:p>
                      <a:pPr algn="ctr"/>
                      <a:r>
                        <a:rPr lang="es-MX" b="1" dirty="0" smtClean="0"/>
                        <a:t>75%</a:t>
                      </a:r>
                      <a:endParaRPr lang="es-MX" b="1" dirty="0"/>
                    </a:p>
                  </a:txBody>
                  <a:tcPr/>
                </a:tc>
                <a:tc>
                  <a:txBody>
                    <a:bodyPr/>
                    <a:lstStyle/>
                    <a:p>
                      <a:pPr algn="ctr"/>
                      <a:r>
                        <a:rPr lang="es-MX" dirty="0" smtClean="0"/>
                        <a:t>25%</a:t>
                      </a:r>
                      <a:endParaRPr lang="es-MX" dirty="0"/>
                    </a:p>
                  </a:txBody>
                  <a:tcPr/>
                </a:tc>
                <a:tc>
                  <a:txBody>
                    <a:bodyPr/>
                    <a:lstStyle/>
                    <a:p>
                      <a:pPr algn="ctr"/>
                      <a:r>
                        <a:rPr lang="es-MX" b="1" dirty="0" smtClean="0"/>
                        <a:t>Tercer</a:t>
                      </a:r>
                      <a:r>
                        <a:rPr lang="es-MX" b="1" baseline="0" dirty="0" smtClean="0"/>
                        <a:t> Cuartil (Q</a:t>
                      </a:r>
                      <a:r>
                        <a:rPr lang="es-MX" b="1" baseline="-25000" dirty="0" smtClean="0"/>
                        <a:t>3</a:t>
                      </a:r>
                      <a:r>
                        <a:rPr lang="es-MX" b="1" baseline="0" dirty="0" smtClean="0"/>
                        <a:t>)</a:t>
                      </a:r>
                      <a:endParaRPr lang="es-MX" b="1" baseline="-25000" dirty="0"/>
                    </a:p>
                  </a:txBody>
                  <a:tcPr/>
                </a:tc>
                <a:extLst>
                  <a:ext uri="{0D108BD9-81ED-4DB2-BD59-A6C34878D82A}">
                    <a16:rowId xmlns:a16="http://schemas.microsoft.com/office/drawing/2014/main" val="10004"/>
                  </a:ext>
                </a:extLst>
              </a:tr>
              <a:tr h="370840">
                <a:tc>
                  <a:txBody>
                    <a:bodyPr/>
                    <a:lstStyle/>
                    <a:p>
                      <a:pPr algn="ctr"/>
                      <a:r>
                        <a:rPr lang="es-MX" dirty="0" smtClean="0"/>
                        <a:t>P</a:t>
                      </a:r>
                      <a:r>
                        <a:rPr lang="es-MX" baseline="-25000" dirty="0" smtClean="0"/>
                        <a:t>90</a:t>
                      </a:r>
                      <a:endParaRPr lang="es-MX" baseline="-25000" dirty="0"/>
                    </a:p>
                  </a:txBody>
                  <a:tcPr/>
                </a:tc>
                <a:tc>
                  <a:txBody>
                    <a:bodyPr/>
                    <a:lstStyle/>
                    <a:p>
                      <a:pPr algn="ctr"/>
                      <a:r>
                        <a:rPr lang="es-MX" dirty="0" smtClean="0"/>
                        <a:t>Percentil 90</a:t>
                      </a:r>
                      <a:endParaRPr lang="es-MX" dirty="0"/>
                    </a:p>
                  </a:txBody>
                  <a:tcPr/>
                </a:tc>
                <a:tc>
                  <a:txBody>
                    <a:bodyPr/>
                    <a:lstStyle/>
                    <a:p>
                      <a:pPr algn="ctr"/>
                      <a:r>
                        <a:rPr lang="es-MX" dirty="0" smtClean="0"/>
                        <a:t>90%</a:t>
                      </a:r>
                      <a:endParaRPr lang="es-MX" dirty="0"/>
                    </a:p>
                  </a:txBody>
                  <a:tcPr/>
                </a:tc>
                <a:tc>
                  <a:txBody>
                    <a:bodyPr/>
                    <a:lstStyle/>
                    <a:p>
                      <a:pPr algn="ctr"/>
                      <a:r>
                        <a:rPr lang="es-MX" dirty="0" smtClean="0"/>
                        <a:t>10%</a:t>
                      </a:r>
                      <a:endParaRPr lang="es-MX" dirty="0"/>
                    </a:p>
                  </a:txBody>
                  <a:tcPr/>
                </a:tc>
                <a:tc>
                  <a:txBody>
                    <a:bodyPr/>
                    <a:lstStyle/>
                    <a:p>
                      <a:pPr algn="ctr"/>
                      <a:endParaRPr lang="es-MX" dirty="0"/>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P</a:t>
                      </a:r>
                      <a:r>
                        <a:rPr lang="es-MX" baseline="-25000" dirty="0" smtClean="0"/>
                        <a:t>95</a:t>
                      </a:r>
                      <a:endParaRPr lang="es-MX" dirty="0"/>
                    </a:p>
                  </a:txBody>
                  <a:tcPr/>
                </a:tc>
                <a:tc>
                  <a:txBody>
                    <a:bodyPr/>
                    <a:lstStyle/>
                    <a:p>
                      <a:pPr algn="ctr"/>
                      <a:r>
                        <a:rPr lang="es-MX" dirty="0" smtClean="0"/>
                        <a:t>Percentil 95</a:t>
                      </a:r>
                      <a:endParaRPr lang="es-MX" dirty="0"/>
                    </a:p>
                  </a:txBody>
                  <a:tcPr/>
                </a:tc>
                <a:tc>
                  <a:txBody>
                    <a:bodyPr/>
                    <a:lstStyle/>
                    <a:p>
                      <a:pPr algn="ctr"/>
                      <a:r>
                        <a:rPr lang="es-MX" dirty="0" smtClean="0"/>
                        <a:t>95%</a:t>
                      </a:r>
                      <a:endParaRPr lang="es-MX" dirty="0"/>
                    </a:p>
                  </a:txBody>
                  <a:tcPr/>
                </a:tc>
                <a:tc>
                  <a:txBody>
                    <a:bodyPr/>
                    <a:lstStyle/>
                    <a:p>
                      <a:pPr algn="ctr"/>
                      <a:r>
                        <a:rPr lang="es-MX" dirty="0" smtClean="0"/>
                        <a:t>5%</a:t>
                      </a:r>
                      <a:endParaRPr lang="es-MX" dirty="0"/>
                    </a:p>
                  </a:txBody>
                  <a:tcPr/>
                </a:tc>
                <a:tc>
                  <a:txBody>
                    <a:bodyPr/>
                    <a:lstStyle/>
                    <a:p>
                      <a:pPr algn="ctr"/>
                      <a:endParaRPr lang="es-MX"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809861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Parámetros de localización</a:t>
            </a:r>
            <a:endParaRPr lang="es-MX" dirty="0"/>
          </a:p>
        </p:txBody>
      </p:sp>
      <p:graphicFrame>
        <p:nvGraphicFramePr>
          <p:cNvPr id="9" name="Tabla 8"/>
          <p:cNvGraphicFramePr>
            <a:graphicFrameLocks noGrp="1"/>
          </p:cNvGraphicFramePr>
          <p:nvPr>
            <p:extLst/>
          </p:nvPr>
        </p:nvGraphicFramePr>
        <p:xfrm>
          <a:off x="916852" y="3306944"/>
          <a:ext cx="10358295" cy="3139440"/>
        </p:xfrm>
        <a:graphic>
          <a:graphicData uri="http://schemas.openxmlformats.org/drawingml/2006/table">
            <a:tbl>
              <a:tblPr firstRow="1" bandRow="1">
                <a:tableStyleId>{F5AB1C69-6EDB-4FF4-983F-18BD219EF322}</a:tableStyleId>
              </a:tblPr>
              <a:tblGrid>
                <a:gridCol w="771890">
                  <a:extLst>
                    <a:ext uri="{9D8B030D-6E8A-4147-A177-3AD203B41FA5}">
                      <a16:colId xmlns:a16="http://schemas.microsoft.com/office/drawing/2014/main" val="20000"/>
                    </a:ext>
                  </a:extLst>
                </a:gridCol>
                <a:gridCol w="1333310">
                  <a:extLst>
                    <a:ext uri="{9D8B030D-6E8A-4147-A177-3AD203B41FA5}">
                      <a16:colId xmlns:a16="http://schemas.microsoft.com/office/drawing/2014/main" val="20001"/>
                    </a:ext>
                  </a:extLst>
                </a:gridCol>
                <a:gridCol w="1827022">
                  <a:extLst>
                    <a:ext uri="{9D8B030D-6E8A-4147-A177-3AD203B41FA5}">
                      <a16:colId xmlns:a16="http://schemas.microsoft.com/office/drawing/2014/main" val="20002"/>
                    </a:ext>
                  </a:extLst>
                </a:gridCol>
                <a:gridCol w="1804543">
                  <a:extLst>
                    <a:ext uri="{9D8B030D-6E8A-4147-A177-3AD203B41FA5}">
                      <a16:colId xmlns:a16="http://schemas.microsoft.com/office/drawing/2014/main" val="20003"/>
                    </a:ext>
                  </a:extLst>
                </a:gridCol>
                <a:gridCol w="4621530">
                  <a:extLst>
                    <a:ext uri="{9D8B030D-6E8A-4147-A177-3AD203B41FA5}">
                      <a16:colId xmlns:a16="http://schemas.microsoft.com/office/drawing/2014/main" val="20004"/>
                    </a:ext>
                  </a:extLst>
                </a:gridCol>
              </a:tblGrid>
              <a:tr h="370840">
                <a:tc>
                  <a:txBody>
                    <a:bodyPr/>
                    <a:lstStyle/>
                    <a:p>
                      <a:pPr algn="ctr"/>
                      <a:endParaRPr lang="es-MX" dirty="0"/>
                    </a:p>
                  </a:txBody>
                  <a:tcPr/>
                </a:tc>
                <a:tc>
                  <a:txBody>
                    <a:bodyPr/>
                    <a:lstStyle/>
                    <a:p>
                      <a:pPr algn="ctr"/>
                      <a:r>
                        <a:rPr lang="es-MX" dirty="0" smtClean="0"/>
                        <a:t>Nombre</a:t>
                      </a:r>
                      <a:endParaRPr lang="es-MX" dirty="0"/>
                    </a:p>
                  </a:txBody>
                  <a:tcPr/>
                </a:tc>
                <a:tc>
                  <a:txBody>
                    <a:bodyPr/>
                    <a:lstStyle/>
                    <a:p>
                      <a:pPr algn="ctr"/>
                      <a:r>
                        <a:rPr lang="es-MX" dirty="0" smtClean="0"/>
                        <a:t>%Datos menores</a:t>
                      </a:r>
                    </a:p>
                    <a:p>
                      <a:pPr algn="ctr"/>
                      <a:r>
                        <a:rPr lang="es-MX" dirty="0" smtClean="0"/>
                        <a:t> (a</a:t>
                      </a:r>
                      <a:r>
                        <a:rPr lang="es-MX" baseline="0" dirty="0" smtClean="0"/>
                        <a:t> la izquierda</a:t>
                      </a:r>
                      <a:r>
                        <a:rPr lang="es-MX" dirty="0" smtClean="0"/>
                        <a:t>)</a:t>
                      </a:r>
                    </a:p>
                    <a:p>
                      <a:pPr algn="ctr"/>
                      <a:r>
                        <a:rPr lang="es-MX" i="1" dirty="0" smtClean="0"/>
                        <a:t>p</a:t>
                      </a:r>
                      <a:endParaRPr lang="es-MX" i="1" dirty="0"/>
                    </a:p>
                  </a:txBody>
                  <a:tcPr/>
                </a:tc>
                <a:tc>
                  <a:txBody>
                    <a:bodyPr/>
                    <a:lstStyle/>
                    <a:p>
                      <a:pPr algn="ctr"/>
                      <a:r>
                        <a:rPr lang="es-MX" dirty="0" smtClean="0"/>
                        <a:t>%Datos mayores</a:t>
                      </a:r>
                    </a:p>
                    <a:p>
                      <a:pPr algn="ctr"/>
                      <a:r>
                        <a:rPr lang="es-MX" dirty="0" smtClean="0"/>
                        <a:t>(a la derecha)</a:t>
                      </a:r>
                    </a:p>
                    <a:p>
                      <a:pPr algn="ctr"/>
                      <a:r>
                        <a:rPr lang="es-MX" dirty="0" smtClean="0"/>
                        <a:t>100-</a:t>
                      </a:r>
                      <a:r>
                        <a:rPr lang="es-MX" i="1" dirty="0" smtClean="0"/>
                        <a:t>p</a:t>
                      </a:r>
                      <a:endParaRPr lang="es-MX" i="1" dirty="0"/>
                    </a:p>
                  </a:txBody>
                  <a:tcPr/>
                </a:tc>
                <a:tc>
                  <a:txBody>
                    <a:bodyPr/>
                    <a:lstStyle/>
                    <a:p>
                      <a:pPr algn="ctr"/>
                      <a:r>
                        <a:rPr lang="es-MX" dirty="0" smtClean="0"/>
                        <a:t>Otro</a:t>
                      </a:r>
                      <a:r>
                        <a:rPr lang="es-MX" baseline="0" dirty="0" smtClean="0"/>
                        <a:t> nombre</a:t>
                      </a:r>
                      <a:endParaRPr lang="es-MX" dirty="0"/>
                    </a:p>
                  </a:txBody>
                  <a:tcPr/>
                </a:tc>
                <a:extLst>
                  <a:ext uri="{0D108BD9-81ED-4DB2-BD59-A6C34878D82A}">
                    <a16:rowId xmlns:a16="http://schemas.microsoft.com/office/drawing/2014/main" val="10000"/>
                  </a:ext>
                </a:extLst>
              </a:tr>
              <a:tr h="370840">
                <a:tc>
                  <a:txBody>
                    <a:bodyPr/>
                    <a:lstStyle/>
                    <a:p>
                      <a:pPr algn="ctr"/>
                      <a:r>
                        <a:rPr lang="es-MX" dirty="0" smtClean="0"/>
                        <a:t>P</a:t>
                      </a:r>
                      <a:r>
                        <a:rPr lang="es-MX" baseline="-25000" dirty="0" smtClean="0"/>
                        <a:t>10</a:t>
                      </a:r>
                      <a:endParaRPr lang="es-MX" baseline="-25000" dirty="0"/>
                    </a:p>
                  </a:txBody>
                  <a:tcPr/>
                </a:tc>
                <a:tc>
                  <a:txBody>
                    <a:bodyPr/>
                    <a:lstStyle/>
                    <a:p>
                      <a:pPr algn="ctr"/>
                      <a:r>
                        <a:rPr lang="es-MX" dirty="0" smtClean="0"/>
                        <a:t>Percentil</a:t>
                      </a:r>
                      <a:r>
                        <a:rPr lang="es-MX" baseline="0" dirty="0" smtClean="0"/>
                        <a:t> 10</a:t>
                      </a:r>
                      <a:endParaRPr lang="es-MX" dirty="0"/>
                    </a:p>
                  </a:txBody>
                  <a:tcPr/>
                </a:tc>
                <a:tc>
                  <a:txBody>
                    <a:bodyPr/>
                    <a:lstStyle/>
                    <a:p>
                      <a:pPr algn="ctr"/>
                      <a:r>
                        <a:rPr lang="es-MX" dirty="0" smtClean="0"/>
                        <a:t>10%</a:t>
                      </a:r>
                      <a:endParaRPr lang="es-MX" dirty="0"/>
                    </a:p>
                  </a:txBody>
                  <a:tcPr/>
                </a:tc>
                <a:tc>
                  <a:txBody>
                    <a:bodyPr/>
                    <a:lstStyle/>
                    <a:p>
                      <a:pPr algn="ctr"/>
                      <a:r>
                        <a:rPr lang="es-MX" dirty="0" smtClean="0"/>
                        <a:t>90%</a:t>
                      </a:r>
                      <a:endParaRPr lang="es-MX" dirty="0"/>
                    </a:p>
                  </a:txBody>
                  <a:tcPr/>
                </a:tc>
                <a:tc>
                  <a:txBody>
                    <a:bodyPr/>
                    <a:lstStyle/>
                    <a:p>
                      <a:pPr algn="ctr"/>
                      <a:endParaRPr lang="es-MX"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P</a:t>
                      </a:r>
                      <a:r>
                        <a:rPr lang="es-MX" baseline="-25000" dirty="0" smtClean="0"/>
                        <a:t>25</a:t>
                      </a:r>
                      <a:endParaRPr lang="es-MX" dirty="0"/>
                    </a:p>
                  </a:txBody>
                  <a:tcPr/>
                </a:tc>
                <a:tc>
                  <a:txBody>
                    <a:bodyPr/>
                    <a:lstStyle/>
                    <a:p>
                      <a:pPr algn="ctr"/>
                      <a:r>
                        <a:rPr lang="es-MX" dirty="0" smtClean="0"/>
                        <a:t>Percentil 25</a:t>
                      </a:r>
                      <a:endParaRPr lang="es-MX" dirty="0"/>
                    </a:p>
                  </a:txBody>
                  <a:tcPr/>
                </a:tc>
                <a:tc>
                  <a:txBody>
                    <a:bodyPr/>
                    <a:lstStyle/>
                    <a:p>
                      <a:pPr algn="ctr"/>
                      <a:r>
                        <a:rPr lang="es-MX" b="1" dirty="0" smtClean="0"/>
                        <a:t>25%</a:t>
                      </a:r>
                      <a:endParaRPr lang="es-MX" b="1" dirty="0"/>
                    </a:p>
                  </a:txBody>
                  <a:tcPr/>
                </a:tc>
                <a:tc>
                  <a:txBody>
                    <a:bodyPr/>
                    <a:lstStyle/>
                    <a:p>
                      <a:pPr algn="ctr"/>
                      <a:r>
                        <a:rPr lang="es-MX" dirty="0" smtClean="0"/>
                        <a:t>75%</a:t>
                      </a:r>
                      <a:endParaRPr lang="es-MX" dirty="0"/>
                    </a:p>
                  </a:txBody>
                  <a:tcPr/>
                </a:tc>
                <a:tc>
                  <a:txBody>
                    <a:bodyPr/>
                    <a:lstStyle/>
                    <a:p>
                      <a:pPr algn="ctr"/>
                      <a:r>
                        <a:rPr lang="es-MX" b="1" dirty="0" smtClean="0"/>
                        <a:t>Primer</a:t>
                      </a:r>
                      <a:r>
                        <a:rPr lang="es-MX" b="1" baseline="0" dirty="0" smtClean="0"/>
                        <a:t> </a:t>
                      </a:r>
                      <a:r>
                        <a:rPr lang="es-MX" b="1" dirty="0" smtClean="0"/>
                        <a:t>Cuartil (Q</a:t>
                      </a:r>
                      <a:r>
                        <a:rPr lang="es-MX" b="1" baseline="-25000" dirty="0" smtClean="0"/>
                        <a:t>1</a:t>
                      </a:r>
                      <a:r>
                        <a:rPr lang="es-MX" b="1" dirty="0" smtClean="0"/>
                        <a:t>)</a:t>
                      </a:r>
                      <a:endParaRPr lang="es-MX" b="1"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P</a:t>
                      </a:r>
                      <a:r>
                        <a:rPr lang="es-MX" baseline="-25000" dirty="0" smtClean="0"/>
                        <a:t>50</a:t>
                      </a:r>
                      <a:endParaRPr lang="es-MX" dirty="0"/>
                    </a:p>
                  </a:txBody>
                  <a:tcPr/>
                </a:tc>
                <a:tc>
                  <a:txBody>
                    <a:bodyPr/>
                    <a:lstStyle/>
                    <a:p>
                      <a:pPr algn="ctr"/>
                      <a:r>
                        <a:rPr lang="es-MX" dirty="0" smtClean="0"/>
                        <a:t>Percentil 50</a:t>
                      </a:r>
                      <a:endParaRPr lang="es-MX" dirty="0"/>
                    </a:p>
                  </a:txBody>
                  <a:tcPr/>
                </a:tc>
                <a:tc>
                  <a:txBody>
                    <a:bodyPr/>
                    <a:lstStyle/>
                    <a:p>
                      <a:pPr algn="ctr"/>
                      <a:r>
                        <a:rPr lang="es-MX" b="1" dirty="0" smtClean="0"/>
                        <a:t>50%</a:t>
                      </a:r>
                      <a:endParaRPr lang="es-MX" b="1" dirty="0"/>
                    </a:p>
                  </a:txBody>
                  <a:tcPr/>
                </a:tc>
                <a:tc>
                  <a:txBody>
                    <a:bodyPr/>
                    <a:lstStyle/>
                    <a:p>
                      <a:pPr algn="ctr"/>
                      <a:r>
                        <a:rPr lang="es-MX" dirty="0" smtClean="0"/>
                        <a:t>50%</a:t>
                      </a:r>
                      <a:endParaRPr lang="es-MX" dirty="0"/>
                    </a:p>
                  </a:txBody>
                  <a:tcPr/>
                </a:tc>
                <a:tc>
                  <a:txBody>
                    <a:bodyPr/>
                    <a:lstStyle/>
                    <a:p>
                      <a:pPr algn="ctr"/>
                      <a:r>
                        <a:rPr lang="es-MX" b="1" baseline="0" dirty="0" smtClean="0"/>
                        <a:t>Segundo Cuartil, Cuartil medio o Mediana (Q</a:t>
                      </a:r>
                      <a:r>
                        <a:rPr lang="es-MX" b="1" baseline="-25000" dirty="0" smtClean="0"/>
                        <a:t>2</a:t>
                      </a:r>
                      <a:r>
                        <a:rPr lang="es-MX" b="1" baseline="0" dirty="0" smtClean="0"/>
                        <a:t>)</a:t>
                      </a:r>
                      <a:endParaRPr lang="es-MX" b="1" dirty="0"/>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P</a:t>
                      </a:r>
                      <a:r>
                        <a:rPr lang="es-MX" baseline="-25000" dirty="0" smtClean="0"/>
                        <a:t>75</a:t>
                      </a:r>
                      <a:endParaRPr lang="es-MX" dirty="0"/>
                    </a:p>
                  </a:txBody>
                  <a:tcPr/>
                </a:tc>
                <a:tc>
                  <a:txBody>
                    <a:bodyPr/>
                    <a:lstStyle/>
                    <a:p>
                      <a:pPr algn="ctr"/>
                      <a:r>
                        <a:rPr lang="es-MX" dirty="0" smtClean="0"/>
                        <a:t>Percentil 75</a:t>
                      </a:r>
                      <a:endParaRPr lang="es-MX" dirty="0"/>
                    </a:p>
                  </a:txBody>
                  <a:tcPr/>
                </a:tc>
                <a:tc>
                  <a:txBody>
                    <a:bodyPr/>
                    <a:lstStyle/>
                    <a:p>
                      <a:pPr algn="ctr"/>
                      <a:r>
                        <a:rPr lang="es-MX" b="1" dirty="0" smtClean="0"/>
                        <a:t>75%</a:t>
                      </a:r>
                      <a:endParaRPr lang="es-MX" b="1" dirty="0"/>
                    </a:p>
                  </a:txBody>
                  <a:tcPr/>
                </a:tc>
                <a:tc>
                  <a:txBody>
                    <a:bodyPr/>
                    <a:lstStyle/>
                    <a:p>
                      <a:pPr algn="ctr"/>
                      <a:r>
                        <a:rPr lang="es-MX" dirty="0" smtClean="0"/>
                        <a:t>25%</a:t>
                      </a:r>
                      <a:endParaRPr lang="es-MX" dirty="0"/>
                    </a:p>
                  </a:txBody>
                  <a:tcPr/>
                </a:tc>
                <a:tc>
                  <a:txBody>
                    <a:bodyPr/>
                    <a:lstStyle/>
                    <a:p>
                      <a:pPr algn="ctr"/>
                      <a:r>
                        <a:rPr lang="es-MX" b="1" dirty="0" smtClean="0"/>
                        <a:t>Tercer</a:t>
                      </a:r>
                      <a:r>
                        <a:rPr lang="es-MX" b="1" baseline="0" dirty="0" smtClean="0"/>
                        <a:t> Cuartil (Q</a:t>
                      </a:r>
                      <a:r>
                        <a:rPr lang="es-MX" b="1" baseline="-25000" dirty="0" smtClean="0"/>
                        <a:t>3</a:t>
                      </a:r>
                      <a:r>
                        <a:rPr lang="es-MX" b="1" baseline="0" dirty="0" smtClean="0"/>
                        <a:t>)</a:t>
                      </a:r>
                      <a:endParaRPr lang="es-MX" b="1" baseline="-25000" dirty="0"/>
                    </a:p>
                  </a:txBody>
                  <a:tcPr/>
                </a:tc>
                <a:extLst>
                  <a:ext uri="{0D108BD9-81ED-4DB2-BD59-A6C34878D82A}">
                    <a16:rowId xmlns:a16="http://schemas.microsoft.com/office/drawing/2014/main" val="10004"/>
                  </a:ext>
                </a:extLst>
              </a:tr>
              <a:tr h="370840">
                <a:tc>
                  <a:txBody>
                    <a:bodyPr/>
                    <a:lstStyle/>
                    <a:p>
                      <a:pPr algn="ctr"/>
                      <a:r>
                        <a:rPr lang="es-MX" dirty="0" smtClean="0"/>
                        <a:t>P</a:t>
                      </a:r>
                      <a:r>
                        <a:rPr lang="es-MX" baseline="-25000" dirty="0" smtClean="0"/>
                        <a:t>90</a:t>
                      </a:r>
                      <a:endParaRPr lang="es-MX" baseline="-25000" dirty="0"/>
                    </a:p>
                  </a:txBody>
                  <a:tcPr/>
                </a:tc>
                <a:tc>
                  <a:txBody>
                    <a:bodyPr/>
                    <a:lstStyle/>
                    <a:p>
                      <a:pPr algn="ctr"/>
                      <a:r>
                        <a:rPr lang="es-MX" dirty="0" smtClean="0"/>
                        <a:t>Percentil 90</a:t>
                      </a:r>
                      <a:endParaRPr lang="es-MX" dirty="0"/>
                    </a:p>
                  </a:txBody>
                  <a:tcPr/>
                </a:tc>
                <a:tc>
                  <a:txBody>
                    <a:bodyPr/>
                    <a:lstStyle/>
                    <a:p>
                      <a:pPr algn="ctr"/>
                      <a:r>
                        <a:rPr lang="es-MX" dirty="0" smtClean="0"/>
                        <a:t>90%</a:t>
                      </a:r>
                      <a:endParaRPr lang="es-MX" dirty="0"/>
                    </a:p>
                  </a:txBody>
                  <a:tcPr/>
                </a:tc>
                <a:tc>
                  <a:txBody>
                    <a:bodyPr/>
                    <a:lstStyle/>
                    <a:p>
                      <a:pPr algn="ctr"/>
                      <a:r>
                        <a:rPr lang="es-MX" dirty="0" smtClean="0"/>
                        <a:t>10%</a:t>
                      </a:r>
                      <a:endParaRPr lang="es-MX" dirty="0"/>
                    </a:p>
                  </a:txBody>
                  <a:tcPr/>
                </a:tc>
                <a:tc>
                  <a:txBody>
                    <a:bodyPr/>
                    <a:lstStyle/>
                    <a:p>
                      <a:pPr algn="ctr"/>
                      <a:endParaRPr lang="es-MX" dirty="0"/>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dirty="0" smtClean="0"/>
                        <a:t>P</a:t>
                      </a:r>
                      <a:r>
                        <a:rPr lang="es-MX" baseline="-25000" dirty="0" smtClean="0"/>
                        <a:t>95</a:t>
                      </a:r>
                      <a:endParaRPr lang="es-MX" dirty="0"/>
                    </a:p>
                  </a:txBody>
                  <a:tcPr/>
                </a:tc>
                <a:tc>
                  <a:txBody>
                    <a:bodyPr/>
                    <a:lstStyle/>
                    <a:p>
                      <a:pPr algn="ctr"/>
                      <a:r>
                        <a:rPr lang="es-MX" dirty="0" smtClean="0"/>
                        <a:t>Percentil 95</a:t>
                      </a:r>
                      <a:endParaRPr lang="es-MX" dirty="0"/>
                    </a:p>
                  </a:txBody>
                  <a:tcPr/>
                </a:tc>
                <a:tc>
                  <a:txBody>
                    <a:bodyPr/>
                    <a:lstStyle/>
                    <a:p>
                      <a:pPr algn="ctr"/>
                      <a:r>
                        <a:rPr lang="es-MX" dirty="0" smtClean="0"/>
                        <a:t>95%</a:t>
                      </a:r>
                      <a:endParaRPr lang="es-MX" dirty="0"/>
                    </a:p>
                  </a:txBody>
                  <a:tcPr/>
                </a:tc>
                <a:tc>
                  <a:txBody>
                    <a:bodyPr/>
                    <a:lstStyle/>
                    <a:p>
                      <a:pPr algn="ctr"/>
                      <a:r>
                        <a:rPr lang="es-MX" dirty="0" smtClean="0"/>
                        <a:t>5%</a:t>
                      </a:r>
                      <a:endParaRPr lang="es-MX" dirty="0"/>
                    </a:p>
                  </a:txBody>
                  <a:tcPr/>
                </a:tc>
                <a:tc>
                  <a:txBody>
                    <a:bodyPr/>
                    <a:lstStyle/>
                    <a:p>
                      <a:pPr algn="ctr"/>
                      <a:endParaRPr lang="es-MX" dirty="0"/>
                    </a:p>
                  </a:txBody>
                  <a:tcPr/>
                </a:tc>
                <a:extLst>
                  <a:ext uri="{0D108BD9-81ED-4DB2-BD59-A6C34878D82A}">
                    <a16:rowId xmlns:a16="http://schemas.microsoft.com/office/drawing/2014/main" val="10006"/>
                  </a:ext>
                </a:extLst>
              </a:tr>
            </a:tbl>
          </a:graphicData>
        </a:graphic>
      </p:graphicFrame>
      <p:sp>
        <p:nvSpPr>
          <p:cNvPr id="6" name="Rectángulo 5"/>
          <p:cNvSpPr/>
          <p:nvPr/>
        </p:nvSpPr>
        <p:spPr>
          <a:xfrm>
            <a:off x="514120" y="890632"/>
            <a:ext cx="6096000" cy="1754326"/>
          </a:xfrm>
          <a:prstGeom prst="rect">
            <a:avLst/>
          </a:prstGeom>
        </p:spPr>
        <p:txBody>
          <a:bodyPr>
            <a:spAutoFit/>
          </a:bodyPr>
          <a:lstStyle/>
          <a:p>
            <a:r>
              <a:rPr lang="es-MX" dirty="0">
                <a:solidFill>
                  <a:srgbClr val="002060"/>
                </a:solidFill>
                <a:latin typeface="Arial Narrow" panose="020B0606020202030204" pitchFamily="34" charset="0"/>
              </a:rPr>
              <a:t>El </a:t>
            </a:r>
            <a:r>
              <a:rPr lang="es-MX" b="1" dirty="0">
                <a:solidFill>
                  <a:srgbClr val="002060"/>
                </a:solidFill>
                <a:latin typeface="Arial Narrow" panose="020B0606020202030204" pitchFamily="34" charset="0"/>
              </a:rPr>
              <a:t>percentil</a:t>
            </a:r>
            <a:r>
              <a:rPr lang="es-MX" dirty="0">
                <a:solidFill>
                  <a:srgbClr val="002060"/>
                </a:solidFill>
                <a:latin typeface="Arial Narrow" panose="020B0606020202030204" pitchFamily="34" charset="0"/>
              </a:rPr>
              <a:t> es una medida de posición usada en estadística que indica, una vez ordenados los datos de menor a mayor, el valor de la variable por debajo del cual se encuentra un porcentaje dado de observaciones en un grupo de observaciones. Por ejemplo, el percentil 20º es el valor bajo el cual se encuentran el 20 por ciento de las observaciones</a:t>
            </a:r>
          </a:p>
        </p:txBody>
      </p:sp>
      <p:pic>
        <p:nvPicPr>
          <p:cNvPr id="10" name="Imagen 9"/>
          <p:cNvPicPr>
            <a:picLocks noChangeAspect="1"/>
          </p:cNvPicPr>
          <p:nvPr/>
        </p:nvPicPr>
        <p:blipFill>
          <a:blip r:embed="rId2"/>
          <a:stretch>
            <a:fillRect/>
          </a:stretch>
        </p:blipFill>
        <p:spPr>
          <a:xfrm>
            <a:off x="4065678" y="2442551"/>
            <a:ext cx="1552575" cy="533400"/>
          </a:xfrm>
          <a:prstGeom prst="rect">
            <a:avLst/>
          </a:prstGeom>
        </p:spPr>
      </p:pic>
    </p:spTree>
    <p:extLst>
      <p:ext uri="{BB962C8B-B14F-4D97-AF65-F5344CB8AC3E}">
        <p14:creationId xmlns:p14="http://schemas.microsoft.com/office/powerpoint/2010/main" val="35370508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Parámetros de localización</a:t>
            </a:r>
            <a:endParaRPr lang="es-MX" dirty="0"/>
          </a:p>
        </p:txBody>
      </p:sp>
      <p:sp>
        <p:nvSpPr>
          <p:cNvPr id="8" name="Marcador de contenido 2"/>
          <p:cNvSpPr txBox="1">
            <a:spLocks/>
          </p:cNvSpPr>
          <p:nvPr/>
        </p:nvSpPr>
        <p:spPr>
          <a:xfrm>
            <a:off x="403235" y="889467"/>
            <a:ext cx="5108855" cy="11986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buFont typeface="Arial" panose="020B0604020202020204" pitchFamily="34" charset="0"/>
              <a:buNone/>
            </a:pPr>
            <a:r>
              <a:rPr lang="es-MX" sz="2400" dirty="0" smtClean="0">
                <a:solidFill>
                  <a:srgbClr val="002060"/>
                </a:solidFill>
                <a:latin typeface="Arial Narrow" panose="020B0606020202030204" pitchFamily="34" charset="0"/>
              </a:rPr>
              <a:t>Los Cuartiles, para un conjunto de </a:t>
            </a:r>
            <a:r>
              <a:rPr lang="es-MX" sz="2400" b="1" dirty="0" smtClean="0">
                <a:solidFill>
                  <a:srgbClr val="002060"/>
                </a:solidFill>
                <a:latin typeface="Arial Narrow" panose="020B0606020202030204" pitchFamily="34" charset="0"/>
              </a:rPr>
              <a:t>n</a:t>
            </a:r>
            <a:r>
              <a:rPr lang="es-MX" sz="2400" dirty="0" smtClean="0">
                <a:solidFill>
                  <a:srgbClr val="002060"/>
                </a:solidFill>
                <a:latin typeface="Arial Narrow" panose="020B0606020202030204" pitchFamily="34" charset="0"/>
              </a:rPr>
              <a:t> número de </a:t>
            </a:r>
            <a:r>
              <a:rPr lang="es-MX" sz="2400" b="1" dirty="0" smtClean="0">
                <a:solidFill>
                  <a:srgbClr val="002060"/>
                </a:solidFill>
                <a:latin typeface="Arial Narrow" panose="020B0606020202030204" pitchFamily="34" charset="0"/>
              </a:rPr>
              <a:t>datos ordenados </a:t>
            </a:r>
            <a:r>
              <a:rPr lang="es-MX" sz="2400" dirty="0" smtClean="0">
                <a:solidFill>
                  <a:srgbClr val="002060"/>
                </a:solidFill>
                <a:latin typeface="Arial Narrow" panose="020B0606020202030204" pitchFamily="34" charset="0"/>
              </a:rPr>
              <a:t>se obtienen con las siguientes ecuaciones:</a:t>
            </a: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400" dirty="0">
              <a:solidFill>
                <a:srgbClr val="002060"/>
              </a:solidFill>
              <a:latin typeface="Arial Narrow" panose="020B0606020202030204" pitchFamily="34" charset="0"/>
            </a:endParaRPr>
          </a:p>
        </p:txBody>
      </p:sp>
      <p:pic>
        <p:nvPicPr>
          <p:cNvPr id="9" name="Imagen 8"/>
          <p:cNvPicPr>
            <a:picLocks noChangeAspect="1"/>
          </p:cNvPicPr>
          <p:nvPr/>
        </p:nvPicPr>
        <p:blipFill rotWithShape="1">
          <a:blip r:embed="rId2"/>
          <a:srcRect t="1" r="64930" b="-8610"/>
          <a:stretch/>
        </p:blipFill>
        <p:spPr>
          <a:xfrm>
            <a:off x="799597" y="2381681"/>
            <a:ext cx="1460277" cy="648901"/>
          </a:xfrm>
          <a:prstGeom prst="rect">
            <a:avLst/>
          </a:prstGeom>
        </p:spPr>
      </p:pic>
      <p:pic>
        <p:nvPicPr>
          <p:cNvPr id="10" name="Imagen 9"/>
          <p:cNvPicPr>
            <a:picLocks noChangeAspect="1"/>
          </p:cNvPicPr>
          <p:nvPr/>
        </p:nvPicPr>
        <p:blipFill rotWithShape="1">
          <a:blip r:embed="rId3"/>
          <a:srcRect l="6215" t="2834" r="50858" b="5738"/>
          <a:stretch/>
        </p:blipFill>
        <p:spPr>
          <a:xfrm>
            <a:off x="724958" y="3124073"/>
            <a:ext cx="2305625" cy="468213"/>
          </a:xfrm>
          <a:prstGeom prst="rect">
            <a:avLst/>
          </a:prstGeom>
        </p:spPr>
      </p:pic>
      <p:pic>
        <p:nvPicPr>
          <p:cNvPr id="11" name="Imagen 10"/>
          <p:cNvPicPr>
            <a:picLocks noChangeAspect="1"/>
          </p:cNvPicPr>
          <p:nvPr/>
        </p:nvPicPr>
        <p:blipFill rotWithShape="1">
          <a:blip r:embed="rId4"/>
          <a:srcRect r="59330" b="-10803"/>
          <a:stretch/>
        </p:blipFill>
        <p:spPr>
          <a:xfrm>
            <a:off x="799597" y="3694236"/>
            <a:ext cx="1852163" cy="668757"/>
          </a:xfrm>
          <a:prstGeom prst="rect">
            <a:avLst/>
          </a:prstGeom>
        </p:spPr>
      </p:pic>
      <p:graphicFrame>
        <p:nvGraphicFramePr>
          <p:cNvPr id="12" name="Tabla 11"/>
          <p:cNvGraphicFramePr>
            <a:graphicFrameLocks noGrp="1"/>
          </p:cNvGraphicFramePr>
          <p:nvPr>
            <p:extLst>
              <p:ext uri="{D42A27DB-BD31-4B8C-83A1-F6EECF244321}">
                <p14:modId xmlns:p14="http://schemas.microsoft.com/office/powerpoint/2010/main" val="1668874949"/>
              </p:ext>
            </p:extLst>
          </p:nvPr>
        </p:nvGraphicFramePr>
        <p:xfrm>
          <a:off x="1015898" y="5467636"/>
          <a:ext cx="9848360" cy="741680"/>
        </p:xfrm>
        <a:graphic>
          <a:graphicData uri="http://schemas.openxmlformats.org/drawingml/2006/table">
            <a:tbl>
              <a:tblPr firstRow="1" bandRow="1">
                <a:tableStyleId>{5940675A-B579-460E-94D1-54222C63F5DA}</a:tableStyleId>
              </a:tblPr>
              <a:tblGrid>
                <a:gridCol w="2397697">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gridCol w="677333">
                  <a:extLst>
                    <a:ext uri="{9D8B030D-6E8A-4147-A177-3AD203B41FA5}">
                      <a16:colId xmlns:a16="http://schemas.microsoft.com/office/drawing/2014/main" val="20009"/>
                    </a:ext>
                  </a:extLst>
                </a:gridCol>
                <a:gridCol w="677333">
                  <a:extLst>
                    <a:ext uri="{9D8B030D-6E8A-4147-A177-3AD203B41FA5}">
                      <a16:colId xmlns:a16="http://schemas.microsoft.com/office/drawing/2014/main" val="20010"/>
                    </a:ext>
                  </a:extLst>
                </a:gridCol>
                <a:gridCol w="677333">
                  <a:extLst>
                    <a:ext uri="{9D8B030D-6E8A-4147-A177-3AD203B41FA5}">
                      <a16:colId xmlns:a16="http://schemas.microsoft.com/office/drawing/2014/main" val="20011"/>
                    </a:ext>
                  </a:extLst>
                </a:gridCol>
              </a:tblGrid>
              <a:tr h="370840">
                <a:tc>
                  <a:txBody>
                    <a:bodyPr/>
                    <a:lstStyle/>
                    <a:p>
                      <a:pPr algn="ctr"/>
                      <a:r>
                        <a:rPr lang="es-MX" b="1" dirty="0" smtClean="0">
                          <a:solidFill>
                            <a:srgbClr val="FFC000"/>
                          </a:solidFill>
                        </a:rPr>
                        <a:t>Valores</a:t>
                      </a:r>
                      <a:r>
                        <a:rPr lang="es-MX" b="1" baseline="0" dirty="0" smtClean="0">
                          <a:solidFill>
                            <a:srgbClr val="FFC000"/>
                          </a:solidFill>
                        </a:rPr>
                        <a:t> de x ordenados</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5</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6</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6</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6</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7</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7</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8</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8</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9</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10</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10</a:t>
                      </a:r>
                      <a:endParaRPr lang="es-MX" b="1" dirty="0">
                        <a:solidFill>
                          <a:srgbClr val="FFC000"/>
                        </a:solidFill>
                      </a:endParaRPr>
                    </a:p>
                  </a:txBody>
                  <a:tcPr>
                    <a:solidFill>
                      <a:srgbClr val="002060"/>
                    </a:solidFill>
                  </a:tcPr>
                </a:tc>
                <a:extLst>
                  <a:ext uri="{0D108BD9-81ED-4DB2-BD59-A6C34878D82A}">
                    <a16:rowId xmlns:a16="http://schemas.microsoft.com/office/drawing/2014/main" val="10000"/>
                  </a:ext>
                </a:extLst>
              </a:tr>
              <a:tr h="370840">
                <a:tc>
                  <a:txBody>
                    <a:bodyPr/>
                    <a:lstStyle/>
                    <a:p>
                      <a:pPr algn="ctr"/>
                      <a:r>
                        <a:rPr lang="es-MX" dirty="0" smtClean="0"/>
                        <a:t>Observación</a:t>
                      </a:r>
                      <a:endParaRPr lang="es-MX" dirty="0"/>
                    </a:p>
                  </a:txBody>
                  <a:tcPr>
                    <a:solidFill>
                      <a:schemeClr val="bg1">
                        <a:lumMod val="95000"/>
                      </a:schemeClr>
                    </a:solidFill>
                  </a:tcPr>
                </a:tc>
                <a:tc>
                  <a:txBody>
                    <a:bodyPr/>
                    <a:lstStyle/>
                    <a:p>
                      <a:pPr algn="ctr"/>
                      <a:r>
                        <a:rPr lang="es-MX" dirty="0" smtClean="0"/>
                        <a:t>1</a:t>
                      </a:r>
                      <a:endParaRPr lang="es-MX" dirty="0"/>
                    </a:p>
                  </a:txBody>
                  <a:tcPr>
                    <a:solidFill>
                      <a:schemeClr val="bg1">
                        <a:lumMod val="95000"/>
                      </a:schemeClr>
                    </a:solidFill>
                  </a:tcPr>
                </a:tc>
                <a:tc>
                  <a:txBody>
                    <a:bodyPr/>
                    <a:lstStyle/>
                    <a:p>
                      <a:pPr algn="ctr"/>
                      <a:r>
                        <a:rPr lang="es-MX" dirty="0" smtClean="0"/>
                        <a:t>2</a:t>
                      </a:r>
                      <a:endParaRPr lang="es-MX" dirty="0"/>
                    </a:p>
                  </a:txBody>
                  <a:tcPr>
                    <a:solidFill>
                      <a:schemeClr val="bg1">
                        <a:lumMod val="95000"/>
                      </a:schemeClr>
                    </a:solidFill>
                  </a:tcPr>
                </a:tc>
                <a:tc>
                  <a:txBody>
                    <a:bodyPr/>
                    <a:lstStyle/>
                    <a:p>
                      <a:pPr algn="ctr"/>
                      <a:r>
                        <a:rPr lang="es-MX" dirty="0" smtClean="0"/>
                        <a:t>3</a:t>
                      </a:r>
                      <a:endParaRPr lang="es-MX" dirty="0"/>
                    </a:p>
                  </a:txBody>
                  <a:tcPr>
                    <a:solidFill>
                      <a:schemeClr val="bg1">
                        <a:lumMod val="95000"/>
                      </a:schemeClr>
                    </a:solidFill>
                  </a:tcPr>
                </a:tc>
                <a:tc>
                  <a:txBody>
                    <a:bodyPr/>
                    <a:lstStyle/>
                    <a:p>
                      <a:pPr algn="ctr"/>
                      <a:r>
                        <a:rPr lang="es-MX" dirty="0" smtClean="0"/>
                        <a:t>4</a:t>
                      </a:r>
                      <a:endParaRPr lang="es-MX" dirty="0"/>
                    </a:p>
                  </a:txBody>
                  <a:tcPr>
                    <a:solidFill>
                      <a:schemeClr val="bg1">
                        <a:lumMod val="95000"/>
                      </a:schemeClr>
                    </a:solidFill>
                  </a:tcPr>
                </a:tc>
                <a:tc>
                  <a:txBody>
                    <a:bodyPr/>
                    <a:lstStyle/>
                    <a:p>
                      <a:pPr algn="ctr"/>
                      <a:r>
                        <a:rPr lang="es-MX" dirty="0" smtClean="0"/>
                        <a:t>5</a:t>
                      </a:r>
                      <a:endParaRPr lang="es-MX" dirty="0"/>
                    </a:p>
                  </a:txBody>
                  <a:tcPr>
                    <a:solidFill>
                      <a:schemeClr val="bg1">
                        <a:lumMod val="95000"/>
                      </a:schemeClr>
                    </a:solidFill>
                  </a:tcPr>
                </a:tc>
                <a:tc>
                  <a:txBody>
                    <a:bodyPr/>
                    <a:lstStyle/>
                    <a:p>
                      <a:pPr algn="ctr"/>
                      <a:r>
                        <a:rPr lang="es-MX" dirty="0" smtClean="0"/>
                        <a:t>6</a:t>
                      </a:r>
                      <a:endParaRPr lang="es-MX" dirty="0"/>
                    </a:p>
                  </a:txBody>
                  <a:tcPr>
                    <a:solidFill>
                      <a:schemeClr val="bg1">
                        <a:lumMod val="95000"/>
                      </a:schemeClr>
                    </a:solidFill>
                  </a:tcPr>
                </a:tc>
                <a:tc>
                  <a:txBody>
                    <a:bodyPr/>
                    <a:lstStyle/>
                    <a:p>
                      <a:pPr algn="ctr"/>
                      <a:r>
                        <a:rPr lang="es-MX" dirty="0" smtClean="0"/>
                        <a:t>7</a:t>
                      </a:r>
                      <a:endParaRPr lang="es-MX" dirty="0"/>
                    </a:p>
                  </a:txBody>
                  <a:tcPr>
                    <a:solidFill>
                      <a:schemeClr val="bg1">
                        <a:lumMod val="95000"/>
                      </a:schemeClr>
                    </a:solidFill>
                  </a:tcPr>
                </a:tc>
                <a:tc>
                  <a:txBody>
                    <a:bodyPr/>
                    <a:lstStyle/>
                    <a:p>
                      <a:pPr algn="ctr"/>
                      <a:r>
                        <a:rPr lang="es-MX" dirty="0" smtClean="0"/>
                        <a:t>8</a:t>
                      </a:r>
                      <a:endParaRPr lang="es-MX" dirty="0"/>
                    </a:p>
                  </a:txBody>
                  <a:tcPr>
                    <a:solidFill>
                      <a:schemeClr val="bg1">
                        <a:lumMod val="95000"/>
                      </a:schemeClr>
                    </a:solidFill>
                  </a:tcPr>
                </a:tc>
                <a:tc>
                  <a:txBody>
                    <a:bodyPr/>
                    <a:lstStyle/>
                    <a:p>
                      <a:pPr algn="ctr"/>
                      <a:r>
                        <a:rPr lang="es-MX" dirty="0" smtClean="0"/>
                        <a:t>9</a:t>
                      </a:r>
                      <a:endParaRPr lang="es-MX" dirty="0"/>
                    </a:p>
                  </a:txBody>
                  <a:tcPr>
                    <a:solidFill>
                      <a:schemeClr val="bg1">
                        <a:lumMod val="95000"/>
                      </a:schemeClr>
                    </a:solidFill>
                  </a:tcPr>
                </a:tc>
                <a:tc>
                  <a:txBody>
                    <a:bodyPr/>
                    <a:lstStyle/>
                    <a:p>
                      <a:pPr algn="ctr"/>
                      <a:r>
                        <a:rPr lang="es-MX" dirty="0" smtClean="0"/>
                        <a:t>10</a:t>
                      </a:r>
                      <a:endParaRPr lang="es-MX" dirty="0"/>
                    </a:p>
                  </a:txBody>
                  <a:tcPr>
                    <a:solidFill>
                      <a:schemeClr val="bg1">
                        <a:lumMod val="95000"/>
                      </a:schemeClr>
                    </a:solidFill>
                  </a:tcPr>
                </a:tc>
                <a:tc>
                  <a:txBody>
                    <a:bodyPr/>
                    <a:lstStyle/>
                    <a:p>
                      <a:pPr algn="ctr"/>
                      <a:r>
                        <a:rPr lang="es-MX" dirty="0" smtClean="0"/>
                        <a:t>11</a:t>
                      </a:r>
                      <a:endParaRPr lang="es-MX"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3" name="CuadroTexto 12"/>
          <p:cNvSpPr txBox="1"/>
          <p:nvPr/>
        </p:nvSpPr>
        <p:spPr>
          <a:xfrm>
            <a:off x="7424599" y="2813377"/>
            <a:ext cx="3567976" cy="1754326"/>
          </a:xfrm>
          <a:prstGeom prst="rect">
            <a:avLst/>
          </a:prstGeom>
          <a:solidFill>
            <a:srgbClr val="002060"/>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b="1" dirty="0" smtClean="0">
                <a:solidFill>
                  <a:srgbClr val="FFC000"/>
                </a:solidFill>
                <a:latin typeface="Arial Narrow" panose="020B0606020202030204" pitchFamily="34" charset="0"/>
              </a:rPr>
              <a:t>EJEMPLO</a:t>
            </a:r>
          </a:p>
          <a:p>
            <a:r>
              <a:rPr lang="es-MX" dirty="0" smtClean="0">
                <a:solidFill>
                  <a:srgbClr val="FFC000"/>
                </a:solidFill>
                <a:latin typeface="Arial Narrow" panose="020B0606020202030204" pitchFamily="34" charset="0"/>
              </a:rPr>
              <a:t>Para un conjunto de n=11 datos</a:t>
            </a:r>
          </a:p>
          <a:p>
            <a:r>
              <a:rPr lang="es-MX" dirty="0" smtClean="0">
                <a:solidFill>
                  <a:srgbClr val="FFC000"/>
                </a:solidFill>
                <a:latin typeface="Arial Narrow" panose="020B0606020202030204" pitchFamily="34" charset="0"/>
                <a:sym typeface="Wingdings" panose="05000000000000000000" pitchFamily="2" charset="2"/>
              </a:rPr>
              <a:t>(11+1)/4= observación 3</a:t>
            </a:r>
            <a:r>
              <a:rPr lang="es-MX" b="1" dirty="0" smtClean="0">
                <a:solidFill>
                  <a:srgbClr val="FFC000"/>
                </a:solidFill>
                <a:latin typeface="Arial Narrow" panose="020B0606020202030204" pitchFamily="34" charset="0"/>
                <a:sym typeface="Wingdings" panose="05000000000000000000" pitchFamily="2" charset="2"/>
              </a:rPr>
              <a:t>Q</a:t>
            </a:r>
            <a:r>
              <a:rPr lang="es-MX" b="1" baseline="-25000" dirty="0" smtClean="0">
                <a:solidFill>
                  <a:srgbClr val="FFC000"/>
                </a:solidFill>
                <a:latin typeface="Arial Narrow" panose="020B0606020202030204" pitchFamily="34" charset="0"/>
                <a:sym typeface="Wingdings" panose="05000000000000000000" pitchFamily="2" charset="2"/>
              </a:rPr>
              <a:t>1</a:t>
            </a:r>
            <a:r>
              <a:rPr lang="es-MX" b="1" dirty="0" smtClean="0">
                <a:solidFill>
                  <a:srgbClr val="FFC000"/>
                </a:solidFill>
                <a:latin typeface="Arial Narrow" panose="020B0606020202030204" pitchFamily="34" charset="0"/>
                <a:sym typeface="Wingdings" panose="05000000000000000000" pitchFamily="2" charset="2"/>
              </a:rPr>
              <a:t>= 6</a:t>
            </a:r>
          </a:p>
          <a:p>
            <a:r>
              <a:rPr lang="es-MX" dirty="0" smtClean="0">
                <a:solidFill>
                  <a:srgbClr val="FFC000"/>
                </a:solidFill>
                <a:latin typeface="Arial Narrow" panose="020B0606020202030204" pitchFamily="34" charset="0"/>
                <a:sym typeface="Wingdings" panose="05000000000000000000" pitchFamily="2" charset="2"/>
              </a:rPr>
              <a:t>(11-1)/2=  observación 6</a:t>
            </a:r>
            <a:r>
              <a:rPr lang="es-MX" b="1" dirty="0" smtClean="0">
                <a:solidFill>
                  <a:srgbClr val="FFC000"/>
                </a:solidFill>
                <a:latin typeface="Arial Narrow" panose="020B0606020202030204" pitchFamily="34" charset="0"/>
                <a:sym typeface="Wingdings" panose="05000000000000000000" pitchFamily="2" charset="2"/>
              </a:rPr>
              <a:t>Q</a:t>
            </a:r>
            <a:r>
              <a:rPr lang="es-MX" b="1" baseline="-25000" dirty="0" smtClean="0">
                <a:solidFill>
                  <a:srgbClr val="FFC000"/>
                </a:solidFill>
                <a:latin typeface="Arial Narrow" panose="020B0606020202030204" pitchFamily="34" charset="0"/>
                <a:sym typeface="Wingdings" panose="05000000000000000000" pitchFamily="2" charset="2"/>
              </a:rPr>
              <a:t>2</a:t>
            </a:r>
            <a:r>
              <a:rPr lang="es-MX" b="1" dirty="0" smtClean="0">
                <a:solidFill>
                  <a:srgbClr val="FFC000"/>
                </a:solidFill>
                <a:latin typeface="Arial Narrow" panose="020B0606020202030204" pitchFamily="34" charset="0"/>
                <a:sym typeface="Wingdings" panose="05000000000000000000" pitchFamily="2" charset="2"/>
              </a:rPr>
              <a:t>= 7</a:t>
            </a:r>
          </a:p>
          <a:p>
            <a:r>
              <a:rPr lang="es-MX" dirty="0" smtClean="0">
                <a:solidFill>
                  <a:srgbClr val="FFC000"/>
                </a:solidFill>
                <a:latin typeface="Arial Narrow" panose="020B0606020202030204" pitchFamily="34" charset="0"/>
                <a:sym typeface="Wingdings" panose="05000000000000000000" pitchFamily="2" charset="2"/>
              </a:rPr>
              <a:t>(11+1)/4= observación 9</a:t>
            </a:r>
            <a:r>
              <a:rPr lang="es-MX" b="1" dirty="0" smtClean="0">
                <a:solidFill>
                  <a:srgbClr val="FFC000"/>
                </a:solidFill>
                <a:latin typeface="Arial Narrow" panose="020B0606020202030204" pitchFamily="34" charset="0"/>
                <a:sym typeface="Wingdings" panose="05000000000000000000" pitchFamily="2" charset="2"/>
              </a:rPr>
              <a:t>Q</a:t>
            </a:r>
            <a:r>
              <a:rPr lang="es-MX" b="1" baseline="-25000" dirty="0" smtClean="0">
                <a:solidFill>
                  <a:srgbClr val="FFC000"/>
                </a:solidFill>
                <a:latin typeface="Arial Narrow" panose="020B0606020202030204" pitchFamily="34" charset="0"/>
                <a:sym typeface="Wingdings" panose="05000000000000000000" pitchFamily="2" charset="2"/>
              </a:rPr>
              <a:t>3</a:t>
            </a:r>
            <a:r>
              <a:rPr lang="es-MX" b="1" dirty="0" smtClean="0">
                <a:solidFill>
                  <a:srgbClr val="FFC000"/>
                </a:solidFill>
                <a:latin typeface="Arial Narrow" panose="020B0606020202030204" pitchFamily="34" charset="0"/>
                <a:sym typeface="Wingdings" panose="05000000000000000000" pitchFamily="2" charset="2"/>
              </a:rPr>
              <a:t>= 9</a:t>
            </a:r>
            <a:endParaRPr lang="es-MX" b="1" baseline="-25000" dirty="0">
              <a:solidFill>
                <a:srgbClr val="FFC000"/>
              </a:solidFill>
              <a:latin typeface="Arial Narrow" panose="020B0606020202030204" pitchFamily="34" charset="0"/>
            </a:endParaRPr>
          </a:p>
          <a:p>
            <a:endParaRPr lang="es-MX" dirty="0">
              <a:solidFill>
                <a:srgbClr val="FFC000"/>
              </a:solidFill>
              <a:latin typeface="Arial Narrow" panose="020B0606020202030204" pitchFamily="34" charset="0"/>
            </a:endParaRPr>
          </a:p>
        </p:txBody>
      </p:sp>
      <p:sp>
        <p:nvSpPr>
          <p:cNvPr id="14" name="Rectángulo 13"/>
          <p:cNvSpPr/>
          <p:nvPr/>
        </p:nvSpPr>
        <p:spPr>
          <a:xfrm>
            <a:off x="4822093" y="4880534"/>
            <a:ext cx="569560" cy="957942"/>
          </a:xfrm>
          <a:prstGeom prst="rect">
            <a:avLst/>
          </a:prstGeom>
          <a:noFill/>
        </p:spPr>
        <p:style>
          <a:lnRef idx="2">
            <a:schemeClr val="dk1"/>
          </a:lnRef>
          <a:fillRef idx="1">
            <a:schemeClr val="lt1"/>
          </a:fillRef>
          <a:effectRef idx="0">
            <a:schemeClr val="dk1"/>
          </a:effectRef>
          <a:fontRef idx="minor">
            <a:schemeClr val="dk1"/>
          </a:fontRef>
        </p:style>
        <p:txBody>
          <a:bodyPr rtlCol="0" anchor="t" anchorCtr="0"/>
          <a:lstStyle/>
          <a:p>
            <a:pPr algn="ctr"/>
            <a:r>
              <a:rPr lang="es-MX" dirty="0" smtClean="0">
                <a:solidFill>
                  <a:srgbClr val="002060"/>
                </a:solidFill>
                <a:latin typeface="Arial Narrow" panose="020B0606020202030204" pitchFamily="34" charset="0"/>
              </a:rPr>
              <a:t>Q</a:t>
            </a:r>
            <a:r>
              <a:rPr lang="es-MX" baseline="-25000" dirty="0" smtClean="0">
                <a:solidFill>
                  <a:srgbClr val="002060"/>
                </a:solidFill>
                <a:latin typeface="Arial Narrow" panose="020B0606020202030204" pitchFamily="34" charset="0"/>
              </a:rPr>
              <a:t>1</a:t>
            </a:r>
            <a:endParaRPr lang="es-MX" baseline="-25000" dirty="0">
              <a:solidFill>
                <a:srgbClr val="002060"/>
              </a:solidFill>
              <a:latin typeface="Arial Narrow" panose="020B0606020202030204" pitchFamily="34" charset="0"/>
            </a:endParaRPr>
          </a:p>
        </p:txBody>
      </p:sp>
      <p:sp>
        <p:nvSpPr>
          <p:cNvPr id="15" name="Rectángulo 14"/>
          <p:cNvSpPr/>
          <p:nvPr/>
        </p:nvSpPr>
        <p:spPr>
          <a:xfrm>
            <a:off x="6835604" y="4880534"/>
            <a:ext cx="569560" cy="957942"/>
          </a:xfrm>
          <a:prstGeom prst="rect">
            <a:avLst/>
          </a:prstGeom>
          <a:noFill/>
        </p:spPr>
        <p:style>
          <a:lnRef idx="2">
            <a:schemeClr val="dk1"/>
          </a:lnRef>
          <a:fillRef idx="1">
            <a:schemeClr val="lt1"/>
          </a:fillRef>
          <a:effectRef idx="0">
            <a:schemeClr val="dk1"/>
          </a:effectRef>
          <a:fontRef idx="minor">
            <a:schemeClr val="dk1"/>
          </a:fontRef>
        </p:style>
        <p:txBody>
          <a:bodyPr rtlCol="0" anchor="t" anchorCtr="0"/>
          <a:lstStyle/>
          <a:p>
            <a:pPr algn="ctr"/>
            <a:r>
              <a:rPr lang="es-MX" dirty="0" smtClean="0">
                <a:solidFill>
                  <a:srgbClr val="002060"/>
                </a:solidFill>
                <a:latin typeface="Arial Narrow" panose="020B0606020202030204" pitchFamily="34" charset="0"/>
              </a:rPr>
              <a:t>Q</a:t>
            </a:r>
            <a:r>
              <a:rPr lang="es-MX" baseline="-25000" dirty="0" smtClean="0">
                <a:solidFill>
                  <a:srgbClr val="002060"/>
                </a:solidFill>
                <a:latin typeface="Arial Narrow" panose="020B0606020202030204" pitchFamily="34" charset="0"/>
              </a:rPr>
              <a:t>2</a:t>
            </a:r>
            <a:endParaRPr lang="es-MX" baseline="-25000" dirty="0">
              <a:solidFill>
                <a:srgbClr val="002060"/>
              </a:solidFill>
              <a:latin typeface="Arial Narrow" panose="020B0606020202030204" pitchFamily="34" charset="0"/>
            </a:endParaRPr>
          </a:p>
        </p:txBody>
      </p:sp>
      <p:sp>
        <p:nvSpPr>
          <p:cNvPr id="16" name="Rectángulo 15"/>
          <p:cNvSpPr/>
          <p:nvPr/>
        </p:nvSpPr>
        <p:spPr>
          <a:xfrm>
            <a:off x="8849115" y="4875197"/>
            <a:ext cx="569560" cy="957942"/>
          </a:xfrm>
          <a:prstGeom prst="rect">
            <a:avLst/>
          </a:prstGeom>
          <a:noFill/>
        </p:spPr>
        <p:style>
          <a:lnRef idx="2">
            <a:schemeClr val="dk1"/>
          </a:lnRef>
          <a:fillRef idx="1">
            <a:schemeClr val="lt1"/>
          </a:fillRef>
          <a:effectRef idx="0">
            <a:schemeClr val="dk1"/>
          </a:effectRef>
          <a:fontRef idx="minor">
            <a:schemeClr val="dk1"/>
          </a:fontRef>
        </p:style>
        <p:txBody>
          <a:bodyPr rtlCol="0" anchor="t" anchorCtr="0"/>
          <a:lstStyle/>
          <a:p>
            <a:pPr algn="ctr"/>
            <a:r>
              <a:rPr lang="es-MX" dirty="0" smtClean="0">
                <a:solidFill>
                  <a:srgbClr val="002060"/>
                </a:solidFill>
                <a:latin typeface="Arial Narrow" panose="020B0606020202030204" pitchFamily="34" charset="0"/>
              </a:rPr>
              <a:t>Q</a:t>
            </a:r>
            <a:r>
              <a:rPr lang="es-MX" baseline="-25000" dirty="0" smtClean="0">
                <a:solidFill>
                  <a:srgbClr val="002060"/>
                </a:solidFill>
                <a:latin typeface="Arial Narrow" panose="020B0606020202030204" pitchFamily="34" charset="0"/>
              </a:rPr>
              <a:t>3</a:t>
            </a:r>
            <a:endParaRPr lang="es-MX" baseline="-25000" dirty="0">
              <a:solidFill>
                <a:srgbClr val="002060"/>
              </a:solidFill>
              <a:latin typeface="Arial Narrow" panose="020B0606020202030204" pitchFamily="34" charset="0"/>
            </a:endParaRPr>
          </a:p>
        </p:txBody>
      </p:sp>
      <p:sp>
        <p:nvSpPr>
          <p:cNvPr id="18" name="CuadroTexto 17"/>
          <p:cNvSpPr txBox="1"/>
          <p:nvPr/>
        </p:nvSpPr>
        <p:spPr>
          <a:xfrm>
            <a:off x="2984943" y="2114998"/>
            <a:ext cx="4135661" cy="1477328"/>
          </a:xfrm>
          <a:prstGeom prst="rect">
            <a:avLst/>
          </a:prstGeom>
          <a:noFill/>
        </p:spPr>
        <p:txBody>
          <a:bodyPr wrap="square" rtlCol="0">
            <a:spAutoFit/>
          </a:bodyPr>
          <a:lstStyle/>
          <a:p>
            <a:pPr algn="ctr"/>
            <a:r>
              <a:rPr lang="es-MX" dirty="0" smtClean="0">
                <a:solidFill>
                  <a:srgbClr val="FF0000"/>
                </a:solidFill>
              </a:rPr>
              <a:t>Recuerda: </a:t>
            </a:r>
          </a:p>
          <a:p>
            <a:pPr marL="342900" indent="-342900" algn="ctr">
              <a:buAutoNum type="arabicPeriod"/>
            </a:pPr>
            <a:r>
              <a:rPr lang="es-MX" dirty="0" smtClean="0">
                <a:solidFill>
                  <a:srgbClr val="FF0000"/>
                </a:solidFill>
              </a:rPr>
              <a:t>Ordenar los Valores de menor a mayor</a:t>
            </a:r>
          </a:p>
          <a:p>
            <a:pPr marL="342900" indent="-342900" algn="ctr">
              <a:buAutoNum type="arabicPeriod"/>
            </a:pPr>
            <a:r>
              <a:rPr lang="es-MX" dirty="0" smtClean="0">
                <a:solidFill>
                  <a:srgbClr val="FF0000"/>
                </a:solidFill>
              </a:rPr>
              <a:t>El resultado de las formulas es la posición del cuartil, el valor del cuartil es el dato que está en esa posición</a:t>
            </a:r>
          </a:p>
        </p:txBody>
      </p:sp>
      <p:sp>
        <p:nvSpPr>
          <p:cNvPr id="19" name="Flecha derecha 18"/>
          <p:cNvSpPr/>
          <p:nvPr/>
        </p:nvSpPr>
        <p:spPr>
          <a:xfrm>
            <a:off x="1136473" y="2559727"/>
            <a:ext cx="261254" cy="253650"/>
          </a:xfrm>
          <a:prstGeom prst="right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Flecha derecha 19"/>
          <p:cNvSpPr/>
          <p:nvPr/>
        </p:nvSpPr>
        <p:spPr>
          <a:xfrm>
            <a:off x="1136473" y="3208628"/>
            <a:ext cx="261254" cy="253650"/>
          </a:xfrm>
          <a:prstGeom prst="right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Flecha derecha 20"/>
          <p:cNvSpPr/>
          <p:nvPr/>
        </p:nvSpPr>
        <p:spPr>
          <a:xfrm>
            <a:off x="1136473" y="3887774"/>
            <a:ext cx="261254" cy="253650"/>
          </a:xfrm>
          <a:prstGeom prst="rightArrow">
            <a:avLst/>
          </a:prstGeom>
          <a:solidFill>
            <a:schemeClr val="tx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mc:Choice xmlns:a14="http://schemas.microsoft.com/office/drawing/2010/main" Requires="a14">
          <p:sp>
            <p:nvSpPr>
              <p:cNvPr id="24" name="CuadroTexto 23"/>
              <p:cNvSpPr txBox="1"/>
              <p:nvPr/>
            </p:nvSpPr>
            <p:spPr>
              <a:xfrm>
                <a:off x="1015898" y="6305962"/>
                <a:ext cx="7487280" cy="483466"/>
              </a:xfrm>
              <a:prstGeom prst="rect">
                <a:avLst/>
              </a:prstGeom>
              <a:noFill/>
            </p:spPr>
            <p:txBody>
              <a:bodyPr wrap="square" rtlCol="0">
                <a:spAutoFit/>
              </a:bodyPr>
              <a:lstStyle/>
              <a:p>
                <a:r>
                  <a:rPr lang="es-MX" dirty="0" smtClean="0"/>
                  <a:t>Ejemplo: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𝑄</m:t>
                        </m:r>
                      </m:e>
                      <m:sub>
                        <m:r>
                          <a:rPr lang="es-MX" b="0" i="1" smtClean="0">
                            <a:latin typeface="Cambria Math" panose="02040503050406030204" pitchFamily="18" charset="0"/>
                          </a:rPr>
                          <m:t>1</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11+1</m:t>
                        </m:r>
                      </m:num>
                      <m:den>
                        <m:r>
                          <a:rPr lang="es-MX" b="0" i="1" smtClean="0">
                            <a:latin typeface="Cambria Math" panose="02040503050406030204" pitchFamily="18" charset="0"/>
                          </a:rPr>
                          <m:t>4</m:t>
                        </m:r>
                      </m:den>
                    </m:f>
                    <m:r>
                      <a:rPr lang="es-MX" b="0" i="1" smtClean="0">
                        <a:latin typeface="Cambria Math" panose="02040503050406030204" pitchFamily="18" charset="0"/>
                      </a:rPr>
                      <m:t>→3 </m:t>
                    </m:r>
                    <m:d>
                      <m:dPr>
                        <m:ctrlPr>
                          <a:rPr lang="es-MX" b="0" i="1" smtClean="0">
                            <a:latin typeface="Cambria Math" panose="02040503050406030204" pitchFamily="18" charset="0"/>
                          </a:rPr>
                        </m:ctrlPr>
                      </m:dPr>
                      <m:e>
                        <m:r>
                          <a:rPr lang="es-MX" b="0" i="1" smtClean="0">
                            <a:latin typeface="Cambria Math" panose="02040503050406030204" pitchFamily="18" charset="0"/>
                          </a:rPr>
                          <m:t>𝑝𝑜𝑠𝑖𝑐𝑖</m:t>
                        </m:r>
                        <m:r>
                          <a:rPr lang="es-MX" b="0" i="1" smtClean="0">
                            <a:latin typeface="Cambria Math" panose="02040503050406030204" pitchFamily="18" charset="0"/>
                          </a:rPr>
                          <m:t>ó</m:t>
                        </m:r>
                        <m:r>
                          <a:rPr lang="es-MX" b="0" i="1" smtClean="0">
                            <a:latin typeface="Cambria Math" panose="02040503050406030204" pitchFamily="18" charset="0"/>
                          </a:rPr>
                          <m:t>𝑛</m:t>
                        </m:r>
                      </m:e>
                    </m:d>
                    <m:r>
                      <a:rPr lang="es-MX" b="0" i="1" smtClean="0">
                        <a:latin typeface="Cambria Math" panose="02040503050406030204" pitchFamily="18" charset="0"/>
                      </a:rPr>
                      <m:t>=6 (</m:t>
                    </m:r>
                    <m:r>
                      <a:rPr lang="es-MX" b="0" i="1" smtClean="0">
                        <a:latin typeface="Cambria Math" panose="02040503050406030204" pitchFamily="18" charset="0"/>
                      </a:rPr>
                      <m:t>𝑣𝑎𝑙𝑜𝑟</m:t>
                    </m:r>
                    <m:r>
                      <a:rPr lang="es-MX" b="0" i="1" smtClean="0">
                        <a:latin typeface="Cambria Math" panose="02040503050406030204" pitchFamily="18" charset="0"/>
                      </a:rPr>
                      <m:t> </m:t>
                    </m:r>
                    <m:r>
                      <a:rPr lang="es-MX" b="0" i="1" smtClean="0">
                        <a:latin typeface="Cambria Math" panose="02040503050406030204" pitchFamily="18" charset="0"/>
                      </a:rPr>
                      <m:t>𝑑𝑒𝑙</m:t>
                    </m:r>
                    <m:r>
                      <a:rPr lang="es-MX" b="0" i="1" smtClean="0">
                        <a:latin typeface="Cambria Math" panose="02040503050406030204" pitchFamily="18" charset="0"/>
                      </a:rPr>
                      <m:t> </m:t>
                    </m:r>
                    <m:r>
                      <a:rPr lang="es-MX" b="0" i="1" smtClean="0">
                        <a:latin typeface="Cambria Math" panose="02040503050406030204" pitchFamily="18" charset="0"/>
                      </a:rPr>
                      <m:t>𝑐𝑢𝑎𝑟𝑡𝑖𝑙</m:t>
                    </m:r>
                    <m:r>
                      <a:rPr lang="es-MX" b="0" i="1" smtClean="0">
                        <a:latin typeface="Cambria Math" panose="02040503050406030204" pitchFamily="18" charset="0"/>
                      </a:rPr>
                      <m:t>)</m:t>
                    </m:r>
                  </m:oMath>
                </a14:m>
                <a:endParaRPr lang="es-MX" dirty="0"/>
              </a:p>
            </p:txBody>
          </p:sp>
        </mc:Choice>
        <mc:Fallback>
          <p:sp>
            <p:nvSpPr>
              <p:cNvPr id="24" name="CuadroTexto 23"/>
              <p:cNvSpPr txBox="1">
                <a:spLocks noRot="1" noChangeAspect="1" noMove="1" noResize="1" noEditPoints="1" noAdjustHandles="1" noChangeArrowheads="1" noChangeShapeType="1" noTextEdit="1"/>
              </p:cNvSpPr>
              <p:nvPr/>
            </p:nvSpPr>
            <p:spPr>
              <a:xfrm>
                <a:off x="1015898" y="6305962"/>
                <a:ext cx="7487280" cy="483466"/>
              </a:xfrm>
              <a:prstGeom prst="rect">
                <a:avLst/>
              </a:prstGeom>
              <a:blipFill>
                <a:blip r:embed="rId5"/>
                <a:stretch>
                  <a:fillRect l="-733" b="-7500"/>
                </a:stretch>
              </a:blipFill>
            </p:spPr>
            <p:txBody>
              <a:bodyPr/>
              <a:lstStyle/>
              <a:p>
                <a:r>
                  <a:rPr lang="es-MX">
                    <a:noFill/>
                  </a:rPr>
                  <a:t> </a:t>
                </a:r>
              </a:p>
            </p:txBody>
          </p:sp>
        </mc:Fallback>
      </mc:AlternateContent>
      <p:cxnSp>
        <p:nvCxnSpPr>
          <p:cNvPr id="26" name="Conector recto de flecha 25"/>
          <p:cNvCxnSpPr/>
          <p:nvPr/>
        </p:nvCxnSpPr>
        <p:spPr>
          <a:xfrm flipV="1">
            <a:off x="3566160" y="6061166"/>
            <a:ext cx="1371600" cy="3396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p:cNvCxnSpPr/>
          <p:nvPr/>
        </p:nvCxnSpPr>
        <p:spPr>
          <a:xfrm flipV="1">
            <a:off x="4950823" y="5721531"/>
            <a:ext cx="412747" cy="73375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5034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Marcador de contenido 2"/>
          <p:cNvSpPr txBox="1">
            <a:spLocks/>
          </p:cNvSpPr>
          <p:nvPr/>
        </p:nvSpPr>
        <p:spPr>
          <a:xfrm>
            <a:off x="187234" y="457046"/>
            <a:ext cx="11665132" cy="6310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ctr">
              <a:buFont typeface="Arial" panose="020B0604020202020204" pitchFamily="34" charset="0"/>
              <a:buNone/>
            </a:pPr>
            <a:r>
              <a:rPr lang="es-MX" sz="4000" b="1" dirty="0" smtClean="0">
                <a:solidFill>
                  <a:srgbClr val="FF0000"/>
                </a:solidFill>
                <a:latin typeface="Arial Narrow" panose="020B0606020202030204" pitchFamily="34" charset="0"/>
              </a:rPr>
              <a:t>¿Qué hago si el resultado de la posición del cuartil da en decimal?</a:t>
            </a:r>
            <a:endParaRPr lang="es-MX" sz="3200" b="1" dirty="0" smtClean="0">
              <a:solidFill>
                <a:srgbClr val="002060"/>
              </a:solidFill>
              <a:latin typeface="Arial Narrow" panose="020B0606020202030204" pitchFamily="34" charset="0"/>
            </a:endParaRPr>
          </a:p>
          <a:p>
            <a:pPr marL="45720" indent="0" algn="ctr">
              <a:buFont typeface="Arial" panose="020B0604020202020204" pitchFamily="34" charset="0"/>
              <a:buNone/>
            </a:pPr>
            <a:endParaRPr lang="es-MX" sz="2400" dirty="0">
              <a:solidFill>
                <a:srgbClr val="002060"/>
              </a:solidFill>
              <a:latin typeface="Arial Narrow" panose="020B0606020202030204" pitchFamily="34" charset="0"/>
            </a:endParaRPr>
          </a:p>
        </p:txBody>
      </p:sp>
      <p:graphicFrame>
        <p:nvGraphicFramePr>
          <p:cNvPr id="12" name="Tabla 11"/>
          <p:cNvGraphicFramePr>
            <a:graphicFrameLocks noGrp="1"/>
          </p:cNvGraphicFramePr>
          <p:nvPr>
            <p:extLst>
              <p:ext uri="{D42A27DB-BD31-4B8C-83A1-F6EECF244321}">
                <p14:modId xmlns:p14="http://schemas.microsoft.com/office/powerpoint/2010/main" val="2303589475"/>
              </p:ext>
            </p:extLst>
          </p:nvPr>
        </p:nvGraphicFramePr>
        <p:xfrm>
          <a:off x="766354" y="2829483"/>
          <a:ext cx="10659291" cy="741680"/>
        </p:xfrm>
        <a:graphic>
          <a:graphicData uri="http://schemas.openxmlformats.org/drawingml/2006/table">
            <a:tbl>
              <a:tblPr firstRow="1" bandRow="1">
                <a:tableStyleId>{5940675A-B579-460E-94D1-54222C63F5DA}</a:tableStyleId>
              </a:tblPr>
              <a:tblGrid>
                <a:gridCol w="2428131">
                  <a:extLst>
                    <a:ext uri="{9D8B030D-6E8A-4147-A177-3AD203B41FA5}">
                      <a16:colId xmlns:a16="http://schemas.microsoft.com/office/drawing/2014/main" val="20000"/>
                    </a:ext>
                  </a:extLst>
                </a:gridCol>
                <a:gridCol w="685930">
                  <a:extLst>
                    <a:ext uri="{9D8B030D-6E8A-4147-A177-3AD203B41FA5}">
                      <a16:colId xmlns:a16="http://schemas.microsoft.com/office/drawing/2014/main" val="20001"/>
                    </a:ext>
                  </a:extLst>
                </a:gridCol>
                <a:gridCol w="685930">
                  <a:extLst>
                    <a:ext uri="{9D8B030D-6E8A-4147-A177-3AD203B41FA5}">
                      <a16:colId xmlns:a16="http://schemas.microsoft.com/office/drawing/2014/main" val="20002"/>
                    </a:ext>
                  </a:extLst>
                </a:gridCol>
                <a:gridCol w="685930">
                  <a:extLst>
                    <a:ext uri="{9D8B030D-6E8A-4147-A177-3AD203B41FA5}">
                      <a16:colId xmlns:a16="http://schemas.microsoft.com/office/drawing/2014/main" val="20003"/>
                    </a:ext>
                  </a:extLst>
                </a:gridCol>
                <a:gridCol w="685930">
                  <a:extLst>
                    <a:ext uri="{9D8B030D-6E8A-4147-A177-3AD203B41FA5}">
                      <a16:colId xmlns:a16="http://schemas.microsoft.com/office/drawing/2014/main" val="20004"/>
                    </a:ext>
                  </a:extLst>
                </a:gridCol>
                <a:gridCol w="685930">
                  <a:extLst>
                    <a:ext uri="{9D8B030D-6E8A-4147-A177-3AD203B41FA5}">
                      <a16:colId xmlns:a16="http://schemas.microsoft.com/office/drawing/2014/main" val="20005"/>
                    </a:ext>
                  </a:extLst>
                </a:gridCol>
                <a:gridCol w="685930">
                  <a:extLst>
                    <a:ext uri="{9D8B030D-6E8A-4147-A177-3AD203B41FA5}">
                      <a16:colId xmlns:a16="http://schemas.microsoft.com/office/drawing/2014/main" val="20006"/>
                    </a:ext>
                  </a:extLst>
                </a:gridCol>
                <a:gridCol w="685930">
                  <a:extLst>
                    <a:ext uri="{9D8B030D-6E8A-4147-A177-3AD203B41FA5}">
                      <a16:colId xmlns:a16="http://schemas.microsoft.com/office/drawing/2014/main" val="20007"/>
                    </a:ext>
                  </a:extLst>
                </a:gridCol>
                <a:gridCol w="685930">
                  <a:extLst>
                    <a:ext uri="{9D8B030D-6E8A-4147-A177-3AD203B41FA5}">
                      <a16:colId xmlns:a16="http://schemas.microsoft.com/office/drawing/2014/main" val="20008"/>
                    </a:ext>
                  </a:extLst>
                </a:gridCol>
                <a:gridCol w="685930">
                  <a:extLst>
                    <a:ext uri="{9D8B030D-6E8A-4147-A177-3AD203B41FA5}">
                      <a16:colId xmlns:a16="http://schemas.microsoft.com/office/drawing/2014/main" val="20009"/>
                    </a:ext>
                  </a:extLst>
                </a:gridCol>
                <a:gridCol w="685930">
                  <a:extLst>
                    <a:ext uri="{9D8B030D-6E8A-4147-A177-3AD203B41FA5}">
                      <a16:colId xmlns:a16="http://schemas.microsoft.com/office/drawing/2014/main" val="20010"/>
                    </a:ext>
                  </a:extLst>
                </a:gridCol>
                <a:gridCol w="685930">
                  <a:extLst>
                    <a:ext uri="{9D8B030D-6E8A-4147-A177-3AD203B41FA5}">
                      <a16:colId xmlns:a16="http://schemas.microsoft.com/office/drawing/2014/main" val="20011"/>
                    </a:ext>
                  </a:extLst>
                </a:gridCol>
                <a:gridCol w="685930">
                  <a:extLst>
                    <a:ext uri="{9D8B030D-6E8A-4147-A177-3AD203B41FA5}">
                      <a16:colId xmlns:a16="http://schemas.microsoft.com/office/drawing/2014/main" val="1245779711"/>
                    </a:ext>
                  </a:extLst>
                </a:gridCol>
              </a:tblGrid>
              <a:tr h="370840">
                <a:tc>
                  <a:txBody>
                    <a:bodyPr/>
                    <a:lstStyle/>
                    <a:p>
                      <a:pPr algn="ctr"/>
                      <a:r>
                        <a:rPr lang="es-MX" b="1" dirty="0" smtClean="0">
                          <a:solidFill>
                            <a:srgbClr val="FFC000"/>
                          </a:solidFill>
                        </a:rPr>
                        <a:t>Valores</a:t>
                      </a:r>
                      <a:r>
                        <a:rPr lang="es-MX" b="1" baseline="0" dirty="0" smtClean="0">
                          <a:solidFill>
                            <a:srgbClr val="FFC000"/>
                          </a:solidFill>
                        </a:rPr>
                        <a:t> de x ordenados</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0</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2</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60</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55</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68</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70</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80</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85</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88</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90</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137</a:t>
                      </a:r>
                      <a:endParaRPr lang="es-MX" b="1" dirty="0">
                        <a:solidFill>
                          <a:srgbClr val="FFC000"/>
                        </a:solidFill>
                      </a:endParaRPr>
                    </a:p>
                  </a:txBody>
                  <a:tcPr>
                    <a:solidFill>
                      <a:srgbClr val="002060"/>
                    </a:solidFill>
                  </a:tcPr>
                </a:tc>
                <a:tc>
                  <a:txBody>
                    <a:bodyPr/>
                    <a:lstStyle/>
                    <a:p>
                      <a:pPr algn="ctr"/>
                      <a:r>
                        <a:rPr lang="es-MX" b="1" dirty="0" smtClean="0">
                          <a:solidFill>
                            <a:srgbClr val="FFC000"/>
                          </a:solidFill>
                        </a:rPr>
                        <a:t>138</a:t>
                      </a:r>
                      <a:endParaRPr lang="es-MX" b="1" dirty="0">
                        <a:solidFill>
                          <a:srgbClr val="FFC000"/>
                        </a:solidFill>
                      </a:endParaRPr>
                    </a:p>
                  </a:txBody>
                  <a:tcPr>
                    <a:solidFill>
                      <a:srgbClr val="002060"/>
                    </a:solidFill>
                  </a:tcPr>
                </a:tc>
                <a:extLst>
                  <a:ext uri="{0D108BD9-81ED-4DB2-BD59-A6C34878D82A}">
                    <a16:rowId xmlns:a16="http://schemas.microsoft.com/office/drawing/2014/main" val="10000"/>
                  </a:ext>
                </a:extLst>
              </a:tr>
              <a:tr h="370840">
                <a:tc>
                  <a:txBody>
                    <a:bodyPr/>
                    <a:lstStyle/>
                    <a:p>
                      <a:pPr algn="ctr"/>
                      <a:r>
                        <a:rPr lang="es-MX" dirty="0" smtClean="0"/>
                        <a:t>Observación</a:t>
                      </a:r>
                      <a:endParaRPr lang="es-MX" dirty="0"/>
                    </a:p>
                  </a:txBody>
                  <a:tcPr>
                    <a:solidFill>
                      <a:schemeClr val="bg1">
                        <a:lumMod val="95000"/>
                      </a:schemeClr>
                    </a:solidFill>
                  </a:tcPr>
                </a:tc>
                <a:tc>
                  <a:txBody>
                    <a:bodyPr/>
                    <a:lstStyle/>
                    <a:p>
                      <a:pPr algn="ctr"/>
                      <a:r>
                        <a:rPr lang="es-MX" dirty="0" smtClean="0"/>
                        <a:t>1</a:t>
                      </a:r>
                      <a:endParaRPr lang="es-MX" dirty="0"/>
                    </a:p>
                  </a:txBody>
                  <a:tcPr>
                    <a:solidFill>
                      <a:schemeClr val="bg1">
                        <a:lumMod val="95000"/>
                      </a:schemeClr>
                    </a:solidFill>
                  </a:tcPr>
                </a:tc>
                <a:tc>
                  <a:txBody>
                    <a:bodyPr/>
                    <a:lstStyle/>
                    <a:p>
                      <a:pPr algn="ctr"/>
                      <a:r>
                        <a:rPr lang="es-MX" dirty="0" smtClean="0"/>
                        <a:t>2</a:t>
                      </a:r>
                      <a:endParaRPr lang="es-MX" dirty="0"/>
                    </a:p>
                  </a:txBody>
                  <a:tcPr>
                    <a:solidFill>
                      <a:schemeClr val="bg1">
                        <a:lumMod val="95000"/>
                      </a:schemeClr>
                    </a:solidFill>
                  </a:tcPr>
                </a:tc>
                <a:tc>
                  <a:txBody>
                    <a:bodyPr/>
                    <a:lstStyle/>
                    <a:p>
                      <a:pPr algn="ctr"/>
                      <a:r>
                        <a:rPr lang="es-MX" dirty="0" smtClean="0"/>
                        <a:t>3</a:t>
                      </a:r>
                      <a:endParaRPr lang="es-MX" dirty="0"/>
                    </a:p>
                  </a:txBody>
                  <a:tcPr>
                    <a:solidFill>
                      <a:schemeClr val="bg1">
                        <a:lumMod val="95000"/>
                      </a:schemeClr>
                    </a:solidFill>
                  </a:tcPr>
                </a:tc>
                <a:tc>
                  <a:txBody>
                    <a:bodyPr/>
                    <a:lstStyle/>
                    <a:p>
                      <a:pPr algn="ctr"/>
                      <a:r>
                        <a:rPr lang="es-MX" dirty="0" smtClean="0"/>
                        <a:t>4</a:t>
                      </a:r>
                      <a:endParaRPr lang="es-MX" dirty="0"/>
                    </a:p>
                  </a:txBody>
                  <a:tcPr>
                    <a:solidFill>
                      <a:schemeClr val="bg1">
                        <a:lumMod val="95000"/>
                      </a:schemeClr>
                    </a:solidFill>
                  </a:tcPr>
                </a:tc>
                <a:tc>
                  <a:txBody>
                    <a:bodyPr/>
                    <a:lstStyle/>
                    <a:p>
                      <a:pPr algn="ctr"/>
                      <a:r>
                        <a:rPr lang="es-MX" dirty="0" smtClean="0"/>
                        <a:t>5</a:t>
                      </a:r>
                      <a:endParaRPr lang="es-MX" dirty="0"/>
                    </a:p>
                  </a:txBody>
                  <a:tcPr>
                    <a:solidFill>
                      <a:schemeClr val="bg1">
                        <a:lumMod val="95000"/>
                      </a:schemeClr>
                    </a:solidFill>
                  </a:tcPr>
                </a:tc>
                <a:tc>
                  <a:txBody>
                    <a:bodyPr/>
                    <a:lstStyle/>
                    <a:p>
                      <a:pPr algn="ctr"/>
                      <a:r>
                        <a:rPr lang="es-MX" dirty="0" smtClean="0"/>
                        <a:t>6</a:t>
                      </a:r>
                      <a:endParaRPr lang="es-MX" dirty="0"/>
                    </a:p>
                  </a:txBody>
                  <a:tcPr>
                    <a:solidFill>
                      <a:schemeClr val="bg1">
                        <a:lumMod val="95000"/>
                      </a:schemeClr>
                    </a:solidFill>
                  </a:tcPr>
                </a:tc>
                <a:tc>
                  <a:txBody>
                    <a:bodyPr/>
                    <a:lstStyle/>
                    <a:p>
                      <a:pPr algn="ctr"/>
                      <a:r>
                        <a:rPr lang="es-MX" dirty="0" smtClean="0"/>
                        <a:t>7</a:t>
                      </a:r>
                      <a:endParaRPr lang="es-MX" dirty="0"/>
                    </a:p>
                  </a:txBody>
                  <a:tcPr>
                    <a:solidFill>
                      <a:schemeClr val="bg1">
                        <a:lumMod val="95000"/>
                      </a:schemeClr>
                    </a:solidFill>
                  </a:tcPr>
                </a:tc>
                <a:tc>
                  <a:txBody>
                    <a:bodyPr/>
                    <a:lstStyle/>
                    <a:p>
                      <a:pPr algn="ctr"/>
                      <a:r>
                        <a:rPr lang="es-MX" dirty="0" smtClean="0"/>
                        <a:t>8</a:t>
                      </a:r>
                      <a:endParaRPr lang="es-MX" dirty="0"/>
                    </a:p>
                  </a:txBody>
                  <a:tcPr>
                    <a:solidFill>
                      <a:schemeClr val="bg1">
                        <a:lumMod val="95000"/>
                      </a:schemeClr>
                    </a:solidFill>
                  </a:tcPr>
                </a:tc>
                <a:tc>
                  <a:txBody>
                    <a:bodyPr/>
                    <a:lstStyle/>
                    <a:p>
                      <a:pPr algn="ctr"/>
                      <a:r>
                        <a:rPr lang="es-MX" dirty="0" smtClean="0"/>
                        <a:t>9</a:t>
                      </a:r>
                      <a:endParaRPr lang="es-MX" dirty="0"/>
                    </a:p>
                  </a:txBody>
                  <a:tcPr>
                    <a:solidFill>
                      <a:schemeClr val="bg1">
                        <a:lumMod val="95000"/>
                      </a:schemeClr>
                    </a:solidFill>
                  </a:tcPr>
                </a:tc>
                <a:tc>
                  <a:txBody>
                    <a:bodyPr/>
                    <a:lstStyle/>
                    <a:p>
                      <a:pPr algn="ctr"/>
                      <a:r>
                        <a:rPr lang="es-MX" dirty="0" smtClean="0"/>
                        <a:t>10</a:t>
                      </a:r>
                      <a:endParaRPr lang="es-MX" dirty="0"/>
                    </a:p>
                  </a:txBody>
                  <a:tcPr>
                    <a:solidFill>
                      <a:schemeClr val="bg1">
                        <a:lumMod val="95000"/>
                      </a:schemeClr>
                    </a:solidFill>
                  </a:tcPr>
                </a:tc>
                <a:tc>
                  <a:txBody>
                    <a:bodyPr/>
                    <a:lstStyle/>
                    <a:p>
                      <a:pPr algn="ctr"/>
                      <a:r>
                        <a:rPr lang="es-MX" dirty="0" smtClean="0"/>
                        <a:t>11</a:t>
                      </a:r>
                      <a:endParaRPr lang="es-MX" dirty="0"/>
                    </a:p>
                  </a:txBody>
                  <a:tcPr>
                    <a:solidFill>
                      <a:schemeClr val="bg1">
                        <a:lumMod val="95000"/>
                      </a:schemeClr>
                    </a:solidFill>
                  </a:tcPr>
                </a:tc>
                <a:tc>
                  <a:txBody>
                    <a:bodyPr/>
                    <a:lstStyle/>
                    <a:p>
                      <a:pPr algn="ctr"/>
                      <a:r>
                        <a:rPr lang="es-MX" dirty="0" smtClean="0"/>
                        <a:t>12</a:t>
                      </a:r>
                      <a:endParaRPr lang="es-MX"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8" name="CuadroTexto 17"/>
          <p:cNvSpPr txBox="1"/>
          <p:nvPr/>
        </p:nvSpPr>
        <p:spPr>
          <a:xfrm>
            <a:off x="693161" y="1762392"/>
            <a:ext cx="11238411" cy="830997"/>
          </a:xfrm>
          <a:prstGeom prst="rect">
            <a:avLst/>
          </a:prstGeom>
          <a:noFill/>
        </p:spPr>
        <p:txBody>
          <a:bodyPr wrap="square" rtlCol="0">
            <a:spAutoFit/>
          </a:bodyPr>
          <a:lstStyle/>
          <a:p>
            <a:pPr algn="ctr"/>
            <a:r>
              <a:rPr lang="es-MX" sz="2400" dirty="0" smtClean="0">
                <a:solidFill>
                  <a:srgbClr val="002060"/>
                </a:solidFill>
              </a:rPr>
              <a:t>Se obtiene el promedio de los valores de  la posición anterior y siguiente al número. Ejemplo:</a:t>
            </a:r>
          </a:p>
        </p:txBody>
      </p:sp>
      <mc:AlternateContent xmlns:mc="http://schemas.openxmlformats.org/markup-compatibility/2006">
        <mc:Choice xmlns:a14="http://schemas.microsoft.com/office/drawing/2010/main" Requires="a14">
          <p:sp>
            <p:nvSpPr>
              <p:cNvPr id="25" name="CuadroTexto 24"/>
              <p:cNvSpPr txBox="1"/>
              <p:nvPr/>
            </p:nvSpPr>
            <p:spPr>
              <a:xfrm>
                <a:off x="1112206" y="3898735"/>
                <a:ext cx="10533849" cy="487954"/>
              </a:xfrm>
              <a:prstGeom prst="rect">
                <a:avLst/>
              </a:prstGeom>
              <a:noFill/>
            </p:spPr>
            <p:txBody>
              <a:bodyPr wrap="square" rtlCol="0">
                <a:spAutoFit/>
              </a:bodyPr>
              <a:lstStyle/>
              <a:p>
                <a:r>
                  <a:rPr lang="es-MX" b="1" dirty="0" smtClean="0"/>
                  <a:t> </a:t>
                </a:r>
                <a14:m>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𝑸</m:t>
                        </m:r>
                      </m:e>
                      <m:sub>
                        <m:r>
                          <a:rPr lang="es-MX" b="1" i="1" smtClean="0">
                            <a:latin typeface="Cambria Math" panose="02040503050406030204" pitchFamily="18" charset="0"/>
                          </a:rPr>
                          <m:t>𝟏</m:t>
                        </m:r>
                      </m:sub>
                    </m:sSub>
                    <m:r>
                      <a:rPr lang="es-MX" b="0" i="1" smtClean="0">
                        <a:latin typeface="Cambria Math" panose="02040503050406030204" pitchFamily="18" charset="0"/>
                      </a:rPr>
                      <m:t>→</m:t>
                    </m:r>
                    <m:f>
                      <m:fPr>
                        <m:ctrlPr>
                          <a:rPr lang="es-MX" i="1">
                            <a:latin typeface="Cambria Math" panose="02040503050406030204" pitchFamily="18" charset="0"/>
                          </a:rPr>
                        </m:ctrlPr>
                      </m:fPr>
                      <m:num>
                        <m:r>
                          <a:rPr lang="es-MX" b="0" i="1" smtClean="0">
                            <a:latin typeface="Cambria Math" panose="02040503050406030204" pitchFamily="18" charset="0"/>
                          </a:rPr>
                          <m:t>𝑛</m:t>
                        </m:r>
                        <m:r>
                          <a:rPr lang="es-MX" i="1">
                            <a:latin typeface="Cambria Math" panose="02040503050406030204" pitchFamily="18" charset="0"/>
                          </a:rPr>
                          <m:t>+1</m:t>
                        </m:r>
                      </m:num>
                      <m:den>
                        <m:r>
                          <a:rPr lang="es-MX" i="1">
                            <a:latin typeface="Cambria Math" panose="02040503050406030204" pitchFamily="18" charset="0"/>
                          </a:rPr>
                          <m:t>4</m:t>
                        </m:r>
                      </m:den>
                    </m:f>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12+1</m:t>
                        </m:r>
                      </m:num>
                      <m:den>
                        <m:r>
                          <a:rPr lang="es-MX" b="0" i="1" smtClean="0">
                            <a:latin typeface="Cambria Math" panose="02040503050406030204" pitchFamily="18" charset="0"/>
                          </a:rPr>
                          <m:t>4</m:t>
                        </m:r>
                      </m:den>
                    </m:f>
                    <m:r>
                      <a:rPr lang="es-MX" b="0" i="1" smtClean="0">
                        <a:latin typeface="Cambria Math" panose="02040503050406030204" pitchFamily="18" charset="0"/>
                      </a:rPr>
                      <m:t>→3.25 </m:t>
                    </m:r>
                    <m:d>
                      <m:dPr>
                        <m:ctrlPr>
                          <a:rPr lang="es-MX" b="0" i="1" smtClean="0">
                            <a:latin typeface="Cambria Math" panose="02040503050406030204" pitchFamily="18" charset="0"/>
                          </a:rPr>
                        </m:ctrlPr>
                      </m:dPr>
                      <m:e>
                        <m:r>
                          <a:rPr lang="es-MX" b="0" i="1" smtClean="0">
                            <a:latin typeface="Cambria Math" panose="02040503050406030204" pitchFamily="18" charset="0"/>
                          </a:rPr>
                          <m:t>𝑝𝑜𝑠𝑖𝑐𝑖</m:t>
                        </m:r>
                        <m:r>
                          <a:rPr lang="es-MX" b="0" i="1" smtClean="0">
                            <a:latin typeface="Cambria Math" panose="02040503050406030204" pitchFamily="18" charset="0"/>
                          </a:rPr>
                          <m:t>ó</m:t>
                        </m:r>
                        <m:r>
                          <a:rPr lang="es-MX" b="0" i="1" smtClean="0">
                            <a:latin typeface="Cambria Math" panose="02040503050406030204" pitchFamily="18" charset="0"/>
                          </a:rPr>
                          <m:t>𝑛</m:t>
                        </m:r>
                      </m:e>
                    </m:d>
                    <m:r>
                      <a:rPr lang="es-MX" b="0" i="1" smtClean="0">
                        <a:latin typeface="Cambria Math" panose="02040503050406030204" pitchFamily="18" charset="0"/>
                      </a:rPr>
                      <m:t>→</m:t>
                    </m:r>
                    <m:r>
                      <a:rPr lang="es-MX" b="0" i="1" smtClean="0">
                        <a:latin typeface="Cambria Math" panose="02040503050406030204" pitchFamily="18" charset="0"/>
                      </a:rPr>
                      <m:t>𝑃𝑟𝑜𝑚𝑒𝑑𝑖𝑜</m:t>
                    </m:r>
                    <m:r>
                      <a:rPr lang="es-MX" b="0" i="1" smtClean="0">
                        <a:latin typeface="Cambria Math" panose="02040503050406030204" pitchFamily="18" charset="0"/>
                      </a:rPr>
                      <m:t> </m:t>
                    </m:r>
                    <m:r>
                      <a:rPr lang="es-MX" b="0" i="1" smtClean="0">
                        <a:latin typeface="Cambria Math" panose="02040503050406030204" pitchFamily="18" charset="0"/>
                      </a:rPr>
                      <m:t>𝑒𝑙</m:t>
                    </m:r>
                    <m:r>
                      <a:rPr lang="es-MX" b="0" i="1" smtClean="0">
                        <a:latin typeface="Cambria Math" panose="02040503050406030204" pitchFamily="18" charset="0"/>
                      </a:rPr>
                      <m:t> </m:t>
                    </m:r>
                    <m:r>
                      <a:rPr lang="es-MX" b="0" i="1" smtClean="0">
                        <a:latin typeface="Cambria Math" panose="02040503050406030204" pitchFamily="18" charset="0"/>
                      </a:rPr>
                      <m:t>𝑣𝑎𝑙𝑜𝑟</m:t>
                    </m:r>
                    <m:r>
                      <a:rPr lang="es-MX" b="0" i="1" smtClean="0">
                        <a:latin typeface="Cambria Math" panose="02040503050406030204" pitchFamily="18" charset="0"/>
                      </a:rPr>
                      <m:t> </m:t>
                    </m:r>
                    <m:r>
                      <a:rPr lang="es-MX" b="0" i="1" smtClean="0">
                        <a:latin typeface="Cambria Math" panose="02040503050406030204" pitchFamily="18" charset="0"/>
                      </a:rPr>
                      <m:t>𝑑𝑒</m:t>
                    </m:r>
                    <m:r>
                      <a:rPr lang="es-MX" b="0" i="1" smtClean="0">
                        <a:latin typeface="Cambria Math" panose="02040503050406030204" pitchFamily="18" charset="0"/>
                      </a:rPr>
                      <m:t> </m:t>
                    </m:r>
                    <m:r>
                      <a:rPr lang="es-MX" b="0" i="1" smtClean="0">
                        <a:latin typeface="Cambria Math" panose="02040503050406030204" pitchFamily="18" charset="0"/>
                      </a:rPr>
                      <m:t>𝑙𝑎</m:t>
                    </m:r>
                    <m:r>
                      <a:rPr lang="es-MX" b="0" i="1" smtClean="0">
                        <a:latin typeface="Cambria Math" panose="02040503050406030204" pitchFamily="18" charset="0"/>
                      </a:rPr>
                      <m:t> </m:t>
                    </m:r>
                    <m:r>
                      <a:rPr lang="es-MX" b="0" i="1" smtClean="0">
                        <a:latin typeface="Cambria Math" panose="02040503050406030204" pitchFamily="18" charset="0"/>
                      </a:rPr>
                      <m:t>𝑝𝑜𝑠𝑖𝑐𝑖</m:t>
                    </m:r>
                    <m:r>
                      <a:rPr lang="es-MX" b="0" i="1" smtClean="0">
                        <a:latin typeface="Cambria Math" panose="02040503050406030204" pitchFamily="18" charset="0"/>
                      </a:rPr>
                      <m:t>ó</m:t>
                    </m:r>
                    <m:r>
                      <a:rPr lang="es-MX" b="0" i="1" smtClean="0">
                        <a:latin typeface="Cambria Math" panose="02040503050406030204" pitchFamily="18" charset="0"/>
                      </a:rPr>
                      <m:t>𝑛</m:t>
                    </m:r>
                    <m:r>
                      <a:rPr lang="es-MX" b="0" i="1" smtClean="0">
                        <a:latin typeface="Cambria Math" panose="02040503050406030204" pitchFamily="18" charset="0"/>
                      </a:rPr>
                      <m:t> 3 </m:t>
                    </m:r>
                    <m:r>
                      <a:rPr lang="es-MX" b="0" i="1" smtClean="0">
                        <a:latin typeface="Cambria Math" panose="02040503050406030204" pitchFamily="18" charset="0"/>
                      </a:rPr>
                      <m:t>𝑦</m:t>
                    </m:r>
                    <m:r>
                      <a:rPr lang="es-MX" b="0" i="1" smtClean="0">
                        <a:latin typeface="Cambria Math" panose="02040503050406030204" pitchFamily="18" charset="0"/>
                      </a:rPr>
                      <m:t> 4=</m:t>
                    </m:r>
                    <m:f>
                      <m:fPr>
                        <m:ctrlPr>
                          <a:rPr lang="es-MX" i="1">
                            <a:latin typeface="Cambria Math" panose="02040503050406030204" pitchFamily="18" charset="0"/>
                          </a:rPr>
                        </m:ctrlPr>
                      </m:fPr>
                      <m:num>
                        <m:r>
                          <a:rPr lang="es-MX" b="0" i="1" smtClean="0">
                            <a:latin typeface="Cambria Math" panose="02040503050406030204" pitchFamily="18" charset="0"/>
                          </a:rPr>
                          <m:t>60+55</m:t>
                        </m:r>
                      </m:num>
                      <m:den>
                        <m:r>
                          <a:rPr lang="es-MX" b="0" i="1" smtClean="0">
                            <a:latin typeface="Cambria Math" panose="02040503050406030204" pitchFamily="18" charset="0"/>
                          </a:rPr>
                          <m:t>2</m:t>
                        </m:r>
                      </m:den>
                    </m:f>
                    <m:r>
                      <a:rPr lang="es-MX" b="0" i="1" smtClean="0">
                        <a:latin typeface="Cambria Math" panose="02040503050406030204" pitchFamily="18" charset="0"/>
                      </a:rPr>
                      <m:t>=</m:t>
                    </m:r>
                    <m:r>
                      <a:rPr lang="es-MX" b="1" i="1" smtClean="0">
                        <a:latin typeface="Cambria Math" panose="02040503050406030204" pitchFamily="18" charset="0"/>
                      </a:rPr>
                      <m:t>𝟓𝟕</m:t>
                    </m:r>
                    <m:r>
                      <a:rPr lang="es-MX" b="1" i="1" smtClean="0">
                        <a:latin typeface="Cambria Math" panose="02040503050406030204" pitchFamily="18" charset="0"/>
                      </a:rPr>
                      <m:t>.</m:t>
                    </m:r>
                    <m:r>
                      <a:rPr lang="es-MX" b="1" i="1" smtClean="0">
                        <a:latin typeface="Cambria Math" panose="02040503050406030204" pitchFamily="18" charset="0"/>
                      </a:rPr>
                      <m:t>𝟓</m:t>
                    </m:r>
                  </m:oMath>
                </a14:m>
                <a:endParaRPr lang="es-MX" b="1" dirty="0"/>
              </a:p>
            </p:txBody>
          </p:sp>
        </mc:Choice>
        <mc:Fallback>
          <p:sp>
            <p:nvSpPr>
              <p:cNvPr id="25" name="CuadroTexto 24"/>
              <p:cNvSpPr txBox="1">
                <a:spLocks noRot="1" noChangeAspect="1" noMove="1" noResize="1" noEditPoints="1" noAdjustHandles="1" noChangeArrowheads="1" noChangeShapeType="1" noTextEdit="1"/>
              </p:cNvSpPr>
              <p:nvPr/>
            </p:nvSpPr>
            <p:spPr>
              <a:xfrm>
                <a:off x="1112206" y="3898735"/>
                <a:ext cx="10533849" cy="487954"/>
              </a:xfrm>
              <a:prstGeom prst="rect">
                <a:avLst/>
              </a:prstGeom>
              <a:blipFill>
                <a:blip r:embed="rId2"/>
                <a:stretch>
                  <a:fillRect b="-125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7" name="CuadroTexto 26"/>
              <p:cNvSpPr txBox="1"/>
              <p:nvPr/>
            </p:nvSpPr>
            <p:spPr>
              <a:xfrm>
                <a:off x="1156578" y="4462688"/>
                <a:ext cx="10533849" cy="487954"/>
              </a:xfrm>
              <a:prstGeom prst="rect">
                <a:avLst/>
              </a:prstGeom>
              <a:noFill/>
            </p:spPr>
            <p:txBody>
              <a:bodyPr wrap="square" rtlCol="0">
                <a:spAutoFit/>
              </a:bodyPr>
              <a:lstStyle/>
              <a:p>
                <a:r>
                  <a:rPr lang="es-MX" b="1" dirty="0" smtClean="0"/>
                  <a:t> </a:t>
                </a:r>
                <a14:m>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𝑸</m:t>
                        </m:r>
                      </m:e>
                      <m:sub>
                        <m:r>
                          <a:rPr lang="es-MX" b="1" i="1" smtClean="0">
                            <a:latin typeface="Cambria Math" panose="02040503050406030204" pitchFamily="18" charset="0"/>
                          </a:rPr>
                          <m:t>𝟐</m:t>
                        </m:r>
                      </m:sub>
                    </m:sSub>
                    <m:r>
                      <a:rPr lang="es-MX" b="0" i="1" smtClean="0">
                        <a:latin typeface="Cambria Math" panose="02040503050406030204" pitchFamily="18" charset="0"/>
                      </a:rPr>
                      <m:t>→</m:t>
                    </m:r>
                    <m:f>
                      <m:fPr>
                        <m:ctrlPr>
                          <a:rPr lang="es-MX" i="1">
                            <a:latin typeface="Cambria Math" panose="02040503050406030204" pitchFamily="18" charset="0"/>
                          </a:rPr>
                        </m:ctrlPr>
                      </m:fPr>
                      <m:num>
                        <m:r>
                          <a:rPr lang="es-MX" b="0" i="1" smtClean="0">
                            <a:latin typeface="Cambria Math" panose="02040503050406030204" pitchFamily="18" charset="0"/>
                          </a:rPr>
                          <m:t>𝑛</m:t>
                        </m:r>
                        <m:r>
                          <a:rPr lang="es-MX" i="1">
                            <a:latin typeface="Cambria Math" panose="02040503050406030204" pitchFamily="18" charset="0"/>
                          </a:rPr>
                          <m:t>+1</m:t>
                        </m:r>
                      </m:num>
                      <m:den>
                        <m:r>
                          <a:rPr lang="es-MX" b="0" i="1" smtClean="0">
                            <a:latin typeface="Cambria Math" panose="02040503050406030204" pitchFamily="18" charset="0"/>
                          </a:rPr>
                          <m:t>2</m:t>
                        </m:r>
                      </m:den>
                    </m:f>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12+1</m:t>
                        </m:r>
                      </m:num>
                      <m:den>
                        <m:r>
                          <a:rPr lang="es-MX" b="0" i="1" smtClean="0">
                            <a:latin typeface="Cambria Math" panose="02040503050406030204" pitchFamily="18" charset="0"/>
                          </a:rPr>
                          <m:t>2</m:t>
                        </m:r>
                      </m:den>
                    </m:f>
                    <m:r>
                      <a:rPr lang="es-MX" b="0" i="1" smtClean="0">
                        <a:latin typeface="Cambria Math" panose="02040503050406030204" pitchFamily="18" charset="0"/>
                      </a:rPr>
                      <m:t>→6.5 </m:t>
                    </m:r>
                    <m:d>
                      <m:dPr>
                        <m:ctrlPr>
                          <a:rPr lang="es-MX" b="0" i="1" smtClean="0">
                            <a:latin typeface="Cambria Math" panose="02040503050406030204" pitchFamily="18" charset="0"/>
                          </a:rPr>
                        </m:ctrlPr>
                      </m:dPr>
                      <m:e>
                        <m:r>
                          <a:rPr lang="es-MX" b="0" i="1" smtClean="0">
                            <a:latin typeface="Cambria Math" panose="02040503050406030204" pitchFamily="18" charset="0"/>
                          </a:rPr>
                          <m:t>𝑝𝑜𝑠𝑖𝑐𝑖</m:t>
                        </m:r>
                        <m:r>
                          <a:rPr lang="es-MX" b="0" i="1" smtClean="0">
                            <a:latin typeface="Cambria Math" panose="02040503050406030204" pitchFamily="18" charset="0"/>
                          </a:rPr>
                          <m:t>ó</m:t>
                        </m:r>
                        <m:r>
                          <a:rPr lang="es-MX" b="0" i="1" smtClean="0">
                            <a:latin typeface="Cambria Math" panose="02040503050406030204" pitchFamily="18" charset="0"/>
                          </a:rPr>
                          <m:t>𝑛</m:t>
                        </m:r>
                      </m:e>
                    </m:d>
                    <m:r>
                      <a:rPr lang="es-MX" b="0" i="1" smtClean="0">
                        <a:latin typeface="Cambria Math" panose="02040503050406030204" pitchFamily="18" charset="0"/>
                      </a:rPr>
                      <m:t>→</m:t>
                    </m:r>
                    <m:r>
                      <a:rPr lang="es-MX" b="0" i="1" smtClean="0">
                        <a:latin typeface="Cambria Math" panose="02040503050406030204" pitchFamily="18" charset="0"/>
                      </a:rPr>
                      <m:t>𝑃𝑟𝑜𝑚𝑒𝑑𝑖𝑜</m:t>
                    </m:r>
                    <m:r>
                      <a:rPr lang="es-MX" b="0" i="1" smtClean="0">
                        <a:latin typeface="Cambria Math" panose="02040503050406030204" pitchFamily="18" charset="0"/>
                      </a:rPr>
                      <m:t> </m:t>
                    </m:r>
                    <m:r>
                      <a:rPr lang="es-MX" b="0" i="1" smtClean="0">
                        <a:latin typeface="Cambria Math" panose="02040503050406030204" pitchFamily="18" charset="0"/>
                      </a:rPr>
                      <m:t>𝑒𝑙</m:t>
                    </m:r>
                    <m:r>
                      <a:rPr lang="es-MX" b="0" i="1" smtClean="0">
                        <a:latin typeface="Cambria Math" panose="02040503050406030204" pitchFamily="18" charset="0"/>
                      </a:rPr>
                      <m:t> </m:t>
                    </m:r>
                    <m:r>
                      <a:rPr lang="es-MX" b="0" i="1" smtClean="0">
                        <a:latin typeface="Cambria Math" panose="02040503050406030204" pitchFamily="18" charset="0"/>
                      </a:rPr>
                      <m:t>𝑣𝑎𝑙𝑜𝑟</m:t>
                    </m:r>
                    <m:r>
                      <a:rPr lang="es-MX" b="0" i="1" smtClean="0">
                        <a:latin typeface="Cambria Math" panose="02040503050406030204" pitchFamily="18" charset="0"/>
                      </a:rPr>
                      <m:t> </m:t>
                    </m:r>
                    <m:r>
                      <a:rPr lang="es-MX" b="0" i="1" smtClean="0">
                        <a:latin typeface="Cambria Math" panose="02040503050406030204" pitchFamily="18" charset="0"/>
                      </a:rPr>
                      <m:t>𝑑𝑒</m:t>
                    </m:r>
                    <m:r>
                      <a:rPr lang="es-MX" b="0" i="1" smtClean="0">
                        <a:latin typeface="Cambria Math" panose="02040503050406030204" pitchFamily="18" charset="0"/>
                      </a:rPr>
                      <m:t> </m:t>
                    </m:r>
                    <m:r>
                      <a:rPr lang="es-MX" b="0" i="1" smtClean="0">
                        <a:latin typeface="Cambria Math" panose="02040503050406030204" pitchFamily="18" charset="0"/>
                      </a:rPr>
                      <m:t>𝑙𝑎</m:t>
                    </m:r>
                    <m:r>
                      <a:rPr lang="es-MX" b="0" i="1" smtClean="0">
                        <a:latin typeface="Cambria Math" panose="02040503050406030204" pitchFamily="18" charset="0"/>
                      </a:rPr>
                      <m:t> </m:t>
                    </m:r>
                    <m:r>
                      <a:rPr lang="es-MX" b="0" i="1" smtClean="0">
                        <a:latin typeface="Cambria Math" panose="02040503050406030204" pitchFamily="18" charset="0"/>
                      </a:rPr>
                      <m:t>𝑝𝑜𝑠𝑖𝑐𝑖</m:t>
                    </m:r>
                    <m:r>
                      <a:rPr lang="es-MX" b="0" i="1" smtClean="0">
                        <a:latin typeface="Cambria Math" panose="02040503050406030204" pitchFamily="18" charset="0"/>
                      </a:rPr>
                      <m:t>ó</m:t>
                    </m:r>
                    <m:r>
                      <a:rPr lang="es-MX" b="0" i="1" smtClean="0">
                        <a:latin typeface="Cambria Math" panose="02040503050406030204" pitchFamily="18" charset="0"/>
                      </a:rPr>
                      <m:t>𝑛</m:t>
                    </m:r>
                    <m:r>
                      <a:rPr lang="es-MX" b="0" i="1" smtClean="0">
                        <a:latin typeface="Cambria Math" panose="02040503050406030204" pitchFamily="18" charset="0"/>
                      </a:rPr>
                      <m:t> 6 </m:t>
                    </m:r>
                    <m:r>
                      <a:rPr lang="es-MX" b="0" i="1" smtClean="0">
                        <a:latin typeface="Cambria Math" panose="02040503050406030204" pitchFamily="18" charset="0"/>
                      </a:rPr>
                      <m:t>𝑦</m:t>
                    </m:r>
                    <m:r>
                      <a:rPr lang="es-MX" b="0" i="1" smtClean="0">
                        <a:latin typeface="Cambria Math" panose="02040503050406030204" pitchFamily="18" charset="0"/>
                      </a:rPr>
                      <m:t> 7=</m:t>
                    </m:r>
                    <m:f>
                      <m:fPr>
                        <m:ctrlPr>
                          <a:rPr lang="es-MX" i="1">
                            <a:latin typeface="Cambria Math" panose="02040503050406030204" pitchFamily="18" charset="0"/>
                          </a:rPr>
                        </m:ctrlPr>
                      </m:fPr>
                      <m:num>
                        <m:r>
                          <a:rPr lang="es-MX" b="0" i="1" smtClean="0">
                            <a:latin typeface="Cambria Math" panose="02040503050406030204" pitchFamily="18" charset="0"/>
                          </a:rPr>
                          <m:t>70+80</m:t>
                        </m:r>
                      </m:num>
                      <m:den>
                        <m:r>
                          <a:rPr lang="es-MX" b="0" i="1" smtClean="0">
                            <a:latin typeface="Cambria Math" panose="02040503050406030204" pitchFamily="18" charset="0"/>
                          </a:rPr>
                          <m:t>2</m:t>
                        </m:r>
                      </m:den>
                    </m:f>
                    <m:r>
                      <a:rPr lang="es-MX" b="0" i="1" smtClean="0">
                        <a:latin typeface="Cambria Math" panose="02040503050406030204" pitchFamily="18" charset="0"/>
                      </a:rPr>
                      <m:t>=</m:t>
                    </m:r>
                    <m:r>
                      <a:rPr lang="es-MX" b="1" i="1" smtClean="0">
                        <a:latin typeface="Cambria Math" panose="02040503050406030204" pitchFamily="18" charset="0"/>
                      </a:rPr>
                      <m:t>𝟕𝟓</m:t>
                    </m:r>
                  </m:oMath>
                </a14:m>
                <a:endParaRPr lang="es-MX" b="1" dirty="0"/>
              </a:p>
            </p:txBody>
          </p:sp>
        </mc:Choice>
        <mc:Fallback>
          <p:sp>
            <p:nvSpPr>
              <p:cNvPr id="27" name="CuadroTexto 26"/>
              <p:cNvSpPr txBox="1">
                <a:spLocks noRot="1" noChangeAspect="1" noMove="1" noResize="1" noEditPoints="1" noAdjustHandles="1" noChangeArrowheads="1" noChangeShapeType="1" noTextEdit="1"/>
              </p:cNvSpPr>
              <p:nvPr/>
            </p:nvSpPr>
            <p:spPr>
              <a:xfrm>
                <a:off x="1156578" y="4462688"/>
                <a:ext cx="10533849" cy="487954"/>
              </a:xfrm>
              <a:prstGeom prst="rect">
                <a:avLst/>
              </a:prstGeom>
              <a:blipFill>
                <a:blip r:embed="rId3"/>
                <a:stretch>
                  <a:fillRect b="-125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9" name="CuadroTexto 28"/>
              <p:cNvSpPr txBox="1"/>
              <p:nvPr/>
            </p:nvSpPr>
            <p:spPr>
              <a:xfrm>
                <a:off x="1156577" y="5026641"/>
                <a:ext cx="10533849" cy="496354"/>
              </a:xfrm>
              <a:prstGeom prst="rect">
                <a:avLst/>
              </a:prstGeom>
              <a:noFill/>
            </p:spPr>
            <p:txBody>
              <a:bodyPr wrap="square" rtlCol="0">
                <a:spAutoFit/>
              </a:bodyPr>
              <a:lstStyle/>
              <a:p>
                <a:r>
                  <a:rPr lang="es-MX" b="1" dirty="0" smtClean="0"/>
                  <a:t> </a:t>
                </a:r>
                <a14:m>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𝑸</m:t>
                        </m:r>
                      </m:e>
                      <m:sub>
                        <m:r>
                          <a:rPr lang="es-MX" b="1" i="1" smtClean="0">
                            <a:latin typeface="Cambria Math" panose="02040503050406030204" pitchFamily="18" charset="0"/>
                          </a:rPr>
                          <m:t>𝟑</m:t>
                        </m:r>
                      </m:sub>
                    </m:sSub>
                    <m:r>
                      <a:rPr lang="es-MX" b="0" i="1" smtClean="0">
                        <a:latin typeface="Cambria Math" panose="02040503050406030204" pitchFamily="18" charset="0"/>
                      </a:rPr>
                      <m:t>→</m:t>
                    </m:r>
                    <m:f>
                      <m:fPr>
                        <m:ctrlPr>
                          <a:rPr lang="es-MX" i="1">
                            <a:latin typeface="Cambria Math" panose="02040503050406030204" pitchFamily="18" charset="0"/>
                          </a:rPr>
                        </m:ctrlPr>
                      </m:fPr>
                      <m:num>
                        <m:r>
                          <a:rPr lang="es-MX" b="0" i="1" smtClean="0">
                            <a:latin typeface="Cambria Math" panose="02040503050406030204" pitchFamily="18" charset="0"/>
                          </a:rPr>
                          <m:t>3(</m:t>
                        </m:r>
                        <m:r>
                          <a:rPr lang="es-MX" b="0" i="1" smtClean="0">
                            <a:latin typeface="Cambria Math" panose="02040503050406030204" pitchFamily="18" charset="0"/>
                          </a:rPr>
                          <m:t>𝑛</m:t>
                        </m:r>
                        <m:r>
                          <a:rPr lang="es-MX" i="1">
                            <a:latin typeface="Cambria Math" panose="02040503050406030204" pitchFamily="18" charset="0"/>
                          </a:rPr>
                          <m:t>+1</m:t>
                        </m:r>
                        <m:r>
                          <a:rPr lang="es-MX" b="0" i="1" smtClean="0">
                            <a:latin typeface="Cambria Math" panose="02040503050406030204" pitchFamily="18" charset="0"/>
                          </a:rPr>
                          <m:t>)</m:t>
                        </m:r>
                      </m:num>
                      <m:den>
                        <m:r>
                          <a:rPr lang="es-MX" b="0" i="1" smtClean="0">
                            <a:latin typeface="Cambria Math" panose="02040503050406030204" pitchFamily="18" charset="0"/>
                          </a:rPr>
                          <m:t>4</m:t>
                        </m:r>
                      </m:den>
                    </m:f>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3(12+1)</m:t>
                        </m:r>
                      </m:num>
                      <m:den>
                        <m:r>
                          <a:rPr lang="es-MX" b="0" i="1" smtClean="0">
                            <a:latin typeface="Cambria Math" panose="02040503050406030204" pitchFamily="18" charset="0"/>
                          </a:rPr>
                          <m:t>4</m:t>
                        </m:r>
                      </m:den>
                    </m:f>
                    <m:r>
                      <a:rPr lang="es-MX" b="0" i="1" smtClean="0">
                        <a:latin typeface="Cambria Math" panose="02040503050406030204" pitchFamily="18" charset="0"/>
                      </a:rPr>
                      <m:t>→9.75 </m:t>
                    </m:r>
                    <m:d>
                      <m:dPr>
                        <m:ctrlPr>
                          <a:rPr lang="es-MX" b="0" i="1" smtClean="0">
                            <a:latin typeface="Cambria Math" panose="02040503050406030204" pitchFamily="18" charset="0"/>
                          </a:rPr>
                        </m:ctrlPr>
                      </m:dPr>
                      <m:e>
                        <m:r>
                          <a:rPr lang="es-MX" b="0" i="1" smtClean="0">
                            <a:latin typeface="Cambria Math" panose="02040503050406030204" pitchFamily="18" charset="0"/>
                          </a:rPr>
                          <m:t>𝑝𝑜𝑠𝑖𝑐𝑖</m:t>
                        </m:r>
                        <m:r>
                          <a:rPr lang="es-MX" b="0" i="1" smtClean="0">
                            <a:latin typeface="Cambria Math" panose="02040503050406030204" pitchFamily="18" charset="0"/>
                          </a:rPr>
                          <m:t>ó</m:t>
                        </m:r>
                        <m:r>
                          <a:rPr lang="es-MX" b="0" i="1" smtClean="0">
                            <a:latin typeface="Cambria Math" panose="02040503050406030204" pitchFamily="18" charset="0"/>
                          </a:rPr>
                          <m:t>𝑛</m:t>
                        </m:r>
                      </m:e>
                    </m:d>
                    <m:r>
                      <a:rPr lang="es-MX" b="0" i="1" smtClean="0">
                        <a:latin typeface="Cambria Math" panose="02040503050406030204" pitchFamily="18" charset="0"/>
                      </a:rPr>
                      <m:t>→</m:t>
                    </m:r>
                    <m:r>
                      <a:rPr lang="es-MX" b="0" i="1" smtClean="0">
                        <a:latin typeface="Cambria Math" panose="02040503050406030204" pitchFamily="18" charset="0"/>
                      </a:rPr>
                      <m:t>𝑃𝑟𝑜𝑚𝑒𝑑𝑖𝑜</m:t>
                    </m:r>
                    <m:r>
                      <a:rPr lang="es-MX" b="0" i="1" smtClean="0">
                        <a:latin typeface="Cambria Math" panose="02040503050406030204" pitchFamily="18" charset="0"/>
                      </a:rPr>
                      <m:t> </m:t>
                    </m:r>
                    <m:r>
                      <a:rPr lang="es-MX" b="0" i="1" smtClean="0">
                        <a:latin typeface="Cambria Math" panose="02040503050406030204" pitchFamily="18" charset="0"/>
                      </a:rPr>
                      <m:t>𝑒𝑙</m:t>
                    </m:r>
                    <m:r>
                      <a:rPr lang="es-MX" b="0" i="1" smtClean="0">
                        <a:latin typeface="Cambria Math" panose="02040503050406030204" pitchFamily="18" charset="0"/>
                      </a:rPr>
                      <m:t> </m:t>
                    </m:r>
                    <m:r>
                      <a:rPr lang="es-MX" b="0" i="1" smtClean="0">
                        <a:latin typeface="Cambria Math" panose="02040503050406030204" pitchFamily="18" charset="0"/>
                      </a:rPr>
                      <m:t>𝑣𝑎𝑙𝑜𝑟</m:t>
                    </m:r>
                    <m:r>
                      <a:rPr lang="es-MX" b="0" i="1" smtClean="0">
                        <a:latin typeface="Cambria Math" panose="02040503050406030204" pitchFamily="18" charset="0"/>
                      </a:rPr>
                      <m:t> </m:t>
                    </m:r>
                    <m:r>
                      <a:rPr lang="es-MX" b="0" i="1" smtClean="0">
                        <a:latin typeface="Cambria Math" panose="02040503050406030204" pitchFamily="18" charset="0"/>
                      </a:rPr>
                      <m:t>𝑑𝑒</m:t>
                    </m:r>
                    <m:r>
                      <a:rPr lang="es-MX" b="0" i="1" smtClean="0">
                        <a:latin typeface="Cambria Math" panose="02040503050406030204" pitchFamily="18" charset="0"/>
                      </a:rPr>
                      <m:t> </m:t>
                    </m:r>
                    <m:r>
                      <a:rPr lang="es-MX" b="0" i="1" smtClean="0">
                        <a:latin typeface="Cambria Math" panose="02040503050406030204" pitchFamily="18" charset="0"/>
                      </a:rPr>
                      <m:t>𝑙𝑎</m:t>
                    </m:r>
                    <m:r>
                      <a:rPr lang="es-MX" b="0" i="1" smtClean="0">
                        <a:latin typeface="Cambria Math" panose="02040503050406030204" pitchFamily="18" charset="0"/>
                      </a:rPr>
                      <m:t> </m:t>
                    </m:r>
                    <m:r>
                      <a:rPr lang="es-MX" b="0" i="1" smtClean="0">
                        <a:latin typeface="Cambria Math" panose="02040503050406030204" pitchFamily="18" charset="0"/>
                      </a:rPr>
                      <m:t>𝑝𝑜𝑠𝑖𝑐𝑖</m:t>
                    </m:r>
                    <m:r>
                      <a:rPr lang="es-MX" b="0" i="1" smtClean="0">
                        <a:latin typeface="Cambria Math" panose="02040503050406030204" pitchFamily="18" charset="0"/>
                      </a:rPr>
                      <m:t>ó</m:t>
                    </m:r>
                    <m:r>
                      <a:rPr lang="es-MX" b="0" i="1" smtClean="0">
                        <a:latin typeface="Cambria Math" panose="02040503050406030204" pitchFamily="18" charset="0"/>
                      </a:rPr>
                      <m:t>𝑛</m:t>
                    </m:r>
                    <m:r>
                      <a:rPr lang="es-MX" b="0" i="1" smtClean="0">
                        <a:latin typeface="Cambria Math" panose="02040503050406030204" pitchFamily="18" charset="0"/>
                      </a:rPr>
                      <m:t> 9 </m:t>
                    </m:r>
                    <m:r>
                      <a:rPr lang="es-MX" b="0" i="1" smtClean="0">
                        <a:latin typeface="Cambria Math" panose="02040503050406030204" pitchFamily="18" charset="0"/>
                      </a:rPr>
                      <m:t>𝑦</m:t>
                    </m:r>
                    <m:r>
                      <a:rPr lang="es-MX" b="0" i="1" smtClean="0">
                        <a:latin typeface="Cambria Math" panose="02040503050406030204" pitchFamily="18" charset="0"/>
                      </a:rPr>
                      <m:t> 10=</m:t>
                    </m:r>
                    <m:f>
                      <m:fPr>
                        <m:ctrlPr>
                          <a:rPr lang="es-MX" i="1">
                            <a:latin typeface="Cambria Math" panose="02040503050406030204" pitchFamily="18" charset="0"/>
                          </a:rPr>
                        </m:ctrlPr>
                      </m:fPr>
                      <m:num>
                        <m:r>
                          <a:rPr lang="es-MX" b="0" i="1" smtClean="0">
                            <a:latin typeface="Cambria Math" panose="02040503050406030204" pitchFamily="18" charset="0"/>
                          </a:rPr>
                          <m:t>88+90</m:t>
                        </m:r>
                      </m:num>
                      <m:den>
                        <m:r>
                          <a:rPr lang="es-MX" b="0" i="1" smtClean="0">
                            <a:latin typeface="Cambria Math" panose="02040503050406030204" pitchFamily="18" charset="0"/>
                          </a:rPr>
                          <m:t>2</m:t>
                        </m:r>
                      </m:den>
                    </m:f>
                    <m:r>
                      <a:rPr lang="es-MX" b="0" i="1" smtClean="0">
                        <a:latin typeface="Cambria Math" panose="02040503050406030204" pitchFamily="18" charset="0"/>
                      </a:rPr>
                      <m:t>=</m:t>
                    </m:r>
                    <m:r>
                      <a:rPr lang="es-MX" b="1" i="1" smtClean="0">
                        <a:latin typeface="Cambria Math" panose="02040503050406030204" pitchFamily="18" charset="0"/>
                      </a:rPr>
                      <m:t>𝟖𝟗</m:t>
                    </m:r>
                  </m:oMath>
                </a14:m>
                <a:endParaRPr lang="es-MX" b="1" dirty="0"/>
              </a:p>
            </p:txBody>
          </p:sp>
        </mc:Choice>
        <mc:Fallback>
          <p:sp>
            <p:nvSpPr>
              <p:cNvPr id="29" name="CuadroTexto 28"/>
              <p:cNvSpPr txBox="1">
                <a:spLocks noRot="1" noChangeAspect="1" noMove="1" noResize="1" noEditPoints="1" noAdjustHandles="1" noChangeArrowheads="1" noChangeShapeType="1" noTextEdit="1"/>
              </p:cNvSpPr>
              <p:nvPr/>
            </p:nvSpPr>
            <p:spPr>
              <a:xfrm>
                <a:off x="1156577" y="5026641"/>
                <a:ext cx="10533849" cy="496354"/>
              </a:xfrm>
              <a:prstGeom prst="rect">
                <a:avLst/>
              </a:prstGeom>
              <a:blipFill>
                <a:blip r:embed="rId4"/>
                <a:stretch>
                  <a:fillRect b="-2469"/>
                </a:stretch>
              </a:blipFill>
            </p:spPr>
            <p:txBody>
              <a:bodyPr/>
              <a:lstStyle/>
              <a:p>
                <a:r>
                  <a:rPr lang="es-MX">
                    <a:noFill/>
                  </a:rPr>
                  <a:t> </a:t>
                </a:r>
              </a:p>
            </p:txBody>
          </p:sp>
        </mc:Fallback>
      </mc:AlternateContent>
    </p:spTree>
    <p:extLst>
      <p:ext uri="{BB962C8B-B14F-4D97-AF65-F5344CB8AC3E}">
        <p14:creationId xmlns:p14="http://schemas.microsoft.com/office/powerpoint/2010/main" val="3492240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rma libre 3"/>
          <p:cNvSpPr/>
          <p:nvPr/>
        </p:nvSpPr>
        <p:spPr>
          <a:xfrm>
            <a:off x="304800" y="457047"/>
            <a:ext cx="11887200" cy="865996"/>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1200329"/>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Diagrama</a:t>
            </a:r>
            <a:r>
              <a:rPr lang="es-MX" dirty="0" smtClean="0"/>
              <a:t> </a:t>
            </a:r>
            <a:r>
              <a:rPr lang="es-MX" dirty="0" smtClean="0"/>
              <a:t>de caja</a:t>
            </a:r>
            <a:endParaRPr lang="es-MX" dirty="0"/>
          </a:p>
        </p:txBody>
      </p:sp>
      <p:sp>
        <p:nvSpPr>
          <p:cNvPr id="8" name="Marcador de contenido 2"/>
          <p:cNvSpPr txBox="1">
            <a:spLocks/>
          </p:cNvSpPr>
          <p:nvPr/>
        </p:nvSpPr>
        <p:spPr>
          <a:xfrm>
            <a:off x="812668" y="1753332"/>
            <a:ext cx="10515600" cy="23217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400" dirty="0" smtClean="0">
                <a:solidFill>
                  <a:srgbClr val="FF0000"/>
                </a:solidFill>
                <a:latin typeface="Arial Narrow" panose="020B0606020202030204" pitchFamily="34" charset="0"/>
              </a:rPr>
              <a:t>Valo</a:t>
            </a:r>
            <a:r>
              <a:rPr lang="es-MX" sz="2400" dirty="0" smtClean="0">
                <a:solidFill>
                  <a:srgbClr val="FF0000"/>
                </a:solidFill>
                <a:latin typeface="Arial Narrow" panose="020B0606020202030204" pitchFamily="34" charset="0"/>
              </a:rPr>
              <a:t>r atípico: Valores que están fuera de los límites</a:t>
            </a:r>
          </a:p>
          <a:p>
            <a:r>
              <a:rPr lang="es-MX" sz="2400" dirty="0"/>
              <a:t>Límite inferior= Q1 – 1.5X(Q3-Q1</a:t>
            </a:r>
            <a:r>
              <a:rPr lang="es-MX" sz="2400" dirty="0" smtClean="0"/>
              <a:t>)</a:t>
            </a:r>
          </a:p>
          <a:p>
            <a:r>
              <a:rPr lang="es-MX" sz="2400" dirty="0"/>
              <a:t>Límite superior= Q3  + 1.5X(Q3-Q1)</a:t>
            </a:r>
          </a:p>
          <a:p>
            <a:r>
              <a:rPr lang="es-MX" sz="2400" dirty="0" smtClean="0">
                <a:solidFill>
                  <a:srgbClr val="002060"/>
                </a:solidFill>
              </a:rPr>
              <a:t>Bigote inferior: Menor valor de los datos que esté dentro de los límites</a:t>
            </a:r>
          </a:p>
          <a:p>
            <a:r>
              <a:rPr lang="es-MX" sz="2400" dirty="0" smtClean="0">
                <a:solidFill>
                  <a:srgbClr val="002060"/>
                </a:solidFill>
              </a:rPr>
              <a:t>Bigote superior: Mayor valor de los datos que esté dentro de los límites</a:t>
            </a:r>
            <a:endParaRPr lang="es-MX" sz="2400" dirty="0">
              <a:solidFill>
                <a:srgbClr val="002060"/>
              </a:solidFill>
            </a:endParaRPr>
          </a:p>
          <a:p>
            <a:endParaRPr lang="es-MX" sz="2400" dirty="0" smtClean="0">
              <a:solidFill>
                <a:srgbClr val="002060"/>
              </a:solidFill>
              <a:latin typeface="Arial Narrow" panose="020B0606020202030204" pitchFamily="34" charset="0"/>
            </a:endParaRPr>
          </a:p>
          <a:p>
            <a:endParaRPr lang="es-MX" sz="2400" dirty="0">
              <a:solidFill>
                <a:srgbClr val="002060"/>
              </a:solidFill>
              <a:latin typeface="Arial Narrow" panose="020B0606020202030204" pitchFamily="34" charset="0"/>
            </a:endParaRPr>
          </a:p>
        </p:txBody>
      </p:sp>
      <p:pic>
        <p:nvPicPr>
          <p:cNvPr id="27" name="Picture 6" descr="http://2.bp.blogspot.com/_WD-aeyOCARw/TPwgkNu8TRI/AAAAAAAAABc/UxKnUwUBb18/s1600/boxplot-2.jpg"/>
          <p:cNvPicPr>
            <a:picLocks noChangeAspect="1" noChangeArrowheads="1"/>
          </p:cNvPicPr>
          <p:nvPr/>
        </p:nvPicPr>
        <p:blipFill rotWithShape="1">
          <a:blip r:embed="rId2">
            <a:extLst>
              <a:ext uri="{28A0092B-C50C-407E-A947-70E740481C1C}">
                <a14:useLocalDpi xmlns:a14="http://schemas.microsoft.com/office/drawing/2010/main" val="0"/>
              </a:ext>
            </a:extLst>
          </a:blip>
          <a:srcRect l="10674" t="66902" b="16666"/>
          <a:stretch/>
        </p:blipFill>
        <p:spPr bwMode="auto">
          <a:xfrm>
            <a:off x="2407023" y="5901597"/>
            <a:ext cx="8150972" cy="635468"/>
          </a:xfrm>
          <a:prstGeom prst="rect">
            <a:avLst/>
          </a:prstGeom>
          <a:noFill/>
          <a:extLst>
            <a:ext uri="{909E8E84-426E-40dd-AFC4-6F175D3DCCD1}">
              <a14:hiddenFill xmlns="" xmlns:a14="http://schemas.microsoft.com/office/drawing/2010/main">
                <a:solidFill>
                  <a:srgbClr val="FFFFFF"/>
                </a:solidFill>
              </a14:hiddenFill>
            </a:ext>
          </a:extLst>
        </p:spPr>
      </p:pic>
      <p:pic>
        <p:nvPicPr>
          <p:cNvPr id="28" name="Picture 6" descr="http://2.bp.blogspot.com/_WD-aeyOCARw/TPwgkNu8TRI/AAAAAAAAABc/UxKnUwUBb18/s1600/boxplot-2.jpg"/>
          <p:cNvPicPr>
            <a:picLocks noChangeAspect="1" noChangeArrowheads="1"/>
          </p:cNvPicPr>
          <p:nvPr/>
        </p:nvPicPr>
        <p:blipFill rotWithShape="1">
          <a:blip r:embed="rId2">
            <a:extLst>
              <a:ext uri="{28A0092B-C50C-407E-A947-70E740481C1C}">
                <a14:useLocalDpi xmlns:a14="http://schemas.microsoft.com/office/drawing/2010/main" val="0"/>
              </a:ext>
            </a:extLst>
          </a:blip>
          <a:srcRect l="10674" t="45084" b="34458"/>
          <a:stretch/>
        </p:blipFill>
        <p:spPr bwMode="auto">
          <a:xfrm>
            <a:off x="3513358" y="4648026"/>
            <a:ext cx="5312264" cy="791136"/>
          </a:xfrm>
          <a:prstGeom prst="rect">
            <a:avLst/>
          </a:prstGeom>
          <a:noFill/>
          <a:extLst>
            <a:ext uri="{909E8E84-426E-40dd-AFC4-6F175D3DCCD1}">
              <a14:hiddenFill xmlns="" xmlns:a14="http://schemas.microsoft.com/office/drawing/2010/main">
                <a:solidFill>
                  <a:srgbClr val="FFFFFF"/>
                </a:solidFill>
              </a14:hiddenFill>
            </a:ext>
          </a:extLst>
        </p:spPr>
      </p:pic>
      <p:sp>
        <p:nvSpPr>
          <p:cNvPr id="29" name="CuadroTexto 28"/>
          <p:cNvSpPr txBox="1"/>
          <p:nvPr/>
        </p:nvSpPr>
        <p:spPr>
          <a:xfrm>
            <a:off x="633365" y="6021156"/>
            <a:ext cx="1397141" cy="584775"/>
          </a:xfrm>
          <a:prstGeom prst="rect">
            <a:avLst/>
          </a:prstGeom>
          <a:noFill/>
        </p:spPr>
        <p:txBody>
          <a:bodyPr wrap="square" rtlCol="0">
            <a:spAutoFit/>
          </a:bodyPr>
          <a:lstStyle/>
          <a:p>
            <a:pPr algn="ctr"/>
            <a:r>
              <a:rPr lang="es-MX" sz="1600" b="1" dirty="0" smtClean="0">
                <a:solidFill>
                  <a:srgbClr val="002060"/>
                </a:solidFill>
                <a:latin typeface="Arial Narrow" panose="020B0606020202030204" pitchFamily="34" charset="0"/>
              </a:rPr>
              <a:t>Escala de la</a:t>
            </a:r>
          </a:p>
          <a:p>
            <a:pPr algn="ctr"/>
            <a:r>
              <a:rPr lang="es-MX" sz="1600" b="1" dirty="0" smtClean="0">
                <a:solidFill>
                  <a:srgbClr val="002060"/>
                </a:solidFill>
                <a:latin typeface="Arial Narrow" panose="020B0606020202030204" pitchFamily="34" charset="0"/>
              </a:rPr>
              <a:t> variable</a:t>
            </a:r>
            <a:endParaRPr lang="es-MX" sz="1600" b="1" dirty="0">
              <a:solidFill>
                <a:srgbClr val="002060"/>
              </a:solidFill>
              <a:latin typeface="Arial Narrow" panose="020B0606020202030204" pitchFamily="34" charset="0"/>
            </a:endParaRPr>
          </a:p>
        </p:txBody>
      </p:sp>
      <p:cxnSp>
        <p:nvCxnSpPr>
          <p:cNvPr id="30" name="Conector recto de flecha 29"/>
          <p:cNvCxnSpPr/>
          <p:nvPr/>
        </p:nvCxnSpPr>
        <p:spPr>
          <a:xfrm>
            <a:off x="2030506" y="6344322"/>
            <a:ext cx="255494"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1" name="Elipse 30"/>
          <p:cNvSpPr/>
          <p:nvPr/>
        </p:nvSpPr>
        <p:spPr>
          <a:xfrm>
            <a:off x="5067071" y="5836810"/>
            <a:ext cx="619593" cy="564050"/>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s-MX" sz="1600" b="1" dirty="0" smtClean="0">
                <a:solidFill>
                  <a:srgbClr val="002060"/>
                </a:solidFill>
                <a:latin typeface="Arial Narrow" panose="020B0606020202030204" pitchFamily="34" charset="0"/>
              </a:rPr>
              <a:t>Q</a:t>
            </a:r>
            <a:r>
              <a:rPr lang="es-MX" sz="1600" b="1" baseline="-25000" dirty="0" smtClean="0">
                <a:solidFill>
                  <a:srgbClr val="002060"/>
                </a:solidFill>
                <a:latin typeface="Arial Narrow" panose="020B0606020202030204" pitchFamily="34" charset="0"/>
              </a:rPr>
              <a:t>1</a:t>
            </a:r>
            <a:endParaRPr lang="es-MX" sz="1600" b="1" baseline="-25000" dirty="0">
              <a:solidFill>
                <a:srgbClr val="002060"/>
              </a:solidFill>
              <a:latin typeface="Arial Narrow" panose="020B0606020202030204" pitchFamily="34" charset="0"/>
            </a:endParaRPr>
          </a:p>
        </p:txBody>
      </p:sp>
      <p:sp>
        <p:nvSpPr>
          <p:cNvPr id="32" name="Elipse 31"/>
          <p:cNvSpPr/>
          <p:nvPr/>
        </p:nvSpPr>
        <p:spPr>
          <a:xfrm>
            <a:off x="4553271" y="5036972"/>
            <a:ext cx="10757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sp>
        <p:nvSpPr>
          <p:cNvPr id="33" name="Elipse 32"/>
          <p:cNvSpPr/>
          <p:nvPr/>
        </p:nvSpPr>
        <p:spPr>
          <a:xfrm>
            <a:off x="7664419" y="5077111"/>
            <a:ext cx="107577" cy="1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cxnSp>
        <p:nvCxnSpPr>
          <p:cNvPr id="34" name="Conector recto de flecha 33"/>
          <p:cNvCxnSpPr/>
          <p:nvPr/>
        </p:nvCxnSpPr>
        <p:spPr>
          <a:xfrm>
            <a:off x="5312163" y="5349240"/>
            <a:ext cx="0" cy="5658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a:off x="6070469" y="5349240"/>
            <a:ext cx="0" cy="5658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p:cNvCxnSpPr/>
          <p:nvPr/>
        </p:nvCxnSpPr>
        <p:spPr>
          <a:xfrm>
            <a:off x="6937159" y="5335793"/>
            <a:ext cx="0" cy="5658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Elipse 36"/>
          <p:cNvSpPr/>
          <p:nvPr/>
        </p:nvSpPr>
        <p:spPr>
          <a:xfrm>
            <a:off x="5764509" y="5858351"/>
            <a:ext cx="619593" cy="564050"/>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s-MX" sz="1600" b="1" dirty="0" smtClean="0">
                <a:solidFill>
                  <a:srgbClr val="002060"/>
                </a:solidFill>
                <a:latin typeface="Arial Narrow" panose="020B0606020202030204" pitchFamily="34" charset="0"/>
              </a:rPr>
              <a:t>Q</a:t>
            </a:r>
            <a:r>
              <a:rPr lang="es-MX" sz="1600" b="1" baseline="-25000" dirty="0" smtClean="0">
                <a:solidFill>
                  <a:srgbClr val="002060"/>
                </a:solidFill>
                <a:latin typeface="Arial Narrow" panose="020B0606020202030204" pitchFamily="34" charset="0"/>
              </a:rPr>
              <a:t>2</a:t>
            </a:r>
            <a:endParaRPr lang="es-MX" sz="1600" b="1" baseline="-25000" dirty="0">
              <a:solidFill>
                <a:srgbClr val="002060"/>
              </a:solidFill>
              <a:latin typeface="Arial Narrow" panose="020B0606020202030204" pitchFamily="34" charset="0"/>
            </a:endParaRPr>
          </a:p>
        </p:txBody>
      </p:sp>
      <p:sp>
        <p:nvSpPr>
          <p:cNvPr id="38" name="Elipse 37"/>
          <p:cNvSpPr/>
          <p:nvPr/>
        </p:nvSpPr>
        <p:spPr>
          <a:xfrm>
            <a:off x="6677191" y="5836810"/>
            <a:ext cx="619593" cy="564050"/>
          </a:xfrm>
          <a:prstGeom prst="ellipse">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s-MX" sz="1600" b="1" dirty="0" smtClean="0">
                <a:solidFill>
                  <a:srgbClr val="002060"/>
                </a:solidFill>
                <a:latin typeface="Arial Narrow" panose="020B0606020202030204" pitchFamily="34" charset="0"/>
              </a:rPr>
              <a:t>Q</a:t>
            </a:r>
            <a:r>
              <a:rPr lang="es-MX" sz="1600" b="1" baseline="-25000" dirty="0" smtClean="0">
                <a:solidFill>
                  <a:srgbClr val="002060"/>
                </a:solidFill>
                <a:latin typeface="Arial Narrow" panose="020B0606020202030204" pitchFamily="34" charset="0"/>
              </a:rPr>
              <a:t>3</a:t>
            </a:r>
            <a:endParaRPr lang="es-MX" sz="1600" b="1" baseline="-25000" dirty="0">
              <a:solidFill>
                <a:srgbClr val="002060"/>
              </a:solidFill>
              <a:latin typeface="Arial Narrow" panose="020B0606020202030204" pitchFamily="34" charset="0"/>
            </a:endParaRPr>
          </a:p>
        </p:txBody>
      </p:sp>
      <p:sp>
        <p:nvSpPr>
          <p:cNvPr id="39" name="CuadroTexto 38"/>
          <p:cNvSpPr txBox="1"/>
          <p:nvPr/>
        </p:nvSpPr>
        <p:spPr>
          <a:xfrm>
            <a:off x="3813603" y="4537523"/>
            <a:ext cx="1492624" cy="338554"/>
          </a:xfrm>
          <a:prstGeom prst="rect">
            <a:avLst/>
          </a:prstGeom>
          <a:noFill/>
        </p:spPr>
        <p:txBody>
          <a:bodyPr wrap="square" rtlCol="0">
            <a:spAutoFit/>
          </a:bodyPr>
          <a:lstStyle/>
          <a:p>
            <a:pPr algn="ctr"/>
            <a:r>
              <a:rPr lang="es-MX" sz="1600" b="1" dirty="0" smtClean="0">
                <a:solidFill>
                  <a:srgbClr val="002060"/>
                </a:solidFill>
                <a:latin typeface="Arial Narrow" panose="020B0606020202030204" pitchFamily="34" charset="0"/>
              </a:rPr>
              <a:t>Bigote inferior</a:t>
            </a:r>
            <a:endParaRPr lang="es-MX" sz="1600" b="1" dirty="0">
              <a:solidFill>
                <a:srgbClr val="002060"/>
              </a:solidFill>
              <a:latin typeface="Arial Narrow" panose="020B0606020202030204" pitchFamily="34" charset="0"/>
            </a:endParaRPr>
          </a:p>
        </p:txBody>
      </p:sp>
      <p:sp>
        <p:nvSpPr>
          <p:cNvPr id="40" name="CuadroTexto 39"/>
          <p:cNvSpPr txBox="1"/>
          <p:nvPr/>
        </p:nvSpPr>
        <p:spPr>
          <a:xfrm>
            <a:off x="6865118" y="4478749"/>
            <a:ext cx="1654877" cy="338554"/>
          </a:xfrm>
          <a:prstGeom prst="rect">
            <a:avLst/>
          </a:prstGeom>
          <a:noFill/>
        </p:spPr>
        <p:txBody>
          <a:bodyPr wrap="square" rtlCol="0">
            <a:spAutoFit/>
          </a:bodyPr>
          <a:lstStyle/>
          <a:p>
            <a:pPr algn="ctr"/>
            <a:r>
              <a:rPr lang="es-MX" sz="1600" b="1" dirty="0" smtClean="0">
                <a:solidFill>
                  <a:srgbClr val="002060"/>
                </a:solidFill>
                <a:latin typeface="Arial Narrow" panose="020B0606020202030204" pitchFamily="34" charset="0"/>
              </a:rPr>
              <a:t>Bigote superior</a:t>
            </a:r>
            <a:endParaRPr lang="es-MX" sz="1600" b="1" dirty="0">
              <a:solidFill>
                <a:srgbClr val="002060"/>
              </a:solidFill>
              <a:latin typeface="Arial Narrow" panose="020B0606020202030204" pitchFamily="34" charset="0"/>
            </a:endParaRPr>
          </a:p>
        </p:txBody>
      </p:sp>
      <p:sp>
        <p:nvSpPr>
          <p:cNvPr id="41" name="CuadroTexto 40"/>
          <p:cNvSpPr txBox="1"/>
          <p:nvPr/>
        </p:nvSpPr>
        <p:spPr>
          <a:xfrm>
            <a:off x="5458627" y="4218286"/>
            <a:ext cx="1223683" cy="338554"/>
          </a:xfrm>
          <a:prstGeom prst="rect">
            <a:avLst/>
          </a:prstGeom>
          <a:noFill/>
        </p:spPr>
        <p:txBody>
          <a:bodyPr wrap="square" rtlCol="0">
            <a:spAutoFit/>
          </a:bodyPr>
          <a:lstStyle/>
          <a:p>
            <a:pPr algn="ctr"/>
            <a:r>
              <a:rPr lang="es-MX" sz="1600" b="1" dirty="0" smtClean="0">
                <a:solidFill>
                  <a:srgbClr val="002060"/>
                </a:solidFill>
                <a:latin typeface="Arial Narrow" panose="020B0606020202030204" pitchFamily="34" charset="0"/>
              </a:rPr>
              <a:t>Caja</a:t>
            </a:r>
            <a:endParaRPr lang="es-MX" sz="1600" b="1" dirty="0">
              <a:solidFill>
                <a:srgbClr val="002060"/>
              </a:solidFill>
              <a:latin typeface="Arial Narrow" panose="020B0606020202030204" pitchFamily="34" charset="0"/>
            </a:endParaRPr>
          </a:p>
        </p:txBody>
      </p:sp>
      <p:sp>
        <p:nvSpPr>
          <p:cNvPr id="42" name="CuadroTexto 41"/>
          <p:cNvSpPr txBox="1"/>
          <p:nvPr/>
        </p:nvSpPr>
        <p:spPr>
          <a:xfrm>
            <a:off x="2639864" y="4635797"/>
            <a:ext cx="970943" cy="523220"/>
          </a:xfrm>
          <a:prstGeom prst="rect">
            <a:avLst/>
          </a:prstGeom>
          <a:noFill/>
        </p:spPr>
        <p:txBody>
          <a:bodyPr wrap="square" rtlCol="0">
            <a:spAutoFit/>
          </a:bodyPr>
          <a:lstStyle/>
          <a:p>
            <a:pPr algn="ctr"/>
            <a:r>
              <a:rPr lang="es-MX" sz="1400" b="1" dirty="0" smtClean="0">
                <a:latin typeface="Arial Narrow" panose="020B0606020202030204" pitchFamily="34" charset="0"/>
              </a:rPr>
              <a:t>Límite inferior</a:t>
            </a:r>
            <a:endParaRPr lang="es-MX" sz="1400" b="1" dirty="0">
              <a:latin typeface="Arial Narrow" panose="020B0606020202030204" pitchFamily="34" charset="0"/>
            </a:endParaRPr>
          </a:p>
        </p:txBody>
      </p:sp>
      <p:sp>
        <p:nvSpPr>
          <p:cNvPr id="43" name="Elipse 42"/>
          <p:cNvSpPr/>
          <p:nvPr/>
        </p:nvSpPr>
        <p:spPr>
          <a:xfrm>
            <a:off x="3113746" y="5247111"/>
            <a:ext cx="107577"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sp>
        <p:nvSpPr>
          <p:cNvPr id="44" name="CuadroTexto 43"/>
          <p:cNvSpPr txBox="1"/>
          <p:nvPr/>
        </p:nvSpPr>
        <p:spPr>
          <a:xfrm>
            <a:off x="8601582" y="4759776"/>
            <a:ext cx="970943" cy="523220"/>
          </a:xfrm>
          <a:prstGeom prst="rect">
            <a:avLst/>
          </a:prstGeom>
          <a:noFill/>
        </p:spPr>
        <p:txBody>
          <a:bodyPr wrap="square" rtlCol="0">
            <a:spAutoFit/>
          </a:bodyPr>
          <a:lstStyle/>
          <a:p>
            <a:pPr algn="ctr"/>
            <a:r>
              <a:rPr lang="es-MX" sz="1400" b="1" dirty="0" smtClean="0">
                <a:latin typeface="Arial Narrow" panose="020B0606020202030204" pitchFamily="34" charset="0"/>
              </a:rPr>
              <a:t>Límite superior</a:t>
            </a:r>
            <a:endParaRPr lang="es-MX" sz="1400" b="1" dirty="0">
              <a:latin typeface="Arial Narrow" panose="020B0606020202030204" pitchFamily="34" charset="0"/>
            </a:endParaRPr>
          </a:p>
        </p:txBody>
      </p:sp>
      <p:sp>
        <p:nvSpPr>
          <p:cNvPr id="45" name="Elipse 44"/>
          <p:cNvSpPr/>
          <p:nvPr/>
        </p:nvSpPr>
        <p:spPr>
          <a:xfrm>
            <a:off x="9052990" y="5273480"/>
            <a:ext cx="107577"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sp>
        <p:nvSpPr>
          <p:cNvPr id="46" name="Elipse 45"/>
          <p:cNvSpPr/>
          <p:nvPr/>
        </p:nvSpPr>
        <p:spPr>
          <a:xfrm>
            <a:off x="2659746" y="5562380"/>
            <a:ext cx="107577"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sp>
        <p:nvSpPr>
          <p:cNvPr id="48" name="Elipse 47"/>
          <p:cNvSpPr/>
          <p:nvPr/>
        </p:nvSpPr>
        <p:spPr>
          <a:xfrm>
            <a:off x="2767323" y="5342771"/>
            <a:ext cx="107577"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sp>
        <p:nvSpPr>
          <p:cNvPr id="50" name="Elipse 49"/>
          <p:cNvSpPr/>
          <p:nvPr/>
        </p:nvSpPr>
        <p:spPr>
          <a:xfrm>
            <a:off x="9426593" y="5448941"/>
            <a:ext cx="107577"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sp>
        <p:nvSpPr>
          <p:cNvPr id="51" name="Elipse 50"/>
          <p:cNvSpPr/>
          <p:nvPr/>
        </p:nvSpPr>
        <p:spPr>
          <a:xfrm>
            <a:off x="9345525" y="5234771"/>
            <a:ext cx="107577" cy="108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b="1">
              <a:solidFill>
                <a:srgbClr val="002060"/>
              </a:solidFill>
              <a:latin typeface="Arial Narrow" panose="020B0606020202030204" pitchFamily="34" charset="0"/>
            </a:endParaRPr>
          </a:p>
        </p:txBody>
      </p:sp>
      <p:sp>
        <p:nvSpPr>
          <p:cNvPr id="52" name="CuadroTexto 51"/>
          <p:cNvSpPr txBox="1"/>
          <p:nvPr/>
        </p:nvSpPr>
        <p:spPr>
          <a:xfrm>
            <a:off x="9395786" y="5135191"/>
            <a:ext cx="970943" cy="461665"/>
          </a:xfrm>
          <a:prstGeom prst="rect">
            <a:avLst/>
          </a:prstGeom>
          <a:noFill/>
        </p:spPr>
        <p:txBody>
          <a:bodyPr wrap="square" rtlCol="0">
            <a:spAutoFit/>
          </a:bodyPr>
          <a:lstStyle/>
          <a:p>
            <a:pPr algn="ctr"/>
            <a:r>
              <a:rPr lang="es-MX" sz="1200" b="1" dirty="0" smtClean="0">
                <a:solidFill>
                  <a:srgbClr val="FF0000"/>
                </a:solidFill>
                <a:latin typeface="Arial Narrow" panose="020B0606020202030204" pitchFamily="34" charset="0"/>
              </a:rPr>
              <a:t>Valores atípicos</a:t>
            </a:r>
            <a:endParaRPr lang="es-MX" sz="1200" b="1" dirty="0">
              <a:solidFill>
                <a:srgbClr val="FF0000"/>
              </a:solidFill>
              <a:latin typeface="Arial Narrow" panose="020B0606020202030204" pitchFamily="34" charset="0"/>
            </a:endParaRPr>
          </a:p>
        </p:txBody>
      </p:sp>
      <p:sp>
        <p:nvSpPr>
          <p:cNvPr id="53" name="CuadroTexto 52"/>
          <p:cNvSpPr txBox="1"/>
          <p:nvPr/>
        </p:nvSpPr>
        <p:spPr>
          <a:xfrm>
            <a:off x="1876259" y="5196486"/>
            <a:ext cx="970943" cy="461665"/>
          </a:xfrm>
          <a:prstGeom prst="rect">
            <a:avLst/>
          </a:prstGeom>
          <a:noFill/>
        </p:spPr>
        <p:txBody>
          <a:bodyPr wrap="square" rtlCol="0">
            <a:spAutoFit/>
          </a:bodyPr>
          <a:lstStyle/>
          <a:p>
            <a:pPr algn="ctr"/>
            <a:r>
              <a:rPr lang="es-MX" sz="1200" b="1" dirty="0" smtClean="0">
                <a:solidFill>
                  <a:srgbClr val="FF0000"/>
                </a:solidFill>
                <a:latin typeface="Arial Narrow" panose="020B0606020202030204" pitchFamily="34" charset="0"/>
              </a:rPr>
              <a:t>Valores atípicos</a:t>
            </a:r>
            <a:endParaRPr lang="es-MX" sz="1200" b="1"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38590380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animBg="1"/>
      <p:bldP spid="33" grpId="0" animBg="1"/>
      <p:bldP spid="37" grpId="0"/>
      <p:bldP spid="38" grpId="0"/>
      <p:bldP spid="39" grpId="0"/>
      <p:bldP spid="40" grpId="0"/>
      <p:bldP spid="41" grpId="0"/>
      <p:bldP spid="42" grpId="0"/>
      <p:bldP spid="43" grpId="0" animBg="1"/>
      <p:bldP spid="44" grpId="0"/>
      <p:bldP spid="45" grpId="0" animBg="1"/>
      <p:bldP spid="46" grpId="0" animBg="1"/>
      <p:bldP spid="48" grpId="0" animBg="1"/>
      <p:bldP spid="50" grpId="0" animBg="1"/>
      <p:bldP spid="51" grpId="0" animBg="1"/>
      <p:bldP spid="52" grpId="0"/>
      <p:bldP spid="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Parámetros de localización</a:t>
            </a:r>
            <a:endParaRPr lang="es-MX" dirty="0"/>
          </a:p>
        </p:txBody>
      </p:sp>
      <p:sp>
        <p:nvSpPr>
          <p:cNvPr id="8" name="Marcador de contenido 2"/>
          <p:cNvSpPr txBox="1">
            <a:spLocks/>
          </p:cNvSpPr>
          <p:nvPr/>
        </p:nvSpPr>
        <p:spPr>
          <a:xfrm>
            <a:off x="523163" y="1640181"/>
            <a:ext cx="6491785"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buFont typeface="Arial" panose="020B0604020202020204" pitchFamily="34" charset="0"/>
              <a:buNone/>
            </a:pPr>
            <a:r>
              <a:rPr lang="es-MX" sz="2000" b="1" dirty="0" smtClean="0">
                <a:solidFill>
                  <a:srgbClr val="002060"/>
                </a:solidFill>
                <a:latin typeface="Arial Narrow" panose="020B0606020202030204" pitchFamily="34" charset="0"/>
              </a:rPr>
              <a:t>Amplitud </a:t>
            </a:r>
            <a:r>
              <a:rPr lang="es-MX" sz="2000" b="1" dirty="0" err="1" smtClean="0">
                <a:solidFill>
                  <a:srgbClr val="002060"/>
                </a:solidFill>
                <a:latin typeface="Arial Narrow" panose="020B0606020202030204" pitchFamily="34" charset="0"/>
              </a:rPr>
              <a:t>intercuartil</a:t>
            </a:r>
            <a:r>
              <a:rPr lang="es-MX" sz="2000" b="1" dirty="0" smtClean="0">
                <a:solidFill>
                  <a:srgbClr val="002060"/>
                </a:solidFill>
                <a:latin typeface="Arial Narrow" panose="020B0606020202030204" pitchFamily="34" charset="0"/>
              </a:rPr>
              <a:t> (IQR): </a:t>
            </a:r>
            <a:r>
              <a:rPr lang="es-MX" sz="2000" dirty="0" smtClean="0">
                <a:solidFill>
                  <a:srgbClr val="002060"/>
                </a:solidFill>
                <a:latin typeface="Arial Narrow" panose="020B0606020202030204" pitchFamily="34" charset="0"/>
              </a:rPr>
              <a:t>rango que refleja la variabilidad entre el 50 por ciento central de las observaciones en el conjunto de datos. </a:t>
            </a:r>
          </a:p>
          <a:p>
            <a:pPr marL="45720" indent="0">
              <a:buFont typeface="Arial" panose="020B0604020202020204" pitchFamily="34" charset="0"/>
              <a:buNone/>
            </a:pPr>
            <a:endParaRPr lang="es-MX" sz="2000" dirty="0" smtClean="0">
              <a:solidFill>
                <a:srgbClr val="002060"/>
              </a:solidFill>
              <a:latin typeface="Arial Narrow" panose="020B0606020202030204" pitchFamily="34" charset="0"/>
            </a:endParaRPr>
          </a:p>
          <a:p>
            <a:endParaRPr lang="es-MX" sz="2000" dirty="0" smtClean="0">
              <a:solidFill>
                <a:srgbClr val="002060"/>
              </a:solidFill>
              <a:latin typeface="Arial Narrow" panose="020B0606020202030204" pitchFamily="34" charset="0"/>
            </a:endParaRPr>
          </a:p>
          <a:p>
            <a:r>
              <a:rPr lang="es-MX" sz="2000" dirty="0" smtClean="0">
                <a:solidFill>
                  <a:srgbClr val="002060"/>
                </a:solidFill>
                <a:latin typeface="Arial Narrow" panose="020B0606020202030204" pitchFamily="34" charset="0"/>
              </a:rPr>
              <a:t>Un IQR grande indicia mayor variabilidad entre las observaciones relevantes que un IQR pequeño. Esta observación es más precisa que el Rango para evaluar la variabilidad, sin embargo sigue siendo un poco vaga.</a:t>
            </a:r>
          </a:p>
          <a:p>
            <a:endParaRPr lang="es-MX" sz="2000" dirty="0" smtClean="0">
              <a:solidFill>
                <a:srgbClr val="002060"/>
              </a:solidFill>
              <a:latin typeface="Arial Narrow" panose="020B0606020202030204" pitchFamily="34" charset="0"/>
            </a:endParaRPr>
          </a:p>
          <a:p>
            <a:r>
              <a:rPr lang="es-MX" sz="2000" dirty="0" smtClean="0">
                <a:solidFill>
                  <a:srgbClr val="002060"/>
                </a:solidFill>
                <a:latin typeface="Arial Narrow" panose="020B0606020202030204" pitchFamily="34" charset="0"/>
              </a:rPr>
              <a:t>Proporciona mayor información la comparación de la amplitud del </a:t>
            </a:r>
            <a:r>
              <a:rPr lang="es-MX" sz="2000" dirty="0" err="1" smtClean="0">
                <a:solidFill>
                  <a:srgbClr val="002060"/>
                </a:solidFill>
                <a:latin typeface="Arial Narrow" panose="020B0606020202030204" pitchFamily="34" charset="0"/>
              </a:rPr>
              <a:t>intercuartil</a:t>
            </a:r>
            <a:r>
              <a:rPr lang="es-MX" sz="2000" dirty="0" smtClean="0">
                <a:solidFill>
                  <a:srgbClr val="002060"/>
                </a:solidFill>
                <a:latin typeface="Arial Narrow" panose="020B0606020202030204" pitchFamily="34" charset="0"/>
              </a:rPr>
              <a:t> con la magnitud del conjunto de datos</a:t>
            </a:r>
          </a:p>
          <a:p>
            <a:pPr marL="45720" indent="0">
              <a:buFont typeface="Arial" panose="020B0604020202020204" pitchFamily="34" charset="0"/>
              <a:buNone/>
            </a:pPr>
            <a:endParaRPr lang="es-MX" sz="2000" dirty="0" smtClean="0">
              <a:solidFill>
                <a:srgbClr val="002060"/>
              </a:solidFill>
              <a:latin typeface="Arial Narrow" panose="020B0606020202030204" pitchFamily="34" charset="0"/>
            </a:endParaRPr>
          </a:p>
          <a:p>
            <a:pPr marL="45720" indent="0">
              <a:buFont typeface="Arial" panose="020B0604020202020204" pitchFamily="34" charset="0"/>
              <a:buNone/>
            </a:pPr>
            <a:endParaRPr lang="es-MX" sz="2000" dirty="0">
              <a:solidFill>
                <a:srgbClr val="002060"/>
              </a:solidFill>
              <a:latin typeface="Arial Narrow" panose="020B0606020202030204" pitchFamily="34" charset="0"/>
            </a:endParaRPr>
          </a:p>
        </p:txBody>
      </p:sp>
      <p:sp>
        <p:nvSpPr>
          <p:cNvPr id="9" name="CuadroTexto 8"/>
          <p:cNvSpPr txBox="1"/>
          <p:nvPr/>
        </p:nvSpPr>
        <p:spPr>
          <a:xfrm>
            <a:off x="4760684" y="3258751"/>
            <a:ext cx="56449" cy="215444"/>
          </a:xfrm>
          <a:prstGeom prst="rect">
            <a:avLst/>
          </a:prstGeom>
          <a:noFill/>
        </p:spPr>
        <p:txBody>
          <a:bodyPr wrap="square" lIns="0" tIns="0" rIns="0" bIns="0" rtlCol="0">
            <a:spAutoFit/>
          </a:bodyPr>
          <a:lstStyle/>
          <a:p>
            <a:endParaRPr lang="es-MX" sz="1400" dirty="0">
              <a:solidFill>
                <a:srgbClr val="002060"/>
              </a:solidFill>
              <a:latin typeface="Arial Narrow" panose="020B0606020202030204" pitchFamily="34" charset="0"/>
            </a:endParaRPr>
          </a:p>
        </p:txBody>
      </p:sp>
      <p:pic>
        <p:nvPicPr>
          <p:cNvPr id="10" name="Imagen 9"/>
          <p:cNvPicPr>
            <a:picLocks noChangeAspect="1"/>
          </p:cNvPicPr>
          <p:nvPr/>
        </p:nvPicPr>
        <p:blipFill>
          <a:blip r:embed="rId2"/>
          <a:stretch>
            <a:fillRect/>
          </a:stretch>
        </p:blipFill>
        <p:spPr>
          <a:xfrm>
            <a:off x="2478035" y="2519053"/>
            <a:ext cx="2018466" cy="570966"/>
          </a:xfrm>
          <a:prstGeom prst="rect">
            <a:avLst/>
          </a:prstGeom>
        </p:spPr>
      </p:pic>
      <p:pic>
        <p:nvPicPr>
          <p:cNvPr id="11" name="Imagen 10"/>
          <p:cNvPicPr>
            <a:picLocks noChangeAspect="1"/>
          </p:cNvPicPr>
          <p:nvPr/>
        </p:nvPicPr>
        <p:blipFill>
          <a:blip r:embed="rId3"/>
          <a:stretch>
            <a:fillRect/>
          </a:stretch>
        </p:blipFill>
        <p:spPr>
          <a:xfrm>
            <a:off x="3136580" y="5803610"/>
            <a:ext cx="1264949" cy="673390"/>
          </a:xfrm>
          <a:prstGeom prst="rect">
            <a:avLst/>
          </a:prstGeom>
        </p:spPr>
      </p:pic>
    </p:spTree>
    <p:extLst>
      <p:ext uri="{BB962C8B-B14F-4D97-AF65-F5344CB8AC3E}">
        <p14:creationId xmlns:p14="http://schemas.microsoft.com/office/powerpoint/2010/main" val="105385109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215152" y="82423"/>
            <a:ext cx="11456895" cy="1200329"/>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solidFill>
                  <a:srgbClr val="002060"/>
                </a:solidFill>
              </a:rPr>
              <a:t>Distribución de  frecuencias</a:t>
            </a:r>
            <a:endParaRPr lang="es-MX" dirty="0">
              <a:solidFill>
                <a:srgbClr val="002060"/>
              </a:solidFill>
            </a:endParaRPr>
          </a:p>
        </p:txBody>
      </p:sp>
      <p:pic>
        <p:nvPicPr>
          <p:cNvPr id="6" name="Imagen 5"/>
          <p:cNvPicPr>
            <a:picLocks noChangeAspect="1"/>
          </p:cNvPicPr>
          <p:nvPr/>
        </p:nvPicPr>
        <p:blipFill rotWithShape="1">
          <a:blip r:embed="rId2"/>
          <a:srcRect t="4159" b="7555"/>
          <a:stretch/>
        </p:blipFill>
        <p:spPr>
          <a:xfrm>
            <a:off x="2100261" y="2584026"/>
            <a:ext cx="7686675" cy="3969174"/>
          </a:xfrm>
          <a:prstGeom prst="rect">
            <a:avLst/>
          </a:prstGeom>
        </p:spPr>
      </p:pic>
      <p:sp>
        <p:nvSpPr>
          <p:cNvPr id="13" name="Rectángulo 12"/>
          <p:cNvSpPr/>
          <p:nvPr/>
        </p:nvSpPr>
        <p:spPr>
          <a:xfrm>
            <a:off x="215152" y="1438740"/>
            <a:ext cx="11976848" cy="1077218"/>
          </a:xfrm>
          <a:prstGeom prst="rect">
            <a:avLst/>
          </a:prstGeom>
        </p:spPr>
        <p:txBody>
          <a:bodyPr wrap="square">
            <a:spAutoFit/>
          </a:bodyPr>
          <a:lstStyle/>
          <a:p>
            <a:pPr algn="ctr"/>
            <a:r>
              <a:rPr lang="es-MX" sz="3200" b="1" dirty="0" smtClean="0">
                <a:solidFill>
                  <a:srgbClr val="C00000"/>
                </a:solidFill>
                <a:latin typeface="Arial Narrow" panose="020B0606020202030204" pitchFamily="34" charset="0"/>
              </a:rPr>
              <a:t>Las tablas son más informativas cuando no son excesivamente complejas</a:t>
            </a:r>
            <a:endParaRPr lang="es-MX" sz="3200" dirty="0">
              <a:solidFill>
                <a:srgbClr val="C00000"/>
              </a:solidFill>
              <a:latin typeface="Arial Narrow" panose="020B0606020202030204" pitchFamily="34" charset="0"/>
            </a:endParaRPr>
          </a:p>
        </p:txBody>
      </p:sp>
    </p:spTree>
    <p:extLst>
      <p:ext uri="{BB962C8B-B14F-4D97-AF65-F5344CB8AC3E}">
        <p14:creationId xmlns:p14="http://schemas.microsoft.com/office/powerpoint/2010/main" val="24981096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3049337" y="1846432"/>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pPr algn="ctr"/>
            <a:r>
              <a:rPr lang="es-MX" dirty="0" smtClean="0"/>
              <a:t>Tarea 1 para la próxima clase</a:t>
            </a:r>
            <a:endParaRPr lang="es-MX" dirty="0"/>
          </a:p>
        </p:txBody>
      </p:sp>
    </p:spTree>
    <p:extLst>
      <p:ext uri="{BB962C8B-B14F-4D97-AF65-F5344CB8AC3E}">
        <p14:creationId xmlns:p14="http://schemas.microsoft.com/office/powerpoint/2010/main" val="29582561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ítulo 1"/>
          <p:cNvSpPr txBox="1">
            <a:spLocks/>
          </p:cNvSpPr>
          <p:nvPr/>
        </p:nvSpPr>
        <p:spPr>
          <a:xfrm>
            <a:off x="5363570" y="228647"/>
            <a:ext cx="6398125" cy="2308324"/>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r>
              <a:rPr lang="es-MX" dirty="0" smtClean="0"/>
              <a:t>Distribución de  frecuencias</a:t>
            </a:r>
            <a:endParaRPr lang="es-MX" dirty="0"/>
          </a:p>
        </p:txBody>
      </p:sp>
      <p:sp>
        <p:nvSpPr>
          <p:cNvPr id="8" name="Marcador de contenido 2"/>
          <p:cNvSpPr txBox="1">
            <a:spLocks/>
          </p:cNvSpPr>
          <p:nvPr/>
        </p:nvSpPr>
        <p:spPr>
          <a:xfrm>
            <a:off x="304800" y="4021117"/>
            <a:ext cx="3409666" cy="14106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MX" sz="2000" b="1" dirty="0" smtClean="0">
                <a:solidFill>
                  <a:srgbClr val="002060"/>
                </a:solidFill>
                <a:latin typeface="Arial Narrow" panose="020B0606020202030204" pitchFamily="34" charset="0"/>
              </a:rPr>
              <a:t>¿Cómo realizar una tabla de distribución de frecuencias de los 18 elementos de la siguiente población (N)?</a:t>
            </a:r>
            <a:endParaRPr lang="es-MX" sz="2000" b="1" dirty="0">
              <a:solidFill>
                <a:srgbClr val="002060"/>
              </a:solidFill>
              <a:latin typeface="Arial Narrow" panose="020B0606020202030204" pitchFamily="34" charset="0"/>
            </a:endParaRPr>
          </a:p>
        </p:txBody>
      </p:sp>
      <p:pic>
        <p:nvPicPr>
          <p:cNvPr id="10" name="Imagen 9"/>
          <p:cNvPicPr>
            <a:picLocks noChangeAspect="1"/>
          </p:cNvPicPr>
          <p:nvPr/>
        </p:nvPicPr>
        <p:blipFill rotWithShape="1">
          <a:blip r:embed="rId2"/>
          <a:srcRect l="31250" t="48074" r="17250" b="18889"/>
          <a:stretch/>
        </p:blipFill>
        <p:spPr>
          <a:xfrm>
            <a:off x="3866866" y="3429000"/>
            <a:ext cx="8020334" cy="2971800"/>
          </a:xfrm>
          <a:prstGeom prst="rect">
            <a:avLst/>
          </a:prstGeom>
        </p:spPr>
      </p:pic>
      <p:sp>
        <p:nvSpPr>
          <p:cNvPr id="11" name="Rectángulo 10"/>
          <p:cNvSpPr/>
          <p:nvPr/>
        </p:nvSpPr>
        <p:spPr>
          <a:xfrm>
            <a:off x="581024" y="1567666"/>
            <a:ext cx="5210176" cy="1323439"/>
          </a:xfrm>
          <a:prstGeom prst="rect">
            <a:avLst/>
          </a:prstGeom>
        </p:spPr>
        <p:txBody>
          <a:bodyPr wrap="square">
            <a:spAutoFit/>
          </a:bodyPr>
          <a:lstStyle/>
          <a:p>
            <a:r>
              <a:rPr lang="es-MX" sz="2000" b="1" dirty="0" smtClean="0">
                <a:solidFill>
                  <a:srgbClr val="002060"/>
                </a:solidFill>
                <a:latin typeface="Arial Narrow" panose="020B0606020202030204" pitchFamily="34" charset="0"/>
              </a:rPr>
              <a:t>Distribución </a:t>
            </a:r>
            <a:r>
              <a:rPr lang="es-MX" sz="2000" b="1" dirty="0">
                <a:solidFill>
                  <a:srgbClr val="002060"/>
                </a:solidFill>
                <a:latin typeface="Arial Narrow" panose="020B0606020202030204" pitchFamily="34" charset="0"/>
              </a:rPr>
              <a:t>de </a:t>
            </a:r>
            <a:r>
              <a:rPr lang="es-MX" sz="2000" b="1" dirty="0" smtClean="0">
                <a:solidFill>
                  <a:srgbClr val="002060"/>
                </a:solidFill>
                <a:latin typeface="Arial Narrow" panose="020B0606020202030204" pitchFamily="34" charset="0"/>
              </a:rPr>
              <a:t>frecuencias:</a:t>
            </a:r>
          </a:p>
          <a:p>
            <a:r>
              <a:rPr lang="es-MX" sz="2000" dirty="0" smtClean="0">
                <a:solidFill>
                  <a:srgbClr val="002060"/>
                </a:solidFill>
                <a:latin typeface="Arial Narrow" panose="020B0606020202030204" pitchFamily="34" charset="0"/>
              </a:rPr>
              <a:t>Es la </a:t>
            </a:r>
            <a:r>
              <a:rPr lang="es-MX" sz="2000" dirty="0">
                <a:solidFill>
                  <a:srgbClr val="002060"/>
                </a:solidFill>
                <a:latin typeface="Arial Narrow" panose="020B0606020202030204" pitchFamily="34" charset="0"/>
              </a:rPr>
              <a:t>agrupación de datos en categorías </a:t>
            </a:r>
            <a:r>
              <a:rPr lang="es-MX" sz="2000" b="1" dirty="0">
                <a:solidFill>
                  <a:srgbClr val="002060"/>
                </a:solidFill>
                <a:latin typeface="Arial Narrow" panose="020B0606020202030204" pitchFamily="34" charset="0"/>
              </a:rPr>
              <a:t>mutuamente excluyentes </a:t>
            </a:r>
            <a:r>
              <a:rPr lang="es-MX" sz="2000" dirty="0">
                <a:solidFill>
                  <a:srgbClr val="002060"/>
                </a:solidFill>
                <a:latin typeface="Arial Narrow" panose="020B0606020202030204" pitchFamily="34" charset="0"/>
              </a:rPr>
              <a:t>que indican el número de observaciones en cada categoría</a:t>
            </a:r>
          </a:p>
        </p:txBody>
      </p:sp>
    </p:spTree>
    <p:extLst>
      <p:ext uri="{BB962C8B-B14F-4D97-AF65-F5344CB8AC3E}">
        <p14:creationId xmlns:p14="http://schemas.microsoft.com/office/powerpoint/2010/main" val="25929550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7" name="Tabla 6"/>
          <p:cNvGraphicFramePr>
            <a:graphicFrameLocks noGrp="1"/>
          </p:cNvGraphicFramePr>
          <p:nvPr>
            <p:extLst>
              <p:ext uri="{D42A27DB-BD31-4B8C-83A1-F6EECF244321}">
                <p14:modId xmlns:p14="http://schemas.microsoft.com/office/powerpoint/2010/main" val="645627149"/>
              </p:ext>
            </p:extLst>
          </p:nvPr>
        </p:nvGraphicFramePr>
        <p:xfrm>
          <a:off x="682390" y="2065551"/>
          <a:ext cx="4913193" cy="4426045"/>
        </p:xfrm>
        <a:graphic>
          <a:graphicData uri="http://schemas.openxmlformats.org/drawingml/2006/table">
            <a:tbl>
              <a:tblPr firstRow="1" bandRow="1">
                <a:tableStyleId>{5940675A-B579-460E-94D1-54222C63F5DA}</a:tableStyleId>
              </a:tblPr>
              <a:tblGrid>
                <a:gridCol w="1637731">
                  <a:extLst>
                    <a:ext uri="{9D8B030D-6E8A-4147-A177-3AD203B41FA5}">
                      <a16:colId xmlns:a16="http://schemas.microsoft.com/office/drawing/2014/main" val="2775487937"/>
                    </a:ext>
                  </a:extLst>
                </a:gridCol>
                <a:gridCol w="1637731">
                  <a:extLst>
                    <a:ext uri="{9D8B030D-6E8A-4147-A177-3AD203B41FA5}">
                      <a16:colId xmlns:a16="http://schemas.microsoft.com/office/drawing/2014/main" val="2759728805"/>
                    </a:ext>
                  </a:extLst>
                </a:gridCol>
                <a:gridCol w="1637731">
                  <a:extLst>
                    <a:ext uri="{9D8B030D-6E8A-4147-A177-3AD203B41FA5}">
                      <a16:colId xmlns:a16="http://schemas.microsoft.com/office/drawing/2014/main" val="3444771052"/>
                    </a:ext>
                  </a:extLst>
                </a:gridCol>
              </a:tblGrid>
              <a:tr h="885209">
                <a:tc>
                  <a:txBody>
                    <a:bodyPr/>
                    <a:lstStyle/>
                    <a:p>
                      <a:pPr algn="ctr"/>
                      <a:r>
                        <a:rPr lang="es-MX" b="1" dirty="0" smtClean="0">
                          <a:solidFill>
                            <a:srgbClr val="FFC000"/>
                          </a:solidFill>
                          <a:latin typeface="Arial Narrow" panose="020B0606020202030204" pitchFamily="34" charset="0"/>
                        </a:rPr>
                        <a:t>Clases</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a:t>
                      </a:r>
                      <a:r>
                        <a:rPr lang="es-MX" b="1" baseline="0" dirty="0" smtClean="0">
                          <a:solidFill>
                            <a:srgbClr val="FFC000"/>
                          </a:solidFill>
                          <a:latin typeface="Arial Narrow" panose="020B0606020202030204" pitchFamily="34" charset="0"/>
                        </a:rPr>
                        <a:t> Absoluta</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 Relativa</a:t>
                      </a:r>
                      <a:endParaRPr lang="es-MX" b="1" dirty="0">
                        <a:solidFill>
                          <a:srgbClr val="FFC000"/>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863893012"/>
                  </a:ext>
                </a:extLst>
              </a:tr>
              <a:tr h="885209">
                <a:tc>
                  <a:txBody>
                    <a:bodyPr/>
                    <a:lstStyle/>
                    <a:p>
                      <a:endParaRPr lang="es-MX"/>
                    </a:p>
                  </a:txBody>
                  <a:tcPr/>
                </a:tc>
                <a:tc>
                  <a:txBody>
                    <a:bodyPr/>
                    <a:lstStyle/>
                    <a:p>
                      <a:pPr algn="ct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3572331377"/>
                  </a:ext>
                </a:extLst>
              </a:tr>
              <a:tr h="885209">
                <a:tc>
                  <a:txBody>
                    <a:bodyPr/>
                    <a:lstStyle/>
                    <a:p>
                      <a:endParaRPr lang="es-MX"/>
                    </a:p>
                  </a:txBody>
                  <a:tcPr/>
                </a:tc>
                <a:tc>
                  <a:txBody>
                    <a:bodyPr/>
                    <a:lstStyle/>
                    <a:p>
                      <a:pPr algn="ct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979896036"/>
                  </a:ext>
                </a:extLst>
              </a:tr>
              <a:tr h="885209">
                <a:tc>
                  <a:txBody>
                    <a:bodyPr/>
                    <a:lstStyle/>
                    <a:p>
                      <a:endParaRPr lang="es-MX"/>
                    </a:p>
                  </a:txBody>
                  <a:tcPr/>
                </a:tc>
                <a:tc>
                  <a:txBody>
                    <a:bodyPr/>
                    <a:lstStyle/>
                    <a:p>
                      <a:pPr algn="ct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722892970"/>
                  </a:ext>
                </a:extLst>
              </a:tr>
              <a:tr h="885209">
                <a:tc>
                  <a:txBody>
                    <a:bodyPr/>
                    <a:lstStyle/>
                    <a:p>
                      <a:endParaRPr lang="es-MX"/>
                    </a:p>
                  </a:txBody>
                  <a:tcPr/>
                </a:tc>
                <a:tc>
                  <a:txBody>
                    <a:bodyPr/>
                    <a:lstStyle/>
                    <a:p>
                      <a:pPr algn="ct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206405083"/>
                  </a:ext>
                </a:extLst>
              </a:tr>
            </a:tbl>
          </a:graphicData>
        </a:graphic>
      </p:graphicFrame>
      <p:pic>
        <p:nvPicPr>
          <p:cNvPr id="9" name="Imagen 8"/>
          <p:cNvPicPr>
            <a:picLocks noChangeAspect="1"/>
          </p:cNvPicPr>
          <p:nvPr/>
        </p:nvPicPr>
        <p:blipFill rotWithShape="1">
          <a:blip r:embed="rId2">
            <a:clrChange>
              <a:clrFrom>
                <a:srgbClr val="FFFFFF"/>
              </a:clrFrom>
              <a:clrTo>
                <a:srgbClr val="FFFFFF">
                  <a:alpha val="0"/>
                </a:srgbClr>
              </a:clrTo>
            </a:clrChange>
          </a:blip>
          <a:srcRect l="29334" t="46593" r="63083" b="16666"/>
          <a:stretch/>
        </p:blipFill>
        <p:spPr>
          <a:xfrm>
            <a:off x="834333" y="3034961"/>
            <a:ext cx="1403900" cy="3365839"/>
          </a:xfrm>
          <a:prstGeom prst="rect">
            <a:avLst/>
          </a:prstGeom>
        </p:spPr>
      </p:pic>
      <p:pic>
        <p:nvPicPr>
          <p:cNvPr id="12" name="Imagen 11"/>
          <p:cNvPicPr>
            <a:picLocks noChangeAspect="1"/>
          </p:cNvPicPr>
          <p:nvPr/>
        </p:nvPicPr>
        <p:blipFill rotWithShape="1">
          <a:blip r:embed="rId3"/>
          <a:srcRect l="31250" t="48074" r="17250" b="18889"/>
          <a:stretch/>
        </p:blipFill>
        <p:spPr>
          <a:xfrm>
            <a:off x="682390" y="304646"/>
            <a:ext cx="3167616" cy="1173707"/>
          </a:xfrm>
          <a:prstGeom prst="rect">
            <a:avLst/>
          </a:prstGeom>
        </p:spPr>
      </p:pic>
      <p:sp>
        <p:nvSpPr>
          <p:cNvPr id="13" name="CuadroTexto 12"/>
          <p:cNvSpPr txBox="1"/>
          <p:nvPr/>
        </p:nvSpPr>
        <p:spPr>
          <a:xfrm>
            <a:off x="4002406" y="660666"/>
            <a:ext cx="1044052" cy="461665"/>
          </a:xfrm>
          <a:prstGeom prst="rect">
            <a:avLst/>
          </a:prstGeom>
          <a:noFill/>
        </p:spPr>
        <p:txBody>
          <a:bodyPr wrap="square" rtlCol="0">
            <a:spAutoFit/>
          </a:bodyPr>
          <a:lstStyle/>
          <a:p>
            <a:r>
              <a:rPr lang="es-MX" sz="2400" b="1" dirty="0" smtClean="0">
                <a:solidFill>
                  <a:srgbClr val="002060"/>
                </a:solidFill>
              </a:rPr>
              <a:t>= N</a:t>
            </a:r>
            <a:endParaRPr lang="es-MX" b="1" dirty="0">
              <a:solidFill>
                <a:srgbClr val="002060"/>
              </a:solidFill>
            </a:endParaRPr>
          </a:p>
        </p:txBody>
      </p:sp>
      <p:sp>
        <p:nvSpPr>
          <p:cNvPr id="14" name="Rectángulo 13"/>
          <p:cNvSpPr/>
          <p:nvPr/>
        </p:nvSpPr>
        <p:spPr>
          <a:xfrm>
            <a:off x="6168790" y="2891058"/>
            <a:ext cx="5566010" cy="923330"/>
          </a:xfrm>
          <a:prstGeom prst="rect">
            <a:avLst/>
          </a:prstGeom>
        </p:spPr>
        <p:txBody>
          <a:bodyPr wrap="square">
            <a:spAutoFit/>
          </a:bodyPr>
          <a:lstStyle/>
          <a:p>
            <a:r>
              <a:rPr lang="es-MX" b="1" dirty="0" smtClean="0">
                <a:solidFill>
                  <a:srgbClr val="002060"/>
                </a:solidFill>
                <a:latin typeface="Arial Narrow" panose="020B0606020202030204" pitchFamily="34" charset="0"/>
              </a:rPr>
              <a:t>FRECUENCIA ABSOLUTA:</a:t>
            </a:r>
          </a:p>
          <a:p>
            <a:r>
              <a:rPr lang="es-MX" dirty="0" smtClean="0">
                <a:solidFill>
                  <a:srgbClr val="002060"/>
                </a:solidFill>
                <a:latin typeface="Arial Narrow" panose="020B0606020202030204" pitchFamily="34" charset="0"/>
              </a:rPr>
              <a:t>Número </a:t>
            </a:r>
            <a:r>
              <a:rPr lang="es-MX" dirty="0">
                <a:solidFill>
                  <a:srgbClr val="002060"/>
                </a:solidFill>
                <a:latin typeface="Arial Narrow" panose="020B0606020202030204" pitchFamily="34" charset="0"/>
              </a:rPr>
              <a:t>de veces que aparece un determinado valor en un estudio estadístico</a:t>
            </a:r>
            <a:r>
              <a:rPr lang="es-MX" dirty="0" smtClean="0">
                <a:solidFill>
                  <a:srgbClr val="002060"/>
                </a:solidFill>
                <a:latin typeface="Arial Narrow" panose="020B0606020202030204" pitchFamily="34" charset="0"/>
              </a:rPr>
              <a:t>.</a:t>
            </a:r>
            <a:endParaRPr lang="es-MX" dirty="0">
              <a:solidFill>
                <a:srgbClr val="002060"/>
              </a:solidFill>
              <a:latin typeface="Arial Narrow" panose="020B0606020202030204" pitchFamily="34" charset="0"/>
            </a:endParaRPr>
          </a:p>
        </p:txBody>
      </p:sp>
      <p:sp>
        <p:nvSpPr>
          <p:cNvPr id="15" name="Título 1"/>
          <p:cNvSpPr txBox="1">
            <a:spLocks/>
          </p:cNvSpPr>
          <p:nvPr/>
        </p:nvSpPr>
        <p:spPr>
          <a:xfrm>
            <a:off x="7080069" y="228647"/>
            <a:ext cx="4681626" cy="1446550"/>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pPr algn="ctr"/>
            <a:r>
              <a:rPr lang="es-MX" sz="4400" dirty="0" smtClean="0"/>
              <a:t>Distribución de  frecuencias</a:t>
            </a:r>
            <a:endParaRPr lang="es-MX" sz="4400" dirty="0"/>
          </a:p>
        </p:txBody>
      </p:sp>
    </p:spTree>
    <p:extLst>
      <p:ext uri="{BB962C8B-B14F-4D97-AF65-F5344CB8AC3E}">
        <p14:creationId xmlns:p14="http://schemas.microsoft.com/office/powerpoint/2010/main" val="167961473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7" name="Tabla 6"/>
          <p:cNvGraphicFramePr>
            <a:graphicFrameLocks noGrp="1"/>
          </p:cNvGraphicFramePr>
          <p:nvPr>
            <p:extLst/>
          </p:nvPr>
        </p:nvGraphicFramePr>
        <p:xfrm>
          <a:off x="682390" y="2065551"/>
          <a:ext cx="4913193" cy="4426045"/>
        </p:xfrm>
        <a:graphic>
          <a:graphicData uri="http://schemas.openxmlformats.org/drawingml/2006/table">
            <a:tbl>
              <a:tblPr firstRow="1" bandRow="1">
                <a:tableStyleId>{5940675A-B579-460E-94D1-54222C63F5DA}</a:tableStyleId>
              </a:tblPr>
              <a:tblGrid>
                <a:gridCol w="1637731">
                  <a:extLst>
                    <a:ext uri="{9D8B030D-6E8A-4147-A177-3AD203B41FA5}">
                      <a16:colId xmlns:a16="http://schemas.microsoft.com/office/drawing/2014/main" val="2775487937"/>
                    </a:ext>
                  </a:extLst>
                </a:gridCol>
                <a:gridCol w="1637731">
                  <a:extLst>
                    <a:ext uri="{9D8B030D-6E8A-4147-A177-3AD203B41FA5}">
                      <a16:colId xmlns:a16="http://schemas.microsoft.com/office/drawing/2014/main" val="2759728805"/>
                    </a:ext>
                  </a:extLst>
                </a:gridCol>
                <a:gridCol w="1637731">
                  <a:extLst>
                    <a:ext uri="{9D8B030D-6E8A-4147-A177-3AD203B41FA5}">
                      <a16:colId xmlns:a16="http://schemas.microsoft.com/office/drawing/2014/main" val="3444771052"/>
                    </a:ext>
                  </a:extLst>
                </a:gridCol>
              </a:tblGrid>
              <a:tr h="885209">
                <a:tc>
                  <a:txBody>
                    <a:bodyPr/>
                    <a:lstStyle/>
                    <a:p>
                      <a:pPr algn="ctr"/>
                      <a:r>
                        <a:rPr lang="es-MX" b="1" dirty="0" smtClean="0">
                          <a:solidFill>
                            <a:srgbClr val="FFC000"/>
                          </a:solidFill>
                          <a:latin typeface="Arial Narrow" panose="020B0606020202030204" pitchFamily="34" charset="0"/>
                        </a:rPr>
                        <a:t>Clases</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a:t>
                      </a:r>
                      <a:r>
                        <a:rPr lang="es-MX" b="1" baseline="0" dirty="0" smtClean="0">
                          <a:solidFill>
                            <a:srgbClr val="FFC000"/>
                          </a:solidFill>
                          <a:latin typeface="Arial Narrow" panose="020B0606020202030204" pitchFamily="34" charset="0"/>
                        </a:rPr>
                        <a:t> Absoluta</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 Relativa</a:t>
                      </a:r>
                      <a:endParaRPr lang="es-MX" b="1" dirty="0">
                        <a:solidFill>
                          <a:srgbClr val="FFC000"/>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863893012"/>
                  </a:ext>
                </a:extLst>
              </a:tr>
              <a:tr h="885209">
                <a:tc>
                  <a:txBody>
                    <a:bodyPr/>
                    <a:lstStyle/>
                    <a:p>
                      <a:endParaRPr lang="es-MX"/>
                    </a:p>
                  </a:txBody>
                  <a:tcPr/>
                </a:tc>
                <a:tc>
                  <a:txBody>
                    <a:bodyPr/>
                    <a:lstStyle/>
                    <a:p>
                      <a:pPr algn="ctr"/>
                      <a:r>
                        <a:rPr lang="es-MX" sz="2000" b="1" dirty="0" smtClean="0">
                          <a:solidFill>
                            <a:srgbClr val="002060"/>
                          </a:solidFill>
                        </a:rPr>
                        <a:t>6</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3572331377"/>
                  </a:ext>
                </a:extLst>
              </a:tr>
              <a:tr h="885209">
                <a:tc>
                  <a:txBody>
                    <a:bodyPr/>
                    <a:lstStyle/>
                    <a:p>
                      <a:endParaRPr lang="es-MX"/>
                    </a:p>
                  </a:txBody>
                  <a:tcPr/>
                </a:tc>
                <a:tc>
                  <a:txBody>
                    <a:bodyPr/>
                    <a:lstStyle/>
                    <a:p>
                      <a:pPr algn="ctr"/>
                      <a:r>
                        <a:rPr lang="es-MX" sz="2000" b="1" dirty="0" smtClean="0">
                          <a:solidFill>
                            <a:srgbClr val="002060"/>
                          </a:solidFill>
                        </a:rPr>
                        <a:t>4</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979896036"/>
                  </a:ext>
                </a:extLst>
              </a:tr>
              <a:tr h="885209">
                <a:tc>
                  <a:txBody>
                    <a:bodyPr/>
                    <a:lstStyle/>
                    <a:p>
                      <a:endParaRPr lang="es-MX"/>
                    </a:p>
                  </a:txBody>
                  <a:tcPr/>
                </a:tc>
                <a:tc>
                  <a:txBody>
                    <a:bodyPr/>
                    <a:lstStyle/>
                    <a:p>
                      <a:pPr algn="ctr"/>
                      <a:r>
                        <a:rPr lang="es-MX" sz="2000" b="1" dirty="0" smtClean="0">
                          <a:solidFill>
                            <a:srgbClr val="002060"/>
                          </a:solidFill>
                        </a:rPr>
                        <a:t>3</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722892970"/>
                  </a:ext>
                </a:extLst>
              </a:tr>
              <a:tr h="885209">
                <a:tc>
                  <a:txBody>
                    <a:bodyPr/>
                    <a:lstStyle/>
                    <a:p>
                      <a:endParaRPr lang="es-MX"/>
                    </a:p>
                  </a:txBody>
                  <a:tcPr/>
                </a:tc>
                <a:tc>
                  <a:txBody>
                    <a:bodyPr/>
                    <a:lstStyle/>
                    <a:p>
                      <a:pPr algn="ctr"/>
                      <a:r>
                        <a:rPr lang="es-MX" sz="2000" b="1" dirty="0" smtClean="0">
                          <a:solidFill>
                            <a:srgbClr val="002060"/>
                          </a:solidFill>
                        </a:rPr>
                        <a:t>5</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206405083"/>
                  </a:ext>
                </a:extLst>
              </a:tr>
            </a:tbl>
          </a:graphicData>
        </a:graphic>
      </p:graphicFrame>
      <p:pic>
        <p:nvPicPr>
          <p:cNvPr id="9" name="Imagen 8"/>
          <p:cNvPicPr>
            <a:picLocks noChangeAspect="1"/>
          </p:cNvPicPr>
          <p:nvPr/>
        </p:nvPicPr>
        <p:blipFill rotWithShape="1">
          <a:blip r:embed="rId2">
            <a:clrChange>
              <a:clrFrom>
                <a:srgbClr val="FFFFFF"/>
              </a:clrFrom>
              <a:clrTo>
                <a:srgbClr val="FFFFFF">
                  <a:alpha val="0"/>
                </a:srgbClr>
              </a:clrTo>
            </a:clrChange>
          </a:blip>
          <a:srcRect l="29334" t="46593" r="63083" b="16666"/>
          <a:stretch/>
        </p:blipFill>
        <p:spPr>
          <a:xfrm>
            <a:off x="834333" y="3034961"/>
            <a:ext cx="1403900" cy="3365839"/>
          </a:xfrm>
          <a:prstGeom prst="rect">
            <a:avLst/>
          </a:prstGeom>
        </p:spPr>
      </p:pic>
      <p:pic>
        <p:nvPicPr>
          <p:cNvPr id="12" name="Imagen 11"/>
          <p:cNvPicPr>
            <a:picLocks noChangeAspect="1"/>
          </p:cNvPicPr>
          <p:nvPr/>
        </p:nvPicPr>
        <p:blipFill rotWithShape="1">
          <a:blip r:embed="rId3"/>
          <a:srcRect l="31250" t="48074" r="17250" b="18889"/>
          <a:stretch/>
        </p:blipFill>
        <p:spPr>
          <a:xfrm>
            <a:off x="682390" y="304646"/>
            <a:ext cx="3167616" cy="1173707"/>
          </a:xfrm>
          <a:prstGeom prst="rect">
            <a:avLst/>
          </a:prstGeom>
        </p:spPr>
      </p:pic>
      <p:sp>
        <p:nvSpPr>
          <p:cNvPr id="13" name="CuadroTexto 12"/>
          <p:cNvSpPr txBox="1"/>
          <p:nvPr/>
        </p:nvSpPr>
        <p:spPr>
          <a:xfrm>
            <a:off x="4002406" y="660666"/>
            <a:ext cx="1044052" cy="461665"/>
          </a:xfrm>
          <a:prstGeom prst="rect">
            <a:avLst/>
          </a:prstGeom>
          <a:noFill/>
        </p:spPr>
        <p:txBody>
          <a:bodyPr wrap="square" rtlCol="0">
            <a:spAutoFit/>
          </a:bodyPr>
          <a:lstStyle/>
          <a:p>
            <a:r>
              <a:rPr lang="es-MX" sz="2400" b="1" dirty="0" smtClean="0">
                <a:solidFill>
                  <a:srgbClr val="002060"/>
                </a:solidFill>
              </a:rPr>
              <a:t>= N</a:t>
            </a:r>
            <a:endParaRPr lang="es-MX" b="1" dirty="0">
              <a:solidFill>
                <a:srgbClr val="002060"/>
              </a:solidFill>
            </a:endParaRPr>
          </a:p>
        </p:txBody>
      </p:sp>
      <p:sp>
        <p:nvSpPr>
          <p:cNvPr id="14" name="Rectángulo 13"/>
          <p:cNvSpPr/>
          <p:nvPr/>
        </p:nvSpPr>
        <p:spPr>
          <a:xfrm>
            <a:off x="6168790" y="2891058"/>
            <a:ext cx="5566010" cy="923330"/>
          </a:xfrm>
          <a:prstGeom prst="rect">
            <a:avLst/>
          </a:prstGeom>
        </p:spPr>
        <p:txBody>
          <a:bodyPr wrap="square">
            <a:spAutoFit/>
          </a:bodyPr>
          <a:lstStyle/>
          <a:p>
            <a:r>
              <a:rPr lang="es-MX" b="1" dirty="0" smtClean="0">
                <a:solidFill>
                  <a:srgbClr val="002060"/>
                </a:solidFill>
                <a:latin typeface="Arial Narrow" panose="020B0606020202030204" pitchFamily="34" charset="0"/>
              </a:rPr>
              <a:t>FRECUENCIA ABSOLUTA:</a:t>
            </a:r>
          </a:p>
          <a:p>
            <a:r>
              <a:rPr lang="es-MX" dirty="0" smtClean="0">
                <a:solidFill>
                  <a:srgbClr val="002060"/>
                </a:solidFill>
                <a:latin typeface="Arial Narrow" panose="020B0606020202030204" pitchFamily="34" charset="0"/>
              </a:rPr>
              <a:t>Número </a:t>
            </a:r>
            <a:r>
              <a:rPr lang="es-MX" dirty="0">
                <a:solidFill>
                  <a:srgbClr val="002060"/>
                </a:solidFill>
                <a:latin typeface="Arial Narrow" panose="020B0606020202030204" pitchFamily="34" charset="0"/>
              </a:rPr>
              <a:t>de veces que aparece un determinado valor en un estudio estadístico</a:t>
            </a:r>
            <a:r>
              <a:rPr lang="es-MX" dirty="0" smtClean="0">
                <a:solidFill>
                  <a:srgbClr val="002060"/>
                </a:solidFill>
                <a:latin typeface="Arial Narrow" panose="020B0606020202030204" pitchFamily="34" charset="0"/>
              </a:rPr>
              <a:t>.</a:t>
            </a:r>
            <a:endParaRPr lang="es-MX" dirty="0">
              <a:solidFill>
                <a:srgbClr val="002060"/>
              </a:solidFill>
              <a:latin typeface="Arial Narrow" panose="020B0606020202030204" pitchFamily="34" charset="0"/>
            </a:endParaRPr>
          </a:p>
        </p:txBody>
      </p:sp>
      <p:sp>
        <p:nvSpPr>
          <p:cNvPr id="15" name="Título 1"/>
          <p:cNvSpPr txBox="1">
            <a:spLocks/>
          </p:cNvSpPr>
          <p:nvPr/>
        </p:nvSpPr>
        <p:spPr>
          <a:xfrm>
            <a:off x="7080069" y="228647"/>
            <a:ext cx="4681626" cy="1446550"/>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pPr algn="ctr"/>
            <a:r>
              <a:rPr lang="es-MX" sz="4400" dirty="0" smtClean="0"/>
              <a:t>Distribución de  frecuencias</a:t>
            </a:r>
            <a:endParaRPr lang="es-MX" sz="4400" dirty="0"/>
          </a:p>
        </p:txBody>
      </p:sp>
    </p:spTree>
    <p:extLst>
      <p:ext uri="{BB962C8B-B14F-4D97-AF65-F5344CB8AC3E}">
        <p14:creationId xmlns:p14="http://schemas.microsoft.com/office/powerpoint/2010/main" val="26770958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a libre 1"/>
          <p:cNvSpPr/>
          <p:nvPr/>
        </p:nvSpPr>
        <p:spPr>
          <a:xfrm>
            <a:off x="-152400" y="-154"/>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rgbClr val="002060"/>
              </a:solidFill>
            </a:endParaRPr>
          </a:p>
        </p:txBody>
      </p:sp>
      <p:sp>
        <p:nvSpPr>
          <p:cNvPr id="3" name="Forma libre 2"/>
          <p:cNvSpPr/>
          <p:nvPr/>
        </p:nvSpPr>
        <p:spPr>
          <a:xfrm>
            <a:off x="0" y="1522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Forma libre 3"/>
          <p:cNvSpPr/>
          <p:nvPr/>
        </p:nvSpPr>
        <p:spPr>
          <a:xfrm>
            <a:off x="304800" y="4570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Forma libre 4"/>
          <p:cNvSpPr/>
          <p:nvPr/>
        </p:nvSpPr>
        <p:spPr>
          <a:xfrm>
            <a:off x="152400" y="304646"/>
            <a:ext cx="11887200" cy="6400954"/>
          </a:xfrm>
          <a:custGeom>
            <a:avLst/>
            <a:gdLst>
              <a:gd name="connsiteX0" fmla="*/ 4304570 w 18454976"/>
              <a:gd name="connsiteY0" fmla="*/ 7074722 h 7074722"/>
              <a:gd name="connsiteX1" fmla="*/ 2395559 w 18454976"/>
              <a:gd name="connsiteY1" fmla="*/ 5278007 h 7074722"/>
              <a:gd name="connsiteX2" fmla="*/ 2844738 w 18454976"/>
              <a:gd name="connsiteY2" fmla="*/ 2871691 h 7074722"/>
              <a:gd name="connsiteX3" fmla="*/ 7769665 w 18454976"/>
              <a:gd name="connsiteY3" fmla="*/ 577670 h 7074722"/>
              <a:gd name="connsiteX4" fmla="*/ 16416359 w 18454976"/>
              <a:gd name="connsiteY4" fmla="*/ 2117712 h 7074722"/>
              <a:gd name="connsiteX5" fmla="*/ 5154801 w 18454976"/>
              <a:gd name="connsiteY5" fmla="*/ 4251312 h 7074722"/>
              <a:gd name="connsiteX6" fmla="*/ 775307 w 18454976"/>
              <a:gd name="connsiteY6" fmla="*/ 1828954 h 7074722"/>
              <a:gd name="connsiteX7" fmla="*/ 17186380 w 18454976"/>
              <a:gd name="connsiteY7" fmla="*/ 6529291 h 7074722"/>
              <a:gd name="connsiteX8" fmla="*/ 15678423 w 18454976"/>
              <a:gd name="connsiteY8" fmla="*/ 3673796 h 7074722"/>
              <a:gd name="connsiteX9" fmla="*/ 2347433 w 18454976"/>
              <a:gd name="connsiteY9" fmla="*/ 6288659 h 7074722"/>
              <a:gd name="connsiteX10" fmla="*/ 1240528 w 18454976"/>
              <a:gd name="connsiteY10" fmla="*/ 2967943 h 7074722"/>
              <a:gd name="connsiteX11" fmla="*/ 5620023 w 18454976"/>
              <a:gd name="connsiteY11" fmla="*/ 160575 h 7074722"/>
              <a:gd name="connsiteX12" fmla="*/ 3438296 w 18454976"/>
              <a:gd name="connsiteY12" fmla="*/ 2278133 h 7074722"/>
              <a:gd name="connsiteX13" fmla="*/ 3021201 w 18454976"/>
              <a:gd name="connsiteY13" fmla="*/ 1828954 h 7074722"/>
              <a:gd name="connsiteX14" fmla="*/ 3181623 w 18454976"/>
              <a:gd name="connsiteY14" fmla="*/ 657880 h 7074722"/>
              <a:gd name="connsiteX15" fmla="*/ 5539812 w 18454976"/>
              <a:gd name="connsiteY15" fmla="*/ 529543 h 7074722"/>
              <a:gd name="connsiteX16" fmla="*/ 14812149 w 18454976"/>
              <a:gd name="connsiteY16" fmla="*/ 208701 h 7074722"/>
              <a:gd name="connsiteX17" fmla="*/ 406338 w 18454976"/>
              <a:gd name="connsiteY17" fmla="*/ 4058807 h 7074722"/>
              <a:gd name="connsiteX18" fmla="*/ 5379391 w 18454976"/>
              <a:gd name="connsiteY18" fmla="*/ 7010554 h 707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454976" h="7074722">
                <a:moveTo>
                  <a:pt x="4304570" y="7074722"/>
                </a:moveTo>
                <a:cubicBezTo>
                  <a:pt x="3471717" y="6526617"/>
                  <a:pt x="2638864" y="5978512"/>
                  <a:pt x="2395559" y="5278007"/>
                </a:cubicBezTo>
                <a:cubicBezTo>
                  <a:pt x="2152254" y="4577502"/>
                  <a:pt x="1949054" y="3655080"/>
                  <a:pt x="2844738" y="2871691"/>
                </a:cubicBezTo>
                <a:cubicBezTo>
                  <a:pt x="3740422" y="2088302"/>
                  <a:pt x="5507728" y="703333"/>
                  <a:pt x="7769665" y="577670"/>
                </a:cubicBezTo>
                <a:cubicBezTo>
                  <a:pt x="10031602" y="452007"/>
                  <a:pt x="16852170" y="1505438"/>
                  <a:pt x="16416359" y="2117712"/>
                </a:cubicBezTo>
                <a:cubicBezTo>
                  <a:pt x="15980548" y="2729986"/>
                  <a:pt x="7761643" y="4299438"/>
                  <a:pt x="5154801" y="4251312"/>
                </a:cubicBezTo>
                <a:cubicBezTo>
                  <a:pt x="2547959" y="4203186"/>
                  <a:pt x="-1229956" y="1449291"/>
                  <a:pt x="775307" y="1828954"/>
                </a:cubicBezTo>
                <a:cubicBezTo>
                  <a:pt x="2780570" y="2208617"/>
                  <a:pt x="14702527" y="6221817"/>
                  <a:pt x="17186380" y="6529291"/>
                </a:cubicBezTo>
                <a:cubicBezTo>
                  <a:pt x="19670233" y="6836765"/>
                  <a:pt x="18151581" y="3713901"/>
                  <a:pt x="15678423" y="3673796"/>
                </a:cubicBezTo>
                <a:cubicBezTo>
                  <a:pt x="13205265" y="3633691"/>
                  <a:pt x="4753749" y="6406301"/>
                  <a:pt x="2347433" y="6288659"/>
                </a:cubicBezTo>
                <a:cubicBezTo>
                  <a:pt x="-58883" y="6171017"/>
                  <a:pt x="695096" y="3989290"/>
                  <a:pt x="1240528" y="2967943"/>
                </a:cubicBezTo>
                <a:cubicBezTo>
                  <a:pt x="1785960" y="1946596"/>
                  <a:pt x="5253728" y="275543"/>
                  <a:pt x="5620023" y="160575"/>
                </a:cubicBezTo>
                <a:cubicBezTo>
                  <a:pt x="5986318" y="45607"/>
                  <a:pt x="3871433" y="2000070"/>
                  <a:pt x="3438296" y="2278133"/>
                </a:cubicBezTo>
                <a:cubicBezTo>
                  <a:pt x="3005159" y="2556196"/>
                  <a:pt x="3063980" y="2098996"/>
                  <a:pt x="3021201" y="1828954"/>
                </a:cubicBezTo>
                <a:cubicBezTo>
                  <a:pt x="2978422" y="1558912"/>
                  <a:pt x="2761854" y="874448"/>
                  <a:pt x="3181623" y="657880"/>
                </a:cubicBezTo>
                <a:cubicBezTo>
                  <a:pt x="3601391" y="441311"/>
                  <a:pt x="5539812" y="529543"/>
                  <a:pt x="5539812" y="529543"/>
                </a:cubicBezTo>
                <a:cubicBezTo>
                  <a:pt x="7478233" y="454680"/>
                  <a:pt x="15667728" y="-379510"/>
                  <a:pt x="14812149" y="208701"/>
                </a:cubicBezTo>
                <a:cubicBezTo>
                  <a:pt x="13956570" y="796912"/>
                  <a:pt x="1978464" y="2925165"/>
                  <a:pt x="406338" y="4058807"/>
                </a:cubicBezTo>
                <a:cubicBezTo>
                  <a:pt x="-1165788" y="5192449"/>
                  <a:pt x="2106801" y="6101501"/>
                  <a:pt x="5379391" y="7010554"/>
                </a:cubicBezTo>
              </a:path>
            </a:pathLst>
          </a:cu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7" name="Tabla 6"/>
          <p:cNvGraphicFramePr>
            <a:graphicFrameLocks noGrp="1"/>
          </p:cNvGraphicFramePr>
          <p:nvPr>
            <p:extLst>
              <p:ext uri="{D42A27DB-BD31-4B8C-83A1-F6EECF244321}">
                <p14:modId xmlns:p14="http://schemas.microsoft.com/office/powerpoint/2010/main" val="2966165146"/>
              </p:ext>
            </p:extLst>
          </p:nvPr>
        </p:nvGraphicFramePr>
        <p:xfrm>
          <a:off x="682390" y="2065551"/>
          <a:ext cx="4913193" cy="4426045"/>
        </p:xfrm>
        <a:graphic>
          <a:graphicData uri="http://schemas.openxmlformats.org/drawingml/2006/table">
            <a:tbl>
              <a:tblPr firstRow="1" bandRow="1">
                <a:tableStyleId>{5940675A-B579-460E-94D1-54222C63F5DA}</a:tableStyleId>
              </a:tblPr>
              <a:tblGrid>
                <a:gridCol w="1637731">
                  <a:extLst>
                    <a:ext uri="{9D8B030D-6E8A-4147-A177-3AD203B41FA5}">
                      <a16:colId xmlns:a16="http://schemas.microsoft.com/office/drawing/2014/main" val="2775487937"/>
                    </a:ext>
                  </a:extLst>
                </a:gridCol>
                <a:gridCol w="1637731">
                  <a:extLst>
                    <a:ext uri="{9D8B030D-6E8A-4147-A177-3AD203B41FA5}">
                      <a16:colId xmlns:a16="http://schemas.microsoft.com/office/drawing/2014/main" val="2759728805"/>
                    </a:ext>
                  </a:extLst>
                </a:gridCol>
                <a:gridCol w="1637731">
                  <a:extLst>
                    <a:ext uri="{9D8B030D-6E8A-4147-A177-3AD203B41FA5}">
                      <a16:colId xmlns:a16="http://schemas.microsoft.com/office/drawing/2014/main" val="3444771052"/>
                    </a:ext>
                  </a:extLst>
                </a:gridCol>
              </a:tblGrid>
              <a:tr h="885209">
                <a:tc>
                  <a:txBody>
                    <a:bodyPr/>
                    <a:lstStyle/>
                    <a:p>
                      <a:pPr algn="ctr"/>
                      <a:r>
                        <a:rPr lang="es-MX" b="1" dirty="0" smtClean="0">
                          <a:solidFill>
                            <a:srgbClr val="FFC000"/>
                          </a:solidFill>
                          <a:latin typeface="Arial Narrow" panose="020B0606020202030204" pitchFamily="34" charset="0"/>
                        </a:rPr>
                        <a:t>Clases</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a:t>
                      </a:r>
                      <a:r>
                        <a:rPr lang="es-MX" b="1" baseline="0" dirty="0" smtClean="0">
                          <a:solidFill>
                            <a:srgbClr val="FFC000"/>
                          </a:solidFill>
                          <a:latin typeface="Arial Narrow" panose="020B0606020202030204" pitchFamily="34" charset="0"/>
                        </a:rPr>
                        <a:t> Absoluta</a:t>
                      </a:r>
                      <a:endParaRPr lang="es-MX" b="1" dirty="0">
                        <a:solidFill>
                          <a:srgbClr val="FFC000"/>
                        </a:solidFill>
                        <a:latin typeface="Arial Narrow" panose="020B0606020202030204" pitchFamily="34" charset="0"/>
                      </a:endParaRPr>
                    </a:p>
                  </a:txBody>
                  <a:tcPr>
                    <a:solidFill>
                      <a:srgbClr val="002060"/>
                    </a:solidFill>
                  </a:tcPr>
                </a:tc>
                <a:tc>
                  <a:txBody>
                    <a:bodyPr/>
                    <a:lstStyle/>
                    <a:p>
                      <a:pPr algn="ctr"/>
                      <a:r>
                        <a:rPr lang="es-MX" b="1" dirty="0" smtClean="0">
                          <a:solidFill>
                            <a:srgbClr val="FFC000"/>
                          </a:solidFill>
                          <a:latin typeface="Arial Narrow" panose="020B0606020202030204" pitchFamily="34" charset="0"/>
                        </a:rPr>
                        <a:t>Frecuencia Relativa</a:t>
                      </a:r>
                      <a:endParaRPr lang="es-MX" b="1" dirty="0">
                        <a:solidFill>
                          <a:srgbClr val="FFC000"/>
                        </a:solidFill>
                        <a:latin typeface="Arial Narrow" panose="020B0606020202030204" pitchFamily="34" charset="0"/>
                      </a:endParaRPr>
                    </a:p>
                  </a:txBody>
                  <a:tcPr>
                    <a:solidFill>
                      <a:srgbClr val="002060"/>
                    </a:solidFill>
                  </a:tcPr>
                </a:tc>
                <a:extLst>
                  <a:ext uri="{0D108BD9-81ED-4DB2-BD59-A6C34878D82A}">
                    <a16:rowId xmlns:a16="http://schemas.microsoft.com/office/drawing/2014/main" val="3863893012"/>
                  </a:ext>
                </a:extLst>
              </a:tr>
              <a:tr h="885209">
                <a:tc>
                  <a:txBody>
                    <a:bodyPr/>
                    <a:lstStyle/>
                    <a:p>
                      <a:endParaRPr lang="es-MX"/>
                    </a:p>
                  </a:txBody>
                  <a:tcPr/>
                </a:tc>
                <a:tc>
                  <a:txBody>
                    <a:bodyPr/>
                    <a:lstStyle/>
                    <a:p>
                      <a:pPr algn="ctr"/>
                      <a:r>
                        <a:rPr lang="es-MX" sz="2000" b="1" dirty="0" smtClean="0">
                          <a:solidFill>
                            <a:srgbClr val="002060"/>
                          </a:solidFill>
                        </a:rPr>
                        <a:t>6</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3572331377"/>
                  </a:ext>
                </a:extLst>
              </a:tr>
              <a:tr h="885209">
                <a:tc>
                  <a:txBody>
                    <a:bodyPr/>
                    <a:lstStyle/>
                    <a:p>
                      <a:endParaRPr lang="es-MX"/>
                    </a:p>
                  </a:txBody>
                  <a:tcPr/>
                </a:tc>
                <a:tc>
                  <a:txBody>
                    <a:bodyPr/>
                    <a:lstStyle/>
                    <a:p>
                      <a:pPr algn="ctr"/>
                      <a:r>
                        <a:rPr lang="es-MX" sz="2000" b="1" dirty="0" smtClean="0">
                          <a:solidFill>
                            <a:srgbClr val="002060"/>
                          </a:solidFill>
                        </a:rPr>
                        <a:t>4</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979896036"/>
                  </a:ext>
                </a:extLst>
              </a:tr>
              <a:tr h="885209">
                <a:tc>
                  <a:txBody>
                    <a:bodyPr/>
                    <a:lstStyle/>
                    <a:p>
                      <a:endParaRPr lang="es-MX"/>
                    </a:p>
                  </a:txBody>
                  <a:tcPr/>
                </a:tc>
                <a:tc>
                  <a:txBody>
                    <a:bodyPr/>
                    <a:lstStyle/>
                    <a:p>
                      <a:pPr algn="ctr"/>
                      <a:r>
                        <a:rPr lang="es-MX" sz="2000" b="1" dirty="0" smtClean="0">
                          <a:solidFill>
                            <a:srgbClr val="002060"/>
                          </a:solidFill>
                        </a:rPr>
                        <a:t>3</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722892970"/>
                  </a:ext>
                </a:extLst>
              </a:tr>
              <a:tr h="885209">
                <a:tc>
                  <a:txBody>
                    <a:bodyPr/>
                    <a:lstStyle/>
                    <a:p>
                      <a:endParaRPr lang="es-MX"/>
                    </a:p>
                  </a:txBody>
                  <a:tcPr/>
                </a:tc>
                <a:tc>
                  <a:txBody>
                    <a:bodyPr/>
                    <a:lstStyle/>
                    <a:p>
                      <a:pPr algn="ctr"/>
                      <a:r>
                        <a:rPr lang="es-MX" sz="2000" b="1" dirty="0" smtClean="0">
                          <a:solidFill>
                            <a:srgbClr val="002060"/>
                          </a:solidFill>
                        </a:rPr>
                        <a:t>5</a:t>
                      </a:r>
                      <a:endParaRPr lang="es-MX" sz="2000" b="1" dirty="0">
                        <a:solidFill>
                          <a:srgbClr val="002060"/>
                        </a:solidFill>
                      </a:endParaRPr>
                    </a:p>
                  </a:txBody>
                  <a:tcPr/>
                </a:tc>
                <a:tc>
                  <a:txBody>
                    <a:bodyPr/>
                    <a:lstStyle/>
                    <a:p>
                      <a:pPr algn="ctr"/>
                      <a:endParaRPr lang="es-MX" sz="2000" b="1" dirty="0">
                        <a:solidFill>
                          <a:srgbClr val="002060"/>
                        </a:solidFill>
                      </a:endParaRPr>
                    </a:p>
                  </a:txBody>
                  <a:tcPr/>
                </a:tc>
                <a:extLst>
                  <a:ext uri="{0D108BD9-81ED-4DB2-BD59-A6C34878D82A}">
                    <a16:rowId xmlns:a16="http://schemas.microsoft.com/office/drawing/2014/main" val="1206405083"/>
                  </a:ext>
                </a:extLst>
              </a:tr>
            </a:tbl>
          </a:graphicData>
        </a:graphic>
      </p:graphicFrame>
      <p:pic>
        <p:nvPicPr>
          <p:cNvPr id="9" name="Imagen 8"/>
          <p:cNvPicPr>
            <a:picLocks noChangeAspect="1"/>
          </p:cNvPicPr>
          <p:nvPr/>
        </p:nvPicPr>
        <p:blipFill rotWithShape="1">
          <a:blip r:embed="rId2">
            <a:clrChange>
              <a:clrFrom>
                <a:srgbClr val="FFFFFF"/>
              </a:clrFrom>
              <a:clrTo>
                <a:srgbClr val="FFFFFF">
                  <a:alpha val="0"/>
                </a:srgbClr>
              </a:clrTo>
            </a:clrChange>
          </a:blip>
          <a:srcRect l="29334" t="46593" r="63083" b="16666"/>
          <a:stretch/>
        </p:blipFill>
        <p:spPr>
          <a:xfrm>
            <a:off x="834333" y="3034961"/>
            <a:ext cx="1403900" cy="3365839"/>
          </a:xfrm>
          <a:prstGeom prst="rect">
            <a:avLst/>
          </a:prstGeom>
        </p:spPr>
      </p:pic>
      <p:sp>
        <p:nvSpPr>
          <p:cNvPr id="10" name="Rectángulo 9"/>
          <p:cNvSpPr/>
          <p:nvPr/>
        </p:nvSpPr>
        <p:spPr>
          <a:xfrm>
            <a:off x="6168790" y="2891058"/>
            <a:ext cx="5566010" cy="923330"/>
          </a:xfrm>
          <a:prstGeom prst="rect">
            <a:avLst/>
          </a:prstGeom>
        </p:spPr>
        <p:txBody>
          <a:bodyPr wrap="square">
            <a:spAutoFit/>
          </a:bodyPr>
          <a:lstStyle/>
          <a:p>
            <a:r>
              <a:rPr lang="es-MX" b="1" dirty="0" smtClean="0">
                <a:solidFill>
                  <a:srgbClr val="002060"/>
                </a:solidFill>
                <a:latin typeface="Arial Narrow" panose="020B0606020202030204" pitchFamily="34" charset="0"/>
              </a:rPr>
              <a:t>FRECUENCIA ABSOLUTA:</a:t>
            </a:r>
          </a:p>
          <a:p>
            <a:r>
              <a:rPr lang="es-MX" dirty="0" smtClean="0">
                <a:solidFill>
                  <a:srgbClr val="002060"/>
                </a:solidFill>
                <a:latin typeface="Arial Narrow" panose="020B0606020202030204" pitchFamily="34" charset="0"/>
              </a:rPr>
              <a:t>Número </a:t>
            </a:r>
            <a:r>
              <a:rPr lang="es-MX" dirty="0">
                <a:solidFill>
                  <a:srgbClr val="002060"/>
                </a:solidFill>
                <a:latin typeface="Arial Narrow" panose="020B0606020202030204" pitchFamily="34" charset="0"/>
              </a:rPr>
              <a:t>de veces que aparece un determinado valor en un estudio estadístico</a:t>
            </a:r>
            <a:r>
              <a:rPr lang="es-MX" dirty="0" smtClean="0">
                <a:solidFill>
                  <a:srgbClr val="002060"/>
                </a:solidFill>
                <a:latin typeface="Arial Narrow" panose="020B0606020202030204" pitchFamily="34" charset="0"/>
              </a:rPr>
              <a:t>.</a:t>
            </a:r>
            <a:endParaRPr lang="es-MX" dirty="0">
              <a:solidFill>
                <a:srgbClr val="002060"/>
              </a:solidFill>
              <a:latin typeface="Arial Narrow" panose="020B0606020202030204" pitchFamily="34" charset="0"/>
            </a:endParaRPr>
          </a:p>
        </p:txBody>
      </p:sp>
      <p:pic>
        <p:nvPicPr>
          <p:cNvPr id="12" name="Imagen 11"/>
          <p:cNvPicPr>
            <a:picLocks noChangeAspect="1"/>
          </p:cNvPicPr>
          <p:nvPr/>
        </p:nvPicPr>
        <p:blipFill rotWithShape="1">
          <a:blip r:embed="rId3"/>
          <a:srcRect l="31250" t="48074" r="17250" b="18889"/>
          <a:stretch/>
        </p:blipFill>
        <p:spPr>
          <a:xfrm>
            <a:off x="682390" y="304646"/>
            <a:ext cx="3167616" cy="1173707"/>
          </a:xfrm>
          <a:prstGeom prst="rect">
            <a:avLst/>
          </a:prstGeom>
        </p:spPr>
      </p:pic>
      <p:sp>
        <p:nvSpPr>
          <p:cNvPr id="13" name="CuadroTexto 12"/>
          <p:cNvSpPr txBox="1"/>
          <p:nvPr/>
        </p:nvSpPr>
        <p:spPr>
          <a:xfrm>
            <a:off x="4002406" y="660666"/>
            <a:ext cx="1044052" cy="461665"/>
          </a:xfrm>
          <a:prstGeom prst="rect">
            <a:avLst/>
          </a:prstGeom>
          <a:noFill/>
        </p:spPr>
        <p:txBody>
          <a:bodyPr wrap="square" rtlCol="0">
            <a:spAutoFit/>
          </a:bodyPr>
          <a:lstStyle/>
          <a:p>
            <a:r>
              <a:rPr lang="es-MX" sz="2400" b="1" dirty="0" smtClean="0">
                <a:solidFill>
                  <a:srgbClr val="002060"/>
                </a:solidFill>
              </a:rPr>
              <a:t>= N</a:t>
            </a:r>
            <a:endParaRPr lang="es-MX" b="1" dirty="0">
              <a:solidFill>
                <a:srgbClr val="002060"/>
              </a:solidFill>
            </a:endParaRPr>
          </a:p>
        </p:txBody>
      </p:sp>
      <p:sp>
        <p:nvSpPr>
          <p:cNvPr id="14" name="Rectángulo 13"/>
          <p:cNvSpPr/>
          <p:nvPr/>
        </p:nvSpPr>
        <p:spPr>
          <a:xfrm>
            <a:off x="6168790" y="4278573"/>
            <a:ext cx="5717953" cy="1477328"/>
          </a:xfrm>
          <a:prstGeom prst="rect">
            <a:avLst/>
          </a:prstGeom>
        </p:spPr>
        <p:txBody>
          <a:bodyPr wrap="square">
            <a:spAutoFit/>
          </a:bodyPr>
          <a:lstStyle/>
          <a:p>
            <a:r>
              <a:rPr lang="es-MX" b="1" dirty="0" smtClean="0">
                <a:solidFill>
                  <a:srgbClr val="002060"/>
                </a:solidFill>
                <a:latin typeface="Arial Narrow" panose="020B0606020202030204" pitchFamily="34" charset="0"/>
              </a:rPr>
              <a:t>FRECUENCIA RELATIVA</a:t>
            </a:r>
            <a:endParaRPr lang="es-MX" b="1" dirty="0">
              <a:solidFill>
                <a:srgbClr val="002060"/>
              </a:solidFill>
              <a:latin typeface="Arial Narrow" panose="020B0606020202030204" pitchFamily="34" charset="0"/>
            </a:endParaRPr>
          </a:p>
          <a:p>
            <a:r>
              <a:rPr lang="es-MX" dirty="0" smtClean="0">
                <a:solidFill>
                  <a:srgbClr val="002060"/>
                </a:solidFill>
                <a:latin typeface="Arial Narrow" panose="020B0606020202030204" pitchFamily="34" charset="0"/>
              </a:rPr>
              <a:t>La </a:t>
            </a:r>
            <a:r>
              <a:rPr lang="es-MX" dirty="0">
                <a:solidFill>
                  <a:srgbClr val="002060"/>
                </a:solidFill>
                <a:latin typeface="Arial Narrow" panose="020B0606020202030204" pitchFamily="34" charset="0"/>
              </a:rPr>
              <a:t>frecuencia relativa es el </a:t>
            </a:r>
            <a:r>
              <a:rPr lang="es-MX" dirty="0" smtClean="0">
                <a:solidFill>
                  <a:srgbClr val="002060"/>
                </a:solidFill>
                <a:latin typeface="Arial Narrow" panose="020B0606020202030204" pitchFamily="34" charset="0"/>
              </a:rPr>
              <a:t>cociente (división) </a:t>
            </a:r>
            <a:r>
              <a:rPr lang="es-MX" dirty="0">
                <a:solidFill>
                  <a:srgbClr val="002060"/>
                </a:solidFill>
                <a:latin typeface="Arial Narrow" panose="020B0606020202030204" pitchFamily="34" charset="0"/>
              </a:rPr>
              <a:t>entre la frecuencia absoluta de </a:t>
            </a:r>
            <a:r>
              <a:rPr lang="es-MX" dirty="0" smtClean="0">
                <a:solidFill>
                  <a:srgbClr val="002060"/>
                </a:solidFill>
                <a:latin typeface="Arial Narrow" panose="020B0606020202030204" pitchFamily="34" charset="0"/>
              </a:rPr>
              <a:t>una determinada clase y </a:t>
            </a:r>
            <a:r>
              <a:rPr lang="es-MX" dirty="0">
                <a:solidFill>
                  <a:srgbClr val="002060"/>
                </a:solidFill>
                <a:latin typeface="Arial Narrow" panose="020B0606020202030204" pitchFamily="34" charset="0"/>
              </a:rPr>
              <a:t>el número total de </a:t>
            </a:r>
            <a:r>
              <a:rPr lang="es-MX" dirty="0" smtClean="0">
                <a:solidFill>
                  <a:srgbClr val="002060"/>
                </a:solidFill>
                <a:latin typeface="Arial Narrow" panose="020B0606020202030204" pitchFamily="34" charset="0"/>
              </a:rPr>
              <a:t>datos. Es la proporción del numero total de observaciones que aparece en el intervalo.</a:t>
            </a:r>
            <a:endParaRPr lang="es-MX" b="0" i="0" dirty="0">
              <a:solidFill>
                <a:srgbClr val="002060"/>
              </a:solidFill>
              <a:effectLst/>
              <a:latin typeface="Arial Narrow" panose="020B0606020202030204" pitchFamily="34" charset="0"/>
            </a:endParaRPr>
          </a:p>
        </p:txBody>
      </p:sp>
      <p:sp>
        <p:nvSpPr>
          <p:cNvPr id="15" name="Título 1"/>
          <p:cNvSpPr txBox="1">
            <a:spLocks/>
          </p:cNvSpPr>
          <p:nvPr/>
        </p:nvSpPr>
        <p:spPr>
          <a:xfrm>
            <a:off x="7080069" y="228647"/>
            <a:ext cx="4681626" cy="1446550"/>
          </a:xfrm>
          <a:prstGeom prst="rect">
            <a:avLst/>
          </a:prstGeom>
          <a:noFill/>
        </p:spPr>
        <p:txBody>
          <a:bodyPr wrap="square" rtlCol="0">
            <a:spAutoFit/>
          </a:bodyPr>
          <a:lstStyle>
            <a:defPPr>
              <a:defRPr lang="es-MX"/>
            </a:defPPr>
            <a:lvl1pPr algn="r">
              <a:defRPr sz="7200" b="1">
                <a:solidFill>
                  <a:schemeClr val="accent1">
                    <a:lumMod val="75000"/>
                  </a:schemeClr>
                </a:solidFill>
                <a:effectLst>
                  <a:outerShdw blurRad="38100" dist="38100" dir="2700000" algn="tl">
                    <a:srgbClr val="000000">
                      <a:alpha val="43137"/>
                    </a:srgbClr>
                  </a:outerShdw>
                </a:effectLst>
                <a:latin typeface="Arial Narrow" panose="020B0606020202030204" pitchFamily="34" charset="0"/>
              </a:defRPr>
            </a:lvl1pPr>
          </a:lstStyle>
          <a:p>
            <a:pPr algn="ctr"/>
            <a:r>
              <a:rPr lang="es-MX" sz="4400" dirty="0" smtClean="0"/>
              <a:t>Distribución de  frecuencias</a:t>
            </a:r>
            <a:endParaRPr lang="es-MX" sz="4400" dirty="0"/>
          </a:p>
        </p:txBody>
      </p:sp>
    </p:spTree>
    <p:extLst>
      <p:ext uri="{BB962C8B-B14F-4D97-AF65-F5344CB8AC3E}">
        <p14:creationId xmlns:p14="http://schemas.microsoft.com/office/powerpoint/2010/main" val="38667516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3124</TotalTime>
  <Words>2951</Words>
  <Application>Microsoft Office PowerPoint</Application>
  <PresentationFormat>Panorámica</PresentationFormat>
  <Paragraphs>695</Paragraphs>
  <Slides>50</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50</vt:i4>
      </vt:variant>
    </vt:vector>
  </HeadingPairs>
  <TitlesOfParts>
    <vt:vector size="58" baseType="lpstr">
      <vt:lpstr>Arial</vt:lpstr>
      <vt:lpstr>Arial Narrow</vt:lpstr>
      <vt:lpstr>Calibri</vt:lpstr>
      <vt:lpstr>Calibri Light</vt:lpstr>
      <vt:lpstr>Cambria Math</vt:lpstr>
      <vt:lpstr>Wingdings</vt:lpstr>
      <vt:lpstr>Tema de Office</vt:lpstr>
      <vt:lpstr>Ecuación</vt:lpstr>
      <vt:lpstr>Presentación de PowerPoint</vt:lpstr>
      <vt:lpstr>Temas de hoy</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 Javier Díaz Domínguez</dc:creator>
  <cp:lastModifiedBy>Erika Vianey Zañudo Angulo</cp:lastModifiedBy>
  <cp:revision>93</cp:revision>
  <dcterms:created xsi:type="dcterms:W3CDTF">2017-01-08T16:56:47Z</dcterms:created>
  <dcterms:modified xsi:type="dcterms:W3CDTF">2019-01-24T20:50:24Z</dcterms:modified>
</cp:coreProperties>
</file>