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95" r:id="rId15"/>
    <p:sldId id="283" r:id="rId16"/>
    <p:sldId id="284" r:id="rId17"/>
    <p:sldId id="285" r:id="rId18"/>
    <p:sldId id="286" r:id="rId19"/>
    <p:sldId id="306" r:id="rId20"/>
    <p:sldId id="305" r:id="rId21"/>
    <p:sldId id="298" r:id="rId22"/>
    <p:sldId id="301" r:id="rId23"/>
    <p:sldId id="299" r:id="rId24"/>
    <p:sldId id="300" r:id="rId25"/>
    <p:sldId id="303" r:id="rId26"/>
    <p:sldId id="304" r:id="rId27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618" y="72"/>
      </p:cViewPr>
      <p:guideLst>
        <p:guide orient="horz" pos="200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4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834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90408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8042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1554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7859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9361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6418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5115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75777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697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7597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C5D50-2312-4FDF-9404-F198BFB276B3}" type="datetimeFigureOut">
              <a:rPr lang="es-MX" smtClean="0"/>
              <a:t>31/01/2019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FC84D-F165-4D56-A6C6-CF3975C2E2C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6616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7.wm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30.wmf"/><Relationship Id="rId4" Type="http://schemas.openxmlformats.org/officeDocument/2006/relationships/oleObject" Target="../embeddings/oleObject2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31.wmf"/><Relationship Id="rId4" Type="http://schemas.openxmlformats.org/officeDocument/2006/relationships/oleObject" Target="../embeddings/oleObject23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32.wmf"/><Relationship Id="rId4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33.wmf"/><Relationship Id="rId4" Type="http://schemas.openxmlformats.org/officeDocument/2006/relationships/oleObject" Target="../embeddings/oleObject25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3.png"/><Relationship Id="rId4" Type="http://schemas.openxmlformats.org/officeDocument/2006/relationships/image" Target="../media/image4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3.png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13" Type="http://schemas.openxmlformats.org/officeDocument/2006/relationships/image" Target="../media/image22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17.bin"/><Relationship Id="rId12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6.png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11" Type="http://schemas.openxmlformats.org/officeDocument/2006/relationships/image" Target="../media/image21.wmf"/><Relationship Id="rId5" Type="http://schemas.openxmlformats.org/officeDocument/2006/relationships/oleObject" Target="../embeddings/oleObject16.bin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image" Target="../media/image25.png"/><Relationship Id="rId9" Type="http://schemas.openxmlformats.org/officeDocument/2006/relationships/image" Target="../media/image3.png"/><Relationship Id="rId14" Type="http://schemas.openxmlformats.org/officeDocument/2006/relationships/oleObject" Target="../embeddings/oleObject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onlinemphdegree.net/files/2013/07/biostatistics-mph-degree.jpg"/>
          <p:cNvPicPr>
            <a:picLocks noChangeAspect="1" noChangeArrowheads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ítulo 2"/>
          <p:cNvSpPr>
            <a:spLocks noGrp="1"/>
          </p:cNvSpPr>
          <p:nvPr>
            <p:ph type="subTitle" idx="1"/>
          </p:nvPr>
        </p:nvSpPr>
        <p:spPr>
          <a:xfrm>
            <a:off x="0" y="4255947"/>
            <a:ext cx="7700211" cy="492290"/>
          </a:xfrm>
          <a:solidFill>
            <a:srgbClr val="002060"/>
          </a:solidFill>
          <a:ln>
            <a:solidFill>
              <a:srgbClr val="002060"/>
            </a:solidFill>
          </a:ln>
        </p:spPr>
        <p:txBody>
          <a:bodyPr/>
          <a:lstStyle/>
          <a:p>
            <a:pPr algn="r"/>
            <a:r>
              <a:rPr lang="es-MX" b="1" dirty="0" smtClean="0">
                <a:solidFill>
                  <a:srgbClr val="00B0F0"/>
                </a:solidFill>
                <a:latin typeface="Arial Narrow" panose="020B0606020202030204" pitchFamily="34" charset="0"/>
              </a:rPr>
              <a:t>Capítulo 3</a:t>
            </a:r>
            <a:endParaRPr lang="es-MX" b="1" dirty="0">
              <a:solidFill>
                <a:srgbClr val="00B0F0"/>
              </a:solidFill>
              <a:latin typeface="Arial Narrow" panose="020B060602020203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7124132" y="5362941"/>
            <a:ext cx="46692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MX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Cálculo de probabilidad</a:t>
            </a:r>
          </a:p>
          <a:p>
            <a:pPr algn="r"/>
            <a:r>
              <a:rPr lang="es-MX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Tabla de contingencia</a:t>
            </a:r>
          </a:p>
          <a:p>
            <a:pPr algn="r"/>
            <a:r>
              <a:rPr lang="es-MX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Teorema de </a:t>
            </a:r>
            <a:r>
              <a:rPr lang="es-MX" b="1" dirty="0" err="1" smtClean="0">
                <a:solidFill>
                  <a:srgbClr val="002060"/>
                </a:solidFill>
                <a:latin typeface="Arial Narrow" panose="020B0606020202030204" pitchFamily="34" charset="0"/>
              </a:rPr>
              <a:t>Bayes</a:t>
            </a:r>
            <a:endParaRPr lang="es-MX" b="1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algn="r"/>
            <a:r>
              <a:rPr lang="es-MX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Ensayo </a:t>
            </a:r>
            <a:r>
              <a:rPr lang="es-MX" b="1" smtClean="0">
                <a:solidFill>
                  <a:srgbClr val="002060"/>
                </a:solidFill>
                <a:latin typeface="Arial Narrow" panose="020B0606020202030204" pitchFamily="34" charset="0"/>
              </a:rPr>
              <a:t>Bernoullie</a:t>
            </a:r>
            <a:endParaRPr lang="es-MX" b="1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ortar rectángulo de esquina sencilla 6"/>
          <p:cNvSpPr/>
          <p:nvPr/>
        </p:nvSpPr>
        <p:spPr>
          <a:xfrm>
            <a:off x="0" y="1524001"/>
            <a:ext cx="7700211" cy="2731946"/>
          </a:xfrm>
          <a:prstGeom prst="snip1Rect">
            <a:avLst>
              <a:gd name="adj" fmla="val 50000"/>
            </a:avLst>
          </a:prstGeom>
          <a:solidFill>
            <a:srgbClr val="002060">
              <a:alpha val="80000"/>
            </a:srgbClr>
          </a:solidFill>
          <a:ln>
            <a:solidFill>
              <a:srgbClr val="002060"/>
            </a:solidFill>
          </a:ln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MX" sz="5400" dirty="0" smtClean="0">
                <a:solidFill>
                  <a:schemeClr val="bg1">
                    <a:lumMod val="95000"/>
                  </a:schemeClr>
                </a:solidFill>
                <a:effectLst/>
                <a:latin typeface="Arial Narrow" panose="020B0606020202030204" pitchFamily="34" charset="0"/>
              </a:rPr>
              <a:t>Pruebas diagnósticas</a:t>
            </a:r>
            <a:endParaRPr lang="es-MX" sz="6600" dirty="0">
              <a:solidFill>
                <a:schemeClr val="bg1">
                  <a:lumMod val="95000"/>
                </a:schemeClr>
              </a:solidFill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049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56430" y="809114"/>
            <a:ext cx="7646159" cy="28956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Del inciso (e) podemos concluir:</a:t>
            </a:r>
          </a:p>
          <a:p>
            <a:pPr algn="just"/>
            <a:endParaRPr lang="es-MX" sz="1400" dirty="0" smtClean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45720" indent="0" algn="just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Dados dos eventos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 y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, la probabilidad de que ocurra el evento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, el evento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 o ambos es igual a la probabilidad del evento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 más la probabilidad del evento 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, menos la probabilidad de que ocurran simultáneamente.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6" name="Objeto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2317185"/>
              </p:ext>
            </p:extLst>
          </p:nvPr>
        </p:nvGraphicFramePr>
        <p:xfrm>
          <a:off x="3435826" y="3372690"/>
          <a:ext cx="5749925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11" name="Ecuación" r:id="rId3" imgW="2273040" imgH="215640" progId="Equation.3">
                  <p:embed/>
                </p:oleObj>
              </mc:Choice>
              <mc:Fallback>
                <p:oleObj name="Ecuación" r:id="rId3" imgW="2273040" imgH="215640" progId="Equation.3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35826" y="3372690"/>
                        <a:ext cx="5749925" cy="544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arcador de contenido 2"/>
          <p:cNvSpPr txBox="1">
            <a:spLocks/>
          </p:cNvSpPr>
          <p:nvPr/>
        </p:nvSpPr>
        <p:spPr>
          <a:xfrm>
            <a:off x="1095487" y="4674200"/>
            <a:ext cx="9967893" cy="799013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MX" sz="2400" dirty="0" smtClean="0">
                <a:solidFill>
                  <a:srgbClr val="FFC000"/>
                </a:solidFill>
                <a:latin typeface="Arial Narrow" panose="020B0606020202030204" pitchFamily="34" charset="0"/>
              </a:rPr>
              <a:t>Cuando los eventos en cuestión son mutuamente excluyentes la regla se reduce a la vista en la propiedad #3.</a:t>
            </a:r>
            <a:endParaRPr lang="es-MX" sz="2400" dirty="0">
              <a:solidFill>
                <a:srgbClr val="FFC000"/>
              </a:solidFill>
              <a:latin typeface="Arial Narrow" panose="020B0606020202030204" pitchFamily="34" charset="0"/>
            </a:endParaRPr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308979" y="228647"/>
            <a:ext cx="64527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Regla de la adición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5439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://info.sjogrens.org/Portals/147789/images/test-tubes-2.jpg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12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323735"/>
            <a:ext cx="5308979" cy="353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/>
          <p:cNvSpPr txBox="1">
            <a:spLocks/>
          </p:cNvSpPr>
          <p:nvPr/>
        </p:nvSpPr>
        <p:spPr>
          <a:xfrm>
            <a:off x="5308979" y="228647"/>
            <a:ext cx="64527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Análisis clínicos o pruebas de laboratorio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3030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/>
          <p:cNvSpPr txBox="1"/>
          <p:nvPr/>
        </p:nvSpPr>
        <p:spPr>
          <a:xfrm>
            <a:off x="1426335" y="437830"/>
            <a:ext cx="2001637" cy="83099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bg1"/>
                </a:solidFill>
              </a:rPr>
              <a:t>Prueba de laboratorio</a:t>
            </a:r>
            <a:endParaRPr lang="es-MX" sz="2400" b="1" dirty="0">
              <a:solidFill>
                <a:schemeClr val="bg1"/>
              </a:solidFill>
            </a:endParaRPr>
          </a:p>
        </p:txBody>
      </p:sp>
      <p:cxnSp>
        <p:nvCxnSpPr>
          <p:cNvPr id="7" name="Conector recto de flecha 6"/>
          <p:cNvCxnSpPr/>
          <p:nvPr/>
        </p:nvCxnSpPr>
        <p:spPr>
          <a:xfrm flipH="1">
            <a:off x="2415202" y="1350026"/>
            <a:ext cx="7960" cy="482214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10" name="Grupo 9"/>
          <p:cNvGrpSpPr/>
          <p:nvPr/>
        </p:nvGrpSpPr>
        <p:grpSpPr>
          <a:xfrm>
            <a:off x="1066074" y="1852080"/>
            <a:ext cx="2699658" cy="1719943"/>
            <a:chOff x="4691017" y="3267229"/>
            <a:chExt cx="2699658" cy="1719943"/>
          </a:xfrm>
          <a:solidFill>
            <a:schemeClr val="accent6">
              <a:lumMod val="50000"/>
            </a:schemeClr>
          </a:solidFill>
        </p:grpSpPr>
        <p:sp>
          <p:nvSpPr>
            <p:cNvPr id="9" name="Rombo 8"/>
            <p:cNvSpPr/>
            <p:nvPr/>
          </p:nvSpPr>
          <p:spPr>
            <a:xfrm>
              <a:off x="4691017" y="3267229"/>
              <a:ext cx="2699658" cy="1719943"/>
            </a:xfrm>
            <a:prstGeom prst="diamond">
              <a:avLst/>
            </a:prstGeom>
            <a:grpFill/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/>
            <p:cNvSpPr txBox="1"/>
            <p:nvPr/>
          </p:nvSpPr>
          <p:spPr>
            <a:xfrm>
              <a:off x="5096848" y="3689038"/>
              <a:ext cx="1934295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</a:rPr>
                <a:t>Resultado de la prueba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3" name="Conector recto de flecha 12"/>
          <p:cNvCxnSpPr/>
          <p:nvPr/>
        </p:nvCxnSpPr>
        <p:spPr>
          <a:xfrm>
            <a:off x="3822917" y="2700279"/>
            <a:ext cx="1521971" cy="21147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CuadroTexto 15"/>
          <p:cNvSpPr txBox="1"/>
          <p:nvPr/>
        </p:nvSpPr>
        <p:spPr>
          <a:xfrm>
            <a:off x="3949935" y="2144904"/>
            <a:ext cx="126793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Positivo</a:t>
            </a:r>
            <a:endParaRPr lang="es-MX" sz="2400" b="1" dirty="0">
              <a:solidFill>
                <a:schemeClr val="tx1"/>
              </a:solidFill>
            </a:endParaRPr>
          </a:p>
        </p:txBody>
      </p:sp>
      <p:grpSp>
        <p:nvGrpSpPr>
          <p:cNvPr id="18" name="Grupo 17"/>
          <p:cNvGrpSpPr/>
          <p:nvPr/>
        </p:nvGrpSpPr>
        <p:grpSpPr>
          <a:xfrm>
            <a:off x="5377546" y="1861454"/>
            <a:ext cx="2699658" cy="1719943"/>
            <a:chOff x="4691017" y="3267229"/>
            <a:chExt cx="2699658" cy="1719943"/>
          </a:xfrm>
          <a:solidFill>
            <a:srgbClr val="002060"/>
          </a:solidFill>
        </p:grpSpPr>
        <p:sp>
          <p:nvSpPr>
            <p:cNvPr id="19" name="Rombo 18"/>
            <p:cNvSpPr/>
            <p:nvPr/>
          </p:nvSpPr>
          <p:spPr>
            <a:xfrm>
              <a:off x="4691017" y="3267229"/>
              <a:ext cx="2699658" cy="1719943"/>
            </a:xfrm>
            <a:prstGeom prst="diamond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0" name="CuadroTexto 19"/>
            <p:cNvSpPr txBox="1"/>
            <p:nvPr/>
          </p:nvSpPr>
          <p:spPr>
            <a:xfrm>
              <a:off x="5096848" y="3569292"/>
              <a:ext cx="1934295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</a:rPr>
                <a:t>¿Concuerda con la realidad?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4" name="CuadroTexto 23"/>
          <p:cNvSpPr txBox="1"/>
          <p:nvPr/>
        </p:nvSpPr>
        <p:spPr>
          <a:xfrm>
            <a:off x="970922" y="3660632"/>
            <a:ext cx="137113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Negativo</a:t>
            </a:r>
            <a:endParaRPr lang="es-MX" sz="2400" b="1" dirty="0">
              <a:solidFill>
                <a:schemeClr val="tx1"/>
              </a:solidFill>
            </a:endParaRPr>
          </a:p>
        </p:txBody>
      </p:sp>
      <p:grpSp>
        <p:nvGrpSpPr>
          <p:cNvPr id="25" name="Grupo 24"/>
          <p:cNvGrpSpPr/>
          <p:nvPr/>
        </p:nvGrpSpPr>
        <p:grpSpPr>
          <a:xfrm>
            <a:off x="1066074" y="4119048"/>
            <a:ext cx="2699658" cy="1719943"/>
            <a:chOff x="4691017" y="3267229"/>
            <a:chExt cx="2699658" cy="1719943"/>
          </a:xfrm>
          <a:solidFill>
            <a:srgbClr val="002060"/>
          </a:solidFill>
        </p:grpSpPr>
        <p:sp>
          <p:nvSpPr>
            <p:cNvPr id="26" name="Rombo 25"/>
            <p:cNvSpPr/>
            <p:nvPr/>
          </p:nvSpPr>
          <p:spPr>
            <a:xfrm>
              <a:off x="4691017" y="3267229"/>
              <a:ext cx="2699658" cy="1719943"/>
            </a:xfrm>
            <a:prstGeom prst="diamond">
              <a:avLst/>
            </a:prstGeom>
            <a:grpFill/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7" name="CuadroTexto 26"/>
            <p:cNvSpPr txBox="1"/>
            <p:nvPr/>
          </p:nvSpPr>
          <p:spPr>
            <a:xfrm>
              <a:off x="5096848" y="3569292"/>
              <a:ext cx="1934295" cy="12003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s-MX" sz="2400" b="1" dirty="0" smtClean="0">
                  <a:solidFill>
                    <a:schemeClr val="bg1"/>
                  </a:solidFill>
                </a:rPr>
                <a:t>¿Concuerda con la realidad?</a:t>
              </a:r>
              <a:endParaRPr lang="es-MX" sz="24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31" name="Conector recto de flecha 30"/>
          <p:cNvCxnSpPr/>
          <p:nvPr/>
        </p:nvCxnSpPr>
        <p:spPr>
          <a:xfrm>
            <a:off x="8122772" y="2700277"/>
            <a:ext cx="1521971" cy="21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8238905" y="2144905"/>
            <a:ext cx="1267933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Sí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34" name="CuadroTexto 33"/>
          <p:cNvSpPr txBox="1"/>
          <p:nvPr/>
        </p:nvSpPr>
        <p:spPr>
          <a:xfrm>
            <a:off x="5931754" y="3660632"/>
            <a:ext cx="621737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No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35" name="CuadroTexto 34"/>
          <p:cNvSpPr txBox="1"/>
          <p:nvPr/>
        </p:nvSpPr>
        <p:spPr>
          <a:xfrm>
            <a:off x="9690311" y="2348182"/>
            <a:ext cx="17650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Diagnóstico correcto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36" name="CuadroTexto 35"/>
          <p:cNvSpPr txBox="1"/>
          <p:nvPr/>
        </p:nvSpPr>
        <p:spPr>
          <a:xfrm>
            <a:off x="11420344" y="2409737"/>
            <a:ext cx="43701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s-MX" sz="4000" b="1" dirty="0">
              <a:solidFill>
                <a:srgbClr val="FF0000"/>
              </a:solidFill>
            </a:endParaRPr>
          </a:p>
        </p:txBody>
      </p:sp>
      <p:cxnSp>
        <p:nvCxnSpPr>
          <p:cNvPr id="38" name="Conector recto de flecha 37"/>
          <p:cNvCxnSpPr/>
          <p:nvPr/>
        </p:nvCxnSpPr>
        <p:spPr>
          <a:xfrm flipH="1">
            <a:off x="2407242" y="3606099"/>
            <a:ext cx="7960" cy="48221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CuadroTexto 38"/>
          <p:cNvSpPr txBox="1"/>
          <p:nvPr/>
        </p:nvSpPr>
        <p:spPr>
          <a:xfrm>
            <a:off x="7955233" y="4115298"/>
            <a:ext cx="17650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Falso positivo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40" name="CuadroTexto 39"/>
          <p:cNvSpPr txBox="1"/>
          <p:nvPr/>
        </p:nvSpPr>
        <p:spPr>
          <a:xfrm>
            <a:off x="9403371" y="4211418"/>
            <a:ext cx="43701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MX" sz="4000" b="1" dirty="0">
              <a:solidFill>
                <a:srgbClr val="FF0000"/>
              </a:solidFill>
            </a:endParaRPr>
          </a:p>
        </p:txBody>
      </p:sp>
      <p:cxnSp>
        <p:nvCxnSpPr>
          <p:cNvPr id="41" name="Conector recto de flecha 40"/>
          <p:cNvCxnSpPr/>
          <p:nvPr/>
        </p:nvCxnSpPr>
        <p:spPr>
          <a:xfrm>
            <a:off x="2392052" y="6349288"/>
            <a:ext cx="1521971" cy="21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Conector recto 41"/>
          <p:cNvCxnSpPr/>
          <p:nvPr/>
        </p:nvCxnSpPr>
        <p:spPr>
          <a:xfrm>
            <a:off x="2392052" y="5879318"/>
            <a:ext cx="7960" cy="46997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/>
          <p:cNvSpPr txBox="1"/>
          <p:nvPr/>
        </p:nvSpPr>
        <p:spPr>
          <a:xfrm>
            <a:off x="2792874" y="5847296"/>
            <a:ext cx="58316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No</a:t>
            </a:r>
            <a:endParaRPr lang="es-MX" sz="2400" b="1" dirty="0">
              <a:solidFill>
                <a:schemeClr val="tx1"/>
              </a:solidFill>
            </a:endParaRPr>
          </a:p>
        </p:txBody>
      </p:sp>
      <p:cxnSp>
        <p:nvCxnSpPr>
          <p:cNvPr id="47" name="Conector recto de flecha 46"/>
          <p:cNvCxnSpPr/>
          <p:nvPr/>
        </p:nvCxnSpPr>
        <p:spPr>
          <a:xfrm>
            <a:off x="6716489" y="4502623"/>
            <a:ext cx="1521971" cy="21147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8" name="Conector recto 47"/>
          <p:cNvCxnSpPr/>
          <p:nvPr/>
        </p:nvCxnSpPr>
        <p:spPr>
          <a:xfrm flipH="1">
            <a:off x="6716489" y="3618343"/>
            <a:ext cx="15189" cy="910613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cto de flecha 49"/>
          <p:cNvCxnSpPr/>
          <p:nvPr/>
        </p:nvCxnSpPr>
        <p:spPr>
          <a:xfrm>
            <a:off x="3801151" y="4964504"/>
            <a:ext cx="714817" cy="14515"/>
          </a:xfrm>
          <a:prstGeom prst="straightConnector1">
            <a:avLst/>
          </a:prstGeom>
          <a:ln w="50800">
            <a:solidFill>
              <a:schemeClr val="accent4"/>
            </a:solidFill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1" name="CuadroTexto 50"/>
          <p:cNvSpPr txBox="1"/>
          <p:nvPr/>
        </p:nvSpPr>
        <p:spPr>
          <a:xfrm>
            <a:off x="3812031" y="4433508"/>
            <a:ext cx="513202" cy="4616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Sí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2" name="CuadroTexto 51"/>
          <p:cNvSpPr txBox="1"/>
          <p:nvPr/>
        </p:nvSpPr>
        <p:spPr>
          <a:xfrm>
            <a:off x="4443404" y="4579751"/>
            <a:ext cx="17650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Diagnóstico correcto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3" name="CuadroTexto 52"/>
          <p:cNvSpPr txBox="1"/>
          <p:nvPr/>
        </p:nvSpPr>
        <p:spPr>
          <a:xfrm>
            <a:off x="6173437" y="4641306"/>
            <a:ext cx="43701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</a:t>
            </a:r>
            <a:endParaRPr lang="es-MX" sz="4000" b="1" dirty="0">
              <a:solidFill>
                <a:srgbClr val="FF0000"/>
              </a:solidFill>
            </a:endParaRPr>
          </a:p>
        </p:txBody>
      </p:sp>
      <p:sp>
        <p:nvSpPr>
          <p:cNvPr id="55" name="CuadroTexto 54"/>
          <p:cNvSpPr txBox="1"/>
          <p:nvPr/>
        </p:nvSpPr>
        <p:spPr>
          <a:xfrm>
            <a:off x="3633435" y="5879318"/>
            <a:ext cx="1765065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2400" b="1" dirty="0" smtClean="0">
                <a:solidFill>
                  <a:schemeClr val="tx1"/>
                </a:solidFill>
              </a:rPr>
              <a:t>Falso negativo</a:t>
            </a:r>
            <a:endParaRPr lang="es-MX" sz="2400" b="1" dirty="0">
              <a:solidFill>
                <a:schemeClr val="tx1"/>
              </a:solidFill>
            </a:endParaRPr>
          </a:p>
        </p:txBody>
      </p:sp>
      <p:sp>
        <p:nvSpPr>
          <p:cNvPr id="56" name="CuadroTexto 55"/>
          <p:cNvSpPr txBox="1"/>
          <p:nvPr/>
        </p:nvSpPr>
        <p:spPr>
          <a:xfrm>
            <a:off x="5081573" y="5975438"/>
            <a:ext cx="437010" cy="7078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MX" sz="40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</a:t>
            </a:r>
            <a:endParaRPr lang="es-MX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19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/>
          <p:cNvSpPr txBox="1">
            <a:spLocks/>
          </p:cNvSpPr>
          <p:nvPr/>
        </p:nvSpPr>
        <p:spPr>
          <a:xfrm>
            <a:off x="3780430" y="228647"/>
            <a:ext cx="798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Sensibilidad y Especificidad</a:t>
            </a:r>
            <a:endParaRPr lang="es-MX" dirty="0"/>
          </a:p>
        </p:txBody>
      </p:sp>
      <p:sp>
        <p:nvSpPr>
          <p:cNvPr id="11" name="Rectángulo 10"/>
          <p:cNvSpPr/>
          <p:nvPr/>
        </p:nvSpPr>
        <p:spPr>
          <a:xfrm>
            <a:off x="946244" y="2729258"/>
            <a:ext cx="1025856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400" b="1" i="0" dirty="0" smtClean="0">
                <a:solidFill>
                  <a:srgbClr val="002060"/>
                </a:solidFill>
                <a:effectLst/>
                <a:latin typeface="Arial Narrow" panose="020B0606020202030204" pitchFamily="34" charset="0"/>
              </a:rPr>
              <a:t>Sensibilidad:</a:t>
            </a:r>
          </a:p>
          <a:p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Caracteriza la </a:t>
            </a:r>
            <a:r>
              <a:rPr lang="es-MX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capacidad de la prueba para detectar la enfermedad en sujetos enfermos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. Es decir, la probabilidad de que para un sujeto enfermo se obtenga un resultado positivo.</a:t>
            </a:r>
          </a:p>
          <a:p>
            <a:endParaRPr lang="es-MX" sz="2400" b="0" i="0" dirty="0" smtClean="0">
              <a:solidFill>
                <a:srgbClr val="002060"/>
              </a:solidFill>
              <a:effectLst/>
              <a:latin typeface="Arial Narrow" panose="020B0606020202030204" pitchFamily="34" charset="0"/>
            </a:endParaRPr>
          </a:p>
          <a:p>
            <a:r>
              <a:rPr lang="es-MX" sz="2400" b="1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</a:t>
            </a:r>
            <a:r>
              <a:rPr lang="es-MX" sz="2400" b="1" i="0" dirty="0" smtClean="0">
                <a:solidFill>
                  <a:srgbClr val="002060"/>
                </a:solidFill>
                <a:effectLst/>
                <a:latin typeface="Arial Narrow" panose="020B0606020202030204" pitchFamily="34" charset="0"/>
              </a:rPr>
              <a:t>specificidad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:</a:t>
            </a:r>
          </a:p>
          <a:p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Es 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la probabilidad de clasificar correctamente a un individuo sano, es decir, la probabilidad de que para un sujeto sano se obtenga un resultado negativo. En otras palabras, se puede definir la especificidad como la </a:t>
            </a:r>
            <a:r>
              <a:rPr lang="es-MX" sz="2400" b="1" dirty="0">
                <a:solidFill>
                  <a:srgbClr val="002060"/>
                </a:solidFill>
                <a:latin typeface="Arial Narrow" panose="020B0606020202030204" pitchFamily="34" charset="0"/>
              </a:rPr>
              <a:t>capacidad para detectar a los sanos.</a:t>
            </a:r>
          </a:p>
        </p:txBody>
      </p:sp>
    </p:spTree>
    <p:extLst>
      <p:ext uri="{BB962C8B-B14F-4D97-AF65-F5344CB8AC3E}">
        <p14:creationId xmlns:p14="http://schemas.microsoft.com/office/powerpoint/2010/main" val="1855997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706272" y="1675696"/>
            <a:ext cx="9872871" cy="1251859"/>
          </a:xfrm>
        </p:spPr>
        <p:txBody>
          <a:bodyPr>
            <a:normAutofit/>
          </a:bodyPr>
          <a:lstStyle/>
          <a:p>
            <a:pPr marL="45720" indent="0" algn="just">
              <a:buNone/>
            </a:pPr>
            <a:r>
              <a:rPr lang="es-MX" sz="20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Del ejemplo 3.5.1. del libro de texto se tiene la siguiente tabla de contingencia acerca de una prueba para determinar si el paciente sufre de Alzheimer o no.</a:t>
            </a:r>
            <a:endParaRPr lang="es-MX" sz="20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pSp>
        <p:nvGrpSpPr>
          <p:cNvPr id="10" name="Grupo 9"/>
          <p:cNvGrpSpPr/>
          <p:nvPr/>
        </p:nvGrpSpPr>
        <p:grpSpPr>
          <a:xfrm>
            <a:off x="1643017" y="2927555"/>
            <a:ext cx="8545287" cy="2957267"/>
            <a:chOff x="1806791" y="2934788"/>
            <a:chExt cx="8545287" cy="2957267"/>
          </a:xfrm>
        </p:grpSpPr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2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7" name="Conector recto 6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recto 8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ítulo 1"/>
          <p:cNvSpPr txBox="1">
            <a:spLocks/>
          </p:cNvSpPr>
          <p:nvPr/>
        </p:nvSpPr>
        <p:spPr>
          <a:xfrm>
            <a:off x="3780430" y="228647"/>
            <a:ext cx="798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35408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500266" y="1842870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653143"/>
            <a:ext cx="9872871" cy="138248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2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a) ¿Cuál es la probabilidad de que la prueba resulte positiva cuando el paciente tiene Alzheimer?</a:t>
            </a:r>
            <a:endParaRPr lang="es-MX" sz="22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5595257" y="2951321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595257" y="3911276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7162914"/>
              </p:ext>
            </p:extLst>
          </p:nvPr>
        </p:nvGraphicFramePr>
        <p:xfrm>
          <a:off x="8705760" y="4708388"/>
          <a:ext cx="2570163" cy="1404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92" name="Ecuación" r:id="rId4" imgW="1066680" imgH="583920" progId="Equation.3">
                  <p:embed/>
                </p:oleObj>
              </mc:Choice>
              <mc:Fallback>
                <p:oleObj name="Ecuación" r:id="rId4" imgW="1066680" imgH="583920" progId="Equation.3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5760" y="4708388"/>
                        <a:ext cx="2570163" cy="1404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Marcador de contenido 16"/>
          <p:cNvSpPr txBox="1">
            <a:spLocks/>
          </p:cNvSpPr>
          <p:nvPr/>
        </p:nvSpPr>
        <p:spPr>
          <a:xfrm>
            <a:off x="1276359" y="5379980"/>
            <a:ext cx="6027955" cy="113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Corbel" pitchFamily="34" charset="0"/>
              <a:buNone/>
            </a:pPr>
            <a:r>
              <a:rPr lang="es-MX" sz="4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Sensibilidad de la prueba</a:t>
            </a:r>
            <a:endParaRPr lang="es-MX" sz="4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20455668">
            <a:off x="7151303" y="5312796"/>
            <a:ext cx="1532354" cy="598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986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500266" y="1842870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653143"/>
            <a:ext cx="9872871" cy="138248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) ¿Cuál es la probabilidad de que la prueba resulte negativa cuando el paciente no tiene Alzheimer?</a:t>
            </a: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7335925" y="3425317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7335926" y="3911276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2834534"/>
              </p:ext>
            </p:extLst>
          </p:nvPr>
        </p:nvGraphicFramePr>
        <p:xfrm>
          <a:off x="8890000" y="4708525"/>
          <a:ext cx="22018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6" name="Ecuación" r:id="rId4" imgW="914400" imgH="583920" progId="Equation.3">
                  <p:embed/>
                </p:oleObj>
              </mc:Choice>
              <mc:Fallback>
                <p:oleObj name="Ecuación" r:id="rId4" imgW="914400" imgH="583920" progId="Equation.3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90000" y="4708525"/>
                        <a:ext cx="2201863" cy="140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Marcador de contenido 16"/>
          <p:cNvSpPr txBox="1">
            <a:spLocks/>
          </p:cNvSpPr>
          <p:nvPr/>
        </p:nvSpPr>
        <p:spPr>
          <a:xfrm>
            <a:off x="991519" y="5379980"/>
            <a:ext cx="6312796" cy="113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just">
              <a:buFont typeface="Corbel" pitchFamily="34" charset="0"/>
              <a:buNone/>
            </a:pPr>
            <a:r>
              <a:rPr lang="es-MX" sz="4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Especificidad de la prueba</a:t>
            </a:r>
            <a:endParaRPr lang="es-MX" sz="4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20455668">
            <a:off x="7151303" y="5312796"/>
            <a:ext cx="1532354" cy="598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7072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500266" y="1842870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465854"/>
            <a:ext cx="9872871" cy="138248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c) ¿Cuál es la probabilidad de que un individuo presente la  enfermedad dado que la prueba presenta un resultado positivo?</a:t>
            </a: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9065573" y="2941106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5595261" y="2941106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/>
          </p:nvPr>
        </p:nvGraphicFramePr>
        <p:xfrm>
          <a:off x="8705850" y="4708525"/>
          <a:ext cx="25701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40" name="Ecuación" r:id="rId4" imgW="1066680" imgH="583920" progId="Equation.3">
                  <p:embed/>
                </p:oleObj>
              </mc:Choice>
              <mc:Fallback>
                <p:oleObj name="Ecuación" r:id="rId4" imgW="1066680" imgH="583920" progId="Equation.3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5850" y="4708525"/>
                        <a:ext cx="2570163" cy="140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Marcador de contenido 16"/>
          <p:cNvSpPr txBox="1">
            <a:spLocks/>
          </p:cNvSpPr>
          <p:nvPr/>
        </p:nvSpPr>
        <p:spPr>
          <a:xfrm>
            <a:off x="1734178" y="5225297"/>
            <a:ext cx="5649537" cy="113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MX" sz="4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Valor que predice la positividad</a:t>
            </a:r>
            <a:endParaRPr lang="es-MX" sz="4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20455668">
            <a:off x="7151303" y="5312796"/>
            <a:ext cx="1532354" cy="598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6166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500266" y="1842870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3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465854"/>
            <a:ext cx="10239789" cy="1382486"/>
          </a:xfrm>
        </p:spPr>
        <p:txBody>
          <a:bodyPr>
            <a:noAutofit/>
          </a:bodyPr>
          <a:lstStyle/>
          <a:p>
            <a:pPr marL="452438" indent="-407988">
              <a:buNone/>
            </a:pP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d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) Dado 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el resultado negativo de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una prueba de detección, ¿cuál es la probabilidad 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de que el individuo no tenga la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enfermedad?</a:t>
            </a: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Elipse 2"/>
          <p:cNvSpPr/>
          <p:nvPr/>
        </p:nvSpPr>
        <p:spPr>
          <a:xfrm>
            <a:off x="9065573" y="3417954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7301503" y="3447644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/>
          </p:nvPr>
        </p:nvGraphicFramePr>
        <p:xfrm>
          <a:off x="8705850" y="4708525"/>
          <a:ext cx="2570163" cy="1404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4" name="Ecuación" r:id="rId4" imgW="1066680" imgH="583920" progId="Equation.3">
                  <p:embed/>
                </p:oleObj>
              </mc:Choice>
              <mc:Fallback>
                <p:oleObj name="Ecuación" r:id="rId4" imgW="1066680" imgH="583920" progId="Equation.3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05850" y="4708525"/>
                        <a:ext cx="2570163" cy="14049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Marcador de contenido 16"/>
          <p:cNvSpPr txBox="1">
            <a:spLocks/>
          </p:cNvSpPr>
          <p:nvPr/>
        </p:nvSpPr>
        <p:spPr>
          <a:xfrm>
            <a:off x="1848896" y="5379843"/>
            <a:ext cx="5420102" cy="113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MX" sz="4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Valor que predice la negatividad</a:t>
            </a:r>
            <a:endParaRPr lang="es-MX" sz="4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Flecha derecha 18"/>
          <p:cNvSpPr/>
          <p:nvPr/>
        </p:nvSpPr>
        <p:spPr>
          <a:xfrm rot="20455668">
            <a:off x="7151303" y="5312796"/>
            <a:ext cx="1532354" cy="598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13280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/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003877" y="832409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Marcador de contenido 16"/>
          <p:cNvSpPr txBox="1">
            <a:spLocks/>
          </p:cNvSpPr>
          <p:nvPr/>
        </p:nvSpPr>
        <p:spPr>
          <a:xfrm>
            <a:off x="782554" y="3762160"/>
            <a:ext cx="10239789" cy="13824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2438" indent="-407988">
              <a:buFont typeface="Arial" panose="020B0604020202020204" pitchFamily="34" charset="0"/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e) ¿cuál es la probabilidad de un falso negativo?</a:t>
            </a:r>
          </a:p>
          <a:p>
            <a:pPr marL="452438" indent="-407988">
              <a:buFont typeface="Arial" panose="020B0604020202020204" pitchFamily="34" charset="0"/>
              <a:buNone/>
            </a:pPr>
            <a:endParaRPr lang="es-MX" sz="24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2438" indent="-407988">
              <a:buNone/>
            </a:pP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f) ¿cuál es la probabilidad de un falso negativo dada la prueba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?</a:t>
            </a:r>
          </a:p>
          <a:p>
            <a:pPr marL="452438" indent="-407988">
              <a:buNone/>
            </a:pP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2438" indent="-407988"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g)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 ¿cuál es la probabilidad de un falso negativo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dado el diagnóstico?</a:t>
            </a: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2438" indent="-407988">
              <a:buFont typeface="Arial" panose="020B0604020202020204" pitchFamily="34" charset="0"/>
              <a:buNone/>
            </a:pP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2"/>
          <a:srcRect l="9488" t="35886" r="9074" b="27301"/>
          <a:stretch/>
        </p:blipFill>
        <p:spPr>
          <a:xfrm>
            <a:off x="647198" y="3233059"/>
            <a:ext cx="10581446" cy="2690521"/>
          </a:xfrm>
          <a:prstGeom prst="rect">
            <a:avLst/>
          </a:prstGeom>
        </p:spPr>
      </p:pic>
      <p:sp>
        <p:nvSpPr>
          <p:cNvPr id="15" name="CuadroTexto 14"/>
          <p:cNvSpPr txBox="1"/>
          <p:nvPr/>
        </p:nvSpPr>
        <p:spPr>
          <a:xfrm>
            <a:off x="1624785" y="4101265"/>
            <a:ext cx="2618695" cy="954107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>
            <a:defPPr>
              <a:defRPr lang="es-MX"/>
            </a:defPPr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s-MX" dirty="0"/>
              <a:t>Frecuencia conjunta</a:t>
            </a:r>
          </a:p>
        </p:txBody>
      </p:sp>
      <p:sp>
        <p:nvSpPr>
          <p:cNvPr id="16" name="CuadroTexto 15"/>
          <p:cNvSpPr txBox="1"/>
          <p:nvPr/>
        </p:nvSpPr>
        <p:spPr>
          <a:xfrm>
            <a:off x="9005388" y="5342228"/>
            <a:ext cx="2837544" cy="95410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 smtClean="0">
                <a:solidFill>
                  <a:schemeClr val="bg1"/>
                </a:solidFill>
              </a:rPr>
              <a:t>Frecuencia marginal</a:t>
            </a:r>
            <a:endParaRPr lang="es-MX" sz="2800" b="1" dirty="0">
              <a:solidFill>
                <a:schemeClr val="bg1"/>
              </a:solidFill>
            </a:endParaRPr>
          </a:p>
        </p:txBody>
      </p: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551289" y="1772235"/>
            <a:ext cx="10677355" cy="77217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 partir de una población de 250 individuos se construyó la siguiente tabla de contingencia que relaciona el padecimiento (o no) de hipertensión y diabetes tipo II.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ángulo 17"/>
          <p:cNvSpPr/>
          <p:nvPr/>
        </p:nvSpPr>
        <p:spPr>
          <a:xfrm>
            <a:off x="10014857" y="3962408"/>
            <a:ext cx="1001014" cy="1240963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/>
          <p:cNvSpPr/>
          <p:nvPr/>
        </p:nvSpPr>
        <p:spPr>
          <a:xfrm>
            <a:off x="4456253" y="5203371"/>
            <a:ext cx="4330028" cy="615911"/>
          </a:xfrm>
          <a:prstGeom prst="rect">
            <a:avLst/>
          </a:prstGeom>
          <a:noFill/>
          <a:ln w="635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/>
          <p:cNvSpPr/>
          <p:nvPr/>
        </p:nvSpPr>
        <p:spPr>
          <a:xfrm>
            <a:off x="4456253" y="3962408"/>
            <a:ext cx="4330028" cy="1240963"/>
          </a:xfrm>
          <a:prstGeom prst="rect">
            <a:avLst/>
          </a:prstGeom>
          <a:noFill/>
          <a:ln w="635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Título 1"/>
          <p:cNvSpPr txBox="1">
            <a:spLocks/>
          </p:cNvSpPr>
          <p:nvPr/>
        </p:nvSpPr>
        <p:spPr>
          <a:xfrm>
            <a:off x="3780430" y="228647"/>
            <a:ext cx="79812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Ejemplo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14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6" grpId="1" animBg="1"/>
      <p:bldP spid="18" grpId="0" animBg="1"/>
      <p:bldP spid="18" grpId="1" animBg="1"/>
      <p:bldP spid="19" grpId="0" animBg="1"/>
      <p:bldP spid="19" grpId="1" animBg="1"/>
      <p:bldP spid="2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/>
          <p:cNvGrpSpPr/>
          <p:nvPr/>
        </p:nvGrpSpPr>
        <p:grpSpPr>
          <a:xfrm>
            <a:off x="2056128" y="941533"/>
            <a:ext cx="7797144" cy="2573380"/>
            <a:chOff x="1806791" y="2934788"/>
            <a:chExt cx="8545287" cy="2957267"/>
          </a:xfrm>
        </p:grpSpPr>
        <p:pic>
          <p:nvPicPr>
            <p:cNvPr id="14" name="Imagen 13"/>
            <p:cNvPicPr>
              <a:picLocks noChangeAspect="1"/>
            </p:cNvPicPr>
            <p:nvPr/>
          </p:nvPicPr>
          <p:blipFill rotWithShape="1">
            <a:blip r:embed="rId2"/>
            <a:srcRect l="15049" t="40959" r="17927" b="17805"/>
            <a:stretch/>
          </p:blipFill>
          <p:spPr>
            <a:xfrm>
              <a:off x="1806791" y="2934788"/>
              <a:ext cx="8545287" cy="2957267"/>
            </a:xfrm>
            <a:prstGeom prst="rect">
              <a:avLst/>
            </a:prstGeom>
          </p:spPr>
        </p:pic>
        <p:cxnSp>
          <p:nvCxnSpPr>
            <p:cNvPr id="15" name="Conector recto 14"/>
            <p:cNvCxnSpPr/>
            <p:nvPr/>
          </p:nvCxnSpPr>
          <p:spPr>
            <a:xfrm>
              <a:off x="3085420" y="4829178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recto 15"/>
            <p:cNvCxnSpPr/>
            <p:nvPr/>
          </p:nvCxnSpPr>
          <p:spPr>
            <a:xfrm>
              <a:off x="7524070" y="3714753"/>
              <a:ext cx="15308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333099" y="3875259"/>
            <a:ext cx="10239789" cy="2630044"/>
          </a:xfrm>
        </p:spPr>
        <p:txBody>
          <a:bodyPr>
            <a:noAutofit/>
          </a:bodyPr>
          <a:lstStyle/>
          <a:p>
            <a:pPr marL="452438" indent="-407988"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h) ¿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cuál es la probabilidad 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de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un falso positivo?</a:t>
            </a:r>
          </a:p>
          <a:p>
            <a:pPr marL="452438" indent="-407988">
              <a:buNone/>
            </a:pP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558800" indent="-514350">
              <a:buAutoNum type="romanLcParenR"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¿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cuál es la probabilidad de un falso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positivo dada la prueba?</a:t>
            </a:r>
          </a:p>
          <a:p>
            <a:pPr marL="558800" indent="-514350">
              <a:buAutoNum type="romanLcParenR"/>
            </a:pPr>
            <a:endParaRPr lang="es-MX" sz="2400" dirty="0" smtClean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4450" indent="0">
              <a:buNone/>
            </a:pP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j) ¿</a:t>
            </a:r>
            <a:r>
              <a:rPr lang="es-MX" sz="2400" dirty="0">
                <a:solidFill>
                  <a:srgbClr val="002060"/>
                </a:solidFill>
                <a:latin typeface="Arial Narrow" panose="020B0606020202030204" pitchFamily="34" charset="0"/>
              </a:rPr>
              <a:t>cuál es la probabilidad de un falso </a:t>
            </a:r>
            <a:r>
              <a:rPr lang="es-MX" sz="2400" dirty="0" smtClean="0">
                <a:solidFill>
                  <a:srgbClr val="002060"/>
                </a:solidFill>
                <a:latin typeface="Arial Narrow" panose="020B0606020202030204" pitchFamily="34" charset="0"/>
              </a:rPr>
              <a:t>positivo dado el diagnóstico?</a:t>
            </a: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4450" indent="0">
              <a:buNone/>
            </a:pP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  <a:p>
            <a:pPr marL="452438" indent="-407988">
              <a:buNone/>
            </a:pPr>
            <a:endParaRPr lang="es-MX" sz="2400" dirty="0">
              <a:solidFill>
                <a:srgbClr val="002060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55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4064034"/>
                  </p:ext>
                </p:extLst>
              </p:nvPr>
            </p:nvGraphicFramePr>
            <p:xfrm>
              <a:off x="237310" y="301171"/>
              <a:ext cx="11597639" cy="6319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32152">
                      <a:extLst>
                        <a:ext uri="{9D8B030D-6E8A-4147-A177-3AD203B41FA5}">
                          <a16:colId xmlns:a16="http://schemas.microsoft.com/office/drawing/2014/main" val="2268746895"/>
                        </a:ext>
                      </a:extLst>
                    </a:gridCol>
                    <a:gridCol w="2009748">
                      <a:extLst>
                        <a:ext uri="{9D8B030D-6E8A-4147-A177-3AD203B41FA5}">
                          <a16:colId xmlns:a16="http://schemas.microsoft.com/office/drawing/2014/main" val="1140253804"/>
                        </a:ext>
                      </a:extLst>
                    </a:gridCol>
                    <a:gridCol w="6645397">
                      <a:extLst>
                        <a:ext uri="{9D8B030D-6E8A-4147-A177-3AD203B41FA5}">
                          <a16:colId xmlns:a16="http://schemas.microsoft.com/office/drawing/2014/main" val="1253755616"/>
                        </a:ext>
                      </a:extLst>
                    </a:gridCol>
                    <a:gridCol w="1110342">
                      <a:extLst>
                        <a:ext uri="{9D8B030D-6E8A-4147-A177-3AD203B41FA5}">
                          <a16:colId xmlns:a16="http://schemas.microsoft.com/office/drawing/2014/main" val="2399121144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Se conoce como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 smtClean="0"/>
                            <a:t>Puede ser</a:t>
                          </a:r>
                          <a:endParaRPr lang="es-MX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13772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/>
                            <a:t>Negativa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Falso</a:t>
                          </a:r>
                          <a:r>
                            <a:rPr lang="es-MX" b="1" baseline="0" dirty="0" smtClean="0"/>
                            <a:t> negativo. </a:t>
                          </a:r>
                          <a:r>
                            <a:rPr lang="es-MX" baseline="0" dirty="0" smtClean="0"/>
                            <a:t>El paciente está enfermo y la prueba no lo detecta.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MX" dirty="0" smtClean="0"/>
                            <a:t>l D) o</a:t>
                          </a:r>
                        </a:p>
                        <a:p>
                          <a:pPr algn="ctr"/>
                          <a:r>
                            <a:rPr lang="es-MX" dirty="0" smtClean="0"/>
                            <a:t>P(D</a:t>
                          </a:r>
                          <a:r>
                            <a:rPr lang="es-MX" baseline="0" dirty="0" smtClean="0"/>
                            <a:t> </a:t>
                          </a:r>
                          <a:r>
                            <a:rPr lang="es-MX" dirty="0" smtClean="0"/>
                            <a:t>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  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620773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Negativo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Falso</a:t>
                          </a:r>
                          <a:r>
                            <a:rPr lang="es-MX" b="1" baseline="0" dirty="0" smtClean="0"/>
                            <a:t> positivo. </a:t>
                          </a:r>
                          <a:r>
                            <a:rPr lang="es-MX" baseline="0" dirty="0" smtClean="0"/>
                            <a:t>El paciente está sano y la prueba detecta enfermedad.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/>
                            <a:t>P(</a:t>
                          </a:r>
                          <a:r>
                            <a:rPr lang="es-MX" baseline="0" dirty="0" smtClean="0"/>
                            <a:t>T </a:t>
                          </a:r>
                          <a:r>
                            <a:rPr lang="es-MX" dirty="0" smtClean="0"/>
                            <a:t>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/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baseline="0" dirty="0" smtClean="0"/>
                            <a:t> </a:t>
                          </a:r>
                          <a:r>
                            <a:rPr lang="es-MX" dirty="0" smtClean="0"/>
                            <a:t>l T)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60305537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Dado que 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Probabilidad de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Es</a:t>
                          </a:r>
                          <a:r>
                            <a:rPr lang="es-MX" baseline="0" dirty="0" smtClean="0">
                              <a:solidFill>
                                <a:schemeClr val="bg1"/>
                              </a:solidFill>
                            </a:rPr>
                            <a:t> igual a la probabilidad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 smtClean="0">
                              <a:solidFill>
                                <a:schemeClr val="bg1"/>
                              </a:solidFill>
                            </a:rPr>
                            <a:t>Se</a:t>
                          </a:r>
                          <a:r>
                            <a:rPr lang="es-MX" sz="1400" baseline="0" dirty="0" smtClean="0">
                              <a:solidFill>
                                <a:schemeClr val="bg1"/>
                              </a:solidFill>
                            </a:rPr>
                            <a:t> expresa como</a:t>
                          </a:r>
                          <a:endParaRPr lang="es-MX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8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5661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Sensibilidad. </a:t>
                          </a:r>
                          <a:r>
                            <a:rPr lang="es-MX" b="0" dirty="0" smtClean="0"/>
                            <a:t>Dado</a:t>
                          </a:r>
                          <a:r>
                            <a:rPr lang="es-MX" b="0" baseline="0" dirty="0" smtClean="0"/>
                            <a:t> el diagnóstico positivo la prueba sea positiva.</a:t>
                          </a:r>
                        </a:p>
                        <a:p>
                          <a:pPr algn="ctr"/>
                          <a:r>
                            <a:rPr lang="es-MX" dirty="0" smtClean="0"/>
                            <a:t>El paciente está enfermo y la prueba lo confirma.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P(T </a:t>
                          </a:r>
                          <a:r>
                            <a:rPr lang="es-MX" baseline="0" dirty="0" smtClean="0"/>
                            <a:t>l D)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91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Negativo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Negativa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/>
                            <a:t>Especificidad</a:t>
                          </a:r>
                          <a:r>
                            <a:rPr lang="es-MX" b="1" baseline="0" dirty="0" smtClean="0"/>
                            <a:t>. </a:t>
                          </a:r>
                          <a:r>
                            <a:rPr lang="es-MX" b="0" dirty="0" smtClean="0"/>
                            <a:t>Dado</a:t>
                          </a:r>
                          <a:r>
                            <a:rPr lang="es-MX" b="0" baseline="0" dirty="0" smtClean="0"/>
                            <a:t> el diagnóstico negativo la prueba sea negativa.</a:t>
                          </a:r>
                        </a:p>
                        <a:p>
                          <a:pPr algn="ctr"/>
                          <a:r>
                            <a:rPr lang="es-MX" b="1" baseline="0" dirty="0" smtClean="0"/>
                            <a:t> </a:t>
                          </a:r>
                          <a:r>
                            <a:rPr lang="es-MX" baseline="0" dirty="0" smtClean="0"/>
                            <a:t>El paciente está sano y la prueba lo confirma.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/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  <m:r>
                                <a:rPr lang="es-MX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s-MX" dirty="0" smtClean="0"/>
                            <a:t>l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89654450"/>
                      </a:ext>
                    </a:extLst>
                  </a:tr>
                  <a:tr h="298995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Probabilidad</a:t>
                          </a:r>
                          <a:endParaRPr lang="es-MX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Dado que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Es</a:t>
                          </a:r>
                          <a:r>
                            <a:rPr lang="es-MX" baseline="0" dirty="0" smtClean="0">
                              <a:solidFill>
                                <a:schemeClr val="bg1"/>
                              </a:solidFill>
                            </a:rPr>
                            <a:t> igual a la probabilidad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 dirty="0" smtClean="0">
                              <a:solidFill>
                                <a:schemeClr val="bg1"/>
                              </a:solidFill>
                            </a:rPr>
                            <a:t>Se</a:t>
                          </a:r>
                          <a:r>
                            <a:rPr lang="es-MX" sz="1600" baseline="0" dirty="0" smtClean="0">
                              <a:solidFill>
                                <a:schemeClr val="bg1"/>
                              </a:solidFill>
                            </a:rPr>
                            <a:t> expresa como</a:t>
                          </a:r>
                          <a:endParaRPr lang="es-MX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503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4239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Positividad. </a:t>
                          </a:r>
                          <a:r>
                            <a:rPr lang="es-MX" dirty="0" smtClean="0"/>
                            <a:t>Dada la</a:t>
                          </a:r>
                          <a:r>
                            <a:rPr lang="es-MX" baseline="0" dirty="0" smtClean="0"/>
                            <a:t> prueba positiva el diagnóstico sea positivo. </a:t>
                          </a:r>
                        </a:p>
                        <a:p>
                          <a:pPr algn="ctr"/>
                          <a:r>
                            <a:rPr lang="es-MX" baseline="0" dirty="0" smtClean="0"/>
                            <a:t>La prueba dice que el paciente está enfermo  y el diagnóstico lo confirma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P(</a:t>
                          </a:r>
                          <a:r>
                            <a:rPr lang="es-MX" baseline="0" dirty="0" smtClean="0"/>
                            <a:t>D l T)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0912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Negativo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Negativa 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Negatividad</a:t>
                          </a:r>
                          <a:r>
                            <a:rPr lang="es-MX" b="1" baseline="0" dirty="0" smtClean="0"/>
                            <a:t>.</a:t>
                          </a:r>
                          <a:r>
                            <a:rPr lang="es-MX" b="1" dirty="0" smtClean="0"/>
                            <a:t> </a:t>
                          </a:r>
                          <a:r>
                            <a:rPr lang="es-MX" dirty="0" smtClean="0"/>
                            <a:t>Dada la</a:t>
                          </a:r>
                          <a:r>
                            <a:rPr lang="es-MX" baseline="0" dirty="0" smtClean="0"/>
                            <a:t> prueba negativa el diagnóstico sea negativo.</a:t>
                          </a:r>
                        </a:p>
                        <a:p>
                          <a:pPr algn="ctr"/>
                          <a:r>
                            <a:rPr lang="es-MX" baseline="0" dirty="0" smtClean="0"/>
                            <a:t>La prueba dice que el paciente está sano  y el diagnóstico lo confirma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/>
                            <a:t>P(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l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lang="es-MX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m:rPr>
                                      <m:sty m:val="p"/>
                                    </m:rPr>
                                    <a:rPr lang="es-MX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e>
                              </m:acc>
                            </m:oMath>
                          </a14:m>
                          <a:r>
                            <a:rPr lang="es-MX" dirty="0" smtClean="0"/>
                            <a:t>)</a:t>
                          </a:r>
                          <a:endParaRPr lang="es-MX" dirty="0"/>
                        </a:p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8847078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Marcador de contenido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174064034"/>
                  </p:ext>
                </p:extLst>
              </p:nvPr>
            </p:nvGraphicFramePr>
            <p:xfrm>
              <a:off x="237310" y="301171"/>
              <a:ext cx="11597639" cy="6319520"/>
            </p:xfrm>
            <a:graphic>
              <a:graphicData uri="http://schemas.openxmlformats.org/drawingml/2006/table">
                <a:tbl>
                  <a:tblPr firstRow="1" bandRow="1">
                    <a:tableStyleId>{69012ECD-51FC-41F1-AA8D-1B2483CD663E}</a:tableStyleId>
                  </a:tblPr>
                  <a:tblGrid>
                    <a:gridCol w="1832152">
                      <a:extLst>
                        <a:ext uri="{9D8B030D-6E8A-4147-A177-3AD203B41FA5}">
                          <a16:colId xmlns:a16="http://schemas.microsoft.com/office/drawing/2014/main" val="2268746895"/>
                        </a:ext>
                      </a:extLst>
                    </a:gridCol>
                    <a:gridCol w="2009748">
                      <a:extLst>
                        <a:ext uri="{9D8B030D-6E8A-4147-A177-3AD203B41FA5}">
                          <a16:colId xmlns:a16="http://schemas.microsoft.com/office/drawing/2014/main" val="1140253804"/>
                        </a:ext>
                      </a:extLst>
                    </a:gridCol>
                    <a:gridCol w="6645397">
                      <a:extLst>
                        <a:ext uri="{9D8B030D-6E8A-4147-A177-3AD203B41FA5}">
                          <a16:colId xmlns:a16="http://schemas.microsoft.com/office/drawing/2014/main" val="1253755616"/>
                        </a:ext>
                      </a:extLst>
                    </a:gridCol>
                    <a:gridCol w="1110342">
                      <a:extLst>
                        <a:ext uri="{9D8B030D-6E8A-4147-A177-3AD203B41FA5}">
                          <a16:colId xmlns:a16="http://schemas.microsoft.com/office/drawing/2014/main" val="239912114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Se conoce como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 smtClean="0"/>
                            <a:t>Puede ser</a:t>
                          </a:r>
                          <a:endParaRPr lang="es-MX" sz="1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013772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1212" t="-61905" r="-386061" b="-8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Falso</a:t>
                          </a:r>
                          <a:r>
                            <a:rPr lang="es-MX" b="1" baseline="0" dirty="0" smtClean="0"/>
                            <a:t> negativo. </a:t>
                          </a:r>
                          <a:r>
                            <a:rPr lang="es-MX" baseline="0" dirty="0" smtClean="0"/>
                            <a:t>El paciente está enfermo y la prueba no lo detecta.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46154" t="-61905" r="-549" b="-8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5620773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t="-161905" r="-532890" b="-74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Falso</a:t>
                          </a:r>
                          <a:r>
                            <a:rPr lang="es-MX" b="1" baseline="0" dirty="0" smtClean="0"/>
                            <a:t> positivo. </a:t>
                          </a:r>
                          <a:r>
                            <a:rPr lang="es-MX" baseline="0" dirty="0" smtClean="0"/>
                            <a:t>El paciente está sano y la prueba detecta enfermedad.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46154" t="-161905" r="-549" b="-74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030553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Dado que 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Probabilidad de</a:t>
                          </a: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Es</a:t>
                          </a:r>
                          <a:r>
                            <a:rPr lang="es-MX" baseline="0" dirty="0" smtClean="0">
                              <a:solidFill>
                                <a:schemeClr val="bg1"/>
                              </a:solidFill>
                            </a:rPr>
                            <a:t> igual a </a:t>
                          </a:r>
                          <a:r>
                            <a:rPr lang="es-MX" baseline="0" dirty="0" smtClean="0">
                              <a:solidFill>
                                <a:schemeClr val="bg1"/>
                              </a:solidFill>
                            </a:rPr>
                            <a:t>la probabilidad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sz="1400" dirty="0" smtClean="0">
                              <a:solidFill>
                                <a:schemeClr val="bg1"/>
                              </a:solidFill>
                            </a:rPr>
                            <a:t>Se</a:t>
                          </a:r>
                          <a:r>
                            <a:rPr lang="es-MX" sz="1400" baseline="0" dirty="0" smtClean="0">
                              <a:solidFill>
                                <a:schemeClr val="bg1"/>
                              </a:solidFill>
                            </a:rPr>
                            <a:t> expresa como</a:t>
                          </a:r>
                          <a:endParaRPr lang="es-MX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6">
                            <a:lumMod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74318227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856610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Sensibilidad. </a:t>
                          </a:r>
                          <a:r>
                            <a:rPr lang="es-MX" b="0" dirty="0" smtClean="0"/>
                            <a:t>Dado</a:t>
                          </a:r>
                          <a:r>
                            <a:rPr lang="es-MX" b="0" baseline="0" dirty="0" smtClean="0"/>
                            <a:t> el diagnóstico positivo la prueba sea positiva.</a:t>
                          </a:r>
                        </a:p>
                        <a:p>
                          <a:pPr algn="ctr"/>
                          <a:r>
                            <a:rPr lang="es-MX" dirty="0" smtClean="0"/>
                            <a:t>El </a:t>
                          </a:r>
                          <a:r>
                            <a:rPr lang="es-MX" dirty="0" smtClean="0"/>
                            <a:t>paciente está enfermo y la prueba lo confirma.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P(T </a:t>
                          </a:r>
                          <a:r>
                            <a:rPr lang="es-MX" baseline="0" dirty="0" smtClean="0"/>
                            <a:t>l D)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43391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t="-501905" r="-532890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1212" t="-501905" r="-386061" b="-40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/>
                            <a:t>Especificidad</a:t>
                          </a:r>
                          <a:r>
                            <a:rPr lang="es-MX" b="1" baseline="0" dirty="0" smtClean="0"/>
                            <a:t>. </a:t>
                          </a:r>
                          <a:r>
                            <a:rPr lang="es-MX" b="0" dirty="0" smtClean="0"/>
                            <a:t>Dado</a:t>
                          </a:r>
                          <a:r>
                            <a:rPr lang="es-MX" b="0" baseline="0" dirty="0" smtClean="0"/>
                            <a:t> el diagnóstico negativo la prueba sea negativa.</a:t>
                          </a:r>
                        </a:p>
                        <a:p>
                          <a:pPr algn="ctr"/>
                          <a:r>
                            <a:rPr lang="es-MX" b="1" baseline="0" dirty="0" smtClean="0"/>
                            <a:t> </a:t>
                          </a:r>
                          <a:r>
                            <a:rPr lang="es-MX" baseline="0" dirty="0" smtClean="0"/>
                            <a:t>El paciente está sano y la prueba lo confirma.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46154" t="-501905" r="-549" b="-4057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8965445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Probabilidad</a:t>
                          </a:r>
                          <a:endParaRPr lang="es-MX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b="1" dirty="0" smtClean="0">
                              <a:solidFill>
                                <a:schemeClr val="bg1"/>
                              </a:solidFill>
                            </a:rPr>
                            <a:t>Dado que</a:t>
                          </a: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>
                              <a:solidFill>
                                <a:schemeClr val="bg1"/>
                              </a:solidFill>
                            </a:rPr>
                            <a:t>Es</a:t>
                          </a:r>
                          <a:r>
                            <a:rPr lang="es-MX" baseline="0" dirty="0" smtClean="0">
                              <a:solidFill>
                                <a:schemeClr val="bg1"/>
                              </a:solidFill>
                            </a:rPr>
                            <a:t> igual a la probabilidad</a:t>
                          </a:r>
                          <a:endParaRPr lang="es-MX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s-MX" sz="1600" dirty="0" smtClean="0">
                              <a:solidFill>
                                <a:schemeClr val="bg1"/>
                              </a:solidFill>
                            </a:rPr>
                            <a:t>Se</a:t>
                          </a:r>
                          <a:r>
                            <a:rPr lang="es-MX" sz="1600" baseline="0" dirty="0" smtClean="0">
                              <a:solidFill>
                                <a:schemeClr val="bg1"/>
                              </a:solidFill>
                            </a:rPr>
                            <a:t> expresa como</a:t>
                          </a:r>
                          <a:endParaRPr lang="es-MX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solidFill>
                          <a:schemeClr val="accent5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735036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Diagnóstico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Prueba</a:t>
                          </a:r>
                          <a:endParaRPr lang="es-MX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6942394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(D)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Positivo (T)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Positividad. </a:t>
                          </a:r>
                          <a:r>
                            <a:rPr lang="es-MX" dirty="0" smtClean="0"/>
                            <a:t>Dada la</a:t>
                          </a:r>
                          <a:r>
                            <a:rPr lang="es-MX" baseline="0" dirty="0" smtClean="0"/>
                            <a:t> prueba positiva el diagnóstico </a:t>
                          </a:r>
                          <a:r>
                            <a:rPr lang="es-MX" baseline="0" dirty="0" smtClean="0"/>
                            <a:t>sea </a:t>
                          </a:r>
                          <a:r>
                            <a:rPr lang="es-MX" baseline="0" dirty="0" smtClean="0"/>
                            <a:t>positivo. </a:t>
                          </a:r>
                        </a:p>
                        <a:p>
                          <a:pPr algn="ctr"/>
                          <a:r>
                            <a:rPr lang="es-MX" baseline="0" dirty="0" smtClean="0"/>
                            <a:t>La prueba dice que el paciente está enfermo  y el diagnóstico lo confirma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dirty="0" smtClean="0"/>
                            <a:t>P(</a:t>
                          </a:r>
                          <a:r>
                            <a:rPr lang="es-MX" baseline="0" dirty="0" smtClean="0"/>
                            <a:t>D l T)</a:t>
                          </a:r>
                          <a:endParaRPr lang="es-MX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6109126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t="-893333" r="-532890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1212" t="-893333" r="-386061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s-MX" b="1" dirty="0" smtClean="0"/>
                            <a:t>Negatividad</a:t>
                          </a:r>
                          <a:r>
                            <a:rPr lang="es-MX" b="1" baseline="0" dirty="0" smtClean="0"/>
                            <a:t>.</a:t>
                          </a:r>
                          <a:r>
                            <a:rPr lang="es-MX" b="1" dirty="0" smtClean="0"/>
                            <a:t> </a:t>
                          </a:r>
                          <a:r>
                            <a:rPr lang="es-MX" dirty="0" smtClean="0"/>
                            <a:t>Dada la</a:t>
                          </a:r>
                          <a:r>
                            <a:rPr lang="es-MX" baseline="0" dirty="0" smtClean="0"/>
                            <a:t> prueba negativa el diagnóstico </a:t>
                          </a:r>
                          <a:r>
                            <a:rPr lang="es-MX" baseline="0" dirty="0" smtClean="0"/>
                            <a:t>sea </a:t>
                          </a:r>
                          <a:r>
                            <a:rPr lang="es-MX" baseline="0" dirty="0" smtClean="0"/>
                            <a:t>negativo.</a:t>
                          </a:r>
                        </a:p>
                        <a:p>
                          <a:pPr algn="ctr"/>
                          <a:r>
                            <a:rPr lang="es-MX" baseline="0" dirty="0" smtClean="0"/>
                            <a:t>La prueba dice que el paciente está sano  y el diagnóstico lo confirma</a:t>
                          </a:r>
                          <a:endParaRPr lang="es-MX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s-MX"/>
                        </a:p>
                      </a:txBody>
                      <a:tcPr>
                        <a:blipFill>
                          <a:blip r:embed="rId2"/>
                          <a:stretch>
                            <a:fillRect l="-946154" t="-893333" r="-549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847078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29438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probabilidad de que una matrimonio en México tenga hijos es del 80% ¿Cuál es la probabilidad de que no lo tenga?</a:t>
            </a: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95398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51252" y="3422469"/>
            <a:ext cx="11340875" cy="2375670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000" dirty="0" smtClean="0"/>
              <a:t>1. ¿Cuál </a:t>
            </a:r>
            <a:r>
              <a:rPr lang="es-ES" sz="2000" dirty="0"/>
              <a:t>es la probabilidad de que un individuo padezca diabetes</a:t>
            </a:r>
            <a:r>
              <a:rPr lang="es-ES" sz="2000" dirty="0" smtClean="0"/>
              <a:t>?</a:t>
            </a:r>
            <a:r>
              <a:rPr lang="es-ES" sz="2000" dirty="0"/>
              <a:t> </a:t>
            </a:r>
            <a:endParaRPr lang="es-ES" sz="2000" dirty="0" smtClean="0"/>
          </a:p>
          <a:p>
            <a:pPr marL="0" lvl="0" indent="0">
              <a:buNone/>
            </a:pPr>
            <a:endParaRPr lang="es-MX" sz="2000" dirty="0" smtClean="0"/>
          </a:p>
          <a:p>
            <a:pPr marL="0" lvl="0" indent="0">
              <a:buNone/>
            </a:pPr>
            <a:endParaRPr lang="es-MX" sz="2000" dirty="0"/>
          </a:p>
          <a:p>
            <a:pPr marL="0" lvl="0" indent="0">
              <a:buNone/>
            </a:pPr>
            <a:r>
              <a:rPr lang="es-ES" sz="2000" dirty="0" smtClean="0"/>
              <a:t>2. ¿Cuál </a:t>
            </a:r>
            <a:r>
              <a:rPr lang="es-ES" sz="2000" dirty="0"/>
              <a:t>es la probabilidad de que un individuo padezca obesidad</a:t>
            </a:r>
            <a:r>
              <a:rPr lang="es-ES" sz="2000" dirty="0" smtClean="0"/>
              <a:t>?</a:t>
            </a:r>
          </a:p>
          <a:p>
            <a:endParaRPr lang="es-MX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54798" y="827041"/>
            <a:ext cx="7933781" cy="19945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3645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4315" y="2899954"/>
            <a:ext cx="11340875" cy="2898186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s-ES" sz="2000" dirty="0" smtClean="0"/>
              <a:t>3. ¿Cuál </a:t>
            </a:r>
            <a:r>
              <a:rPr lang="es-ES" sz="2000" dirty="0"/>
              <a:t>es la probabilidad de que un individuo padezca diabetes y obesidad</a:t>
            </a:r>
            <a:r>
              <a:rPr lang="es-ES" sz="2000" dirty="0" smtClean="0"/>
              <a:t>?</a:t>
            </a:r>
          </a:p>
          <a:p>
            <a:pPr marL="0" lvl="0" indent="0">
              <a:buNone/>
            </a:pPr>
            <a:endParaRPr lang="es-MX" sz="2000" dirty="0" smtClean="0"/>
          </a:p>
          <a:p>
            <a:pPr marL="0" lvl="0" indent="0">
              <a:buNone/>
            </a:pPr>
            <a:endParaRPr lang="es-MX" sz="2000" dirty="0"/>
          </a:p>
          <a:p>
            <a:pPr marL="0" lvl="0" indent="0">
              <a:buNone/>
            </a:pPr>
            <a:r>
              <a:rPr lang="es-ES" sz="2000" dirty="0" smtClean="0"/>
              <a:t>4. ¿Cuál </a:t>
            </a:r>
            <a:r>
              <a:rPr lang="es-ES" sz="2000" dirty="0"/>
              <a:t>es la probabilidad de que un individuo padezca obesidad o diabetes</a:t>
            </a:r>
            <a:r>
              <a:rPr lang="es-ES" sz="2000" dirty="0" smtClean="0"/>
              <a:t>?</a:t>
            </a:r>
          </a:p>
          <a:p>
            <a:pPr marL="514350" lvl="0" indent="-514350">
              <a:buFont typeface="+mj-lt"/>
              <a:buAutoNum type="arabicPeriod"/>
            </a:pPr>
            <a:endParaRPr lang="es-MX" sz="2000" dirty="0" smtClean="0"/>
          </a:p>
          <a:p>
            <a:pPr marL="514350" lvl="0" indent="-514350">
              <a:buFont typeface="+mj-lt"/>
              <a:buAutoNum type="arabicPeriod"/>
            </a:pPr>
            <a:endParaRPr lang="es-MX" sz="2000" dirty="0"/>
          </a:p>
          <a:p>
            <a:pPr marL="0" lvl="0" indent="0">
              <a:buNone/>
            </a:pPr>
            <a:r>
              <a:rPr lang="es-ES" sz="2000" dirty="0" smtClean="0"/>
              <a:t>5. ¿Cuál </a:t>
            </a:r>
            <a:r>
              <a:rPr lang="es-ES" sz="2000" dirty="0"/>
              <a:t>es la probabilidad de que un individuo no padezca ni diabetes ni obesidad?</a:t>
            </a:r>
            <a:endParaRPr lang="es-MX" sz="2000" dirty="0"/>
          </a:p>
          <a:p>
            <a:endParaRPr lang="es-MX" dirty="0"/>
          </a:p>
        </p:txBody>
      </p:sp>
      <p:pic>
        <p:nvPicPr>
          <p:cNvPr id="4" name="image3.pn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967861" y="343716"/>
            <a:ext cx="7933781" cy="199453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2823977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6021" y="326027"/>
            <a:ext cx="8168505" cy="19207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5394" y="2651760"/>
            <a:ext cx="8660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/>
            </a:pPr>
            <a:r>
              <a:rPr lang="es-ES" dirty="0" smtClean="0"/>
              <a:t>Calcule sensibilidad</a:t>
            </a:r>
          </a:p>
          <a:p>
            <a:pPr marL="342900" indent="-342900">
              <a:buAutoNum type="alphaLcParenR"/>
            </a:pPr>
            <a:endParaRPr lang="es-MX" dirty="0" smtClean="0"/>
          </a:p>
          <a:p>
            <a:pPr marL="342900" indent="-342900">
              <a:buAutoNum type="alphaLcParenR"/>
            </a:pPr>
            <a:endParaRPr lang="es-MX" dirty="0"/>
          </a:p>
          <a:p>
            <a:pPr marL="342900" indent="-342900">
              <a:buAutoNum type="alphaLcParenR" startAt="2"/>
            </a:pPr>
            <a:r>
              <a:rPr lang="es-ES" dirty="0" smtClean="0"/>
              <a:t>Calcule especificidad</a:t>
            </a:r>
          </a:p>
          <a:p>
            <a:pPr marL="342900" indent="-342900">
              <a:buAutoNum type="alphaLcParenR" startAt="2"/>
            </a:pPr>
            <a:endParaRPr lang="es-MX" dirty="0" smtClean="0"/>
          </a:p>
          <a:p>
            <a:pPr marL="342900" indent="-342900">
              <a:buAutoNum type="alphaLcParenR" startAt="2"/>
            </a:pPr>
            <a:endParaRPr lang="es-MX" dirty="0"/>
          </a:p>
          <a:p>
            <a:pPr marL="342900" indent="-342900">
              <a:buAutoNum type="alphaLcParenR" startAt="3"/>
            </a:pPr>
            <a:r>
              <a:rPr lang="es-ES" dirty="0" smtClean="0"/>
              <a:t>Calcule positividad</a:t>
            </a:r>
          </a:p>
          <a:p>
            <a:pPr marL="342900" indent="-342900">
              <a:buAutoNum type="alphaLcParenR" startAt="3"/>
            </a:pPr>
            <a:endParaRPr lang="es-MX" dirty="0" smtClean="0"/>
          </a:p>
          <a:p>
            <a:pPr marL="342900" indent="-342900">
              <a:buAutoNum type="alphaLcParenR" startAt="3"/>
            </a:pPr>
            <a:endParaRPr lang="es-MX" dirty="0"/>
          </a:p>
          <a:p>
            <a:pPr marL="342900" indent="-342900">
              <a:buAutoNum type="alphaLcParenR" startAt="4"/>
            </a:pPr>
            <a:r>
              <a:rPr lang="es-ES" dirty="0" smtClean="0"/>
              <a:t>Calcule negatividad</a:t>
            </a:r>
          </a:p>
          <a:p>
            <a:pPr marL="342900" indent="-342900">
              <a:buAutoNum type="alphaLcParenR" startAt="4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01786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916021" y="326027"/>
            <a:ext cx="8168505" cy="192078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705394" y="2651760"/>
            <a:ext cx="866067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arenR" startAt="5"/>
            </a:pPr>
            <a:r>
              <a:rPr lang="es-ES" dirty="0" smtClean="0"/>
              <a:t>Calcule </a:t>
            </a:r>
            <a:r>
              <a:rPr lang="es-ES" dirty="0"/>
              <a:t>la probabilidad de un falso negativo dado el </a:t>
            </a:r>
            <a:r>
              <a:rPr lang="es-ES" dirty="0" smtClean="0"/>
              <a:t>diagnóstico</a:t>
            </a:r>
          </a:p>
          <a:p>
            <a:pPr marL="342900" indent="-342900">
              <a:buAutoNum type="alphaLcParenR" startAt="5"/>
            </a:pPr>
            <a:endParaRPr lang="es-ES" dirty="0"/>
          </a:p>
          <a:p>
            <a:endParaRPr lang="es-MX" dirty="0"/>
          </a:p>
          <a:p>
            <a:pPr marL="342900" indent="-342900">
              <a:buAutoNum type="alphaLcParenR" startAt="6"/>
            </a:pPr>
            <a:r>
              <a:rPr lang="es-ES" dirty="0" smtClean="0"/>
              <a:t>Calcule </a:t>
            </a:r>
            <a:r>
              <a:rPr lang="es-ES" dirty="0"/>
              <a:t>la probabilidad de un falso positivo dado el </a:t>
            </a:r>
            <a:r>
              <a:rPr lang="es-ES" dirty="0" smtClean="0"/>
              <a:t>diagnóstico</a:t>
            </a:r>
          </a:p>
          <a:p>
            <a:pPr marL="342900" indent="-342900">
              <a:buAutoNum type="alphaLcParenR" startAt="6"/>
            </a:pPr>
            <a:endParaRPr lang="es-ES" dirty="0"/>
          </a:p>
          <a:p>
            <a:pPr marL="342900" indent="-342900">
              <a:buAutoNum type="alphaLcParenR" startAt="6"/>
            </a:pPr>
            <a:endParaRPr lang="es-MX" dirty="0"/>
          </a:p>
          <a:p>
            <a:pPr marL="342900" indent="-342900">
              <a:buAutoNum type="alphaLcParenR" startAt="7"/>
            </a:pPr>
            <a:r>
              <a:rPr lang="es-ES" dirty="0" smtClean="0"/>
              <a:t>Calcule </a:t>
            </a:r>
            <a:r>
              <a:rPr lang="es-ES" dirty="0"/>
              <a:t>la probabilidad de un falso negativo dada la </a:t>
            </a:r>
            <a:r>
              <a:rPr lang="es-ES" dirty="0" smtClean="0"/>
              <a:t>prueba</a:t>
            </a:r>
          </a:p>
          <a:p>
            <a:pPr marL="342900" indent="-342900">
              <a:buAutoNum type="alphaLcParenR" startAt="7"/>
            </a:pPr>
            <a:endParaRPr lang="es-ES" dirty="0"/>
          </a:p>
          <a:p>
            <a:pPr marL="342900" indent="-342900">
              <a:buAutoNum type="alphaLcParenR" startAt="7"/>
            </a:pPr>
            <a:endParaRPr lang="es-MX" dirty="0"/>
          </a:p>
          <a:p>
            <a:r>
              <a:rPr lang="es-ES" dirty="0"/>
              <a:t>h)      Calcule la probabilidad de un falso positivo dada la prueba</a:t>
            </a:r>
            <a:endParaRPr lang="es-MX" dirty="0"/>
          </a:p>
          <a:p>
            <a:pPr marL="342900" indent="-342900">
              <a:buAutoNum type="alphaLcParenR" startAt="4"/>
            </a:pPr>
            <a:endParaRPr lang="es-MX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4136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653143"/>
            <a:ext cx="9872871" cy="138248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a) Si se elige al azar a uno de estos individuos, ¿cuál es la probabilidad de que padezca diabetes tipo II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X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)?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8" name="Objeto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117540"/>
              </p:ext>
            </p:extLst>
          </p:nvPr>
        </p:nvGraphicFramePr>
        <p:xfrm>
          <a:off x="7837304" y="4706815"/>
          <a:ext cx="2019740" cy="1472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4" name="Ecuación" r:id="rId3" imgW="799920" imgH="583920" progId="Equation.3">
                  <p:embed/>
                </p:oleObj>
              </mc:Choice>
              <mc:Fallback>
                <p:oleObj name="Ecuación" r:id="rId3" imgW="799920" imgH="583920" progId="Equation.3">
                  <p:embed/>
                  <p:pic>
                    <p:nvPicPr>
                      <p:cNvPr id="8" name="Objeto 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837304" y="4706815"/>
                        <a:ext cx="2019740" cy="1472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5"/>
          <a:srcRect l="9488" t="35886" r="9074" b="27301"/>
          <a:stretch/>
        </p:blipFill>
        <p:spPr>
          <a:xfrm>
            <a:off x="2220686" y="2301257"/>
            <a:ext cx="7636358" cy="194168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9048764" y="3777342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5181600" y="3777342"/>
            <a:ext cx="555171" cy="348343"/>
          </a:xfrm>
          <a:prstGeom prst="ellipse">
            <a:avLst/>
          </a:prstGeom>
          <a:noFill/>
          <a:ln w="508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</a:endParaRPr>
          </a:p>
        </p:txBody>
      </p:sp>
      <p:graphicFrame>
        <p:nvGraphicFramePr>
          <p:cNvPr id="13" name="Objeto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26535116"/>
              </p:ext>
            </p:extLst>
          </p:nvPr>
        </p:nvGraphicFramePr>
        <p:xfrm>
          <a:off x="377825" y="4859338"/>
          <a:ext cx="559911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85" name="Ecuación" r:id="rId6" imgW="2323800" imgH="393480" progId="Equation.3">
                  <p:embed/>
                </p:oleObj>
              </mc:Choice>
              <mc:Fallback>
                <p:oleObj name="Ecuación" r:id="rId6" imgW="2323800" imgH="393480" progId="Equation.3">
                  <p:embed/>
                  <p:pic>
                    <p:nvPicPr>
                      <p:cNvPr id="13" name="Objeto 12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77825" y="4859338"/>
                        <a:ext cx="5599113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0" name="Conector recto de flecha 9"/>
          <p:cNvCxnSpPr/>
          <p:nvPr/>
        </p:nvCxnSpPr>
        <p:spPr>
          <a:xfrm>
            <a:off x="6150428" y="5332661"/>
            <a:ext cx="1458686" cy="0"/>
          </a:xfrm>
          <a:prstGeom prst="straightConnector1">
            <a:avLst/>
          </a:prstGeom>
          <a:ln w="508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1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424539" y="315683"/>
            <a:ext cx="10276118" cy="1382486"/>
          </a:xfrm>
        </p:spPr>
        <p:txBody>
          <a:bodyPr>
            <a:noAutofit/>
          </a:bodyPr>
          <a:lstStyle/>
          <a:p>
            <a:pPr marL="533400" indent="-488950" algn="just">
              <a:buNone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 Se elige al azar a un individuo y se encuentra que éste no tiene hipertensión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B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), ¿cuál es la probabilidad de que tampoco tenga diabetes tipo II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Y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)?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9488" t="35886" r="9074" b="27301"/>
          <a:stretch/>
        </p:blipFill>
        <p:spPr>
          <a:xfrm>
            <a:off x="2220686" y="1778738"/>
            <a:ext cx="7636358" cy="194168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7415905" y="2773666"/>
            <a:ext cx="555171" cy="348343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1" name="Elipse 10"/>
          <p:cNvSpPr/>
          <p:nvPr/>
        </p:nvSpPr>
        <p:spPr>
          <a:xfrm>
            <a:off x="9048763" y="2773666"/>
            <a:ext cx="555171" cy="348343"/>
          </a:xfrm>
          <a:prstGeom prst="ellipse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7584345"/>
              </p:ext>
            </p:extLst>
          </p:nvPr>
        </p:nvGraphicFramePr>
        <p:xfrm>
          <a:off x="8723543" y="3914775"/>
          <a:ext cx="2663825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8" name="Ecuación" r:id="rId4" imgW="1054080" imgH="583920" progId="Equation.3">
                  <p:embed/>
                </p:oleObj>
              </mc:Choice>
              <mc:Fallback>
                <p:oleObj name="Ecuación" r:id="rId4" imgW="1054080" imgH="583920" progId="Equation.3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723543" y="3914775"/>
                        <a:ext cx="2663825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0870286"/>
              </p:ext>
            </p:extLst>
          </p:nvPr>
        </p:nvGraphicFramePr>
        <p:xfrm>
          <a:off x="219075" y="3987800"/>
          <a:ext cx="6791325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09" name="Ecuación" r:id="rId6" imgW="2819160" imgH="419040" progId="Equation.3">
                  <p:embed/>
                </p:oleObj>
              </mc:Choice>
              <mc:Fallback>
                <p:oleObj name="Ecuación" r:id="rId6" imgW="2819160" imgH="419040" progId="Equation.3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19075" y="3987800"/>
                        <a:ext cx="6791325" cy="1008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cto de flecha 12"/>
          <p:cNvCxnSpPr/>
          <p:nvPr/>
        </p:nvCxnSpPr>
        <p:spPr>
          <a:xfrm>
            <a:off x="7173687" y="4489709"/>
            <a:ext cx="1458686" cy="0"/>
          </a:xfrm>
          <a:prstGeom prst="straightConnector1">
            <a:avLst/>
          </a:prstGeom>
          <a:ln w="508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16"/>
          <p:cNvSpPr txBox="1">
            <a:spLocks/>
          </p:cNvSpPr>
          <p:nvPr/>
        </p:nvSpPr>
        <p:spPr>
          <a:xfrm>
            <a:off x="2300404" y="5256619"/>
            <a:ext cx="5845633" cy="1601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MX" sz="4400" u="sng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Probabilidad condicional</a:t>
            </a:r>
          </a:p>
          <a:p>
            <a:pPr marL="45720" indent="0" algn="ctr">
              <a:buNone/>
            </a:pPr>
            <a:r>
              <a:rPr lang="es-MX" sz="16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Cuando se calculan las probabilidades con un subconjunto  del conjunto universal como </a:t>
            </a:r>
            <a:r>
              <a:rPr lang="es-MX" sz="16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denominador</a:t>
            </a:r>
            <a:endParaRPr lang="es-MX" sz="16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Flecha derecha 1"/>
          <p:cNvSpPr/>
          <p:nvPr/>
        </p:nvSpPr>
        <p:spPr>
          <a:xfrm rot="20455668">
            <a:off x="8196332" y="5312796"/>
            <a:ext cx="1532354" cy="598714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Marcador de contenido 16"/>
          <p:cNvSpPr txBox="1">
            <a:spLocks/>
          </p:cNvSpPr>
          <p:nvPr/>
        </p:nvSpPr>
        <p:spPr>
          <a:xfrm>
            <a:off x="2452041" y="6154884"/>
            <a:ext cx="5350136" cy="5984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488950" algn="just">
              <a:buFont typeface="Arial" panose="020B0604020202020204" pitchFamily="34" charset="0"/>
              <a:buNone/>
            </a:pPr>
            <a:endParaRPr lang="es-MX" sz="18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77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163275" y="337455"/>
            <a:ext cx="10668012" cy="138248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c) Si se elige al azar a un individuo, ¿cuál es la probabilidad de que tenga tanto diabetes tipo II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X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 como hipertensión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)?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9488" t="35886" r="9074" b="27301"/>
          <a:stretch/>
        </p:blipFill>
        <p:spPr>
          <a:xfrm>
            <a:off x="2220686" y="1778738"/>
            <a:ext cx="7636358" cy="194168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5157118" y="2340994"/>
            <a:ext cx="555171" cy="34834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9039229" y="3249347"/>
            <a:ext cx="555171" cy="34834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943624"/>
              </p:ext>
            </p:extLst>
          </p:nvPr>
        </p:nvGraphicFramePr>
        <p:xfrm>
          <a:off x="9131756" y="3914775"/>
          <a:ext cx="2697163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5" name="Ecuación" r:id="rId4" imgW="1066680" imgH="583920" progId="Equation.3">
                  <p:embed/>
                </p:oleObj>
              </mc:Choice>
              <mc:Fallback>
                <p:oleObj name="Ecuación" r:id="rId4" imgW="1066680" imgH="583920" progId="Equation.3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131756" y="3914775"/>
                        <a:ext cx="2697163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7638522"/>
              </p:ext>
            </p:extLst>
          </p:nvPr>
        </p:nvGraphicFramePr>
        <p:xfrm>
          <a:off x="365580" y="4007077"/>
          <a:ext cx="7218363" cy="946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6" name="Ecuación" r:id="rId6" imgW="2997000" imgH="393480" progId="Equation.3">
                  <p:embed/>
                </p:oleObj>
              </mc:Choice>
              <mc:Fallback>
                <p:oleObj name="Ecuación" r:id="rId6" imgW="2997000" imgH="393480" progId="Equation.3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65580" y="4007077"/>
                        <a:ext cx="7218363" cy="946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cto de flecha 12"/>
          <p:cNvCxnSpPr/>
          <p:nvPr/>
        </p:nvCxnSpPr>
        <p:spPr>
          <a:xfrm>
            <a:off x="7598233" y="4500595"/>
            <a:ext cx="1458686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Marcador de contenido 16"/>
          <p:cNvSpPr txBox="1">
            <a:spLocks/>
          </p:cNvSpPr>
          <p:nvPr/>
        </p:nvSpPr>
        <p:spPr>
          <a:xfrm>
            <a:off x="3748767" y="5554222"/>
            <a:ext cx="5845633" cy="113593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Font typeface="Corbel" pitchFamily="34" charset="0"/>
              <a:buNone/>
            </a:pPr>
            <a:r>
              <a:rPr lang="es-MX" sz="4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Probabilidad conjunta</a:t>
            </a:r>
          </a:p>
          <a:p>
            <a:pPr marL="45720" indent="0" algn="ctr">
              <a:buFont typeface="Corbel" pitchFamily="34" charset="0"/>
              <a:buNone/>
            </a:pPr>
            <a:r>
              <a:rPr lang="es-MX" sz="16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Probabilidad calculada a partir de un grupo de individuos que posee dos características al mismo tiempo</a:t>
            </a:r>
            <a:endParaRPr lang="es-MX" sz="4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Flecha derecha 1"/>
          <p:cNvSpPr/>
          <p:nvPr/>
        </p:nvSpPr>
        <p:spPr>
          <a:xfrm rot="20455668">
            <a:off x="9112678" y="5335515"/>
            <a:ext cx="1532354" cy="5987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15" name="Objeto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6815053"/>
              </p:ext>
            </p:extLst>
          </p:nvPr>
        </p:nvGraphicFramePr>
        <p:xfrm>
          <a:off x="365580" y="5506031"/>
          <a:ext cx="1558925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17" name="Ecuación" r:id="rId8" imgW="647640" imgH="215640" progId="Equation.3">
                  <p:embed/>
                </p:oleObj>
              </mc:Choice>
              <mc:Fallback>
                <p:oleObj name="Ecuación" r:id="rId8" imgW="647640" imgH="215640" progId="Equation.3">
                  <p:embed/>
                  <p:pic>
                    <p:nvPicPr>
                      <p:cNvPr id="15" name="Objeto 14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65580" y="5506031"/>
                        <a:ext cx="1558925" cy="5191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Conector recto de flecha 15"/>
          <p:cNvCxnSpPr/>
          <p:nvPr/>
        </p:nvCxnSpPr>
        <p:spPr>
          <a:xfrm>
            <a:off x="1299451" y="4725293"/>
            <a:ext cx="1155" cy="739801"/>
          </a:xfrm>
          <a:prstGeom prst="straightConnector1">
            <a:avLst/>
          </a:prstGeom>
          <a:ln w="508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93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4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163275" y="337455"/>
            <a:ext cx="10668012" cy="1077688"/>
          </a:xfrm>
        </p:spPr>
        <p:txBody>
          <a:bodyPr>
            <a:noAutofit/>
          </a:bodyPr>
          <a:lstStyle/>
          <a:p>
            <a:pPr marL="533400" indent="-488950" algn="just">
              <a:buNone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 </a:t>
            </a: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Se elige al azar a un individuo y se encuentra que éste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tiene </a:t>
            </a: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hipertensión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), </a:t>
            </a: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¿cuál es la probabilidad de que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tenga </a:t>
            </a: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diabetes tipo II 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X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)?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9" name="Imagen 8"/>
          <p:cNvPicPr>
            <a:picLocks noChangeAspect="1"/>
          </p:cNvPicPr>
          <p:nvPr/>
        </p:nvPicPr>
        <p:blipFill rotWithShape="1">
          <a:blip r:embed="rId3"/>
          <a:srcRect l="9488" t="35886" r="9074" b="27301"/>
          <a:stretch/>
        </p:blipFill>
        <p:spPr>
          <a:xfrm>
            <a:off x="2220686" y="1778738"/>
            <a:ext cx="7636358" cy="1941680"/>
          </a:xfrm>
          <a:prstGeom prst="rect">
            <a:avLst/>
          </a:prstGeom>
        </p:spPr>
      </p:pic>
      <p:sp>
        <p:nvSpPr>
          <p:cNvPr id="3" name="Elipse 2"/>
          <p:cNvSpPr/>
          <p:nvPr/>
        </p:nvSpPr>
        <p:spPr>
          <a:xfrm>
            <a:off x="5157118" y="2340994"/>
            <a:ext cx="555171" cy="34834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Elipse 10"/>
          <p:cNvSpPr/>
          <p:nvPr/>
        </p:nvSpPr>
        <p:spPr>
          <a:xfrm>
            <a:off x="9039229" y="2340993"/>
            <a:ext cx="555171" cy="348343"/>
          </a:xfrm>
          <a:prstGeom prst="ellipse">
            <a:avLst/>
          </a:prstGeom>
          <a:noFill/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10" name="Objeto 9"/>
          <p:cNvGraphicFramePr>
            <a:graphicFrameLocks noChangeAspect="1"/>
          </p:cNvGraphicFramePr>
          <p:nvPr>
            <p:extLst/>
          </p:nvPr>
        </p:nvGraphicFramePr>
        <p:xfrm>
          <a:off x="8670955" y="3803701"/>
          <a:ext cx="3308350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6" name="Ecuación" r:id="rId4" imgW="1307880" imgH="1028520" progId="Equation.3">
                  <p:embed/>
                </p:oleObj>
              </mc:Choice>
              <mc:Fallback>
                <p:oleObj name="Ecuación" r:id="rId4" imgW="1307880" imgH="1028520" progId="Equation.3">
                  <p:embed/>
                  <p:pic>
                    <p:nvPicPr>
                      <p:cNvPr id="10" name="Objeto 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670955" y="3803701"/>
                        <a:ext cx="3308350" cy="2593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to 11"/>
          <p:cNvGraphicFramePr>
            <a:graphicFrameLocks noChangeAspect="1"/>
          </p:cNvGraphicFramePr>
          <p:nvPr>
            <p:extLst/>
          </p:nvPr>
        </p:nvGraphicFramePr>
        <p:xfrm>
          <a:off x="272139" y="3869017"/>
          <a:ext cx="6881813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7" name="Ecuación" r:id="rId6" imgW="2857320" imgH="419040" progId="Equation.3">
                  <p:embed/>
                </p:oleObj>
              </mc:Choice>
              <mc:Fallback>
                <p:oleObj name="Ecuación" r:id="rId6" imgW="2857320" imgH="419040" progId="Equation.3">
                  <p:embed/>
                  <p:pic>
                    <p:nvPicPr>
                      <p:cNvPr id="12" name="Objeto 1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72139" y="3869017"/>
                        <a:ext cx="6881813" cy="1006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cto de flecha 12"/>
          <p:cNvCxnSpPr/>
          <p:nvPr/>
        </p:nvCxnSpPr>
        <p:spPr>
          <a:xfrm>
            <a:off x="7190497" y="4372254"/>
            <a:ext cx="1458686" cy="0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3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54727" y="1930832"/>
            <a:ext cx="9872871" cy="4038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Del inciso (d) podemos concluir:</a:t>
            </a:r>
          </a:p>
          <a:p>
            <a:endParaRPr lang="es-MX" sz="2400" dirty="0" smtClean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  <a:p>
            <a:pPr marL="45720" indent="0" algn="ctr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La probabilidad condicional de A dado B es igual a la probabilidad de A ∩ B dividida entre la probabilidad de B, siempre que ésta sea diferente de cero.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3852863" y="4670425"/>
          <a:ext cx="3276600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8" name="Ecuación" r:id="rId3" imgW="1295280" imgH="419040" progId="Equation.3">
                  <p:embed/>
                </p:oleObj>
              </mc:Choice>
              <mc:Fallback>
                <p:oleObj name="Ecuación" r:id="rId3" imgW="1295280" imgH="41904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52863" y="4670425"/>
                        <a:ext cx="3276600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to 4"/>
          <p:cNvGraphicFramePr>
            <a:graphicFrameLocks noChangeAspect="1"/>
          </p:cNvGraphicFramePr>
          <p:nvPr>
            <p:extLst/>
          </p:nvPr>
        </p:nvGraphicFramePr>
        <p:xfrm>
          <a:off x="7243987" y="4789033"/>
          <a:ext cx="14779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79" name="Ecuación" r:id="rId5" imgW="583920" imgH="215640" progId="Equation.3">
                  <p:embed/>
                </p:oleObj>
              </mc:Choice>
              <mc:Fallback>
                <p:oleObj name="Ecuación" r:id="rId5" imgW="583920" imgH="215640" progId="Equation.3">
                  <p:embed/>
                  <p:pic>
                    <p:nvPicPr>
                      <p:cNvPr id="5" name="Objeto 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243987" y="4789033"/>
                        <a:ext cx="1477963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ítulo 1"/>
          <p:cNvSpPr txBox="1">
            <a:spLocks/>
          </p:cNvSpPr>
          <p:nvPr/>
        </p:nvSpPr>
        <p:spPr>
          <a:xfrm>
            <a:off x="3780430" y="228647"/>
            <a:ext cx="798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Probabilidad condicional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59775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43000" y="1480455"/>
            <a:ext cx="5540821" cy="1066802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Sin embargo, cuando dos eventos son independientes el cálculo de la probabilidad condicional se simplifica.</a:t>
            </a:r>
          </a:p>
          <a:p>
            <a:pPr marL="45720" indent="0" algn="just">
              <a:buNone/>
            </a:pP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graphicFrame>
        <p:nvGraphicFramePr>
          <p:cNvPr id="4" name="Objeto 3"/>
          <p:cNvGraphicFramePr>
            <a:graphicFrameLocks noChangeAspect="1"/>
          </p:cNvGraphicFramePr>
          <p:nvPr>
            <p:extLst/>
          </p:nvPr>
        </p:nvGraphicFramePr>
        <p:xfrm>
          <a:off x="280761" y="4180114"/>
          <a:ext cx="3148013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0" name="Ecuación" r:id="rId3" imgW="1244520" imgH="419040" progId="Equation.3">
                  <p:embed/>
                </p:oleObj>
              </mc:Choice>
              <mc:Fallback>
                <p:oleObj name="Ecuación" r:id="rId3" imgW="1244520" imgH="419040" progId="Equation.3">
                  <p:embed/>
                  <p:pic>
                    <p:nvPicPr>
                      <p:cNvPr id="4" name="Objeto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0761" y="4180114"/>
                        <a:ext cx="3148013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to 5"/>
          <p:cNvGraphicFramePr>
            <a:graphicFrameLocks noChangeAspect="1"/>
          </p:cNvGraphicFramePr>
          <p:nvPr>
            <p:extLst/>
          </p:nvPr>
        </p:nvGraphicFramePr>
        <p:xfrm>
          <a:off x="4696502" y="4179888"/>
          <a:ext cx="3468687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1" name="Ecuación" r:id="rId5" imgW="1371600" imgH="419040" progId="Equation.3">
                  <p:embed/>
                </p:oleObj>
              </mc:Choice>
              <mc:Fallback>
                <p:oleObj name="Ecuación" r:id="rId5" imgW="1371600" imgH="419040" progId="Equation.3">
                  <p:embed/>
                  <p:pic>
                    <p:nvPicPr>
                      <p:cNvPr id="6" name="Objeto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96502" y="4179888"/>
                        <a:ext cx="3468687" cy="1057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Conector recto de flecha 6"/>
          <p:cNvCxnSpPr/>
          <p:nvPr/>
        </p:nvCxnSpPr>
        <p:spPr>
          <a:xfrm flipV="1">
            <a:off x="3467580" y="4708525"/>
            <a:ext cx="1115302" cy="226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/>
          <p:cNvCxnSpPr/>
          <p:nvPr/>
        </p:nvCxnSpPr>
        <p:spPr>
          <a:xfrm flipH="1">
            <a:off x="3879402" y="3824512"/>
            <a:ext cx="4960" cy="751114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Objeto 10"/>
          <p:cNvGraphicFramePr>
            <a:graphicFrameLocks noChangeAspect="1"/>
          </p:cNvGraphicFramePr>
          <p:nvPr>
            <p:extLst/>
          </p:nvPr>
        </p:nvGraphicFramePr>
        <p:xfrm>
          <a:off x="2015677" y="3145513"/>
          <a:ext cx="37274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2" name="Ecuación" r:id="rId7" imgW="1473120" imgH="215640" progId="Equation.3">
                  <p:embed/>
                </p:oleObj>
              </mc:Choice>
              <mc:Fallback>
                <p:oleObj name="Ecuación" r:id="rId7" imgW="1473120" imgH="215640" progId="Equation.3">
                  <p:embed/>
                  <p:pic>
                    <p:nvPicPr>
                      <p:cNvPr id="11" name="Objeto 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015677" y="3145513"/>
                        <a:ext cx="3727450" cy="546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Conector recto 12"/>
          <p:cNvCxnSpPr/>
          <p:nvPr/>
        </p:nvCxnSpPr>
        <p:spPr>
          <a:xfrm flipH="1">
            <a:off x="7228110" y="4179888"/>
            <a:ext cx="946801" cy="435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/>
          <p:cNvCxnSpPr/>
          <p:nvPr/>
        </p:nvCxnSpPr>
        <p:spPr>
          <a:xfrm flipH="1">
            <a:off x="6683821" y="4724174"/>
            <a:ext cx="946801" cy="43565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/>
          <p:cNvCxnSpPr/>
          <p:nvPr/>
        </p:nvCxnSpPr>
        <p:spPr>
          <a:xfrm flipV="1">
            <a:off x="8176084" y="4724174"/>
            <a:ext cx="1185636" cy="12019"/>
          </a:xfrm>
          <a:prstGeom prst="straightConnector1">
            <a:avLst/>
          </a:prstGeom>
          <a:ln w="508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Objeto 18"/>
          <p:cNvGraphicFramePr>
            <a:graphicFrameLocks noChangeAspect="1"/>
          </p:cNvGraphicFramePr>
          <p:nvPr>
            <p:extLst/>
          </p:nvPr>
        </p:nvGraphicFramePr>
        <p:xfrm>
          <a:off x="9398102" y="4387850"/>
          <a:ext cx="2408237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673" name="Ecuación" r:id="rId9" imgW="952200" imgH="253800" progId="Equation.3">
                  <p:embed/>
                </p:oleObj>
              </mc:Choice>
              <mc:Fallback>
                <p:oleObj name="Ecuación" r:id="rId9" imgW="952200" imgH="253800" progId="Equation.3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98102" y="4387850"/>
                        <a:ext cx="2408237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Título 1"/>
          <p:cNvSpPr txBox="1">
            <a:spLocks/>
          </p:cNvSpPr>
          <p:nvPr/>
        </p:nvSpPr>
        <p:spPr>
          <a:xfrm>
            <a:off x="3780430" y="228647"/>
            <a:ext cx="798126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MX"/>
            </a:defPPr>
            <a:lvl1pPr algn="r">
              <a:defRPr sz="7200" b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defRPr>
            </a:lvl1pPr>
          </a:lstStyle>
          <a:p>
            <a:r>
              <a:rPr lang="es-MX" dirty="0" smtClean="0"/>
              <a:t>Probabilidad condicional</a:t>
            </a:r>
            <a:endParaRPr lang="es-MX" dirty="0"/>
          </a:p>
        </p:txBody>
      </p:sp>
      <p:sp>
        <p:nvSpPr>
          <p:cNvPr id="5" name="CuadroTexto 4"/>
          <p:cNvSpPr txBox="1"/>
          <p:nvPr/>
        </p:nvSpPr>
        <p:spPr>
          <a:xfrm>
            <a:off x="280761" y="5708469"/>
            <a:ext cx="113451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Independiente y mutuamente excluyente no significa lo mismo. Si A y B son independientes y el evento A ocurre, el resultado de B no se verá afectado. El evento B podría ocurrir o no, y P(</a:t>
            </a:r>
            <a:r>
              <a:rPr lang="es-MX" b="1" dirty="0" err="1" smtClean="0">
                <a:solidFill>
                  <a:srgbClr val="FF0000"/>
                </a:solidFill>
              </a:rPr>
              <a:t>BlA</a:t>
            </a:r>
            <a:r>
              <a:rPr lang="es-MX" b="1" dirty="0" smtClean="0">
                <a:solidFill>
                  <a:srgbClr val="FF0000"/>
                </a:solidFill>
              </a:rPr>
              <a:t>) = P(B). Pero, si Ay B son mutuamente excluyentes y el evento A ocurre, el evento B no ocurre.</a:t>
            </a:r>
            <a:endParaRPr lang="es-MX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152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Marcador de contenido 16"/>
          <p:cNvSpPr>
            <a:spLocks noGrp="1"/>
          </p:cNvSpPr>
          <p:nvPr>
            <p:ph idx="1"/>
          </p:nvPr>
        </p:nvSpPr>
        <p:spPr>
          <a:xfrm>
            <a:off x="163275" y="337455"/>
            <a:ext cx="10668012" cy="1007326"/>
          </a:xfrm>
        </p:spPr>
        <p:txBody>
          <a:bodyPr>
            <a:noAutofit/>
          </a:bodyPr>
          <a:lstStyle/>
          <a:p>
            <a:pPr marL="446088" indent="-401638" algn="just">
              <a:buNone/>
            </a:pPr>
            <a:r>
              <a:rPr lang="es-MX" sz="2400" dirty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e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 Si se elige al azar a un individuo, ¿cuál es la probabilidad de que tenga diabetes tipo II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X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), hipertensión (</a:t>
            </a:r>
            <a:r>
              <a:rPr lang="es-MX" sz="2400" i="1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A</a:t>
            </a:r>
            <a:r>
              <a:rPr lang="es-MX" sz="2400" dirty="0" smtClean="0">
                <a:solidFill>
                  <a:schemeClr val="accent5">
                    <a:lumMod val="50000"/>
                  </a:schemeClr>
                </a:solidFill>
                <a:latin typeface="Arial Narrow" panose="020B0606020202030204" pitchFamily="34" charset="0"/>
              </a:rPr>
              <a:t>) o ambas?</a:t>
            </a:r>
            <a:endParaRPr lang="es-MX" sz="2400" dirty="0">
              <a:solidFill>
                <a:schemeClr val="accent5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8" name="Imagen 17"/>
          <p:cNvPicPr>
            <a:picLocks noChangeAspect="1"/>
          </p:cNvPicPr>
          <p:nvPr/>
        </p:nvPicPr>
        <p:blipFill rotWithShape="1">
          <a:blip r:embed="rId3"/>
          <a:srcRect l="37524" t="23376" r="36095" b="49636"/>
          <a:stretch/>
        </p:blipFill>
        <p:spPr>
          <a:xfrm>
            <a:off x="1507686" y="2106587"/>
            <a:ext cx="2815209" cy="1620000"/>
          </a:xfrm>
          <a:prstGeom prst="rect">
            <a:avLst/>
          </a:prstGeom>
        </p:spPr>
      </p:pic>
      <p:pic>
        <p:nvPicPr>
          <p:cNvPr id="22" name="Imagen 21"/>
          <p:cNvPicPr>
            <a:picLocks noChangeAspect="1"/>
          </p:cNvPicPr>
          <p:nvPr/>
        </p:nvPicPr>
        <p:blipFill rotWithShape="1">
          <a:blip r:embed="rId4"/>
          <a:srcRect l="39048" t="24899" r="34191" b="47842"/>
          <a:stretch/>
        </p:blipFill>
        <p:spPr>
          <a:xfrm>
            <a:off x="1508400" y="2106000"/>
            <a:ext cx="2827455" cy="1620000"/>
          </a:xfrm>
          <a:prstGeom prst="rect">
            <a:avLst/>
          </a:prstGeom>
        </p:spPr>
      </p:pic>
      <p:graphicFrame>
        <p:nvGraphicFramePr>
          <p:cNvPr id="19" name="Objeto 18"/>
          <p:cNvGraphicFramePr>
            <a:graphicFrameLocks noChangeAspect="1"/>
          </p:cNvGraphicFramePr>
          <p:nvPr>
            <p:extLst/>
          </p:nvPr>
        </p:nvGraphicFramePr>
        <p:xfrm>
          <a:off x="1631531" y="2173855"/>
          <a:ext cx="277631" cy="2997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7" name="Ecuación" r:id="rId5" imgW="152280" imgH="164880" progId="Equation.3">
                  <p:embed/>
                </p:oleObj>
              </mc:Choice>
              <mc:Fallback>
                <p:oleObj name="Ecuación" r:id="rId5" imgW="152280" imgH="164880" progId="Equation.3">
                  <p:embed/>
                  <p:pic>
                    <p:nvPicPr>
                      <p:cNvPr id="19" name="Objeto 1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31531" y="2173855"/>
                        <a:ext cx="277631" cy="29972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to 22"/>
          <p:cNvGraphicFramePr>
            <a:graphicFrameLocks noChangeAspect="1"/>
          </p:cNvGraphicFramePr>
          <p:nvPr>
            <p:extLst/>
          </p:nvPr>
        </p:nvGraphicFramePr>
        <p:xfrm>
          <a:off x="5232873" y="1838635"/>
          <a:ext cx="5942012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8" name="Ecuación" r:id="rId7" imgW="2349360" imgH="215640" progId="Equation.3">
                  <p:embed/>
                </p:oleObj>
              </mc:Choice>
              <mc:Fallback>
                <p:oleObj name="Ecuación" r:id="rId7" imgW="2349360" imgH="215640" progId="Equation.3">
                  <p:embed/>
                  <p:pic>
                    <p:nvPicPr>
                      <p:cNvPr id="23" name="Objeto 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32873" y="1838635"/>
                        <a:ext cx="5942012" cy="544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6" name="Imagen 25"/>
          <p:cNvPicPr>
            <a:picLocks noChangeAspect="1"/>
          </p:cNvPicPr>
          <p:nvPr/>
        </p:nvPicPr>
        <p:blipFill rotWithShape="1">
          <a:blip r:embed="rId9"/>
          <a:srcRect l="9488" t="35886" r="9074" b="27301"/>
          <a:stretch/>
        </p:blipFill>
        <p:spPr>
          <a:xfrm>
            <a:off x="2867303" y="4560375"/>
            <a:ext cx="7636358" cy="1941680"/>
          </a:xfrm>
          <a:prstGeom prst="rect">
            <a:avLst/>
          </a:prstGeom>
        </p:spPr>
      </p:pic>
      <p:graphicFrame>
        <p:nvGraphicFramePr>
          <p:cNvPr id="27" name="Objeto 26"/>
          <p:cNvGraphicFramePr>
            <a:graphicFrameLocks noChangeAspect="1"/>
          </p:cNvGraphicFramePr>
          <p:nvPr>
            <p:extLst/>
          </p:nvPr>
        </p:nvGraphicFramePr>
        <p:xfrm>
          <a:off x="3888013" y="2173700"/>
          <a:ext cx="322262" cy="300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79" name="Ecuación" r:id="rId10" imgW="177480" imgH="164880" progId="Equation.3">
                  <p:embed/>
                </p:oleObj>
              </mc:Choice>
              <mc:Fallback>
                <p:oleObj name="Ecuación" r:id="rId10" imgW="177480" imgH="164880" progId="Equation.3">
                  <p:embed/>
                  <p:pic>
                    <p:nvPicPr>
                      <p:cNvPr id="27" name="Objeto 26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888013" y="2173700"/>
                        <a:ext cx="322262" cy="3000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to 27"/>
          <p:cNvGraphicFramePr>
            <a:graphicFrameLocks noChangeAspect="1"/>
          </p:cNvGraphicFramePr>
          <p:nvPr>
            <p:extLst/>
          </p:nvPr>
        </p:nvGraphicFramePr>
        <p:xfrm>
          <a:off x="2750190" y="1719801"/>
          <a:ext cx="330200" cy="32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0" name="Ecuación" r:id="rId12" imgW="164880" imgH="177480" progId="Equation.3">
                  <p:embed/>
                </p:oleObj>
              </mc:Choice>
              <mc:Fallback>
                <p:oleObj name="Ecuación" r:id="rId12" imgW="164880" imgH="177480" progId="Equation.3">
                  <p:embed/>
                  <p:pic>
                    <p:nvPicPr>
                      <p:cNvPr id="28" name="Objeto 27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750190" y="1719801"/>
                        <a:ext cx="330200" cy="3222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Conector recto 4"/>
          <p:cNvCxnSpPr/>
          <p:nvPr/>
        </p:nvCxnSpPr>
        <p:spPr>
          <a:xfrm>
            <a:off x="7174839" y="2361975"/>
            <a:ext cx="947057" cy="0"/>
          </a:xfrm>
          <a:prstGeom prst="line">
            <a:avLst/>
          </a:prstGeom>
          <a:ln w="508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/>
          <p:cNvCxnSpPr/>
          <p:nvPr/>
        </p:nvCxnSpPr>
        <p:spPr>
          <a:xfrm>
            <a:off x="8368961" y="2361975"/>
            <a:ext cx="947057" cy="0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29"/>
          <p:cNvCxnSpPr/>
          <p:nvPr/>
        </p:nvCxnSpPr>
        <p:spPr>
          <a:xfrm>
            <a:off x="9655556" y="2361975"/>
            <a:ext cx="1422308" cy="0"/>
          </a:xfrm>
          <a:prstGeom prst="line">
            <a:avLst/>
          </a:prstGeom>
          <a:ln w="508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ángulo 6"/>
          <p:cNvSpPr/>
          <p:nvPr/>
        </p:nvSpPr>
        <p:spPr>
          <a:xfrm>
            <a:off x="9560445" y="5101932"/>
            <a:ext cx="787202" cy="393539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" name="Rectángulo 31"/>
          <p:cNvSpPr/>
          <p:nvPr/>
        </p:nvSpPr>
        <p:spPr>
          <a:xfrm>
            <a:off x="5717223" y="5091322"/>
            <a:ext cx="787202" cy="393539"/>
          </a:xfrm>
          <a:prstGeom prst="rect">
            <a:avLst/>
          </a:prstGeom>
          <a:noFill/>
          <a:ln w="508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/>
          <p:cNvSpPr/>
          <p:nvPr/>
        </p:nvSpPr>
        <p:spPr>
          <a:xfrm>
            <a:off x="5714197" y="6015807"/>
            <a:ext cx="787202" cy="393539"/>
          </a:xfrm>
          <a:prstGeom prst="rect">
            <a:avLst/>
          </a:prstGeom>
          <a:noFill/>
          <a:ln w="508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4" name="Objeto 33"/>
          <p:cNvGraphicFramePr>
            <a:graphicFrameLocks noChangeAspect="1"/>
          </p:cNvGraphicFramePr>
          <p:nvPr>
            <p:extLst/>
          </p:nvPr>
        </p:nvGraphicFramePr>
        <p:xfrm>
          <a:off x="5377171" y="2926183"/>
          <a:ext cx="4208462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1" name="Ecuación" r:id="rId14" imgW="1663560" imgH="583920" progId="Equation.3">
                  <p:embed/>
                </p:oleObj>
              </mc:Choice>
              <mc:Fallback>
                <p:oleObj name="Ecuación" r:id="rId14" imgW="1663560" imgH="583920" progId="Equation.3">
                  <p:embed/>
                  <p:pic>
                    <p:nvPicPr>
                      <p:cNvPr id="34" name="Objeto 33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377171" y="2926183"/>
                        <a:ext cx="4208462" cy="1473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5" name="Imagen 34"/>
          <p:cNvPicPr>
            <a:picLocks noChangeAspect="1"/>
          </p:cNvPicPr>
          <p:nvPr/>
        </p:nvPicPr>
        <p:blipFill rotWithShape="1">
          <a:blip r:embed="rId3"/>
          <a:srcRect l="37524" t="53669" r="36095" b="18551"/>
          <a:stretch/>
        </p:blipFill>
        <p:spPr>
          <a:xfrm>
            <a:off x="3962388" y="5008417"/>
            <a:ext cx="1270485" cy="752575"/>
          </a:xfrm>
          <a:prstGeom prst="rect">
            <a:avLst/>
          </a:prstGeom>
        </p:spPr>
      </p:pic>
      <p:pic>
        <p:nvPicPr>
          <p:cNvPr id="36" name="Imagen 35"/>
          <p:cNvPicPr>
            <a:picLocks noChangeAspect="1"/>
          </p:cNvPicPr>
          <p:nvPr/>
        </p:nvPicPr>
        <p:blipFill rotWithShape="1">
          <a:blip r:embed="rId16"/>
          <a:srcRect l="40286" t="22190" r="33333" b="49729"/>
          <a:stretch/>
        </p:blipFill>
        <p:spPr>
          <a:xfrm>
            <a:off x="10566879" y="5008417"/>
            <a:ext cx="1260507" cy="754742"/>
          </a:xfrm>
          <a:prstGeom prst="rect">
            <a:avLst/>
          </a:prstGeom>
        </p:spPr>
      </p:pic>
      <p:pic>
        <p:nvPicPr>
          <p:cNvPr id="37" name="Imagen 36"/>
          <p:cNvPicPr>
            <a:picLocks noChangeAspect="1"/>
          </p:cNvPicPr>
          <p:nvPr/>
        </p:nvPicPr>
        <p:blipFill rotWithShape="1">
          <a:blip r:embed="rId16"/>
          <a:srcRect l="40286" t="52820" r="33333" b="19228"/>
          <a:stretch/>
        </p:blipFill>
        <p:spPr>
          <a:xfrm>
            <a:off x="6717171" y="5836942"/>
            <a:ext cx="1260507" cy="751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279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2" grpId="0" animBg="1"/>
      <p:bldP spid="33" grpId="0" animBg="1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2450</TotalTime>
  <Words>1149</Words>
  <Application>Microsoft Office PowerPoint</Application>
  <PresentationFormat>Panorámica</PresentationFormat>
  <Paragraphs>154</Paragraphs>
  <Slides>26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6" baseType="lpstr">
      <vt:lpstr>Arial</vt:lpstr>
      <vt:lpstr>Arial Narrow</vt:lpstr>
      <vt:lpstr>Calibri</vt:lpstr>
      <vt:lpstr>Calibri Light</vt:lpstr>
      <vt:lpstr>Cambria Math</vt:lpstr>
      <vt:lpstr>Corbel</vt:lpstr>
      <vt:lpstr>Times New Roman</vt:lpstr>
      <vt:lpstr>Wingdings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Ricardo Javier Díaz Domínguez</dc:creator>
  <cp:lastModifiedBy>Erika Vianey Zañudo Angulo</cp:lastModifiedBy>
  <cp:revision>55</cp:revision>
  <dcterms:created xsi:type="dcterms:W3CDTF">2017-01-15T16:12:03Z</dcterms:created>
  <dcterms:modified xsi:type="dcterms:W3CDTF">2019-01-31T20:24:00Z</dcterms:modified>
</cp:coreProperties>
</file>