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5"/>
  </p:notesMasterIdLst>
  <p:sldIdLst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F02"/>
    <a:srgbClr val="FFD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Ganancias Brutas (€)</c:v>
                </c:pt>
              </c:strCache>
            </c:strRef>
          </c:tx>
          <c:spPr>
            <a:ln>
              <a:solidFill>
                <a:srgbClr val="9B2D1F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Q1 - 2023</c:v>
                </c:pt>
                <c:pt idx="1">
                  <c:v>Q2 - 2023</c:v>
                </c:pt>
                <c:pt idx="2">
                  <c:v>Q3 - 2023</c:v>
                </c:pt>
                <c:pt idx="3">
                  <c:v>Q4 - 2023</c:v>
                </c:pt>
                <c:pt idx="4">
                  <c:v>Q1 - 2024</c:v>
                </c:pt>
                <c:pt idx="5">
                  <c:v>Q2 - 2024</c:v>
                </c:pt>
                <c:pt idx="6">
                  <c:v>Q3 - 2024</c:v>
                </c:pt>
                <c:pt idx="7">
                  <c:v>Q4 - 2024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20124</c:v>
                </c:pt>
                <c:pt idx="1">
                  <c:v>25972</c:v>
                </c:pt>
                <c:pt idx="2">
                  <c:v>16770</c:v>
                </c:pt>
                <c:pt idx="3">
                  <c:v>37582</c:v>
                </c:pt>
                <c:pt idx="4">
                  <c:v>25116</c:v>
                </c:pt>
                <c:pt idx="5">
                  <c:v>29328</c:v>
                </c:pt>
                <c:pt idx="6">
                  <c:v>23712</c:v>
                </c:pt>
                <c:pt idx="7">
                  <c:v>44928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Gridlines>
          <c:spPr>
            <a:ln w="9525">
              <a:solidFill>
                <a:srgbClr val="C8C8C8"/>
              </a:solidFill>
              <a:prstDash val="solid"/>
            </a:ln>
          </c:spPr>
        </c:majorGridlines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>
          <c:spPr>
            <a:ln w="9525">
              <a:solidFill>
                <a:srgbClr val="C8C8C8"/>
              </a:solidFill>
              <a:prstDash val="solid"/>
            </a:ln>
          </c:spPr>
        </c:majorGridlines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Ganancias Brutas (€)</c:v>
                </c:pt>
              </c:strCache>
            </c:strRef>
          </c:tx>
          <c:spPr>
            <a:ln>
              <a:solidFill>
                <a:srgbClr val="956251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Q1 - 2023</c:v>
                </c:pt>
                <c:pt idx="1">
                  <c:v>Q2 - 2023</c:v>
                </c:pt>
                <c:pt idx="2">
                  <c:v>Q3 - 2023</c:v>
                </c:pt>
                <c:pt idx="3">
                  <c:v>Q4 - 2023</c:v>
                </c:pt>
                <c:pt idx="4">
                  <c:v>Q1 - 2024</c:v>
                </c:pt>
                <c:pt idx="5">
                  <c:v>Q2 - 2024</c:v>
                </c:pt>
                <c:pt idx="6">
                  <c:v>Q3 - 2024</c:v>
                </c:pt>
                <c:pt idx="7">
                  <c:v>Q4 - 2024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31741.44</c:v>
                </c:pt>
                <c:pt idx="1">
                  <c:v>5083.59</c:v>
                </c:pt>
                <c:pt idx="2">
                  <c:v>3595.71</c:v>
                </c:pt>
                <c:pt idx="3">
                  <c:v>1487.8799999999999</c:v>
                </c:pt>
                <c:pt idx="4">
                  <c:v>17938.620000000003</c:v>
                </c:pt>
                <c:pt idx="5">
                  <c:v>51996.0</c:v>
                </c:pt>
                <c:pt idx="6">
                  <c:v>1559.88</c:v>
                </c:pt>
                <c:pt idx="7">
                  <c:v>30547.65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Gridlines>
          <c:spPr>
            <a:ln w="9525">
              <a:solidFill>
                <a:srgbClr val="C8C8C8"/>
              </a:solidFill>
              <a:prstDash val="solid"/>
            </a:ln>
          </c:spPr>
        </c:majorGridlines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>
          <c:spPr>
            <a:ln w="9525">
              <a:solidFill>
                <a:srgbClr val="C8C8C8"/>
              </a:solidFill>
              <a:prstDash val="solid"/>
            </a:ln>
          </c:spPr>
        </c:majorGridlines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1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Q1 - 2023</c:v>
                </c:pt>
                <c:pt idx="1">
                  <c:v>Q2 - 2023</c:v>
                </c:pt>
                <c:pt idx="2">
                  <c:v>Q3 - 2023</c:v>
                </c:pt>
                <c:pt idx="3">
                  <c:v>Q4 - 2023</c:v>
                </c:pt>
                <c:pt idx="4">
                  <c:v>Q1 - 2024</c:v>
                </c:pt>
                <c:pt idx="5">
                  <c:v>Q2 - 2024</c:v>
                </c:pt>
                <c:pt idx="6">
                  <c:v>Q3 - 2024</c:v>
                </c:pt>
                <c:pt idx="7">
                  <c:v>Q4 - 2024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234</c:v>
                </c:pt>
                <c:pt idx="1">
                  <c:v>302</c:v>
                </c:pt>
                <c:pt idx="2">
                  <c:v>195</c:v>
                </c:pt>
                <c:pt idx="3">
                  <c:v>437</c:v>
                </c:pt>
                <c:pt idx="4">
                  <c:v>322</c:v>
                </c:pt>
                <c:pt idx="5">
                  <c:v>376</c:v>
                </c:pt>
                <c:pt idx="6">
                  <c:v>304</c:v>
                </c:pt>
                <c:pt idx="7">
                  <c:v>576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1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Q1 - 2023</c:v>
                </c:pt>
                <c:pt idx="1">
                  <c:v>Q2 - 2023</c:v>
                </c:pt>
                <c:pt idx="2">
                  <c:v>Q3 - 2023</c:v>
                </c:pt>
                <c:pt idx="3">
                  <c:v>Q4 - 2023</c:v>
                </c:pt>
                <c:pt idx="4">
                  <c:v>Q1 - 2024</c:v>
                </c:pt>
                <c:pt idx="5">
                  <c:v>Q2 - 2024</c:v>
                </c:pt>
                <c:pt idx="6">
                  <c:v>Q3 - 2024</c:v>
                </c:pt>
                <c:pt idx="7">
                  <c:v>Q4 - 2024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256</c:v>
                </c:pt>
                <c:pt idx="1">
                  <c:v>41</c:v>
                </c:pt>
                <c:pt idx="2">
                  <c:v>29</c:v>
                </c:pt>
                <c:pt idx="3">
                  <c:v>12</c:v>
                </c:pt>
                <c:pt idx="4">
                  <c:v>138</c:v>
                </c:pt>
                <c:pt idx="5">
                  <c:v>400</c:v>
                </c:pt>
                <c:pt idx="6">
                  <c:v>12</c:v>
                </c:pt>
                <c:pt idx="7">
                  <c:v>235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Ganancias Brutas PyCoffee R340 (€)</c:v>
                </c:pt>
              </c:strCache>
            </c:strRef>
          </c:tx>
          <c:spPr>
            <a:solidFill>
              <a:srgbClr val="9B2D1F"/>
            </a:solidFill>
          </c:spPr>
          <c:cat>
            <c:strRef>
              <c:f>Sheet1!$A$2:$A$9</c:f>
              <c:strCache>
                <c:ptCount val="8"/>
                <c:pt idx="0">
                  <c:v>Q1 - 2023</c:v>
                </c:pt>
                <c:pt idx="1">
                  <c:v>Q2 - 2023</c:v>
                </c:pt>
                <c:pt idx="2">
                  <c:v>Q3 - 2023</c:v>
                </c:pt>
                <c:pt idx="3">
                  <c:v>Q4 - 2023</c:v>
                </c:pt>
                <c:pt idx="4">
                  <c:v>Q1 - 2024</c:v>
                </c:pt>
                <c:pt idx="5">
                  <c:v>Q2 - 2024</c:v>
                </c:pt>
                <c:pt idx="6">
                  <c:v>Q3 - 2024</c:v>
                </c:pt>
                <c:pt idx="7">
                  <c:v>Q4 - 2024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20124</c:v>
                </c:pt>
                <c:pt idx="1">
                  <c:v>25972</c:v>
                </c:pt>
                <c:pt idx="2">
                  <c:v>16770</c:v>
                </c:pt>
                <c:pt idx="3">
                  <c:v>37582</c:v>
                </c:pt>
                <c:pt idx="4">
                  <c:v>25116</c:v>
                </c:pt>
                <c:pt idx="5">
                  <c:v>29328</c:v>
                </c:pt>
                <c:pt idx="6">
                  <c:v>23712</c:v>
                </c:pt>
                <c:pt idx="7">
                  <c:v>44928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Ganancias Brutas PyCoffee R570 (€)</c:v>
                </c:pt>
              </c:strCache>
            </c:strRef>
          </c:tx>
          <c:spPr>
            <a:solidFill>
              <a:srgbClr val="956251"/>
            </a:solidFill>
          </c:spPr>
          <c:cat>
            <c:strRef>
              <c:f>Sheet1!$A$2:$A$9</c:f>
              <c:strCache>
                <c:ptCount val="8"/>
                <c:pt idx="0">
                  <c:v>Q1 - 2023</c:v>
                </c:pt>
                <c:pt idx="1">
                  <c:v>Q2 - 2023</c:v>
                </c:pt>
                <c:pt idx="2">
                  <c:v>Q3 - 2023</c:v>
                </c:pt>
                <c:pt idx="3">
                  <c:v>Q4 - 2023</c:v>
                </c:pt>
                <c:pt idx="4">
                  <c:v>Q1 - 2024</c:v>
                </c:pt>
                <c:pt idx="5">
                  <c:v>Q2 - 2024</c:v>
                </c:pt>
                <c:pt idx="6">
                  <c:v>Q3 - 2024</c:v>
                </c:pt>
                <c:pt idx="7">
                  <c:v>Q4 - 2024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31741.44</c:v>
                </c:pt>
                <c:pt idx="1">
                  <c:v>5083.59</c:v>
                </c:pt>
                <c:pt idx="2">
                  <c:v>3595.71</c:v>
                </c:pt>
                <c:pt idx="3">
                  <c:v>1487.8799999999999</c:v>
                </c:pt>
                <c:pt idx="4">
                  <c:v>17938.620000000003</c:v>
                </c:pt>
                <c:pt idx="5">
                  <c:v>51996.0</c:v>
                </c:pt>
                <c:pt idx="6">
                  <c:v>1559.88</c:v>
                </c:pt>
                <c:pt idx="7">
                  <c:v>30547.65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Ganancias Brutas (€)</c:v>
                </c:pt>
              </c:strCache>
            </c:strRef>
          </c:tx>
          <c:spPr>
            <a:solidFill>
              <a:srgbClr val="D34817"/>
            </a:solidFill>
          </c:spPr>
          <c:cat>
            <c:strRef>
              <c:f>Sheet1!$A$2:$A$9</c:f>
              <c:strCache>
                <c:ptCount val="8"/>
                <c:pt idx="0">
                  <c:v>Q1 - 2023</c:v>
                </c:pt>
                <c:pt idx="1">
                  <c:v>Q2 - 2023</c:v>
                </c:pt>
                <c:pt idx="2">
                  <c:v>Q3 - 2023</c:v>
                </c:pt>
                <c:pt idx="3">
                  <c:v>Q4 - 2023</c:v>
                </c:pt>
                <c:pt idx="4">
                  <c:v>Q1 - 2024</c:v>
                </c:pt>
                <c:pt idx="5">
                  <c:v>Q2 - 2024</c:v>
                </c:pt>
                <c:pt idx="6">
                  <c:v>Q3 - 2024</c:v>
                </c:pt>
                <c:pt idx="7">
                  <c:v>Q4 - 2024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51865.44</c:v>
                </c:pt>
                <c:pt idx="1">
                  <c:v>31055.59</c:v>
                </c:pt>
                <c:pt idx="2">
                  <c:v>20365.71</c:v>
                </c:pt>
                <c:pt idx="3">
                  <c:v>39069.88</c:v>
                </c:pt>
                <c:pt idx="4">
                  <c:v>43054.62</c:v>
                </c:pt>
                <c:pt idx="5">
                  <c:v>81324.0</c:v>
                </c:pt>
                <c:pt idx="6">
                  <c:v>25271.88</c:v>
                </c:pt>
                <c:pt idx="7">
                  <c:v>75475.65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>
          <c:spPr>
            <a:ln w="9525">
              <a:solidFill>
                <a:srgbClr val="C8C8C8"/>
              </a:solidFill>
              <a:prstDash val="solid"/>
            </a:ln>
          </c:spPr>
        </c:majorGridlines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 w="9525">
              <a:solidFill>
                <a:srgbClr val="C8C8C8"/>
              </a:solidFill>
              <a:prstDash val="solid"/>
            </a:ln>
          </c:spPr>
        </c:majorGridlines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8F168-F316-4268-B438-156A5D44E90E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B116C-1706-4A8D-BC0A-6A706F1D5E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99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rgbClr val="990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3D268-6959-F0A2-D6CB-627A1999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492" y="1122363"/>
            <a:ext cx="6039608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64EC7-1DCF-78D5-F2C7-44A3768F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492" y="3665538"/>
            <a:ext cx="603960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IE" dirty="0"/>
          </a:p>
        </p:txBody>
      </p:sp>
      <p:pic>
        <p:nvPicPr>
          <p:cNvPr id="6" name="Imagen 5" descr="Cocina con estantes blancos&#10;&#10;Descripción generada automáticamente con confianza media">
            <a:extLst>
              <a:ext uri="{FF2B5EF4-FFF2-40B4-BE49-F238E27FC236}">
                <a16:creationId xmlns:a16="http://schemas.microsoft.com/office/drawing/2014/main" id="{3D953B57-5313-995F-6883-559B89051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6" r="27788"/>
          <a:stretch/>
        </p:blipFill>
        <p:spPr>
          <a:xfrm>
            <a:off x="0" y="1"/>
            <a:ext cx="542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78090EF-AAC6-0C99-AA0A-06B941442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0FAACB-2531-BCE0-1E02-DF43DE0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5D2594-86AD-0914-0707-405D76CF4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87EB7-440D-7528-6F53-B52314CD4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DEA0DBB-F95A-EC09-61EF-90883C68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0762297-2146-FE66-1DEA-C4F66D65F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7948F74-0BF5-FB25-32D0-93DA5A808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7A42BDC-6FEC-8687-0AAB-31FEE7623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7E982D7-8CD1-04BB-4E7F-FCFDD02D43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3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78D908-5E43-6172-CE44-B141ECAFD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C4A10A-C7A7-34D0-7D2F-E6A5D745A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44354E-D0DD-3FEE-9DDE-662A97B3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483FD-2B9A-AE0D-D60B-C7C785678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2DACEBF-0181-0BC9-3F53-F34009A5D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5221FB4-B485-CD3F-8AFC-384E72DD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E9E4F48-37FD-92D3-BB51-60BA977A3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B34C14F-DF6F-BF08-B2C5-107E3258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DDBD5B3-2C8F-B34E-9B1F-AB052BA87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radecimiento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pic>
        <p:nvPicPr>
          <p:cNvPr id="11" name="Imagen 10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C06B7A04-C231-D933-C5A1-BE4670AA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idos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AC4CDAD-393E-1B2F-31BE-4A0322CA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3DF42-B994-8F5B-6370-D3BD44B7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912745" cy="16002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79719-EEE6-B6AD-3F13-B9A59A20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9127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3792EFB-E52B-A7EA-B702-D8F41E6F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07F6701F-3349-317F-BD09-AA9E87417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E0F83B8-AB2C-182F-20A1-86B9B55A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6D528AA-4334-3FFF-6787-B4CC9E4D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699674E-69EA-9E3A-8980-9D7A1B65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CE799EE-906A-6118-4B2F-BEE508B619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7855E274-39CD-4476-2B41-D34FAD6D360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639627" y="2057400"/>
            <a:ext cx="29127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93D1EEF4-33BC-F66F-1A4D-26F3AC53246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8439465" y="2057400"/>
            <a:ext cx="29127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9C3C1DE3-9372-5D1F-FDC2-2FBBC8BBD7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40263" y="457200"/>
            <a:ext cx="2911475" cy="1600200"/>
          </a:xfrm>
        </p:spPr>
        <p:txBody>
          <a:bodyPr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E" sz="2400" kern="1200" dirty="0">
                <a:solidFill>
                  <a:srgbClr val="990F0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n-IE" dirty="0"/>
          </a:p>
        </p:txBody>
      </p:sp>
      <p:sp>
        <p:nvSpPr>
          <p:cNvPr id="18" name="Marcador de contenido 16">
            <a:extLst>
              <a:ext uri="{FF2B5EF4-FFF2-40B4-BE49-F238E27FC236}">
                <a16:creationId xmlns:a16="http://schemas.microsoft.com/office/drawing/2014/main" id="{2A1D152D-996B-74DC-3F20-D8E93ECC74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8831" y="457200"/>
            <a:ext cx="2911475" cy="1600200"/>
          </a:xfrm>
        </p:spPr>
        <p:txBody>
          <a:bodyPr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E" sz="2400" kern="1200" dirty="0">
                <a:solidFill>
                  <a:srgbClr val="990F0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4637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364601B-1236-ED72-D32C-0941F4A2F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3" name="Imagen 1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A42CF82-C8A6-6EB1-E196-2ED2F6C19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AD844A-E31D-3879-89BB-741989F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80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AD6EB-1663-B80A-CEDB-12CEBF69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4445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901700" indent="-444500" defTabSz="9017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3pPr>
            <a:lvl4pPr marL="1612900" indent="-2413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4pPr>
            <a:lvl5pPr marL="2159000" indent="-3302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4" name="Marcador de número de diapositiva 7">
            <a:extLst>
              <a:ext uri="{FF2B5EF4-FFF2-40B4-BE49-F238E27FC236}">
                <a16:creationId xmlns:a16="http://schemas.microsoft.com/office/drawing/2014/main" id="{9C6DB6F6-6021-7691-799D-471BB44B7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603269" cy="365125"/>
          </a:xfrm>
        </p:spPr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57B6F9-3AAC-320B-F161-1C41C5AB5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72435732-23CC-9A8A-C866-27327746B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615950C-F5D5-BF09-B330-CBBE9AE7C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6B2398E-7D63-1A13-8E52-3E1D29762F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1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DB7DA-F524-6DB8-EC88-3861703E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7" name="Imagen 6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597C2B12-BC97-45A1-B0F1-015B07E01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DB780CB1-B894-FE43-236E-76DB7D1B82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161F1E-D124-50D5-606A-3A208BA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282E95F-53C8-7C08-82E0-BED3712AC2D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9788" y="1825625"/>
            <a:ext cx="518001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3542F-DAFA-121C-5461-F7999E23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625"/>
            <a:ext cx="520552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C8C9629-0408-BE68-BAC0-171D7C1CB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48B622A-40D5-F579-3B2D-86AB931B5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6A382-628A-D388-AC51-96EEFE8BA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F3C8554-522B-2999-F7BE-B265203ED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A52315A-E6F7-1B9C-DF51-51A654EC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19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C0D0242-9289-5747-D066-26F7A2524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25394D-73AE-78A5-85CD-9592F40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31238-74AA-C300-3E15-722391AF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C9F7D6-B940-53B6-7DC5-6478E441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B4519-E659-20BB-07AA-956A6F3FF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A60CAD-0AE6-A809-D2EE-3419C6D8F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57EF03B-B040-C62D-AB5A-91D394928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6ACA032-E1A9-056E-F562-3BDD16732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1774D6A-199A-7D7A-D0C7-B10BF281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4FF0F3A-B90E-86F1-2F5B-7FFD71272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6" name="Imagen 15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143F8063-5FB5-1C99-8E5B-B5FE11A0FC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CBE3DA4-3A5C-A51B-9275-6AF883C38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0BB08F5-770F-6BA4-2E68-39C536FD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29E292-0CB8-8CC3-E4B2-6149C868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28FA9-9FC5-FB67-A547-7B98917A8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C6B7B51-BE75-754B-17E7-23EAB50E5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D5D9D4-89D2-9D3B-C23E-EF39D1BD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9E968A-DA67-5068-4BD0-5447DD80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BE7494D-3383-D74A-C9C9-808362113E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184477E-4805-D5DC-E387-30F2E83B7F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B2C7767-0587-6898-080C-B4910F8F6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BA64B2-B96D-9C89-CD9A-4899FE9F8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5433112-5DCE-448E-E4ED-2D5B9E3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93644C3-168C-B547-EF1D-6BFF4AB04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9C439F4-FFF4-6260-BB87-1F5FB3E00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318CDB9C-9541-1B54-7B91-7DA542550D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C35B20D-83DC-436D-B80F-64F614212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3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AC4CDAD-393E-1B2F-31BE-4A0322CA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3DF42-B994-8F5B-6370-D3BD44B7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04EA2-3BC8-3907-8612-FFE53672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60363" indent="-360363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 sz="2000"/>
            </a:lvl3pPr>
            <a:lvl4pPr>
              <a:buClr>
                <a:srgbClr val="990F02"/>
              </a:buClr>
              <a:defRPr sz="1800"/>
            </a:lvl4pPr>
            <a:lvl5pPr>
              <a:buClr>
                <a:srgbClr val="990F02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79719-EEE6-B6AD-3F13-B9A59A20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3792EFB-E52B-A7EA-B702-D8F41E6F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07F6701F-3349-317F-BD09-AA9E87417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E0F83B8-AB2C-182F-20A1-86B9B55A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6D528AA-4334-3FFF-6787-B4CC9E4D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699674E-69EA-9E3A-8980-9D7A1B65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CE799EE-906A-6118-4B2F-BEE508B619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8EC1CCA-8F94-5760-B23C-846A9378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03D14B-97F7-AACD-5A54-0C3F47F4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37B023-38F2-B71C-5043-7C50F499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999C08-654A-AC28-E6DC-BAB5E5EB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5611B12-3B84-6612-7486-DCA8F7F14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F056FDC-3C5A-CE82-4B60-6CC5175D0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FC5AB-8D6B-69C4-AED2-198E6058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2888B3C-2A3A-E5B2-B1C5-36848C97E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3185F1A-F2AB-D2C0-6680-F300BC3B45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A2D2F862-7E9E-C8DA-E121-05885681C0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F426B-1E2E-5325-6231-B4FB327D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73C40-41D3-3220-105E-77905886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C3C0A-F700-8ED4-BFB7-9182DB271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03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973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90F0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b="0" i="0" u="none"/>
              <a:t>Resultados PyCoffeeMax R340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200" y="2185625"/>
          <a:ext cx="10515600" cy="399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825625"/>
            <a:ext cx="105156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400"/>
              <a:t>PyCoffeeMax R340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b="0" i="0" u="none"/>
              <a:t>Resultados PyCoffeeMax R570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200" y="2185625"/>
          <a:ext cx="10515600" cy="399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825625"/>
            <a:ext cx="105156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400"/>
              <a:t>PyCoffeeMax R570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b="0" i="0" u="none"/>
              <a:t>Comparación Ventas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839788" y="2185625"/>
          <a:ext cx="5180012" cy="40040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9788" y="1825625"/>
            <a:ext cx="5180012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400"/>
              <a:t>Ventas PyCoffeeMax R340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6172200" y="2185625"/>
          <a:ext cx="5205522" cy="400403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5625"/>
            <a:ext cx="5205522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400"/>
              <a:t>Ventas PyCoffeeMax R570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b="0" i="0" u="none"/>
              <a:t>Resultados Finales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200" y="2185625"/>
          <a:ext cx="10515600" cy="399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825625"/>
            <a:ext cx="105156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400"/>
              <a:t>Resultados Finales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_PyCoffe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PyCoffee.pptx" id="{8DFCA3FD-8E27-49FA-B7A1-B6EBDE97F3D3}" vid="{C9C2A034-2832-4621-BF7D-A0FFB96A51E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3e0d5c-c63f-460e-a01b-c3c1b1e6d2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D661AAA0EC84ABFEFC633B2DB026A" ma:contentTypeVersion="10" ma:contentTypeDescription="Create a new document." ma:contentTypeScope="" ma:versionID="fffbffbdf5da4f7f4298bca1e626ed39">
  <xsd:schema xmlns:xsd="http://www.w3.org/2001/XMLSchema" xmlns:xs="http://www.w3.org/2001/XMLSchema" xmlns:p="http://schemas.microsoft.com/office/2006/metadata/properties" xmlns:ns3="d63e0d5c-c63f-460e-a01b-c3c1b1e6d2be" xmlns:ns4="031189a0-810b-4ad6-b918-0433468cbd9f" targetNamespace="http://schemas.microsoft.com/office/2006/metadata/properties" ma:root="true" ma:fieldsID="3b0be44d02306dbe6483bf02ec227363" ns3:_="" ns4:_="">
    <xsd:import namespace="d63e0d5c-c63f-460e-a01b-c3c1b1e6d2be"/>
    <xsd:import namespace="031189a0-810b-4ad6-b918-0433468cb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0d5c-c63f-460e-a01b-c3c1b1e6d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189a0-810b-4ad6-b918-0433468cb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9C3DD7-5210-4F78-9071-EE63BDC0D033}">
  <ds:schemaRefs>
    <ds:schemaRef ds:uri="http://schemas.microsoft.com/office/infopath/2007/PartnerControls"/>
    <ds:schemaRef ds:uri="http://purl.org/dc/elements/1.1/"/>
    <ds:schemaRef ds:uri="http://purl.org/dc/dcmitype/"/>
    <ds:schemaRef ds:uri="d63e0d5c-c63f-460e-a01b-c3c1b1e6d2be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031189a0-810b-4ad6-b918-0433468cbd9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3C15E86-2326-4B78-8ADC-81A344B0A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0d5c-c63f-460e-a01b-c3c1b1e6d2be"/>
    <ds:schemaRef ds:uri="031189a0-810b-4ad6-b918-0433468cb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91C172-5FCA-4B14-88AB-D69178099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Plantilla_PyCoffee</Template>
  <TotalTime>23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Wingdings</vt:lpstr>
      <vt:lpstr>Plantilla_PyCoffee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Morales Miron</dc:creator>
  <cp:lastModifiedBy>Eduardo Morales Miron</cp:lastModifiedBy>
  <cp:revision>17</cp:revision>
  <dcterms:created xsi:type="dcterms:W3CDTF">2024-01-21T10:59:43Z</dcterms:created>
  <dcterms:modified xsi:type="dcterms:W3CDTF">2024-09-05T17:05:03Z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0x010100A58D661AAA0EC84ABFEFC633B2DB026A</vt:lpwstr>
  </property>
</Properties>
</file>