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5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15" r:id="rId12"/>
    <p:sldId id="31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18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0452AD-4E71-452F-B561-228BF527CD3E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304799-40ED-403D-9B1B-8E440D66BE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B979C3-CACB-44F2-B53A-6AD31E05AE2A}" type="datetimeFigureOut">
              <a:rPr lang="pt-BR"/>
              <a:pPr>
                <a:defRPr/>
              </a:pPr>
              <a:t>29/03/2017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44EAAA-B1D9-4EC0-B268-FFB682CBA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4E9D-CEC9-4E20-AFBD-0043E1B57F7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3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121C3-5C7E-4C3F-AE09-E76673418E8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B9012-0E34-485E-8A78-4B04D18A864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F4ADF-BA05-4CC8-AB8E-310DBD25DCF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B0AB7-0223-48C0-9208-95CC046757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33F6C-BDA5-47F3-ABA8-0F31F8D1DE5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01A76-F3B6-485E-AD45-BBD2C068F2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62A61-0D3D-478B-93AE-5215E546F8C6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EE46B-0AC8-43B3-8F48-A4B3691C34A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41413" y="5827713"/>
            <a:ext cx="51244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Instituto</a:t>
            </a:r>
            <a:r>
              <a:rPr lang="en-US" dirty="0"/>
              <a:t> </a:t>
            </a:r>
            <a:r>
              <a:rPr lang="en-US" dirty="0" err="1"/>
              <a:t>infnet</a:t>
            </a:r>
            <a:r>
              <a:rPr lang="en-US" dirty="0"/>
              <a:t> – </a:t>
            </a:r>
            <a:r>
              <a:rPr lang="en-US" dirty="0" err="1"/>
              <a:t>pós</a:t>
            </a:r>
            <a:r>
              <a:rPr lang="en-US" dirty="0"/>
              <a:t> </a:t>
            </a:r>
            <a:r>
              <a:rPr lang="en-US" dirty="0" err="1"/>
              <a:t>graduação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big data – </a:t>
            </a:r>
            <a:r>
              <a:rPr lang="en-US" dirty="0" err="1"/>
              <a:t>bloco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8767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F2E37-D8FA-450E-A9AC-BAC04FA0BCF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56450-1FD0-4263-8D5B-0CB0BA507F8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4A086-1FD3-4A72-93DE-683873BDC048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FD9DA-F6AF-4C40-97BE-A97C7218F53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3E409-BAD9-42BC-A954-D218E3E156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F77F7-79FF-4BEE-8652-F6856F2E852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3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04926-0834-4AFE-856E-F56B6428235B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79CA-C21B-4DAF-83E3-5E79340B3FA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9D629-91EF-4EC8-BFAA-42EF52E40C1C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8C2AA-0A65-42FB-ACD1-FD43E0A492B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6D0AC-9287-4E22-A06E-A194F7974AC2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A724-1E1B-49B7-9AF7-337636731F0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0945C-DC1C-4AC5-9918-1193D16AAA6A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96148-8FBE-4BF2-B4A3-475DB917270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1B0822-9901-4535-AC75-51A80B647325}" type="datetimeFigureOut">
              <a:rPr lang="en-US" smtClean="0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EE568-33FB-4447-A114-929E81C316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002556" y="6356350"/>
            <a:ext cx="233149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Eduardo Morelli©</a:t>
            </a:r>
          </a:p>
        </p:txBody>
      </p:sp>
    </p:spTree>
    <p:extLst>
      <p:ext uri="{BB962C8B-B14F-4D97-AF65-F5344CB8AC3E}">
        <p14:creationId xmlns:p14="http://schemas.microsoft.com/office/powerpoint/2010/main" val="980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592" y="2804819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Persistência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358063" y="4222747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3.1 -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598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{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"nome" : "Maria",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"grau" : "e"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"Pedro",</a:t>
            </a:r>
          </a:p>
          <a:p>
            <a:r>
              <a:rPr lang="pt-BR" dirty="0"/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Podem existir documentos embutidos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475" y="1729647"/>
            <a:ext cx="8391525" cy="2420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143625" y="2618579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2224" y="2800532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III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Persistência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ounded Rectangle 3"/>
          <p:cNvSpPr/>
          <p:nvPr/>
        </p:nvSpPr>
        <p:spPr>
          <a:xfrm>
            <a:off x="6113257" y="4036502"/>
            <a:ext cx="5472112" cy="957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/>
          <p:cNvSpPr txBox="1"/>
          <p:nvPr/>
        </p:nvSpPr>
        <p:spPr>
          <a:xfrm>
            <a:off x="7819935" y="4204994"/>
            <a:ext cx="3352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3.2 - MongoDB</a:t>
            </a:r>
          </a:p>
        </p:txBody>
      </p:sp>
      <p:pic>
        <p:nvPicPr>
          <p:cNvPr id="13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71" y="2397120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big dat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7972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/>
          <p:cNvSpPr/>
          <p:nvPr/>
        </p:nvSpPr>
        <p:spPr>
          <a:xfrm>
            <a:off x="3386138" y="407624"/>
            <a:ext cx="8805862" cy="1322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/>
          <p:cNvSpPr txBox="1"/>
          <p:nvPr/>
        </p:nvSpPr>
        <p:spPr>
          <a:xfrm>
            <a:off x="3930861" y="776248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Big Data Day: do Sensor à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Publicação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2" descr="Resultado de imagem para big data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7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1843" y="305325"/>
            <a:ext cx="342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3.2 – MongoDB</a:t>
            </a: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87062" y="1897761"/>
            <a:ext cx="10772775" cy="412283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Gerenciador de Bancos de Dados Orientado a Documentos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Líder em sua categoria</a:t>
            </a:r>
          </a:p>
          <a:p>
            <a:pPr lvl="1"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2800" dirty="0">
                <a:solidFill>
                  <a:srgbClr val="FF0000"/>
                </a:solidFill>
              </a:rPr>
              <a:t>http://db-engines.com/en/ranking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Recentemente foi lançada a versão 3.4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Replicação segue arquitetura </a:t>
            </a:r>
            <a:r>
              <a:rPr lang="pt-BR" sz="3200" i="1"/>
              <a:t>master-slave</a:t>
            </a: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Bases podem ser distribuídas por diversos </a:t>
            </a:r>
            <a:r>
              <a:rPr lang="pt-BR" sz="3200" i="1" dirty="0" err="1"/>
              <a:t>shards</a:t>
            </a:r>
            <a:endParaRPr lang="pt-BR" sz="3200" dirty="0"/>
          </a:p>
          <a:p>
            <a:pPr marL="457200" lvl="1" indent="0">
              <a:buClr>
                <a:srgbClr val="0070C0"/>
              </a:buClr>
              <a:buNone/>
              <a:defRPr/>
            </a:pPr>
            <a:endParaRPr lang="pt-BR" sz="2800" dirty="0"/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8137296" y="2601847"/>
            <a:ext cx="3195705" cy="46166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03a_MongoDB.txt</a:t>
            </a:r>
          </a:p>
        </p:txBody>
      </p:sp>
    </p:spTree>
    <p:extLst>
      <p:ext uri="{BB962C8B-B14F-4D97-AF65-F5344CB8AC3E}">
        <p14:creationId xmlns:p14="http://schemas.microsoft.com/office/powerpoint/2010/main" val="768254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3995" y="371739"/>
            <a:ext cx="39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 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873917" y="1251940"/>
            <a:ext cx="10772775" cy="4847201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  <a:defRPr/>
            </a:pPr>
            <a:r>
              <a:rPr lang="pt-BR" sz="3200" dirty="0"/>
              <a:t>Trata-se de um modelo de representação de dados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Unidade básica de armazenamento (equivalente a uma linha de tabela em bases relacionais)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Padrão JSON (</a:t>
            </a:r>
            <a:r>
              <a:rPr lang="pt-BR" sz="3200" i="1" dirty="0" err="1"/>
              <a:t>JavaScript</a:t>
            </a:r>
            <a:r>
              <a:rPr lang="pt-BR" sz="3200" i="1" dirty="0"/>
              <a:t> </a:t>
            </a:r>
            <a:r>
              <a:rPr lang="pt-BR" sz="3200" i="1" dirty="0" err="1"/>
              <a:t>Object</a:t>
            </a:r>
            <a:r>
              <a:rPr lang="pt-BR" sz="3200" i="1" dirty="0"/>
              <a:t> </a:t>
            </a:r>
            <a:r>
              <a:rPr lang="pt-BR" sz="3200" i="1" dirty="0" err="1"/>
              <a:t>Notation</a:t>
            </a:r>
            <a:r>
              <a:rPr lang="pt-BR" sz="3200" i="1" dirty="0"/>
              <a:t>); </a:t>
            </a:r>
            <a:r>
              <a:rPr lang="pt-BR" sz="3200" dirty="0"/>
              <a:t>evolução</a:t>
            </a:r>
            <a:r>
              <a:rPr lang="pt-BR" sz="3200" i="1" dirty="0"/>
              <a:t> </a:t>
            </a:r>
            <a:r>
              <a:rPr lang="pt-BR" sz="3200" dirty="0"/>
              <a:t>da representação </a:t>
            </a:r>
            <a:r>
              <a:rPr lang="pt-BR" sz="3200" i="1" dirty="0"/>
              <a:t>XML</a:t>
            </a:r>
            <a:endParaRPr lang="pt-BR" sz="3200" dirty="0"/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Facilitamos a integração entre aplicações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/>
              <a:t>Documentos agregam dados relacionados entre si, minimizando a necessidade de junções entre eles 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r>
              <a:rPr lang="pt-BR" sz="3200" dirty="0" err="1"/>
              <a:t>MongoDB</a:t>
            </a:r>
            <a:r>
              <a:rPr lang="pt-BR" sz="3200" dirty="0"/>
              <a:t> armazena internamente documentos em forma binária (BSON)</a:t>
            </a:r>
          </a:p>
          <a:p>
            <a:pPr>
              <a:buClr>
                <a:srgbClr val="0070C0"/>
              </a:buClr>
              <a:buFont typeface="Wingdings" charset="2"/>
              <a:buChar char="§"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70626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ttps://lh4.googleusercontent.com/SIxs9eHs0crkyU8h6oGXgf2i5pYwNxGrHaQfpPU10FPg06OuAOQ_A_qPkU3uMpjN02ItNoEj9vPilpdCgA9e9-TpivqSxKEWiP_NGbUnesCrehxZR38QQTnRUmUkksIvYwvN9sH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34" y="1375913"/>
            <a:ext cx="669925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22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rush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"Maria",</a:t>
            </a:r>
          </a:p>
          <a:p>
            <a:r>
              <a:rPr lang="pt-BR" dirty="0"/>
              <a:t>                        "grau" : "e"</a:t>
            </a:r>
          </a:p>
          <a:p>
            <a:r>
              <a:rPr lang="pt-BR" dirty="0"/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"Pedro",</a:t>
            </a:r>
          </a:p>
          <a:p>
            <a:r>
              <a:rPr lang="pt-BR" dirty="0"/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 Esquema é Dinâmico!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50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>
                <a:highlight>
                  <a:srgbClr val="FFFF00"/>
                </a:highlight>
              </a:rPr>
              <a:t>        "_id" : </a:t>
            </a:r>
            <a:r>
              <a:rPr lang="pt-BR" dirty="0" err="1">
                <a:highlight>
                  <a:srgbClr val="FFFF00"/>
                </a:highlight>
              </a:rPr>
              <a:t>ObjectId</a:t>
            </a:r>
            <a:r>
              <a:rPr lang="pt-BR" dirty="0">
                <a:highlight>
                  <a:srgbClr val="FFFF00"/>
                </a:highlight>
              </a:rPr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"Maria",</a:t>
            </a:r>
          </a:p>
          <a:p>
            <a:r>
              <a:rPr lang="pt-BR" dirty="0"/>
              <a:t>                        "grau" : "e"</a:t>
            </a:r>
          </a:p>
          <a:p>
            <a:r>
              <a:rPr lang="pt-BR" dirty="0"/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"Pedro",</a:t>
            </a:r>
          </a:p>
          <a:p>
            <a:r>
              <a:rPr lang="pt-BR" dirty="0"/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Todo documento possui um atributo identificador único _id.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>
                <a:highlight>
                  <a:srgbClr val="FFFF00"/>
                </a:highlight>
              </a:rPr>
              <a:t>        "</a:t>
            </a:r>
            <a:r>
              <a:rPr lang="pt-BR" dirty="0" err="1">
                <a:highlight>
                  <a:srgbClr val="FFFF00"/>
                </a:highlight>
              </a:rPr>
              <a:t>grauFidelidade</a:t>
            </a:r>
            <a:r>
              <a:rPr lang="pt-BR" dirty="0">
                <a:highlight>
                  <a:srgbClr val="FFFF00"/>
                </a:highlight>
              </a:rPr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"Maria",</a:t>
            </a:r>
          </a:p>
          <a:p>
            <a:r>
              <a:rPr lang="pt-BR" dirty="0"/>
              <a:t>                        "grau" : "e"</a:t>
            </a:r>
          </a:p>
          <a:p>
            <a:r>
              <a:rPr lang="pt-BR" dirty="0"/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"Pedro",</a:t>
            </a:r>
          </a:p>
          <a:p>
            <a:r>
              <a:rPr lang="pt-BR" dirty="0"/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Há atributos do tipo numérico.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>
                <a:highlight>
                  <a:srgbClr val="FFFF00"/>
                </a:highlight>
              </a:rPr>
              <a:t>        "nome" : "Joao Paulo Emílio </a:t>
            </a:r>
            <a:r>
              <a:rPr lang="pt-BR" dirty="0" err="1">
                <a:highlight>
                  <a:srgbClr val="FFFF00"/>
                </a:highlight>
              </a:rPr>
              <a:t>Cristovao</a:t>
            </a:r>
            <a:r>
              <a:rPr lang="pt-BR" dirty="0">
                <a:highlight>
                  <a:srgbClr val="FFFF00"/>
                </a:highlight>
              </a:rPr>
              <a:t> dos Santos Coelho Barreto",</a:t>
            </a:r>
          </a:p>
          <a:p>
            <a:r>
              <a:rPr lang="pt-BR" dirty="0">
                <a:highlight>
                  <a:srgbClr val="FFFF00"/>
                </a:highlight>
              </a:rPr>
              <a:t>        "telefone" : "32-2431-6112",</a:t>
            </a:r>
          </a:p>
          <a:p>
            <a:r>
              <a:rPr lang="pt-BR" dirty="0">
                <a:highlight>
                  <a:srgbClr val="FFFF00"/>
                </a:highlight>
              </a:rPr>
              <a:t>        "</a:t>
            </a:r>
            <a:r>
              <a:rPr lang="pt-BR" dirty="0" err="1">
                <a:highlight>
                  <a:srgbClr val="FFFF00"/>
                </a:highlight>
              </a:rPr>
              <a:t>endereco</a:t>
            </a:r>
            <a:r>
              <a:rPr lang="pt-BR" dirty="0">
                <a:highlight>
                  <a:srgbClr val="FFFF00"/>
                </a:highlight>
              </a:rPr>
              <a:t>" : "Rua Rio de Janeiro, 1881/201",</a:t>
            </a:r>
          </a:p>
          <a:p>
            <a:r>
              <a:rPr lang="pt-BR" dirty="0">
                <a:highlight>
                  <a:srgbClr val="FFFF00"/>
                </a:highlight>
              </a:rPr>
              <a:t>        "cidade" : "Bicas",</a:t>
            </a:r>
          </a:p>
          <a:p>
            <a:r>
              <a:rPr lang="pt-BR" dirty="0">
                <a:highlight>
                  <a:srgbClr val="FFFF00"/>
                </a:highlight>
              </a:rPr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/>
              <a:t>                {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"nome" : "Maria",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"grau" : "e"</a:t>
            </a:r>
          </a:p>
          <a:p>
            <a:r>
              <a:rPr lang="pt-BR" dirty="0"/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"nome" : "Pedro",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Há atributos do tipo texto.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>
                <a:highlight>
                  <a:srgbClr val="FFFF00"/>
                </a:highlight>
              </a:rPr>
              <a:t>        "ativo" : </a:t>
            </a:r>
            <a:r>
              <a:rPr lang="pt-BR" dirty="0" err="1">
                <a:highlight>
                  <a:srgbClr val="FFFF00"/>
                </a:highlight>
              </a:rPr>
              <a:t>true</a:t>
            </a:r>
            <a:r>
              <a:rPr lang="pt-BR" dirty="0">
                <a:highlight>
                  <a:srgbClr val="FFFF00"/>
                </a:highlight>
              </a:rPr>
              <a:t>,</a:t>
            </a:r>
          </a:p>
          <a:p>
            <a:r>
              <a:rPr lang="pt-BR" dirty="0"/>
              <a:t>        "dependentes" : [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"Maria",</a:t>
            </a:r>
          </a:p>
          <a:p>
            <a:r>
              <a:rPr lang="pt-BR" dirty="0"/>
              <a:t>                        "grau" : "e"</a:t>
            </a:r>
          </a:p>
          <a:p>
            <a:r>
              <a:rPr lang="pt-BR" dirty="0"/>
              <a:t>                },</a:t>
            </a:r>
          </a:p>
          <a:p>
            <a:r>
              <a:rPr lang="pt-BR" dirty="0"/>
              <a:t>                {</a:t>
            </a:r>
          </a:p>
          <a:p>
            <a:r>
              <a:rPr lang="pt-BR" dirty="0"/>
              <a:t>                        "nome" : "Pedro",</a:t>
            </a:r>
          </a:p>
          <a:p>
            <a:r>
              <a:rPr lang="pt-BR" dirty="0"/>
              <a:t>                        "grau" : "f"</a:t>
            </a:r>
          </a:p>
          <a:p>
            <a:r>
              <a:rPr lang="pt-BR" dirty="0"/>
              <a:t>                }</a:t>
            </a:r>
          </a:p>
          <a:p>
            <a:r>
              <a:rPr lang="pt-BR" dirty="0"/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Há atributos do tipo lógico.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388" y="1074412"/>
            <a:ext cx="11377612" cy="171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6"/>
          <p:cNvSpPr txBox="1"/>
          <p:nvPr/>
        </p:nvSpPr>
        <p:spPr>
          <a:xfrm>
            <a:off x="4937487" y="955745"/>
            <a:ext cx="7115176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      "_id" : </a:t>
            </a:r>
            <a:r>
              <a:rPr lang="pt-BR" dirty="0" err="1"/>
              <a:t>ObjectId</a:t>
            </a:r>
            <a:r>
              <a:rPr lang="pt-BR" dirty="0"/>
              <a:t>("56bc8f627c43e42c680c842b"),</a:t>
            </a:r>
          </a:p>
          <a:p>
            <a:r>
              <a:rPr lang="pt-BR" dirty="0"/>
              <a:t>        "nome" : "Joao Paulo Emílio </a:t>
            </a:r>
            <a:r>
              <a:rPr lang="pt-BR" dirty="0" err="1"/>
              <a:t>Cristovao</a:t>
            </a:r>
            <a:r>
              <a:rPr lang="pt-BR" dirty="0"/>
              <a:t> dos Santos Coelho Barreto",</a:t>
            </a:r>
          </a:p>
          <a:p>
            <a:r>
              <a:rPr lang="pt-BR" dirty="0"/>
              <a:t>        "telefone" : "32-2431-6112",</a:t>
            </a:r>
          </a:p>
          <a:p>
            <a:r>
              <a:rPr lang="pt-BR" dirty="0"/>
              <a:t>        "</a:t>
            </a:r>
            <a:r>
              <a:rPr lang="pt-BR" dirty="0" err="1"/>
              <a:t>endereco</a:t>
            </a:r>
            <a:r>
              <a:rPr lang="pt-BR" dirty="0"/>
              <a:t>" : "Rua Rio de Janeiro, 1881/201",</a:t>
            </a:r>
          </a:p>
          <a:p>
            <a:r>
              <a:rPr lang="pt-BR" dirty="0"/>
              <a:t>        "cidade" : "Bicas",</a:t>
            </a:r>
          </a:p>
          <a:p>
            <a:r>
              <a:rPr lang="pt-BR" dirty="0"/>
              <a:t>        "uf" : "MG",</a:t>
            </a:r>
          </a:p>
          <a:p>
            <a:r>
              <a:rPr lang="pt-BR" dirty="0"/>
              <a:t>        "</a:t>
            </a:r>
            <a:r>
              <a:rPr lang="pt-BR" dirty="0" err="1"/>
              <a:t>grauFidelidade</a:t>
            </a:r>
            <a:r>
              <a:rPr lang="pt-BR" dirty="0"/>
              <a:t>" : 50.2,</a:t>
            </a:r>
          </a:p>
          <a:p>
            <a:r>
              <a:rPr lang="pt-BR" dirty="0"/>
              <a:t>        "ativo" : </a:t>
            </a:r>
            <a:r>
              <a:rPr lang="pt-BR" dirty="0" err="1"/>
              <a:t>true</a:t>
            </a:r>
            <a:r>
              <a:rPr lang="pt-BR" dirty="0"/>
              <a:t>,</a:t>
            </a:r>
          </a:p>
          <a:p>
            <a:r>
              <a:rPr lang="pt-BR" dirty="0"/>
              <a:t>        "dependentes" : </a:t>
            </a:r>
            <a:r>
              <a:rPr lang="pt-BR" dirty="0">
                <a:highlight>
                  <a:srgbClr val="FFFF00"/>
                </a:highlight>
              </a:rPr>
              <a:t>[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{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"nome" : "Maria",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"grau" : "e"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},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{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"nome" : "Pedro",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        "grau" : "f"</a:t>
            </a:r>
          </a:p>
          <a:p>
            <a:r>
              <a:rPr lang="pt-BR" dirty="0">
                <a:highlight>
                  <a:srgbClr val="FFFF00"/>
                </a:highlight>
              </a:rPr>
              <a:t>                }</a:t>
            </a:r>
          </a:p>
          <a:p>
            <a:r>
              <a:rPr lang="pt-BR" dirty="0">
                <a:highlight>
                  <a:srgbClr val="FFFF00"/>
                </a:highlight>
              </a:rPr>
              <a:t>        ]</a:t>
            </a:r>
          </a:p>
          <a:p>
            <a:r>
              <a:rPr lang="pt-BR" dirty="0"/>
              <a:t>}</a:t>
            </a:r>
          </a:p>
        </p:txBody>
      </p:sp>
      <p:sp>
        <p:nvSpPr>
          <p:cNvPr id="24" name="Subtítulo 2"/>
          <p:cNvSpPr txBox="1">
            <a:spLocks/>
          </p:cNvSpPr>
          <p:nvPr/>
        </p:nvSpPr>
        <p:spPr>
          <a:xfrm>
            <a:off x="814388" y="1545843"/>
            <a:ext cx="3903916" cy="20934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Atributos podem consistir de uma lista de elementos (vetor).</a:t>
            </a:r>
            <a:endParaRPr lang="pt-BR" i="1" dirty="0"/>
          </a:p>
        </p:txBody>
      </p:sp>
      <p:sp>
        <p:nvSpPr>
          <p:cNvPr id="9" name="Rectangle 4"/>
          <p:cNvSpPr/>
          <p:nvPr/>
        </p:nvSpPr>
        <p:spPr>
          <a:xfrm>
            <a:off x="328612" y="121013"/>
            <a:ext cx="11863387" cy="953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7975077" y="305325"/>
            <a:ext cx="362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3.1 –</a:t>
            </a:r>
            <a:r>
              <a:rPr lang="en-US" sz="3200" b="1" dirty="0" err="1">
                <a:latin typeface="Arial" charset="0"/>
                <a:ea typeface="Arial" charset="0"/>
                <a:cs typeface="Arial" charset="0"/>
              </a:rPr>
              <a:t>Documentos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2" descr="Resultado de imagem para big da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9144"/>
            <a:ext cx="1476375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1089</Words>
  <Application>Microsoft Office PowerPoint</Application>
  <PresentationFormat>Widescreen</PresentationFormat>
  <Paragraphs>178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Pós graduação mit big data</dc:title>
  <dc:creator>Eduardo Morelli</dc:creator>
  <cp:lastModifiedBy>Eduardo Morelli</cp:lastModifiedBy>
  <cp:revision>65</cp:revision>
  <dcterms:created xsi:type="dcterms:W3CDTF">2016-02-10T19:52:17Z</dcterms:created>
  <dcterms:modified xsi:type="dcterms:W3CDTF">2017-03-29T17:43:43Z</dcterms:modified>
</cp:coreProperties>
</file>