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8A28BE-2CCB-4BC3-91BB-85EEEA063A83}">
  <a:tblStyle styleId="{CA8A28BE-2CCB-4BC3-91BB-85EEEA063A8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98144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264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08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670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483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1584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210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742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357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120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056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83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3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630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51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889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4591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721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136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02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09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9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30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1440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22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92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310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6350"/>
            <a:ext cx="9144000" cy="5149850"/>
            <a:chOff x="0" y="-8466"/>
            <a:chExt cx="12192000" cy="6866467"/>
          </a:xfrm>
        </p:grpSpPr>
        <p:cxnSp>
          <p:nvCxnSpPr>
            <p:cNvPr id="69" name="Shape 69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Shape 70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Shape 71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2" name="Shape 72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75" name="Shape 75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6447501" cy="291057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501" cy="136993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3138026" cy="29105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3817477" y="1620441"/>
            <a:ext cx="3138025" cy="291057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506808" y="1620737"/>
            <a:ext cx="3139217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506808" y="2052933"/>
            <a:ext cx="3139217" cy="24780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3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3816287" y="2052933"/>
            <a:ext cx="3139212" cy="24780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95" cy="9588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1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570345" y="386193"/>
            <a:ext cx="3385155" cy="414482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508000" y="2082801"/>
            <a:ext cx="2890895" cy="193833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500" cy="42505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501" cy="288428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ção com Legenda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0" cy="22669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06402" y="592783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tão de Nom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o Cartão de Nom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0" cy="22669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07998" y="3009900"/>
            <a:ext cx="6447501" cy="38568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06402" y="592783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iro ou Falso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152" cy="22669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07998" y="3009900"/>
            <a:ext cx="6447501" cy="38568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2276461" y="-148018"/>
            <a:ext cx="2910579" cy="644750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 rot="5400000">
            <a:off x="4495739" y="1937214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 rot="5400000">
            <a:off x="1186263" y="-221062"/>
            <a:ext cx="3938587" cy="529511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000" cy="5149850"/>
            <a:chOff x="0" y="-8466"/>
            <a:chExt cx="12192000" cy="6866467"/>
          </a:xfrm>
        </p:grpSpPr>
        <p:cxnSp>
          <p:nvCxnSpPr>
            <p:cNvPr id="52" name="Shape 52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ct val="4074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6447501" cy="291057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ct val="157142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57142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NuoDB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14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Bruno Brandão</a:t>
            </a: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14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Leandro Coelho</a:t>
            </a: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14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Ortiz Araujo</a:t>
            </a:r>
          </a:p>
        </p:txBody>
      </p:sp>
      <p:pic>
        <p:nvPicPr>
          <p:cNvPr id="190" name="Shape 190" descr="https://lh4.googleusercontent.com/s-X7ns1SxjGnVO8Fja5t2gZ-udXtqpVtNy4tm2w9Jx1ML2vpemtSW9GHTJgQVkMfEWPNDCmVqKP4Q010UObyDXCabwshRoMJ4n02kQWyVNxsx9uZILQ_S8S7OijWMinWq8_K7Eu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7389" y="2125266"/>
            <a:ext cx="1264443" cy="892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Shape 275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Shape 276"/>
          <p:cNvSpPr txBox="1"/>
          <p:nvPr/>
        </p:nvSpPr>
        <p:spPr>
          <a:xfrm>
            <a:off x="153950" y="125500"/>
            <a:ext cx="86235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5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Arquitetura - Controle de Concorrência e Escalamento Horizontal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838750" y="125812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444050" y="704450"/>
            <a:ext cx="7104600" cy="4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Controle de Concorrência: </a:t>
            </a:r>
          </a:p>
          <a:p>
            <a:pPr lvl="0">
              <a:spcBef>
                <a:spcPts val="0"/>
              </a:spcBef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buSzPct val="100000"/>
              <a:buChar char="-"/>
            </a:pPr>
            <a:r>
              <a:rPr lang="en" sz="1200"/>
              <a:t>Utiliza o protocólo MVCC (Multi-Version Concurrency Control)</a:t>
            </a:r>
            <a:br>
              <a:rPr lang="en" sz="1200"/>
            </a:br>
            <a:endParaRPr lang="en" sz="1200"/>
          </a:p>
          <a:p>
            <a:pPr marL="457200" lvl="0" indent="-304800" rtl="0">
              <a:spcBef>
                <a:spcPts val="0"/>
              </a:spcBef>
              <a:buSzPct val="100000"/>
              <a:buChar char="-"/>
            </a:pPr>
            <a:r>
              <a:rPr lang="en" sz="1200"/>
              <a:t>Os Motores de Transação (TE) guardam em cache as diferentes versões de um mesmo dado</a:t>
            </a:r>
            <a:br>
              <a:rPr lang="en" sz="1200"/>
            </a:br>
            <a:endParaRPr lang="en" sz="1200"/>
          </a:p>
          <a:p>
            <a:pPr marL="457200" lvl="0" indent="-304800" rtl="0">
              <a:spcBef>
                <a:spcPts val="0"/>
              </a:spcBef>
              <a:buSzPct val="100000"/>
              <a:buChar char="-"/>
            </a:pPr>
            <a:r>
              <a:rPr lang="en" sz="1200"/>
              <a:t>Atualizações (SELECTs / DELETEs) ficam pendentes até que a transação tenha sido realizada</a:t>
            </a:r>
            <a:br>
              <a:rPr lang="en" sz="1200"/>
            </a:br>
            <a:endParaRPr lang="en" sz="1200"/>
          </a:p>
          <a:p>
            <a:pPr marL="457200" lvl="0" indent="-304800">
              <a:spcBef>
                <a:spcPts val="0"/>
              </a:spcBef>
              <a:buSzPct val="100000"/>
              <a:buChar char="-"/>
            </a:pPr>
            <a:r>
              <a:rPr lang="en" sz="1200"/>
              <a:t>Motor de transação (TE) destinado para mediar atualizações simultâneas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b="1"/>
              <a:t>Escalabilidade (Horizontal): </a:t>
            </a:r>
            <a:br>
              <a:rPr lang="en" b="1"/>
            </a:br>
            <a:endParaRPr lang="en" b="1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Servidores na nuvem que se conectam em forma de nó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Apesar de rodar em diversos servidores, só existe um “Logical DataBase”</a:t>
            </a:r>
            <a:br>
              <a:rPr lang="en"/>
            </a:br>
            <a:endParaRPr lang="en"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“NuoDB delivers all the benefits of sharding and more, without sharding”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Shape 283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 txBox="1"/>
          <p:nvPr/>
        </p:nvSpPr>
        <p:spPr>
          <a:xfrm>
            <a:off x="153950" y="125500"/>
            <a:ext cx="86235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Arquitetura - Resumo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13" y="1369124"/>
            <a:ext cx="961957" cy="307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356875" y="1564818"/>
            <a:ext cx="1441908" cy="52218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b="1"/>
              <a:t>Administrativo</a:t>
            </a:r>
          </a:p>
        </p:txBody>
      </p:sp>
      <p:sp>
        <p:nvSpPr>
          <p:cNvPr id="287" name="Shape 287"/>
          <p:cNvSpPr/>
          <p:nvPr/>
        </p:nvSpPr>
        <p:spPr>
          <a:xfrm>
            <a:off x="356875" y="2643250"/>
            <a:ext cx="1441908" cy="522179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b="1"/>
              <a:t>Processamento</a:t>
            </a:r>
          </a:p>
        </p:txBody>
      </p:sp>
      <p:sp>
        <p:nvSpPr>
          <p:cNvPr id="288" name="Shape 288"/>
          <p:cNvSpPr/>
          <p:nvPr/>
        </p:nvSpPr>
        <p:spPr>
          <a:xfrm>
            <a:off x="356875" y="3721682"/>
            <a:ext cx="1441908" cy="52218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b="1"/>
              <a:t>Armazenamento</a:t>
            </a: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4">
            <a:alphaModFix/>
          </a:blip>
          <a:srcRect l="22034" r="25060"/>
          <a:stretch/>
        </p:blipFill>
        <p:spPr>
          <a:xfrm>
            <a:off x="3777292" y="2200157"/>
            <a:ext cx="1441927" cy="140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617" y="2019410"/>
            <a:ext cx="1886307" cy="176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4325" y="2742425"/>
            <a:ext cx="3143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2975" y="2742425"/>
            <a:ext cx="3143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9225" y="2742425"/>
            <a:ext cx="31432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 descr="https://lh4.googleusercontent.com/s-X7ns1SxjGnVO8Fja5t2gZ-udXtqpVtNy4tm2w9Jx1ML2vpemtSW9GHTJgQVkMfEWPNDCmVqKP4Q010UObyDXCabwshRoMJ4n02kQWyVNxsx9uZILQ_S8S7OijWMinWq8_K7Eu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383" y="1999696"/>
            <a:ext cx="1264500" cy="8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0" y="4018208"/>
            <a:ext cx="9144000" cy="929700"/>
          </a:xfrm>
          <a:prstGeom prst="rect">
            <a:avLst/>
          </a:prstGeom>
          <a:solidFill>
            <a:srgbClr val="F2F2F2">
              <a:alpha val="84710"/>
            </a:srgb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buSzPct val="25000"/>
              <a:buNone/>
            </a:pPr>
            <a:r>
              <a:rPr lang="en" sz="42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en" sz="4200" b="1" i="0" u="none" strike="noStrike" cap="none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" sz="42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Interações e Otimizações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Shape 304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Shape 305"/>
          <p:cNvSpPr txBox="1"/>
          <p:nvPr/>
        </p:nvSpPr>
        <p:spPr>
          <a:xfrm>
            <a:off x="153952" y="125508"/>
            <a:ext cx="6048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Interações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54525" y="1219750"/>
            <a:ext cx="59823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Uma das características mais relevantes do banco de dados NuoDB é a utilização da linguagem SQL, sendo por esta razão enquadrado em uma nova categoria de bancos de dados conhecida como NewSQL.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Seu CRUD é implementado pelos comandos: INSERT, SELECT, UPDATE e DELETE. </a:t>
            </a:r>
          </a:p>
          <a:p>
            <a:pPr lvl="0" indent="457200" algn="just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Shape 311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Shape 312"/>
          <p:cNvSpPr txBox="1"/>
          <p:nvPr/>
        </p:nvSpPr>
        <p:spPr>
          <a:xfrm>
            <a:off x="153949" y="125500"/>
            <a:ext cx="66693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Otimizações: Identificação de Consultas Lentas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57175" y="900425"/>
            <a:ext cx="5982300" cy="35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Consulta Tabelas do Sistema 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Informações disponíveis na tabela SYSTEM.QUERYSTATS 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Armazena as dez consultas mais lentas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Parâmetros podem ser modificados em SYSTEM.PROPERTIES.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Consulta Tabelas do Sistema através de Console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Identificador único para a consulta 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Tempo decorrido para a consulta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Nome do banco de dados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Host no qual a consulta está em execução 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Instrução SQL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Shape 318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Shape 319"/>
          <p:cNvSpPr txBox="1"/>
          <p:nvPr/>
        </p:nvSpPr>
        <p:spPr>
          <a:xfrm>
            <a:off x="153949" y="125500"/>
            <a:ext cx="67500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Otimizações: Identificação de Consultas Lentas 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457175" y="671775"/>
            <a:ext cx="5982300" cy="35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Consulta em tempo real de Tabelas do Sistema 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Informa todas as consultas atualmente em execução no seu banco de dados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Informação disponível na  tabela SYSTEM.CONNECTIONS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Consulta em tempo real de Tabelas do Sistema através de Console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0" y="3077100"/>
            <a:ext cx="59436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53949" y="125500"/>
            <a:ext cx="68397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Otimizações: Identificação de Consultas Lentas 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457175" y="1066500"/>
            <a:ext cx="5982300" cy="35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Relatório SQL de Tempo Decorrido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Permite ligar ou desligar a notificação de tempo decorrido para cada instrução SQL que está sendo executada.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ANALYZE 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Refaz os  Índices de Estatísticas do banco.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 estatísticas de índice não são gerados por padrão.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Usando sugestões de otimização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Uma sugestão de otimização é incorporado na consulta SQL, logo após a palavra-chave SELECT.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33" descr="https://lh4.googleusercontent.com/s-X7ns1SxjGnVO8Fja5t2gZ-udXtqpVtNy4tm2w9Jx1ML2vpemtSW9GHTJgQVkMfEWPNDCmVqKP4Q010UObyDXCabwshRoMJ4n02kQWyVNxsx9uZILQ_S8S7OijWMinWq8_K7Eu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383" y="1999696"/>
            <a:ext cx="1264500" cy="8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0" y="4018208"/>
            <a:ext cx="9144000" cy="929700"/>
          </a:xfrm>
          <a:prstGeom prst="rect">
            <a:avLst/>
          </a:prstGeom>
          <a:solidFill>
            <a:srgbClr val="F2F2F2">
              <a:alpha val="84710"/>
            </a:srgb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buSzPct val="25000"/>
              <a:buNone/>
            </a:pPr>
            <a:r>
              <a:rPr lang="en" sz="42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lang="en" sz="4200" b="1" i="0" u="none" strike="noStrike" cap="none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" sz="42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Backup e Restore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Shape 339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Shape 340"/>
          <p:cNvSpPr txBox="1"/>
          <p:nvPr/>
        </p:nvSpPr>
        <p:spPr>
          <a:xfrm>
            <a:off x="153952" y="125508"/>
            <a:ext cx="6048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Backup e Restore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81550" y="877125"/>
            <a:ext cx="71046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HotCopy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algn="just" rtl="0">
              <a:spcBef>
                <a:spcPts val="0"/>
              </a:spcBef>
              <a:buNone/>
            </a:pPr>
            <a:r>
              <a:rPr lang="en"/>
              <a:t>Utiliza um dos gerentes de armazenamento (SM) para criar uma cópia Online e consistente de um banco de dados sem interrupção do serviço. 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  <a:p>
            <a:pPr lvl="0" algn="just" rtl="0">
              <a:spcBef>
                <a:spcPts val="0"/>
              </a:spcBef>
              <a:buNone/>
            </a:pPr>
            <a:r>
              <a:rPr lang="en"/>
              <a:t>O banco de dados continua em execução e as transações continuam sendo realizadas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00" y="2434550"/>
            <a:ext cx="41814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 descr="https://lh4.googleusercontent.com/s-X7ns1SxjGnVO8Fja5t2gZ-udXtqpVtNy4tm2w9Jx1ML2vpemtSW9GHTJgQVkMfEWPNDCmVqKP4Q010UObyDXCabwshRoMJ4n02kQWyVNxsx9uZILQ_S8S7OijWMinWq8_K7Eu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383" y="1999696"/>
            <a:ext cx="1264500" cy="8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/>
          <p:nvPr/>
        </p:nvSpPr>
        <p:spPr>
          <a:xfrm>
            <a:off x="0" y="4018208"/>
            <a:ext cx="9144000" cy="929700"/>
          </a:xfrm>
          <a:prstGeom prst="rect">
            <a:avLst/>
          </a:prstGeom>
          <a:solidFill>
            <a:srgbClr val="F2F2F2">
              <a:alpha val="84710"/>
            </a:srgb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buSzPct val="25000"/>
              <a:buNone/>
            </a:pPr>
            <a:r>
              <a:rPr lang="en" sz="42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r>
              <a:rPr lang="en" sz="4200" b="1" i="0" u="none" strike="noStrike" cap="none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" sz="38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Instruções básicas para instalação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hape 195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Shape 196"/>
          <p:cNvSpPr txBox="1"/>
          <p:nvPr/>
        </p:nvSpPr>
        <p:spPr>
          <a:xfrm>
            <a:off x="153952" y="125508"/>
            <a:ext cx="604867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i="0" u="none" strike="noStrike" cap="none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</a:t>
            </a:r>
          </a:p>
        </p:txBody>
      </p:sp>
      <p:sp>
        <p:nvSpPr>
          <p:cNvPr id="197" name="Shape 197"/>
          <p:cNvSpPr/>
          <p:nvPr/>
        </p:nvSpPr>
        <p:spPr>
          <a:xfrm>
            <a:off x="387105" y="713890"/>
            <a:ext cx="692974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98" name="Shape 198"/>
          <p:cNvSpPr/>
          <p:nvPr/>
        </p:nvSpPr>
        <p:spPr>
          <a:xfrm>
            <a:off x="1412018" y="713890"/>
            <a:ext cx="4943705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O que é o NuoDB?</a:t>
            </a:r>
          </a:p>
        </p:txBody>
      </p:sp>
      <p:sp>
        <p:nvSpPr>
          <p:cNvPr id="199" name="Shape 199"/>
          <p:cNvSpPr/>
          <p:nvPr/>
        </p:nvSpPr>
        <p:spPr>
          <a:xfrm>
            <a:off x="387105" y="1263614"/>
            <a:ext cx="692974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200" name="Shape 200"/>
          <p:cNvSpPr/>
          <p:nvPr/>
        </p:nvSpPr>
        <p:spPr>
          <a:xfrm>
            <a:off x="1412018" y="1263614"/>
            <a:ext cx="4943705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Aplicações</a:t>
            </a:r>
          </a:p>
        </p:txBody>
      </p:sp>
      <p:sp>
        <p:nvSpPr>
          <p:cNvPr id="201" name="Shape 201"/>
          <p:cNvSpPr/>
          <p:nvPr/>
        </p:nvSpPr>
        <p:spPr>
          <a:xfrm>
            <a:off x="387105" y="1813340"/>
            <a:ext cx="692974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02" name="Shape 202"/>
          <p:cNvSpPr/>
          <p:nvPr/>
        </p:nvSpPr>
        <p:spPr>
          <a:xfrm>
            <a:off x="1412018" y="1813340"/>
            <a:ext cx="4943705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Arquitetura do Banco</a:t>
            </a:r>
          </a:p>
        </p:txBody>
      </p:sp>
      <p:sp>
        <p:nvSpPr>
          <p:cNvPr id="203" name="Shape 203"/>
          <p:cNvSpPr/>
          <p:nvPr/>
        </p:nvSpPr>
        <p:spPr>
          <a:xfrm>
            <a:off x="387105" y="2367373"/>
            <a:ext cx="692974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204" name="Shape 204"/>
          <p:cNvSpPr/>
          <p:nvPr/>
        </p:nvSpPr>
        <p:spPr>
          <a:xfrm>
            <a:off x="1412018" y="2367373"/>
            <a:ext cx="4943705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Interações e Otimizações</a:t>
            </a:r>
          </a:p>
        </p:txBody>
      </p:sp>
      <p:sp>
        <p:nvSpPr>
          <p:cNvPr id="205" name="Shape 205"/>
          <p:cNvSpPr/>
          <p:nvPr/>
        </p:nvSpPr>
        <p:spPr>
          <a:xfrm>
            <a:off x="387105" y="2917098"/>
            <a:ext cx="692974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206" name="Shape 206"/>
          <p:cNvSpPr/>
          <p:nvPr/>
        </p:nvSpPr>
        <p:spPr>
          <a:xfrm>
            <a:off x="1412018" y="2917098"/>
            <a:ext cx="4943705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Backup e Restore</a:t>
            </a:r>
          </a:p>
        </p:txBody>
      </p:sp>
      <p:sp>
        <p:nvSpPr>
          <p:cNvPr id="207" name="Shape 207"/>
          <p:cNvSpPr/>
          <p:nvPr/>
        </p:nvSpPr>
        <p:spPr>
          <a:xfrm>
            <a:off x="387105" y="3447975"/>
            <a:ext cx="692974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208" name="Shape 208"/>
          <p:cNvSpPr/>
          <p:nvPr/>
        </p:nvSpPr>
        <p:spPr>
          <a:xfrm>
            <a:off x="1412018" y="3447975"/>
            <a:ext cx="4943705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Instruções básicas para instalação</a:t>
            </a:r>
          </a:p>
        </p:txBody>
      </p:sp>
      <p:sp>
        <p:nvSpPr>
          <p:cNvPr id="209" name="Shape 209"/>
          <p:cNvSpPr/>
          <p:nvPr/>
        </p:nvSpPr>
        <p:spPr>
          <a:xfrm>
            <a:off x="387105" y="3997699"/>
            <a:ext cx="692974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210" name="Shape 210"/>
          <p:cNvSpPr/>
          <p:nvPr/>
        </p:nvSpPr>
        <p:spPr>
          <a:xfrm>
            <a:off x="1412018" y="3997699"/>
            <a:ext cx="4943705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Casos de Uso</a:t>
            </a:r>
          </a:p>
        </p:txBody>
      </p:sp>
      <p:sp>
        <p:nvSpPr>
          <p:cNvPr id="211" name="Shape 211"/>
          <p:cNvSpPr/>
          <p:nvPr/>
        </p:nvSpPr>
        <p:spPr>
          <a:xfrm>
            <a:off x="395154" y="4527339"/>
            <a:ext cx="692974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id="212" name="Shape 212"/>
          <p:cNvSpPr/>
          <p:nvPr/>
        </p:nvSpPr>
        <p:spPr>
          <a:xfrm>
            <a:off x="1420067" y="4527339"/>
            <a:ext cx="4943705" cy="319942"/>
          </a:xfrm>
          <a:prstGeom prst="rect">
            <a:avLst/>
          </a:prstGeom>
          <a:solidFill>
            <a:srgbClr val="F9F1D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Considerações Finais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Shape 353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Shape 354"/>
          <p:cNvSpPr txBox="1"/>
          <p:nvPr/>
        </p:nvSpPr>
        <p:spPr>
          <a:xfrm>
            <a:off x="153952" y="125508"/>
            <a:ext cx="6048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Instruções básicas para instalação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838750" y="1009600"/>
            <a:ext cx="7104600" cy="299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Servidor de produção Linux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Ubuntu 12.0.4 e 14.0.4, Red Hat Enterprise Linux 5.9, 5.10, 6.3 e 6.4 e CentOs 7.0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Requisitos</a:t>
            </a:r>
          </a:p>
          <a:p>
            <a:pPr marL="457200" lvl="0" indent="-22860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Java 1.7 ou Java 1.8</a:t>
            </a:r>
          </a:p>
          <a:p>
            <a:pPr marL="457200" lvl="0" indent="-22860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x86_64 dual core CPU, 1.6GHz</a:t>
            </a:r>
          </a:p>
          <a:p>
            <a:pPr marL="457200" lvl="0" indent="-22860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4GB memory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Sistema de Arquivos:</a:t>
            </a:r>
          </a:p>
          <a:p>
            <a:pPr marL="457200" lvl="0" indent="-22860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XFS</a:t>
            </a:r>
          </a:p>
          <a:p>
            <a:pPr marL="457200" lvl="0" indent="-22860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ext4</a:t>
            </a:r>
          </a:p>
          <a:p>
            <a:pPr marL="457200" lvl="0" indent="-22860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Btrfs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tmpfs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080700" y="2702975"/>
            <a:ext cx="4369200" cy="1548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IPV6 não é suportado!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Comandos para Instalar: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 i="1">
                <a:solidFill>
                  <a:schemeClr val="dk1"/>
                </a:solidFill>
              </a:rPr>
              <a:t>sudo yum install openjdk-8-jre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 i="1">
                <a:solidFill>
                  <a:schemeClr val="dk1"/>
                </a:solidFill>
              </a:rPr>
              <a:t>sudo rpm --install nuodb-ce-2.5.5.1.x86_64.rpm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Shape 361" descr="https://lh4.googleusercontent.com/s-X7ns1SxjGnVO8Fja5t2gZ-udXtqpVtNy4tm2w9Jx1ML2vpemtSW9GHTJgQVkMfEWPNDCmVqKP4Q010UObyDXCabwshRoMJ4n02kQWyVNxsx9uZILQ_S8S7OijWMinWq8_K7Eu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383" y="1999696"/>
            <a:ext cx="1264500" cy="8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0" y="4018208"/>
            <a:ext cx="9144000" cy="929700"/>
          </a:xfrm>
          <a:prstGeom prst="rect">
            <a:avLst/>
          </a:prstGeom>
          <a:solidFill>
            <a:srgbClr val="F2F2F2">
              <a:alpha val="84710"/>
            </a:srgb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buSzPct val="25000"/>
              <a:buNone/>
            </a:pPr>
            <a:r>
              <a:rPr lang="en" sz="42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" sz="4200" b="1" i="0" u="none" strike="noStrike" cap="none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" sz="42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Casos de Uso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Shape 367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Shape 368"/>
          <p:cNvSpPr txBox="1"/>
          <p:nvPr/>
        </p:nvSpPr>
        <p:spPr>
          <a:xfrm>
            <a:off x="153952" y="125508"/>
            <a:ext cx="6048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Casos de Uso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543525" y="992475"/>
            <a:ext cx="6400800" cy="35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Cliente</a:t>
            </a:r>
            <a:r>
              <a:rPr lang="en" sz="1800">
                <a:solidFill>
                  <a:schemeClr val="dk1"/>
                </a:solidFill>
              </a:rPr>
              <a:t>: Start-Up focada em jogos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Projeto</a:t>
            </a:r>
            <a:r>
              <a:rPr lang="en" sz="1800">
                <a:solidFill>
                  <a:schemeClr val="dk1"/>
                </a:solidFill>
              </a:rPr>
              <a:t>: Implementar plataforma multi-jogador nos jogos single-player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Cenário:</a:t>
            </a:r>
            <a:r>
              <a:rPr lang="en" sz="1800">
                <a:solidFill>
                  <a:schemeClr val="dk1"/>
                </a:solidFill>
              </a:rPr>
              <a:t> Dados sobre jogadores, sua demografia, dispositivos e o estado de seus jogos devem ser gerenciados e acessíveis imediatamente, sem importar a hora e a quantidade de jogadores on-line.</a:t>
            </a:r>
          </a:p>
          <a:p>
            <a:pPr lvl="0" indent="38735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457175" y="906125"/>
            <a:ext cx="5982300" cy="35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Porque NuoDB?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ACID transactional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Elastic Scale-out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Benefícios</a:t>
            </a:r>
            <a:r>
              <a:rPr lang="en" sz="1800">
                <a:solidFill>
                  <a:schemeClr val="dk1"/>
                </a:solidFill>
              </a:rPr>
              <a:t>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Solução escalável distribuída geograficamente pelo NuoDB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Simplicidade operacional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Facilidade de gerenciamento e scale-out flexível.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Facilidade de Migração</a:t>
            </a:r>
          </a:p>
          <a:p>
            <a:pPr lvl="0" indent="4572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lvl="0" indent="38735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cxnSp>
        <p:nvCxnSpPr>
          <p:cNvPr id="375" name="Shape 375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Shape 376"/>
          <p:cNvSpPr txBox="1"/>
          <p:nvPr/>
        </p:nvSpPr>
        <p:spPr>
          <a:xfrm>
            <a:off x="153952" y="125508"/>
            <a:ext cx="6048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Casos de Uso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Shape 381" descr="https://lh4.googleusercontent.com/s-X7ns1SxjGnVO8Fja5t2gZ-udXtqpVtNy4tm2w9Jx1ML2vpemtSW9GHTJgQVkMfEWPNDCmVqKP4Q010UObyDXCabwshRoMJ4n02kQWyVNxsx9uZILQ_S8S7OijWMinWq8_K7Eu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383" y="1999696"/>
            <a:ext cx="1264500" cy="8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/>
          <p:nvPr/>
        </p:nvSpPr>
        <p:spPr>
          <a:xfrm>
            <a:off x="0" y="4018208"/>
            <a:ext cx="9144000" cy="929700"/>
          </a:xfrm>
          <a:prstGeom prst="rect">
            <a:avLst/>
          </a:prstGeom>
          <a:solidFill>
            <a:srgbClr val="F2F2F2">
              <a:alpha val="84710"/>
            </a:srgb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buSzPct val="25000"/>
              <a:buNone/>
            </a:pPr>
            <a:r>
              <a:rPr lang="en" sz="42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r>
              <a:rPr lang="en" sz="4200" b="1" i="0" u="none" strike="noStrike" cap="none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" sz="42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Considerações finais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Shape 388"/>
          <p:cNvSpPr txBox="1"/>
          <p:nvPr/>
        </p:nvSpPr>
        <p:spPr>
          <a:xfrm>
            <a:off x="153952" y="125508"/>
            <a:ext cx="6048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Considerações finais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774725" y="574100"/>
            <a:ext cx="6048600" cy="37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sz="1200">
              <a:solidFill>
                <a:srgbClr val="141412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800" b="1">
                <a:solidFill>
                  <a:srgbClr val="141412"/>
                </a:solidFill>
                <a:highlight>
                  <a:srgbClr val="FFFFFF"/>
                </a:highlight>
              </a:rPr>
              <a:t>O melhor de dois mundos: Relacional e NoSQL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 NuoDB é um SGBD NewSQL em memória que tem como foco a utilização em ambientes de dados  geo-distribuídos, sendo direcionado para empresas que  precisam expandir suas bases de dados para múltiplos servidores mas não querem perder os benefícios da álgebra relacional e das propriedades ACID.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>
              <a:solidFill>
                <a:srgbClr val="14141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subTitle" idx="1"/>
          </p:nvPr>
        </p:nvSpPr>
        <p:spPr>
          <a:xfrm>
            <a:off x="877010" y="420688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27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Obrigado!</a:t>
            </a:r>
          </a:p>
        </p:txBody>
      </p:sp>
      <p:pic>
        <p:nvPicPr>
          <p:cNvPr id="395" name="Shape 395" descr="https://lh4.googleusercontent.com/s-X7ns1SxjGnVO8Fja5t2gZ-udXtqpVtNy4tm2w9Jx1ML2vpemtSW9GHTJgQVkMfEWPNDCmVqKP4Q010UObyDXCabwshRoMJ4n02kQWyVNxsx9uZILQ_S8S7OijWMinWq8_K7Eu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7389" y="2125266"/>
            <a:ext cx="1264443" cy="892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 descr="https://lh4.googleusercontent.com/s-X7ns1SxjGnVO8Fja5t2gZ-udXtqpVtNy4tm2w9Jx1ML2vpemtSW9GHTJgQVkMfEWPNDCmVqKP4Q010UObyDXCabwshRoMJ4n02kQWyVNxsx9uZILQ_S8S7OijWMinWq8_K7Eu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383" y="1999696"/>
            <a:ext cx="1264443" cy="892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0" y="4018208"/>
            <a:ext cx="9144000" cy="929805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buSzPct val="25000"/>
              <a:buNone/>
            </a:pPr>
            <a:r>
              <a:rPr lang="en" sz="4200" b="1" i="0" u="none" strike="noStrike" cap="none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1. O que é o NuoDB?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Shape 223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153952" y="125508"/>
            <a:ext cx="604867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O que é o NuoDB?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838750" y="125812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153950" y="1073100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“</a:t>
            </a:r>
            <a:r>
              <a:rPr lang="en" sz="1800">
                <a:solidFill>
                  <a:schemeClr val="dk1"/>
                </a:solidFill>
              </a:rPr>
              <a:t>NuoDB is a distributed relational data management system with support for SQL and ACID transactions.”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153950" y="2163225"/>
            <a:ext cx="7104600" cy="17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Banco de dados relacional em Nuvem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Suporte a SQL (New SQL)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Escalabilidade (Horizontal)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ACID (Atomicidade, Consistência, Isolamento e Durabilidade)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 descr="https://lh4.googleusercontent.com/s-X7ns1SxjGnVO8Fja5t2gZ-udXtqpVtNy4tm2w9Jx1ML2vpemtSW9GHTJgQVkMfEWPNDCmVqKP4Q010UObyDXCabwshRoMJ4n02kQWyVNxsx9uZILQ_S8S7OijWMinWq8_K7Eu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383" y="1999696"/>
            <a:ext cx="1264500" cy="8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0" y="4018208"/>
            <a:ext cx="9144000" cy="929700"/>
          </a:xfrm>
          <a:prstGeom prst="rect">
            <a:avLst/>
          </a:prstGeom>
          <a:solidFill>
            <a:srgbClr val="F2F2F2">
              <a:alpha val="84710"/>
            </a:srgb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buSzPct val="25000"/>
              <a:buNone/>
            </a:pPr>
            <a:r>
              <a:rPr lang="en" sz="42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" sz="4200" b="1" i="0" u="none" strike="noStrike" cap="none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" sz="42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Shape 238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Shape 239"/>
          <p:cNvSpPr txBox="1"/>
          <p:nvPr/>
        </p:nvSpPr>
        <p:spPr>
          <a:xfrm>
            <a:off x="153952" y="125508"/>
            <a:ext cx="6048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Aplicações</a:t>
            </a:r>
          </a:p>
        </p:txBody>
      </p:sp>
      <p:graphicFrame>
        <p:nvGraphicFramePr>
          <p:cNvPr id="240" name="Shape 240"/>
          <p:cNvGraphicFramePr/>
          <p:nvPr/>
        </p:nvGraphicFramePr>
        <p:xfrm>
          <a:off x="720650" y="1272275"/>
          <a:ext cx="7239000" cy="2956470"/>
        </p:xfrm>
        <a:graphic>
          <a:graphicData uri="http://schemas.openxmlformats.org/drawingml/2006/table">
            <a:tbl>
              <a:tblPr>
                <a:noFill/>
                <a:tableStyleId>{CA8A28BE-2CCB-4BC3-91BB-85EEEA063A83}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Games;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Telecomunicações;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Serviços Financeiros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Operações globais;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Consistência transacional;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Controle sobre a localização dos dados distribuídos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ACID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Alta Disponibilidade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Geo-distribuição</a:t>
                      </a:r>
                    </a:p>
                    <a:p>
                      <a:pPr marL="457200" lvl="0" indent="-3429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●"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SQL!!!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1" name="Shape 241"/>
          <p:cNvSpPr/>
          <p:nvPr/>
        </p:nvSpPr>
        <p:spPr>
          <a:xfrm>
            <a:off x="3293450" y="1482675"/>
            <a:ext cx="931500" cy="511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5432150" y="2325125"/>
            <a:ext cx="472500" cy="74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50" y="2777600"/>
            <a:ext cx="1096850" cy="10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694" y="3527544"/>
            <a:ext cx="1276425" cy="127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725" y="2596825"/>
            <a:ext cx="1458400" cy="14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 descr="https://lh4.googleusercontent.com/s-X7ns1SxjGnVO8Fja5t2gZ-udXtqpVtNy4tm2w9Jx1ML2vpemtSW9GHTJgQVkMfEWPNDCmVqKP4Q010UObyDXCabwshRoMJ4n02kQWyVNxsx9uZILQ_S8S7OijWMinWq8_K7Eu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383" y="1999696"/>
            <a:ext cx="1264500" cy="8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0" y="4018208"/>
            <a:ext cx="9144000" cy="929700"/>
          </a:xfrm>
          <a:prstGeom prst="rect">
            <a:avLst/>
          </a:prstGeom>
          <a:solidFill>
            <a:srgbClr val="F2F2F2">
              <a:alpha val="84710"/>
            </a:srgb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buSzPct val="25000"/>
              <a:buNone/>
            </a:pPr>
            <a:r>
              <a:rPr lang="en" sz="42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" sz="4200" b="1" i="0" u="none" strike="noStrike" cap="none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" sz="4200" b="1">
                <a:solidFill>
                  <a:srgbClr val="755D0C"/>
                </a:solidFill>
                <a:latin typeface="Trebuchet MS"/>
                <a:ea typeface="Trebuchet MS"/>
                <a:cs typeface="Trebuchet MS"/>
                <a:sym typeface="Trebuchet MS"/>
              </a:rPr>
              <a:t>Arquitetura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Shape 256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153952" y="125508"/>
            <a:ext cx="6048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Arquitetura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838750" y="125812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153950" y="1073100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Arquitetura distribuída em cache (durable distributed cache) que assegura as propriedades ACID.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53950" y="2163225"/>
            <a:ext cx="7104600" cy="17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b="1"/>
              <a:t>Estrutura em níveis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>
                <a:solidFill>
                  <a:schemeClr val="dk1"/>
                </a:solidFill>
              </a:rPr>
              <a:t>Administrativo</a:t>
            </a:r>
            <a:r>
              <a:rPr lang="en"/>
              <a:t/>
            </a:r>
            <a:br>
              <a:rPr lang="en"/>
            </a:br>
            <a:endParaRPr lang="en"/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Processamento</a:t>
            </a:r>
            <a:br>
              <a:rPr lang="en"/>
            </a:br>
            <a:endParaRPr lang="en"/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Armazenamento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b="1"/>
              <a:t>Controle de concorrência</a:t>
            </a:r>
            <a:br>
              <a:rPr lang="en" b="1"/>
            </a:br>
            <a:endParaRPr lang="en" b="1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b="1"/>
              <a:t>Escalabilidade (Horizontal)</a:t>
            </a:r>
            <a:r>
              <a:rPr lang="en"/>
              <a:t/>
            </a:r>
            <a:br>
              <a:rPr lang="en"/>
            </a:br>
            <a:endParaRPr lang="en"/>
          </a:p>
        </p:txBody>
      </p:sp>
      <p:sp>
        <p:nvSpPr>
          <p:cNvPr id="261" name="Shape 261"/>
          <p:cNvSpPr txBox="1"/>
          <p:nvPr/>
        </p:nvSpPr>
        <p:spPr>
          <a:xfrm>
            <a:off x="444050" y="1085450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73318" y="522894"/>
            <a:ext cx="6750000" cy="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153952" y="125508"/>
            <a:ext cx="6048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6C643F"/>
                </a:solidFill>
                <a:latin typeface="Trebuchet MS"/>
                <a:ea typeface="Trebuchet MS"/>
                <a:cs typeface="Trebuchet MS"/>
                <a:sym typeface="Trebuchet MS"/>
              </a:rPr>
              <a:t>NuoDB – Arquitetura - Estrutura em Níveis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838750" y="125812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444050" y="704450"/>
            <a:ext cx="7104600" cy="172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Administrativo: </a:t>
            </a:r>
            <a:r>
              <a:rPr lang="en" sz="1200"/>
              <a:t>Responsável por garantir escalabilidade horizontal e o balanceamento de carga.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r>
              <a:rPr lang="en" b="1"/>
              <a:t>Processamento: </a:t>
            </a:r>
            <a:r>
              <a:rPr lang="en" sz="1200"/>
              <a:t>Utiliza os Transaction Engines (TEs) (motores de transação) para garantir a </a:t>
            </a:r>
            <a:r>
              <a:rPr lang="en" sz="1200" b="1"/>
              <a:t>Atomicidade</a:t>
            </a:r>
            <a:r>
              <a:rPr lang="en" sz="1200"/>
              <a:t>, </a:t>
            </a:r>
            <a:r>
              <a:rPr lang="en" sz="1200" b="1"/>
              <a:t>Consistência </a:t>
            </a:r>
            <a:r>
              <a:rPr lang="en" sz="1200"/>
              <a:t>e o </a:t>
            </a:r>
            <a:r>
              <a:rPr lang="en" sz="1200" b="1"/>
              <a:t>Isolamento</a:t>
            </a:r>
            <a:r>
              <a:rPr lang="en" sz="1200"/>
              <a:t>.</a:t>
            </a:r>
            <a:r>
              <a:rPr lang="en"/>
              <a:t/>
            </a:r>
            <a:br>
              <a:rPr lang="en"/>
            </a:br>
            <a:endParaRPr lang="en"/>
          </a:p>
          <a:p>
            <a:pPr lvl="0">
              <a:spcBef>
                <a:spcPts val="0"/>
              </a:spcBef>
              <a:buNone/>
            </a:pPr>
            <a:r>
              <a:rPr lang="en" b="1"/>
              <a:t>Armazenamento: </a:t>
            </a:r>
            <a:r>
              <a:rPr lang="en" sz="1200">
                <a:solidFill>
                  <a:schemeClr val="dk1"/>
                </a:solidFill>
              </a:rPr>
              <a:t>Através dos </a:t>
            </a:r>
            <a:r>
              <a:rPr lang="en" sz="1200" i="1">
                <a:solidFill>
                  <a:schemeClr val="dk1"/>
                </a:solidFill>
              </a:rPr>
              <a:t>Storage Managers </a:t>
            </a:r>
            <a:r>
              <a:rPr lang="en" sz="1200">
                <a:solidFill>
                  <a:schemeClr val="dk1"/>
                </a:solidFill>
              </a:rPr>
              <a:t>(SMs) o banco faz uma cópia de todos os dados/transações realizadas pelos TE, garantindo assim a </a:t>
            </a:r>
            <a:r>
              <a:rPr lang="en" sz="1200" b="1">
                <a:solidFill>
                  <a:schemeClr val="dk1"/>
                </a:solidFill>
              </a:rPr>
              <a:t>Durabilidade </a:t>
            </a:r>
            <a:r>
              <a:rPr lang="en" sz="1200">
                <a:solidFill>
                  <a:schemeClr val="dk1"/>
                </a:solidFill>
              </a:rPr>
              <a:t>da base de dados.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300" y="2382475"/>
            <a:ext cx="42100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Apresentação na tela (16:9)</PresentationFormat>
  <Paragraphs>170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Noto Sans Symbols</vt:lpstr>
      <vt:lpstr>Trebuchet MS</vt:lpstr>
      <vt:lpstr>simple-light-2</vt:lpstr>
      <vt:lpstr>Facetado</vt:lpstr>
      <vt:lpstr>NuoDB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NuoDB</dc:title>
  <cp:lastModifiedBy>Bruno Brandão</cp:lastModifiedBy>
  <cp:revision>1</cp:revision>
  <dcterms:modified xsi:type="dcterms:W3CDTF">2016-10-06T22:25:54Z</dcterms:modified>
</cp:coreProperties>
</file>