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Moreno" initials="EM" lastIdx="1" clrIdx="0">
    <p:extLst>
      <p:ext uri="{19B8F6BF-5375-455C-9EA6-DF929625EA0E}">
        <p15:presenceInfo xmlns:p15="http://schemas.microsoft.com/office/powerpoint/2012/main" userId="S::emoreno@tableau.com::305d8924-8d2a-495c-8a8f-49d6bc78f0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C9611-3933-418B-AC65-8E73074EA30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4AC4-0D00-4EC9-9E84-7C5DCEA22C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0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rojo, camiseta, alimentos, bolsa&#10;&#10;Descripción generada automáticamente">
            <a:extLst>
              <a:ext uri="{FF2B5EF4-FFF2-40B4-BE49-F238E27FC236}">
                <a16:creationId xmlns:a16="http://schemas.microsoft.com/office/drawing/2014/main" id="{1B0E7629-C841-4FEF-A233-F0BF629F0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366"/>
            <a:ext cx="12182475" cy="68633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DFD032-B7AF-477E-917B-CF12213D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999F8E-74BE-4809-A193-A0EEA425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4A337-7804-4969-B895-24179E2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F30D1-3337-4DC2-B09F-B509D0F4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7CB16-CDAE-4D8E-A254-8BC282F9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4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4662-B3F2-4631-9179-E0019575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44B79-BE9B-404B-948F-B2EEB0C69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F9F59-4903-42A6-AFD6-4750ECAE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0BE83-3BBA-4F50-B173-4CE33D2E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95EBE-CDDC-4517-8999-2862F930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7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611ABD-28D1-4AC5-978F-3DBC837D4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02FEEC-0000-498B-9C4F-5C549043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8FC1D-C074-45C6-9478-2C62C6F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559B2-1499-44AC-9149-17A64D45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273CF-2EA8-4E76-90B2-6040F14D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1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95A1A-D4DF-44DA-A47B-A348F0CC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79398-4195-483A-9B3A-EEECA0AC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F8121-2142-4D0C-A441-70B913C4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6E12A-7AB5-4C88-9C08-0E43F350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8EB64-AC8B-4C49-9169-9E22AE2D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1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0F809-6C2D-4339-8288-9B082CA1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0174E4-97E8-482F-AC95-CE24A9D7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13658-0E4A-4689-B49E-88BA3D0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C6D25-88EF-47E1-BB95-BA038841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73B32B-9C4E-40D9-9F16-B548A7C4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3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EADD-1B81-4324-8E7B-7569DCE7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ABE39-C3CD-4ACD-B1C2-22CA140F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B8F593-6E0D-4780-A610-FFBBB6EB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6F3E73-99CE-4EEE-B5DF-73E17B21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7053A-E257-4220-BC77-F3CE0837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C38C2E-E387-4AE0-8FF3-4FB49EFD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47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D8F2A-E01A-4F06-ADA6-1E537A69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8B320-EF26-4E36-BF40-BC40B8F8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F90C4-3941-48A9-9B40-49F9C9EC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BA6016-6052-4669-AE79-AC625452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73E5A-8469-40A0-BE23-69AEF9F7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2B062A-7D02-4236-8168-4BCEC27F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F07038-FC42-49BE-8139-E7030E13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002504-5251-43C7-BFF4-6AFEE788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1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F910-9F57-4B6B-8264-0A30FAFC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953918-233B-4B33-8704-7EEA12FE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345B2-4A3C-4323-BB10-08D65B51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BDFF37-7B3B-496A-A4E6-7DFA556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3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2F0D1F-43ED-4119-AFA3-00AE254E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F5A33B-006C-4E45-92A9-C9C4F229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59ABE-A67D-446D-AE82-407F770E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66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80AE-8E9C-41D2-B075-BD6D0DC8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C4B08-EA95-4C5C-BB08-7D34315A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5B52F1-B8D9-4C4C-AFD2-7DFF5A15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AD6ACB-BABE-4F13-A1C7-725C2386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7C6560-112E-486C-B9D6-58DE4E9E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B747BE-4F68-4B41-9D9B-86D615B6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3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DB74B-92E9-4D01-8FBE-833D3931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20EFFF-620B-4F77-AB6A-C539105D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5650E6-D93D-419C-A795-42972879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6E21D-E5E5-4650-9E62-3F9E1554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67DF9-0C19-42F0-9E53-BE7AA20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3FE8F-4DC2-427C-84B5-13322756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2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agua, montar a caballo, hombre, lluvia&#10;&#10;Descripción generada automáticamente">
            <a:extLst>
              <a:ext uri="{FF2B5EF4-FFF2-40B4-BE49-F238E27FC236}">
                <a16:creationId xmlns:a16="http://schemas.microsoft.com/office/drawing/2014/main" id="{652D7649-1E42-4E6C-954D-58C8D7207E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BC7BD2-F7A7-49EF-9DBD-9C983C74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7A877-F66C-4274-A20B-84E8381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18859-BF67-4C8C-B8EB-0E2671AF4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E700-0929-4D46-9F5B-9BF045A074FB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FF724-A6AB-4C09-AF6C-9553DF5A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0C564-9E76-4CA6-8A85-06B092EFC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8EB5-D1A7-415B-A389-29840080E2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98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elitosenIztapalapa/IztapalapalacunayelfuturodelCrimen?:display_count=y&amp;publish=yes&amp;:origin=viz_shar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8B9DA-1074-43FA-958A-26825A53B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600" b="1" dirty="0">
                <a:latin typeface="Arial Black" panose="020B0A04020102020204" pitchFamily="34" charset="0"/>
              </a:rPr>
              <a:t>Iztapalapa, lo peor está por venir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5469D-AFA9-464B-8DEA-5FD1964D0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3200" dirty="0"/>
              <a:t>Eduardo Moreno </a:t>
            </a:r>
          </a:p>
          <a:p>
            <a:endParaRPr lang="es-MX" dirty="0"/>
          </a:p>
          <a:p>
            <a:pPr algn="r"/>
            <a:r>
              <a:rPr lang="es-MX" dirty="0"/>
              <a:t>Marzo 2020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570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3A050A5-0F0B-4904-901F-BB68119D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625"/>
            <a:ext cx="6783355" cy="12250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246A28-D315-43FC-B7E2-F6F0888E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6" y="135486"/>
            <a:ext cx="5963482" cy="8192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4B9EBA-C6D7-4461-849F-DDDCCA22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74" y="2363078"/>
            <a:ext cx="9840686" cy="10272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A2E1B1-8BE2-45F6-AF31-0CBCFE52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87" y="3290225"/>
            <a:ext cx="5849166" cy="3353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2C17CD-8D75-4492-AFF0-B1082D6CD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699" y="3285418"/>
            <a:ext cx="6054019" cy="18258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3B962B-2F8F-48C0-BFC8-1FA6FB07C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586" y="33680"/>
            <a:ext cx="5744414" cy="19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5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6872-A179-4C3E-B49D-892592C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6868B-DF55-40BA-BBE7-B4A7315E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Iztapalapa ha sido una de las zonas más inseguras tanto de la ciudad de México como de nuestro país desde hace muchos años.</a:t>
            </a:r>
          </a:p>
          <a:p>
            <a:r>
              <a:rPr lang="es-MX" dirty="0"/>
              <a:t>De 2016 a 2018 únicamente esta delegación ha representado el 15% de incidencias delictivas dentro de CDMX.</a:t>
            </a:r>
          </a:p>
          <a:p>
            <a:r>
              <a:rPr lang="es-MX" dirty="0"/>
              <a:t>Específicamente los delitos de “Robo” </a:t>
            </a:r>
          </a:p>
          <a:p>
            <a:pPr marL="0" indent="0">
              <a:buNone/>
            </a:pPr>
            <a:r>
              <a:rPr lang="es-MX" dirty="0"/>
              <a:t>   son los que más han crecido a </a:t>
            </a:r>
          </a:p>
          <a:p>
            <a:pPr marL="0" indent="0">
              <a:buNone/>
            </a:pPr>
            <a:r>
              <a:rPr lang="es-MX" dirty="0"/>
              <a:t>   través de los años.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FFA059-DC39-44BB-A197-8B014B4E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55" y="261036"/>
            <a:ext cx="4344006" cy="15337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7F2F9B-E821-4BFF-B781-49B288A8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380" y="3167964"/>
            <a:ext cx="4189081" cy="3429000"/>
          </a:xfrm>
          <a:prstGeom prst="rect">
            <a:avLst/>
          </a:prstGeom>
          <a:noFill/>
          <a:ln w="25400">
            <a:solidFill>
              <a:schemeClr val="accent3">
                <a:shade val="50000"/>
              </a:schemeClr>
            </a:solidFill>
          </a:ln>
        </p:spPr>
      </p:pic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DA6D4CEC-6F16-4FF6-B01E-84943E97ED04}"/>
              </a:ext>
            </a:extLst>
          </p:cNvPr>
          <p:cNvSpPr/>
          <p:nvPr/>
        </p:nvSpPr>
        <p:spPr>
          <a:xfrm>
            <a:off x="6174376" y="4116110"/>
            <a:ext cx="1706880" cy="766354"/>
          </a:xfrm>
          <a:prstGeom prst="wedgeRectCallout">
            <a:avLst>
              <a:gd name="adj1" fmla="val 60617"/>
              <a:gd name="adj2" fmla="val -166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Iztapalapa representa 15% del total de delitos en CDMX por año.</a:t>
            </a:r>
          </a:p>
        </p:txBody>
      </p:sp>
    </p:spTree>
    <p:extLst>
      <p:ext uri="{BB962C8B-B14F-4D97-AF65-F5344CB8AC3E}">
        <p14:creationId xmlns:p14="http://schemas.microsoft.com/office/powerpoint/2010/main" val="8226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BE3B3-69D4-4447-BE61-8DDCF0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Crecimiento de delitos a través de los años	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F9A9C1A-842E-438E-9948-DB150D91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844" y="1933303"/>
            <a:ext cx="8617285" cy="42436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</p:pic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79A2A522-6625-4AA0-80FA-3FF6A88403F4}"/>
              </a:ext>
            </a:extLst>
          </p:cNvPr>
          <p:cNvSpPr/>
          <p:nvPr/>
        </p:nvSpPr>
        <p:spPr>
          <a:xfrm>
            <a:off x="9646920" y="1166949"/>
            <a:ext cx="1706880" cy="766354"/>
          </a:xfrm>
          <a:prstGeom prst="wedgeRectCallout">
            <a:avLst>
              <a:gd name="adj1" fmla="val 48591"/>
              <a:gd name="adj2" fmla="val 771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Línea de Tendencia que indica cómo ha aumentado el número de crímenes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688E1F-CCB5-4E07-9EE0-5A3555A1E731}"/>
              </a:ext>
            </a:extLst>
          </p:cNvPr>
          <p:cNvSpPr txBox="1"/>
          <p:nvPr/>
        </p:nvSpPr>
        <p:spPr>
          <a:xfrm>
            <a:off x="522514" y="1690688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 2016 a 2018 la incidencia de delitos en la alcaldía de Iztapalapa ha aumentado en un promedio de 12% anual, lo cual es realmente alarmante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4F62686-D2F6-4209-85CE-E3B0DCB3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0" y="3788864"/>
            <a:ext cx="2015658" cy="2704011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softEdge rad="12700"/>
          </a:effectLst>
        </p:spPr>
      </p:pic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349750AE-EDD7-4823-96DA-8140B24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Fuente: https://datos.cdmx.gob.mx/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1EAE-75F4-4AFE-A8E6-40814914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Crecimiento de Delitos Relacionados con Robos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2F56BD-7528-436B-8BF3-47211A8A6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12" y="1950719"/>
            <a:ext cx="6800103" cy="4384766"/>
          </a:xfrm>
          <a:prstGeom prst="rect">
            <a:avLst/>
          </a:prstGeom>
          <a:ln w="22225">
            <a:solidFill>
              <a:schemeClr val="accent3">
                <a:shade val="50000"/>
              </a:schemeClr>
            </a:solidFill>
          </a:ln>
        </p:spPr>
      </p:pic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7E14013B-A4BE-419C-847E-998B9C50FFA4}"/>
              </a:ext>
            </a:extLst>
          </p:cNvPr>
          <p:cNvSpPr/>
          <p:nvPr/>
        </p:nvSpPr>
        <p:spPr>
          <a:xfrm>
            <a:off x="4763587" y="3924520"/>
            <a:ext cx="2229394" cy="908737"/>
          </a:xfrm>
          <a:prstGeom prst="wedgeRectCallout">
            <a:avLst>
              <a:gd name="adj1" fmla="val -9122"/>
              <a:gd name="adj2" fmla="val -1069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El pronóstico para 2019 y 2020 nos indica que vamos a tener aproximadamente 754 robos mensuales (casi el doble de los 409 que teníamos al inicio de 2016)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F1B24FA-D594-4D7D-86F8-E3FDD264A5D9}"/>
              </a:ext>
            </a:extLst>
          </p:cNvPr>
          <p:cNvSpPr txBox="1">
            <a:spLocks/>
          </p:cNvSpPr>
          <p:nvPr/>
        </p:nvSpPr>
        <p:spPr>
          <a:xfrm>
            <a:off x="7526383" y="1950719"/>
            <a:ext cx="4439194" cy="4384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Iztapalapa ha sido una de las zonas más inseguras tanto de la ciudad de México como de nuestro país desde hace muchos años.</a:t>
            </a:r>
          </a:p>
          <a:p>
            <a:r>
              <a:rPr lang="es-MX" dirty="0"/>
              <a:t>De 2016 a 2018 únicamente esta delegación ha representado el 15% de incidencias delictivas dentro de CDMX.</a:t>
            </a:r>
          </a:p>
          <a:p>
            <a:r>
              <a:rPr lang="es-MX" dirty="0"/>
              <a:t>Específicamente los delitos de “Robo”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   son los que más han crecido 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   través de los años.</a:t>
            </a:r>
          </a:p>
        </p:txBody>
      </p:sp>
      <p:sp>
        <p:nvSpPr>
          <p:cNvPr id="10" name="Marcador de pie de página 16">
            <a:extLst>
              <a:ext uri="{FF2B5EF4-FFF2-40B4-BE49-F238E27FC236}">
                <a16:creationId xmlns:a16="http://schemas.microsoft.com/office/drawing/2014/main" id="{2FD217A1-92E0-424A-81CC-7B9A0698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Fuente: https://datos.cdmx.gob.mx/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9DB97-06D1-4F42-AD6A-93101243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Tablero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BE37-ABC6-4713-BDC5-7CC90381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acceder al tablero interactivo favor de dar clic en el siguiente enlace: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>
                <a:hlinkClick r:id="rId2"/>
              </a:rPr>
              <a:t>https://public.tableau.com/views/DelitosenIztapalapa/IztapalapalacunayelfuturodelCrimen?:display_count=y&amp;publish=yes&amp;:origin=viz_share_link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16">
            <a:extLst>
              <a:ext uri="{FF2B5EF4-FFF2-40B4-BE49-F238E27FC236}">
                <a16:creationId xmlns:a16="http://schemas.microsoft.com/office/drawing/2014/main" id="{D1F74538-18B1-4B5D-8D16-3193A29D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Fuente: https://datos.cdmx.gob.mx/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226-F3B4-41E4-AB88-E8F8FCB5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88FEC-5073-4E4F-BFAD-1248CBA6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delitos aumentan a un ritmo alarmante dentro de esta delegación y los gobiernos no han sabido combatirlo.</a:t>
            </a:r>
          </a:p>
          <a:p>
            <a:r>
              <a:rPr lang="es-MX" dirty="0"/>
              <a:t>Al viajar por CDMX traten de no acercarse a esta zona dada su peligrosidad.</a:t>
            </a:r>
          </a:p>
          <a:p>
            <a:r>
              <a:rPr lang="es-MX" dirty="0"/>
              <a:t>Absténganse de comprar cosas, viajar de noche o tomar taxis dentro o hacia Iztapalapa.</a:t>
            </a:r>
          </a:p>
          <a:p>
            <a:r>
              <a:rPr lang="es-MX" dirty="0"/>
              <a:t>Y para complementar la presentación de un compañero, </a:t>
            </a:r>
            <a:r>
              <a:rPr lang="es-MX" b="1" dirty="0"/>
              <a:t>NO RENTEN </a:t>
            </a:r>
            <a:r>
              <a:rPr lang="es-MX" b="1" dirty="0" err="1"/>
              <a:t>AIRBNB’s</a:t>
            </a:r>
            <a:r>
              <a:rPr lang="es-MX" dirty="0"/>
              <a:t> en Iztapalapa.</a:t>
            </a:r>
          </a:p>
        </p:txBody>
      </p:sp>
    </p:spTree>
    <p:extLst>
      <p:ext uri="{BB962C8B-B14F-4D97-AF65-F5344CB8AC3E}">
        <p14:creationId xmlns:p14="http://schemas.microsoft.com/office/powerpoint/2010/main" val="1676039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389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Tema de Office</vt:lpstr>
      <vt:lpstr>Iztapalapa, lo peor está por venir</vt:lpstr>
      <vt:lpstr>Presentación de PowerPoint</vt:lpstr>
      <vt:lpstr>Datos Importantes</vt:lpstr>
      <vt:lpstr>Crecimiento de delitos a través de los años </vt:lpstr>
      <vt:lpstr>Crecimiento de Delitos Relacionados con Robos</vt:lpstr>
      <vt:lpstr>Tablero Interactivo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Iztapalapa, Cuna del Crimen</dc:title>
  <dc:creator>Eduardo Moreno</dc:creator>
  <cp:lastModifiedBy>Eduardo Moreno</cp:lastModifiedBy>
  <cp:revision>12</cp:revision>
  <dcterms:created xsi:type="dcterms:W3CDTF">2020-03-06T02:20:04Z</dcterms:created>
  <dcterms:modified xsi:type="dcterms:W3CDTF">2020-03-07T00:03:16Z</dcterms:modified>
</cp:coreProperties>
</file>