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53A0C-16A4-4845-86E4-64EA04BC610C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5C083-A483-4E7C-AE4E-08373BF220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C5415-E252-43F0-9260-2E33803F73F3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6B2BF-C06E-41B0-9443-295D516E65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10/23/2015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10/23/2015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10/23/2015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6143644"/>
            <a:ext cx="4500594" cy="352412"/>
          </a:xfrm>
        </p:spPr>
        <p:txBody>
          <a:bodyPr>
            <a:noAutofit/>
          </a:bodyPr>
          <a:lstStyle/>
          <a:p>
            <a:r>
              <a:rPr lang="mk-MK" sz="2000" dirty="0" smtClean="0"/>
              <a:t>Даниел Евтимовски, Мартин Петковски</a:t>
            </a:r>
            <a:endParaRPr lang="en-US" sz="2000" dirty="0"/>
          </a:p>
        </p:txBody>
      </p:sp>
      <p:pic>
        <p:nvPicPr>
          <p:cNvPr id="6" name="Picture 2" descr="C:\Documents and Settings\Dani\Desktop\fikt_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50579" y="857232"/>
            <a:ext cx="3642843" cy="1500198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1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034" y="2857496"/>
            <a:ext cx="81439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k-MK" sz="3200" b="1" dirty="0" smtClean="0"/>
              <a:t>АЛГОРИТМИ И СТРУКТУРИ НА ПОДАТОЦИ  вежби-1</a:t>
            </a:r>
            <a:endParaRPr lang="en-US" sz="32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229600" cy="703282"/>
          </a:xfrm>
        </p:spPr>
        <p:txBody>
          <a:bodyPr>
            <a:normAutofit fontScale="90000"/>
          </a:bodyPr>
          <a:lstStyle/>
          <a:p>
            <a:r>
              <a:rPr lang="mk-MK" sz="4000" dirty="0" smtClean="0"/>
              <a:t>Сложеност</a:t>
            </a:r>
            <a:r>
              <a:rPr lang="mk-MK" sz="4400" dirty="0" smtClean="0"/>
              <a:t> на алгоритмите</a:t>
            </a:r>
            <a:endParaRPr lang="en-US" sz="4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4389120"/>
          </a:xfrm>
        </p:spPr>
        <p:txBody>
          <a:bodyPr>
            <a:normAutofit/>
          </a:bodyPr>
          <a:lstStyle/>
          <a:p>
            <a:r>
              <a:rPr lang="mk-MK" b="1" dirty="0" smtClean="0">
                <a:solidFill>
                  <a:srgbClr val="C00000"/>
                </a:solidFill>
              </a:rPr>
              <a:t>1</a:t>
            </a:r>
            <a:r>
              <a:rPr lang="en-US" b="1" dirty="0" smtClean="0">
                <a:solidFill>
                  <a:srgbClr val="C00000"/>
                </a:solidFill>
              </a:rPr>
              <a:t>&lt;</a:t>
            </a:r>
            <a:r>
              <a:rPr lang="en-US" b="1" dirty="0" err="1" smtClean="0">
                <a:solidFill>
                  <a:srgbClr val="C00000"/>
                </a:solidFill>
              </a:rPr>
              <a:t>logn</a:t>
            </a:r>
            <a:r>
              <a:rPr lang="en-US" b="1" dirty="0" smtClean="0">
                <a:solidFill>
                  <a:srgbClr val="C00000"/>
                </a:solidFill>
              </a:rPr>
              <a:t>&lt;n&lt;n*</a:t>
            </a:r>
            <a:r>
              <a:rPr lang="en-US" b="1" dirty="0" err="1" smtClean="0">
                <a:solidFill>
                  <a:srgbClr val="C00000"/>
                </a:solidFill>
              </a:rPr>
              <a:t>logn</a:t>
            </a:r>
            <a:r>
              <a:rPr lang="en-US" b="1" dirty="0" smtClean="0">
                <a:solidFill>
                  <a:srgbClr val="C00000"/>
                </a:solidFill>
              </a:rPr>
              <a:t>&lt;n</a:t>
            </a:r>
            <a:r>
              <a:rPr lang="en-US" b="1" baseline="30000" dirty="0" smtClean="0">
                <a:solidFill>
                  <a:srgbClr val="C00000"/>
                </a:solidFill>
              </a:rPr>
              <a:t>2</a:t>
            </a:r>
            <a:r>
              <a:rPr lang="en-US" b="1" dirty="0" smtClean="0">
                <a:solidFill>
                  <a:srgbClr val="C00000"/>
                </a:solidFill>
              </a:rPr>
              <a:t>&lt;n</a:t>
            </a:r>
            <a:r>
              <a:rPr lang="en-US" b="1" baseline="30000" dirty="0" smtClean="0">
                <a:solidFill>
                  <a:srgbClr val="C00000"/>
                </a:solidFill>
              </a:rPr>
              <a:t>3 </a:t>
            </a:r>
            <a:r>
              <a:rPr lang="en-US" b="1" dirty="0" smtClean="0">
                <a:solidFill>
                  <a:srgbClr val="C00000"/>
                </a:solidFill>
              </a:rPr>
              <a:t>&lt;2</a:t>
            </a:r>
            <a:r>
              <a:rPr lang="en-US" b="1" baseline="30000" dirty="0" smtClean="0">
                <a:solidFill>
                  <a:srgbClr val="C00000"/>
                </a:solidFill>
              </a:rPr>
              <a:t>n</a:t>
            </a:r>
            <a:r>
              <a:rPr lang="en-US" b="1" dirty="0" smtClean="0">
                <a:solidFill>
                  <a:srgbClr val="C00000"/>
                </a:solidFill>
              </a:rPr>
              <a:t>&lt;n!</a:t>
            </a:r>
            <a:endParaRPr lang="mk-MK" b="1" dirty="0" smtClean="0">
              <a:solidFill>
                <a:srgbClr val="C00000"/>
              </a:solidFill>
            </a:endParaRPr>
          </a:p>
          <a:p>
            <a:r>
              <a:rPr lang="mk-MK" b="1" baseline="30000" dirty="0" smtClean="0"/>
              <a:t> </a:t>
            </a:r>
            <a:r>
              <a:rPr lang="ru-RU" dirty="0" smtClean="0"/>
              <a:t>Секоја едноставна операција (+, *, -, =, if, call, return) се извршува во </a:t>
            </a:r>
            <a:r>
              <a:rPr lang="ru-RU" b="1" dirty="0" smtClean="0"/>
              <a:t>една</a:t>
            </a:r>
            <a:r>
              <a:rPr lang="ru-RU" dirty="0" smtClean="0"/>
              <a:t> временска единица </a:t>
            </a:r>
            <a:endParaRPr lang="en-US" dirty="0" smtClean="0"/>
          </a:p>
          <a:p>
            <a:r>
              <a:rPr lang="ru-RU" dirty="0" smtClean="0"/>
              <a:t> Циклусите, процедурите и функциите се извршуваат </a:t>
            </a:r>
            <a:r>
              <a:rPr lang="ru-RU" b="1" dirty="0" smtClean="0"/>
              <a:t>во онолку временски единици </a:t>
            </a:r>
            <a:r>
              <a:rPr lang="ru-RU" dirty="0" smtClean="0"/>
              <a:t>колку што се содржат </a:t>
            </a:r>
            <a:r>
              <a:rPr lang="ru-RU" b="1" dirty="0" smtClean="0"/>
              <a:t>итерации</a:t>
            </a:r>
            <a:r>
              <a:rPr lang="ru-RU" dirty="0" smtClean="0"/>
              <a:t> </a:t>
            </a:r>
          </a:p>
          <a:p>
            <a:r>
              <a:rPr lang="mk-MK" dirty="0" smtClean="0"/>
              <a:t>Сложеност во најлош случај(</a:t>
            </a:r>
            <a:r>
              <a:rPr lang="en-US" dirty="0" smtClean="0"/>
              <a:t>worst case complexity, </a:t>
            </a:r>
            <a:r>
              <a:rPr lang="en-US" b="1" dirty="0" smtClean="0"/>
              <a:t>O(n)</a:t>
            </a:r>
            <a:r>
              <a:rPr lang="mk-MK" dirty="0" smtClean="0"/>
              <a:t>)</a:t>
            </a:r>
            <a:r>
              <a:rPr lang="en-US" dirty="0" smtClean="0"/>
              <a:t>: </a:t>
            </a:r>
            <a:r>
              <a:rPr lang="mk-MK" dirty="0" smtClean="0"/>
              <a:t>максимален број на чекори потребни за извршување на алгоритмот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2</a:t>
            </a:fld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186634" cy="511156"/>
          </a:xfrm>
        </p:spPr>
        <p:txBody>
          <a:bodyPr>
            <a:normAutofit fontScale="90000"/>
          </a:bodyPr>
          <a:lstStyle/>
          <a:p>
            <a:r>
              <a:rPr lang="mk-MK" sz="3200" dirty="0" smtClean="0"/>
              <a:t>Фибоначи - рекурзија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00174"/>
            <a:ext cx="3357586" cy="32861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fib </a:t>
            </a:r>
            <a:r>
              <a:rPr lang="en-US" sz="2000" dirty="0"/>
              <a:t>(n</a:t>
            </a:r>
            <a:r>
              <a:rPr lang="en-US" sz="2000" dirty="0" smtClean="0"/>
              <a:t>)</a:t>
            </a:r>
            <a:endParaRPr lang="mk-MK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/>
              <a:t>{ </a:t>
            </a:r>
            <a:r>
              <a:rPr lang="en-US" sz="2000" dirty="0" smtClean="0"/>
              <a:t>                  </a:t>
            </a:r>
            <a:endParaRPr lang="mk-MK" sz="2000" dirty="0" smtClean="0"/>
          </a:p>
          <a:p>
            <a:pPr>
              <a:buNone/>
            </a:pPr>
            <a:r>
              <a:rPr lang="mk-MK" sz="2000" dirty="0" smtClean="0"/>
              <a:t>     </a:t>
            </a:r>
            <a:r>
              <a:rPr lang="en-US" sz="2000" dirty="0" smtClean="0"/>
              <a:t>if </a:t>
            </a:r>
            <a:r>
              <a:rPr lang="en-US" sz="2000" dirty="0"/>
              <a:t>(n&lt;=1) </a:t>
            </a:r>
            <a:endParaRPr lang="mk-MK" sz="2000" dirty="0" smtClean="0"/>
          </a:p>
          <a:p>
            <a:pPr>
              <a:buNone/>
            </a:pPr>
            <a:r>
              <a:rPr lang="mk-MK" sz="2000" dirty="0" smtClean="0"/>
              <a:t>       </a:t>
            </a:r>
            <a:r>
              <a:rPr lang="en-US" sz="2000" dirty="0" smtClean="0"/>
              <a:t>return </a:t>
            </a:r>
            <a:r>
              <a:rPr lang="en-US" sz="2000" dirty="0"/>
              <a:t>1; </a:t>
            </a:r>
            <a:endParaRPr lang="mk-MK" sz="2000" dirty="0" smtClean="0"/>
          </a:p>
          <a:p>
            <a:pPr>
              <a:buNone/>
            </a:pPr>
            <a:r>
              <a:rPr lang="mk-MK" sz="2000" dirty="0" smtClean="0"/>
              <a:t>    </a:t>
            </a:r>
            <a:r>
              <a:rPr lang="en-US" sz="2000" dirty="0" smtClean="0"/>
              <a:t>else </a:t>
            </a:r>
            <a:endParaRPr lang="mk-MK" sz="2000" dirty="0" smtClean="0"/>
          </a:p>
          <a:p>
            <a:pPr>
              <a:buNone/>
            </a:pPr>
            <a:r>
              <a:rPr lang="mk-MK" sz="2000" dirty="0" smtClean="0"/>
              <a:t>      </a:t>
            </a:r>
            <a:r>
              <a:rPr lang="en-US" sz="2000" dirty="0" smtClean="0"/>
              <a:t>return </a:t>
            </a:r>
            <a:r>
              <a:rPr lang="en-US" sz="2000" dirty="0"/>
              <a:t>(fib (n-1)+fib (n-2</a:t>
            </a:r>
            <a:r>
              <a:rPr lang="en-US" sz="2000" dirty="0" smtClean="0"/>
              <a:t>));</a:t>
            </a:r>
            <a:endParaRPr lang="mk-MK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/>
              <a:t>}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14744" y="500042"/>
            <a:ext cx="4786346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000" dirty="0"/>
              <a:t>T(n)=T(n-1)+T(n-2</a:t>
            </a:r>
            <a:r>
              <a:rPr lang="en-US" sz="2000" dirty="0" smtClean="0"/>
              <a:t>)+</a:t>
            </a:r>
            <a:r>
              <a:rPr lang="mk-MK" sz="2000" dirty="0" smtClean="0"/>
              <a:t>4</a:t>
            </a:r>
            <a:endParaRPr lang="en-US" sz="2000" dirty="0" smtClean="0"/>
          </a:p>
          <a:p>
            <a:r>
              <a:rPr lang="en-US" sz="2000" dirty="0" smtClean="0"/>
              <a:t>T(0)=T(1)=1</a:t>
            </a:r>
          </a:p>
          <a:p>
            <a:r>
              <a:rPr lang="en-US" sz="2000" b="1" dirty="0" smtClean="0"/>
              <a:t>T(n-2) =T(n-1)</a:t>
            </a:r>
          </a:p>
          <a:p>
            <a:endParaRPr lang="en-US" sz="2000" dirty="0"/>
          </a:p>
          <a:p>
            <a:r>
              <a:rPr lang="en-US" sz="2000" b="1" dirty="0" smtClean="0"/>
              <a:t>T(n)=T(n-1)+T(n-1)+c          </a:t>
            </a:r>
            <a:r>
              <a:rPr lang="en-US" sz="2000" dirty="0" err="1" smtClean="0"/>
              <a:t>c</a:t>
            </a:r>
            <a:r>
              <a:rPr lang="en-US" sz="2000" dirty="0" smtClean="0"/>
              <a:t>=</a:t>
            </a:r>
            <a:r>
              <a:rPr lang="mk-MK" sz="2000" dirty="0" smtClean="0"/>
              <a:t>4</a:t>
            </a:r>
            <a:r>
              <a:rPr lang="en-US" sz="2000" dirty="0" smtClean="0"/>
              <a:t>(</a:t>
            </a:r>
            <a:r>
              <a:rPr lang="mk-MK" sz="2000" dirty="0" smtClean="0"/>
              <a:t>константа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T(n)=</a:t>
            </a:r>
            <a:r>
              <a:rPr lang="en-US" sz="2000" b="1" u="sng" dirty="0" smtClean="0"/>
              <a:t>2</a:t>
            </a:r>
            <a:r>
              <a:rPr lang="mk-MK" sz="2000" b="1" u="sng" dirty="0" smtClean="0"/>
              <a:t> </a:t>
            </a:r>
            <a:r>
              <a:rPr lang="en-US" sz="2000" b="1" u="sng" dirty="0" smtClean="0"/>
              <a:t>T(n-1)+</a:t>
            </a:r>
            <a:r>
              <a:rPr lang="mk-MK" sz="2000" b="1" u="sng" dirty="0" smtClean="0"/>
              <a:t> </a:t>
            </a:r>
            <a:r>
              <a:rPr lang="en-US" sz="2000" b="1" u="sng" dirty="0" smtClean="0"/>
              <a:t>c</a:t>
            </a:r>
          </a:p>
          <a:p>
            <a:r>
              <a:rPr lang="en-US" sz="2000" dirty="0" smtClean="0"/>
              <a:t>T(n)=2(</a:t>
            </a:r>
            <a:r>
              <a:rPr lang="en-US" sz="2000" u="sng" dirty="0" smtClean="0"/>
              <a:t>2T(n-1-1)+c</a:t>
            </a:r>
            <a:r>
              <a:rPr lang="en-US" sz="2000" dirty="0" smtClean="0"/>
              <a:t>)+</a:t>
            </a:r>
            <a:r>
              <a:rPr lang="mk-MK" sz="2000" dirty="0" smtClean="0"/>
              <a:t> </a:t>
            </a:r>
            <a:r>
              <a:rPr lang="en-US" sz="2000" dirty="0" smtClean="0"/>
              <a:t>c</a:t>
            </a:r>
          </a:p>
          <a:p>
            <a:r>
              <a:rPr lang="mk-MK" sz="2000" dirty="0" smtClean="0"/>
              <a:t>       </a:t>
            </a:r>
            <a:r>
              <a:rPr lang="en-US" sz="2000" dirty="0" smtClean="0"/>
              <a:t>=4T(n-2)+2c+c=</a:t>
            </a:r>
            <a:r>
              <a:rPr lang="en-US" sz="2000" b="1" dirty="0" smtClean="0"/>
              <a:t>4T(n-2)+3c</a:t>
            </a:r>
          </a:p>
          <a:p>
            <a:r>
              <a:rPr lang="en-US" sz="2000" dirty="0" smtClean="0"/>
              <a:t>T(n)=2(4T(n-2-1)+3c)+c</a:t>
            </a:r>
          </a:p>
          <a:p>
            <a:r>
              <a:rPr lang="mk-MK" sz="2000" dirty="0" smtClean="0"/>
              <a:t>        </a:t>
            </a:r>
            <a:r>
              <a:rPr lang="en-US" sz="2000" dirty="0" smtClean="0"/>
              <a:t>=8T(n-3)+6c+c=</a:t>
            </a:r>
            <a:r>
              <a:rPr lang="en-US" sz="2000" b="1" dirty="0" smtClean="0"/>
              <a:t>8T(n-3)+7c</a:t>
            </a:r>
            <a:endParaRPr lang="mk-MK" sz="2000" b="1" dirty="0" smtClean="0"/>
          </a:p>
          <a:p>
            <a:endParaRPr lang="mk-MK" sz="2000" b="1" dirty="0" smtClean="0"/>
          </a:p>
          <a:p>
            <a:r>
              <a:rPr lang="mk-MK" sz="2000" b="1" dirty="0" smtClean="0"/>
              <a:t>Т(</a:t>
            </a:r>
            <a:r>
              <a:rPr lang="en-US" sz="2000" b="1" dirty="0" smtClean="0"/>
              <a:t>n)=2</a:t>
            </a:r>
            <a:r>
              <a:rPr lang="en-US" sz="2000" b="1" baseline="30000" dirty="0" smtClean="0"/>
              <a:t>k  </a:t>
            </a:r>
            <a:r>
              <a:rPr lang="en-US" sz="2000" b="1" dirty="0" smtClean="0"/>
              <a:t>T(n-k)+ (2</a:t>
            </a:r>
            <a:r>
              <a:rPr lang="en-US" sz="2000" b="1" baseline="30000" dirty="0" smtClean="0"/>
              <a:t>k</a:t>
            </a:r>
            <a:r>
              <a:rPr lang="en-US" sz="2000" b="1" dirty="0" smtClean="0"/>
              <a:t> -1)c</a:t>
            </a:r>
            <a:r>
              <a:rPr lang="en-US" sz="2000" b="1" baseline="30000" dirty="0" smtClean="0"/>
              <a:t>  </a:t>
            </a:r>
          </a:p>
          <a:p>
            <a:r>
              <a:rPr lang="en-US" sz="2000" baseline="30000" dirty="0"/>
              <a:t> </a:t>
            </a:r>
            <a:r>
              <a:rPr lang="en-US" sz="2000" baseline="30000" dirty="0" smtClean="0"/>
              <a:t>          </a:t>
            </a:r>
          </a:p>
          <a:p>
            <a:r>
              <a:rPr lang="en-US" sz="2000" baseline="30000" dirty="0"/>
              <a:t> </a:t>
            </a:r>
            <a:r>
              <a:rPr lang="en-US" sz="2000" dirty="0" smtClean="0"/>
              <a:t>          n-k=0      k=n</a:t>
            </a:r>
          </a:p>
          <a:p>
            <a:r>
              <a:rPr lang="en-US" sz="2000" dirty="0" smtClean="0"/>
              <a:t>T(n)= 2</a:t>
            </a:r>
            <a:r>
              <a:rPr lang="en-US" sz="2000" baseline="30000" dirty="0"/>
              <a:t>n</a:t>
            </a:r>
            <a:r>
              <a:rPr lang="en-US" sz="2000" dirty="0" smtClean="0"/>
              <a:t> *T(0)+ (2</a:t>
            </a:r>
            <a:r>
              <a:rPr lang="en-US" sz="2000" baseline="30000" dirty="0" smtClean="0"/>
              <a:t>n</a:t>
            </a:r>
            <a:r>
              <a:rPr lang="en-US" sz="2000" dirty="0" smtClean="0"/>
              <a:t>-1)*c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= 2</a:t>
            </a:r>
            <a:r>
              <a:rPr lang="en-US" sz="2000" baseline="30000" dirty="0" smtClean="0"/>
              <a:t>n</a:t>
            </a:r>
            <a:r>
              <a:rPr lang="en-US" sz="2000" dirty="0" smtClean="0"/>
              <a:t> *1+ 2</a:t>
            </a:r>
            <a:r>
              <a:rPr lang="en-US" sz="2000" baseline="30000" dirty="0" smtClean="0"/>
              <a:t>n</a:t>
            </a:r>
            <a:r>
              <a:rPr lang="en-US" sz="2000" dirty="0" smtClean="0"/>
              <a:t> *c-c</a:t>
            </a:r>
          </a:p>
          <a:p>
            <a:r>
              <a:rPr lang="en-US" sz="2000" dirty="0" smtClean="0"/>
              <a:t>T(n)=</a:t>
            </a:r>
            <a:r>
              <a:rPr lang="en-US" sz="2000" b="1" dirty="0" smtClean="0"/>
              <a:t> 2</a:t>
            </a:r>
            <a:r>
              <a:rPr lang="en-US" sz="2000" b="1" baseline="30000" dirty="0" smtClean="0"/>
              <a:t>n</a:t>
            </a:r>
            <a:r>
              <a:rPr lang="en-US" sz="2000" b="1" dirty="0" smtClean="0"/>
              <a:t> *(1+c)-c</a:t>
            </a:r>
          </a:p>
          <a:p>
            <a:endParaRPr lang="en-US" sz="2000" b="1" dirty="0"/>
          </a:p>
          <a:p>
            <a:r>
              <a:rPr lang="en-US" sz="2400" b="1" dirty="0" smtClean="0">
                <a:solidFill>
                  <a:srgbClr val="C00000"/>
                </a:solidFill>
              </a:rPr>
              <a:t>O(n)= 2</a:t>
            </a:r>
            <a:r>
              <a:rPr lang="en-US" sz="2400" b="1" baseline="30000" dirty="0" smtClean="0">
                <a:solidFill>
                  <a:srgbClr val="C00000"/>
                </a:solidFill>
              </a:rPr>
              <a:t>n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endParaRPr lang="en-US" sz="2400" dirty="0" smtClean="0">
              <a:solidFill>
                <a:srgbClr val="C00000"/>
              </a:solidFill>
            </a:endParaRPr>
          </a:p>
          <a:p>
            <a:endParaRPr lang="en-US" sz="2000" b="1" baseline="30000" dirty="0"/>
          </a:p>
          <a:p>
            <a:r>
              <a:rPr lang="en-US" sz="2000" b="1" baseline="30000" dirty="0" smtClean="0"/>
              <a:t>   </a:t>
            </a:r>
            <a:endParaRPr lang="en-US" sz="2000" b="1" dirty="0" smtClean="0"/>
          </a:p>
          <a:p>
            <a:endParaRPr lang="en-US" sz="2000" b="1" baseline="30000" dirty="0"/>
          </a:p>
          <a:p>
            <a:r>
              <a:rPr lang="en-US" sz="2000" b="1" baseline="30000" dirty="0" smtClean="0"/>
              <a:t>    </a:t>
            </a:r>
            <a:r>
              <a:rPr lang="en-US" sz="2000" b="1" dirty="0" smtClean="0"/>
              <a:t> </a:t>
            </a:r>
          </a:p>
          <a:p>
            <a:endParaRPr 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500694" y="2571744"/>
            <a:ext cx="50006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286380" y="2357430"/>
            <a:ext cx="214314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000760" y="2714620"/>
            <a:ext cx="214314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286248" y="2357430"/>
            <a:ext cx="214314" cy="2762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286248" y="2643182"/>
            <a:ext cx="2047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928694" y="1785926"/>
            <a:ext cx="1928826" cy="2583910"/>
            <a:chOff x="1071538" y="1071546"/>
            <a:chExt cx="1928826" cy="2583910"/>
          </a:xfrm>
        </p:grpSpPr>
        <p:grpSp>
          <p:nvGrpSpPr>
            <p:cNvPr id="27" name="Group 26"/>
            <p:cNvGrpSpPr/>
            <p:nvPr/>
          </p:nvGrpSpPr>
          <p:grpSpPr>
            <a:xfrm>
              <a:off x="2143108" y="3000372"/>
              <a:ext cx="285752" cy="655084"/>
              <a:chOff x="2143108" y="3000372"/>
              <a:chExt cx="285752" cy="655084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rot="5400000">
                <a:off x="2108183" y="3178173"/>
                <a:ext cx="35719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2143108" y="3286124"/>
                <a:ext cx="285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1714480" y="3000372"/>
              <a:ext cx="285752" cy="655084"/>
              <a:chOff x="1714480" y="3000372"/>
              <a:chExt cx="285752" cy="655084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rot="5400000">
                <a:off x="1679555" y="3178173"/>
                <a:ext cx="35719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1714480" y="3286124"/>
                <a:ext cx="285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714612" y="3000372"/>
              <a:ext cx="285752" cy="655084"/>
              <a:chOff x="2714612" y="3000372"/>
              <a:chExt cx="285752" cy="655084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rot="5400000">
                <a:off x="2679687" y="3178173"/>
                <a:ext cx="35719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2714612" y="3286124"/>
                <a:ext cx="285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1071538" y="1071546"/>
              <a:ext cx="714380" cy="500066"/>
              <a:chOff x="1071538" y="1142984"/>
              <a:chExt cx="714380" cy="500066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 flipV="1">
                <a:off x="1071538" y="1428736"/>
                <a:ext cx="357190" cy="2143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1428728" y="1142984"/>
                <a:ext cx="3571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mk-MK" dirty="0" smtClean="0"/>
                  <a:t>1</a:t>
                </a:r>
                <a:endParaRPr lang="en-US" dirty="0"/>
              </a:p>
            </p:txBody>
          </p:sp>
        </p:grpSp>
      </p:grp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3</a:t>
            </a:fld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115328" cy="796908"/>
          </a:xfrm>
        </p:spPr>
        <p:txBody>
          <a:bodyPr>
            <a:normAutofit/>
          </a:bodyPr>
          <a:lstStyle/>
          <a:p>
            <a:r>
              <a:rPr lang="mk-MK" sz="3200" dirty="0" smtClean="0"/>
              <a:t>Фибоначи - итерација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43296" cy="3757625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 </a:t>
            </a:r>
            <a:r>
              <a:rPr lang="en-US" dirty="0" err="1" smtClean="0"/>
              <a:t>fibonachi_iterative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 n)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int</a:t>
            </a:r>
            <a:r>
              <a:rPr lang="en-US" dirty="0" smtClean="0"/>
              <a:t> a = 0, b = 1, c = 1;</a:t>
            </a:r>
          </a:p>
          <a:p>
            <a:pPr>
              <a:buNone/>
            </a:pPr>
            <a:r>
              <a:rPr lang="en-US" dirty="0" smtClean="0"/>
              <a:t>    for (</a:t>
            </a:r>
            <a:r>
              <a:rPr lang="en-US" dirty="0" err="1" smtClean="0"/>
              <a:t>int</a:t>
            </a:r>
            <a:r>
              <a:rPr lang="en-US" dirty="0" smtClean="0"/>
              <a:t> 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 smtClean="0"/>
              <a:t>    {</a:t>
            </a:r>
          </a:p>
          <a:p>
            <a:pPr>
              <a:buNone/>
            </a:pPr>
            <a:r>
              <a:rPr lang="en-US" dirty="0" smtClean="0"/>
              <a:t>        a = b;</a:t>
            </a:r>
          </a:p>
          <a:p>
            <a:pPr>
              <a:buNone/>
            </a:pPr>
            <a:r>
              <a:rPr lang="en-US" dirty="0" smtClean="0"/>
              <a:t>        b = c;</a:t>
            </a:r>
          </a:p>
          <a:p>
            <a:pPr>
              <a:buNone/>
            </a:pPr>
            <a:r>
              <a:rPr lang="en-US" dirty="0" smtClean="0"/>
              <a:t>        c = a + b;</a:t>
            </a:r>
          </a:p>
          <a:p>
            <a:pPr>
              <a:buNone/>
            </a:pPr>
            <a:r>
              <a:rPr lang="en-US" dirty="0" smtClean="0"/>
              <a:t>    }</a:t>
            </a:r>
          </a:p>
          <a:p>
            <a:pPr>
              <a:buNone/>
            </a:pPr>
            <a:r>
              <a:rPr lang="en-US" dirty="0" smtClean="0"/>
              <a:t>    return a;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00496" y="2643182"/>
            <a:ext cx="4286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T(n)=</a:t>
            </a:r>
            <a:r>
              <a:rPr lang="mk-MK" dirty="0" smtClean="0"/>
              <a:t>1+</a:t>
            </a:r>
            <a:r>
              <a:rPr lang="en-US" dirty="0" smtClean="0"/>
              <a:t>(n+1)+n=2n+1</a:t>
            </a:r>
          </a:p>
          <a:p>
            <a:endParaRPr lang="en-US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O(n)=n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83" y="5572140"/>
            <a:ext cx="871543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mk-MK" dirty="0" smtClean="0"/>
              <a:t>Заклучуваме дека рекурзивниот алгоритам на Фибоначи има поголема сложеност од алгоритмот со итерација, бидејќи </a:t>
            </a:r>
            <a:r>
              <a:rPr lang="en-US" b="1" dirty="0" smtClean="0">
                <a:solidFill>
                  <a:srgbClr val="FF0000"/>
                </a:solidFill>
              </a:rPr>
              <a:t>O(2</a:t>
            </a:r>
            <a:r>
              <a:rPr lang="en-US" b="1" baseline="30000" dirty="0" smtClean="0">
                <a:solidFill>
                  <a:srgbClr val="FF0000"/>
                </a:solidFill>
              </a:rPr>
              <a:t>n</a:t>
            </a:r>
            <a:r>
              <a:rPr lang="en-US" b="1" dirty="0" smtClean="0">
                <a:solidFill>
                  <a:srgbClr val="FF0000"/>
                </a:solidFill>
              </a:rPr>
              <a:t> )&gt;O(n)</a:t>
            </a:r>
            <a:r>
              <a:rPr lang="en-US" b="1" dirty="0" smtClean="0">
                <a:solidFill>
                  <a:srgbClr val="C00000"/>
                </a:solidFill>
              </a:rPr>
              <a:t> !</a:t>
            </a:r>
            <a:endParaRPr lang="mk-MK" b="1" dirty="0" smtClean="0">
              <a:solidFill>
                <a:srgbClr val="C00000"/>
              </a:solidFill>
            </a:endParaRPr>
          </a:p>
          <a:p>
            <a:r>
              <a:rPr lang="mk-MK" b="1" dirty="0" smtClean="0">
                <a:solidFill>
                  <a:srgbClr val="C00000"/>
                </a:solidFill>
              </a:rPr>
              <a:t>1</a:t>
            </a:r>
            <a:r>
              <a:rPr lang="en-US" b="1" dirty="0" smtClean="0">
                <a:solidFill>
                  <a:srgbClr val="C00000"/>
                </a:solidFill>
              </a:rPr>
              <a:t>&lt;</a:t>
            </a:r>
            <a:r>
              <a:rPr lang="en-US" b="1" dirty="0" err="1" smtClean="0">
                <a:solidFill>
                  <a:srgbClr val="C00000"/>
                </a:solidFill>
              </a:rPr>
              <a:t>logn</a:t>
            </a:r>
            <a:r>
              <a:rPr lang="en-US" b="1" dirty="0" smtClean="0">
                <a:solidFill>
                  <a:srgbClr val="C00000"/>
                </a:solidFill>
              </a:rPr>
              <a:t>&lt;n&lt;n*</a:t>
            </a:r>
            <a:r>
              <a:rPr lang="en-US" b="1" dirty="0" err="1" smtClean="0">
                <a:solidFill>
                  <a:srgbClr val="C00000"/>
                </a:solidFill>
              </a:rPr>
              <a:t>logn</a:t>
            </a:r>
            <a:r>
              <a:rPr lang="en-US" b="1" dirty="0" smtClean="0">
                <a:solidFill>
                  <a:srgbClr val="C00000"/>
                </a:solidFill>
              </a:rPr>
              <a:t>&lt;n</a:t>
            </a:r>
            <a:r>
              <a:rPr lang="en-US" b="1" baseline="30000" dirty="0" smtClean="0">
                <a:solidFill>
                  <a:srgbClr val="C00000"/>
                </a:solidFill>
              </a:rPr>
              <a:t>2</a:t>
            </a:r>
            <a:r>
              <a:rPr lang="en-US" b="1" dirty="0" smtClean="0">
                <a:solidFill>
                  <a:srgbClr val="C00000"/>
                </a:solidFill>
              </a:rPr>
              <a:t>&lt;n</a:t>
            </a:r>
            <a:r>
              <a:rPr lang="en-US" b="1" baseline="30000" dirty="0" smtClean="0">
                <a:solidFill>
                  <a:srgbClr val="C00000"/>
                </a:solidFill>
              </a:rPr>
              <a:t>3 </a:t>
            </a:r>
            <a:r>
              <a:rPr lang="en-US" b="1" dirty="0" smtClean="0">
                <a:solidFill>
                  <a:srgbClr val="C00000"/>
                </a:solidFill>
              </a:rPr>
              <a:t>&lt;2</a:t>
            </a:r>
            <a:r>
              <a:rPr lang="en-US" b="1" baseline="30000" dirty="0" smtClean="0">
                <a:solidFill>
                  <a:srgbClr val="C00000"/>
                </a:solidFill>
              </a:rPr>
              <a:t>n</a:t>
            </a:r>
            <a:r>
              <a:rPr lang="en-US" b="1" dirty="0" smtClean="0">
                <a:solidFill>
                  <a:srgbClr val="C00000"/>
                </a:solidFill>
              </a:rPr>
              <a:t>&lt;n!</a:t>
            </a:r>
            <a:endParaRPr lang="mk-MK" b="1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4</a:t>
            </a:fld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428604"/>
            <a:ext cx="8715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sz="3200" dirty="0" smtClean="0">
                <a:solidFill>
                  <a:schemeClr val="tx2"/>
                </a:solidFill>
                <a:latin typeface="+mj-lt"/>
              </a:rPr>
              <a:t>Факториел - рекурзија</a:t>
            </a:r>
            <a:endParaRPr lang="en-US" sz="3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1428736"/>
            <a:ext cx="42148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faktoriel_recursive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    if (n == 1)</a:t>
            </a:r>
          </a:p>
          <a:p>
            <a:r>
              <a:rPr lang="en-US" dirty="0" smtClean="0"/>
              <a:t>        return 1;</a:t>
            </a:r>
          </a:p>
          <a:p>
            <a:r>
              <a:rPr lang="en-US" dirty="0" smtClean="0"/>
              <a:t>    else</a:t>
            </a:r>
          </a:p>
          <a:p>
            <a:r>
              <a:rPr lang="en-US" dirty="0" smtClean="0"/>
              <a:t>        return n * </a:t>
            </a:r>
            <a:r>
              <a:rPr lang="en-US" dirty="0" err="1" smtClean="0"/>
              <a:t>faktoriel_recursive</a:t>
            </a:r>
            <a:r>
              <a:rPr lang="en-US" dirty="0" smtClean="0"/>
              <a:t>(n - 1);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29190" y="1071546"/>
            <a:ext cx="400052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T(n)=T(n-1)+3</a:t>
            </a:r>
          </a:p>
          <a:p>
            <a:r>
              <a:rPr lang="en-US" dirty="0" smtClean="0"/>
              <a:t>T(0)=1</a:t>
            </a:r>
          </a:p>
          <a:p>
            <a:endParaRPr lang="en-US" dirty="0" smtClean="0"/>
          </a:p>
          <a:p>
            <a:r>
              <a:rPr lang="en-US" dirty="0" smtClean="0"/>
              <a:t>T(n)=T(n-1)+c                </a:t>
            </a:r>
            <a:r>
              <a:rPr lang="en-US" dirty="0" err="1" smtClean="0"/>
              <a:t>c</a:t>
            </a:r>
            <a:r>
              <a:rPr lang="en-US" dirty="0" smtClean="0"/>
              <a:t>=3(</a:t>
            </a:r>
            <a:r>
              <a:rPr lang="mk-MK" dirty="0" smtClean="0"/>
              <a:t>константа</a:t>
            </a:r>
            <a:r>
              <a:rPr lang="en-US" dirty="0" smtClean="0"/>
              <a:t>)</a:t>
            </a:r>
          </a:p>
          <a:p>
            <a:r>
              <a:rPr lang="en-US" dirty="0" smtClean="0"/>
              <a:t>T(n)=T(n-1-1)+</a:t>
            </a:r>
            <a:r>
              <a:rPr lang="en-US" dirty="0" err="1" smtClean="0"/>
              <a:t>c+c</a:t>
            </a:r>
            <a:endParaRPr lang="en-US" dirty="0" smtClean="0"/>
          </a:p>
          <a:p>
            <a:r>
              <a:rPr lang="en-US" dirty="0" smtClean="0"/>
              <a:t>       =T(n-2)+2c</a:t>
            </a:r>
          </a:p>
          <a:p>
            <a:r>
              <a:rPr lang="en-US" dirty="0" smtClean="0"/>
              <a:t>T(n)=T(n-2-1)+2c+c</a:t>
            </a:r>
          </a:p>
          <a:p>
            <a:r>
              <a:rPr lang="en-US" dirty="0" smtClean="0"/>
              <a:t>       =T(n-3)+3c</a:t>
            </a:r>
          </a:p>
          <a:p>
            <a:endParaRPr lang="en-US" dirty="0" smtClean="0"/>
          </a:p>
          <a:p>
            <a:r>
              <a:rPr lang="en-US" dirty="0" smtClean="0"/>
              <a:t>T(n)=T(n-k)+3k</a:t>
            </a:r>
          </a:p>
          <a:p>
            <a:r>
              <a:rPr lang="en-US" dirty="0" smtClean="0"/>
              <a:t>n-k=0      k=n</a:t>
            </a:r>
          </a:p>
          <a:p>
            <a:r>
              <a:rPr lang="en-US" dirty="0" smtClean="0"/>
              <a:t>T(n)=T(0)+3n</a:t>
            </a:r>
          </a:p>
          <a:p>
            <a:r>
              <a:rPr lang="en-US" sz="2000" b="1" dirty="0" smtClean="0"/>
              <a:t>T(n)=3n+1</a:t>
            </a:r>
          </a:p>
          <a:p>
            <a:endParaRPr lang="en-US" b="1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O(n)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43042" y="3071810"/>
            <a:ext cx="285752" cy="655084"/>
            <a:chOff x="1714480" y="3000372"/>
            <a:chExt cx="285752" cy="655084"/>
          </a:xfrm>
        </p:grpSpPr>
        <p:cxnSp>
          <p:nvCxnSpPr>
            <p:cNvPr id="7" name="Straight Arrow Connector 6"/>
            <p:cNvCxnSpPr/>
            <p:nvPr/>
          </p:nvCxnSpPr>
          <p:spPr>
            <a:xfrm rot="5400000">
              <a:off x="1679555" y="3178173"/>
              <a:ext cx="35719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714480" y="328612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86182" y="3071810"/>
            <a:ext cx="285752" cy="655084"/>
            <a:chOff x="1714480" y="3000372"/>
            <a:chExt cx="285752" cy="655084"/>
          </a:xfrm>
        </p:grpSpPr>
        <p:cxnSp>
          <p:nvCxnSpPr>
            <p:cNvPr id="10" name="Straight Arrow Connector 9"/>
            <p:cNvCxnSpPr/>
            <p:nvPr/>
          </p:nvCxnSpPr>
          <p:spPr>
            <a:xfrm rot="5400000">
              <a:off x="1679555" y="3178173"/>
              <a:ext cx="35719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714480" y="328612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357290" y="1714488"/>
            <a:ext cx="642942" cy="357190"/>
            <a:chOff x="1071538" y="1142984"/>
            <a:chExt cx="714380" cy="500066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1071538" y="1428736"/>
              <a:ext cx="357190" cy="2143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428728" y="1142984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mk-MK" dirty="0" smtClean="0"/>
                <a:t>1</a:t>
              </a:r>
              <a:endParaRPr lang="en-US" dirty="0"/>
            </a:p>
          </p:txBody>
        </p: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5</a:t>
            </a:fld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844" y="357166"/>
            <a:ext cx="8786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sz="3200" dirty="0" smtClean="0">
                <a:solidFill>
                  <a:schemeClr val="tx2"/>
                </a:solidFill>
              </a:rPr>
              <a:t>Секвенционално пребарување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596" y="1500174"/>
            <a:ext cx="828680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sekvencijalno_prebaruvanje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niza</a:t>
            </a:r>
            <a:r>
              <a:rPr lang="en-US" dirty="0" smtClean="0"/>
              <a:t>[], </a:t>
            </a:r>
            <a:r>
              <a:rPr lang="en-US" dirty="0" err="1" smtClean="0"/>
              <a:t>int</a:t>
            </a:r>
            <a:r>
              <a:rPr lang="en-US" dirty="0" smtClean="0"/>
              <a:t> n,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kluch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    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        if (</a:t>
            </a:r>
            <a:r>
              <a:rPr lang="en-US" dirty="0" err="1" smtClean="0"/>
              <a:t>niza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== </a:t>
            </a:r>
            <a:r>
              <a:rPr lang="en-US" dirty="0" err="1" smtClean="0"/>
              <a:t>kluch</a:t>
            </a:r>
            <a:r>
              <a:rPr lang="en-US" dirty="0" smtClean="0"/>
              <a:t>)</a:t>
            </a:r>
          </a:p>
          <a:p>
            <a:r>
              <a:rPr lang="en-US" dirty="0" smtClean="0"/>
              <a:t>            return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    return -1;</a:t>
            </a:r>
          </a:p>
          <a:p>
            <a:r>
              <a:rPr lang="en-US" dirty="0" smtClean="0"/>
              <a:t>}</a:t>
            </a:r>
            <a:endParaRPr lang="mk-MK" dirty="0" smtClean="0"/>
          </a:p>
          <a:p>
            <a:endParaRPr lang="mk-MK" dirty="0" smtClean="0"/>
          </a:p>
          <a:p>
            <a:r>
              <a:rPr lang="en-US" sz="2000" b="1" dirty="0" smtClean="0">
                <a:solidFill>
                  <a:srgbClr val="FF0000"/>
                </a:solidFill>
              </a:rPr>
              <a:t>O(n)</a:t>
            </a:r>
            <a:r>
              <a:rPr lang="mk-MK" sz="2000" b="1" dirty="0" smtClean="0">
                <a:solidFill>
                  <a:srgbClr val="FF0000"/>
                </a:solidFill>
              </a:rPr>
              <a:t>, </a:t>
            </a:r>
            <a:r>
              <a:rPr lang="mk-MK" sz="2000" b="1" dirty="0" smtClean="0">
                <a:solidFill>
                  <a:srgbClr val="FF0000"/>
                </a:solidFill>
              </a:rPr>
              <a:t>имаме </a:t>
            </a:r>
            <a:r>
              <a:rPr lang="mk-MK" sz="2000" b="1" dirty="0" smtClean="0">
                <a:solidFill>
                  <a:srgbClr val="FF0000"/>
                </a:solidFill>
              </a:rPr>
              <a:t>еден </a:t>
            </a:r>
            <a:r>
              <a:rPr lang="en-US" sz="2000" b="1" dirty="0" smtClean="0">
                <a:solidFill>
                  <a:srgbClr val="FF0000"/>
                </a:solidFill>
              </a:rPr>
              <a:t>for </a:t>
            </a:r>
            <a:r>
              <a:rPr lang="mk-MK" sz="2000" b="1" dirty="0" smtClean="0">
                <a:solidFill>
                  <a:srgbClr val="FF0000"/>
                </a:solidFill>
              </a:rPr>
              <a:t>циклус.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6</a:t>
            </a:fld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500042"/>
            <a:ext cx="8786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sz="3200" dirty="0" smtClean="0">
                <a:solidFill>
                  <a:schemeClr val="tx2"/>
                </a:solidFill>
              </a:rPr>
              <a:t>Бинарно пребарување-итерација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1643050"/>
            <a:ext cx="47149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binarno_prebaruvanje_iterative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niza</a:t>
            </a:r>
            <a:r>
              <a:rPr lang="en-US" dirty="0" smtClean="0"/>
              <a:t>[],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n_max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kluch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    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n_min</a:t>
            </a:r>
            <a:r>
              <a:rPr lang="en-US" dirty="0" smtClean="0"/>
              <a:t> = 0;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    while (</a:t>
            </a:r>
            <a:r>
              <a:rPr lang="en-US" dirty="0" err="1" smtClean="0"/>
              <a:t>n_max</a:t>
            </a:r>
            <a:r>
              <a:rPr lang="en-US" dirty="0" smtClean="0"/>
              <a:t> &gt;= </a:t>
            </a:r>
            <a:r>
              <a:rPr lang="en-US" dirty="0" err="1" smtClean="0"/>
              <a:t>n_min</a:t>
            </a:r>
            <a:r>
              <a:rPr lang="en-US" dirty="0" smtClean="0"/>
              <a:t>)</a:t>
            </a:r>
          </a:p>
          <a:p>
            <a:r>
              <a:rPr lang="en-US" dirty="0" smtClean="0"/>
              <a:t>    {</a:t>
            </a:r>
          </a:p>
          <a:p>
            <a:r>
              <a:rPr lang="en-US" dirty="0" smtClean="0"/>
              <a:t>        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sredina</a:t>
            </a:r>
            <a:r>
              <a:rPr lang="en-US" b="1" dirty="0" smtClean="0"/>
              <a:t> = (</a:t>
            </a:r>
            <a:r>
              <a:rPr lang="en-US" b="1" dirty="0" err="1" smtClean="0"/>
              <a:t>n_min</a:t>
            </a:r>
            <a:r>
              <a:rPr lang="en-US" b="1" dirty="0" smtClean="0"/>
              <a:t> + </a:t>
            </a:r>
            <a:r>
              <a:rPr lang="en-US" b="1" dirty="0" err="1" smtClean="0"/>
              <a:t>n_max</a:t>
            </a:r>
            <a:r>
              <a:rPr lang="en-US" b="1" dirty="0" smtClean="0"/>
              <a:t>) / 2;</a:t>
            </a:r>
          </a:p>
          <a:p>
            <a:r>
              <a:rPr lang="en-US" dirty="0" smtClean="0"/>
              <a:t>        if (</a:t>
            </a:r>
            <a:r>
              <a:rPr lang="en-US" dirty="0" err="1" smtClean="0"/>
              <a:t>niza</a:t>
            </a:r>
            <a:r>
              <a:rPr lang="en-US" dirty="0" smtClean="0"/>
              <a:t>[</a:t>
            </a:r>
            <a:r>
              <a:rPr lang="en-US" dirty="0" err="1" smtClean="0"/>
              <a:t>sredina</a:t>
            </a:r>
            <a:r>
              <a:rPr lang="en-US" dirty="0" smtClean="0"/>
              <a:t>] == </a:t>
            </a:r>
            <a:r>
              <a:rPr lang="en-US" dirty="0" err="1" smtClean="0"/>
              <a:t>kluch</a:t>
            </a:r>
            <a:r>
              <a:rPr lang="en-US" dirty="0" smtClean="0"/>
              <a:t>)</a:t>
            </a:r>
          </a:p>
          <a:p>
            <a:r>
              <a:rPr lang="en-US" dirty="0" smtClean="0"/>
              <a:t>            return </a:t>
            </a:r>
            <a:r>
              <a:rPr lang="en-US" dirty="0" err="1" smtClean="0"/>
              <a:t>sredina</a:t>
            </a:r>
            <a:r>
              <a:rPr lang="en-US" dirty="0" smtClean="0"/>
              <a:t>;</a:t>
            </a:r>
          </a:p>
          <a:p>
            <a:r>
              <a:rPr lang="en-US" dirty="0" smtClean="0"/>
              <a:t>        else if (</a:t>
            </a:r>
            <a:r>
              <a:rPr lang="en-US" dirty="0" err="1" smtClean="0"/>
              <a:t>niza</a:t>
            </a:r>
            <a:r>
              <a:rPr lang="en-US" dirty="0" smtClean="0"/>
              <a:t>[</a:t>
            </a:r>
            <a:r>
              <a:rPr lang="en-US" dirty="0" err="1" smtClean="0"/>
              <a:t>sredina</a:t>
            </a:r>
            <a:r>
              <a:rPr lang="en-US" dirty="0" smtClean="0"/>
              <a:t>] &lt; </a:t>
            </a:r>
            <a:r>
              <a:rPr lang="en-US" dirty="0" err="1" smtClean="0"/>
              <a:t>kluch</a:t>
            </a:r>
            <a:r>
              <a:rPr lang="en-US" dirty="0" smtClean="0"/>
              <a:t>)</a:t>
            </a:r>
          </a:p>
          <a:p>
            <a:r>
              <a:rPr lang="en-US" dirty="0" smtClean="0"/>
              <a:t>            </a:t>
            </a:r>
            <a:r>
              <a:rPr lang="en-US" dirty="0" err="1" smtClean="0"/>
              <a:t>n_min</a:t>
            </a:r>
            <a:r>
              <a:rPr lang="en-US" dirty="0" smtClean="0"/>
              <a:t> = </a:t>
            </a:r>
            <a:r>
              <a:rPr lang="en-US" dirty="0" err="1" smtClean="0"/>
              <a:t>sredina</a:t>
            </a:r>
            <a:r>
              <a:rPr lang="en-US" dirty="0" smtClean="0"/>
              <a:t> + 1;</a:t>
            </a:r>
          </a:p>
          <a:p>
            <a:r>
              <a:rPr lang="en-US" dirty="0" smtClean="0"/>
              <a:t>        else</a:t>
            </a:r>
          </a:p>
          <a:p>
            <a:r>
              <a:rPr lang="en-US" dirty="0" smtClean="0"/>
              <a:t>            </a:t>
            </a:r>
            <a:r>
              <a:rPr lang="en-US" dirty="0" err="1" smtClean="0"/>
              <a:t>n_max</a:t>
            </a:r>
            <a:r>
              <a:rPr lang="en-US" dirty="0" smtClean="0"/>
              <a:t> = </a:t>
            </a:r>
            <a:r>
              <a:rPr lang="en-US" dirty="0" err="1" smtClean="0"/>
              <a:t>sredina</a:t>
            </a:r>
            <a:r>
              <a:rPr lang="en-US" dirty="0" smtClean="0"/>
              <a:t> - 1;</a:t>
            </a:r>
          </a:p>
          <a:p>
            <a:r>
              <a:rPr lang="en-US" dirty="0" smtClean="0"/>
              <a:t>    }</a:t>
            </a:r>
          </a:p>
          <a:p>
            <a:r>
              <a:rPr lang="en-US" dirty="0" smtClean="0"/>
              <a:t>    return -1;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86380" y="1643051"/>
            <a:ext cx="385762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n/2,n/4,n/8….1</a:t>
            </a:r>
          </a:p>
          <a:p>
            <a:endParaRPr lang="en-US" dirty="0" smtClean="0"/>
          </a:p>
          <a:p>
            <a:r>
              <a:rPr lang="en-US" dirty="0" smtClean="0"/>
              <a:t>n/ 2</a:t>
            </a:r>
            <a:r>
              <a:rPr lang="en-US" baseline="30000" dirty="0" smtClean="0"/>
              <a:t>k</a:t>
            </a:r>
            <a:r>
              <a:rPr lang="mk-MK" baseline="30000" dirty="0" smtClean="0"/>
              <a:t> </a:t>
            </a:r>
            <a:r>
              <a:rPr lang="en-US" dirty="0" smtClean="0"/>
              <a:t>&lt;1  </a:t>
            </a:r>
            <a:r>
              <a:rPr lang="en-US" b="1" dirty="0" smtClean="0">
                <a:solidFill>
                  <a:srgbClr val="FF0000"/>
                </a:solidFill>
              </a:rPr>
              <a:t>-</a:t>
            </a:r>
            <a:r>
              <a:rPr lang="mk-MK" dirty="0" smtClean="0"/>
              <a:t>множиме со </a:t>
            </a:r>
            <a:r>
              <a:rPr lang="en-US" dirty="0" smtClean="0"/>
              <a:t>2</a:t>
            </a:r>
            <a:r>
              <a:rPr lang="en-US" baseline="30000" dirty="0" smtClean="0"/>
              <a:t>k</a:t>
            </a:r>
            <a:r>
              <a:rPr lang="mk-MK" dirty="0" smtClean="0"/>
              <a:t>од двете страни</a:t>
            </a:r>
          </a:p>
          <a:p>
            <a:endParaRPr lang="mk-MK" dirty="0" smtClean="0"/>
          </a:p>
          <a:p>
            <a:r>
              <a:rPr lang="en-US" dirty="0" smtClean="0"/>
              <a:t>n&lt;2</a:t>
            </a:r>
            <a:r>
              <a:rPr lang="en-US" baseline="30000" dirty="0" smtClean="0"/>
              <a:t>k        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-</a:t>
            </a:r>
            <a:r>
              <a:rPr lang="en-US" dirty="0" smtClean="0"/>
              <a:t> log</a:t>
            </a:r>
            <a:r>
              <a:rPr lang="en-US" baseline="-25000" dirty="0" smtClean="0"/>
              <a:t>2 </a:t>
            </a:r>
            <a:r>
              <a:rPr lang="mk-MK" dirty="0" smtClean="0"/>
              <a:t> од двете страни, па добиваме</a:t>
            </a:r>
          </a:p>
          <a:p>
            <a:endParaRPr lang="mk-MK" dirty="0" smtClean="0"/>
          </a:p>
          <a:p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(n)&lt;log</a:t>
            </a:r>
            <a:r>
              <a:rPr lang="en-US" baseline="-25000" dirty="0" smtClean="0"/>
              <a:t>2</a:t>
            </a:r>
            <a:r>
              <a:rPr lang="en-US" dirty="0" smtClean="0"/>
              <a:t>(2</a:t>
            </a:r>
            <a:r>
              <a:rPr lang="en-US" baseline="30000" dirty="0" smtClean="0"/>
              <a:t>k</a:t>
            </a:r>
            <a:r>
              <a:rPr lang="en-US" dirty="0" smtClean="0"/>
              <a:t>)         </a:t>
            </a:r>
            <a:r>
              <a:rPr lang="en-US" b="1" dirty="0" smtClean="0">
                <a:solidFill>
                  <a:srgbClr val="FF0000"/>
                </a:solidFill>
              </a:rPr>
              <a:t>-</a:t>
            </a:r>
            <a:r>
              <a:rPr lang="en-US" dirty="0" smtClean="0"/>
              <a:t> log</a:t>
            </a:r>
            <a:r>
              <a:rPr lang="en-US" baseline="-25000" dirty="0" smtClean="0"/>
              <a:t>2</a:t>
            </a:r>
            <a:r>
              <a:rPr lang="en-US" dirty="0" smtClean="0"/>
              <a:t>(2)  =1</a:t>
            </a:r>
          </a:p>
          <a:p>
            <a:endParaRPr lang="en-US" dirty="0" smtClean="0"/>
          </a:p>
          <a:p>
            <a:r>
              <a:rPr lang="en-US" dirty="0" smtClean="0"/>
              <a:t>k&gt;log</a:t>
            </a:r>
            <a:r>
              <a:rPr lang="en-US" baseline="-25000" dirty="0" smtClean="0"/>
              <a:t>2</a:t>
            </a:r>
            <a:r>
              <a:rPr lang="en-US" dirty="0" smtClean="0"/>
              <a:t>(n)</a:t>
            </a:r>
          </a:p>
          <a:p>
            <a:endParaRPr lang="en-US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O(log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</a:rPr>
              <a:t>n)</a:t>
            </a:r>
          </a:p>
          <a:p>
            <a:r>
              <a:rPr lang="en-US" baseline="30000" dirty="0" smtClean="0"/>
              <a:t> </a:t>
            </a:r>
          </a:p>
          <a:p>
            <a:endParaRPr lang="en-US" baseline="30000" dirty="0" smtClean="0"/>
          </a:p>
          <a:p>
            <a:endParaRPr lang="en-US" dirty="0" smtClean="0"/>
          </a:p>
          <a:p>
            <a:endParaRPr lang="mk-MK" dirty="0" smtClean="0"/>
          </a:p>
          <a:p>
            <a:endParaRPr lang="mk-MK" dirty="0" smtClean="0"/>
          </a:p>
          <a:p>
            <a:endParaRPr lang="mk-MK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7</a:t>
            </a:fld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428604"/>
            <a:ext cx="84296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sz="3200" dirty="0" smtClean="0">
                <a:solidFill>
                  <a:schemeClr val="tx2"/>
                </a:solidFill>
              </a:rPr>
              <a:t>Споредба на бинарно и секвенционално пребарување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1643050"/>
            <a:ext cx="828680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sz="2000" dirty="0" smtClean="0"/>
              <a:t>Ако ја споредиме сложеноста на секвенционално и бинарно пребарување ќе заклучиме дека </a:t>
            </a:r>
            <a:r>
              <a:rPr lang="mk-MK" sz="2000" b="1" dirty="0" smtClean="0"/>
              <a:t>бинарното пребарување има помала сложеност</a:t>
            </a:r>
            <a:r>
              <a:rPr lang="mk-MK" sz="2000" dirty="0" smtClean="0"/>
              <a:t>, </a:t>
            </a:r>
            <a:r>
              <a:rPr lang="en-US" sz="2000" dirty="0" smtClean="0"/>
              <a:t>O(log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n) </a:t>
            </a:r>
            <a:r>
              <a:rPr lang="mk-MK" sz="2000" dirty="0" smtClean="0"/>
              <a:t>за разлика од секвенционалното кое има сложеност </a:t>
            </a:r>
            <a:r>
              <a:rPr lang="en-US" sz="2000" dirty="0" smtClean="0"/>
              <a:t>O(n)</a:t>
            </a:r>
            <a:r>
              <a:rPr lang="mk-MK" sz="2000" dirty="0" smtClean="0"/>
              <a:t>.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8</a:t>
            </a:fld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175</TotalTime>
  <Words>436</Words>
  <Application>Microsoft Office PowerPoint</Application>
  <PresentationFormat>On-screen Show (4:3)</PresentationFormat>
  <Paragraphs>144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Slide 1</vt:lpstr>
      <vt:lpstr>Сложеност на алгоритмите</vt:lpstr>
      <vt:lpstr>Фибоначи - рекурзија</vt:lpstr>
      <vt:lpstr>Фибоначи - итерација</vt:lpstr>
      <vt:lpstr>Slide 5</vt:lpstr>
      <vt:lpstr>Slide 6</vt:lpstr>
      <vt:lpstr>Slide 7</vt:lpstr>
      <vt:lpstr>Slide 8</vt:lpstr>
    </vt:vector>
  </TitlesOfParts>
  <Company>All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Алгоритми и структури на податоци</dc:title>
  <dc:creator>User</dc:creator>
  <cp:lastModifiedBy>User</cp:lastModifiedBy>
  <cp:revision>100</cp:revision>
  <dcterms:created xsi:type="dcterms:W3CDTF">2015-10-19T20:47:23Z</dcterms:created>
  <dcterms:modified xsi:type="dcterms:W3CDTF">2015-10-23T18:41:51Z</dcterms:modified>
</cp:coreProperties>
</file>