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57" r:id="rId5"/>
    <p:sldId id="258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" initials="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6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53A0C-16A4-4845-86E4-64EA04BC610C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5C083-A483-4E7C-AE4E-08373BF22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C5415-E252-43F0-9260-2E33803F73F3}" type="datetimeFigureOut">
              <a:rPr lang="en-US" smtClean="0"/>
              <a:pPr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6B2BF-C06E-41B0-9443-295D516E65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10/23/2015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10/23/2015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6143644"/>
            <a:ext cx="4500594" cy="352412"/>
          </a:xfrm>
        </p:spPr>
        <p:txBody>
          <a:bodyPr>
            <a:noAutofit/>
          </a:bodyPr>
          <a:lstStyle/>
          <a:p>
            <a:r>
              <a:rPr lang="mk-MK" sz="2000" dirty="0" smtClean="0"/>
              <a:t>Даниел Евтимовски, Мартин Петковски</a:t>
            </a:r>
            <a:endParaRPr lang="en-US" sz="2000" dirty="0"/>
          </a:p>
        </p:txBody>
      </p:sp>
      <p:pic>
        <p:nvPicPr>
          <p:cNvPr id="6" name="Picture 2" descr="C:\Documents and Settings\Dani\Desktop\fikt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0579" y="857232"/>
            <a:ext cx="3642843" cy="1500198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34" y="2857496"/>
            <a:ext cx="81439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k-MK" sz="3200" b="1" dirty="0" smtClean="0"/>
              <a:t>АЛГОРИТМИ И СТРУКТУРИ НА ПОДАТОЦИ  вежби-1.1</a:t>
            </a:r>
          </a:p>
          <a:p>
            <a:pPr algn="ctr"/>
            <a:endParaRPr lang="mk-MK" sz="3200" b="1" dirty="0" smtClean="0"/>
          </a:p>
          <a:p>
            <a:pPr algn="ctr"/>
            <a:endParaRPr lang="en-US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500034" y="857232"/>
            <a:ext cx="45720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T(n)=T(n-1)+T(n-2)+</a:t>
            </a:r>
            <a:r>
              <a:rPr lang="mk-MK" dirty="0" smtClean="0"/>
              <a:t>4</a:t>
            </a:r>
            <a:endParaRPr lang="en-US" dirty="0" smtClean="0"/>
          </a:p>
          <a:p>
            <a:r>
              <a:rPr lang="en-US" dirty="0" smtClean="0"/>
              <a:t>T(0)=T(1)=1</a:t>
            </a:r>
          </a:p>
          <a:p>
            <a:r>
              <a:rPr lang="en-US" b="1" dirty="0" smtClean="0"/>
              <a:t>T(n-2) =T(n-1)</a:t>
            </a:r>
          </a:p>
          <a:p>
            <a:endParaRPr lang="en-US" dirty="0" smtClean="0"/>
          </a:p>
          <a:p>
            <a:r>
              <a:rPr lang="en-US" b="1" dirty="0" smtClean="0"/>
              <a:t>T(n)=T(n-1)+T(n-1)+c          </a:t>
            </a:r>
            <a:r>
              <a:rPr lang="en-US" dirty="0" err="1" smtClean="0"/>
              <a:t>c</a:t>
            </a:r>
            <a:r>
              <a:rPr lang="en-US" dirty="0" smtClean="0"/>
              <a:t>=</a:t>
            </a:r>
            <a:r>
              <a:rPr lang="mk-MK" dirty="0" smtClean="0"/>
              <a:t>4</a:t>
            </a:r>
            <a:r>
              <a:rPr lang="en-US" dirty="0" smtClean="0"/>
              <a:t>(</a:t>
            </a:r>
            <a:r>
              <a:rPr lang="mk-MK" dirty="0" smtClean="0"/>
              <a:t>константа</a:t>
            </a:r>
            <a:r>
              <a:rPr lang="en-US" dirty="0" smtClean="0"/>
              <a:t>)</a:t>
            </a:r>
          </a:p>
          <a:p>
            <a:r>
              <a:rPr lang="en-US" dirty="0" smtClean="0"/>
              <a:t>T(n)=</a:t>
            </a:r>
            <a:r>
              <a:rPr lang="en-US" b="1" u="sng" dirty="0" smtClean="0"/>
              <a:t>2</a:t>
            </a:r>
            <a:r>
              <a:rPr lang="mk-MK" b="1" u="sng" dirty="0" smtClean="0"/>
              <a:t> </a:t>
            </a:r>
            <a:r>
              <a:rPr lang="en-US" b="1" u="sng" dirty="0" smtClean="0"/>
              <a:t>T(n-1)+</a:t>
            </a:r>
            <a:r>
              <a:rPr lang="mk-MK" b="1" u="sng" dirty="0" smtClean="0"/>
              <a:t> </a:t>
            </a:r>
            <a:r>
              <a:rPr lang="en-US" b="1" u="sng" dirty="0" smtClean="0"/>
              <a:t>c</a:t>
            </a:r>
          </a:p>
          <a:p>
            <a:endParaRPr lang="en-US" b="1" u="sng" dirty="0" smtClean="0"/>
          </a:p>
          <a:p>
            <a:r>
              <a:rPr lang="en-US" dirty="0" smtClean="0"/>
              <a:t>T(n)=2(</a:t>
            </a:r>
            <a:r>
              <a:rPr lang="en-US" u="sng" dirty="0" smtClean="0"/>
              <a:t>2T(n-1-1)+c</a:t>
            </a:r>
            <a:r>
              <a:rPr lang="en-US" dirty="0" smtClean="0"/>
              <a:t>)+</a:t>
            </a:r>
            <a:r>
              <a:rPr lang="mk-MK" dirty="0" smtClean="0"/>
              <a:t> </a:t>
            </a:r>
            <a:r>
              <a:rPr lang="en-US" dirty="0" smtClean="0"/>
              <a:t>c</a:t>
            </a:r>
          </a:p>
          <a:p>
            <a:r>
              <a:rPr lang="mk-MK" dirty="0" smtClean="0"/>
              <a:t>       </a:t>
            </a:r>
            <a:r>
              <a:rPr lang="en-US" dirty="0" smtClean="0"/>
              <a:t>=4T(n-2)+2c+c=</a:t>
            </a:r>
            <a:r>
              <a:rPr lang="en-US" b="1" dirty="0" smtClean="0"/>
              <a:t>4T(n-2)+3c</a:t>
            </a:r>
          </a:p>
          <a:p>
            <a:endParaRPr lang="en-US" b="1" dirty="0" smtClean="0"/>
          </a:p>
          <a:p>
            <a:r>
              <a:rPr lang="en-US" dirty="0" smtClean="0"/>
              <a:t>T(n)=2(4T(n-2-1)+3c)+c</a:t>
            </a:r>
          </a:p>
          <a:p>
            <a:r>
              <a:rPr lang="mk-MK" dirty="0" smtClean="0"/>
              <a:t>        </a:t>
            </a:r>
            <a:r>
              <a:rPr lang="en-US" dirty="0" smtClean="0"/>
              <a:t>=8T(n-3)+6c+c=</a:t>
            </a:r>
            <a:r>
              <a:rPr lang="en-US" b="1" dirty="0" smtClean="0"/>
              <a:t>8T(n-3)+7c</a:t>
            </a:r>
            <a:endParaRPr lang="mk-MK" b="1" dirty="0" smtClean="0"/>
          </a:p>
          <a:p>
            <a:endParaRPr lang="mk-MK" b="1" dirty="0" smtClean="0"/>
          </a:p>
          <a:p>
            <a:r>
              <a:rPr lang="mk-MK" b="1" dirty="0" smtClean="0"/>
              <a:t>Т(</a:t>
            </a:r>
            <a:r>
              <a:rPr lang="en-US" b="1" dirty="0" smtClean="0"/>
              <a:t>n)=2</a:t>
            </a:r>
            <a:r>
              <a:rPr lang="en-US" b="1" baseline="30000" dirty="0" smtClean="0"/>
              <a:t>k  </a:t>
            </a:r>
            <a:r>
              <a:rPr lang="en-US" b="1" dirty="0" smtClean="0"/>
              <a:t>T(n-k)+ (2</a:t>
            </a:r>
            <a:r>
              <a:rPr lang="en-US" b="1" baseline="30000" dirty="0" smtClean="0"/>
              <a:t>k</a:t>
            </a:r>
            <a:r>
              <a:rPr lang="en-US" b="1" dirty="0" smtClean="0"/>
              <a:t> -1)c</a:t>
            </a:r>
            <a:r>
              <a:rPr lang="en-US" b="1" baseline="30000" dirty="0" smtClean="0"/>
              <a:t>  </a:t>
            </a:r>
          </a:p>
          <a:p>
            <a:r>
              <a:rPr lang="en-US" baseline="30000" dirty="0" smtClean="0"/>
              <a:t>           </a:t>
            </a:r>
          </a:p>
          <a:p>
            <a:r>
              <a:rPr lang="en-US" baseline="30000" dirty="0" smtClean="0"/>
              <a:t> </a:t>
            </a:r>
            <a:r>
              <a:rPr lang="en-US" dirty="0" smtClean="0"/>
              <a:t>          n-k=0      k=n</a:t>
            </a:r>
          </a:p>
          <a:p>
            <a:r>
              <a:rPr lang="en-US" dirty="0" smtClean="0"/>
              <a:t>T(n)= 2</a:t>
            </a:r>
            <a:r>
              <a:rPr lang="en-US" baseline="30000" dirty="0" smtClean="0"/>
              <a:t>n</a:t>
            </a:r>
            <a:r>
              <a:rPr lang="en-US" dirty="0" smtClean="0"/>
              <a:t> *T(0)+ (2</a:t>
            </a:r>
            <a:r>
              <a:rPr lang="en-US" baseline="30000" dirty="0" smtClean="0"/>
              <a:t>n</a:t>
            </a:r>
            <a:r>
              <a:rPr lang="en-US" dirty="0" smtClean="0"/>
              <a:t>-1)*c</a:t>
            </a:r>
          </a:p>
          <a:p>
            <a:r>
              <a:rPr lang="en-US" dirty="0" smtClean="0"/>
              <a:t>        = 2</a:t>
            </a:r>
            <a:r>
              <a:rPr lang="en-US" baseline="30000" dirty="0" smtClean="0"/>
              <a:t>n</a:t>
            </a:r>
            <a:r>
              <a:rPr lang="en-US" dirty="0" smtClean="0"/>
              <a:t> *1+ 2</a:t>
            </a:r>
            <a:r>
              <a:rPr lang="en-US" baseline="30000" dirty="0" smtClean="0"/>
              <a:t>n</a:t>
            </a:r>
            <a:r>
              <a:rPr lang="en-US" dirty="0" smtClean="0"/>
              <a:t> *c-c</a:t>
            </a:r>
          </a:p>
          <a:p>
            <a:r>
              <a:rPr lang="en-US" dirty="0" smtClean="0"/>
              <a:t>T(n)=</a:t>
            </a:r>
            <a:r>
              <a:rPr lang="en-US" b="1" dirty="0" smtClean="0"/>
              <a:t> 2</a:t>
            </a:r>
            <a:r>
              <a:rPr lang="en-US" b="1" baseline="30000" dirty="0" smtClean="0"/>
              <a:t>n</a:t>
            </a:r>
            <a:r>
              <a:rPr lang="en-US" b="1" dirty="0" smtClean="0"/>
              <a:t> *(1+c)-c</a:t>
            </a:r>
          </a:p>
          <a:p>
            <a:endParaRPr lang="en-US" b="1" dirty="0" smtClean="0"/>
          </a:p>
          <a:p>
            <a:r>
              <a:rPr lang="en-US" sz="2000" b="1" dirty="0" smtClean="0">
                <a:solidFill>
                  <a:srgbClr val="C00000"/>
                </a:solidFill>
              </a:rPr>
              <a:t>O(n)= 2</a:t>
            </a:r>
            <a:r>
              <a:rPr lang="en-US" sz="2000" b="1" baseline="30000" dirty="0" smtClean="0">
                <a:solidFill>
                  <a:srgbClr val="C00000"/>
                </a:solidFill>
              </a:rPr>
              <a:t>n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endParaRPr lang="en-US" sz="2000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85728"/>
            <a:ext cx="508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400" dirty="0" smtClean="0"/>
              <a:t>Појаснување сложеност на фибоначи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29124" y="857232"/>
            <a:ext cx="3143272" cy="857256"/>
            <a:chOff x="4429124" y="857232"/>
            <a:chExt cx="3143272" cy="857256"/>
          </a:xfrm>
        </p:grpSpPr>
        <p:sp>
          <p:nvSpPr>
            <p:cNvPr id="8" name="TextBox 7"/>
            <p:cNvSpPr txBox="1"/>
            <p:nvPr/>
          </p:nvSpPr>
          <p:spPr>
            <a:xfrm>
              <a:off x="4500562" y="928670"/>
              <a:ext cx="30718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 n-1 и n-2 од return и му се додаваат четирите временски единици од операциите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29124" y="857232"/>
              <a:ext cx="3071834" cy="8572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9" idx="1"/>
          </p:cNvCxnSpPr>
          <p:nvPr/>
        </p:nvCxnSpPr>
        <p:spPr>
          <a:xfrm rot="10800000">
            <a:off x="2571736" y="1071546"/>
            <a:ext cx="185738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714876" y="2571744"/>
            <a:ext cx="3071834" cy="857256"/>
            <a:chOff x="4429124" y="857232"/>
            <a:chExt cx="3071834" cy="857256"/>
          </a:xfrm>
        </p:grpSpPr>
        <p:sp>
          <p:nvSpPr>
            <p:cNvPr id="14" name="TextBox 13"/>
            <p:cNvSpPr txBox="1"/>
            <p:nvPr/>
          </p:nvSpPr>
          <p:spPr>
            <a:xfrm>
              <a:off x="4429124" y="857232"/>
              <a:ext cx="3071834" cy="7386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Со матем. Индукција докажуваш, на местото на T(n) во Т(n-1), заменуваш 2Т(n-1)+c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29124" y="857232"/>
              <a:ext cx="3071834" cy="8572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29188" y="3786190"/>
            <a:ext cx="3571900" cy="2714644"/>
            <a:chOff x="4429124" y="562686"/>
            <a:chExt cx="3143272" cy="3730880"/>
          </a:xfrm>
        </p:grpSpPr>
        <p:sp>
          <p:nvSpPr>
            <p:cNvPr id="18" name="TextBox 17"/>
            <p:cNvSpPr txBox="1"/>
            <p:nvPr/>
          </p:nvSpPr>
          <p:spPr>
            <a:xfrm>
              <a:off x="4491991" y="660867"/>
              <a:ext cx="3071834" cy="308785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во општ случај, што би важело во сите случаи, во првата итерација k=1, се добива</a:t>
              </a:r>
            </a:p>
            <a:p>
              <a:r>
                <a:rPr lang="en-US" sz="1400" b="1" dirty="0" smtClean="0"/>
                <a:t>2</a:t>
              </a:r>
              <a:r>
                <a:rPr lang="en-US" sz="1400" b="1" baseline="30000" dirty="0" smtClean="0"/>
                <a:t>1</a:t>
              </a:r>
              <a:r>
                <a:rPr lang="ru-RU" sz="1400" dirty="0" smtClean="0"/>
                <a:t>Т(n-1)+(</a:t>
              </a:r>
              <a:r>
                <a:rPr lang="en-US" sz="1400" b="1" dirty="0" smtClean="0"/>
                <a:t>2</a:t>
              </a:r>
              <a:r>
                <a:rPr lang="en-US" sz="1400" b="1" baseline="30000" dirty="0" smtClean="0"/>
                <a:t>1 </a:t>
              </a:r>
              <a:r>
                <a:rPr lang="ru-RU" sz="1400" dirty="0" smtClean="0"/>
                <a:t>-</a:t>
              </a:r>
              <a:r>
                <a:rPr lang="ru-RU" sz="1400" dirty="0" smtClean="0"/>
                <a:t>1)c=2T(n-1)+c – првиот случај</a:t>
              </a:r>
            </a:p>
            <a:p>
              <a:endParaRPr lang="ru-RU" sz="1400" dirty="0" smtClean="0"/>
            </a:p>
            <a:p>
              <a:r>
                <a:rPr lang="ru-RU" sz="1400" dirty="0" smtClean="0"/>
                <a:t>За k=2 се добива 4T(n-2)+3c итн.</a:t>
              </a:r>
            </a:p>
            <a:p>
              <a:endParaRPr lang="ru-RU" sz="1400" dirty="0" smtClean="0"/>
            </a:p>
            <a:p>
              <a:r>
                <a:rPr lang="ru-RU" sz="1400" dirty="0" smtClean="0"/>
                <a:t>Бидејќи имаме дека T(0)=1, гледаме да замениме за да добиеме Т(0), на крајот бидејќи </a:t>
              </a:r>
              <a:r>
                <a:rPr lang="en-US" sz="1400" b="1" dirty="0" smtClean="0"/>
                <a:t>2</a:t>
              </a:r>
              <a:r>
                <a:rPr lang="en-US" sz="1400" b="1" baseline="30000" dirty="0" smtClean="0"/>
                <a:t>n</a:t>
              </a:r>
              <a:r>
                <a:rPr lang="ru-RU" sz="1400" dirty="0" smtClean="0"/>
                <a:t> </a:t>
              </a:r>
              <a:r>
                <a:rPr lang="ru-RU" sz="1400" dirty="0" smtClean="0"/>
                <a:t>е најголем сложеноста е O(n)= </a:t>
              </a:r>
              <a:r>
                <a:rPr lang="en-US" sz="1400" b="1" dirty="0" smtClean="0"/>
                <a:t>2</a:t>
              </a:r>
              <a:r>
                <a:rPr lang="en-US" sz="1400" b="1" baseline="30000" dirty="0" smtClean="0"/>
                <a:t>n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29124" y="562686"/>
              <a:ext cx="3143272" cy="37308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/>
          <p:cNvCxnSpPr>
            <a:stCxn id="15" idx="1"/>
          </p:cNvCxnSpPr>
          <p:nvPr/>
        </p:nvCxnSpPr>
        <p:spPr>
          <a:xfrm rot="10800000">
            <a:off x="2786050" y="2786058"/>
            <a:ext cx="1928826" cy="2143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2928926" y="4643446"/>
            <a:ext cx="2000264" cy="42862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285860"/>
            <a:ext cx="44291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binarno_prebaruvanje_iterative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niza</a:t>
            </a:r>
            <a:r>
              <a:rPr lang="en-US" dirty="0" smtClean="0"/>
              <a:t>[], 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n_max</a:t>
            </a:r>
            <a:r>
              <a:rPr lang="en-US" dirty="0" smtClean="0"/>
              <a:t>, 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kluch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n_min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    while (</a:t>
            </a:r>
            <a:r>
              <a:rPr lang="en-US" dirty="0" err="1" smtClean="0"/>
              <a:t>n_max</a:t>
            </a:r>
            <a:r>
              <a:rPr lang="en-US" dirty="0" smtClean="0"/>
              <a:t> &gt;= </a:t>
            </a:r>
            <a:r>
              <a:rPr lang="en-US" dirty="0" err="1" smtClean="0"/>
              <a:t>n_min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   {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sredina</a:t>
            </a:r>
            <a:r>
              <a:rPr lang="en-US" dirty="0" smtClean="0"/>
              <a:t> = (</a:t>
            </a:r>
            <a:r>
              <a:rPr lang="en-US" dirty="0" err="1" smtClean="0"/>
              <a:t>n_min</a:t>
            </a:r>
            <a:r>
              <a:rPr lang="en-US" dirty="0" smtClean="0"/>
              <a:t> + </a:t>
            </a:r>
            <a:r>
              <a:rPr lang="en-US" dirty="0" err="1" smtClean="0"/>
              <a:t>n_max</a:t>
            </a:r>
            <a:r>
              <a:rPr lang="en-US" dirty="0" smtClean="0"/>
              <a:t>) / 2;</a:t>
            </a:r>
          </a:p>
          <a:p>
            <a:r>
              <a:rPr lang="en-US" dirty="0" smtClean="0"/>
              <a:t>        if (</a:t>
            </a:r>
            <a:r>
              <a:rPr lang="en-US" dirty="0" err="1" smtClean="0"/>
              <a:t>niza</a:t>
            </a:r>
            <a:r>
              <a:rPr lang="en-US" dirty="0" smtClean="0"/>
              <a:t>[</a:t>
            </a:r>
            <a:r>
              <a:rPr lang="en-US" dirty="0" err="1" smtClean="0"/>
              <a:t>sredina</a:t>
            </a:r>
            <a:r>
              <a:rPr lang="en-US" dirty="0" smtClean="0"/>
              <a:t>] == </a:t>
            </a:r>
            <a:r>
              <a:rPr lang="en-US" dirty="0" err="1" smtClean="0"/>
              <a:t>kluch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           return </a:t>
            </a:r>
            <a:r>
              <a:rPr lang="en-US" dirty="0" err="1" smtClean="0"/>
              <a:t>sredina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    else if (</a:t>
            </a:r>
            <a:r>
              <a:rPr lang="en-US" dirty="0" err="1" smtClean="0"/>
              <a:t>niza</a:t>
            </a:r>
            <a:r>
              <a:rPr lang="en-US" dirty="0" smtClean="0"/>
              <a:t>[</a:t>
            </a:r>
            <a:r>
              <a:rPr lang="en-US" dirty="0" err="1" smtClean="0"/>
              <a:t>sredina</a:t>
            </a:r>
            <a:r>
              <a:rPr lang="en-US" dirty="0" smtClean="0"/>
              <a:t>] &lt; </a:t>
            </a:r>
            <a:r>
              <a:rPr lang="en-US" dirty="0" err="1" smtClean="0"/>
              <a:t>kluch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           </a:t>
            </a:r>
            <a:r>
              <a:rPr lang="en-US" b="1" dirty="0" err="1" smtClean="0">
                <a:solidFill>
                  <a:srgbClr val="FF0000"/>
                </a:solidFill>
              </a:rPr>
              <a:t>n_min</a:t>
            </a:r>
            <a:r>
              <a:rPr lang="en-US" b="1" dirty="0" smtClean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sredina</a:t>
            </a:r>
            <a:r>
              <a:rPr lang="en-US" b="1" dirty="0" smtClean="0">
                <a:solidFill>
                  <a:srgbClr val="FF0000"/>
                </a:solidFill>
              </a:rPr>
              <a:t> + 1;</a:t>
            </a:r>
          </a:p>
          <a:p>
            <a:r>
              <a:rPr lang="en-US" dirty="0" smtClean="0"/>
              <a:t>        else</a:t>
            </a:r>
          </a:p>
          <a:p>
            <a:r>
              <a:rPr lang="en-US" dirty="0" smtClean="0"/>
              <a:t>           </a:t>
            </a:r>
            <a:r>
              <a:rPr lang="en-US" b="1" dirty="0" smtClean="0"/>
              <a:t> </a:t>
            </a:r>
            <a:r>
              <a:rPr lang="en-US" b="1" dirty="0" err="1" smtClean="0">
                <a:solidFill>
                  <a:srgbClr val="FF0000"/>
                </a:solidFill>
              </a:rPr>
              <a:t>n_max</a:t>
            </a:r>
            <a:r>
              <a:rPr lang="en-US" b="1" dirty="0" smtClean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sredina</a:t>
            </a:r>
            <a:r>
              <a:rPr lang="en-US" b="1" dirty="0" smtClean="0">
                <a:solidFill>
                  <a:srgbClr val="FF0000"/>
                </a:solidFill>
              </a:rPr>
              <a:t> - 1;</a:t>
            </a:r>
          </a:p>
          <a:p>
            <a:r>
              <a:rPr lang="en-US" dirty="0" smtClean="0"/>
              <a:t>    }</a:t>
            </a:r>
          </a:p>
          <a:p>
            <a:r>
              <a:rPr lang="en-US" dirty="0" smtClean="0"/>
              <a:t>    return -1;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9190" y="1357298"/>
            <a:ext cx="38576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 zadacha10_2(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niza</a:t>
            </a:r>
            <a:r>
              <a:rPr lang="en-US" dirty="0" smtClean="0"/>
              <a:t>[], 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n_max</a:t>
            </a:r>
            <a:r>
              <a:rPr lang="en-US" dirty="0" smtClean="0"/>
              <a:t>, </a:t>
            </a:r>
            <a:r>
              <a:rPr lang="mk-MK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kluch</a:t>
            </a:r>
            <a:r>
              <a:rPr lang="en-US" dirty="0" smtClean="0"/>
              <a:t>) // iterative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    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n_min</a:t>
            </a:r>
            <a:r>
              <a:rPr lang="en-US" dirty="0" smtClean="0"/>
              <a:t> = 0;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 while (</a:t>
            </a:r>
            <a:r>
              <a:rPr lang="en-US" dirty="0" err="1" smtClean="0"/>
              <a:t>n_max</a:t>
            </a:r>
            <a:r>
              <a:rPr lang="en-US" dirty="0" smtClean="0"/>
              <a:t> &gt;= </a:t>
            </a:r>
            <a:r>
              <a:rPr lang="en-US" dirty="0" err="1" smtClean="0"/>
              <a:t>n_min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    {</a:t>
            </a:r>
            <a:br>
              <a:rPr lang="en-US" dirty="0" smtClean="0"/>
            </a:br>
            <a:r>
              <a:rPr lang="en-US" dirty="0" smtClean="0"/>
              <a:t>        </a:t>
            </a: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sredina</a:t>
            </a:r>
            <a:r>
              <a:rPr lang="en-US" dirty="0" smtClean="0"/>
              <a:t> = (</a:t>
            </a:r>
            <a:r>
              <a:rPr lang="en-US" dirty="0" err="1" smtClean="0"/>
              <a:t>n_min</a:t>
            </a:r>
            <a:r>
              <a:rPr lang="en-US" dirty="0" smtClean="0"/>
              <a:t> + </a:t>
            </a:r>
            <a:r>
              <a:rPr lang="en-US" dirty="0" err="1" smtClean="0"/>
              <a:t>n_max</a:t>
            </a:r>
            <a:r>
              <a:rPr lang="en-US" dirty="0" smtClean="0"/>
              <a:t>) / 2;</a:t>
            </a:r>
            <a:br>
              <a:rPr lang="en-US" dirty="0" smtClean="0"/>
            </a:br>
            <a:r>
              <a:rPr lang="en-US" dirty="0" smtClean="0"/>
              <a:t>        if (</a:t>
            </a:r>
            <a:r>
              <a:rPr lang="en-US" dirty="0" err="1" smtClean="0"/>
              <a:t>niza</a:t>
            </a:r>
            <a:r>
              <a:rPr lang="en-US" dirty="0" smtClean="0"/>
              <a:t>[</a:t>
            </a:r>
            <a:r>
              <a:rPr lang="en-US" dirty="0" err="1" smtClean="0"/>
              <a:t>sredina</a:t>
            </a:r>
            <a:r>
              <a:rPr lang="en-US" dirty="0" smtClean="0"/>
              <a:t>] == </a:t>
            </a:r>
            <a:r>
              <a:rPr lang="en-US" dirty="0" err="1" smtClean="0"/>
              <a:t>kluch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            return </a:t>
            </a:r>
            <a:r>
              <a:rPr lang="en-US" dirty="0" err="1" smtClean="0"/>
              <a:t>sredina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        else if (</a:t>
            </a:r>
            <a:r>
              <a:rPr lang="en-US" dirty="0" err="1" smtClean="0"/>
              <a:t>niza</a:t>
            </a:r>
            <a:r>
              <a:rPr lang="en-US" dirty="0" smtClean="0"/>
              <a:t>[</a:t>
            </a:r>
            <a:r>
              <a:rPr lang="en-US" dirty="0" err="1" smtClean="0"/>
              <a:t>sredina</a:t>
            </a:r>
            <a:r>
              <a:rPr lang="en-US" dirty="0" smtClean="0"/>
              <a:t>] &lt; </a:t>
            </a:r>
            <a:r>
              <a:rPr lang="en-US" dirty="0" err="1" smtClean="0"/>
              <a:t>kluch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           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n_max</a:t>
            </a:r>
            <a:r>
              <a:rPr lang="en-US" b="1" dirty="0" smtClean="0">
                <a:solidFill>
                  <a:srgbClr val="FF0000"/>
                </a:solidFill>
              </a:rPr>
              <a:t> = </a:t>
            </a:r>
            <a:r>
              <a:rPr lang="en-US" b="1" dirty="0" err="1" smtClean="0">
                <a:solidFill>
                  <a:srgbClr val="FF0000"/>
                </a:solidFill>
              </a:rPr>
              <a:t>sredina</a:t>
            </a:r>
            <a:r>
              <a:rPr lang="en-US" b="1" dirty="0" smtClean="0">
                <a:solidFill>
                  <a:srgbClr val="FF0000"/>
                </a:solidFill>
              </a:rPr>
              <a:t> - 1;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    else</a:t>
            </a:r>
            <a:br>
              <a:rPr lang="en-US" dirty="0" smtClean="0"/>
            </a:br>
            <a:r>
              <a:rPr lang="en-US" dirty="0" smtClean="0"/>
              <a:t>         </a:t>
            </a:r>
            <a:r>
              <a:rPr lang="en-US" b="1" dirty="0" smtClean="0">
                <a:solidFill>
                  <a:srgbClr val="FF0000"/>
                </a:solidFill>
              </a:rPr>
              <a:t>   </a:t>
            </a:r>
            <a:r>
              <a:rPr lang="en-US" b="1" dirty="0" err="1" smtClean="0">
                <a:solidFill>
                  <a:srgbClr val="FF0000"/>
                </a:solidFill>
              </a:rPr>
              <a:t>n_min</a:t>
            </a:r>
            <a:r>
              <a:rPr lang="en-US" b="1" dirty="0" smtClean="0">
                <a:solidFill>
                  <a:srgbClr val="FF0000"/>
                </a:solidFill>
              </a:rPr>
              <a:t> = </a:t>
            </a:r>
            <a:r>
              <a:rPr lang="en-US" b="1" dirty="0" err="1" smtClean="0">
                <a:solidFill>
                  <a:srgbClr val="FF0000"/>
                </a:solidFill>
              </a:rPr>
              <a:t>sredina</a:t>
            </a:r>
            <a:r>
              <a:rPr lang="en-US" b="1" dirty="0" smtClean="0">
                <a:solidFill>
                  <a:srgbClr val="FF0000"/>
                </a:solidFill>
              </a:rPr>
              <a:t> + 1;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 }</a:t>
            </a:r>
            <a:br>
              <a:rPr lang="en-US" dirty="0" smtClean="0"/>
            </a:br>
            <a:r>
              <a:rPr lang="en-US" dirty="0" smtClean="0"/>
              <a:t>    return -1;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714356"/>
            <a:ext cx="287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 smtClean="0"/>
              <a:t>Низа по растечки редослед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2066" y="785794"/>
            <a:ext cx="288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 smtClean="0"/>
              <a:t>Низа по опаѓачки редослед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596" y="214290"/>
            <a:ext cx="3649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sz="2800" dirty="0" smtClean="0"/>
              <a:t>Бинарно пребарување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4</a:t>
            </a:fld>
            <a:endParaRPr kumimoji="0"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92861" y="1428736"/>
            <a:ext cx="4500594" cy="789207"/>
            <a:chOff x="428596" y="1428736"/>
            <a:chExt cx="4500594" cy="789207"/>
          </a:xfrm>
        </p:grpSpPr>
        <p:sp>
          <p:nvSpPr>
            <p:cNvPr id="20" name="Flowchart: Terminator 19"/>
            <p:cNvSpPr/>
            <p:nvPr/>
          </p:nvSpPr>
          <p:spPr>
            <a:xfrm>
              <a:off x="428596" y="1428736"/>
              <a:ext cx="1714512" cy="785818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TextBox 9"/>
            <p:cNvSpPr txBox="1"/>
            <p:nvPr/>
          </p:nvSpPr>
          <p:spPr>
            <a:xfrm>
              <a:off x="2786050" y="1571612"/>
              <a:ext cx="2143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mk-MK" dirty="0" smtClean="0"/>
                <a:t>Почеток или Крај</a:t>
              </a:r>
            </a:p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4266" y="4357694"/>
            <a:ext cx="4857784" cy="923330"/>
            <a:chOff x="285720" y="4357694"/>
            <a:chExt cx="4857784" cy="923330"/>
          </a:xfrm>
        </p:grpSpPr>
        <p:sp>
          <p:nvSpPr>
            <p:cNvPr id="19" name="Flowchart: Process 18"/>
            <p:cNvSpPr/>
            <p:nvPr/>
          </p:nvSpPr>
          <p:spPr>
            <a:xfrm>
              <a:off x="285720" y="4429132"/>
              <a:ext cx="1678793" cy="71438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2786050" y="4357694"/>
              <a:ext cx="23574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mk-MK" dirty="0" smtClean="0"/>
                <a:t>Пресметување податоци (обработка на податоци)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5008" y="1142984"/>
            <a:ext cx="2893239" cy="1071570"/>
            <a:chOff x="5715008" y="1142984"/>
            <a:chExt cx="2893239" cy="1071570"/>
          </a:xfrm>
        </p:grpSpPr>
        <p:sp>
          <p:nvSpPr>
            <p:cNvPr id="18" name="Flowchart: Decision 17"/>
            <p:cNvSpPr/>
            <p:nvPr/>
          </p:nvSpPr>
          <p:spPr>
            <a:xfrm>
              <a:off x="5715008" y="1142984"/>
              <a:ext cx="1071570" cy="107157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17"/>
            <p:cNvSpPr txBox="1"/>
            <p:nvPr/>
          </p:nvSpPr>
          <p:spPr>
            <a:xfrm>
              <a:off x="6893735" y="1533211"/>
              <a:ext cx="1714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mk-MK" dirty="0" smtClean="0"/>
                <a:t>услов</a:t>
              </a:r>
              <a:endParaRPr lang="en-US" dirty="0" smtClean="0"/>
            </a:p>
            <a:p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374" y="3000372"/>
            <a:ext cx="5143568" cy="642942"/>
            <a:chOff x="71374" y="3000372"/>
            <a:chExt cx="5143568" cy="642942"/>
          </a:xfrm>
        </p:grpSpPr>
        <p:sp>
          <p:nvSpPr>
            <p:cNvPr id="23" name="TextBox 11"/>
            <p:cNvSpPr txBox="1"/>
            <p:nvPr/>
          </p:nvSpPr>
          <p:spPr>
            <a:xfrm>
              <a:off x="2714612" y="3143248"/>
              <a:ext cx="2500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mk-MK" dirty="0" smtClean="0"/>
                <a:t>Внесување податоци</a:t>
              </a:r>
              <a:endParaRPr lang="en-US" dirty="0"/>
            </a:p>
          </p:txBody>
        </p:sp>
        <p:sp>
          <p:nvSpPr>
            <p:cNvPr id="24" name="Trapezoid 23"/>
            <p:cNvSpPr/>
            <p:nvPr/>
          </p:nvSpPr>
          <p:spPr>
            <a:xfrm rot="10800000">
              <a:off x="71374" y="3071810"/>
              <a:ext cx="1428792" cy="571504"/>
            </a:xfrm>
            <a:prstGeom prst="trapezoid">
              <a:avLst>
                <a:gd name="adj" fmla="val 58939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Parallelogram 28"/>
            <p:cNvSpPr/>
            <p:nvPr/>
          </p:nvSpPr>
          <p:spPr>
            <a:xfrm>
              <a:off x="1500166" y="3000372"/>
              <a:ext cx="1071570" cy="642942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15008" y="3071810"/>
            <a:ext cx="3286148" cy="923330"/>
            <a:chOff x="5715008" y="4429132"/>
            <a:chExt cx="3286148" cy="923330"/>
          </a:xfrm>
        </p:grpSpPr>
        <p:sp>
          <p:nvSpPr>
            <p:cNvPr id="27" name="TextBox 15"/>
            <p:cNvSpPr txBox="1"/>
            <p:nvPr/>
          </p:nvSpPr>
          <p:spPr>
            <a:xfrm>
              <a:off x="7215206" y="4429132"/>
              <a:ext cx="17859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mk-MK" dirty="0" smtClean="0"/>
                <a:t>Печатење на вредности</a:t>
              </a:r>
            </a:p>
            <a:p>
              <a:endParaRPr lang="en-US" dirty="0"/>
            </a:p>
          </p:txBody>
        </p:sp>
        <p:sp>
          <p:nvSpPr>
            <p:cNvPr id="30" name="Parallelogram 29"/>
            <p:cNvSpPr/>
            <p:nvPr/>
          </p:nvSpPr>
          <p:spPr>
            <a:xfrm>
              <a:off x="5715008" y="4429132"/>
              <a:ext cx="1071570" cy="642942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00034" y="357166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3600" dirty="0" smtClean="0">
                <a:latin typeface="+mj-lt"/>
              </a:rPr>
              <a:t>Блок шема</a:t>
            </a:r>
            <a:endParaRPr 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25" name="TextBox 24"/>
          <p:cNvSpPr txBox="1"/>
          <p:nvPr/>
        </p:nvSpPr>
        <p:spPr>
          <a:xfrm>
            <a:off x="142844" y="142852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000" dirty="0" smtClean="0"/>
              <a:t>Пример: Сума на два броја</a:t>
            </a:r>
            <a:endParaRPr lang="en-US" sz="20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500035" y="857232"/>
            <a:ext cx="1714511" cy="5786478"/>
            <a:chOff x="357158" y="857232"/>
            <a:chExt cx="1714511" cy="5786478"/>
          </a:xfrm>
        </p:grpSpPr>
        <p:sp>
          <p:nvSpPr>
            <p:cNvPr id="3" name="Flowchart: Process 2"/>
            <p:cNvSpPr/>
            <p:nvPr/>
          </p:nvSpPr>
          <p:spPr>
            <a:xfrm>
              <a:off x="521751" y="4032737"/>
              <a:ext cx="1504196" cy="513213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" name="Flowchart: Terminator 4"/>
            <p:cNvSpPr/>
            <p:nvPr/>
          </p:nvSpPr>
          <p:spPr>
            <a:xfrm>
              <a:off x="501177" y="857232"/>
              <a:ext cx="1536201" cy="56453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485175" y="1915734"/>
              <a:ext cx="1568206" cy="588268"/>
            </a:xfrm>
            <a:prstGeom prst="parallelogram">
              <a:avLst>
                <a:gd name="adj" fmla="val 6166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lowchart: Terminator 8"/>
            <p:cNvSpPr/>
            <p:nvPr/>
          </p:nvSpPr>
          <p:spPr>
            <a:xfrm>
              <a:off x="503463" y="6079176"/>
              <a:ext cx="1536201" cy="56453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969715" y="1667608"/>
              <a:ext cx="493968" cy="22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969715" y="2726111"/>
              <a:ext cx="493968" cy="22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969715" y="3784613"/>
              <a:ext cx="493968" cy="22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969715" y="4772548"/>
              <a:ext cx="493968" cy="22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969715" y="5831050"/>
              <a:ext cx="493968" cy="22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96073" y="927799"/>
              <a:ext cx="966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k-MK" dirty="0" smtClean="0"/>
                <a:t>почеток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4696" y="6149742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k-MK" dirty="0" smtClean="0"/>
                <a:t>крај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22920" y="1986301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k-MK" dirty="0" smtClean="0"/>
                <a:t>внес на А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2920" y="3115370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k-MK" dirty="0" smtClean="0"/>
                <a:t>внес на </a:t>
              </a:r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2920" y="4103305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Suma=A+B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9768" y="5020673"/>
              <a:ext cx="1389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k-MK" dirty="0" smtClean="0"/>
                <a:t>Печатење на </a:t>
              </a:r>
              <a:r>
                <a:rPr lang="en-US" dirty="0" smtClean="0"/>
                <a:t>Suma</a:t>
              </a:r>
              <a:endParaRPr lang="en-US" dirty="0"/>
            </a:p>
          </p:txBody>
        </p:sp>
        <p:sp>
          <p:nvSpPr>
            <p:cNvPr id="26" name="Parallelogram 25"/>
            <p:cNvSpPr/>
            <p:nvPr/>
          </p:nvSpPr>
          <p:spPr>
            <a:xfrm>
              <a:off x="503463" y="2974236"/>
              <a:ext cx="1568206" cy="588268"/>
            </a:xfrm>
            <a:prstGeom prst="parallelogram">
              <a:avLst>
                <a:gd name="adj" fmla="val 6166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Parallelogram 26"/>
            <p:cNvSpPr/>
            <p:nvPr/>
          </p:nvSpPr>
          <p:spPr>
            <a:xfrm>
              <a:off x="357158" y="5020673"/>
              <a:ext cx="1682506" cy="588268"/>
            </a:xfrm>
            <a:prstGeom prst="parallelogram">
              <a:avLst>
                <a:gd name="adj" fmla="val 6166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000628" y="214290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000" dirty="0" smtClean="0"/>
              <a:t>Пример: Споредба на два броја</a:t>
            </a:r>
            <a:endParaRPr lang="en-US" sz="2000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4357686" y="857232"/>
            <a:ext cx="4000528" cy="5786478"/>
            <a:chOff x="4214810" y="857232"/>
            <a:chExt cx="4000528" cy="5786478"/>
          </a:xfrm>
        </p:grpSpPr>
        <p:sp>
          <p:nvSpPr>
            <p:cNvPr id="29" name="Flowchart: Decision 28"/>
            <p:cNvSpPr/>
            <p:nvPr/>
          </p:nvSpPr>
          <p:spPr>
            <a:xfrm>
              <a:off x="5715008" y="2714620"/>
              <a:ext cx="1071570" cy="107157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lowchart: Process 29"/>
            <p:cNvSpPr/>
            <p:nvPr/>
          </p:nvSpPr>
          <p:spPr>
            <a:xfrm>
              <a:off x="4214810" y="3857628"/>
              <a:ext cx="1357322" cy="390227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lowchart: Terminator 30"/>
            <p:cNvSpPr/>
            <p:nvPr/>
          </p:nvSpPr>
          <p:spPr>
            <a:xfrm>
              <a:off x="5500694" y="857232"/>
              <a:ext cx="1500198" cy="57150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Parallelogram 33"/>
            <p:cNvSpPr/>
            <p:nvPr/>
          </p:nvSpPr>
          <p:spPr>
            <a:xfrm>
              <a:off x="5322099" y="1785926"/>
              <a:ext cx="1857388" cy="588268"/>
            </a:xfrm>
            <a:prstGeom prst="parallelogram">
              <a:avLst>
                <a:gd name="adj" fmla="val 6166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Flowchart: Process 35"/>
            <p:cNvSpPr/>
            <p:nvPr/>
          </p:nvSpPr>
          <p:spPr>
            <a:xfrm>
              <a:off x="6858016" y="4000504"/>
              <a:ext cx="1357322" cy="390227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Parallelogram 36"/>
            <p:cNvSpPr/>
            <p:nvPr/>
          </p:nvSpPr>
          <p:spPr>
            <a:xfrm>
              <a:off x="5395252" y="4786322"/>
              <a:ext cx="1748516" cy="588268"/>
            </a:xfrm>
            <a:prstGeom prst="parallelogram">
              <a:avLst>
                <a:gd name="adj" fmla="val 6166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lowchart: Terminator 37"/>
            <p:cNvSpPr/>
            <p:nvPr/>
          </p:nvSpPr>
          <p:spPr>
            <a:xfrm>
              <a:off x="5500694" y="6072206"/>
              <a:ext cx="1500198" cy="57150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1" idx="2"/>
              <a:endCxn id="34" idx="0"/>
            </p:cNvCxnSpPr>
            <p:nvPr/>
          </p:nvCxnSpPr>
          <p:spPr>
            <a:xfrm rot="5400000">
              <a:off x="6072198" y="1607331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4" idx="4"/>
              <a:endCxn id="29" idx="0"/>
            </p:cNvCxnSpPr>
            <p:nvPr/>
          </p:nvCxnSpPr>
          <p:spPr>
            <a:xfrm rot="5400000">
              <a:off x="6080580" y="2544407"/>
              <a:ext cx="34042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9" idx="1"/>
              <a:endCxn id="30" idx="0"/>
            </p:cNvCxnSpPr>
            <p:nvPr/>
          </p:nvCxnSpPr>
          <p:spPr>
            <a:xfrm rot="10800000" flipV="1">
              <a:off x="4893472" y="3250404"/>
              <a:ext cx="821537" cy="60722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49"/>
            <p:cNvCxnSpPr>
              <a:stCxn id="29" idx="3"/>
              <a:endCxn id="36" idx="0"/>
            </p:cNvCxnSpPr>
            <p:nvPr/>
          </p:nvCxnSpPr>
          <p:spPr>
            <a:xfrm>
              <a:off x="6786578" y="3250405"/>
              <a:ext cx="750099" cy="75009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38" idx="0"/>
            </p:cNvCxnSpPr>
            <p:nvPr/>
          </p:nvCxnSpPr>
          <p:spPr>
            <a:xfrm rot="5400000">
              <a:off x="5910486" y="5714898"/>
              <a:ext cx="697616" cy="170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786446" y="928670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k-MK" dirty="0" smtClean="0"/>
                <a:t>Почеток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929322" y="6143644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k-MK" dirty="0" smtClean="0"/>
                <a:t>Крај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43570" y="1928802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k-MK" dirty="0" smtClean="0"/>
                <a:t>Внес на </a:t>
              </a:r>
              <a:r>
                <a:rPr lang="en-US" dirty="0" err="1" smtClean="0"/>
                <a:t>a,b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786446" y="3000372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a&gt;b ?</a:t>
              </a:r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929190" y="285749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k-MK" dirty="0" smtClean="0"/>
                <a:t>да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072330" y="2857496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k-MK" dirty="0" smtClean="0"/>
                <a:t>не</a:t>
              </a:r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429124" y="3857628"/>
              <a:ext cx="802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max=a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72330" y="4000504"/>
              <a:ext cx="814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max=b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643570" y="4857760"/>
              <a:ext cx="1357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k-MK" dirty="0" smtClean="0"/>
                <a:t>Печати </a:t>
              </a:r>
              <a:r>
                <a:rPr lang="en-US" dirty="0" smtClean="0"/>
                <a:t>max</a:t>
              </a:r>
              <a:endParaRPr lang="en-US" dirty="0"/>
            </a:p>
          </p:txBody>
        </p:sp>
        <p:cxnSp>
          <p:nvCxnSpPr>
            <p:cNvPr id="107" name="Elbow Connector 49"/>
            <p:cNvCxnSpPr>
              <a:stCxn id="104" idx="2"/>
              <a:endCxn id="106" idx="0"/>
            </p:cNvCxnSpPr>
            <p:nvPr/>
          </p:nvCxnSpPr>
          <p:spPr>
            <a:xfrm rot="16200000" flipH="1">
              <a:off x="5261005" y="3796534"/>
              <a:ext cx="630800" cy="149165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/>
            <p:nvPr/>
          </p:nvCxnSpPr>
          <p:spPr>
            <a:xfrm rot="5400000">
              <a:off x="6695940" y="4017022"/>
              <a:ext cx="467029" cy="1214446"/>
            </a:xfrm>
            <a:prstGeom prst="bentConnector3">
              <a:avLst>
                <a:gd name="adj1" fmla="val 3291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6</a:t>
            </a:fld>
            <a:endParaRPr kumimoji="0" lang="en-US"/>
          </a:p>
        </p:txBody>
      </p:sp>
      <p:grpSp>
        <p:nvGrpSpPr>
          <p:cNvPr id="3" name="Group 2"/>
          <p:cNvGrpSpPr/>
          <p:nvPr/>
        </p:nvGrpSpPr>
        <p:grpSpPr>
          <a:xfrm>
            <a:off x="3161099" y="1782536"/>
            <a:ext cx="1196587" cy="847388"/>
            <a:chOff x="1785917" y="1142982"/>
            <a:chExt cx="1346160" cy="1764695"/>
          </a:xfrm>
        </p:grpSpPr>
        <p:sp>
          <p:nvSpPr>
            <p:cNvPr id="5" name="Rectangle 4"/>
            <p:cNvSpPr/>
            <p:nvPr/>
          </p:nvSpPr>
          <p:spPr>
            <a:xfrm>
              <a:off x="1785917" y="1142982"/>
              <a:ext cx="1346160" cy="14947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57353" y="1241212"/>
              <a:ext cx="1274723" cy="1666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zbir</a:t>
              </a:r>
              <a:r>
                <a:rPr lang="en-US" sz="1400" dirty="0" smtClean="0"/>
                <a:t>=0</a:t>
              </a:r>
            </a:p>
            <a:p>
              <a:r>
                <a:rPr lang="en-US" sz="1400" dirty="0" err="1" smtClean="0"/>
                <a:t>proizvod</a:t>
              </a:r>
              <a:r>
                <a:rPr lang="en-US" sz="1400" dirty="0" smtClean="0"/>
                <a:t> =1</a:t>
              </a:r>
            </a:p>
            <a:p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00364" y="3143248"/>
            <a:ext cx="1428760" cy="1071570"/>
            <a:chOff x="1785918" y="2500306"/>
            <a:chExt cx="1428760" cy="1357322"/>
          </a:xfrm>
        </p:grpSpPr>
        <p:sp>
          <p:nvSpPr>
            <p:cNvPr id="8" name="Diamond 7"/>
            <p:cNvSpPr/>
            <p:nvPr/>
          </p:nvSpPr>
          <p:spPr>
            <a:xfrm>
              <a:off x="1785918" y="2500306"/>
              <a:ext cx="1428760" cy="1357322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n_min</a:t>
              </a:r>
              <a:r>
                <a:rPr lang="en-US" dirty="0" smtClean="0"/>
                <a:t>=0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85918" y="3000372"/>
              <a:ext cx="1428760" cy="428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   n&gt;0?</a:t>
              </a:r>
              <a:endParaRPr lang="en-US" sz="16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50397" y="71414"/>
            <a:ext cx="1143008" cy="500066"/>
            <a:chOff x="1785918" y="428604"/>
            <a:chExt cx="1285884" cy="500066"/>
          </a:xfrm>
        </p:grpSpPr>
        <p:sp>
          <p:nvSpPr>
            <p:cNvPr id="11" name="Rounded Rectangle 10"/>
            <p:cNvSpPr/>
            <p:nvPr/>
          </p:nvSpPr>
          <p:spPr>
            <a:xfrm>
              <a:off x="1785918" y="428604"/>
              <a:ext cx="1285884" cy="50006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66286" y="500042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k-MK" dirty="0" smtClean="0"/>
                <a:t>Почеток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28926" y="4929198"/>
            <a:ext cx="1643074" cy="785818"/>
            <a:chOff x="5000628" y="3357562"/>
            <a:chExt cx="1643074" cy="785818"/>
          </a:xfrm>
        </p:grpSpPr>
        <p:sp>
          <p:nvSpPr>
            <p:cNvPr id="14" name="Parallelogram 13"/>
            <p:cNvSpPr/>
            <p:nvPr/>
          </p:nvSpPr>
          <p:spPr>
            <a:xfrm>
              <a:off x="5000628" y="3357562"/>
              <a:ext cx="1643074" cy="785818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43504" y="3429000"/>
              <a:ext cx="1285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k-MK" sz="1400" dirty="0" smtClean="0"/>
                <a:t>печати </a:t>
              </a:r>
              <a:r>
                <a:rPr lang="en-US" sz="1400" dirty="0" err="1" smtClean="0"/>
                <a:t>zbir,proizvod</a:t>
              </a:r>
              <a:endParaRPr lang="en-US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71802" y="6143644"/>
            <a:ext cx="1143008" cy="428628"/>
            <a:chOff x="1643042" y="5643578"/>
            <a:chExt cx="1143008" cy="500066"/>
          </a:xfrm>
        </p:grpSpPr>
        <p:sp>
          <p:nvSpPr>
            <p:cNvPr id="17" name="Rounded Rectangle 16"/>
            <p:cNvSpPr/>
            <p:nvPr/>
          </p:nvSpPr>
          <p:spPr>
            <a:xfrm>
              <a:off x="1643042" y="5643578"/>
              <a:ext cx="1143008" cy="50006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21293" y="5643578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k-MK" dirty="0" smtClean="0"/>
                <a:t>крај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00694" y="4089705"/>
            <a:ext cx="1785950" cy="1015664"/>
            <a:chOff x="1785918" y="1142984"/>
            <a:chExt cx="1285884" cy="777866"/>
          </a:xfrm>
        </p:grpSpPr>
        <p:sp>
          <p:nvSpPr>
            <p:cNvPr id="20" name="Rectangle 19"/>
            <p:cNvSpPr/>
            <p:nvPr/>
          </p:nvSpPr>
          <p:spPr>
            <a:xfrm>
              <a:off x="1785918" y="1142984"/>
              <a:ext cx="1285884" cy="642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37353" y="1142985"/>
              <a:ext cx="1234448" cy="777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zbir</a:t>
              </a:r>
              <a:r>
                <a:rPr lang="en-US" sz="1400" dirty="0" smtClean="0"/>
                <a:t>+=(n%10)</a:t>
              </a:r>
            </a:p>
            <a:p>
              <a:r>
                <a:rPr lang="en-US" sz="1400" dirty="0" err="1" smtClean="0"/>
                <a:t>proizvod</a:t>
              </a:r>
              <a:r>
                <a:rPr lang="en-US" sz="1400" dirty="0" smtClean="0"/>
                <a:t> *= n % 10</a:t>
              </a:r>
            </a:p>
            <a:p>
              <a:r>
                <a:rPr lang="en-US" sz="1400" dirty="0" smtClean="0"/>
                <a:t>n=n/10</a:t>
              </a:r>
            </a:p>
            <a:p>
              <a:endParaRPr lang="en-US" dirty="0"/>
            </a:p>
          </p:txBody>
        </p:sp>
      </p:grpSp>
      <p:cxnSp>
        <p:nvCxnSpPr>
          <p:cNvPr id="23" name="Straight Arrow Connector 22"/>
          <p:cNvCxnSpPr>
            <a:stCxn id="73" idx="3"/>
            <a:endCxn id="5" idx="0"/>
          </p:cNvCxnSpPr>
          <p:nvPr/>
        </p:nvCxnSpPr>
        <p:spPr>
          <a:xfrm rot="16200000" flipH="1">
            <a:off x="3578028" y="1601171"/>
            <a:ext cx="353800" cy="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5" idx="0"/>
          </p:cNvCxnSpPr>
          <p:nvPr/>
        </p:nvCxnSpPr>
        <p:spPr>
          <a:xfrm rot="5400000">
            <a:off x="3321835" y="460772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8" idx="0"/>
          </p:cNvCxnSpPr>
          <p:nvPr/>
        </p:nvCxnSpPr>
        <p:spPr>
          <a:xfrm rot="5400000">
            <a:off x="3415598" y="2799452"/>
            <a:ext cx="642943" cy="44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8" idx="0"/>
          </p:cNvCxnSpPr>
          <p:nvPr/>
        </p:nvCxnSpPr>
        <p:spPr>
          <a:xfrm rot="5400000">
            <a:off x="3431582" y="5922990"/>
            <a:ext cx="428628" cy="12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3"/>
            <a:endCxn id="21" idx="0"/>
          </p:cNvCxnSpPr>
          <p:nvPr/>
        </p:nvCxnSpPr>
        <p:spPr>
          <a:xfrm>
            <a:off x="4429124" y="3707314"/>
            <a:ext cx="2000264" cy="3823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57620" y="421481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 smtClean="0"/>
              <a:t>не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572000" y="328612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 smtClean="0"/>
              <a:t>да</a:t>
            </a:r>
            <a:endParaRPr lang="en-US" dirty="0"/>
          </a:p>
        </p:txBody>
      </p:sp>
      <p:cxnSp>
        <p:nvCxnSpPr>
          <p:cNvPr id="54" name="Elbow Connector 53"/>
          <p:cNvCxnSpPr>
            <a:stCxn id="21" idx="3"/>
          </p:cNvCxnSpPr>
          <p:nvPr/>
        </p:nvCxnSpPr>
        <p:spPr>
          <a:xfrm flipH="1" flipV="1">
            <a:off x="3714746" y="2714622"/>
            <a:ext cx="3571897" cy="1882916"/>
          </a:xfrm>
          <a:prstGeom prst="bentConnector3">
            <a:avLst>
              <a:gd name="adj1" fmla="val -64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2"/>
          </p:cNvCxnSpPr>
          <p:nvPr/>
        </p:nvCxnSpPr>
        <p:spPr>
          <a:xfrm rot="5400000">
            <a:off x="3600352" y="775169"/>
            <a:ext cx="425239" cy="1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85720" y="214290"/>
            <a:ext cx="2643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400" dirty="0" smtClean="0"/>
              <a:t>Збир и производ</a:t>
            </a:r>
            <a:r>
              <a:rPr lang="en-US" sz="2400" dirty="0" smtClean="0"/>
              <a:t> </a:t>
            </a:r>
            <a:r>
              <a:rPr lang="mk-MK" sz="2400" dirty="0" smtClean="0"/>
              <a:t>на цифри</a:t>
            </a:r>
            <a:r>
              <a:rPr lang="en-US" sz="2400" dirty="0" smtClean="0"/>
              <a:t> </a:t>
            </a:r>
            <a:r>
              <a:rPr lang="mk-MK" sz="2400" dirty="0" smtClean="0"/>
              <a:t> </a:t>
            </a:r>
          </a:p>
          <a:p>
            <a:endParaRPr lang="en-US" sz="24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3214678" y="857232"/>
            <a:ext cx="1214446" cy="571504"/>
            <a:chOff x="5143504" y="3357562"/>
            <a:chExt cx="1214446" cy="571504"/>
          </a:xfrm>
        </p:grpSpPr>
        <p:sp>
          <p:nvSpPr>
            <p:cNvPr id="73" name="Parallelogram 72"/>
            <p:cNvSpPr/>
            <p:nvPr/>
          </p:nvSpPr>
          <p:spPr>
            <a:xfrm>
              <a:off x="5143504" y="3357562"/>
              <a:ext cx="1214446" cy="571504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86380" y="3429000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k-MK" sz="1400" dirty="0" smtClean="0"/>
                <a:t>внес на </a:t>
              </a:r>
              <a:r>
                <a:rPr lang="en-US" sz="1400" dirty="0" smtClean="0"/>
                <a:t>n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7</a:t>
            </a:fld>
            <a:endParaRPr kumimoji="0" lang="en-US"/>
          </a:p>
        </p:txBody>
      </p:sp>
      <p:grpSp>
        <p:nvGrpSpPr>
          <p:cNvPr id="3" name="Group 2"/>
          <p:cNvGrpSpPr/>
          <p:nvPr/>
        </p:nvGrpSpPr>
        <p:grpSpPr>
          <a:xfrm>
            <a:off x="3161099" y="1782536"/>
            <a:ext cx="1196587" cy="847388"/>
            <a:chOff x="1785917" y="1142982"/>
            <a:chExt cx="1346160" cy="1764695"/>
          </a:xfrm>
        </p:grpSpPr>
        <p:sp>
          <p:nvSpPr>
            <p:cNvPr id="4" name="Rectangle 3"/>
            <p:cNvSpPr/>
            <p:nvPr/>
          </p:nvSpPr>
          <p:spPr>
            <a:xfrm>
              <a:off x="1785917" y="1142982"/>
              <a:ext cx="1346160" cy="14947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57353" y="1241212"/>
              <a:ext cx="1274723" cy="1666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zbir</a:t>
              </a:r>
              <a:r>
                <a:rPr lang="en-US" sz="1400" dirty="0" smtClean="0"/>
                <a:t>=0</a:t>
              </a:r>
            </a:p>
            <a:p>
              <a:r>
                <a:rPr lang="en-US" sz="1400" dirty="0" err="1" smtClean="0"/>
                <a:t>proiz</a:t>
              </a:r>
              <a:r>
                <a:rPr lang="en-US" sz="1400" dirty="0" smtClean="0"/>
                <a:t> =1</a:t>
              </a:r>
            </a:p>
            <a:p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0364" y="3143248"/>
            <a:ext cx="1428760" cy="1071570"/>
            <a:chOff x="1785918" y="2500306"/>
            <a:chExt cx="1428760" cy="1357322"/>
          </a:xfrm>
        </p:grpSpPr>
        <p:sp>
          <p:nvSpPr>
            <p:cNvPr id="7" name="Diamond 6"/>
            <p:cNvSpPr/>
            <p:nvPr/>
          </p:nvSpPr>
          <p:spPr>
            <a:xfrm>
              <a:off x="1785918" y="2500306"/>
              <a:ext cx="1428760" cy="1357322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n_min</a:t>
              </a:r>
              <a:r>
                <a:rPr lang="en-US" dirty="0" smtClean="0"/>
                <a:t>=0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85918" y="3000372"/>
              <a:ext cx="1428760" cy="428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   n&gt;0?</a:t>
              </a:r>
              <a:endParaRPr lang="en-US" sz="16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50397" y="71414"/>
            <a:ext cx="1143008" cy="500066"/>
            <a:chOff x="1785918" y="428604"/>
            <a:chExt cx="1285884" cy="500066"/>
          </a:xfrm>
        </p:grpSpPr>
        <p:sp>
          <p:nvSpPr>
            <p:cNvPr id="10" name="Rounded Rectangle 9"/>
            <p:cNvSpPr/>
            <p:nvPr/>
          </p:nvSpPr>
          <p:spPr>
            <a:xfrm>
              <a:off x="1785918" y="428604"/>
              <a:ext cx="1285884" cy="50006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66286" y="500042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k-MK" dirty="0" smtClean="0"/>
                <a:t>Почеток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57224" y="5072074"/>
            <a:ext cx="1571636" cy="642942"/>
            <a:chOff x="5000628" y="3357562"/>
            <a:chExt cx="1643074" cy="785818"/>
          </a:xfrm>
        </p:grpSpPr>
        <p:sp>
          <p:nvSpPr>
            <p:cNvPr id="13" name="Parallelogram 12"/>
            <p:cNvSpPr/>
            <p:nvPr/>
          </p:nvSpPr>
          <p:spPr>
            <a:xfrm>
              <a:off x="5000628" y="3357562"/>
              <a:ext cx="1643074" cy="785818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43504" y="3429000"/>
              <a:ext cx="1285884" cy="639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k-MK" sz="1400" dirty="0" smtClean="0"/>
                <a:t>печати </a:t>
              </a:r>
              <a:r>
                <a:rPr lang="en-US" sz="1400" dirty="0" err="1" smtClean="0"/>
                <a:t>zbir</a:t>
              </a:r>
              <a:r>
                <a:rPr lang="en-US" sz="1400" dirty="0" smtClean="0"/>
                <a:t>!=</a:t>
              </a:r>
              <a:r>
                <a:rPr lang="en-US" sz="1400" dirty="0" err="1" smtClean="0"/>
                <a:t>proiz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71802" y="6429372"/>
            <a:ext cx="1143008" cy="428628"/>
            <a:chOff x="1643042" y="5643578"/>
            <a:chExt cx="1143008" cy="500066"/>
          </a:xfrm>
        </p:grpSpPr>
        <p:sp>
          <p:nvSpPr>
            <p:cNvPr id="16" name="Rounded Rectangle 15"/>
            <p:cNvSpPr/>
            <p:nvPr/>
          </p:nvSpPr>
          <p:spPr>
            <a:xfrm>
              <a:off x="1643042" y="5643578"/>
              <a:ext cx="1143008" cy="50006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21293" y="5643578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k-MK" dirty="0" smtClean="0"/>
                <a:t>крај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0694" y="4089705"/>
            <a:ext cx="1785950" cy="1015664"/>
            <a:chOff x="1785918" y="1142984"/>
            <a:chExt cx="1285884" cy="777866"/>
          </a:xfrm>
        </p:grpSpPr>
        <p:sp>
          <p:nvSpPr>
            <p:cNvPr id="19" name="Rectangle 18"/>
            <p:cNvSpPr/>
            <p:nvPr/>
          </p:nvSpPr>
          <p:spPr>
            <a:xfrm>
              <a:off x="1785918" y="1142984"/>
              <a:ext cx="1285884" cy="64294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37353" y="1142985"/>
              <a:ext cx="1234448" cy="777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zbir</a:t>
              </a:r>
              <a:r>
                <a:rPr lang="en-US" sz="1400" dirty="0" smtClean="0"/>
                <a:t>+=(n%10)</a:t>
              </a:r>
            </a:p>
            <a:p>
              <a:r>
                <a:rPr lang="en-US" sz="1400" dirty="0" err="1" smtClean="0"/>
                <a:t>proiz</a:t>
              </a:r>
              <a:r>
                <a:rPr lang="en-US" sz="1400" dirty="0" smtClean="0"/>
                <a:t> *= n % 10</a:t>
              </a:r>
            </a:p>
            <a:p>
              <a:r>
                <a:rPr lang="en-US" sz="1400" dirty="0" smtClean="0"/>
                <a:t>n=n/10</a:t>
              </a:r>
            </a:p>
            <a:p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32" idx="3"/>
            <a:endCxn id="4" idx="0"/>
          </p:cNvCxnSpPr>
          <p:nvPr/>
        </p:nvCxnSpPr>
        <p:spPr>
          <a:xfrm rot="16200000" flipH="1">
            <a:off x="3578028" y="1601171"/>
            <a:ext cx="353800" cy="8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7" idx="0"/>
          </p:cNvCxnSpPr>
          <p:nvPr/>
        </p:nvCxnSpPr>
        <p:spPr>
          <a:xfrm rot="5400000">
            <a:off x="3415598" y="2799452"/>
            <a:ext cx="642943" cy="446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37"/>
          <p:cNvCxnSpPr>
            <a:stCxn id="8" idx="3"/>
            <a:endCxn id="20" idx="0"/>
          </p:cNvCxnSpPr>
          <p:nvPr/>
        </p:nvCxnSpPr>
        <p:spPr>
          <a:xfrm>
            <a:off x="4429124" y="3707314"/>
            <a:ext cx="2000264" cy="3823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29058" y="407194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 smtClean="0"/>
              <a:t>не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0" y="328612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 smtClean="0"/>
              <a:t>да</a:t>
            </a:r>
            <a:endParaRPr lang="en-US" dirty="0"/>
          </a:p>
        </p:txBody>
      </p:sp>
      <p:cxnSp>
        <p:nvCxnSpPr>
          <p:cNvPr id="28" name="Elbow Connector 27"/>
          <p:cNvCxnSpPr>
            <a:stCxn id="20" idx="3"/>
          </p:cNvCxnSpPr>
          <p:nvPr/>
        </p:nvCxnSpPr>
        <p:spPr>
          <a:xfrm flipH="1" flipV="1">
            <a:off x="3714746" y="2714622"/>
            <a:ext cx="3571897" cy="1882916"/>
          </a:xfrm>
          <a:prstGeom prst="bentConnector3">
            <a:avLst>
              <a:gd name="adj1" fmla="val -64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2"/>
          </p:cNvCxnSpPr>
          <p:nvPr/>
        </p:nvCxnSpPr>
        <p:spPr>
          <a:xfrm rot="5400000">
            <a:off x="3600352" y="775169"/>
            <a:ext cx="425239" cy="17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214290"/>
            <a:ext cx="3071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2400" dirty="0" smtClean="0"/>
              <a:t>Дали збирот и производ</a:t>
            </a:r>
            <a:r>
              <a:rPr lang="en-US" sz="2400" dirty="0" smtClean="0"/>
              <a:t> </a:t>
            </a:r>
            <a:r>
              <a:rPr lang="mk-MK" sz="2400" dirty="0" smtClean="0"/>
              <a:t> на</a:t>
            </a:r>
            <a:r>
              <a:rPr lang="en-US" sz="2400" dirty="0" smtClean="0"/>
              <a:t> </a:t>
            </a:r>
            <a:r>
              <a:rPr lang="mk-MK" sz="2400" dirty="0" smtClean="0"/>
              <a:t>цифрите се еднакви</a:t>
            </a:r>
            <a:r>
              <a:rPr lang="en-US" sz="2400" dirty="0" smtClean="0"/>
              <a:t> </a:t>
            </a:r>
            <a:r>
              <a:rPr lang="mk-MK" sz="2400" dirty="0" smtClean="0"/>
              <a:t> </a:t>
            </a:r>
          </a:p>
          <a:p>
            <a:endParaRPr lang="en-US" sz="24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214678" y="857232"/>
            <a:ext cx="1214446" cy="571504"/>
            <a:chOff x="5143504" y="3357562"/>
            <a:chExt cx="1214446" cy="571504"/>
          </a:xfrm>
        </p:grpSpPr>
        <p:sp>
          <p:nvSpPr>
            <p:cNvPr id="32" name="Parallelogram 31"/>
            <p:cNvSpPr/>
            <p:nvPr/>
          </p:nvSpPr>
          <p:spPr>
            <a:xfrm>
              <a:off x="5143504" y="3357562"/>
              <a:ext cx="1214446" cy="571504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86380" y="3429000"/>
              <a:ext cx="889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k-MK" sz="1400" dirty="0" smtClean="0"/>
                <a:t>внес на </a:t>
              </a:r>
              <a:r>
                <a:rPr lang="en-US" sz="1400" dirty="0" smtClean="0"/>
                <a:t>n</a:t>
              </a:r>
              <a:endParaRPr lang="en-US" sz="1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00364" y="4857760"/>
            <a:ext cx="1428760" cy="1071570"/>
            <a:chOff x="1785918" y="2500306"/>
            <a:chExt cx="1428760" cy="1357322"/>
          </a:xfrm>
        </p:grpSpPr>
        <p:sp>
          <p:nvSpPr>
            <p:cNvPr id="38" name="Diamond 37"/>
            <p:cNvSpPr/>
            <p:nvPr/>
          </p:nvSpPr>
          <p:spPr>
            <a:xfrm>
              <a:off x="1785918" y="2500306"/>
              <a:ext cx="1428760" cy="1357322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n_min</a:t>
              </a:r>
              <a:r>
                <a:rPr lang="en-US" dirty="0" smtClean="0"/>
                <a:t>=0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85918" y="3000372"/>
              <a:ext cx="1428760" cy="4288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/>
                <a:t>   </a:t>
              </a:r>
              <a:r>
                <a:rPr lang="en-US" sz="1600" dirty="0" err="1" smtClean="0"/>
                <a:t>zbir</a:t>
              </a:r>
              <a:r>
                <a:rPr lang="en-US" sz="1600" dirty="0" smtClean="0"/>
                <a:t>=</a:t>
              </a:r>
              <a:r>
                <a:rPr lang="en-US" sz="1600" dirty="0" err="1" smtClean="0"/>
                <a:t>proz</a:t>
              </a:r>
              <a:r>
                <a:rPr lang="en-US" sz="1600" dirty="0" smtClean="0"/>
                <a:t>?</a:t>
              </a:r>
              <a:endParaRPr lang="en-US" sz="1600" dirty="0"/>
            </a:p>
          </p:txBody>
        </p:sp>
      </p:grpSp>
      <p:cxnSp>
        <p:nvCxnSpPr>
          <p:cNvPr id="41" name="Straight Arrow Connector 40"/>
          <p:cNvCxnSpPr>
            <a:stCxn id="7" idx="2"/>
            <a:endCxn id="38" idx="0"/>
          </p:cNvCxnSpPr>
          <p:nvPr/>
        </p:nvCxnSpPr>
        <p:spPr>
          <a:xfrm rot="5400000">
            <a:off x="3393273" y="4536289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000628" y="5143512"/>
            <a:ext cx="1428760" cy="642942"/>
            <a:chOff x="5000628" y="3357562"/>
            <a:chExt cx="1643074" cy="785818"/>
          </a:xfrm>
        </p:grpSpPr>
        <p:sp>
          <p:nvSpPr>
            <p:cNvPr id="43" name="Parallelogram 42"/>
            <p:cNvSpPr/>
            <p:nvPr/>
          </p:nvSpPr>
          <p:spPr>
            <a:xfrm>
              <a:off x="5000628" y="3357562"/>
              <a:ext cx="1643074" cy="785818"/>
            </a:xfrm>
            <a:prstGeom prst="parallelogram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43504" y="3429000"/>
              <a:ext cx="1285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k-MK" sz="1400" dirty="0" smtClean="0"/>
                <a:t>печати </a:t>
              </a:r>
              <a:r>
                <a:rPr lang="en-US" sz="1400" dirty="0" err="1" smtClean="0"/>
                <a:t>zbir</a:t>
              </a:r>
              <a:r>
                <a:rPr lang="en-US" sz="1400" dirty="0" smtClean="0"/>
                <a:t>=</a:t>
              </a:r>
              <a:r>
                <a:rPr lang="en-US" sz="1400" dirty="0" err="1" smtClean="0"/>
                <a:t>proiz</a:t>
              </a:r>
              <a:endParaRPr lang="en-US" sz="1400" dirty="0"/>
            </a:p>
          </p:txBody>
        </p:sp>
      </p:grpSp>
      <p:cxnSp>
        <p:nvCxnSpPr>
          <p:cNvPr id="46" name="Straight Arrow Connector 45"/>
          <p:cNvCxnSpPr>
            <a:stCxn id="39" idx="3"/>
            <a:endCxn id="44" idx="1"/>
          </p:cNvCxnSpPr>
          <p:nvPr/>
        </p:nvCxnSpPr>
        <p:spPr>
          <a:xfrm flipV="1">
            <a:off x="4429124" y="5416006"/>
            <a:ext cx="695744" cy="5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5400000">
            <a:off x="4248666" y="5177368"/>
            <a:ext cx="642918" cy="18611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1"/>
            <a:endCxn id="14" idx="3"/>
          </p:cNvCxnSpPr>
          <p:nvPr/>
        </p:nvCxnSpPr>
        <p:spPr>
          <a:xfrm rot="10800000">
            <a:off x="2223864" y="5392134"/>
            <a:ext cx="776500" cy="29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2279656" y="5069473"/>
            <a:ext cx="714356" cy="20054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429124" y="50006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 smtClean="0"/>
              <a:t>да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571736" y="50006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k-MK" dirty="0" smtClean="0"/>
              <a:t>не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331</TotalTime>
  <Words>360</Words>
  <Application>Microsoft Office PowerPoint</Application>
  <PresentationFormat>On-screen Show (4:3)</PresentationFormat>
  <Paragraphs>115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All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и структури на податоци</dc:title>
  <dc:creator>User</dc:creator>
  <cp:lastModifiedBy>Daniel</cp:lastModifiedBy>
  <cp:revision>165</cp:revision>
  <dcterms:created xsi:type="dcterms:W3CDTF">2015-10-19T20:47:23Z</dcterms:created>
  <dcterms:modified xsi:type="dcterms:W3CDTF">2015-11-02T13:36:55Z</dcterms:modified>
</cp:coreProperties>
</file>