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756" r:id="rId3"/>
    <p:sldId id="424" r:id="rId4"/>
    <p:sldId id="545" r:id="rId5"/>
    <p:sldId id="546" r:id="rId6"/>
    <p:sldId id="506" r:id="rId7"/>
    <p:sldId id="547" r:id="rId8"/>
    <p:sldId id="548" r:id="rId9"/>
    <p:sldId id="549" r:id="rId10"/>
    <p:sldId id="52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A2324-4474-B247-95BF-0C39E47DC666}" type="datetimeFigureOut">
              <a:rPr lang="en-US" smtClean="0"/>
              <a:t>7/2/22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CE6E4-F245-B547-A0CE-DF456526E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29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3D445B-DE9E-464C-9E0B-3B94DB7A1D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01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Perhaps the hardest question that anyone who studies individual differences has to ask is the question of what personality is.</a:t>
            </a:r>
          </a:p>
          <a:p>
            <a:endParaRPr lang="en-US" dirty="0"/>
          </a:p>
          <a:p>
            <a:r>
              <a:rPr lang="en-US" dirty="0"/>
              <a:t>Definitions abound, from Allport’s 1937 definition of personality “Personality is the dynamic organization within the individual of those psychophysical systems that determine his unique adjustments to the environment.” that makes a number of key propositions.</a:t>
            </a:r>
          </a:p>
          <a:p>
            <a:endParaRPr lang="en-US" dirty="0"/>
          </a:p>
          <a:p>
            <a:r>
              <a:rPr lang="en-US" dirty="0"/>
              <a:t>NEXT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FC9B9-325B-6C48-A289-E1338E8D9E1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150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later definitions like “Personality refers to those characteristics of the person that account for consistent patterns of feelings, thinking, and behaving.”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FC9B9-325B-6C48-A289-E1338E8D9E1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824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“Personality refers to an individual’s characteristic patterns of thought, emotion, and behavior, together with the psychological mechanisms – hidden or not – behind those patterns.”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FC9B9-325B-6C48-A289-E1338E8D9E1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496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key components of each of these definitions, like that personality is a “dynamic organization,” that it is characterized by “…consistent patterns of feelings, thinking, and behaving” as well as the “…psychological mechanisms – hidden or not – behind those patterns.”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FC9B9-325B-6C48-A289-E1338E8D9E1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570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key components of each of these definitions, like that personality is a “dynamic organization,” that it is characterized by “…consistent patterns of feelings, thinking, and behaving” as well as the “…psychological mechanisms – hidden or not – behind those patterns.”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FC9B9-325B-6C48-A289-E1338E8D9E1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736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F18D0-7F26-5517-40F6-AF40EDFFE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CA802-2FCC-CD2E-9DDB-5BD8000A5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E20A5-FD9F-C165-6C9B-45B06DCC5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97503-D706-694B-B4CC-D0D56FE49247}" type="datetimeFigureOut">
              <a:rPr lang="en-US" smtClean="0"/>
              <a:t>7/2/22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6F846-405F-38AE-90D1-B4CC31828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D1274-2CDC-DFC4-B4EC-AD1A040EC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BA8A6-69E9-6C47-9FA7-2C6A01E70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45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27E06-16CA-10FD-A4DB-81B39E078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4FDDC-7A97-27F0-B27D-F64194DA1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A86D2-C984-8D7C-E2E4-5CEDFF149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97503-D706-694B-B4CC-D0D56FE49247}" type="datetimeFigureOut">
              <a:rPr lang="en-US" smtClean="0"/>
              <a:t>7/2/22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7CD2D-7C88-9D65-344B-1E9718132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E3AB0-88D3-A435-D798-FDBC0AE76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BA8A6-69E9-6C47-9FA7-2C6A01E70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07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82E3EB-B223-CE73-8097-36F952B8B0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00DEA2-E83B-BC82-6F3B-969BC5ED6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903A8-2A22-E7E9-D1CD-6204E6B79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97503-D706-694B-B4CC-D0D56FE49247}" type="datetimeFigureOut">
              <a:rPr lang="en-US" smtClean="0"/>
              <a:t>7/2/22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B30F0-E4A0-BBEF-BE1E-7E8287903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A890E-B685-CED5-0152-9FF2B314C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BA8A6-69E9-6C47-9FA7-2C6A01E70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60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F25C2-2F90-A4E8-0A10-46D79F568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1C6C8-3B5E-9090-32FA-925947420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F7CF0-2994-2929-A560-0A341AD4C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97503-D706-694B-B4CC-D0D56FE49247}" type="datetimeFigureOut">
              <a:rPr lang="en-US" smtClean="0"/>
              <a:t>7/2/22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F4F49-B7F9-E003-9131-195BA0E4B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EE517-2422-FFBF-CB82-09751453E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BA8A6-69E9-6C47-9FA7-2C6A01E70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29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BE086-9FBA-55D1-5913-6E574B0EC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6DC46-9135-D784-3967-60BCBD990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BE007-6CCD-7496-25AB-08C0146A1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97503-D706-694B-B4CC-D0D56FE49247}" type="datetimeFigureOut">
              <a:rPr lang="en-US" smtClean="0"/>
              <a:t>7/2/22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98901-E2C4-8729-8286-D4733BD35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43B0C-1CC0-7D3B-BEE8-9232CE311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BA8A6-69E9-6C47-9FA7-2C6A01E70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29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67CA2-8641-0D3A-2DF1-BF7DE7712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43117-19E3-A778-A2DF-1A2BB7B30C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5645C-9C1B-75B0-7842-40C306525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B1AA34-A1FC-C55B-17C8-BDE9719EA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97503-D706-694B-B4CC-D0D56FE49247}" type="datetimeFigureOut">
              <a:rPr lang="en-US" smtClean="0"/>
              <a:t>7/2/22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053BF-C4CD-E5CC-9D59-3A7788F15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3B4A1-ADF9-6982-349B-F0CA5E8BC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BA8A6-69E9-6C47-9FA7-2C6A01E70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39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44015-9514-B80F-6821-DF100855F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BBAC9-1856-637F-0F24-8EF94A39D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5532EC-A79A-354C-4822-A32032F86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65F6B5-61FC-49BC-3124-CBF2B546DC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AEDCEA-7070-EAD3-AEE5-D0D7D8CA25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68C987-0463-9AD6-0041-92025BED2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97503-D706-694B-B4CC-D0D56FE49247}" type="datetimeFigureOut">
              <a:rPr lang="en-US" smtClean="0"/>
              <a:t>7/2/22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2C957-FE1C-2536-467D-96E3909CE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C7B217-DD58-4EED-E11B-CFCC6A7B1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BA8A6-69E9-6C47-9FA7-2C6A01E70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53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68517-1ADF-19A6-CE0E-296DE808D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F39AB0-09F1-4FD7-C410-DDA06FE53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97503-D706-694B-B4CC-D0D56FE49247}" type="datetimeFigureOut">
              <a:rPr lang="en-US" smtClean="0"/>
              <a:t>7/2/22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BA6A19-EEF2-978B-711F-62CD825F7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93D507-3349-8756-AD9E-32B7CBBF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BA8A6-69E9-6C47-9FA7-2C6A01E70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37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929D8E-CAF6-ECF0-1201-EC166BDBB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97503-D706-694B-B4CC-D0D56FE49247}" type="datetimeFigureOut">
              <a:rPr lang="en-US" smtClean="0"/>
              <a:t>7/2/22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699EF8-298F-5341-D909-F47AB920F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9670B-094F-CC7B-448D-A582BFC4A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BA8A6-69E9-6C47-9FA7-2C6A01E70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98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7EF6-1A1E-8B8F-A1D3-D93FD68B8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EB0FA-83A6-BC22-BAB1-686507951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81479-332D-B289-4029-1966DB730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568E6-FBA2-14AA-B057-F6216A83F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97503-D706-694B-B4CC-D0D56FE49247}" type="datetimeFigureOut">
              <a:rPr lang="en-US" smtClean="0"/>
              <a:t>7/2/22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C4D32-7DDF-4C06-8981-70D803880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A3428-A2EF-82AE-4055-C24CB44B7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BA8A6-69E9-6C47-9FA7-2C6A01E70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07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0352F-C0B9-F486-384E-E23DCF3CA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1AF9E0-74A8-7035-256F-1875965672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C0AFB1-A096-DDF3-7D95-C480A27F9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1D79B-6159-765B-877C-38A80E6CE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97503-D706-694B-B4CC-D0D56FE49247}" type="datetimeFigureOut">
              <a:rPr lang="en-US" smtClean="0"/>
              <a:t>7/2/22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CD73B-50D5-E581-E1F5-34C26B4F8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E6B8F-4C62-B45E-CC0E-DC743B9C1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BA8A6-69E9-6C47-9FA7-2C6A01E70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42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C19E35-2E13-927E-67C3-57899F64A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3E12F-51D2-37B8-63C2-0B5E9A27C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5D7B6-7B0F-A034-AD8A-7353278748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97503-D706-694B-B4CC-D0D56FE49247}" type="datetimeFigureOut">
              <a:rPr lang="en-US" smtClean="0"/>
              <a:t>7/2/22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A1C5F-FB91-19D2-35BA-4A858C61C3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FD947-7114-1AF1-DBFA-8F0B5CB43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BA8A6-69E9-6C47-9FA7-2C6A01E70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48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5D7AD56-2851-13E0-69ED-A1237E21D520}"/>
              </a:ext>
            </a:extLst>
          </p:cNvPr>
          <p:cNvSpPr/>
          <p:nvPr/>
        </p:nvSpPr>
        <p:spPr>
          <a:xfrm>
            <a:off x="0" y="0"/>
            <a:ext cx="12192000" cy="4256690"/>
          </a:xfrm>
          <a:prstGeom prst="rect">
            <a:avLst/>
          </a:prstGeom>
          <a:solidFill>
            <a:srgbClr val="0049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F2BA37-8162-27A9-727C-FCB5DABD9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090" y="1588550"/>
            <a:ext cx="11151476" cy="2387600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Personality Dynamics</a:t>
            </a:r>
            <a:br>
              <a:rPr lang="en-US" sz="7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Part 2: (Interactive) Seminar</a:t>
            </a:r>
            <a:endParaRPr lang="en-US" sz="72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70408F-7488-C229-5FE8-B1485AF7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41569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rgbClr val="00498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Emorie</a:t>
            </a:r>
            <a:r>
              <a:rPr lang="en-US" sz="3200" b="1" dirty="0">
                <a:solidFill>
                  <a:srgbClr val="00498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D. Beck, PhD</a:t>
            </a:r>
            <a:endParaRPr lang="en-US" b="1" dirty="0">
              <a:solidFill>
                <a:srgbClr val="00498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3FA63E9-4728-B853-66F3-5BC6B5655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528" y="5130451"/>
            <a:ext cx="4108944" cy="105120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B6711E6-3FD7-0F58-9A1D-CE4C7C552C67}"/>
              </a:ext>
            </a:extLst>
          </p:cNvPr>
          <p:cNvSpPr/>
          <p:nvPr/>
        </p:nvSpPr>
        <p:spPr>
          <a:xfrm>
            <a:off x="9273914" y="6258394"/>
            <a:ext cx="2788171" cy="599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00498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July 6, 2022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24AF5C-414C-7F7E-1A81-4C2D0D6857E6}"/>
              </a:ext>
            </a:extLst>
          </p:cNvPr>
          <p:cNvSpPr/>
          <p:nvPr/>
        </p:nvSpPr>
        <p:spPr>
          <a:xfrm>
            <a:off x="-5407" y="6286517"/>
            <a:ext cx="3917840" cy="599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498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r>
              <a:rPr lang="en-US" b="1" baseline="30000" dirty="0">
                <a:solidFill>
                  <a:srgbClr val="00498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nd</a:t>
            </a:r>
            <a:r>
              <a:rPr lang="en-US" b="1" dirty="0">
                <a:solidFill>
                  <a:srgbClr val="00498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Summer School in Personality Science, Madrid, Spain</a:t>
            </a:r>
          </a:p>
        </p:txBody>
      </p:sp>
    </p:spTree>
    <p:extLst>
      <p:ext uri="{BB962C8B-B14F-4D97-AF65-F5344CB8AC3E}">
        <p14:creationId xmlns:p14="http://schemas.microsoft.com/office/powerpoint/2010/main" val="1774244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C7A457A-FF0E-B8B5-2008-04E79FAACE85}"/>
              </a:ext>
            </a:extLst>
          </p:cNvPr>
          <p:cNvSpPr/>
          <p:nvPr/>
        </p:nvSpPr>
        <p:spPr>
          <a:xfrm>
            <a:off x="1524000" y="0"/>
            <a:ext cx="9144000" cy="833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 dirty="0">
                <a:solidFill>
                  <a:srgbClr val="0432FF"/>
                </a:solidFill>
                <a:latin typeface="Courier" pitchFamily="2" charset="0"/>
                <a:ea typeface="+mj-ea"/>
                <a:cs typeface="+mj-cs"/>
              </a:rPr>
              <a:t>What is personality?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1B8B97-1E31-8521-B0F6-53B818E27E2B}"/>
              </a:ext>
            </a:extLst>
          </p:cNvPr>
          <p:cNvSpPr/>
          <p:nvPr/>
        </p:nvSpPr>
        <p:spPr>
          <a:xfrm>
            <a:off x="1007423" y="499655"/>
            <a:ext cx="10177153" cy="10094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Personality is what personality tests test.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76A851-7A3A-E875-5EA2-57341E4C72E9}"/>
              </a:ext>
            </a:extLst>
          </p:cNvPr>
          <p:cNvSpPr/>
          <p:nvPr/>
        </p:nvSpPr>
        <p:spPr>
          <a:xfrm>
            <a:off x="646043" y="1509057"/>
            <a:ext cx="10873409" cy="2406959"/>
          </a:xfrm>
          <a:prstGeom prst="rect">
            <a:avLst/>
          </a:prstGeom>
          <a:solidFill>
            <a:srgbClr val="0432FF"/>
          </a:solidFill>
          <a:ln w="5715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Measures</a:t>
            </a:r>
            <a:r>
              <a:rPr lang="en-US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</a:t>
            </a:r>
            <a:r>
              <a:rPr lang="en-US" sz="2800" i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</a:t>
            </a:r>
            <a:r>
              <a:rPr lang="en-US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should we measure?</a:t>
            </a:r>
          </a:p>
          <a:p>
            <a:r>
              <a:rPr lang="en-US" sz="28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Methods</a:t>
            </a:r>
            <a:r>
              <a:rPr lang="en-US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</a:t>
            </a:r>
            <a:r>
              <a:rPr lang="en-US" sz="2800" i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</a:t>
            </a:r>
            <a:r>
              <a:rPr lang="en-US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should we measure them?</a:t>
            </a:r>
          </a:p>
          <a:p>
            <a:r>
              <a:rPr lang="en-US" sz="28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Samples</a:t>
            </a:r>
            <a:r>
              <a:rPr lang="en-US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</a:t>
            </a:r>
            <a:r>
              <a:rPr lang="en-US" sz="2800" i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Who</a:t>
            </a:r>
            <a:r>
              <a:rPr lang="en-US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should we measure?</a:t>
            </a:r>
          </a:p>
          <a:p>
            <a:r>
              <a:rPr lang="en-US" sz="28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Timing</a:t>
            </a:r>
            <a:r>
              <a:rPr lang="en-US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</a:t>
            </a:r>
            <a:r>
              <a:rPr lang="en-US" sz="2800" i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When</a:t>
            </a:r>
            <a:r>
              <a:rPr lang="en-US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(or how frequently) should we measure people?</a:t>
            </a:r>
          </a:p>
          <a:p>
            <a:r>
              <a:rPr lang="en-US" sz="28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Contexts</a:t>
            </a:r>
            <a:r>
              <a:rPr lang="en-US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</a:t>
            </a:r>
            <a:r>
              <a:rPr lang="en-US" sz="2800" i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Where</a:t>
            </a:r>
            <a:r>
              <a:rPr lang="en-US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should we measure people?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A85092-D536-6371-9B23-E74D32293FF6}"/>
              </a:ext>
            </a:extLst>
          </p:cNvPr>
          <p:cNvSpPr/>
          <p:nvPr/>
        </p:nvSpPr>
        <p:spPr>
          <a:xfrm>
            <a:off x="646043" y="4084983"/>
            <a:ext cx="10873409" cy="2445026"/>
          </a:xfrm>
          <a:prstGeom prst="rect">
            <a:avLst/>
          </a:prstGeom>
          <a:noFill/>
          <a:ln w="5715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u="sng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Goal</a:t>
            </a:r>
            <a:r>
              <a:rPr lang="en-US" sz="24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You aren’t going to solve the world in 75 minutes.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 want you to struggle with this question because there’s no single or purely right answer.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Take that struggle and start to build a first-step study to begin to answer these questions.</a:t>
            </a:r>
          </a:p>
        </p:txBody>
      </p:sp>
    </p:spTree>
    <p:extLst>
      <p:ext uri="{BB962C8B-B14F-4D97-AF65-F5344CB8AC3E}">
        <p14:creationId xmlns:p14="http://schemas.microsoft.com/office/powerpoint/2010/main" val="290627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00D661-4AF1-A79F-E8FE-7316F0AA401A}"/>
              </a:ext>
            </a:extLst>
          </p:cNvPr>
          <p:cNvSpPr/>
          <p:nvPr/>
        </p:nvSpPr>
        <p:spPr>
          <a:xfrm>
            <a:off x="0" y="-1"/>
            <a:ext cx="12192000" cy="109428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Today’s Agenda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94EFED-3CF2-7FBE-4F3A-3BAE5F5C3CD9}"/>
              </a:ext>
            </a:extLst>
          </p:cNvPr>
          <p:cNvCxnSpPr/>
          <p:nvPr/>
        </p:nvCxnSpPr>
        <p:spPr>
          <a:xfrm>
            <a:off x="4059836" y="1573967"/>
            <a:ext cx="0" cy="488679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04ED9E1-5CB3-C4B6-C068-DAF76893CD35}"/>
              </a:ext>
            </a:extLst>
          </p:cNvPr>
          <p:cNvCxnSpPr/>
          <p:nvPr/>
        </p:nvCxnSpPr>
        <p:spPr>
          <a:xfrm>
            <a:off x="8119672" y="1573967"/>
            <a:ext cx="0" cy="488679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FE67C7E-A4FD-2921-417C-9C9787BB2901}"/>
              </a:ext>
            </a:extLst>
          </p:cNvPr>
          <p:cNvSpPr/>
          <p:nvPr/>
        </p:nvSpPr>
        <p:spPr>
          <a:xfrm>
            <a:off x="279820" y="1289154"/>
            <a:ext cx="3282840" cy="809469"/>
          </a:xfrm>
          <a:prstGeom prst="rect">
            <a:avLst/>
          </a:prstGeom>
          <a:solidFill>
            <a:srgbClr val="04814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Talk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D68D97-656C-589E-4D8C-9A28C33DC27B}"/>
              </a:ext>
            </a:extLst>
          </p:cNvPr>
          <p:cNvSpPr/>
          <p:nvPr/>
        </p:nvSpPr>
        <p:spPr>
          <a:xfrm>
            <a:off x="8664320" y="1304144"/>
            <a:ext cx="3282840" cy="809469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Workshop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AF42C5-739D-8CDC-BD5C-27CC471A7DCD}"/>
              </a:ext>
            </a:extLst>
          </p:cNvPr>
          <p:cNvSpPr/>
          <p:nvPr/>
        </p:nvSpPr>
        <p:spPr>
          <a:xfrm>
            <a:off x="4405863" y="1304144"/>
            <a:ext cx="3282840" cy="809469"/>
          </a:xfrm>
          <a:prstGeom prst="rect">
            <a:avLst/>
          </a:prstGeom>
          <a:solidFill>
            <a:srgbClr val="0432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Seminar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7A7097-3C46-D293-88B4-072D3DD6F6C4}"/>
              </a:ext>
            </a:extLst>
          </p:cNvPr>
          <p:cNvSpPr/>
          <p:nvPr/>
        </p:nvSpPr>
        <p:spPr>
          <a:xfrm>
            <a:off x="388499" y="2102370"/>
            <a:ext cx="3041748" cy="64457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Linking Theory and Methods Using Dynamics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5992C-1AE3-7FAA-318F-67CBDFFC8BD4}"/>
              </a:ext>
            </a:extLst>
          </p:cNvPr>
          <p:cNvSpPr/>
          <p:nvPr/>
        </p:nvSpPr>
        <p:spPr>
          <a:xfrm>
            <a:off x="1366161" y="2766762"/>
            <a:ext cx="1104177" cy="2800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CAPS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8D613D-20A0-A74C-A4E0-E3CBC34C4557}"/>
              </a:ext>
            </a:extLst>
          </p:cNvPr>
          <p:cNvSpPr/>
          <p:nvPr/>
        </p:nvSpPr>
        <p:spPr>
          <a:xfrm>
            <a:off x="8969115" y="2762121"/>
            <a:ext cx="2758191" cy="2847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Methods from the Talk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30E3BA-392D-ADD0-7F3C-47BF354E7B1B}"/>
              </a:ext>
            </a:extLst>
          </p:cNvPr>
          <p:cNvSpPr/>
          <p:nvPr/>
        </p:nvSpPr>
        <p:spPr>
          <a:xfrm>
            <a:off x="8827334" y="2109866"/>
            <a:ext cx="3041748" cy="64457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Applying (some) Dynamic Models to Real Data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028184D-6E2B-828C-D4DA-04F809EF783A}"/>
              </a:ext>
            </a:extLst>
          </p:cNvPr>
          <p:cNvSpPr/>
          <p:nvPr/>
        </p:nvSpPr>
        <p:spPr>
          <a:xfrm>
            <a:off x="4526409" y="2118940"/>
            <a:ext cx="3041748" cy="64457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Revisiting Assessment and Its Link to Dynamics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C4D65D0-BB0C-7A10-56F0-685B1C249338}"/>
              </a:ext>
            </a:extLst>
          </p:cNvPr>
          <p:cNvSpPr/>
          <p:nvPr/>
        </p:nvSpPr>
        <p:spPr>
          <a:xfrm>
            <a:off x="279816" y="3106711"/>
            <a:ext cx="3282840" cy="846944"/>
          </a:xfrm>
          <a:prstGeom prst="rect">
            <a:avLst/>
          </a:prstGeom>
          <a:noFill/>
          <a:ln w="28575">
            <a:solidFill>
              <a:srgbClr val="048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Reimagining personality structure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D8DA88-B465-44E3-8300-031B2AD176E9}"/>
              </a:ext>
            </a:extLst>
          </p:cNvPr>
          <p:cNvSpPr/>
          <p:nvPr/>
        </p:nvSpPr>
        <p:spPr>
          <a:xfrm>
            <a:off x="279817" y="4053508"/>
            <a:ext cx="3282839" cy="846944"/>
          </a:xfrm>
          <a:prstGeom prst="rect">
            <a:avLst/>
          </a:prstGeom>
          <a:noFill/>
          <a:ln w="28575">
            <a:solidFill>
              <a:srgbClr val="048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Considering the time/context problem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640156-B615-0AC4-14B6-82706FEBAC2B}"/>
              </a:ext>
            </a:extLst>
          </p:cNvPr>
          <p:cNvSpPr/>
          <p:nvPr/>
        </p:nvSpPr>
        <p:spPr>
          <a:xfrm>
            <a:off x="279816" y="5000305"/>
            <a:ext cx="3282840" cy="846944"/>
          </a:xfrm>
          <a:prstGeom prst="rect">
            <a:avLst/>
          </a:prstGeom>
          <a:noFill/>
          <a:ln w="28575">
            <a:solidFill>
              <a:srgbClr val="048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Revisiting the Person-Situation Debate: A New Approach to Prediction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DA868F6-B2FA-F5AB-1FC9-A9067F76FD9F}"/>
              </a:ext>
            </a:extLst>
          </p:cNvPr>
          <p:cNvSpPr/>
          <p:nvPr/>
        </p:nvSpPr>
        <p:spPr>
          <a:xfrm>
            <a:off x="276829" y="5947103"/>
            <a:ext cx="3282840" cy="846944"/>
          </a:xfrm>
          <a:prstGeom prst="rect">
            <a:avLst/>
          </a:prstGeom>
          <a:noFill/>
          <a:ln w="28575">
            <a:solidFill>
              <a:srgbClr val="048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Estimating the Robustness of prospective personality trait-outcome associations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3D49920-4379-A9A3-C646-049AEBD807E9}"/>
              </a:ext>
            </a:extLst>
          </p:cNvPr>
          <p:cNvSpPr/>
          <p:nvPr/>
        </p:nvSpPr>
        <p:spPr>
          <a:xfrm>
            <a:off x="4448333" y="3106711"/>
            <a:ext cx="3282840" cy="846944"/>
          </a:xfrm>
          <a:prstGeom prst="rect">
            <a:avLst/>
          </a:prstGeom>
          <a:noFill/>
          <a:ln w="28575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Deconstructing Definitions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39FA672-82F1-3ECB-7685-89ACB93B5091}"/>
              </a:ext>
            </a:extLst>
          </p:cNvPr>
          <p:cNvSpPr/>
          <p:nvPr/>
        </p:nvSpPr>
        <p:spPr>
          <a:xfrm>
            <a:off x="4448333" y="4053508"/>
            <a:ext cx="3282840" cy="846944"/>
          </a:xfrm>
          <a:prstGeom prst="rect">
            <a:avLst/>
          </a:prstGeom>
          <a:noFill/>
          <a:ln w="28575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Small Group Work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7D465C1-3DBE-F14E-15E3-93F743A9CD04}"/>
              </a:ext>
            </a:extLst>
          </p:cNvPr>
          <p:cNvSpPr/>
          <p:nvPr/>
        </p:nvSpPr>
        <p:spPr>
          <a:xfrm>
            <a:off x="4448333" y="5000305"/>
            <a:ext cx="3282840" cy="846944"/>
          </a:xfrm>
          <a:prstGeom prst="rect">
            <a:avLst/>
          </a:prstGeom>
          <a:noFill/>
          <a:ln w="28575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Presentation and Integration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024C961-3926-D9A0-6CB1-806051F79A0F}"/>
              </a:ext>
            </a:extLst>
          </p:cNvPr>
          <p:cNvSpPr/>
          <p:nvPr/>
        </p:nvSpPr>
        <p:spPr>
          <a:xfrm>
            <a:off x="8664320" y="3106711"/>
            <a:ext cx="3282840" cy="51332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(Basic) Time Series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C179087-9A43-98EB-1E76-0B155C5F244B}"/>
              </a:ext>
            </a:extLst>
          </p:cNvPr>
          <p:cNvSpPr/>
          <p:nvPr/>
        </p:nvSpPr>
        <p:spPr>
          <a:xfrm>
            <a:off x="8671188" y="3706330"/>
            <a:ext cx="3282840" cy="51332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Core Dynamics Metrics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87B39EC-F9E5-02B3-B9FD-5B6F86EE1DFE}"/>
              </a:ext>
            </a:extLst>
          </p:cNvPr>
          <p:cNvSpPr/>
          <p:nvPr/>
        </p:nvSpPr>
        <p:spPr>
          <a:xfrm>
            <a:off x="8664320" y="4305949"/>
            <a:ext cx="3282840" cy="51332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Multilevel “Process” Models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F7EEDF2-1DA2-76CA-473A-A38685075503}"/>
              </a:ext>
            </a:extLst>
          </p:cNvPr>
          <p:cNvSpPr/>
          <p:nvPr/>
        </p:nvSpPr>
        <p:spPr>
          <a:xfrm>
            <a:off x="8671188" y="4905568"/>
            <a:ext cx="3282840" cy="51332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(Applied) Machine Learning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22A6E30-0BBC-77F3-963A-EF98B152FAA4}"/>
              </a:ext>
            </a:extLst>
          </p:cNvPr>
          <p:cNvSpPr/>
          <p:nvPr/>
        </p:nvSpPr>
        <p:spPr>
          <a:xfrm>
            <a:off x="8664320" y="5505187"/>
            <a:ext cx="3282840" cy="51332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Dynamic EGA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244EE89-A2FA-E63D-9F37-2E3F3A0DABBF}"/>
              </a:ext>
            </a:extLst>
          </p:cNvPr>
          <p:cNvSpPr/>
          <p:nvPr/>
        </p:nvSpPr>
        <p:spPr>
          <a:xfrm>
            <a:off x="8671188" y="6104805"/>
            <a:ext cx="3282840" cy="51332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(Maybe) Growth Models</a:t>
            </a:r>
          </a:p>
        </p:txBody>
      </p:sp>
    </p:spTree>
    <p:extLst>
      <p:ext uri="{BB962C8B-B14F-4D97-AF65-F5344CB8AC3E}">
        <p14:creationId xmlns:p14="http://schemas.microsoft.com/office/powerpoint/2010/main" val="339062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1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6A84376-7F13-6C45-A781-85E3BDC23341}"/>
              </a:ext>
            </a:extLst>
          </p:cNvPr>
          <p:cNvSpPr/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 dirty="0">
                <a:solidFill>
                  <a:srgbClr val="0432FF"/>
                </a:solidFill>
                <a:latin typeface="Courier" pitchFamily="2" charset="0"/>
                <a:ea typeface="+mj-ea"/>
                <a:cs typeface="+mj-cs"/>
              </a:rPr>
              <a:t>What is personality?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EE25EB-5F16-CB44-AE0A-BA7C7438202E}"/>
              </a:ext>
            </a:extLst>
          </p:cNvPr>
          <p:cNvSpPr/>
          <p:nvPr/>
        </p:nvSpPr>
        <p:spPr>
          <a:xfrm>
            <a:off x="1007423" y="4515383"/>
            <a:ext cx="10177153" cy="10094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“Personality is the </a:t>
            </a:r>
            <a:r>
              <a:rPr lang="en-US" sz="2800" b="1" dirty="0">
                <a:solidFill>
                  <a:schemeClr val="tx1"/>
                </a:solidFill>
              </a:rPr>
              <a:t>dynamic organization</a:t>
            </a:r>
            <a:r>
              <a:rPr lang="en-US" sz="2800" dirty="0">
                <a:solidFill>
                  <a:schemeClr val="tx1"/>
                </a:solidFill>
              </a:rPr>
              <a:t> within the individual of those </a:t>
            </a:r>
            <a:r>
              <a:rPr lang="en-US" sz="2800" b="1" dirty="0">
                <a:solidFill>
                  <a:schemeClr val="tx1"/>
                </a:solidFill>
              </a:rPr>
              <a:t>psychophysical systems that determine his unique adjustments </a:t>
            </a:r>
            <a:r>
              <a:rPr lang="en-US" sz="2800" dirty="0">
                <a:solidFill>
                  <a:schemeClr val="tx1"/>
                </a:solidFill>
              </a:rPr>
              <a:t>to the environment.”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(Allport, 1937, p. 32)</a:t>
            </a:r>
          </a:p>
        </p:txBody>
      </p:sp>
    </p:spTree>
    <p:extLst>
      <p:ext uri="{BB962C8B-B14F-4D97-AF65-F5344CB8AC3E}">
        <p14:creationId xmlns:p14="http://schemas.microsoft.com/office/powerpoint/2010/main" val="292615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6A84376-7F13-6C45-A781-85E3BDC23341}"/>
              </a:ext>
            </a:extLst>
          </p:cNvPr>
          <p:cNvSpPr/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 dirty="0">
                <a:solidFill>
                  <a:srgbClr val="0432FF"/>
                </a:solidFill>
                <a:latin typeface="Courier" pitchFamily="2" charset="0"/>
                <a:ea typeface="+mj-ea"/>
                <a:cs typeface="+mj-cs"/>
              </a:rPr>
              <a:t>What is personality?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EE25EB-5F16-CB44-AE0A-BA7C7438202E}"/>
              </a:ext>
            </a:extLst>
          </p:cNvPr>
          <p:cNvSpPr/>
          <p:nvPr/>
        </p:nvSpPr>
        <p:spPr>
          <a:xfrm>
            <a:off x="1007423" y="4584021"/>
            <a:ext cx="10177153" cy="10094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“Personality refers to those characteristics of the person that account for </a:t>
            </a:r>
            <a:r>
              <a:rPr lang="en-US" sz="2800" b="1" dirty="0">
                <a:solidFill>
                  <a:schemeClr val="tx1"/>
                </a:solidFill>
              </a:rPr>
              <a:t>consistent patterns of feelings, thinking, and behaving</a:t>
            </a:r>
            <a:r>
              <a:rPr lang="en-US" sz="2800" dirty="0">
                <a:solidFill>
                  <a:schemeClr val="tx1"/>
                </a:solidFill>
              </a:rPr>
              <a:t>.”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Pervin</a:t>
            </a:r>
            <a:r>
              <a:rPr lang="en-US" sz="2400" dirty="0">
                <a:solidFill>
                  <a:schemeClr val="tx1"/>
                </a:solidFill>
              </a:rPr>
              <a:t>, Cervone &amp; John, 2005, p. 6) </a:t>
            </a:r>
          </a:p>
        </p:txBody>
      </p:sp>
    </p:spTree>
    <p:extLst>
      <p:ext uri="{BB962C8B-B14F-4D97-AF65-F5344CB8AC3E}">
        <p14:creationId xmlns:p14="http://schemas.microsoft.com/office/powerpoint/2010/main" val="3486181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6A84376-7F13-6C45-A781-85E3BDC23341}"/>
              </a:ext>
            </a:extLst>
          </p:cNvPr>
          <p:cNvSpPr/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 dirty="0">
                <a:solidFill>
                  <a:srgbClr val="0432FF"/>
                </a:solidFill>
                <a:latin typeface="Courier" pitchFamily="2" charset="0"/>
                <a:ea typeface="+mj-ea"/>
                <a:cs typeface="+mj-cs"/>
              </a:rPr>
              <a:t>What is personality?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EE25EB-5F16-CB44-AE0A-BA7C7438202E}"/>
              </a:ext>
            </a:extLst>
          </p:cNvPr>
          <p:cNvSpPr/>
          <p:nvPr/>
        </p:nvSpPr>
        <p:spPr>
          <a:xfrm>
            <a:off x="1007423" y="4801418"/>
            <a:ext cx="10177153" cy="10094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“Personality refers to an individual’s characteristic patterns of thought, emotion, and behavior, </a:t>
            </a:r>
            <a:r>
              <a:rPr lang="en-US" sz="2800" b="1" dirty="0">
                <a:solidFill>
                  <a:schemeClr val="tx1"/>
                </a:solidFill>
              </a:rPr>
              <a:t>together with the psychological mechanisms – hidden or not – behind those patterns</a:t>
            </a:r>
            <a:r>
              <a:rPr lang="en-US" sz="2800" dirty="0">
                <a:solidFill>
                  <a:schemeClr val="tx1"/>
                </a:solidFill>
              </a:rPr>
              <a:t>.”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(Funder, 2004, p. 5) 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259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71D719-F3FA-DB44-9031-2C931A34A04C}"/>
              </a:ext>
            </a:extLst>
          </p:cNvPr>
          <p:cNvSpPr/>
          <p:nvPr/>
        </p:nvSpPr>
        <p:spPr>
          <a:xfrm>
            <a:off x="443345" y="1211837"/>
            <a:ext cx="5355772" cy="1431845"/>
          </a:xfrm>
          <a:prstGeom prst="rect">
            <a:avLst/>
          </a:prstGeom>
          <a:noFill/>
          <a:ln w="5715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Helvetica" pitchFamily="2" charset="0"/>
              </a:rPr>
              <a:t>Between-Person / Nomothetic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3BB11B-00BC-E14A-98C7-AE3417083CA8}"/>
              </a:ext>
            </a:extLst>
          </p:cNvPr>
          <p:cNvSpPr/>
          <p:nvPr/>
        </p:nvSpPr>
        <p:spPr>
          <a:xfrm>
            <a:off x="6357257" y="1211837"/>
            <a:ext cx="5355771" cy="143184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itchFamily="2" charset="0"/>
              </a:rPr>
              <a:t>Traits, dispositions, tendencies, broad summaries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F5AEAE-CE9A-524C-BA22-1FE446610E51}"/>
              </a:ext>
            </a:extLst>
          </p:cNvPr>
          <p:cNvSpPr/>
          <p:nvPr/>
        </p:nvSpPr>
        <p:spPr>
          <a:xfrm>
            <a:off x="6935190" y="6555179"/>
            <a:ext cx="5256810" cy="302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Courier" pitchFamily="2" charset="0"/>
              </a:rPr>
              <a:t>*Beck &amp; *Christensen (under review)</a:t>
            </a:r>
          </a:p>
        </p:txBody>
      </p:sp>
    </p:spTree>
    <p:extLst>
      <p:ext uri="{BB962C8B-B14F-4D97-AF65-F5344CB8AC3E}">
        <p14:creationId xmlns:p14="http://schemas.microsoft.com/office/powerpoint/2010/main" val="321484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6A84376-7F13-6C45-A781-85E3BDC23341}"/>
              </a:ext>
            </a:extLst>
          </p:cNvPr>
          <p:cNvSpPr/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 dirty="0">
                <a:solidFill>
                  <a:srgbClr val="0432FF"/>
                </a:solidFill>
                <a:latin typeface="Courier" pitchFamily="2" charset="0"/>
                <a:ea typeface="+mj-ea"/>
                <a:cs typeface="+mj-cs"/>
              </a:rPr>
              <a:t>What is personality?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EE25EB-5F16-CB44-AE0A-BA7C7438202E}"/>
              </a:ext>
            </a:extLst>
          </p:cNvPr>
          <p:cNvSpPr/>
          <p:nvPr/>
        </p:nvSpPr>
        <p:spPr>
          <a:xfrm>
            <a:off x="1007423" y="3998229"/>
            <a:ext cx="10177153" cy="10094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Personality is what personality tests test.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8151E0-146A-7342-89A3-0693F73854B8}"/>
              </a:ext>
            </a:extLst>
          </p:cNvPr>
          <p:cNvSpPr/>
          <p:nvPr/>
        </p:nvSpPr>
        <p:spPr>
          <a:xfrm>
            <a:off x="2014215" y="1183122"/>
            <a:ext cx="34086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“…dynamic organization”</a:t>
            </a:r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0C6B9B-8C73-4847-8364-56AB4CCF1F6A}"/>
              </a:ext>
            </a:extLst>
          </p:cNvPr>
          <p:cNvSpPr/>
          <p:nvPr/>
        </p:nvSpPr>
        <p:spPr>
          <a:xfrm>
            <a:off x="5467797" y="278334"/>
            <a:ext cx="452559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b="1" dirty="0"/>
              <a:t>“…consistent patterns of feelings, </a:t>
            </a:r>
          </a:p>
          <a:p>
            <a:pPr algn="r"/>
            <a:r>
              <a:rPr lang="en-US" sz="2400" b="1" dirty="0"/>
              <a:t>thinking, and behaving</a:t>
            </a:r>
            <a:r>
              <a:rPr lang="en-US" sz="2400" dirty="0"/>
              <a:t>.”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336EC1-FC38-E040-87F4-E7BBBCE8EA88}"/>
              </a:ext>
            </a:extLst>
          </p:cNvPr>
          <p:cNvSpPr/>
          <p:nvPr/>
        </p:nvSpPr>
        <p:spPr>
          <a:xfrm>
            <a:off x="5165124" y="2028925"/>
            <a:ext cx="51898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“…psychological mechanisms – hidden or not – behind those patterns.”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548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6A84376-7F13-6C45-A781-85E3BDC23341}"/>
              </a:ext>
            </a:extLst>
          </p:cNvPr>
          <p:cNvSpPr/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 dirty="0">
                <a:solidFill>
                  <a:srgbClr val="0432FF"/>
                </a:solidFill>
                <a:latin typeface="Courier" pitchFamily="2" charset="0"/>
                <a:ea typeface="+mj-ea"/>
                <a:cs typeface="+mj-cs"/>
              </a:rPr>
              <a:t>What is personality?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EE25EB-5F16-CB44-AE0A-BA7C7438202E}"/>
              </a:ext>
            </a:extLst>
          </p:cNvPr>
          <p:cNvSpPr/>
          <p:nvPr/>
        </p:nvSpPr>
        <p:spPr>
          <a:xfrm>
            <a:off x="1007423" y="3998229"/>
            <a:ext cx="10177153" cy="10094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Personality is what personality tests test.</a:t>
            </a:r>
          </a:p>
        </p:txBody>
      </p:sp>
    </p:spTree>
    <p:extLst>
      <p:ext uri="{BB962C8B-B14F-4D97-AF65-F5344CB8AC3E}">
        <p14:creationId xmlns:p14="http://schemas.microsoft.com/office/powerpoint/2010/main" val="4197024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ADF86E-8AEE-861C-23BF-91ADED75EB0F}"/>
              </a:ext>
            </a:extLst>
          </p:cNvPr>
          <p:cNvSpPr/>
          <p:nvPr/>
        </p:nvSpPr>
        <p:spPr>
          <a:xfrm>
            <a:off x="1524000" y="0"/>
            <a:ext cx="9144000" cy="833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 dirty="0">
                <a:solidFill>
                  <a:srgbClr val="0432FF"/>
                </a:solidFill>
                <a:latin typeface="Courier" pitchFamily="2" charset="0"/>
                <a:ea typeface="+mj-ea"/>
                <a:cs typeface="+mj-cs"/>
              </a:rPr>
              <a:t>What is personality?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CFEBE0-0408-444F-F7A5-341ABC4E48C9}"/>
              </a:ext>
            </a:extLst>
          </p:cNvPr>
          <p:cNvSpPr/>
          <p:nvPr/>
        </p:nvSpPr>
        <p:spPr>
          <a:xfrm>
            <a:off x="1007423" y="499655"/>
            <a:ext cx="10177153" cy="10094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Personality is what personality tests test.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CB9298C-9E72-8D60-0405-8ABFB3976D60}"/>
              </a:ext>
            </a:extLst>
          </p:cNvPr>
          <p:cNvGrpSpPr/>
          <p:nvPr/>
        </p:nvGrpSpPr>
        <p:grpSpPr>
          <a:xfrm>
            <a:off x="222453" y="1441174"/>
            <a:ext cx="11714443" cy="5024583"/>
            <a:chOff x="222453" y="0"/>
            <a:chExt cx="11747093" cy="646575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18F2506-10F6-9E63-2264-6AB24E107E5C}"/>
                </a:ext>
              </a:extLst>
            </p:cNvPr>
            <p:cNvSpPr/>
            <p:nvPr/>
          </p:nvSpPr>
          <p:spPr>
            <a:xfrm>
              <a:off x="222454" y="0"/>
              <a:ext cx="3732551" cy="1019331"/>
            </a:xfrm>
            <a:prstGeom prst="rect">
              <a:avLst/>
            </a:prstGeom>
            <a:solidFill>
              <a:srgbClr val="0432FF"/>
            </a:solidFill>
            <a:ln w="57150"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Aggregation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11CA56E-1E8A-5BF3-5A3E-412936FDAD48}"/>
                </a:ext>
              </a:extLst>
            </p:cNvPr>
            <p:cNvSpPr/>
            <p:nvPr/>
          </p:nvSpPr>
          <p:spPr>
            <a:xfrm>
              <a:off x="4229725" y="0"/>
              <a:ext cx="3732551" cy="1019331"/>
            </a:xfrm>
            <a:prstGeom prst="rect">
              <a:avLst/>
            </a:prstGeom>
            <a:solidFill>
              <a:srgbClr val="7030A0"/>
            </a:solidFill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Questions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B8C672B-2186-802A-C848-3D639EEDEDBE}"/>
                </a:ext>
              </a:extLst>
            </p:cNvPr>
            <p:cNvSpPr/>
            <p:nvPr/>
          </p:nvSpPr>
          <p:spPr>
            <a:xfrm>
              <a:off x="8236995" y="0"/>
              <a:ext cx="3732551" cy="1019331"/>
            </a:xfrm>
            <a:prstGeom prst="rect">
              <a:avLst/>
            </a:prstGeom>
            <a:solidFill>
              <a:srgbClr val="C00000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Time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C2C6A33-0D31-EAC2-AA05-36E90FE1BFFE}"/>
                </a:ext>
              </a:extLst>
            </p:cNvPr>
            <p:cNvSpPr/>
            <p:nvPr/>
          </p:nvSpPr>
          <p:spPr>
            <a:xfrm>
              <a:off x="222453" y="1411574"/>
              <a:ext cx="3732551" cy="1324131"/>
            </a:xfrm>
            <a:prstGeom prst="rect">
              <a:avLst/>
            </a:prstGeom>
            <a:noFill/>
            <a:ln w="57150"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Variable Centered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89713BC-DEB2-2A56-F034-6648E93AA88F}"/>
                </a:ext>
              </a:extLst>
            </p:cNvPr>
            <p:cNvSpPr/>
            <p:nvPr/>
          </p:nvSpPr>
          <p:spPr>
            <a:xfrm>
              <a:off x="222453" y="3276600"/>
              <a:ext cx="3732551" cy="1324131"/>
            </a:xfrm>
            <a:prstGeom prst="rect">
              <a:avLst/>
            </a:prstGeom>
            <a:noFill/>
            <a:ln w="57150"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Person Centered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DCDE16F-93A0-1296-F68D-E72BCCEC6537}"/>
                </a:ext>
              </a:extLst>
            </p:cNvPr>
            <p:cNvSpPr/>
            <p:nvPr/>
          </p:nvSpPr>
          <p:spPr>
            <a:xfrm>
              <a:off x="222453" y="5141626"/>
              <a:ext cx="3732551" cy="1324131"/>
            </a:xfrm>
            <a:prstGeom prst="rect">
              <a:avLst/>
            </a:prstGeom>
            <a:noFill/>
            <a:ln w="57150"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Person-Specific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7205C79-C84C-DBCD-73B0-F4D936B9D505}"/>
                </a:ext>
              </a:extLst>
            </p:cNvPr>
            <p:cNvSpPr/>
            <p:nvPr/>
          </p:nvSpPr>
          <p:spPr>
            <a:xfrm>
              <a:off x="4229725" y="1411574"/>
              <a:ext cx="3732551" cy="1324131"/>
            </a:xfrm>
            <a:prstGeom prst="rect">
              <a:avLst/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Description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87901CD-5952-74DE-F799-F299504F96DC}"/>
                </a:ext>
              </a:extLst>
            </p:cNvPr>
            <p:cNvSpPr/>
            <p:nvPr/>
          </p:nvSpPr>
          <p:spPr>
            <a:xfrm>
              <a:off x="4229725" y="3276600"/>
              <a:ext cx="3732551" cy="1324131"/>
            </a:xfrm>
            <a:prstGeom prst="rect">
              <a:avLst/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Prediction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F03DBF-1318-6D79-A309-2F6A922C80C7}"/>
                </a:ext>
              </a:extLst>
            </p:cNvPr>
            <p:cNvSpPr/>
            <p:nvPr/>
          </p:nvSpPr>
          <p:spPr>
            <a:xfrm>
              <a:off x="4229725" y="5141626"/>
              <a:ext cx="3732551" cy="1324131"/>
            </a:xfrm>
            <a:prstGeom prst="rect">
              <a:avLst/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Explanation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8216985-2CED-1E1D-C1C8-F5C7D249D6FC}"/>
                </a:ext>
              </a:extLst>
            </p:cNvPr>
            <p:cNvSpPr/>
            <p:nvPr/>
          </p:nvSpPr>
          <p:spPr>
            <a:xfrm>
              <a:off x="8236995" y="1411574"/>
              <a:ext cx="3732551" cy="5054183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Seconds, minutes, hours</a:t>
              </a:r>
            </a:p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.</a:t>
              </a:r>
            </a:p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.</a:t>
              </a:r>
            </a:p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.</a:t>
              </a:r>
            </a:p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Days, weeks, months, years</a:t>
              </a:r>
            </a:p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.</a:t>
              </a:r>
            </a:p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.</a:t>
              </a:r>
            </a:p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.</a:t>
              </a:r>
            </a:p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Cohorts, retrospective, etc.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023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</TotalTime>
  <Words>679</Words>
  <Application>Microsoft Macintosh PowerPoint</Application>
  <PresentationFormat>Widescreen</PresentationFormat>
  <Paragraphs>100</Paragraphs>
  <Slides>10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Courier</vt:lpstr>
      <vt:lpstr>Helvetica</vt:lpstr>
      <vt:lpstr>Helvetica Neue</vt:lpstr>
      <vt:lpstr>Office Theme</vt:lpstr>
      <vt:lpstr>Personality Dynamics Part 2: (Interactive) Seminar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Emorie Danielle Beck</dc:creator>
  <cp:lastModifiedBy>Emorie Danielle Beck</cp:lastModifiedBy>
  <cp:revision>4</cp:revision>
  <dcterms:created xsi:type="dcterms:W3CDTF">2022-06-27T23:34:44Z</dcterms:created>
  <dcterms:modified xsi:type="dcterms:W3CDTF">2022-07-02T15:18:50Z</dcterms:modified>
</cp:coreProperties>
</file>