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3" d="100"/>
          <a:sy n="123" d="100"/>
        </p:scale>
        <p:origin x="6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CD57A-E6E4-D141-A520-985C57BE10FA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6263" y="1143000"/>
            <a:ext cx="3165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1CBD-4FA2-4241-A706-410A79023C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0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6263" y="1143000"/>
            <a:ext cx="3165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41CBD-4FA2-4241-A706-410A79023C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8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7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2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5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1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0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95AE5-0B5E-C248-A2C8-04851ED79917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7D717-0559-EE4A-88FE-3FFFE8D9B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tiff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1DECA0-6F06-5C0F-F46A-0EB1B97190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4" t="12459" r="22313" b="15245"/>
          <a:stretch/>
        </p:blipFill>
        <p:spPr>
          <a:xfrm>
            <a:off x="4354319" y="8084184"/>
            <a:ext cx="761440" cy="1007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AE1A39-13CB-F43E-4FDE-F81383670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81" t="20781" r="20836" b="20286"/>
          <a:stretch/>
        </p:blipFill>
        <p:spPr>
          <a:xfrm>
            <a:off x="5823330" y="8166246"/>
            <a:ext cx="867296" cy="8436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C09D97-DAB6-4BF6-B6DD-30D2D6479D7C}"/>
              </a:ext>
            </a:extLst>
          </p:cNvPr>
          <p:cNvSpPr/>
          <p:nvPr/>
        </p:nvSpPr>
        <p:spPr>
          <a:xfrm>
            <a:off x="4211383" y="9009910"/>
            <a:ext cx="1047313" cy="25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itchFamily="2" charset="0"/>
              </a:rPr>
              <a:t>Loneliness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5E6D8-8BDB-EDD3-9F85-328E4B318C3F}"/>
              </a:ext>
            </a:extLst>
          </p:cNvPr>
          <p:cNvSpPr/>
          <p:nvPr/>
        </p:nvSpPr>
        <p:spPr>
          <a:xfrm>
            <a:off x="5733321" y="9009910"/>
            <a:ext cx="1047313" cy="259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" pitchFamily="2" charset="0"/>
              </a:rPr>
              <a:t>Cognition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84837D-2991-4359-3FDE-D22720F90D0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115760" y="8588078"/>
            <a:ext cx="70757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1361908-A4BE-D2E5-C4B1-789F60CB72FA}"/>
              </a:ext>
            </a:extLst>
          </p:cNvPr>
          <p:cNvGrpSpPr>
            <a:grpSpLocks noChangeAspect="1"/>
          </p:cNvGrpSpPr>
          <p:nvPr/>
        </p:nvGrpSpPr>
        <p:grpSpPr>
          <a:xfrm>
            <a:off x="626333" y="7232071"/>
            <a:ext cx="2900414" cy="852113"/>
            <a:chOff x="560346" y="3039499"/>
            <a:chExt cx="2900414" cy="85211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2270B67-CC4C-800B-C575-AFB77BD8B760}"/>
                </a:ext>
              </a:extLst>
            </p:cNvPr>
            <p:cNvGrpSpPr/>
            <p:nvPr/>
          </p:nvGrpSpPr>
          <p:grpSpPr>
            <a:xfrm>
              <a:off x="1101839" y="3373201"/>
              <a:ext cx="2266030" cy="177561"/>
              <a:chOff x="1669552" y="4201819"/>
              <a:chExt cx="2719236" cy="213073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2987C8-5E26-07D1-03F9-34B5F50C0A07}"/>
                  </a:ext>
                </a:extLst>
              </p:cNvPr>
              <p:cNvCxnSpPr/>
              <p:nvPr/>
            </p:nvCxnSpPr>
            <p:spPr>
              <a:xfrm>
                <a:off x="1669552" y="4268777"/>
                <a:ext cx="2719236" cy="130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D6C84E4-D4C9-2681-646A-67BA88BC8B44}"/>
                  </a:ext>
                </a:extLst>
              </p:cNvPr>
              <p:cNvSpPr/>
              <p:nvPr/>
            </p:nvSpPr>
            <p:spPr>
              <a:xfrm>
                <a:off x="3329209" y="4201819"/>
                <a:ext cx="310786" cy="213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C827F13-E329-DEDE-B323-DD0668FE5D78}"/>
                  </a:ext>
                </a:extLst>
              </p:cNvPr>
              <p:cNvGrpSpPr/>
              <p:nvPr/>
            </p:nvGrpSpPr>
            <p:grpSpPr>
              <a:xfrm>
                <a:off x="3342877" y="4223094"/>
                <a:ext cx="56794" cy="100656"/>
                <a:chOff x="3350039" y="5133658"/>
                <a:chExt cx="56794" cy="100656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F827338-D840-F368-3D6B-B6DA370EDE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039" y="5133658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DB090B2-786E-158D-6EA2-A59BCD023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0039" y="5178733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E8142D1-B30D-B354-77D7-4742BE3C4ABA}"/>
                  </a:ext>
                </a:extLst>
              </p:cNvPr>
              <p:cNvGrpSpPr/>
              <p:nvPr/>
            </p:nvGrpSpPr>
            <p:grpSpPr>
              <a:xfrm>
                <a:off x="3444105" y="4223094"/>
                <a:ext cx="56794" cy="100656"/>
                <a:chOff x="3350039" y="5133658"/>
                <a:chExt cx="56794" cy="100656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F891515-1250-AC09-D7D0-474D9D689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039" y="5133658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BFA4F63-2E78-7958-55DF-FFC574288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0039" y="5178733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07D4E0E-0759-A6B3-1FCC-294D073760EC}"/>
                  </a:ext>
                </a:extLst>
              </p:cNvPr>
              <p:cNvGrpSpPr/>
              <p:nvPr/>
            </p:nvGrpSpPr>
            <p:grpSpPr>
              <a:xfrm>
                <a:off x="3545333" y="4223094"/>
                <a:ext cx="56794" cy="100656"/>
                <a:chOff x="3350039" y="5133658"/>
                <a:chExt cx="56794" cy="100656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6A997AF-5794-E76F-815C-CA3548C686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039" y="5133658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9EE4431-38C7-9354-8FD5-10ECA99DF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0039" y="5178733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E25E107-C846-265C-D05F-833553ABA93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65316" y="3218181"/>
              <a:ext cx="289361" cy="420624"/>
              <a:chOff x="3041355" y="3569286"/>
              <a:chExt cx="1432674" cy="2082577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0C2CE74A-2830-1BE0-4F06-BC8FA7413F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980" t="19589" r="29090" b="19460"/>
              <a:stretch/>
            </p:blipFill>
            <p:spPr>
              <a:xfrm>
                <a:off x="3041355" y="3569286"/>
                <a:ext cx="1432674" cy="208257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F038136-F9B0-A6AB-2554-472D3A4544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064" t="12459" r="22313" b="15245"/>
              <a:stretch/>
            </p:blipFill>
            <p:spPr>
              <a:xfrm>
                <a:off x="3529043" y="3857898"/>
                <a:ext cx="457297" cy="605245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50B45F66-3449-6E8B-CD44-09E4CE82B4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581" t="20781" r="20836" b="20286"/>
              <a:stretch/>
            </p:blipFill>
            <p:spPr>
              <a:xfrm>
                <a:off x="3491978" y="4525061"/>
                <a:ext cx="531425" cy="516945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F4203F9-D824-EBA8-9DE8-EE2138ED9E2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443" y="3218181"/>
              <a:ext cx="289361" cy="420624"/>
              <a:chOff x="3041355" y="3569286"/>
              <a:chExt cx="1432674" cy="2082577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A8A35B9-710C-7E30-C30E-5E2732DDC86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980" t="19589" r="29090" b="19460"/>
              <a:stretch/>
            </p:blipFill>
            <p:spPr>
              <a:xfrm>
                <a:off x="3041355" y="3569286"/>
                <a:ext cx="1432674" cy="208257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7866D907-E5D7-ED10-1E8E-309961F607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064" t="12459" r="22313" b="15245"/>
              <a:stretch/>
            </p:blipFill>
            <p:spPr>
              <a:xfrm>
                <a:off x="3529043" y="3857898"/>
                <a:ext cx="457297" cy="605245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0F2340DD-E590-0685-801C-4BD06CE19F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581" t="20781" r="20836" b="20286"/>
              <a:stretch/>
            </p:blipFill>
            <p:spPr>
              <a:xfrm>
                <a:off x="3491978" y="4525061"/>
                <a:ext cx="531425" cy="516945"/>
              </a:xfrm>
              <a:prstGeom prst="rect">
                <a:avLst/>
              </a:prstGeom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C5FEA19-3D64-A024-DC7F-82C3E3948F0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5214" y="3218181"/>
              <a:ext cx="289361" cy="420624"/>
              <a:chOff x="3041355" y="3569286"/>
              <a:chExt cx="1432674" cy="2082577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764EB4AC-CBE3-F297-DECF-5BF1932E78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980" t="19589" r="29090" b="19460"/>
              <a:stretch/>
            </p:blipFill>
            <p:spPr>
              <a:xfrm>
                <a:off x="3041355" y="3569286"/>
                <a:ext cx="1432674" cy="208257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A06AC97A-FA40-EB0F-D57F-7517499A64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064" t="12459" r="22313" b="15245"/>
              <a:stretch/>
            </p:blipFill>
            <p:spPr>
              <a:xfrm>
                <a:off x="3529043" y="3857898"/>
                <a:ext cx="457297" cy="605245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D1F4CD1C-73E6-9613-2184-FF3DFD9468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581" t="20781" r="20836" b="20286"/>
              <a:stretch/>
            </p:blipFill>
            <p:spPr>
              <a:xfrm>
                <a:off x="3491978" y="4525061"/>
                <a:ext cx="531425" cy="516945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6D36768-6796-F942-9091-905D5AB062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986" y="3218181"/>
              <a:ext cx="289361" cy="420624"/>
              <a:chOff x="3041355" y="3569286"/>
              <a:chExt cx="1432674" cy="2082577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C88EB860-BF8F-2104-3589-68CEDE5237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8980" t="19589" r="29090" b="19460"/>
              <a:stretch/>
            </p:blipFill>
            <p:spPr>
              <a:xfrm>
                <a:off x="3041355" y="3569286"/>
                <a:ext cx="1432674" cy="208257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C41DF706-A943-F49B-BFD7-2911BCA79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064" t="12459" r="22313" b="15245"/>
              <a:stretch/>
            </p:blipFill>
            <p:spPr>
              <a:xfrm>
                <a:off x="3529043" y="3857898"/>
                <a:ext cx="457297" cy="605245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74DC0BEF-3E8D-8EE6-3A77-9D89596B86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581" t="20781" r="20836" b="20286"/>
              <a:stretch/>
            </p:blipFill>
            <p:spPr>
              <a:xfrm>
                <a:off x="3491978" y="4525061"/>
                <a:ext cx="531425" cy="516945"/>
              </a:xfrm>
              <a:prstGeom prst="rect">
                <a:avLst/>
              </a:prstGeom>
            </p:spPr>
          </p:pic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13CA79-6F7B-AD38-C755-863410632144}"/>
                </a:ext>
              </a:extLst>
            </p:cNvPr>
            <p:cNvSpPr/>
            <p:nvPr/>
          </p:nvSpPr>
          <p:spPr>
            <a:xfrm>
              <a:off x="1197443" y="3638805"/>
              <a:ext cx="289361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08C246B-4DDD-A687-CA74-5F94F152FF2F}"/>
                </a:ext>
              </a:extLst>
            </p:cNvPr>
            <p:cNvSpPr/>
            <p:nvPr/>
          </p:nvSpPr>
          <p:spPr>
            <a:xfrm>
              <a:off x="1583986" y="3638805"/>
              <a:ext cx="289361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2D0D578-C9ED-DF40-D244-2BEEE6F10DAB}"/>
                </a:ext>
              </a:extLst>
            </p:cNvPr>
            <p:cNvSpPr/>
            <p:nvPr/>
          </p:nvSpPr>
          <p:spPr>
            <a:xfrm>
              <a:off x="2010553" y="3638805"/>
              <a:ext cx="289361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3644EC4-2A46-B9F2-DD8B-28600B6D71E3}"/>
                </a:ext>
              </a:extLst>
            </p:cNvPr>
            <p:cNvSpPr/>
            <p:nvPr/>
          </p:nvSpPr>
          <p:spPr>
            <a:xfrm>
              <a:off x="2457544" y="3609280"/>
              <a:ext cx="289361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…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6F06674-78CF-CBCC-F800-27B4C1FAE683}"/>
                </a:ext>
              </a:extLst>
            </p:cNvPr>
            <p:cNvSpPr/>
            <p:nvPr/>
          </p:nvSpPr>
          <p:spPr>
            <a:xfrm>
              <a:off x="2758719" y="3676874"/>
              <a:ext cx="502554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100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B2095A3-A160-B754-5FA1-194EE90947AD}"/>
                </a:ext>
              </a:extLst>
            </p:cNvPr>
            <p:cNvSpPr/>
            <p:nvPr/>
          </p:nvSpPr>
          <p:spPr>
            <a:xfrm>
              <a:off x="560346" y="3039499"/>
              <a:ext cx="2900414" cy="186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</a:rPr>
                <a:t>Loneliness and Cognitive Function via EMA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686FF3-026D-323B-A11B-D7A1AB9BBB4C}"/>
                </a:ext>
              </a:extLst>
            </p:cNvPr>
            <p:cNvSpPr/>
            <p:nvPr/>
          </p:nvSpPr>
          <p:spPr>
            <a:xfrm>
              <a:off x="665114" y="3632963"/>
              <a:ext cx="624578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  <a:latin typeface="Helvetica" pitchFamily="2" charset="0"/>
                </a:rPr>
                <a:t>Time</a:t>
              </a:r>
            </a:p>
          </p:txBody>
        </p:sp>
      </p:grpSp>
      <p:pic>
        <p:nvPicPr>
          <p:cNvPr id="95" name="Picture 94" descr="A graph of high instability&#10;&#10;AI-generated content may be incorrect.">
            <a:extLst>
              <a:ext uri="{FF2B5EF4-FFF2-40B4-BE49-F238E27FC236}">
                <a16:creationId xmlns:a16="http://schemas.microsoft.com/office/drawing/2014/main" id="{10ABC28B-3191-B643-6D0A-9D209128B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711" y="4378982"/>
            <a:ext cx="3848380" cy="23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A62CDE-77DE-EA74-DC04-96DA0CAD79B4}"/>
              </a:ext>
            </a:extLst>
          </p:cNvPr>
          <p:cNvSpPr/>
          <p:nvPr/>
        </p:nvSpPr>
        <p:spPr>
          <a:xfrm>
            <a:off x="2677988" y="793776"/>
            <a:ext cx="6108492" cy="29981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4C66A4-107B-EFC1-4808-201B0C5E25B9}"/>
              </a:ext>
            </a:extLst>
          </p:cNvPr>
          <p:cNvSpPr/>
          <p:nvPr/>
        </p:nvSpPr>
        <p:spPr>
          <a:xfrm>
            <a:off x="3020807" y="47087"/>
            <a:ext cx="5354170" cy="90262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9708"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are loneliness and cognitive function associated in daily life?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2BE07-016D-1C11-5339-01948A2302F7}"/>
              </a:ext>
            </a:extLst>
          </p:cNvPr>
          <p:cNvSpPr/>
          <p:nvPr/>
        </p:nvSpPr>
        <p:spPr>
          <a:xfrm>
            <a:off x="2677986" y="793777"/>
            <a:ext cx="6108492" cy="459106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9708" algn="ctr"/>
            <a:r>
              <a:rPr lang="en-US" sz="1190" b="1" u="sng" dirty="0">
                <a:latin typeface="Arial" panose="020B0604020202020204" pitchFamily="34" charset="0"/>
                <a:cs typeface="Arial" panose="020B0604020202020204" pitchFamily="34" charset="0"/>
              </a:rPr>
              <a:t>RQ 1</a:t>
            </a:r>
            <a:r>
              <a:rPr lang="en-US" sz="1190" b="1" dirty="0">
                <a:latin typeface="Arial" panose="020B0604020202020204" pitchFamily="34" charset="0"/>
                <a:cs typeface="Arial" panose="020B0604020202020204" pitchFamily="34" charset="0"/>
              </a:rPr>
              <a:t>: Are individual differences in loneliness instability associated with average cognitive function across the full EMA period </a:t>
            </a:r>
            <a:r>
              <a:rPr lang="en-US" sz="119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between-person</a:t>
            </a:r>
            <a:r>
              <a:rPr lang="en-US" sz="119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19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8B777A-AC7A-4129-6A6A-96D1E06D1177}"/>
              </a:ext>
            </a:extLst>
          </p:cNvPr>
          <p:cNvSpPr/>
          <p:nvPr/>
        </p:nvSpPr>
        <p:spPr>
          <a:xfrm>
            <a:off x="2677987" y="3798570"/>
            <a:ext cx="6108492" cy="299818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;.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C1EA4-60B0-62B6-86BC-93AC8AEECF57}"/>
              </a:ext>
            </a:extLst>
          </p:cNvPr>
          <p:cNvSpPr/>
          <p:nvPr/>
        </p:nvSpPr>
        <p:spPr>
          <a:xfrm>
            <a:off x="2677986" y="3746459"/>
            <a:ext cx="6108492" cy="39927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9708" algn="ctr"/>
            <a:r>
              <a:rPr lang="en-US" sz="1190" b="1" u="sng">
                <a:latin typeface="Arial" panose="020B0604020202020204" pitchFamily="34" charset="0"/>
                <a:cs typeface="Arial" panose="020B0604020202020204" pitchFamily="34" charset="0"/>
              </a:rPr>
              <a:t>RQ </a:t>
            </a:r>
            <a:r>
              <a:rPr lang="en-US" sz="1190" b="1" u="sng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190" b="1" dirty="0">
                <a:latin typeface="Arial" panose="020B0604020202020204" pitchFamily="34" charset="0"/>
                <a:cs typeface="Arial" panose="020B0604020202020204" pitchFamily="34" charset="0"/>
              </a:rPr>
              <a:t>: Is momentary loneliness associated with momentary cognitive function </a:t>
            </a:r>
            <a:r>
              <a:rPr lang="en-US" sz="1190" b="1" i="1" u="sng" dirty="0">
                <a:latin typeface="Arial" panose="020B0604020202020204" pitchFamily="34" charset="0"/>
                <a:cs typeface="Arial" panose="020B0604020202020204" pitchFamily="34" charset="0"/>
              </a:rPr>
              <a:t>within-person</a:t>
            </a:r>
            <a:r>
              <a:rPr lang="en-US" sz="119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19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0CB193-795C-4BDC-653E-2F213A4A7BAC}"/>
              </a:ext>
            </a:extLst>
          </p:cNvPr>
          <p:cNvSpPr/>
          <p:nvPr/>
        </p:nvSpPr>
        <p:spPr>
          <a:xfrm>
            <a:off x="2677987" y="6822038"/>
            <a:ext cx="6108492" cy="11656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B3EA8E-78E8-CD3E-C9E3-C0501BDC2729}"/>
              </a:ext>
            </a:extLst>
          </p:cNvPr>
          <p:cNvGrpSpPr>
            <a:grpSpLocks noChangeAspect="1"/>
          </p:cNvGrpSpPr>
          <p:nvPr/>
        </p:nvGrpSpPr>
        <p:grpSpPr>
          <a:xfrm>
            <a:off x="5886064" y="7135558"/>
            <a:ext cx="2900414" cy="852113"/>
            <a:chOff x="560346" y="3039499"/>
            <a:chExt cx="2900414" cy="8521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F172818-B9C3-1431-26BF-DF9216CDADA2}"/>
                </a:ext>
              </a:extLst>
            </p:cNvPr>
            <p:cNvGrpSpPr/>
            <p:nvPr/>
          </p:nvGrpSpPr>
          <p:grpSpPr>
            <a:xfrm>
              <a:off x="1101839" y="3373201"/>
              <a:ext cx="2266030" cy="177561"/>
              <a:chOff x="1669552" y="4201819"/>
              <a:chExt cx="2719236" cy="2130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4563F27-C407-00E0-F8DD-E70BC7E05460}"/>
                  </a:ext>
                </a:extLst>
              </p:cNvPr>
              <p:cNvCxnSpPr/>
              <p:nvPr/>
            </p:nvCxnSpPr>
            <p:spPr>
              <a:xfrm>
                <a:off x="1669552" y="4268777"/>
                <a:ext cx="2719236" cy="1308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77F1B63-BB27-AC22-CDFC-8199D4D2B53E}"/>
                  </a:ext>
                </a:extLst>
              </p:cNvPr>
              <p:cNvSpPr/>
              <p:nvPr/>
            </p:nvSpPr>
            <p:spPr>
              <a:xfrm>
                <a:off x="3329209" y="4201819"/>
                <a:ext cx="310786" cy="2130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48AC656-5A43-44A5-38B2-709C3CAF638B}"/>
                  </a:ext>
                </a:extLst>
              </p:cNvPr>
              <p:cNvGrpSpPr/>
              <p:nvPr/>
            </p:nvGrpSpPr>
            <p:grpSpPr>
              <a:xfrm>
                <a:off x="3342877" y="4223094"/>
                <a:ext cx="56794" cy="100656"/>
                <a:chOff x="3350039" y="5133658"/>
                <a:chExt cx="56794" cy="100656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78B2B4E-01A8-3963-F91A-A50553B4B6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039" y="5133658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308359C-A890-D3DF-C642-1FCB26D2F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0039" y="5178733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20098C20-847F-CFC3-A179-47FD00A0F86C}"/>
                  </a:ext>
                </a:extLst>
              </p:cNvPr>
              <p:cNvGrpSpPr/>
              <p:nvPr/>
            </p:nvGrpSpPr>
            <p:grpSpPr>
              <a:xfrm>
                <a:off x="3444105" y="4223094"/>
                <a:ext cx="56794" cy="100656"/>
                <a:chOff x="3350039" y="5133658"/>
                <a:chExt cx="56794" cy="100656"/>
              </a:xfrm>
            </p:grpSpPr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6E29017F-9D4D-8C29-DF1D-1400F517D5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039" y="5133658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CCE9BC7C-2B62-E257-A848-C852A3C22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0039" y="5178733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2892260-0BC0-C11A-B75E-04ACA3D6BF45}"/>
                  </a:ext>
                </a:extLst>
              </p:cNvPr>
              <p:cNvGrpSpPr/>
              <p:nvPr/>
            </p:nvGrpSpPr>
            <p:grpSpPr>
              <a:xfrm>
                <a:off x="3545333" y="4223094"/>
                <a:ext cx="56794" cy="100656"/>
                <a:chOff x="3350039" y="5133658"/>
                <a:chExt cx="56794" cy="100656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B6D9B28A-353A-340B-1C59-5E96318A60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0039" y="5133658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82E2C8E-03E4-DFBB-06B1-86EE9266DA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50039" y="5178733"/>
                  <a:ext cx="56794" cy="5558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706963-D6B3-BC8A-9DBC-EC699159ED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65316" y="3218181"/>
              <a:ext cx="289361" cy="420624"/>
              <a:chOff x="3041355" y="3569286"/>
              <a:chExt cx="1432674" cy="2082577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89DEE22-B1C5-989A-15AB-9E2FA56528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0" t="19589" r="29090" b="19460"/>
              <a:stretch/>
            </p:blipFill>
            <p:spPr>
              <a:xfrm>
                <a:off x="3041355" y="3569286"/>
                <a:ext cx="1432674" cy="208257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50F2542-AAE4-78B4-9B80-FA2DE5CE47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064" t="12459" r="22313" b="15245"/>
              <a:stretch/>
            </p:blipFill>
            <p:spPr>
              <a:xfrm>
                <a:off x="3529043" y="3857898"/>
                <a:ext cx="457297" cy="605245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442F4243-A823-B5DA-CAF5-5BE90321BD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581" t="20781" r="20836" b="20286"/>
              <a:stretch/>
            </p:blipFill>
            <p:spPr>
              <a:xfrm>
                <a:off x="3491978" y="4525061"/>
                <a:ext cx="531425" cy="5169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A045E9-5513-A6A9-971E-5C7E5902F1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7443" y="3218181"/>
              <a:ext cx="289361" cy="420624"/>
              <a:chOff x="3041355" y="3569286"/>
              <a:chExt cx="1432674" cy="2082577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BE1E4D50-5374-2F58-EE34-EF1BA35D66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0" t="19589" r="29090" b="19460"/>
              <a:stretch/>
            </p:blipFill>
            <p:spPr>
              <a:xfrm>
                <a:off x="3041355" y="3569286"/>
                <a:ext cx="1432674" cy="208257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82DCB9D-09F5-7D7D-AA0C-045D0AB199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064" t="12459" r="22313" b="15245"/>
              <a:stretch/>
            </p:blipFill>
            <p:spPr>
              <a:xfrm>
                <a:off x="3529043" y="3857898"/>
                <a:ext cx="457297" cy="605245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A0325CD-E75F-A704-A3C7-BED326C328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581" t="20781" r="20836" b="20286"/>
              <a:stretch/>
            </p:blipFill>
            <p:spPr>
              <a:xfrm>
                <a:off x="3491978" y="4525061"/>
                <a:ext cx="531425" cy="516945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7F2E481-0D6E-57FB-ADF2-065DE9E465B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5214" y="3218181"/>
              <a:ext cx="289361" cy="420624"/>
              <a:chOff x="3041355" y="3569286"/>
              <a:chExt cx="1432674" cy="208257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817FC29-3926-A177-D346-E75FF90A59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0" t="19589" r="29090" b="19460"/>
              <a:stretch/>
            </p:blipFill>
            <p:spPr>
              <a:xfrm>
                <a:off x="3041355" y="3569286"/>
                <a:ext cx="1432674" cy="208257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7B2B5E0-1010-F02F-8295-C6B0E46A2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064" t="12459" r="22313" b="15245"/>
              <a:stretch/>
            </p:blipFill>
            <p:spPr>
              <a:xfrm>
                <a:off x="3529043" y="3857898"/>
                <a:ext cx="457297" cy="605245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F4016097-4D28-0DF4-443F-4D1667907A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581" t="20781" r="20836" b="20286"/>
              <a:stretch/>
            </p:blipFill>
            <p:spPr>
              <a:xfrm>
                <a:off x="3491978" y="4525061"/>
                <a:ext cx="531425" cy="516945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28F6C94-6830-7738-DEF3-60FBA8F57A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12986" y="3218181"/>
              <a:ext cx="289361" cy="420624"/>
              <a:chOff x="3041355" y="3569286"/>
              <a:chExt cx="1432674" cy="208257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EB831709-211A-FF6E-458C-887B16E4F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8980" t="19589" r="29090" b="19460"/>
              <a:stretch/>
            </p:blipFill>
            <p:spPr>
              <a:xfrm>
                <a:off x="3041355" y="3569286"/>
                <a:ext cx="1432674" cy="2082577"/>
              </a:xfrm>
              <a:prstGeom prst="rect">
                <a:avLst/>
              </a:prstGeom>
              <a:solidFill>
                <a:schemeClr val="bg1"/>
              </a:solidFill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EF258BE-2100-288E-14BC-4DBB91342F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3064" t="12459" r="22313" b="15245"/>
              <a:stretch/>
            </p:blipFill>
            <p:spPr>
              <a:xfrm>
                <a:off x="3529043" y="3857898"/>
                <a:ext cx="457297" cy="60524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32B116-EFBE-3138-6758-21159A20C7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8581" t="20781" r="20836" b="20286"/>
              <a:stretch/>
            </p:blipFill>
            <p:spPr>
              <a:xfrm>
                <a:off x="3491978" y="4525061"/>
                <a:ext cx="531425" cy="516945"/>
              </a:xfrm>
              <a:prstGeom prst="rect">
                <a:avLst/>
              </a:prstGeom>
            </p:spPr>
          </p:pic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49469B-4CD0-B2FD-92AA-EEB6FF814B25}"/>
                </a:ext>
              </a:extLst>
            </p:cNvPr>
            <p:cNvSpPr/>
            <p:nvPr/>
          </p:nvSpPr>
          <p:spPr>
            <a:xfrm>
              <a:off x="1197443" y="3638805"/>
              <a:ext cx="289361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78A6CA-55A0-7424-C37A-E6ACE2071BFE}"/>
                </a:ext>
              </a:extLst>
            </p:cNvPr>
            <p:cNvSpPr/>
            <p:nvPr/>
          </p:nvSpPr>
          <p:spPr>
            <a:xfrm>
              <a:off x="1583986" y="3638805"/>
              <a:ext cx="289361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112E66-A78E-609B-3EF8-56EA8792D3B0}"/>
                </a:ext>
              </a:extLst>
            </p:cNvPr>
            <p:cNvSpPr/>
            <p:nvPr/>
          </p:nvSpPr>
          <p:spPr>
            <a:xfrm>
              <a:off x="2010553" y="3638805"/>
              <a:ext cx="289361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F00B0E7-8449-4BD2-F800-F155D01253DD}"/>
                </a:ext>
              </a:extLst>
            </p:cNvPr>
            <p:cNvSpPr/>
            <p:nvPr/>
          </p:nvSpPr>
          <p:spPr>
            <a:xfrm>
              <a:off x="2457544" y="3609280"/>
              <a:ext cx="289361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F7B275-78EB-A350-9A59-9DB426EB64E3}"/>
                </a:ext>
              </a:extLst>
            </p:cNvPr>
            <p:cNvSpPr/>
            <p:nvPr/>
          </p:nvSpPr>
          <p:spPr>
            <a:xfrm>
              <a:off x="2758719" y="3676874"/>
              <a:ext cx="502554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ysClr val="windowText" lastClr="000000"/>
                  </a:solidFill>
                  <a:latin typeface="Helvetica" pitchFamily="2" charset="0"/>
                </a:rPr>
                <a:t>100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536A07E-92E9-F205-DD31-09FFB04C1B3A}"/>
                </a:ext>
              </a:extLst>
            </p:cNvPr>
            <p:cNvSpPr/>
            <p:nvPr/>
          </p:nvSpPr>
          <p:spPr>
            <a:xfrm>
              <a:off x="560346" y="3039499"/>
              <a:ext cx="2900414" cy="1863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Helvetica" pitchFamily="2" charset="0"/>
                </a:rPr>
                <a:t>Loneliness and Cognitive Function via EMA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D324E3-A82F-016F-D7BA-FFEA69445DDB}"/>
                </a:ext>
              </a:extLst>
            </p:cNvPr>
            <p:cNvSpPr/>
            <p:nvPr/>
          </p:nvSpPr>
          <p:spPr>
            <a:xfrm>
              <a:off x="665114" y="3632963"/>
              <a:ext cx="624578" cy="214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  <a:latin typeface="Helvetica" pitchFamily="2" charset="0"/>
                </a:rPr>
                <a:t>Beep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81B0297-3D2E-A624-E52B-A190974BFCE4}"/>
              </a:ext>
            </a:extLst>
          </p:cNvPr>
          <p:cNvSpPr/>
          <p:nvPr/>
        </p:nvSpPr>
        <p:spPr>
          <a:xfrm>
            <a:off x="2677987" y="6809265"/>
            <a:ext cx="6108492" cy="226012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289708" algn="ctr"/>
            <a:r>
              <a:rPr lang="en-US" sz="1190" b="1" dirty="0">
                <a:latin typeface="Arial" panose="020B0604020202020204" pitchFamily="34" charset="0"/>
                <a:cs typeface="Arial" panose="020B0604020202020204" pitchFamily="34" charset="0"/>
              </a:rPr>
              <a:t>Study Overview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9043E2B-3117-17D4-C7E7-644F1C1B3E8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51248" y="1603672"/>
            <a:ext cx="1725188" cy="207022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0400477-49FB-09D1-36DD-F5EC8B0CE06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11569" y="4978878"/>
            <a:ext cx="1719211" cy="171921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9951DBB-3AB2-560B-E8E5-85CCECEA769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688023" y="1893638"/>
            <a:ext cx="1506828" cy="150682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64232F-528A-56C8-6561-96C8ED92C34F}"/>
              </a:ext>
            </a:extLst>
          </p:cNvPr>
          <p:cNvCxnSpPr/>
          <p:nvPr/>
        </p:nvCxnSpPr>
        <p:spPr>
          <a:xfrm>
            <a:off x="4427351" y="2028814"/>
            <a:ext cx="365653" cy="271410"/>
          </a:xfrm>
          <a:prstGeom prst="straightConnector1">
            <a:avLst/>
          </a:prstGeom>
          <a:ln>
            <a:solidFill>
              <a:srgbClr val="C00000"/>
            </a:solidFill>
            <a:headEnd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56E742F-8C15-861D-81C0-BF20D8421CDC}"/>
              </a:ext>
            </a:extLst>
          </p:cNvPr>
          <p:cNvCxnSpPr>
            <a:cxnSpLocks/>
          </p:cNvCxnSpPr>
          <p:nvPr/>
        </p:nvCxnSpPr>
        <p:spPr>
          <a:xfrm flipV="1">
            <a:off x="4440815" y="2929701"/>
            <a:ext cx="365653" cy="271410"/>
          </a:xfrm>
          <a:prstGeom prst="straightConnector1">
            <a:avLst/>
          </a:prstGeom>
          <a:ln>
            <a:solidFill>
              <a:srgbClr val="C00000"/>
            </a:solidFill>
            <a:headEnd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E62FE60D-9F54-705C-9C72-8059B89CF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4" t="12459" r="22313" b="15245"/>
          <a:stretch/>
        </p:blipFill>
        <p:spPr>
          <a:xfrm>
            <a:off x="5732232" y="2122307"/>
            <a:ext cx="346880" cy="4591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8305EB67-35B2-ECDF-E24F-BE61F5AF113C}"/>
              </a:ext>
            </a:extLst>
          </p:cNvPr>
          <p:cNvSpPr/>
          <p:nvPr/>
        </p:nvSpPr>
        <p:spPr>
          <a:xfrm>
            <a:off x="6268988" y="2013736"/>
            <a:ext cx="2416257" cy="13880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 pitchFamily="2" charset="0"/>
              </a:rPr>
              <a:t>Is the loneliness instability-cognition relationship moderated by: </a:t>
            </a:r>
          </a:p>
          <a:p>
            <a:pPr marL="238125" indent="-225425"/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1B) Trait-like Loneliness (UCLA Loneliness Scale)</a:t>
            </a:r>
          </a:p>
          <a:p>
            <a:pPr marL="238125" indent="-225425"/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1C) Aggregate Social </a:t>
            </a:r>
            <a:r>
              <a:rPr lang="en-US" sz="1000">
                <a:solidFill>
                  <a:schemeClr val="tx1"/>
                </a:solidFill>
                <a:latin typeface="Helvetica" pitchFamily="2" charset="0"/>
              </a:rPr>
              <a:t>Interaction Recency </a:t>
            </a:r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across EMAs</a:t>
            </a:r>
          </a:p>
          <a:p>
            <a:pPr marL="238125" indent="-225425"/>
            <a:r>
              <a:rPr lang="en-US" sz="1000" dirty="0">
                <a:solidFill>
                  <a:schemeClr val="tx1"/>
                </a:solidFill>
                <a:latin typeface="Helvetica" pitchFamily="2" charset="0"/>
              </a:rPr>
              <a:t>1D) Aggregate Social Interaction Quality across EMAs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7626965-D913-4892-7162-055729134CFE}"/>
              </a:ext>
            </a:extLst>
          </p:cNvPr>
          <p:cNvSpPr/>
          <p:nvPr/>
        </p:nvSpPr>
        <p:spPr>
          <a:xfrm>
            <a:off x="6268988" y="4815663"/>
            <a:ext cx="2416257" cy="16471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Helvetica" pitchFamily="2" charset="0"/>
              </a:rPr>
              <a:t>Is the momentary loneliness-cognition relationship moderated by: </a:t>
            </a:r>
          </a:p>
          <a:p>
            <a:pPr marL="287338" indent="-274638"/>
            <a:r>
              <a:rPr lang="en-US" sz="1100" dirty="0">
                <a:solidFill>
                  <a:schemeClr val="tx1"/>
                </a:solidFill>
                <a:latin typeface="Helvetica" pitchFamily="2" charset="0"/>
              </a:rPr>
              <a:t>2B) Trait-like Loneliness (UCLA Loneliness Scale)</a:t>
            </a:r>
          </a:p>
          <a:p>
            <a:pPr marL="287338" indent="-274638"/>
            <a:r>
              <a:rPr lang="en-US" sz="1100" dirty="0">
                <a:solidFill>
                  <a:schemeClr val="tx1"/>
                </a:solidFill>
                <a:latin typeface="Helvetica" pitchFamily="2" charset="0"/>
              </a:rPr>
              <a:t>2C) Momentary Social Interaction Recency</a:t>
            </a:r>
          </a:p>
          <a:p>
            <a:pPr marL="287338" indent="-274638"/>
            <a:r>
              <a:rPr lang="en-US" sz="1100" dirty="0">
                <a:solidFill>
                  <a:schemeClr val="tx1"/>
                </a:solidFill>
                <a:latin typeface="Helvetica" pitchFamily="2" charset="0"/>
              </a:rPr>
              <a:t>2D) Momentary Social Interaction Quality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986E766-D21B-34DF-A94A-32B07A743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4" t="12459" r="22313" b="15245"/>
          <a:stretch/>
        </p:blipFill>
        <p:spPr>
          <a:xfrm>
            <a:off x="5271370" y="5824155"/>
            <a:ext cx="346880" cy="45910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5FE5599-ED5E-560F-B3E0-E07C838371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81" t="20781" r="20836" b="20286"/>
          <a:stretch/>
        </p:blipFill>
        <p:spPr>
          <a:xfrm>
            <a:off x="5295801" y="5056645"/>
            <a:ext cx="362561" cy="352682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C625034C-EE66-90AE-5D25-8442D58F1061}"/>
              </a:ext>
            </a:extLst>
          </p:cNvPr>
          <p:cNvSpPr/>
          <p:nvPr/>
        </p:nvSpPr>
        <p:spPr>
          <a:xfrm>
            <a:off x="3613842" y="4720466"/>
            <a:ext cx="1863240" cy="190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Helvetica" pitchFamily="2" charset="0"/>
              </a:rPr>
              <a:t>Loneliness and Cognitive Function via EMA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09C77D-E4BF-9F8D-A476-428F59D51CAE}"/>
              </a:ext>
            </a:extLst>
          </p:cNvPr>
          <p:cNvSpPr/>
          <p:nvPr/>
        </p:nvSpPr>
        <p:spPr>
          <a:xfrm>
            <a:off x="2789310" y="1317453"/>
            <a:ext cx="5895936" cy="33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</a:rPr>
              <a:t>Do individuals with more unstable momentary loneliness show worse or more variable cognitive function?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1F35C5-AC9C-8239-AE7B-F02A869D2891}"/>
              </a:ext>
            </a:extLst>
          </p:cNvPr>
          <p:cNvSpPr/>
          <p:nvPr/>
        </p:nvSpPr>
        <p:spPr>
          <a:xfrm>
            <a:off x="2710539" y="4216101"/>
            <a:ext cx="5974707" cy="341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Helvetica" pitchFamily="2" charset="0"/>
              </a:rPr>
              <a:t>In moments when loneliness </a:t>
            </a:r>
            <a:r>
              <a:rPr lang="en-US" sz="1400" b="1">
                <a:solidFill>
                  <a:schemeClr val="tx1"/>
                </a:solidFill>
                <a:latin typeface="Helvetica" pitchFamily="2" charset="0"/>
              </a:rPr>
              <a:t>is higher, </a:t>
            </a:r>
            <a:r>
              <a:rPr lang="en-US" sz="1400" b="1" dirty="0">
                <a:solidFill>
                  <a:schemeClr val="tx1"/>
                </a:solidFill>
                <a:latin typeface="Helvetica" pitchFamily="2" charset="0"/>
              </a:rPr>
              <a:t>is cognitive function worse or more variable?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45D263B-D4B1-84A4-49CB-D5661F9C5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6619" y="7068629"/>
            <a:ext cx="367606" cy="368207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671E801-F1B4-8310-BBDF-D8F10A458C3C}"/>
              </a:ext>
            </a:extLst>
          </p:cNvPr>
          <p:cNvSpPr/>
          <p:nvPr/>
        </p:nvSpPr>
        <p:spPr>
          <a:xfrm>
            <a:off x="2777313" y="7446556"/>
            <a:ext cx="1024846" cy="380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 = 157</a:t>
            </a:r>
          </a:p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t = 13,844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9B8CAE-B0D7-4121-A325-45CD34440B76}"/>
              </a:ext>
            </a:extLst>
          </p:cNvPr>
          <p:cNvSpPr txBox="1"/>
          <p:nvPr/>
        </p:nvSpPr>
        <p:spPr>
          <a:xfrm>
            <a:off x="3781532" y="7152609"/>
            <a:ext cx="22660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EMA, 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x / day for: </a:t>
            </a:r>
          </a:p>
          <a:p>
            <a:pPr algn="ctr"/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days 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(Min 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50; Max </a:t>
            </a:r>
            <a:r>
              <a:rPr lang="en-US" sz="1400" i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100)</a:t>
            </a:r>
          </a:p>
        </p:txBody>
      </p:sp>
    </p:spTree>
    <p:extLst>
      <p:ext uri="{BB962C8B-B14F-4D97-AF65-F5344CB8AC3E}">
        <p14:creationId xmlns:p14="http://schemas.microsoft.com/office/powerpoint/2010/main" val="55237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EDB2-77A5-A29A-D1B1-CABEE1EA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ADB2-5BC1-A868-263D-0080DCA0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8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2770E0-5DC8-599B-5726-03187893E675}"/>
              </a:ext>
            </a:extLst>
          </p:cNvPr>
          <p:cNvGrpSpPr/>
          <p:nvPr/>
        </p:nvGrpSpPr>
        <p:grpSpPr>
          <a:xfrm>
            <a:off x="2537210" y="3969054"/>
            <a:ext cx="7187363" cy="3067368"/>
            <a:chOff x="1825450" y="1059543"/>
            <a:chExt cx="8624836" cy="3680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B36E44-AE50-FD5C-67FE-7375B3731D57}"/>
                </a:ext>
              </a:extLst>
            </p:cNvPr>
            <p:cNvSpPr txBox="1"/>
            <p:nvPr/>
          </p:nvSpPr>
          <p:spPr>
            <a:xfrm>
              <a:off x="1893813" y="1465917"/>
              <a:ext cx="2847318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Executive Function (EF)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5E4F6E-3A84-11A3-B734-D3A4371BF2F9}"/>
                </a:ext>
              </a:extLst>
            </p:cNvPr>
            <p:cNvSpPr txBox="1"/>
            <p:nvPr/>
          </p:nvSpPr>
          <p:spPr>
            <a:xfrm>
              <a:off x="4790163" y="1495399"/>
              <a:ext cx="2762680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Short-term Memory (M)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0F4610-6256-CC33-9A96-0A1E360EB6F5}"/>
                </a:ext>
              </a:extLst>
            </p:cNvPr>
            <p:cNvSpPr txBox="1"/>
            <p:nvPr/>
          </p:nvSpPr>
          <p:spPr>
            <a:xfrm>
              <a:off x="7691893" y="1465917"/>
              <a:ext cx="274729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latin typeface="Arial" panose="020B0604020202020204" pitchFamily="34" charset="0"/>
                  <a:cs typeface="Arial" panose="020B0604020202020204" pitchFamily="34" charset="0"/>
                </a:rPr>
                <a:t>Processing Speed (PS)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113C69-BC8B-6F1C-0040-9F0F34385AC3}"/>
                </a:ext>
              </a:extLst>
            </p:cNvPr>
            <p:cNvSpPr txBox="1"/>
            <p:nvPr/>
          </p:nvSpPr>
          <p:spPr>
            <a:xfrm>
              <a:off x="2007512" y="1870367"/>
              <a:ext cx="2586191" cy="269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Choice Flanker Task</a:t>
              </a: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Indicate direction of the odd colored arrow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7CCFB8-4545-2CE5-B1DA-5752B830841F}"/>
                </a:ext>
              </a:extLst>
            </p:cNvPr>
            <p:cNvSpPr txBox="1"/>
            <p:nvPr/>
          </p:nvSpPr>
          <p:spPr>
            <a:xfrm>
              <a:off x="4873783" y="1870367"/>
              <a:ext cx="2586191" cy="269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Memory Binding</a:t>
              </a: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Same vs. different combination of colors and shapes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A0EF17-FB63-851B-804D-8E17558260F2}"/>
                </a:ext>
              </a:extLst>
            </p:cNvPr>
            <p:cNvSpPr txBox="1"/>
            <p:nvPr/>
          </p:nvSpPr>
          <p:spPr>
            <a:xfrm>
              <a:off x="7754297" y="1870367"/>
              <a:ext cx="2586191" cy="2696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Digit-Symbol Matching</a:t>
              </a: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15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Match as many symbols as possible in 30 seconds</a:t>
              </a:r>
            </a:p>
          </p:txBody>
        </p:sp>
        <p:pic>
          <p:nvPicPr>
            <p:cNvPr id="11" name="Picture 10" descr="A white background with squares and symbols&#10;&#10;Description automatically generated">
              <a:extLst>
                <a:ext uri="{FF2B5EF4-FFF2-40B4-BE49-F238E27FC236}">
                  <a16:creationId xmlns:a16="http://schemas.microsoft.com/office/drawing/2014/main" id="{A2848E17-63D7-14AA-AA7F-B4C697CD4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049" y="2278677"/>
              <a:ext cx="1729165" cy="1658192"/>
            </a:xfrm>
            <a:prstGeom prst="rect">
              <a:avLst/>
            </a:prstGeom>
          </p:spPr>
        </p:pic>
        <p:pic>
          <p:nvPicPr>
            <p:cNvPr id="12" name="Picture 11" descr="A close up of a card&#10;&#10;Description automatically generated">
              <a:extLst>
                <a:ext uri="{FF2B5EF4-FFF2-40B4-BE49-F238E27FC236}">
                  <a16:creationId xmlns:a16="http://schemas.microsoft.com/office/drawing/2014/main" id="{DF5C80B0-45B6-6654-D16A-FB72544958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22"/>
            <a:stretch/>
          </p:blipFill>
          <p:spPr>
            <a:xfrm>
              <a:off x="8068278" y="2361785"/>
              <a:ext cx="1969853" cy="1575084"/>
            </a:xfrm>
            <a:prstGeom prst="rect">
              <a:avLst/>
            </a:prstGeom>
          </p:spPr>
        </p:pic>
        <p:pic>
          <p:nvPicPr>
            <p:cNvPr id="13" name="Picture 12" descr="A group of arrows and a hexagon&#10;&#10;Description automatically generated">
              <a:extLst>
                <a:ext uri="{FF2B5EF4-FFF2-40B4-BE49-F238E27FC236}">
                  <a16:creationId xmlns:a16="http://schemas.microsoft.com/office/drawing/2014/main" id="{03FE62F4-1E8C-056C-8192-DF33DC7F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11291" y="2411280"/>
              <a:ext cx="1117764" cy="947977"/>
            </a:xfrm>
            <a:prstGeom prst="rect">
              <a:avLst/>
            </a:prstGeom>
          </p:spPr>
        </p:pic>
        <p:pic>
          <p:nvPicPr>
            <p:cNvPr id="14" name="Picture 13" descr="A screenshot of a game&#10;&#10;Description automatically generated">
              <a:extLst>
                <a:ext uri="{FF2B5EF4-FFF2-40B4-BE49-F238E27FC236}">
                  <a16:creationId xmlns:a16="http://schemas.microsoft.com/office/drawing/2014/main" id="{B59555C4-2271-D9BA-C897-6EB6A71C24F5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b="26687"/>
            <a:stretch/>
          </p:blipFill>
          <p:spPr>
            <a:xfrm>
              <a:off x="6224070" y="2685522"/>
              <a:ext cx="1117764" cy="96012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0B466A-B062-5867-4D12-738AF2250294}"/>
                </a:ext>
              </a:extLst>
            </p:cNvPr>
            <p:cNvSpPr txBox="1"/>
            <p:nvPr/>
          </p:nvSpPr>
          <p:spPr>
            <a:xfrm>
              <a:off x="5110178" y="3290500"/>
              <a:ext cx="921791" cy="29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Encoding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95D8EE-1F06-8C96-7000-295646CCBC31}"/>
                </a:ext>
              </a:extLst>
            </p:cNvPr>
            <p:cNvSpPr txBox="1"/>
            <p:nvPr/>
          </p:nvSpPr>
          <p:spPr>
            <a:xfrm>
              <a:off x="6052510" y="3623171"/>
              <a:ext cx="1577741" cy="295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Same or different?</a:t>
              </a:r>
            </a:p>
          </p:txBody>
        </p:sp>
        <p:cxnSp>
          <p:nvCxnSpPr>
            <p:cNvPr id="17" name="Curved Connector 16">
              <a:extLst>
                <a:ext uri="{FF2B5EF4-FFF2-40B4-BE49-F238E27FC236}">
                  <a16:creationId xmlns:a16="http://schemas.microsoft.com/office/drawing/2014/main" id="{25CFDE3C-9B32-8F2C-2F8A-58BC1E224308}"/>
                </a:ext>
              </a:extLst>
            </p:cNvPr>
            <p:cNvCxnSpPr>
              <a:cxnSpLocks/>
              <a:stCxn id="13" idx="0"/>
              <a:endCxn id="14" idx="0"/>
            </p:cNvCxnSpPr>
            <p:nvPr/>
          </p:nvCxnSpPr>
          <p:spPr>
            <a:xfrm rot="16200000" flipH="1">
              <a:off x="6039441" y="1942012"/>
              <a:ext cx="274242" cy="1212779"/>
            </a:xfrm>
            <a:prstGeom prst="curvedConnector3">
              <a:avLst>
                <a:gd name="adj1" fmla="val -3768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064B3B-D8B1-A9C0-CA84-489BAD749F11}"/>
                </a:ext>
              </a:extLst>
            </p:cNvPr>
            <p:cNvSpPr txBox="1"/>
            <p:nvPr/>
          </p:nvSpPr>
          <p:spPr>
            <a:xfrm>
              <a:off x="2627061" y="4446719"/>
              <a:ext cx="1327672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5" i="1" dirty="0">
                  <a:latin typeface="Arial" panose="020B0604020202020204" pitchFamily="34" charset="0"/>
                  <a:cs typeface="Arial" panose="020B0604020202020204" pitchFamily="34" charset="0"/>
                </a:rPr>
                <a:t>Hawks et al., 2022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53AB45-E67E-F7F6-E7E9-6AC4AD9AE42C}"/>
                </a:ext>
              </a:extLst>
            </p:cNvPr>
            <p:cNvSpPr txBox="1"/>
            <p:nvPr/>
          </p:nvSpPr>
          <p:spPr>
            <a:xfrm>
              <a:off x="8379931" y="4449745"/>
              <a:ext cx="1327672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5" i="1" dirty="0">
                  <a:latin typeface="Arial" panose="020B0604020202020204" pitchFamily="34" charset="0"/>
                  <a:cs typeface="Arial" panose="020B0604020202020204" pitchFamily="34" charset="0"/>
                </a:rPr>
                <a:t>Hawks et al., 2022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3A4CE8-3525-9591-9C86-A6F62758838D}"/>
                </a:ext>
              </a:extLst>
            </p:cNvPr>
            <p:cNvSpPr txBox="1"/>
            <p:nvPr/>
          </p:nvSpPr>
          <p:spPr>
            <a:xfrm>
              <a:off x="5470057" y="4446719"/>
              <a:ext cx="1319977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5" i="1" dirty="0">
                  <a:latin typeface="Arial" panose="020B0604020202020204" pitchFamily="34" charset="0"/>
                  <a:cs typeface="Arial" panose="020B0604020202020204" pitchFamily="34" charset="0"/>
                </a:rPr>
                <a:t>Cerino et al., 2021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F4ED66-8ADE-F379-4838-F1FA6B217F97}"/>
                </a:ext>
              </a:extLst>
            </p:cNvPr>
            <p:cNvSpPr/>
            <p:nvPr/>
          </p:nvSpPr>
          <p:spPr>
            <a:xfrm>
              <a:off x="3062514" y="1059543"/>
              <a:ext cx="6154057" cy="406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7" b="1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Figure 3. Overview of Mobile Cognitive Tasks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086BA6-5F8D-69AE-1FD2-DE6717D5B1FE}"/>
                </a:ext>
              </a:extLst>
            </p:cNvPr>
            <p:cNvSpPr/>
            <p:nvPr/>
          </p:nvSpPr>
          <p:spPr>
            <a:xfrm>
              <a:off x="1825450" y="1465918"/>
              <a:ext cx="8624836" cy="327446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F54988-1117-EBDB-2929-22D21EE1B006}"/>
                </a:ext>
              </a:extLst>
            </p:cNvPr>
            <p:cNvCxnSpPr/>
            <p:nvPr/>
          </p:nvCxnSpPr>
          <p:spPr>
            <a:xfrm>
              <a:off x="4700395" y="1561893"/>
              <a:ext cx="0" cy="30476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889A1F-2EB8-7626-2657-D51CFDE987D0}"/>
                </a:ext>
              </a:extLst>
            </p:cNvPr>
            <p:cNvCxnSpPr/>
            <p:nvPr/>
          </p:nvCxnSpPr>
          <p:spPr>
            <a:xfrm>
              <a:off x="7575340" y="1587005"/>
              <a:ext cx="0" cy="30476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886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1891</TotalTime>
  <Words>275</Words>
  <Application>Microsoft Macintosh PowerPoint</Application>
  <PresentationFormat>Custom</PresentationFormat>
  <Paragraphs>75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Emorie D Beck</dc:creator>
  <cp:lastModifiedBy>Emorie D Beck</cp:lastModifiedBy>
  <cp:revision>6</cp:revision>
  <dcterms:created xsi:type="dcterms:W3CDTF">2025-04-08T21:49:48Z</dcterms:created>
  <dcterms:modified xsi:type="dcterms:W3CDTF">2025-06-02T23:22:41Z</dcterms:modified>
</cp:coreProperties>
</file>