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734" r:id="rId2"/>
    <p:sldId id="515" r:id="rId3"/>
    <p:sldId id="735" r:id="rId4"/>
    <p:sldId id="736" r:id="rId5"/>
    <p:sldId id="737" r:id="rId6"/>
    <p:sldId id="740" r:id="rId7"/>
    <p:sldId id="298" r:id="rId8"/>
    <p:sldId id="785" r:id="rId9"/>
    <p:sldId id="750" r:id="rId10"/>
    <p:sldId id="781" r:id="rId11"/>
    <p:sldId id="794" r:id="rId12"/>
    <p:sldId id="7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418F2-2DB7-564A-AC6F-3C18FBA99948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AF3D0C-ADFF-9D46-98FC-0271AB2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45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FC9B9-325B-6C48-A289-E1338E8D9E1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CD08-4E0C-877F-BD7D-AF74150CE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B21AEF-4A61-BBD6-780D-9E4806ECA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5E313-70A9-CDCB-0246-4B729180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6DAF-2C38-3740-99D7-B4BF2A689993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76B2C-6B51-3A24-BE69-AC512F66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FDF36-5290-51C8-3B60-DC0A4979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113-FE8E-1B44-BD0A-FB23E8F3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8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42F7-EF7A-8EEC-196E-C993CF27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030D9-19AE-D875-6B7A-A7E15D2F5B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7CD7-9C4A-2057-2ED7-9EF51B8E1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6DAF-2C38-3740-99D7-B4BF2A689993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0DD75-D174-C980-77EA-D08672FA3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AAAA7-AFCC-BF38-D17E-8D4BEAFC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113-FE8E-1B44-BD0A-FB23E8F3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4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89F0BE-8664-E95A-0258-6E42BE9E5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633C7-4624-71D3-3D8A-CE521C06C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FF0BA-3335-05B6-FF95-7F932D8D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6DAF-2C38-3740-99D7-B4BF2A689993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3471B-9E73-829E-7E34-7C9907C7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6DD8A-CCBC-7013-DEAE-959315E96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113-FE8E-1B44-BD0A-FB23E8F3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BE9D-DF44-B677-693D-545A94A0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CD67-9FBC-44BF-C69C-9742DE66B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90F3C-3F0B-1819-F489-A4E46347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6DAF-2C38-3740-99D7-B4BF2A689993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8395B-15F1-8AC5-13F2-31E6730A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6A4E-D729-09CA-7CEB-9ABD1678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113-FE8E-1B44-BD0A-FB23E8F3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8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F67C4-7F00-093D-03F2-36BECE64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4A89B-9DF6-25B2-8DBD-E59C82E0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C47F5-9FB6-4938-E423-2E04298A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6DAF-2C38-3740-99D7-B4BF2A689993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AE14-4440-74C2-14C5-07AE843E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CDE71-5BB0-B0B7-ABED-739E58C7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113-FE8E-1B44-BD0A-FB23E8F3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60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154DA-572C-7738-6985-1913E0DA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5A33-6541-9E9D-7A66-C751FEE34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633C4-9B57-B57B-4E0B-6EA44C1AD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95B84-79A5-8380-D9F0-60E852AC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6DAF-2C38-3740-99D7-B4BF2A689993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48776-85F8-5EA4-08AD-7492281E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7528-85D7-7B8F-6CAE-E2370FE4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113-FE8E-1B44-BD0A-FB23E8F3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76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D31B-D87C-B9B1-CE4C-D411B35E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DC62E-C1AA-8671-D654-D3F34BB03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48E66-EBD4-73F1-B6FA-EBFD91648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A5ED5-F690-B6A7-96CD-9E8520E9E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1EAF2-944D-B8DD-2015-ACE4D2985F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AD6050-5856-EE76-E2F9-02413C47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6DAF-2C38-3740-99D7-B4BF2A689993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FC095-301B-A413-480C-194FBB1F2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714F7A-6824-C40F-1469-D5D0E21EE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113-FE8E-1B44-BD0A-FB23E8F3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A219-69BB-412E-9E03-D0DC73C6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83216-7618-E37E-CF1D-02B199CA7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6DAF-2C38-3740-99D7-B4BF2A689993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2B19C-4DC6-F786-3EAC-ECEBC2AB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3A51D-0E52-AE00-2B79-5523BB144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113-FE8E-1B44-BD0A-FB23E8F3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12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6184A1-D788-E87E-BCB8-5B7BC00E3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6DAF-2C38-3740-99D7-B4BF2A689993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8004F-39E9-3A0D-47D0-99F63331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C8044-3C1A-71EF-803F-D1313FA4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113-FE8E-1B44-BD0A-FB23E8F3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4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1D36-7D1D-B38B-AEDC-A7C9FF0B1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9696-0ED7-4035-1A2C-154FFDE0A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192F4-F9E5-A313-B92D-1C283F9E5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5C2AC-4306-628D-B5C4-AE70D903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6DAF-2C38-3740-99D7-B4BF2A689993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AA827-B9D0-17C2-FBFD-62886C38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FDC44-EAA8-0991-7F91-D29BFD42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113-FE8E-1B44-BD0A-FB23E8F3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3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37E2-A4FD-C953-6DD9-B4867037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0869B-59AD-5CD0-EC7F-281A6A924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6029D-0EE3-B99A-29FA-42358CE1B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D1F04-FD52-74BC-715A-A86ED9A7A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6DAF-2C38-3740-99D7-B4BF2A689993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8154C-9C0C-586C-2817-36F5FB10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525A-1670-33C7-F010-A06BA59A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57113-FE8E-1B44-BD0A-FB23E8F3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90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2D6ED-ED84-79B4-4EFC-9FAA8D3B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31EB0-D397-CBB0-0FC9-415669090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D1978-6E1A-151D-46AB-52E3CE055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CD6DAF-2C38-3740-99D7-B4BF2A689993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1FEEB-6436-3A4C-06C8-6B50361C3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7AED7-2154-81E1-7794-B7F856D8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557113-FE8E-1B44-BD0A-FB23E8F3F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6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1213AB1-F780-E596-711B-F4BA29A1B640}"/>
              </a:ext>
            </a:extLst>
          </p:cNvPr>
          <p:cNvSpPr/>
          <p:nvPr/>
        </p:nvSpPr>
        <p:spPr>
          <a:xfrm>
            <a:off x="0" y="0"/>
            <a:ext cx="12192000" cy="3704492"/>
          </a:xfrm>
          <a:prstGeom prst="rect">
            <a:avLst/>
          </a:prstGeom>
          <a:solidFill>
            <a:srgbClr val="0118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535E6F-7BFC-F94D-BBC7-B0FEB58EFCD5}"/>
              </a:ext>
            </a:extLst>
          </p:cNvPr>
          <p:cNvSpPr/>
          <p:nvPr/>
        </p:nvSpPr>
        <p:spPr>
          <a:xfrm>
            <a:off x="232326" y="1036439"/>
            <a:ext cx="8733544" cy="24295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chemeClr val="bg1"/>
                </a:solidFill>
                <a:latin typeface="Helvetica" pitchFamily="2" charset="0"/>
                <a:ea typeface="+mj-ea"/>
                <a:cs typeface="+mj-cs"/>
              </a:rPr>
              <a:t>Individual Differences in Daily Rhythms of Cognitive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2159FC-B2DD-8F44-8EAC-DD133C94826A}"/>
              </a:ext>
            </a:extLst>
          </p:cNvPr>
          <p:cNvSpPr/>
          <p:nvPr/>
        </p:nvSpPr>
        <p:spPr>
          <a:xfrm>
            <a:off x="159974" y="4189214"/>
            <a:ext cx="6339840" cy="1655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Emorie D. Beck, </a:t>
            </a:r>
            <a:r>
              <a:rPr lang="en-US" sz="2400" dirty="0" err="1">
                <a:solidFill>
                  <a:schemeClr val="tx1"/>
                </a:solidFill>
                <a:latin typeface="Helvetica" pitchFamily="2" charset="0"/>
              </a:rPr>
              <a:t>Ph.D</a:t>
            </a:r>
            <a:endParaRPr lang="en-US" sz="2400" dirty="0">
              <a:solidFill>
                <a:schemeClr val="tx1"/>
              </a:solidFill>
              <a:latin typeface="Helvetica" pitchFamily="2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University of California, Davis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34E832-2CB5-314C-8767-2E2FB436C649}"/>
              </a:ext>
            </a:extLst>
          </p:cNvPr>
          <p:cNvSpPr/>
          <p:nvPr/>
        </p:nvSpPr>
        <p:spPr>
          <a:xfrm>
            <a:off x="584976" y="5123703"/>
            <a:ext cx="2263103" cy="4364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@</a:t>
            </a:r>
            <a:r>
              <a:rPr lang="en-US" sz="2400" dirty="0" err="1">
                <a:solidFill>
                  <a:schemeClr val="tx1"/>
                </a:solidFill>
                <a:latin typeface="Helvetica" pitchFamily="2" charset="0"/>
              </a:rPr>
              <a:t>EmorieBeck</a:t>
            </a:r>
            <a:endParaRPr lang="en-US" sz="24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14" name="Picture 2" descr="twitter-icon-circle-blue-logo-preview - Utility People">
            <a:extLst>
              <a:ext uri="{FF2B5EF4-FFF2-40B4-BE49-F238E27FC236}">
                <a16:creationId xmlns:a16="http://schemas.microsoft.com/office/drawing/2014/main" id="{F847BE6D-A9B3-2E4D-AD1E-DFDD3362F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974" y="5034046"/>
            <a:ext cx="520568" cy="52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DB14CCE-CE58-81FD-58F0-3F081F52F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74" y="5728260"/>
            <a:ext cx="4108944" cy="10512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64B7994-6421-F57C-BC85-DD437C801350}"/>
              </a:ext>
            </a:extLst>
          </p:cNvPr>
          <p:cNvSpPr/>
          <p:nvPr/>
        </p:nvSpPr>
        <p:spPr>
          <a:xfrm>
            <a:off x="0" y="3704492"/>
            <a:ext cx="12192000" cy="246185"/>
          </a:xfrm>
          <a:prstGeom prst="rect">
            <a:avLst/>
          </a:prstGeom>
          <a:solidFill>
            <a:srgbClr val="FFB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2B8DF7-83F1-67A7-913F-9917F58C4E52}"/>
              </a:ext>
            </a:extLst>
          </p:cNvPr>
          <p:cNvSpPr/>
          <p:nvPr/>
        </p:nvSpPr>
        <p:spPr>
          <a:xfrm>
            <a:off x="5692186" y="4189214"/>
            <a:ext cx="6339840" cy="16557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tx1"/>
                </a:solidFill>
                <a:latin typeface="Helvetica" pitchFamily="2" charset="0"/>
              </a:rPr>
              <a:t>Zoë W. Hawks, </a:t>
            </a:r>
            <a:r>
              <a:rPr lang="en-US" sz="2400" dirty="0" err="1">
                <a:solidFill>
                  <a:schemeClr val="tx1"/>
                </a:solidFill>
                <a:latin typeface="Helvetica" pitchFamily="2" charset="0"/>
              </a:rPr>
              <a:t>Ph.D</a:t>
            </a:r>
            <a:endParaRPr lang="en-US" sz="24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8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2A372E-19FC-C50F-338A-DF07D5F8637F}"/>
              </a:ext>
            </a:extLst>
          </p:cNvPr>
          <p:cNvSpPr/>
          <p:nvPr/>
        </p:nvSpPr>
        <p:spPr>
          <a:xfrm>
            <a:off x="0" y="0"/>
            <a:ext cx="12192000" cy="8787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Helvetica" pitchFamily="2" charset="0"/>
              </a:rPr>
              <a:t>Q2: Individual Differences in Daily Cycles of Cognitive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D5151-5621-A645-3A7B-DDFEBCC6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774" y="878774"/>
            <a:ext cx="11958452" cy="59792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E613F2-4B29-B2B9-5722-225CF2EC5EB0}"/>
              </a:ext>
            </a:extLst>
          </p:cNvPr>
          <p:cNvSpPr/>
          <p:nvPr/>
        </p:nvSpPr>
        <p:spPr>
          <a:xfrm>
            <a:off x="6886958" y="1775359"/>
            <a:ext cx="4869614" cy="3946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83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70484-A19B-BB79-458E-335B7F26C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9B5EC6-5C08-05B6-93E7-7100597F449F}"/>
              </a:ext>
            </a:extLst>
          </p:cNvPr>
          <p:cNvSpPr/>
          <p:nvPr/>
        </p:nvSpPr>
        <p:spPr>
          <a:xfrm>
            <a:off x="0" y="0"/>
            <a:ext cx="12192000" cy="8787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Helvetica" pitchFamily="2" charset="0"/>
              </a:rPr>
              <a:t>Q2: Individual Differences in Daily Cycles of Cognitive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C792C-C978-A39C-E1B1-A9D79499D4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774" y="878774"/>
            <a:ext cx="11958452" cy="59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59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C63D8-9AAE-F372-E990-6088199BB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C556115-AB56-FFD9-A7C4-A3005EDEE6B6}"/>
              </a:ext>
            </a:extLst>
          </p:cNvPr>
          <p:cNvSpPr/>
          <p:nvPr/>
        </p:nvSpPr>
        <p:spPr>
          <a:xfrm>
            <a:off x="0" y="0"/>
            <a:ext cx="12192000" cy="8787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Helvetica" pitchFamily="2" charset="0"/>
              </a:rPr>
              <a:t>Q2: Individual Differences in Daily Cycles of Cognitive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C33DC6-75CF-B0FF-9AE7-E87A5FAECB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774" y="878774"/>
            <a:ext cx="11958452" cy="59792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99F055-D3A8-D9EA-BA86-7FB9B2942364}"/>
              </a:ext>
            </a:extLst>
          </p:cNvPr>
          <p:cNvSpPr/>
          <p:nvPr/>
        </p:nvSpPr>
        <p:spPr>
          <a:xfrm>
            <a:off x="116774" y="878774"/>
            <a:ext cx="12075226" cy="5979226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62C488-8417-6267-7656-2B94D6F3B357}"/>
              </a:ext>
            </a:extLst>
          </p:cNvPr>
          <p:cNvSpPr/>
          <p:nvPr/>
        </p:nvSpPr>
        <p:spPr>
          <a:xfrm>
            <a:off x="1691366" y="1570892"/>
            <a:ext cx="8710247" cy="3716216"/>
          </a:xfrm>
          <a:prstGeom prst="rect">
            <a:avLst/>
          </a:prstGeom>
          <a:solidFill>
            <a:srgbClr val="C3A7DB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Helvetica" pitchFamily="2" charset="0"/>
              </a:rPr>
              <a:t>Within-person, there are individual differences in </a:t>
            </a:r>
            <a:r>
              <a:rPr lang="en-US" sz="3600" b="1" i="1" dirty="0">
                <a:solidFill>
                  <a:schemeClr val="tx1"/>
                </a:solidFill>
                <a:latin typeface="Helvetica" pitchFamily="2" charset="0"/>
              </a:rPr>
              <a:t>when</a:t>
            </a:r>
            <a:r>
              <a:rPr lang="en-US" sz="3600" b="1" dirty="0">
                <a:solidFill>
                  <a:schemeClr val="tx1"/>
                </a:solidFill>
                <a:latin typeface="Helvetica" pitchFamily="2" charset="0"/>
              </a:rPr>
              <a:t> dips in performance occur (phase shift) and </a:t>
            </a:r>
            <a:r>
              <a:rPr lang="en-US" sz="3600" b="1" i="1" dirty="0">
                <a:solidFill>
                  <a:schemeClr val="tx1"/>
                </a:solidFill>
                <a:latin typeface="Helvetica" pitchFamily="2" charset="0"/>
              </a:rPr>
              <a:t>how extreme </a:t>
            </a:r>
            <a:r>
              <a:rPr lang="en-US" sz="3600" b="1" dirty="0">
                <a:solidFill>
                  <a:schemeClr val="tx1"/>
                </a:solidFill>
                <a:latin typeface="Helvetica" pitchFamily="2" charset="0"/>
              </a:rPr>
              <a:t>they are (amplitude).</a:t>
            </a:r>
          </a:p>
        </p:txBody>
      </p:sp>
    </p:spTree>
    <p:extLst>
      <p:ext uri="{BB962C8B-B14F-4D97-AF65-F5344CB8AC3E}">
        <p14:creationId xmlns:p14="http://schemas.microsoft.com/office/powerpoint/2010/main" val="4178389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D3F744-2202-F341-99FF-37E7FA733DE6}"/>
              </a:ext>
            </a:extLst>
          </p:cNvPr>
          <p:cNvSpPr/>
          <p:nvPr/>
        </p:nvSpPr>
        <p:spPr>
          <a:xfrm>
            <a:off x="1595252" y="1214252"/>
            <a:ext cx="9001496" cy="442949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04BEB41C-F671-0A40-EBF0-AB11BBB71EBF}"/>
              </a:ext>
            </a:extLst>
          </p:cNvPr>
          <p:cNvSpPr/>
          <p:nvPr/>
        </p:nvSpPr>
        <p:spPr>
          <a:xfrm flipV="1">
            <a:off x="1595251" y="2003793"/>
            <a:ext cx="8965871" cy="2230749"/>
          </a:xfrm>
          <a:custGeom>
            <a:avLst/>
            <a:gdLst>
              <a:gd name="connsiteX0" fmla="*/ 0 w 8965871"/>
              <a:gd name="connsiteY0" fmla="*/ 3623844 h 3623844"/>
              <a:gd name="connsiteX1" fmla="*/ 676894 w 8965871"/>
              <a:gd name="connsiteY1" fmla="*/ 2436311 h 3623844"/>
              <a:gd name="connsiteX2" fmla="*/ 1520042 w 8965871"/>
              <a:gd name="connsiteY2" fmla="*/ 2555064 h 3623844"/>
              <a:gd name="connsiteX3" fmla="*/ 2208811 w 8965871"/>
              <a:gd name="connsiteY3" fmla="*/ 1605038 h 3623844"/>
              <a:gd name="connsiteX4" fmla="*/ 3253839 w 8965871"/>
              <a:gd name="connsiteY4" fmla="*/ 1985049 h 3623844"/>
              <a:gd name="connsiteX5" fmla="*/ 5213268 w 8965871"/>
              <a:gd name="connsiteY5" fmla="*/ 797516 h 3623844"/>
              <a:gd name="connsiteX6" fmla="*/ 6626432 w 8965871"/>
              <a:gd name="connsiteY6" fmla="*/ 1094399 h 3623844"/>
              <a:gd name="connsiteX7" fmla="*/ 8360229 w 8965871"/>
              <a:gd name="connsiteY7" fmla="*/ 120623 h 3623844"/>
              <a:gd name="connsiteX8" fmla="*/ 8965871 w 8965871"/>
              <a:gd name="connsiteY8" fmla="*/ 25620 h 3623844"/>
              <a:gd name="connsiteX0" fmla="*/ 0 w 9085614"/>
              <a:gd name="connsiteY0" fmla="*/ 985514 h 2648858"/>
              <a:gd name="connsiteX1" fmla="*/ 796637 w 9085614"/>
              <a:gd name="connsiteY1" fmla="*/ 2436311 h 2648858"/>
              <a:gd name="connsiteX2" fmla="*/ 1639785 w 9085614"/>
              <a:gd name="connsiteY2" fmla="*/ 2555064 h 2648858"/>
              <a:gd name="connsiteX3" fmla="*/ 2328554 w 9085614"/>
              <a:gd name="connsiteY3" fmla="*/ 1605038 h 2648858"/>
              <a:gd name="connsiteX4" fmla="*/ 3373582 w 9085614"/>
              <a:gd name="connsiteY4" fmla="*/ 1985049 h 2648858"/>
              <a:gd name="connsiteX5" fmla="*/ 5333011 w 9085614"/>
              <a:gd name="connsiteY5" fmla="*/ 797516 h 2648858"/>
              <a:gd name="connsiteX6" fmla="*/ 6746175 w 9085614"/>
              <a:gd name="connsiteY6" fmla="*/ 1094399 h 2648858"/>
              <a:gd name="connsiteX7" fmla="*/ 8479972 w 9085614"/>
              <a:gd name="connsiteY7" fmla="*/ 120623 h 2648858"/>
              <a:gd name="connsiteX8" fmla="*/ 9085614 w 9085614"/>
              <a:gd name="connsiteY8" fmla="*/ 25620 h 2648858"/>
              <a:gd name="connsiteX0" fmla="*/ 0 w 8976757"/>
              <a:gd name="connsiteY0" fmla="*/ 841842 h 2656561"/>
              <a:gd name="connsiteX1" fmla="*/ 687780 w 8976757"/>
              <a:gd name="connsiteY1" fmla="*/ 2436311 h 2656561"/>
              <a:gd name="connsiteX2" fmla="*/ 1530928 w 8976757"/>
              <a:gd name="connsiteY2" fmla="*/ 2555064 h 2656561"/>
              <a:gd name="connsiteX3" fmla="*/ 2219697 w 8976757"/>
              <a:gd name="connsiteY3" fmla="*/ 1605038 h 2656561"/>
              <a:gd name="connsiteX4" fmla="*/ 3264725 w 8976757"/>
              <a:gd name="connsiteY4" fmla="*/ 1985049 h 2656561"/>
              <a:gd name="connsiteX5" fmla="*/ 5224154 w 8976757"/>
              <a:gd name="connsiteY5" fmla="*/ 797516 h 2656561"/>
              <a:gd name="connsiteX6" fmla="*/ 6637318 w 8976757"/>
              <a:gd name="connsiteY6" fmla="*/ 1094399 h 2656561"/>
              <a:gd name="connsiteX7" fmla="*/ 8371115 w 8976757"/>
              <a:gd name="connsiteY7" fmla="*/ 120623 h 2656561"/>
              <a:gd name="connsiteX8" fmla="*/ 8976757 w 8976757"/>
              <a:gd name="connsiteY8" fmla="*/ 25620 h 2656561"/>
              <a:gd name="connsiteX0" fmla="*/ 144677 w 9121434"/>
              <a:gd name="connsiteY0" fmla="*/ 841842 h 2676526"/>
              <a:gd name="connsiteX1" fmla="*/ 29882 w 9121434"/>
              <a:gd name="connsiteY1" fmla="*/ 496319 h 2676526"/>
              <a:gd name="connsiteX2" fmla="*/ 832457 w 9121434"/>
              <a:gd name="connsiteY2" fmla="*/ 2436311 h 2676526"/>
              <a:gd name="connsiteX3" fmla="*/ 1675605 w 9121434"/>
              <a:gd name="connsiteY3" fmla="*/ 2555064 h 2676526"/>
              <a:gd name="connsiteX4" fmla="*/ 2364374 w 9121434"/>
              <a:gd name="connsiteY4" fmla="*/ 1605038 h 2676526"/>
              <a:gd name="connsiteX5" fmla="*/ 3409402 w 9121434"/>
              <a:gd name="connsiteY5" fmla="*/ 1985049 h 2676526"/>
              <a:gd name="connsiteX6" fmla="*/ 5368831 w 9121434"/>
              <a:gd name="connsiteY6" fmla="*/ 797516 h 2676526"/>
              <a:gd name="connsiteX7" fmla="*/ 6781995 w 9121434"/>
              <a:gd name="connsiteY7" fmla="*/ 1094399 h 2676526"/>
              <a:gd name="connsiteX8" fmla="*/ 8515792 w 9121434"/>
              <a:gd name="connsiteY8" fmla="*/ 120623 h 2676526"/>
              <a:gd name="connsiteX9" fmla="*/ 9121434 w 9121434"/>
              <a:gd name="connsiteY9" fmla="*/ 25620 h 267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21434" h="2676526">
                <a:moveTo>
                  <a:pt x="144677" y="841842"/>
                </a:moveTo>
                <a:cubicBezTo>
                  <a:pt x="169087" y="838676"/>
                  <a:pt x="-84748" y="230574"/>
                  <a:pt x="29882" y="496319"/>
                </a:cubicBezTo>
                <a:cubicBezTo>
                  <a:pt x="144512" y="762064"/>
                  <a:pt x="558170" y="2093187"/>
                  <a:pt x="832457" y="2436311"/>
                </a:cubicBezTo>
                <a:cubicBezTo>
                  <a:pt x="1106744" y="2779435"/>
                  <a:pt x="1420286" y="2693609"/>
                  <a:pt x="1675605" y="2555064"/>
                </a:cubicBezTo>
                <a:cubicBezTo>
                  <a:pt x="1930924" y="2416519"/>
                  <a:pt x="2075408" y="1700040"/>
                  <a:pt x="2364374" y="1605038"/>
                </a:cubicBezTo>
                <a:cubicBezTo>
                  <a:pt x="2653340" y="1510036"/>
                  <a:pt x="2908659" y="2119636"/>
                  <a:pt x="3409402" y="1985049"/>
                </a:cubicBezTo>
                <a:cubicBezTo>
                  <a:pt x="3910145" y="1850462"/>
                  <a:pt x="4806732" y="945958"/>
                  <a:pt x="5368831" y="797516"/>
                </a:cubicBezTo>
                <a:cubicBezTo>
                  <a:pt x="5930930" y="649074"/>
                  <a:pt x="6257501" y="1207215"/>
                  <a:pt x="6781995" y="1094399"/>
                </a:cubicBezTo>
                <a:cubicBezTo>
                  <a:pt x="7306489" y="981583"/>
                  <a:pt x="8125886" y="298753"/>
                  <a:pt x="8515792" y="120623"/>
                </a:cubicBezTo>
                <a:cubicBezTo>
                  <a:pt x="8905698" y="-57507"/>
                  <a:pt x="9010598" y="9786"/>
                  <a:pt x="9121434" y="2562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80D1-4E0A-41BF-B1E3-5F889DD58852}"/>
              </a:ext>
            </a:extLst>
          </p:cNvPr>
          <p:cNvSpPr/>
          <p:nvPr/>
        </p:nvSpPr>
        <p:spPr>
          <a:xfrm>
            <a:off x="5068784" y="5771407"/>
            <a:ext cx="2054431" cy="391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 (Years)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120C83-4213-B832-A2EF-7E616FB95317}"/>
              </a:ext>
            </a:extLst>
          </p:cNvPr>
          <p:cNvSpPr/>
          <p:nvPr/>
        </p:nvSpPr>
        <p:spPr>
          <a:xfrm>
            <a:off x="1842653" y="138051"/>
            <a:ext cx="8506691" cy="101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Helvetica" pitchFamily="2" charset="0"/>
              </a:rPr>
              <a:t>Lifespan Cognitive (Level) Decline</a:t>
            </a:r>
          </a:p>
        </p:txBody>
      </p:sp>
    </p:spTree>
    <p:extLst>
      <p:ext uri="{BB962C8B-B14F-4D97-AF65-F5344CB8AC3E}">
        <p14:creationId xmlns:p14="http://schemas.microsoft.com/office/powerpoint/2010/main" val="516469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29F2F173-7F05-5098-E7A0-3EF549EC545D}"/>
              </a:ext>
            </a:extLst>
          </p:cNvPr>
          <p:cNvSpPr/>
          <p:nvPr/>
        </p:nvSpPr>
        <p:spPr>
          <a:xfrm flipV="1">
            <a:off x="1595251" y="2003793"/>
            <a:ext cx="8965871" cy="2230749"/>
          </a:xfrm>
          <a:custGeom>
            <a:avLst/>
            <a:gdLst>
              <a:gd name="connsiteX0" fmla="*/ 0 w 8965871"/>
              <a:gd name="connsiteY0" fmla="*/ 3623844 h 3623844"/>
              <a:gd name="connsiteX1" fmla="*/ 676894 w 8965871"/>
              <a:gd name="connsiteY1" fmla="*/ 2436311 h 3623844"/>
              <a:gd name="connsiteX2" fmla="*/ 1520042 w 8965871"/>
              <a:gd name="connsiteY2" fmla="*/ 2555064 h 3623844"/>
              <a:gd name="connsiteX3" fmla="*/ 2208811 w 8965871"/>
              <a:gd name="connsiteY3" fmla="*/ 1605038 h 3623844"/>
              <a:gd name="connsiteX4" fmla="*/ 3253839 w 8965871"/>
              <a:gd name="connsiteY4" fmla="*/ 1985049 h 3623844"/>
              <a:gd name="connsiteX5" fmla="*/ 5213268 w 8965871"/>
              <a:gd name="connsiteY5" fmla="*/ 797516 h 3623844"/>
              <a:gd name="connsiteX6" fmla="*/ 6626432 w 8965871"/>
              <a:gd name="connsiteY6" fmla="*/ 1094399 h 3623844"/>
              <a:gd name="connsiteX7" fmla="*/ 8360229 w 8965871"/>
              <a:gd name="connsiteY7" fmla="*/ 120623 h 3623844"/>
              <a:gd name="connsiteX8" fmla="*/ 8965871 w 8965871"/>
              <a:gd name="connsiteY8" fmla="*/ 25620 h 3623844"/>
              <a:gd name="connsiteX0" fmla="*/ 0 w 9085614"/>
              <a:gd name="connsiteY0" fmla="*/ 985514 h 2648858"/>
              <a:gd name="connsiteX1" fmla="*/ 796637 w 9085614"/>
              <a:gd name="connsiteY1" fmla="*/ 2436311 h 2648858"/>
              <a:gd name="connsiteX2" fmla="*/ 1639785 w 9085614"/>
              <a:gd name="connsiteY2" fmla="*/ 2555064 h 2648858"/>
              <a:gd name="connsiteX3" fmla="*/ 2328554 w 9085614"/>
              <a:gd name="connsiteY3" fmla="*/ 1605038 h 2648858"/>
              <a:gd name="connsiteX4" fmla="*/ 3373582 w 9085614"/>
              <a:gd name="connsiteY4" fmla="*/ 1985049 h 2648858"/>
              <a:gd name="connsiteX5" fmla="*/ 5333011 w 9085614"/>
              <a:gd name="connsiteY5" fmla="*/ 797516 h 2648858"/>
              <a:gd name="connsiteX6" fmla="*/ 6746175 w 9085614"/>
              <a:gd name="connsiteY6" fmla="*/ 1094399 h 2648858"/>
              <a:gd name="connsiteX7" fmla="*/ 8479972 w 9085614"/>
              <a:gd name="connsiteY7" fmla="*/ 120623 h 2648858"/>
              <a:gd name="connsiteX8" fmla="*/ 9085614 w 9085614"/>
              <a:gd name="connsiteY8" fmla="*/ 25620 h 2648858"/>
              <a:gd name="connsiteX0" fmla="*/ 0 w 8976757"/>
              <a:gd name="connsiteY0" fmla="*/ 841842 h 2656561"/>
              <a:gd name="connsiteX1" fmla="*/ 687780 w 8976757"/>
              <a:gd name="connsiteY1" fmla="*/ 2436311 h 2656561"/>
              <a:gd name="connsiteX2" fmla="*/ 1530928 w 8976757"/>
              <a:gd name="connsiteY2" fmla="*/ 2555064 h 2656561"/>
              <a:gd name="connsiteX3" fmla="*/ 2219697 w 8976757"/>
              <a:gd name="connsiteY3" fmla="*/ 1605038 h 2656561"/>
              <a:gd name="connsiteX4" fmla="*/ 3264725 w 8976757"/>
              <a:gd name="connsiteY4" fmla="*/ 1985049 h 2656561"/>
              <a:gd name="connsiteX5" fmla="*/ 5224154 w 8976757"/>
              <a:gd name="connsiteY5" fmla="*/ 797516 h 2656561"/>
              <a:gd name="connsiteX6" fmla="*/ 6637318 w 8976757"/>
              <a:gd name="connsiteY6" fmla="*/ 1094399 h 2656561"/>
              <a:gd name="connsiteX7" fmla="*/ 8371115 w 8976757"/>
              <a:gd name="connsiteY7" fmla="*/ 120623 h 2656561"/>
              <a:gd name="connsiteX8" fmla="*/ 8976757 w 8976757"/>
              <a:gd name="connsiteY8" fmla="*/ 25620 h 2656561"/>
              <a:gd name="connsiteX0" fmla="*/ 144677 w 9121434"/>
              <a:gd name="connsiteY0" fmla="*/ 841842 h 2676526"/>
              <a:gd name="connsiteX1" fmla="*/ 29882 w 9121434"/>
              <a:gd name="connsiteY1" fmla="*/ 496319 h 2676526"/>
              <a:gd name="connsiteX2" fmla="*/ 832457 w 9121434"/>
              <a:gd name="connsiteY2" fmla="*/ 2436311 h 2676526"/>
              <a:gd name="connsiteX3" fmla="*/ 1675605 w 9121434"/>
              <a:gd name="connsiteY3" fmla="*/ 2555064 h 2676526"/>
              <a:gd name="connsiteX4" fmla="*/ 2364374 w 9121434"/>
              <a:gd name="connsiteY4" fmla="*/ 1605038 h 2676526"/>
              <a:gd name="connsiteX5" fmla="*/ 3409402 w 9121434"/>
              <a:gd name="connsiteY5" fmla="*/ 1985049 h 2676526"/>
              <a:gd name="connsiteX6" fmla="*/ 5368831 w 9121434"/>
              <a:gd name="connsiteY6" fmla="*/ 797516 h 2676526"/>
              <a:gd name="connsiteX7" fmla="*/ 6781995 w 9121434"/>
              <a:gd name="connsiteY7" fmla="*/ 1094399 h 2676526"/>
              <a:gd name="connsiteX8" fmla="*/ 8515792 w 9121434"/>
              <a:gd name="connsiteY8" fmla="*/ 120623 h 2676526"/>
              <a:gd name="connsiteX9" fmla="*/ 9121434 w 9121434"/>
              <a:gd name="connsiteY9" fmla="*/ 25620 h 2676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21434" h="2676526">
                <a:moveTo>
                  <a:pt x="144677" y="841842"/>
                </a:moveTo>
                <a:cubicBezTo>
                  <a:pt x="169087" y="838676"/>
                  <a:pt x="-84748" y="230574"/>
                  <a:pt x="29882" y="496319"/>
                </a:cubicBezTo>
                <a:cubicBezTo>
                  <a:pt x="144512" y="762064"/>
                  <a:pt x="558170" y="2093187"/>
                  <a:pt x="832457" y="2436311"/>
                </a:cubicBezTo>
                <a:cubicBezTo>
                  <a:pt x="1106744" y="2779435"/>
                  <a:pt x="1420286" y="2693609"/>
                  <a:pt x="1675605" y="2555064"/>
                </a:cubicBezTo>
                <a:cubicBezTo>
                  <a:pt x="1930924" y="2416519"/>
                  <a:pt x="2075408" y="1700040"/>
                  <a:pt x="2364374" y="1605038"/>
                </a:cubicBezTo>
                <a:cubicBezTo>
                  <a:pt x="2653340" y="1510036"/>
                  <a:pt x="2908659" y="2119636"/>
                  <a:pt x="3409402" y="1985049"/>
                </a:cubicBezTo>
                <a:cubicBezTo>
                  <a:pt x="3910145" y="1850462"/>
                  <a:pt x="4806732" y="945958"/>
                  <a:pt x="5368831" y="797516"/>
                </a:cubicBezTo>
                <a:cubicBezTo>
                  <a:pt x="5930930" y="649074"/>
                  <a:pt x="6257501" y="1207215"/>
                  <a:pt x="6781995" y="1094399"/>
                </a:cubicBezTo>
                <a:cubicBezTo>
                  <a:pt x="7306489" y="981583"/>
                  <a:pt x="8125886" y="298753"/>
                  <a:pt x="8515792" y="120623"/>
                </a:cubicBezTo>
                <a:cubicBezTo>
                  <a:pt x="8905698" y="-57507"/>
                  <a:pt x="9010598" y="9786"/>
                  <a:pt x="9121434" y="2562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D3F744-2202-F341-99FF-37E7FA733DE6}"/>
              </a:ext>
            </a:extLst>
          </p:cNvPr>
          <p:cNvSpPr/>
          <p:nvPr/>
        </p:nvSpPr>
        <p:spPr>
          <a:xfrm>
            <a:off x="1595252" y="1214252"/>
            <a:ext cx="9001496" cy="442949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80D1-4E0A-41BF-B1E3-5F889DD58852}"/>
              </a:ext>
            </a:extLst>
          </p:cNvPr>
          <p:cNvSpPr/>
          <p:nvPr/>
        </p:nvSpPr>
        <p:spPr>
          <a:xfrm>
            <a:off x="5068784" y="5771407"/>
            <a:ext cx="2054431" cy="391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 (Years)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9029C0-49FF-351B-5EAD-0DBA23496E79}"/>
              </a:ext>
            </a:extLst>
          </p:cNvPr>
          <p:cNvSpPr/>
          <p:nvPr/>
        </p:nvSpPr>
        <p:spPr>
          <a:xfrm>
            <a:off x="7881906" y="3080300"/>
            <a:ext cx="486889" cy="498764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C9FD17-AAED-4ED5-01F7-D246538559F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589182" y="3009907"/>
            <a:ext cx="3536169" cy="703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976CE3-8727-5AF6-CAE7-AE0629B6A07D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4568741" y="3579064"/>
            <a:ext cx="3556610" cy="173932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C9855-4B3B-C0BD-8553-D2AE7050601F}"/>
              </a:ext>
            </a:extLst>
          </p:cNvPr>
          <p:cNvSpPr/>
          <p:nvPr/>
        </p:nvSpPr>
        <p:spPr>
          <a:xfrm>
            <a:off x="366044" y="3009907"/>
            <a:ext cx="4202697" cy="2308485"/>
          </a:xfrm>
          <a:prstGeom prst="rect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854FD30E-3EE6-9B8A-8660-3B8E41BCF187}"/>
              </a:ext>
            </a:extLst>
          </p:cNvPr>
          <p:cNvSpPr/>
          <p:nvPr/>
        </p:nvSpPr>
        <p:spPr>
          <a:xfrm>
            <a:off x="386485" y="3204779"/>
            <a:ext cx="4152275" cy="1903751"/>
          </a:xfrm>
          <a:custGeom>
            <a:avLst/>
            <a:gdLst>
              <a:gd name="connsiteX0" fmla="*/ 0 w 4152275"/>
              <a:gd name="connsiteY0" fmla="*/ 1349115 h 1903751"/>
              <a:gd name="connsiteX1" fmla="*/ 299803 w 4152275"/>
              <a:gd name="connsiteY1" fmla="*/ 614597 h 1903751"/>
              <a:gd name="connsiteX2" fmla="*/ 734518 w 4152275"/>
              <a:gd name="connsiteY2" fmla="*/ 1858781 h 1903751"/>
              <a:gd name="connsiteX3" fmla="*/ 824459 w 4152275"/>
              <a:gd name="connsiteY3" fmla="*/ 1199213 h 1903751"/>
              <a:gd name="connsiteX4" fmla="*/ 1139252 w 4152275"/>
              <a:gd name="connsiteY4" fmla="*/ 1199213 h 1903751"/>
              <a:gd name="connsiteX5" fmla="*/ 1319134 w 4152275"/>
              <a:gd name="connsiteY5" fmla="*/ 599607 h 1903751"/>
              <a:gd name="connsiteX6" fmla="*/ 1528997 w 4152275"/>
              <a:gd name="connsiteY6" fmla="*/ 1214204 h 1903751"/>
              <a:gd name="connsiteX7" fmla="*/ 1843790 w 4152275"/>
              <a:gd name="connsiteY7" fmla="*/ 0 h 1903751"/>
              <a:gd name="connsiteX8" fmla="*/ 2083633 w 4152275"/>
              <a:gd name="connsiteY8" fmla="*/ 1903751 h 1903751"/>
              <a:gd name="connsiteX9" fmla="*/ 2443397 w 4152275"/>
              <a:gd name="connsiteY9" fmla="*/ 1903751 h 1903751"/>
              <a:gd name="connsiteX10" fmla="*/ 2563318 w 4152275"/>
              <a:gd name="connsiteY10" fmla="*/ 1214204 h 1903751"/>
              <a:gd name="connsiteX11" fmla="*/ 2983043 w 4152275"/>
              <a:gd name="connsiteY11" fmla="*/ 1214204 h 1903751"/>
              <a:gd name="connsiteX12" fmla="*/ 3147934 w 4152275"/>
              <a:gd name="connsiteY12" fmla="*/ 599607 h 1903751"/>
              <a:gd name="connsiteX13" fmla="*/ 3387777 w 4152275"/>
              <a:gd name="connsiteY13" fmla="*/ 1244184 h 1903751"/>
              <a:gd name="connsiteX14" fmla="*/ 3612629 w 4152275"/>
              <a:gd name="connsiteY14" fmla="*/ 1888761 h 1903751"/>
              <a:gd name="connsiteX15" fmla="*/ 3927423 w 4152275"/>
              <a:gd name="connsiteY15" fmla="*/ 1214204 h 1903751"/>
              <a:gd name="connsiteX16" fmla="*/ 4152275 w 4152275"/>
              <a:gd name="connsiteY16" fmla="*/ 299804 h 190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2275" h="1903751">
                <a:moveTo>
                  <a:pt x="0" y="1349115"/>
                </a:moveTo>
                <a:lnTo>
                  <a:pt x="299803" y="614597"/>
                </a:lnTo>
                <a:lnTo>
                  <a:pt x="734518" y="1858781"/>
                </a:lnTo>
                <a:lnTo>
                  <a:pt x="824459" y="1199213"/>
                </a:lnTo>
                <a:lnTo>
                  <a:pt x="1139252" y="1199213"/>
                </a:lnTo>
                <a:lnTo>
                  <a:pt x="1319134" y="599607"/>
                </a:lnTo>
                <a:lnTo>
                  <a:pt x="1528997" y="1214204"/>
                </a:lnTo>
                <a:lnTo>
                  <a:pt x="1843790" y="0"/>
                </a:lnTo>
                <a:lnTo>
                  <a:pt x="2083633" y="1903751"/>
                </a:lnTo>
                <a:lnTo>
                  <a:pt x="2443397" y="1903751"/>
                </a:lnTo>
                <a:lnTo>
                  <a:pt x="2563318" y="1214204"/>
                </a:lnTo>
                <a:lnTo>
                  <a:pt x="2983043" y="1214204"/>
                </a:lnTo>
                <a:lnTo>
                  <a:pt x="3147934" y="599607"/>
                </a:lnTo>
                <a:lnTo>
                  <a:pt x="3387777" y="1244184"/>
                </a:lnTo>
                <a:lnTo>
                  <a:pt x="3612629" y="1888761"/>
                </a:lnTo>
                <a:lnTo>
                  <a:pt x="3927423" y="1214204"/>
                </a:lnTo>
                <a:lnTo>
                  <a:pt x="4152275" y="299804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48DD7E-41B5-31A1-7340-1FEB92F0E604}"/>
              </a:ext>
            </a:extLst>
          </p:cNvPr>
          <p:cNvSpPr/>
          <p:nvPr/>
        </p:nvSpPr>
        <p:spPr>
          <a:xfrm>
            <a:off x="1435406" y="5337957"/>
            <a:ext cx="2054431" cy="39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 (Hours)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7D795F-AE5C-D382-F2CF-67FEC11D1D46}"/>
              </a:ext>
            </a:extLst>
          </p:cNvPr>
          <p:cNvSpPr/>
          <p:nvPr/>
        </p:nvSpPr>
        <p:spPr>
          <a:xfrm>
            <a:off x="2090057" y="119743"/>
            <a:ext cx="8011886" cy="101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Helvetica" pitchFamily="2" charset="0"/>
              </a:rPr>
              <a:t>Lifespan Cognitive </a:t>
            </a:r>
            <a:r>
              <a:rPr lang="en-US" sz="4000" b="1" u="sng" dirty="0">
                <a:solidFill>
                  <a:srgbClr val="C00000"/>
                </a:solidFill>
                <a:latin typeface="Helvetica" pitchFamily="2" charset="0"/>
              </a:rPr>
              <a:t>Variability</a:t>
            </a:r>
          </a:p>
        </p:txBody>
      </p:sp>
    </p:spTree>
    <p:extLst>
      <p:ext uri="{BB962C8B-B14F-4D97-AF65-F5344CB8AC3E}">
        <p14:creationId xmlns:p14="http://schemas.microsoft.com/office/powerpoint/2010/main" val="5184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6C2126-3172-DCF8-8E5E-B9D1CC70AE38}"/>
              </a:ext>
            </a:extLst>
          </p:cNvPr>
          <p:cNvSpPr/>
          <p:nvPr/>
        </p:nvSpPr>
        <p:spPr>
          <a:xfrm>
            <a:off x="4789163" y="6240153"/>
            <a:ext cx="2054431" cy="39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Time (Hours)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5349E-9274-183B-66E8-CD9EC810247E}"/>
              </a:ext>
            </a:extLst>
          </p:cNvPr>
          <p:cNvSpPr/>
          <p:nvPr/>
        </p:nvSpPr>
        <p:spPr>
          <a:xfrm>
            <a:off x="2090057" y="119743"/>
            <a:ext cx="8011886" cy="101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Helvetica" pitchFamily="2" charset="0"/>
              </a:rPr>
              <a:t>Lifespan Cognitive </a:t>
            </a:r>
            <a:r>
              <a:rPr lang="en-US" sz="4000" b="1" u="sng" dirty="0">
                <a:solidFill>
                  <a:srgbClr val="C00000"/>
                </a:solidFill>
                <a:latin typeface="Helvetica" pitchFamily="2" charset="0"/>
              </a:rPr>
              <a:t>Variability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A191EDF-80B8-E07F-FA0A-543F1C7EF7AA}"/>
              </a:ext>
            </a:extLst>
          </p:cNvPr>
          <p:cNvSpPr>
            <a:spLocks noChangeAspect="1"/>
          </p:cNvSpPr>
          <p:nvPr/>
        </p:nvSpPr>
        <p:spPr>
          <a:xfrm>
            <a:off x="1329203" y="1492545"/>
            <a:ext cx="11831151" cy="4385543"/>
          </a:xfrm>
          <a:custGeom>
            <a:avLst/>
            <a:gdLst>
              <a:gd name="connsiteX0" fmla="*/ 0 w 4152275"/>
              <a:gd name="connsiteY0" fmla="*/ 1349115 h 1903751"/>
              <a:gd name="connsiteX1" fmla="*/ 299803 w 4152275"/>
              <a:gd name="connsiteY1" fmla="*/ 614597 h 1903751"/>
              <a:gd name="connsiteX2" fmla="*/ 734518 w 4152275"/>
              <a:gd name="connsiteY2" fmla="*/ 1858781 h 1903751"/>
              <a:gd name="connsiteX3" fmla="*/ 824459 w 4152275"/>
              <a:gd name="connsiteY3" fmla="*/ 1199213 h 1903751"/>
              <a:gd name="connsiteX4" fmla="*/ 1139252 w 4152275"/>
              <a:gd name="connsiteY4" fmla="*/ 1199213 h 1903751"/>
              <a:gd name="connsiteX5" fmla="*/ 1319134 w 4152275"/>
              <a:gd name="connsiteY5" fmla="*/ 599607 h 1903751"/>
              <a:gd name="connsiteX6" fmla="*/ 1528997 w 4152275"/>
              <a:gd name="connsiteY6" fmla="*/ 1214204 h 1903751"/>
              <a:gd name="connsiteX7" fmla="*/ 1843790 w 4152275"/>
              <a:gd name="connsiteY7" fmla="*/ 0 h 1903751"/>
              <a:gd name="connsiteX8" fmla="*/ 2083633 w 4152275"/>
              <a:gd name="connsiteY8" fmla="*/ 1903751 h 1903751"/>
              <a:gd name="connsiteX9" fmla="*/ 2443397 w 4152275"/>
              <a:gd name="connsiteY9" fmla="*/ 1903751 h 1903751"/>
              <a:gd name="connsiteX10" fmla="*/ 2563318 w 4152275"/>
              <a:gd name="connsiteY10" fmla="*/ 1214204 h 1903751"/>
              <a:gd name="connsiteX11" fmla="*/ 2983043 w 4152275"/>
              <a:gd name="connsiteY11" fmla="*/ 1214204 h 1903751"/>
              <a:gd name="connsiteX12" fmla="*/ 3147934 w 4152275"/>
              <a:gd name="connsiteY12" fmla="*/ 599607 h 1903751"/>
              <a:gd name="connsiteX13" fmla="*/ 3387777 w 4152275"/>
              <a:gd name="connsiteY13" fmla="*/ 1244184 h 1903751"/>
              <a:gd name="connsiteX14" fmla="*/ 3612629 w 4152275"/>
              <a:gd name="connsiteY14" fmla="*/ 1888761 h 1903751"/>
              <a:gd name="connsiteX15" fmla="*/ 3927423 w 4152275"/>
              <a:gd name="connsiteY15" fmla="*/ 1214204 h 1903751"/>
              <a:gd name="connsiteX16" fmla="*/ 4152275 w 4152275"/>
              <a:gd name="connsiteY16" fmla="*/ 299804 h 1903751"/>
              <a:gd name="connsiteX0" fmla="*/ 0 w 4152275"/>
              <a:gd name="connsiteY0" fmla="*/ 1349115 h 1903751"/>
              <a:gd name="connsiteX1" fmla="*/ 299803 w 4152275"/>
              <a:gd name="connsiteY1" fmla="*/ 614597 h 1903751"/>
              <a:gd name="connsiteX2" fmla="*/ 734518 w 4152275"/>
              <a:gd name="connsiteY2" fmla="*/ 1858781 h 1903751"/>
              <a:gd name="connsiteX3" fmla="*/ 824459 w 4152275"/>
              <a:gd name="connsiteY3" fmla="*/ 1199213 h 1903751"/>
              <a:gd name="connsiteX4" fmla="*/ 1139252 w 4152275"/>
              <a:gd name="connsiteY4" fmla="*/ 1199213 h 1903751"/>
              <a:gd name="connsiteX5" fmla="*/ 1319134 w 4152275"/>
              <a:gd name="connsiteY5" fmla="*/ 599607 h 1903751"/>
              <a:gd name="connsiteX6" fmla="*/ 1528997 w 4152275"/>
              <a:gd name="connsiteY6" fmla="*/ 1214204 h 1903751"/>
              <a:gd name="connsiteX7" fmla="*/ 1843790 w 4152275"/>
              <a:gd name="connsiteY7" fmla="*/ 0 h 1903751"/>
              <a:gd name="connsiteX8" fmla="*/ 2083633 w 4152275"/>
              <a:gd name="connsiteY8" fmla="*/ 1903751 h 1903751"/>
              <a:gd name="connsiteX9" fmla="*/ 2443397 w 4152275"/>
              <a:gd name="connsiteY9" fmla="*/ 1903751 h 1903751"/>
              <a:gd name="connsiteX10" fmla="*/ 2563318 w 4152275"/>
              <a:gd name="connsiteY10" fmla="*/ 1214204 h 1903751"/>
              <a:gd name="connsiteX11" fmla="*/ 2983043 w 4152275"/>
              <a:gd name="connsiteY11" fmla="*/ 1214204 h 1903751"/>
              <a:gd name="connsiteX12" fmla="*/ 3147934 w 4152275"/>
              <a:gd name="connsiteY12" fmla="*/ 599607 h 1903751"/>
              <a:gd name="connsiteX13" fmla="*/ 3387777 w 4152275"/>
              <a:gd name="connsiteY13" fmla="*/ 1244184 h 1903751"/>
              <a:gd name="connsiteX14" fmla="*/ 3612629 w 4152275"/>
              <a:gd name="connsiteY14" fmla="*/ 1888761 h 1903751"/>
              <a:gd name="connsiteX15" fmla="*/ 3927423 w 4152275"/>
              <a:gd name="connsiteY15" fmla="*/ 1214204 h 1903751"/>
              <a:gd name="connsiteX16" fmla="*/ 4152275 w 4152275"/>
              <a:gd name="connsiteY16" fmla="*/ 299804 h 1903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52275" h="1903751">
                <a:moveTo>
                  <a:pt x="0" y="1349115"/>
                </a:moveTo>
                <a:lnTo>
                  <a:pt x="299803" y="614597"/>
                </a:lnTo>
                <a:lnTo>
                  <a:pt x="734518" y="1858781"/>
                </a:lnTo>
                <a:lnTo>
                  <a:pt x="824459" y="1199213"/>
                </a:lnTo>
                <a:lnTo>
                  <a:pt x="1139252" y="1199213"/>
                </a:lnTo>
                <a:lnTo>
                  <a:pt x="1319134" y="599607"/>
                </a:lnTo>
                <a:lnTo>
                  <a:pt x="1528997" y="1214204"/>
                </a:lnTo>
                <a:lnTo>
                  <a:pt x="1843790" y="0"/>
                </a:lnTo>
                <a:lnTo>
                  <a:pt x="2083633" y="1903751"/>
                </a:lnTo>
                <a:lnTo>
                  <a:pt x="2443397" y="1903751"/>
                </a:lnTo>
                <a:lnTo>
                  <a:pt x="2563318" y="1214204"/>
                </a:lnTo>
                <a:lnTo>
                  <a:pt x="2983043" y="1214204"/>
                </a:lnTo>
                <a:lnTo>
                  <a:pt x="3147934" y="599607"/>
                </a:lnTo>
                <a:lnTo>
                  <a:pt x="3387777" y="1244184"/>
                </a:lnTo>
                <a:lnTo>
                  <a:pt x="3612629" y="1888761"/>
                </a:lnTo>
                <a:lnTo>
                  <a:pt x="3927423" y="1214204"/>
                </a:lnTo>
                <a:cubicBezTo>
                  <a:pt x="4002374" y="909404"/>
                  <a:pt x="3926634" y="1225739"/>
                  <a:pt x="4152275" y="299804"/>
                </a:cubicBezTo>
              </a:path>
            </a:pathLst>
          </a:cu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A6BA68-0813-4CE5-82DE-CAB5AA79E023}"/>
              </a:ext>
            </a:extLst>
          </p:cNvPr>
          <p:cNvSpPr/>
          <p:nvPr/>
        </p:nvSpPr>
        <p:spPr>
          <a:xfrm>
            <a:off x="10631979" y="2006600"/>
            <a:ext cx="2544759" cy="387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C19BBC-3747-EC45-2ACD-5A7B424AF23C}"/>
              </a:ext>
            </a:extLst>
          </p:cNvPr>
          <p:cNvSpPr>
            <a:spLocks noChangeAspect="1"/>
          </p:cNvSpPr>
          <p:nvPr/>
        </p:nvSpPr>
        <p:spPr>
          <a:xfrm>
            <a:off x="1303920" y="1132114"/>
            <a:ext cx="9485143" cy="49558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2F7156-42C8-8D1C-26E1-52992A171134}"/>
              </a:ext>
            </a:extLst>
          </p:cNvPr>
          <p:cNvCxnSpPr/>
          <p:nvPr/>
        </p:nvCxnSpPr>
        <p:spPr>
          <a:xfrm>
            <a:off x="1303920" y="2860431"/>
            <a:ext cx="9485143" cy="13950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33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55349E-9274-183B-66E8-CD9EC810247E}"/>
              </a:ext>
            </a:extLst>
          </p:cNvPr>
          <p:cNvSpPr/>
          <p:nvPr/>
        </p:nvSpPr>
        <p:spPr>
          <a:xfrm>
            <a:off x="2090057" y="119743"/>
            <a:ext cx="8011886" cy="101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Helvetica" pitchFamily="2" charset="0"/>
              </a:rPr>
              <a:t>Lifespan Cognitive </a:t>
            </a:r>
            <a:r>
              <a:rPr lang="en-US" sz="4000" b="1" u="sng" dirty="0">
                <a:solidFill>
                  <a:srgbClr val="C00000"/>
                </a:solidFill>
                <a:latin typeface="Helvetica" pitchFamily="2" charset="0"/>
              </a:rPr>
              <a:t>Variability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B4F8E7-2029-68C8-E17C-48E9D6D019BB}"/>
              </a:ext>
            </a:extLst>
          </p:cNvPr>
          <p:cNvCxnSpPr/>
          <p:nvPr/>
        </p:nvCxnSpPr>
        <p:spPr>
          <a:xfrm>
            <a:off x="1303920" y="2860431"/>
            <a:ext cx="9485143" cy="139504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BAA9AC-EEFE-D9F1-A7BA-BDE841969648}"/>
              </a:ext>
            </a:extLst>
          </p:cNvPr>
          <p:cNvGrpSpPr/>
          <p:nvPr/>
        </p:nvGrpSpPr>
        <p:grpSpPr>
          <a:xfrm>
            <a:off x="1303919" y="1132114"/>
            <a:ext cx="11872819" cy="5499925"/>
            <a:chOff x="1303919" y="1132114"/>
            <a:chExt cx="11872819" cy="54999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690A87-430C-7E48-D5AF-2979AA975060}"/>
                </a:ext>
              </a:extLst>
            </p:cNvPr>
            <p:cNvGrpSpPr/>
            <p:nvPr/>
          </p:nvGrpSpPr>
          <p:grpSpPr>
            <a:xfrm>
              <a:off x="1329203" y="1492545"/>
              <a:ext cx="11847535" cy="4385543"/>
              <a:chOff x="1329203" y="1492545"/>
              <a:chExt cx="11847535" cy="4385543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A191EDF-80B8-E07F-FA0A-543F1C7EF7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9203" y="1492545"/>
                <a:ext cx="11831151" cy="4385543"/>
              </a:xfrm>
              <a:custGeom>
                <a:avLst/>
                <a:gdLst>
                  <a:gd name="connsiteX0" fmla="*/ 0 w 4152275"/>
                  <a:gd name="connsiteY0" fmla="*/ 1349115 h 1903751"/>
                  <a:gd name="connsiteX1" fmla="*/ 299803 w 4152275"/>
                  <a:gd name="connsiteY1" fmla="*/ 614597 h 1903751"/>
                  <a:gd name="connsiteX2" fmla="*/ 734518 w 4152275"/>
                  <a:gd name="connsiteY2" fmla="*/ 1858781 h 1903751"/>
                  <a:gd name="connsiteX3" fmla="*/ 824459 w 4152275"/>
                  <a:gd name="connsiteY3" fmla="*/ 1199213 h 1903751"/>
                  <a:gd name="connsiteX4" fmla="*/ 1139252 w 4152275"/>
                  <a:gd name="connsiteY4" fmla="*/ 1199213 h 1903751"/>
                  <a:gd name="connsiteX5" fmla="*/ 1319134 w 4152275"/>
                  <a:gd name="connsiteY5" fmla="*/ 599607 h 1903751"/>
                  <a:gd name="connsiteX6" fmla="*/ 1528997 w 4152275"/>
                  <a:gd name="connsiteY6" fmla="*/ 1214204 h 1903751"/>
                  <a:gd name="connsiteX7" fmla="*/ 1843790 w 4152275"/>
                  <a:gd name="connsiteY7" fmla="*/ 0 h 1903751"/>
                  <a:gd name="connsiteX8" fmla="*/ 2083633 w 4152275"/>
                  <a:gd name="connsiteY8" fmla="*/ 1903751 h 1903751"/>
                  <a:gd name="connsiteX9" fmla="*/ 2443397 w 4152275"/>
                  <a:gd name="connsiteY9" fmla="*/ 1903751 h 1903751"/>
                  <a:gd name="connsiteX10" fmla="*/ 2563318 w 4152275"/>
                  <a:gd name="connsiteY10" fmla="*/ 1214204 h 1903751"/>
                  <a:gd name="connsiteX11" fmla="*/ 2983043 w 4152275"/>
                  <a:gd name="connsiteY11" fmla="*/ 1214204 h 1903751"/>
                  <a:gd name="connsiteX12" fmla="*/ 3147934 w 4152275"/>
                  <a:gd name="connsiteY12" fmla="*/ 599607 h 1903751"/>
                  <a:gd name="connsiteX13" fmla="*/ 3387777 w 4152275"/>
                  <a:gd name="connsiteY13" fmla="*/ 1244184 h 1903751"/>
                  <a:gd name="connsiteX14" fmla="*/ 3612629 w 4152275"/>
                  <a:gd name="connsiteY14" fmla="*/ 1888761 h 1903751"/>
                  <a:gd name="connsiteX15" fmla="*/ 3927423 w 4152275"/>
                  <a:gd name="connsiteY15" fmla="*/ 1214204 h 1903751"/>
                  <a:gd name="connsiteX16" fmla="*/ 4152275 w 4152275"/>
                  <a:gd name="connsiteY16" fmla="*/ 299804 h 1903751"/>
                  <a:gd name="connsiteX0" fmla="*/ 0 w 4152275"/>
                  <a:gd name="connsiteY0" fmla="*/ 1349115 h 1903751"/>
                  <a:gd name="connsiteX1" fmla="*/ 299803 w 4152275"/>
                  <a:gd name="connsiteY1" fmla="*/ 614597 h 1903751"/>
                  <a:gd name="connsiteX2" fmla="*/ 734518 w 4152275"/>
                  <a:gd name="connsiteY2" fmla="*/ 1858781 h 1903751"/>
                  <a:gd name="connsiteX3" fmla="*/ 824459 w 4152275"/>
                  <a:gd name="connsiteY3" fmla="*/ 1199213 h 1903751"/>
                  <a:gd name="connsiteX4" fmla="*/ 1139252 w 4152275"/>
                  <a:gd name="connsiteY4" fmla="*/ 1199213 h 1903751"/>
                  <a:gd name="connsiteX5" fmla="*/ 1319134 w 4152275"/>
                  <a:gd name="connsiteY5" fmla="*/ 599607 h 1903751"/>
                  <a:gd name="connsiteX6" fmla="*/ 1528997 w 4152275"/>
                  <a:gd name="connsiteY6" fmla="*/ 1214204 h 1903751"/>
                  <a:gd name="connsiteX7" fmla="*/ 1843790 w 4152275"/>
                  <a:gd name="connsiteY7" fmla="*/ 0 h 1903751"/>
                  <a:gd name="connsiteX8" fmla="*/ 2083633 w 4152275"/>
                  <a:gd name="connsiteY8" fmla="*/ 1903751 h 1903751"/>
                  <a:gd name="connsiteX9" fmla="*/ 2443397 w 4152275"/>
                  <a:gd name="connsiteY9" fmla="*/ 1903751 h 1903751"/>
                  <a:gd name="connsiteX10" fmla="*/ 2563318 w 4152275"/>
                  <a:gd name="connsiteY10" fmla="*/ 1214204 h 1903751"/>
                  <a:gd name="connsiteX11" fmla="*/ 2983043 w 4152275"/>
                  <a:gd name="connsiteY11" fmla="*/ 1214204 h 1903751"/>
                  <a:gd name="connsiteX12" fmla="*/ 3147934 w 4152275"/>
                  <a:gd name="connsiteY12" fmla="*/ 599607 h 1903751"/>
                  <a:gd name="connsiteX13" fmla="*/ 3387777 w 4152275"/>
                  <a:gd name="connsiteY13" fmla="*/ 1244184 h 1903751"/>
                  <a:gd name="connsiteX14" fmla="*/ 3612629 w 4152275"/>
                  <a:gd name="connsiteY14" fmla="*/ 1888761 h 1903751"/>
                  <a:gd name="connsiteX15" fmla="*/ 3927423 w 4152275"/>
                  <a:gd name="connsiteY15" fmla="*/ 1214204 h 1903751"/>
                  <a:gd name="connsiteX16" fmla="*/ 4152275 w 4152275"/>
                  <a:gd name="connsiteY16" fmla="*/ 299804 h 190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52275" h="1903751">
                    <a:moveTo>
                      <a:pt x="0" y="1349115"/>
                    </a:moveTo>
                    <a:lnTo>
                      <a:pt x="299803" y="614597"/>
                    </a:lnTo>
                    <a:lnTo>
                      <a:pt x="734518" y="1858781"/>
                    </a:lnTo>
                    <a:lnTo>
                      <a:pt x="824459" y="1199213"/>
                    </a:lnTo>
                    <a:lnTo>
                      <a:pt x="1139252" y="1199213"/>
                    </a:lnTo>
                    <a:lnTo>
                      <a:pt x="1319134" y="599607"/>
                    </a:lnTo>
                    <a:lnTo>
                      <a:pt x="1528997" y="1214204"/>
                    </a:lnTo>
                    <a:lnTo>
                      <a:pt x="1843790" y="0"/>
                    </a:lnTo>
                    <a:lnTo>
                      <a:pt x="2083633" y="1903751"/>
                    </a:lnTo>
                    <a:lnTo>
                      <a:pt x="2443397" y="1903751"/>
                    </a:lnTo>
                    <a:lnTo>
                      <a:pt x="2563318" y="1214204"/>
                    </a:lnTo>
                    <a:lnTo>
                      <a:pt x="2983043" y="1214204"/>
                    </a:lnTo>
                    <a:lnTo>
                      <a:pt x="3147934" y="599607"/>
                    </a:lnTo>
                    <a:lnTo>
                      <a:pt x="3387777" y="1244184"/>
                    </a:lnTo>
                    <a:lnTo>
                      <a:pt x="3612629" y="1888761"/>
                    </a:lnTo>
                    <a:lnTo>
                      <a:pt x="3927423" y="1214204"/>
                    </a:lnTo>
                    <a:cubicBezTo>
                      <a:pt x="4002374" y="909404"/>
                      <a:pt x="3926634" y="1225739"/>
                      <a:pt x="4152275" y="299804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A6BA68-0813-4CE5-82DE-CAB5AA79E023}"/>
                  </a:ext>
                </a:extLst>
              </p:cNvPr>
              <p:cNvSpPr/>
              <p:nvPr/>
            </p:nvSpPr>
            <p:spPr>
              <a:xfrm>
                <a:off x="10631979" y="2006600"/>
                <a:ext cx="2544759" cy="38714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3E8034-28D3-F082-5DCC-EAD6BACE1568}"/>
                </a:ext>
              </a:extLst>
            </p:cNvPr>
            <p:cNvGrpSpPr/>
            <p:nvPr/>
          </p:nvGrpSpPr>
          <p:grpSpPr>
            <a:xfrm>
              <a:off x="1303919" y="1132114"/>
              <a:ext cx="9579393" cy="5499925"/>
              <a:chOff x="1303919" y="1132114"/>
              <a:chExt cx="9579393" cy="549992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6C2126-3172-DCF8-8E5E-B9D1CC70AE38}"/>
                  </a:ext>
                </a:extLst>
              </p:cNvPr>
              <p:cNvSpPr/>
              <p:nvPr/>
            </p:nvSpPr>
            <p:spPr>
              <a:xfrm>
                <a:off x="4789163" y="6240153"/>
                <a:ext cx="2054431" cy="391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ysClr val="windowText" lastClr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Time (Hours)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C19BBC-3747-EC45-2ACD-5A7B424AF2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03920" y="1132114"/>
                <a:ext cx="9485143" cy="495583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EA64865-472C-81CD-9490-2029A6C93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83" t="2259" b="2147"/>
              <a:stretch/>
            </p:blipFill>
            <p:spPr>
              <a:xfrm>
                <a:off x="1303919" y="1796738"/>
                <a:ext cx="9579393" cy="37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708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55349E-9274-183B-66E8-CD9EC810247E}"/>
              </a:ext>
            </a:extLst>
          </p:cNvPr>
          <p:cNvSpPr/>
          <p:nvPr/>
        </p:nvSpPr>
        <p:spPr>
          <a:xfrm>
            <a:off x="2090057" y="119743"/>
            <a:ext cx="8011886" cy="1012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Helvetica" pitchFamily="2" charset="0"/>
              </a:rPr>
              <a:t>Lifespan Cognitive </a:t>
            </a:r>
            <a:r>
              <a:rPr lang="en-US" sz="4000" b="1" u="sng" dirty="0">
                <a:solidFill>
                  <a:srgbClr val="C00000"/>
                </a:solidFill>
                <a:latin typeface="Helvetica" pitchFamily="2" charset="0"/>
              </a:rPr>
              <a:t>Variability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B4F8E7-2029-68C8-E17C-48E9D6D019BB}"/>
              </a:ext>
            </a:extLst>
          </p:cNvPr>
          <p:cNvCxnSpPr/>
          <p:nvPr/>
        </p:nvCxnSpPr>
        <p:spPr>
          <a:xfrm>
            <a:off x="1303920" y="2860431"/>
            <a:ext cx="9485143" cy="1395046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BAA9AC-EEFE-D9F1-A7BA-BDE841969648}"/>
              </a:ext>
            </a:extLst>
          </p:cNvPr>
          <p:cNvGrpSpPr/>
          <p:nvPr/>
        </p:nvGrpSpPr>
        <p:grpSpPr>
          <a:xfrm>
            <a:off x="1303919" y="1132114"/>
            <a:ext cx="11872819" cy="5499925"/>
            <a:chOff x="1303919" y="1132114"/>
            <a:chExt cx="11872819" cy="5499925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1690A87-430C-7E48-D5AF-2979AA975060}"/>
                </a:ext>
              </a:extLst>
            </p:cNvPr>
            <p:cNvGrpSpPr/>
            <p:nvPr/>
          </p:nvGrpSpPr>
          <p:grpSpPr>
            <a:xfrm>
              <a:off x="1329203" y="1492545"/>
              <a:ext cx="11847535" cy="4385543"/>
              <a:chOff x="1329203" y="1492545"/>
              <a:chExt cx="11847535" cy="4385543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A191EDF-80B8-E07F-FA0A-543F1C7EF7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9203" y="1492545"/>
                <a:ext cx="11831151" cy="4385543"/>
              </a:xfrm>
              <a:custGeom>
                <a:avLst/>
                <a:gdLst>
                  <a:gd name="connsiteX0" fmla="*/ 0 w 4152275"/>
                  <a:gd name="connsiteY0" fmla="*/ 1349115 h 1903751"/>
                  <a:gd name="connsiteX1" fmla="*/ 299803 w 4152275"/>
                  <a:gd name="connsiteY1" fmla="*/ 614597 h 1903751"/>
                  <a:gd name="connsiteX2" fmla="*/ 734518 w 4152275"/>
                  <a:gd name="connsiteY2" fmla="*/ 1858781 h 1903751"/>
                  <a:gd name="connsiteX3" fmla="*/ 824459 w 4152275"/>
                  <a:gd name="connsiteY3" fmla="*/ 1199213 h 1903751"/>
                  <a:gd name="connsiteX4" fmla="*/ 1139252 w 4152275"/>
                  <a:gd name="connsiteY4" fmla="*/ 1199213 h 1903751"/>
                  <a:gd name="connsiteX5" fmla="*/ 1319134 w 4152275"/>
                  <a:gd name="connsiteY5" fmla="*/ 599607 h 1903751"/>
                  <a:gd name="connsiteX6" fmla="*/ 1528997 w 4152275"/>
                  <a:gd name="connsiteY6" fmla="*/ 1214204 h 1903751"/>
                  <a:gd name="connsiteX7" fmla="*/ 1843790 w 4152275"/>
                  <a:gd name="connsiteY7" fmla="*/ 0 h 1903751"/>
                  <a:gd name="connsiteX8" fmla="*/ 2083633 w 4152275"/>
                  <a:gd name="connsiteY8" fmla="*/ 1903751 h 1903751"/>
                  <a:gd name="connsiteX9" fmla="*/ 2443397 w 4152275"/>
                  <a:gd name="connsiteY9" fmla="*/ 1903751 h 1903751"/>
                  <a:gd name="connsiteX10" fmla="*/ 2563318 w 4152275"/>
                  <a:gd name="connsiteY10" fmla="*/ 1214204 h 1903751"/>
                  <a:gd name="connsiteX11" fmla="*/ 2983043 w 4152275"/>
                  <a:gd name="connsiteY11" fmla="*/ 1214204 h 1903751"/>
                  <a:gd name="connsiteX12" fmla="*/ 3147934 w 4152275"/>
                  <a:gd name="connsiteY12" fmla="*/ 599607 h 1903751"/>
                  <a:gd name="connsiteX13" fmla="*/ 3387777 w 4152275"/>
                  <a:gd name="connsiteY13" fmla="*/ 1244184 h 1903751"/>
                  <a:gd name="connsiteX14" fmla="*/ 3612629 w 4152275"/>
                  <a:gd name="connsiteY14" fmla="*/ 1888761 h 1903751"/>
                  <a:gd name="connsiteX15" fmla="*/ 3927423 w 4152275"/>
                  <a:gd name="connsiteY15" fmla="*/ 1214204 h 1903751"/>
                  <a:gd name="connsiteX16" fmla="*/ 4152275 w 4152275"/>
                  <a:gd name="connsiteY16" fmla="*/ 299804 h 1903751"/>
                  <a:gd name="connsiteX0" fmla="*/ 0 w 4152275"/>
                  <a:gd name="connsiteY0" fmla="*/ 1349115 h 1903751"/>
                  <a:gd name="connsiteX1" fmla="*/ 299803 w 4152275"/>
                  <a:gd name="connsiteY1" fmla="*/ 614597 h 1903751"/>
                  <a:gd name="connsiteX2" fmla="*/ 734518 w 4152275"/>
                  <a:gd name="connsiteY2" fmla="*/ 1858781 h 1903751"/>
                  <a:gd name="connsiteX3" fmla="*/ 824459 w 4152275"/>
                  <a:gd name="connsiteY3" fmla="*/ 1199213 h 1903751"/>
                  <a:gd name="connsiteX4" fmla="*/ 1139252 w 4152275"/>
                  <a:gd name="connsiteY4" fmla="*/ 1199213 h 1903751"/>
                  <a:gd name="connsiteX5" fmla="*/ 1319134 w 4152275"/>
                  <a:gd name="connsiteY5" fmla="*/ 599607 h 1903751"/>
                  <a:gd name="connsiteX6" fmla="*/ 1528997 w 4152275"/>
                  <a:gd name="connsiteY6" fmla="*/ 1214204 h 1903751"/>
                  <a:gd name="connsiteX7" fmla="*/ 1843790 w 4152275"/>
                  <a:gd name="connsiteY7" fmla="*/ 0 h 1903751"/>
                  <a:gd name="connsiteX8" fmla="*/ 2083633 w 4152275"/>
                  <a:gd name="connsiteY8" fmla="*/ 1903751 h 1903751"/>
                  <a:gd name="connsiteX9" fmla="*/ 2443397 w 4152275"/>
                  <a:gd name="connsiteY9" fmla="*/ 1903751 h 1903751"/>
                  <a:gd name="connsiteX10" fmla="*/ 2563318 w 4152275"/>
                  <a:gd name="connsiteY10" fmla="*/ 1214204 h 1903751"/>
                  <a:gd name="connsiteX11" fmla="*/ 2983043 w 4152275"/>
                  <a:gd name="connsiteY11" fmla="*/ 1214204 h 1903751"/>
                  <a:gd name="connsiteX12" fmla="*/ 3147934 w 4152275"/>
                  <a:gd name="connsiteY12" fmla="*/ 599607 h 1903751"/>
                  <a:gd name="connsiteX13" fmla="*/ 3387777 w 4152275"/>
                  <a:gd name="connsiteY13" fmla="*/ 1244184 h 1903751"/>
                  <a:gd name="connsiteX14" fmla="*/ 3612629 w 4152275"/>
                  <a:gd name="connsiteY14" fmla="*/ 1888761 h 1903751"/>
                  <a:gd name="connsiteX15" fmla="*/ 3927423 w 4152275"/>
                  <a:gd name="connsiteY15" fmla="*/ 1214204 h 1903751"/>
                  <a:gd name="connsiteX16" fmla="*/ 4152275 w 4152275"/>
                  <a:gd name="connsiteY16" fmla="*/ 299804 h 1903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52275" h="1903751">
                    <a:moveTo>
                      <a:pt x="0" y="1349115"/>
                    </a:moveTo>
                    <a:lnTo>
                      <a:pt x="299803" y="614597"/>
                    </a:lnTo>
                    <a:lnTo>
                      <a:pt x="734518" y="1858781"/>
                    </a:lnTo>
                    <a:lnTo>
                      <a:pt x="824459" y="1199213"/>
                    </a:lnTo>
                    <a:lnTo>
                      <a:pt x="1139252" y="1199213"/>
                    </a:lnTo>
                    <a:lnTo>
                      <a:pt x="1319134" y="599607"/>
                    </a:lnTo>
                    <a:lnTo>
                      <a:pt x="1528997" y="1214204"/>
                    </a:lnTo>
                    <a:lnTo>
                      <a:pt x="1843790" y="0"/>
                    </a:lnTo>
                    <a:lnTo>
                      <a:pt x="2083633" y="1903751"/>
                    </a:lnTo>
                    <a:lnTo>
                      <a:pt x="2443397" y="1903751"/>
                    </a:lnTo>
                    <a:lnTo>
                      <a:pt x="2563318" y="1214204"/>
                    </a:lnTo>
                    <a:lnTo>
                      <a:pt x="2983043" y="1214204"/>
                    </a:lnTo>
                    <a:lnTo>
                      <a:pt x="3147934" y="599607"/>
                    </a:lnTo>
                    <a:lnTo>
                      <a:pt x="3387777" y="1244184"/>
                    </a:lnTo>
                    <a:lnTo>
                      <a:pt x="3612629" y="1888761"/>
                    </a:lnTo>
                    <a:lnTo>
                      <a:pt x="3927423" y="1214204"/>
                    </a:lnTo>
                    <a:cubicBezTo>
                      <a:pt x="4002374" y="909404"/>
                      <a:pt x="3926634" y="1225739"/>
                      <a:pt x="4152275" y="299804"/>
                    </a:cubicBezTo>
                  </a:path>
                </a:pathLst>
              </a:custGeom>
              <a:noFill/>
              <a:ln w="285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A6BA68-0813-4CE5-82DE-CAB5AA79E023}"/>
                  </a:ext>
                </a:extLst>
              </p:cNvPr>
              <p:cNvSpPr/>
              <p:nvPr/>
            </p:nvSpPr>
            <p:spPr>
              <a:xfrm>
                <a:off x="10631979" y="2006600"/>
                <a:ext cx="2544759" cy="38714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3E8034-28D3-F082-5DCC-EAD6BACE1568}"/>
                </a:ext>
              </a:extLst>
            </p:cNvPr>
            <p:cNvGrpSpPr/>
            <p:nvPr/>
          </p:nvGrpSpPr>
          <p:grpSpPr>
            <a:xfrm>
              <a:off x="1303919" y="1132114"/>
              <a:ext cx="9579393" cy="5499925"/>
              <a:chOff x="1303919" y="1132114"/>
              <a:chExt cx="9579393" cy="5499925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26C2126-3172-DCF8-8E5E-B9D1CC70AE38}"/>
                  </a:ext>
                </a:extLst>
              </p:cNvPr>
              <p:cNvSpPr/>
              <p:nvPr/>
            </p:nvSpPr>
            <p:spPr>
              <a:xfrm>
                <a:off x="4789163" y="6240153"/>
                <a:ext cx="2054431" cy="39188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ysClr val="windowText" lastClr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Time (Hours)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C19BBC-3747-EC45-2ACD-5A7B424AF2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03920" y="1132114"/>
                <a:ext cx="9485143" cy="4955836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EA64865-472C-81CD-9490-2029A6C937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83" t="2259" b="2147"/>
              <a:stretch/>
            </p:blipFill>
            <p:spPr>
              <a:xfrm>
                <a:off x="1303919" y="1796738"/>
                <a:ext cx="9579393" cy="3760000"/>
              </a:xfrm>
              <a:prstGeom prst="rect">
                <a:avLst/>
              </a:prstGeom>
            </p:spPr>
          </p:pic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5A3C442-43CA-DF33-CA99-81091D9AE34F}"/>
              </a:ext>
            </a:extLst>
          </p:cNvPr>
          <p:cNvSpPr/>
          <p:nvPr/>
        </p:nvSpPr>
        <p:spPr>
          <a:xfrm>
            <a:off x="304800" y="234462"/>
            <a:ext cx="11054862" cy="6623538"/>
          </a:xfrm>
          <a:prstGeom prst="rect">
            <a:avLst/>
          </a:prstGeom>
          <a:solidFill>
            <a:srgbClr val="FFFFFF">
              <a:alpha val="6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ED177-4A9D-A312-EAB7-101E47657CA0}"/>
              </a:ext>
            </a:extLst>
          </p:cNvPr>
          <p:cNvSpPr/>
          <p:nvPr/>
        </p:nvSpPr>
        <p:spPr>
          <a:xfrm>
            <a:off x="1691366" y="1570892"/>
            <a:ext cx="8710247" cy="37162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Helvetica" pitchFamily="2" charset="0"/>
              </a:rPr>
              <a:t>Research Question 1: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  <a:latin typeface="Helvetica" pitchFamily="2" charset="0"/>
              </a:rPr>
              <a:t>Are there detectable daily rhythms of cognitive function in everyday life?</a:t>
            </a:r>
          </a:p>
        </p:txBody>
      </p:sp>
    </p:spTree>
    <p:extLst>
      <p:ext uri="{BB962C8B-B14F-4D97-AF65-F5344CB8AC3E}">
        <p14:creationId xmlns:p14="http://schemas.microsoft.com/office/powerpoint/2010/main" val="1567803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A1810F0-3E28-9E4C-A452-C20B571AA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94" y="2317350"/>
            <a:ext cx="1789447" cy="2957765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DC9236-F385-5E42-B6D5-17720603FC9F}"/>
              </a:ext>
            </a:extLst>
          </p:cNvPr>
          <p:cNvSpPr/>
          <p:nvPr/>
        </p:nvSpPr>
        <p:spPr>
          <a:xfrm>
            <a:off x="486137" y="5275115"/>
            <a:ext cx="2168559" cy="888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Helvetica" pitchFamily="2" charset="0"/>
              </a:rPr>
              <a:t>5x / day,</a:t>
            </a:r>
          </a:p>
          <a:p>
            <a:pPr algn="ctr"/>
            <a:r>
              <a:rPr lang="en-US" sz="2800" b="1" dirty="0">
                <a:solidFill>
                  <a:srgbClr val="C00000"/>
                </a:solidFill>
                <a:latin typeface="Helvetica" pitchFamily="2" charset="0"/>
              </a:rPr>
              <a:t>20 days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2B97F1-7999-5F41-98BE-7A74B606D320}"/>
              </a:ext>
            </a:extLst>
          </p:cNvPr>
          <p:cNvSpPr/>
          <p:nvPr/>
        </p:nvSpPr>
        <p:spPr>
          <a:xfrm>
            <a:off x="8246436" y="2765180"/>
            <a:ext cx="406884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75.7% female</a:t>
            </a:r>
          </a:p>
          <a:p>
            <a:pPr algn="ctr"/>
            <a:r>
              <a:rPr lang="en-US" sz="3200" i="1" dirty="0">
                <a:latin typeface="Helvetica" pitchFamily="2" charset="0"/>
              </a:rPr>
              <a:t>M</a:t>
            </a:r>
            <a:r>
              <a:rPr lang="en-US" sz="3200" baseline="-25000" dirty="0">
                <a:latin typeface="Helvetica" pitchFamily="2" charset="0"/>
              </a:rPr>
              <a:t>age</a:t>
            </a:r>
            <a:r>
              <a:rPr lang="en-US" sz="3200" dirty="0">
                <a:latin typeface="Helvetica" pitchFamily="2" charset="0"/>
              </a:rPr>
              <a:t> = 55.31</a:t>
            </a:r>
          </a:p>
          <a:p>
            <a:pPr algn="ctr"/>
            <a:r>
              <a:rPr lang="en-US" sz="3200" i="1" dirty="0" err="1">
                <a:latin typeface="Helvetica" pitchFamily="2" charset="0"/>
              </a:rPr>
              <a:t>SD</a:t>
            </a:r>
            <a:r>
              <a:rPr lang="en-US" sz="3200" baseline="-25000" dirty="0" err="1">
                <a:latin typeface="Helvetica" pitchFamily="2" charset="0"/>
              </a:rPr>
              <a:t>age</a:t>
            </a:r>
            <a:r>
              <a:rPr lang="en-US" sz="3200" dirty="0">
                <a:latin typeface="Helvetica" pitchFamily="2" charset="0"/>
              </a:rPr>
              <a:t> = 8.18</a:t>
            </a:r>
          </a:p>
          <a:p>
            <a:pPr algn="ctr"/>
            <a:r>
              <a:rPr lang="en-US" sz="3200" i="1" dirty="0">
                <a:latin typeface="Helvetica" pitchFamily="2" charset="0"/>
              </a:rPr>
              <a:t>%</a:t>
            </a:r>
            <a:r>
              <a:rPr lang="en-US" sz="3200" i="1" baseline="-25000" dirty="0">
                <a:latin typeface="Helvetica" pitchFamily="2" charset="0"/>
              </a:rPr>
              <a:t>College</a:t>
            </a:r>
            <a:r>
              <a:rPr lang="en-US" sz="3200" dirty="0">
                <a:latin typeface="Helvetica" pitchFamily="2" charset="0"/>
              </a:rPr>
              <a:t> = 71.79%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86C363-9CE2-8848-8D0F-3E96BCB7F6A9}"/>
              </a:ext>
            </a:extLst>
          </p:cNvPr>
          <p:cNvSpPr/>
          <p:nvPr/>
        </p:nvSpPr>
        <p:spPr>
          <a:xfrm>
            <a:off x="3806797" y="2328499"/>
            <a:ext cx="4593258" cy="2946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latin typeface="Helvetica" pitchFamily="2" charset="0"/>
              </a:rPr>
              <a:t>N</a:t>
            </a:r>
            <a:r>
              <a:rPr lang="en-US" sz="3200" dirty="0">
                <a:latin typeface="Helvetica" pitchFamily="2" charset="0"/>
              </a:rPr>
              <a:t> = 117 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(8,021 surveys)</a:t>
            </a:r>
          </a:p>
          <a:p>
            <a:pPr algn="ctr"/>
            <a:r>
              <a:rPr lang="en-US" sz="3200" i="1" dirty="0">
                <a:latin typeface="Helvetica" pitchFamily="2" charset="0"/>
              </a:rPr>
              <a:t>M</a:t>
            </a:r>
            <a:r>
              <a:rPr lang="en-US" sz="3200" dirty="0">
                <a:latin typeface="Helvetica" pitchFamily="2" charset="0"/>
              </a:rPr>
              <a:t> = 67.53, Med = 72</a:t>
            </a:r>
          </a:p>
          <a:p>
            <a:pPr algn="ctr"/>
            <a:r>
              <a:rPr lang="en-US" sz="3200" i="1" dirty="0">
                <a:latin typeface="Helvetica" pitchFamily="2" charset="0"/>
              </a:rPr>
              <a:t>SD</a:t>
            </a:r>
            <a:r>
              <a:rPr lang="en-US" sz="3200" dirty="0">
                <a:latin typeface="Helvetica" pitchFamily="2" charset="0"/>
              </a:rPr>
              <a:t> = 28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Range = 12-100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03B9B2-77A9-5346-BBE9-B6FCC26E517C}"/>
              </a:ext>
            </a:extLst>
          </p:cNvPr>
          <p:cNvSpPr/>
          <p:nvPr/>
        </p:nvSpPr>
        <p:spPr>
          <a:xfrm>
            <a:off x="1925996" y="146371"/>
            <a:ext cx="8354861" cy="1202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Helvetica" pitchFamily="2" charset="0"/>
              </a:rPr>
              <a:t>Participants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48736D-34EF-6CA2-514D-3115EA2BCFA6}"/>
              </a:ext>
            </a:extLst>
          </p:cNvPr>
          <p:cNvSpPr/>
          <p:nvPr/>
        </p:nvSpPr>
        <p:spPr>
          <a:xfrm>
            <a:off x="1925996" y="912424"/>
            <a:ext cx="8191781" cy="12231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432FF"/>
                </a:solidFill>
                <a:latin typeface="Helvetica" pitchFamily="2" charset="0"/>
              </a:rPr>
              <a:t>Social Cognitive EMA Study</a:t>
            </a:r>
          </a:p>
        </p:txBody>
      </p:sp>
      <p:pic>
        <p:nvPicPr>
          <p:cNvPr id="1026" name="Picture 2" descr="TestMyBrain">
            <a:extLst>
              <a:ext uri="{FF2B5EF4-FFF2-40B4-BE49-F238E27FC236}">
                <a16:creationId xmlns:a16="http://schemas.microsoft.com/office/drawing/2014/main" id="{E3702B16-6A35-2ED3-1CCF-5057CAC42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6229" y="5940971"/>
            <a:ext cx="1545771" cy="90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32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DA59A-BD71-4BF5-164D-EF900CFA4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EEFF1E3-6035-140A-2C6E-3F4C2C7D5A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86665" y="1159728"/>
            <a:ext cx="2097728" cy="45385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5222DB-409A-BDE0-083C-FE1B9E493B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06547" y="1424559"/>
            <a:ext cx="2097728" cy="45385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F9F711-0888-D8E7-88D2-26BD4A7A6B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6427" y="1689390"/>
            <a:ext cx="2097728" cy="45385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7030400-CF81-68CC-8C2D-E12DDF44A124}"/>
              </a:ext>
            </a:extLst>
          </p:cNvPr>
          <p:cNvSpPr/>
          <p:nvPr/>
        </p:nvSpPr>
        <p:spPr>
          <a:xfrm>
            <a:off x="0" y="0"/>
            <a:ext cx="12192000" cy="1033153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Helvetica" pitchFamily="2" charset="0"/>
              </a:rPr>
              <a:t>Digit Symbol</a:t>
            </a:r>
          </a:p>
          <a:p>
            <a:pPr algn="ctr"/>
            <a:r>
              <a:rPr lang="en-US" b="1" dirty="0">
                <a:latin typeface="Helvetica" pitchFamily="2" charset="0"/>
              </a:rPr>
              <a:t>(speed)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D8E97E-3B4A-FF24-2065-67DFC65B5366}"/>
              </a:ext>
            </a:extLst>
          </p:cNvPr>
          <p:cNvSpPr/>
          <p:nvPr/>
        </p:nvSpPr>
        <p:spPr>
          <a:xfrm>
            <a:off x="8378500" y="2327909"/>
            <a:ext cx="3425573" cy="1653499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latin typeface="Helvetica" pitchFamily="2" charset="0"/>
              </a:rPr>
              <a:t>Three Performance Measures: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F540E3-AE04-5B14-8A05-E5250251D24D}"/>
              </a:ext>
            </a:extLst>
          </p:cNvPr>
          <p:cNvSpPr txBox="1"/>
          <p:nvPr/>
        </p:nvSpPr>
        <p:spPr>
          <a:xfrm>
            <a:off x="8381648" y="3989861"/>
            <a:ext cx="3425573" cy="138499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747713" indent="-511175">
              <a:buFont typeface="+mj-lt"/>
              <a:buAutoNum type="arabicPeriod"/>
            </a:pPr>
            <a:r>
              <a:rPr lang="en-US" sz="2800" b="1" dirty="0">
                <a:latin typeface="Helvetica" pitchFamily="2" charset="0"/>
              </a:rPr>
              <a:t>Accuracy</a:t>
            </a:r>
          </a:p>
          <a:p>
            <a:pPr marL="747713" indent="-511175">
              <a:buFont typeface="+mj-lt"/>
              <a:buAutoNum type="arabicPeriod"/>
            </a:pPr>
            <a:r>
              <a:rPr lang="en-US" sz="2800" b="1" dirty="0">
                <a:latin typeface="Helvetica" pitchFamily="2" charset="0"/>
              </a:rPr>
              <a:t>Mean RT</a:t>
            </a:r>
          </a:p>
          <a:p>
            <a:pPr marL="747713" indent="-511175">
              <a:buFont typeface="+mj-lt"/>
              <a:buAutoNum type="arabicPeriod"/>
            </a:pPr>
            <a:r>
              <a:rPr lang="en-US" sz="2800" b="1" dirty="0">
                <a:latin typeface="Helvetica" pitchFamily="2" charset="0"/>
              </a:rPr>
              <a:t>Median 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A95BA-43E2-FC16-A5DE-3DFE33EB18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646307" y="1954221"/>
            <a:ext cx="2097728" cy="45385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0F1E89-E931-CDA8-9947-5C7CF13711A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66187" y="2219052"/>
            <a:ext cx="2097728" cy="45385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829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2A372E-19FC-C50F-338A-DF07D5F8637F}"/>
              </a:ext>
            </a:extLst>
          </p:cNvPr>
          <p:cNvSpPr/>
          <p:nvPr/>
        </p:nvSpPr>
        <p:spPr>
          <a:xfrm>
            <a:off x="0" y="0"/>
            <a:ext cx="12192000" cy="87877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Helvetica" pitchFamily="2" charset="0"/>
              </a:rPr>
              <a:t>Q2: Individual Differences in Daily Cycles of Cognitive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D5151-5621-A645-3A7B-DDFEBCC603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774" y="878774"/>
            <a:ext cx="11958452" cy="59792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7F88C1-B1D5-B99B-1C5A-9BEDB1C89281}"/>
              </a:ext>
            </a:extLst>
          </p:cNvPr>
          <p:cNvSpPr/>
          <p:nvPr/>
        </p:nvSpPr>
        <p:spPr>
          <a:xfrm>
            <a:off x="943358" y="1757548"/>
            <a:ext cx="4869614" cy="3946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E613F2-4B29-B2B9-5722-225CF2EC5EB0}"/>
              </a:ext>
            </a:extLst>
          </p:cNvPr>
          <p:cNvSpPr/>
          <p:nvPr/>
        </p:nvSpPr>
        <p:spPr>
          <a:xfrm>
            <a:off x="6886958" y="1775359"/>
            <a:ext cx="4869614" cy="3946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6326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22.1|3.2|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213</Words>
  <Application>Microsoft Macintosh PowerPoint</Application>
  <PresentationFormat>Widescreen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Helvetica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Emorie D Beck</dc:creator>
  <cp:lastModifiedBy>Emorie D Beck</cp:lastModifiedBy>
  <cp:revision>1</cp:revision>
  <dcterms:created xsi:type="dcterms:W3CDTF">2025-03-05T16:52:27Z</dcterms:created>
  <dcterms:modified xsi:type="dcterms:W3CDTF">2025-03-05T16:53:54Z</dcterms:modified>
</cp:coreProperties>
</file>