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821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666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6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6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5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„Графици“ за ЦСМП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Изчислителни процедури по звена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Автоматично изчисляване на водеща смяна за всяко дежурство (дневно/нощно) във всяко звено (филиал/централа) и график на смените за звеното</a:t>
            </a:r>
          </a:p>
          <a:p>
            <a:r>
              <a:rPr lang="bg-BG" dirty="0" smtClean="0"/>
              <a:t>Автоматично генериране на график (ден по ден) за целия месец за всички смени във всички звена</a:t>
            </a:r>
          </a:p>
          <a:p>
            <a:pPr lvl="1"/>
            <a:r>
              <a:rPr lang="bg-BG" dirty="0" smtClean="0"/>
              <a:t>Автоматично разнасяне на отсъствията за всеки служител и натрупване на часове в зависимост от вида отсъствие и работното време на служителя:</a:t>
            </a:r>
          </a:p>
          <a:p>
            <a:pPr lvl="2"/>
            <a:r>
              <a:rPr lang="bg-BG" dirty="0" smtClean="0"/>
              <a:t>Болнични за служители на редовна смяна – за всеки работен ден в периода на болничния</a:t>
            </a:r>
          </a:p>
          <a:p>
            <a:pPr lvl="2"/>
            <a:r>
              <a:rPr lang="bg-BG" dirty="0" smtClean="0"/>
              <a:t>Болнични за служители на сумирано работно време – за всяко дежурство на смяната в периода на болничния</a:t>
            </a:r>
          </a:p>
          <a:p>
            <a:pPr lvl="2"/>
            <a:r>
              <a:rPr lang="bg-BG" dirty="0" smtClean="0"/>
              <a:t>Отпуски – за всеки работен ден в периода на отпуска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– индивидуален график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Изчисляване в реално време (в момента на въвеждане/корекция на данните) на отработени смени, извънредни часове, нощен труд, работа на национален празник</a:t>
            </a:r>
          </a:p>
          <a:p>
            <a:r>
              <a:rPr lang="bg-BG" dirty="0" smtClean="0"/>
              <a:t>Автоматично генериране на индивидуален график при назначаване на нов служител в зависимост от графика на звеното</a:t>
            </a:r>
          </a:p>
          <a:p>
            <a:r>
              <a:rPr lang="bg-BG" dirty="0" smtClean="0"/>
              <a:t>Автоматично изчистване на индивидуалния график при напускане на служител</a:t>
            </a:r>
          </a:p>
          <a:p>
            <a:r>
              <a:rPr lang="bg-BG" dirty="0" smtClean="0"/>
              <a:t>Автоматично изчисляване в реално време на сумирано работно време по зададен от потребителя период – месец по месец и сума за всички месеци</a:t>
            </a:r>
          </a:p>
          <a:p>
            <a:r>
              <a:rPr lang="bg-BG" dirty="0" smtClean="0"/>
              <a:t>Генериране и разпечатка на специализиран отчет във формат предоставен от ТРЗ за отработени дежурства, извънредни часове, работа на </a:t>
            </a:r>
            <a:r>
              <a:rPr lang="bg-BG" dirty="0" err="1" smtClean="0"/>
              <a:t>нац</a:t>
            </a:r>
            <a:r>
              <a:rPr lang="bg-BG" dirty="0" smtClean="0"/>
              <a:t>. празник …</a:t>
            </a:r>
          </a:p>
        </p:txBody>
      </p:sp>
    </p:spTree>
    <p:extLst>
      <p:ext uri="{BB962C8B-B14F-4D97-AF65-F5344CB8AC3E}">
        <p14:creationId xmlns:p14="http://schemas.microsoft.com/office/powerpoint/2010/main" val="1429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Автоматично управление на периода на съществуване на екипите при промяна в правоотношението с някой от служители те в екипа (преместване/напускане)</a:t>
            </a:r>
          </a:p>
          <a:p>
            <a:r>
              <a:rPr lang="bg-BG" dirty="0" smtClean="0"/>
              <a:t>Автоматично разпадане на екипа с правила за разпадане за целите на рекапитулацията за месечния прогнозен график</a:t>
            </a:r>
          </a:p>
          <a:p>
            <a:r>
              <a:rPr lang="bg-BG" dirty="0" smtClean="0"/>
              <a:t>Автоматично разпадане на екипа с правила за разпадане за целите на разпечатката за дневния график на смяната</a:t>
            </a:r>
          </a:p>
          <a:p>
            <a:r>
              <a:rPr lang="bg-BG" dirty="0" smtClean="0"/>
              <a:t>Автоматично генериране на временен екип в случай, че всички членове на екипа отработват дежурство с друга смяна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86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Автоматично определяне и включване в графика на смяната на всички служители, които ще дават дежурство извън редовната </a:t>
            </a:r>
            <a:r>
              <a:rPr lang="bg-BG" smtClean="0"/>
              <a:t>си </a:t>
            </a:r>
            <a:r>
              <a:rPr lang="bg-BG" smtClean="0"/>
              <a:t>смяна</a:t>
            </a:r>
            <a:endParaRPr lang="bg-BG" dirty="0" smtClean="0"/>
          </a:p>
          <a:p>
            <a:r>
              <a:rPr lang="bg-BG" dirty="0" smtClean="0"/>
              <a:t>Генериране на разпечатка на прогнозния график със специфична рекапитулация</a:t>
            </a:r>
            <a:r>
              <a:rPr lang="en-US" dirty="0" smtClean="0"/>
              <a:t> </a:t>
            </a:r>
            <a:r>
              <a:rPr lang="bg-BG" dirty="0" smtClean="0"/>
              <a:t>за смените от ЦСМП-София.</a:t>
            </a:r>
          </a:p>
          <a:p>
            <a:r>
              <a:rPr lang="bg-BG" dirty="0"/>
              <a:t>Генериране на разпечатка на прогнозния график със специфична рекапитулация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ФСМП.</a:t>
            </a:r>
          </a:p>
          <a:p>
            <a:r>
              <a:rPr lang="bg-BG" dirty="0"/>
              <a:t>Генериране на разпечатка на прогнозния график със специфична рекапитулация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РКЦ.</a:t>
            </a:r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715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4970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Изчисляване на рекапитулация за прогнозния месечен график дежурство по дежурство (смяна по смяна):</a:t>
            </a:r>
          </a:p>
          <a:p>
            <a:endParaRPr lang="bg-B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11515" y="2935705"/>
            <a:ext cx="5061285" cy="326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Брой допълнителни екипи (от други смени) в периода 7-19, 8-20 или 19-7, 20-8</a:t>
            </a:r>
          </a:p>
          <a:p>
            <a:pPr lvl="1"/>
            <a:r>
              <a:rPr lang="bg-BG" dirty="0" smtClean="0"/>
              <a:t>Брой резервни шофьори от други смени</a:t>
            </a:r>
          </a:p>
          <a:p>
            <a:pPr lvl="1"/>
            <a:r>
              <a:rPr lang="bg-BG" dirty="0" smtClean="0"/>
              <a:t>Брой лекари от други смени без екип</a:t>
            </a:r>
          </a:p>
          <a:p>
            <a:pPr lvl="1"/>
            <a:r>
              <a:rPr lang="bg-BG" dirty="0" smtClean="0"/>
              <a:t>Брой фелдшери и екипни сестри от други смени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5189" y="2935705"/>
            <a:ext cx="5069306" cy="326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Брой екипи от смяната в периода 7-19, 8-20 или 19-7, 20-8</a:t>
            </a:r>
          </a:p>
          <a:p>
            <a:pPr lvl="1"/>
            <a:r>
              <a:rPr lang="bg-BG" dirty="0" smtClean="0"/>
              <a:t>Брой резервни шофьори от смяната</a:t>
            </a:r>
          </a:p>
          <a:p>
            <a:pPr lvl="1"/>
            <a:r>
              <a:rPr lang="bg-BG" dirty="0" smtClean="0"/>
              <a:t>Брой лекари от смяната без екип</a:t>
            </a:r>
          </a:p>
          <a:p>
            <a:pPr lvl="1"/>
            <a:r>
              <a:rPr lang="bg-BG" dirty="0" smtClean="0"/>
              <a:t>Брой фелдшери и екипни сестри от смяната без екип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71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Отговорности на отдел графици в система 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Въвеждане и поддръжка на съдържанието на номенклатурите</a:t>
            </a:r>
          </a:p>
          <a:p>
            <a:r>
              <a:rPr lang="bg-BG" dirty="0" smtClean="0"/>
              <a:t>Въвеждане и поддръжка на структурата на организацията и длъжностите (на практика съставяне на длъжностно щатно разписание)</a:t>
            </a:r>
          </a:p>
          <a:p>
            <a:r>
              <a:rPr lang="bg-BG" dirty="0" smtClean="0"/>
              <a:t>Въвеждане и актуализиране на данните за персонала, договорите, допълнителните споразумения, прекратяване на договори (на практика -поименно щатно разписание)</a:t>
            </a:r>
          </a:p>
          <a:p>
            <a:r>
              <a:rPr lang="bg-BG" dirty="0" smtClean="0"/>
              <a:t>Въвеждане на данните за отсъствия на служителите</a:t>
            </a:r>
          </a:p>
          <a:p>
            <a:r>
              <a:rPr lang="bg-BG" dirty="0" smtClean="0"/>
              <a:t>Въвеждане на данните за закъснения или работа извън работно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Отговорности на отдел графици в система 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Управление на индивидуалните графици на служителите:</a:t>
            </a:r>
          </a:p>
          <a:p>
            <a:pPr lvl="1"/>
            <a:r>
              <a:rPr lang="bg-BG" dirty="0" smtClean="0"/>
              <a:t>За служителите на 7 часов работен ден не достигат часове и съгласувано със ЗРС на смените се добавят на ръка допълнителни дежурства за всички служители (различна бройка в зависимост от броя работни дни в месеца, броя дежурства за смяната, отсъствия за всеки служител) – тази процедура обикновено се повтаря няколко пъти, докато се достигне до финална версия.</a:t>
            </a:r>
          </a:p>
          <a:p>
            <a:r>
              <a:rPr lang="bg-BG" dirty="0" smtClean="0"/>
              <a:t>Изготвяне на прогнозен месечен график и утвърждаването му</a:t>
            </a:r>
          </a:p>
          <a:p>
            <a:r>
              <a:rPr lang="bg-BG" dirty="0" smtClean="0"/>
              <a:t>Изготвяне на дневен график и разпечатки за всяко дежурство</a:t>
            </a:r>
          </a:p>
          <a:p>
            <a:r>
              <a:rPr lang="bg-BG" dirty="0" smtClean="0"/>
              <a:t>Изготвяне на прогнозен и финален месечен отчет за ТРЗ</a:t>
            </a:r>
          </a:p>
        </p:txBody>
      </p:sp>
    </p:spTree>
    <p:extLst>
      <p:ext uri="{BB962C8B-B14F-4D97-AF65-F5344CB8AC3E}">
        <p14:creationId xmlns:p14="http://schemas.microsoft.com/office/powerpoint/2010/main" val="6758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Обща структура на данните в системата</a:t>
            </a:r>
          </a:p>
          <a:p>
            <a:r>
              <a:rPr lang="bg-BG" dirty="0" smtClean="0"/>
              <a:t>Функционалности – модул </a:t>
            </a:r>
            <a:r>
              <a:rPr lang="bg-BG" dirty="0"/>
              <a:t>ч</a:t>
            </a:r>
            <a:r>
              <a:rPr lang="bg-BG" dirty="0" smtClean="0"/>
              <a:t>овешки ресурси</a:t>
            </a:r>
          </a:p>
          <a:p>
            <a:r>
              <a:rPr lang="bg-BG" dirty="0" smtClean="0"/>
              <a:t>Функционалности – модул графици</a:t>
            </a:r>
          </a:p>
          <a:p>
            <a:r>
              <a:rPr lang="bg-BG" dirty="0"/>
              <a:t>Изчислителни </a:t>
            </a:r>
            <a:r>
              <a:rPr lang="bg-BG" dirty="0" smtClean="0"/>
              <a:t>процедури</a:t>
            </a:r>
          </a:p>
          <a:p>
            <a:r>
              <a:rPr lang="bg-BG" dirty="0" smtClean="0"/>
              <a:t>Основни дейности на отдел графици</a:t>
            </a:r>
          </a:p>
        </p:txBody>
      </p:sp>
    </p:spTree>
    <p:extLst>
      <p:ext uri="{BB962C8B-B14F-4D97-AF65-F5344CB8AC3E}">
        <p14:creationId xmlns:p14="http://schemas.microsoft.com/office/powerpoint/2010/main" val="39431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структура на данните в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80" y="2286000"/>
            <a:ext cx="8187639" cy="33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Структурни звена </a:t>
            </a:r>
          </a:p>
          <a:p>
            <a:pPr lvl="1"/>
            <a:r>
              <a:rPr lang="bg-BG" dirty="0" smtClean="0"/>
              <a:t>тип на звеното – с различна рекапитулация за графици</a:t>
            </a:r>
          </a:p>
          <a:p>
            <a:pPr lvl="1"/>
            <a:r>
              <a:rPr lang="bg-BG" dirty="0" smtClean="0"/>
              <a:t>Йерархично подредени с разбивка по смени за всяко звено</a:t>
            </a:r>
          </a:p>
          <a:p>
            <a:r>
              <a:rPr lang="bg-BG" dirty="0" smtClean="0"/>
              <a:t>Длъжности – тип на длъжността</a:t>
            </a:r>
          </a:p>
          <a:p>
            <a:pPr lvl="1"/>
            <a:r>
              <a:rPr lang="bg-BG" dirty="0" smtClean="0"/>
              <a:t>Лекари</a:t>
            </a:r>
          </a:p>
          <a:p>
            <a:pPr lvl="1"/>
            <a:r>
              <a:rPr lang="bg-BG" dirty="0" smtClean="0"/>
              <a:t>Медицински персонал</a:t>
            </a:r>
          </a:p>
          <a:p>
            <a:pPr lvl="1"/>
            <a:r>
              <a:rPr lang="bg-BG" dirty="0" smtClean="0"/>
              <a:t>Шофьори</a:t>
            </a:r>
          </a:p>
          <a:p>
            <a:pPr lvl="1"/>
            <a:r>
              <a:rPr lang="bg-BG" dirty="0" smtClean="0"/>
              <a:t>Помощен персонал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 за лицата</a:t>
            </a:r>
          </a:p>
          <a:p>
            <a:r>
              <a:rPr lang="bg-BG" dirty="0" smtClean="0"/>
              <a:t>Данни за договорите</a:t>
            </a:r>
          </a:p>
          <a:p>
            <a:pPr lvl="1"/>
            <a:r>
              <a:rPr lang="bg-BG" dirty="0" smtClean="0"/>
              <a:t>Работно време – сумирано или редовно</a:t>
            </a:r>
          </a:p>
          <a:p>
            <a:pPr lvl="1"/>
            <a:r>
              <a:rPr lang="bg-BG" dirty="0" smtClean="0"/>
              <a:t>Дата на назначаване / прекратяване / валидност</a:t>
            </a:r>
          </a:p>
          <a:p>
            <a:pPr lvl="1"/>
            <a:r>
              <a:rPr lang="bg-BG" dirty="0" smtClean="0"/>
              <a:t>Дата на допълнително споразумение / дата на валидност</a:t>
            </a:r>
          </a:p>
          <a:p>
            <a:pPr lvl="1"/>
            <a:r>
              <a:rPr lang="bg-BG" dirty="0" smtClean="0"/>
              <a:t>Начален и краен час за явяване на работа</a:t>
            </a:r>
          </a:p>
          <a:p>
            <a:pPr lvl="1"/>
            <a:r>
              <a:rPr lang="bg-BG" dirty="0" smtClean="0"/>
              <a:t>Звено </a:t>
            </a:r>
          </a:p>
          <a:p>
            <a:pPr lvl="1"/>
            <a:r>
              <a:rPr lang="bg-BG" dirty="0" smtClean="0"/>
              <a:t>Длъжност</a:t>
            </a:r>
          </a:p>
        </p:txBody>
      </p:sp>
    </p:spTree>
    <p:extLst>
      <p:ext uri="{BB962C8B-B14F-4D97-AF65-F5344CB8AC3E}">
        <p14:creationId xmlns:p14="http://schemas.microsoft.com/office/powerpoint/2010/main" val="28772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 за отсъствия – специална логика за изчисляване на натоварването в зависимост от вида отсъствие</a:t>
            </a:r>
          </a:p>
          <a:p>
            <a:pPr lvl="1"/>
            <a:r>
              <a:rPr lang="bg-BG" dirty="0" smtClean="0"/>
              <a:t>Полагаем годишен отпуск</a:t>
            </a:r>
          </a:p>
          <a:p>
            <a:pPr lvl="1"/>
            <a:r>
              <a:rPr lang="bg-BG" dirty="0" smtClean="0"/>
              <a:t>Неплатен отпуск</a:t>
            </a:r>
          </a:p>
          <a:p>
            <a:pPr lvl="1"/>
            <a:r>
              <a:rPr lang="bg-BG" dirty="0" smtClean="0"/>
              <a:t>Болнични</a:t>
            </a:r>
          </a:p>
          <a:p>
            <a:r>
              <a:rPr lang="bg-BG" dirty="0" smtClean="0"/>
              <a:t>Данни за извънредни часове – закъснения или работа в извън работно време</a:t>
            </a:r>
          </a:p>
          <a:p>
            <a:r>
              <a:rPr lang="bg-BG" dirty="0" smtClean="0"/>
              <a:t>Данни за национални празници, работни и неработни дни</a:t>
            </a:r>
          </a:p>
        </p:txBody>
      </p:sp>
    </p:spTree>
    <p:extLst>
      <p:ext uri="{BB962C8B-B14F-4D97-AF65-F5344CB8AC3E}">
        <p14:creationId xmlns:p14="http://schemas.microsoft.com/office/powerpoint/2010/main" val="39449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Регистър на линейки</a:t>
            </a:r>
          </a:p>
          <a:p>
            <a:r>
              <a:rPr lang="bg-BG" dirty="0" smtClean="0"/>
              <a:t>Регистър на шофьори и зачислените им линейки</a:t>
            </a:r>
          </a:p>
          <a:p>
            <a:r>
              <a:rPr lang="bg-BG" dirty="0" smtClean="0"/>
              <a:t>Регистър на екипи</a:t>
            </a:r>
          </a:p>
          <a:p>
            <a:r>
              <a:rPr lang="bg-BG" dirty="0" smtClean="0"/>
              <a:t>Регистър на медицински специалности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Задаване на начална дата за смените на всяко звено и броя на смените</a:t>
            </a:r>
          </a:p>
          <a:p>
            <a:r>
              <a:rPr lang="bg-BG" dirty="0" smtClean="0"/>
              <a:t>Автоматично генериране на прогнозен график за всички звена</a:t>
            </a:r>
          </a:p>
          <a:p>
            <a:pPr lvl="1"/>
            <a:r>
              <a:rPr lang="bg-BG" dirty="0" smtClean="0"/>
              <a:t>Отчита автоматично всички въведени отсъствия на персонала и ги отразява в генерирания график.</a:t>
            </a:r>
          </a:p>
          <a:p>
            <a:r>
              <a:rPr lang="bg-BG" dirty="0" smtClean="0"/>
              <a:t>Утвърждаване на прогнозен график</a:t>
            </a:r>
          </a:p>
          <a:p>
            <a:r>
              <a:rPr lang="bg-BG" dirty="0" smtClean="0"/>
              <a:t>Работа по време на текущия месец в текущ дневен график</a:t>
            </a:r>
          </a:p>
          <a:p>
            <a:r>
              <a:rPr lang="bg-BG" dirty="0" smtClean="0"/>
              <a:t>Получаване на данни от ЗРС в присъствена форма</a:t>
            </a:r>
          </a:p>
          <a:p>
            <a:r>
              <a:rPr lang="bg-BG" dirty="0" smtClean="0"/>
              <a:t>Изчисляване на индивидуалното натоварване за всеки служител в зависимост от брой смени, отсъствия, извънредни часове, работно време.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Изчислителни 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Изчисляване на месечен норматив в работни дни за всеки месец</a:t>
            </a:r>
          </a:p>
          <a:p>
            <a:r>
              <a:rPr lang="bg-BG" dirty="0" smtClean="0"/>
              <a:t>Изчисляване на индивидуален норматив за отработване от служителите в зависимост от:</a:t>
            </a:r>
          </a:p>
          <a:p>
            <a:pPr lvl="1"/>
            <a:r>
              <a:rPr lang="bg-BG" dirty="0" smtClean="0"/>
              <a:t>Работни дни в месеца </a:t>
            </a:r>
          </a:p>
          <a:p>
            <a:pPr lvl="1"/>
            <a:r>
              <a:rPr lang="bg-BG" dirty="0" smtClean="0"/>
              <a:t>Работно време</a:t>
            </a:r>
          </a:p>
          <a:p>
            <a:pPr lvl="1"/>
            <a:r>
              <a:rPr lang="bg-BG" dirty="0" smtClean="0"/>
              <a:t>Дата на постъпване</a:t>
            </a:r>
          </a:p>
          <a:p>
            <a:pPr lvl="1"/>
            <a:r>
              <a:rPr lang="bg-BG" dirty="0" smtClean="0"/>
              <a:t>Дата на прекратяване на правоотношението</a:t>
            </a:r>
          </a:p>
          <a:p>
            <a:pPr lvl="1"/>
            <a:r>
              <a:rPr lang="bg-BG" dirty="0" smtClean="0"/>
              <a:t>Дата на промяна на работното време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410</TotalTime>
  <Words>909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Система „Графици“ за ЦСМП</vt:lpstr>
      <vt:lpstr>Съдържание</vt:lpstr>
      <vt:lpstr>Обща структура на данните в системата</vt:lpstr>
      <vt:lpstr>Човешки ресурси</vt:lpstr>
      <vt:lpstr>Човешки ресурси</vt:lpstr>
      <vt:lpstr>Човешки ресурси</vt:lpstr>
      <vt:lpstr>Графици</vt:lpstr>
      <vt:lpstr>Графици</vt:lpstr>
      <vt:lpstr>Изчислителни процедури</vt:lpstr>
      <vt:lpstr>Изчислителни процедури по звена</vt:lpstr>
      <vt:lpstr>Изчислителни процедури – индивидуален график</vt:lpstr>
      <vt:lpstr>Изчислителни процедури - ЦСМП</vt:lpstr>
      <vt:lpstr>Изчислителни процедури - ЦСМП</vt:lpstr>
      <vt:lpstr>Изчислителни процедури - ЦСМП</vt:lpstr>
      <vt:lpstr>Отговорности на отдел графици в система графици</vt:lpstr>
      <vt:lpstr>Отговорности на отдел графици в система графици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„Графици“ за ЦСМП</dc:title>
  <dc:creator>Emanuil Markov</dc:creator>
  <cp:lastModifiedBy>Emanuil Markov</cp:lastModifiedBy>
  <cp:revision>20</cp:revision>
  <dcterms:created xsi:type="dcterms:W3CDTF">2016-06-16T07:18:05Z</dcterms:created>
  <dcterms:modified xsi:type="dcterms:W3CDTF">2017-01-19T11:59:59Z</dcterms:modified>
</cp:coreProperties>
</file>