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64" r:id="rId13"/>
    <p:sldId id="269" r:id="rId14"/>
    <p:sldId id="273" r:id="rId15"/>
    <p:sldId id="274" r:id="rId16"/>
    <p:sldId id="275" r:id="rId17"/>
    <p:sldId id="270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868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665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543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80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172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42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998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608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79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200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4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7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657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9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9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812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18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BAA7-54CB-4EFD-9268-F32A27F238D1}" type="datetimeFigureOut">
              <a:rPr lang="bg-BG" smtClean="0"/>
              <a:t>2.10.2013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697D-BA60-45B5-B219-65F68CB689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2291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Разширение на ПГ PROCONOS чрез система за генериране, </a:t>
            </a:r>
            <a:r>
              <a:rPr lang="bg-BG" dirty="0" smtClean="0"/>
              <a:t>експорт </a:t>
            </a:r>
            <a:r>
              <a:rPr lang="bg-BG" dirty="0"/>
              <a:t>и параметризиране на метамодели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Николай Демирев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76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разработваната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713478" cy="3541714"/>
          </a:xfrm>
        </p:spPr>
        <p:txBody>
          <a:bodyPr/>
          <a:lstStyle/>
          <a:p>
            <a:r>
              <a:rPr lang="bg-BG" dirty="0" smtClean="0"/>
              <a:t>Библиотека с шаблони</a:t>
            </a:r>
          </a:p>
          <a:p>
            <a:r>
              <a:rPr lang="bg-BG" dirty="0"/>
              <a:t>Възможност за използване на съществуващи сложни модули (шаблони)</a:t>
            </a:r>
          </a:p>
          <a:p>
            <a:r>
              <a:rPr lang="bg-BG" dirty="0"/>
              <a:t>Възможност за дефинирани потребителски шаблони</a:t>
            </a:r>
            <a:endParaRPr lang="bg-BG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97088"/>
            <a:ext cx="50673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разработваната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22660" cy="3541714"/>
          </a:xfrm>
        </p:spPr>
        <p:txBody>
          <a:bodyPr/>
          <a:lstStyle/>
          <a:p>
            <a:r>
              <a:rPr lang="bg-BG" dirty="0" smtClean="0"/>
              <a:t>Детайлен изглед в библиотеката за шаблони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66951"/>
            <a:ext cx="50387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0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разработваната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617943" cy="3541714"/>
          </a:xfrm>
        </p:spPr>
        <p:txBody>
          <a:bodyPr/>
          <a:lstStyle/>
          <a:p>
            <a:r>
              <a:rPr lang="bg-BG" dirty="0" smtClean="0"/>
              <a:t>Инстанциране на шаблоните</a:t>
            </a:r>
          </a:p>
          <a:p>
            <a:r>
              <a:rPr lang="bg-BG" dirty="0" smtClean="0"/>
              <a:t>Конфигуриране на портовете</a:t>
            </a:r>
          </a:p>
          <a:p>
            <a:r>
              <a:rPr lang="bg-BG" dirty="0" smtClean="0"/>
              <a:t>Търсене между инстанцираните шаблони по име</a:t>
            </a:r>
          </a:p>
          <a:p>
            <a:r>
              <a:rPr lang="bg-BG" dirty="0" smtClean="0"/>
              <a:t>Сортиране по име и ред на добавяне</a:t>
            </a:r>
          </a:p>
          <a:p>
            <a:endParaRPr 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49487"/>
            <a:ext cx="57245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2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разработваната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191149" cy="3541714"/>
          </a:xfrm>
        </p:spPr>
        <p:txBody>
          <a:bodyPr/>
          <a:lstStyle/>
          <a:p>
            <a:r>
              <a:rPr lang="bg-BG" dirty="0" smtClean="0"/>
              <a:t>Възможност за настройване на директорията съдържаща шаблоните</a:t>
            </a:r>
          </a:p>
          <a:p>
            <a:r>
              <a:rPr lang="bg-BG" dirty="0" smtClean="0"/>
              <a:t>Други настройки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2" y="2249487"/>
            <a:ext cx="28670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2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разработваната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24496"/>
            <a:ext cx="2775495" cy="3541714"/>
          </a:xfrm>
        </p:spPr>
        <p:txBody>
          <a:bodyPr/>
          <a:lstStyle/>
          <a:p>
            <a:r>
              <a:rPr lang="bg-BG" dirty="0" smtClean="0"/>
              <a:t>Създадените конфигурации и шаблони се съхраняват под формата на </a:t>
            </a:r>
            <a:r>
              <a:rPr lang="en-US" dirty="0" smtClean="0"/>
              <a:t>XML</a:t>
            </a:r>
            <a:r>
              <a:rPr lang="bg-BG" dirty="0" smtClean="0"/>
              <a:t> документи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51" y="2461100"/>
            <a:ext cx="7202249" cy="276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0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Проблемите, които разработваната система разрешава.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508761" cy="3541714"/>
          </a:xfrm>
        </p:spPr>
        <p:txBody>
          <a:bodyPr/>
          <a:lstStyle/>
          <a:p>
            <a:r>
              <a:rPr lang="bg-BG" dirty="0" smtClean="0"/>
              <a:t>Премахва необходимостта от сложни настройки на много на брой еднитипни входни портове на функционални модули.</a:t>
            </a:r>
          </a:p>
          <a:p>
            <a:r>
              <a:rPr lang="bg-BG" dirty="0" smtClean="0"/>
              <a:t>Пример: </a:t>
            </a:r>
            <a:r>
              <a:rPr lang="en-US" dirty="0" smtClean="0"/>
              <a:t>Multiplexor 16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097" y="1867393"/>
            <a:ext cx="306747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Проблемите, които разработваната система разрешава.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222158" cy="3541714"/>
          </a:xfrm>
        </p:spPr>
        <p:txBody>
          <a:bodyPr/>
          <a:lstStyle/>
          <a:p>
            <a:r>
              <a:rPr lang="bg-BG" dirty="0"/>
              <a:t>Премахва необходимостта от сложни настройки на много на брой еднитипни входни портове на функционални модули.</a:t>
            </a:r>
          </a:p>
          <a:p>
            <a:r>
              <a:rPr lang="bg-BG" dirty="0"/>
              <a:t>Пример: </a:t>
            </a:r>
            <a:r>
              <a:rPr lang="en-US" dirty="0" smtClean="0"/>
              <a:t>Demultiplexor 16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31" y="2249487"/>
            <a:ext cx="308653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Проблемите, които разработваната система разрешава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Бързо създаване на сложни конфигурации</a:t>
            </a:r>
          </a:p>
          <a:p>
            <a:r>
              <a:rPr lang="bg-BG" dirty="0" smtClean="0"/>
              <a:t>Лесно валидиране</a:t>
            </a:r>
          </a:p>
          <a:p>
            <a:r>
              <a:rPr lang="bg-BG" dirty="0" smtClean="0"/>
              <a:t>Намаляне на възможността за грешки</a:t>
            </a:r>
          </a:p>
          <a:p>
            <a:r>
              <a:rPr lang="bg-BG" dirty="0" smtClean="0"/>
              <a:t>Лесно разширение на библиотеката с шаблони</a:t>
            </a:r>
          </a:p>
          <a:p>
            <a:r>
              <a:rPr lang="bg-BG" dirty="0" smtClean="0"/>
              <a:t>Експорт в </a:t>
            </a:r>
            <a:r>
              <a:rPr lang="en-US" dirty="0" smtClean="0"/>
              <a:t>XML</a:t>
            </a:r>
            <a:r>
              <a:rPr lang="bg-BG" dirty="0" smtClean="0"/>
              <a:t> формат, който помага при използване на </a:t>
            </a:r>
            <a:r>
              <a:rPr lang="en-US" dirty="0" smtClean="0"/>
              <a:t>Source Control </a:t>
            </a:r>
            <a:r>
              <a:rPr lang="en-US" dirty="0" smtClean="0"/>
              <a:t>System</a:t>
            </a:r>
            <a:r>
              <a:rPr lang="en-US" dirty="0"/>
              <a:t>s</a:t>
            </a:r>
            <a:r>
              <a:rPr lang="bg-BG" dirty="0" smtClean="0"/>
              <a:t> </a:t>
            </a:r>
            <a:r>
              <a:rPr lang="bg-BG" dirty="0" smtClean="0"/>
              <a:t>за разработване на конфигурациите от екип от инженери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19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Идеи за бъдещо развитие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Интеграция с програмния генератор </a:t>
            </a:r>
            <a:r>
              <a:rPr lang="en-US" dirty="0" smtClean="0"/>
              <a:t>PROCONOS</a:t>
            </a:r>
          </a:p>
          <a:p>
            <a:r>
              <a:rPr lang="bg-BG" dirty="0" smtClean="0"/>
              <a:t>Разработване на анализатор за конфигурации</a:t>
            </a:r>
          </a:p>
          <a:p>
            <a:pPr lvl="1"/>
            <a:r>
              <a:rPr lang="bg-BG" dirty="0" smtClean="0"/>
              <a:t>Валидация на комуникационните адреси</a:t>
            </a:r>
          </a:p>
          <a:p>
            <a:pPr lvl="1"/>
            <a:r>
              <a:rPr lang="bg-BG" dirty="0" smtClean="0"/>
              <a:t>Валидация на връзките между портовете на отделните функционални модули по тип</a:t>
            </a:r>
          </a:p>
          <a:p>
            <a:pPr lvl="1"/>
            <a:r>
              <a:rPr lang="bg-BG" smtClean="0"/>
              <a:t>Валидация на повтарящите се параметри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30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658143"/>
            <a:ext cx="9905999" cy="3541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sz="6000" dirty="0" smtClean="0"/>
              <a:t>Благодаря за вниманието!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776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Програмна генерация</a:t>
            </a:r>
          </a:p>
          <a:p>
            <a:r>
              <a:rPr lang="bg-BG" dirty="0" smtClean="0"/>
              <a:t>Преглед на съществуващите методи за програмна генерация.</a:t>
            </a:r>
            <a:endParaRPr lang="en-US" dirty="0" smtClean="0"/>
          </a:p>
          <a:p>
            <a:r>
              <a:rPr lang="bg-BG" dirty="0" smtClean="0"/>
              <a:t>Недостатъци на съществуващите методи за програмна генерация.</a:t>
            </a:r>
          </a:p>
          <a:p>
            <a:r>
              <a:rPr lang="bg-BG" dirty="0" smtClean="0"/>
              <a:t>Описание на разработваната система.</a:t>
            </a:r>
          </a:p>
          <a:p>
            <a:r>
              <a:rPr lang="bg-BG" dirty="0" smtClean="0"/>
              <a:t>Проблеми, които разработваната система разрешава.</a:t>
            </a:r>
          </a:p>
          <a:p>
            <a:r>
              <a:rPr lang="bg-BG" dirty="0" smtClean="0"/>
              <a:t>Идеи за бъдещо развитие.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41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1" y="1658143"/>
            <a:ext cx="9905999" cy="3541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sz="6000" smtClean="0"/>
              <a:t>Въпроси</a:t>
            </a:r>
            <a:r>
              <a:rPr lang="bg-BG" sz="6000" smtClean="0">
                <a:latin typeface="Georgia" panose="02040502050405020303" pitchFamily="18" charset="0"/>
              </a:rPr>
              <a:t>?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60417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Програмна </a:t>
            </a:r>
            <a:r>
              <a:rPr lang="bg-BG" dirty="0" smtClean="0"/>
              <a:t>генерация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Езиците за програмиране на </a:t>
            </a:r>
            <a:r>
              <a:rPr lang="en-US" dirty="0" smtClean="0"/>
              <a:t>PLC</a:t>
            </a:r>
            <a:r>
              <a:rPr lang="bg-BG" dirty="0" smtClean="0"/>
              <a:t> описват метамодели на системи за управление</a:t>
            </a:r>
          </a:p>
          <a:p>
            <a:r>
              <a:rPr lang="bg-BG" dirty="0" smtClean="0"/>
              <a:t>След имплементиране програмата се превежда на </a:t>
            </a:r>
            <a:r>
              <a:rPr lang="en-US" dirty="0" smtClean="0"/>
              <a:t>ANSI-C</a:t>
            </a:r>
            <a:endParaRPr lang="bg-BG" dirty="0" smtClean="0"/>
          </a:p>
          <a:p>
            <a:r>
              <a:rPr lang="bg-BG" dirty="0" smtClean="0"/>
              <a:t>След превода към </a:t>
            </a:r>
            <a:r>
              <a:rPr lang="en-US" dirty="0" smtClean="0"/>
              <a:t>ANSI-C</a:t>
            </a:r>
            <a:r>
              <a:rPr lang="bg-BG" dirty="0" smtClean="0"/>
              <a:t> следва компилиране към изпълняем машинен код за съответния хардуер</a:t>
            </a:r>
          </a:p>
          <a:p>
            <a:r>
              <a:rPr lang="bg-BG" dirty="0" smtClean="0"/>
              <a:t>Преминаването от съответния език към </a:t>
            </a:r>
            <a:r>
              <a:rPr lang="en-US" dirty="0" smtClean="0"/>
              <a:t>ANSI-C</a:t>
            </a:r>
            <a:r>
              <a:rPr lang="bg-BG" dirty="0" smtClean="0"/>
              <a:t> се нарича програмна генерация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84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съществуващите методи за програмна генерация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67671"/>
          </a:xfrm>
        </p:spPr>
        <p:txBody>
          <a:bodyPr/>
          <a:lstStyle/>
          <a:p>
            <a:r>
              <a:rPr lang="en-US" dirty="0" smtClean="0"/>
              <a:t>FBD (Function block diagram)</a:t>
            </a:r>
          </a:p>
          <a:p>
            <a:pPr lvl="1"/>
            <a:r>
              <a:rPr lang="bg-BG" dirty="0" smtClean="0"/>
              <a:t>Всички функции, входове и изходи са представени като блокове.</a:t>
            </a:r>
          </a:p>
          <a:p>
            <a:pPr lvl="1"/>
            <a:r>
              <a:rPr lang="bg-BG" dirty="0" smtClean="0"/>
              <a:t>Блоковете се свързват с линии.</a:t>
            </a:r>
          </a:p>
          <a:p>
            <a:pPr lvl="1"/>
            <a:r>
              <a:rPr lang="bg-BG" dirty="0" smtClean="0"/>
              <a:t>Посоката на изпълнение е от ляво надясно, с изключение на обратните връзки.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bg-BG" dirty="0"/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2" y="4395092"/>
            <a:ext cx="5504497" cy="211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съществуващите методи за програмна генерация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716588" cy="3541714"/>
          </a:xfrm>
        </p:spPr>
        <p:txBody>
          <a:bodyPr/>
          <a:lstStyle/>
          <a:p>
            <a:r>
              <a:rPr lang="en-US" dirty="0" smtClean="0"/>
              <a:t>SFC (Sequential function charts)</a:t>
            </a:r>
          </a:p>
          <a:p>
            <a:pPr lvl="1"/>
            <a:r>
              <a:rPr lang="bg-BG" dirty="0" smtClean="0"/>
              <a:t>Представлява разширен автомат.</a:t>
            </a:r>
          </a:p>
          <a:p>
            <a:pPr lvl="1"/>
            <a:r>
              <a:rPr lang="bg-BG" dirty="0" smtClean="0"/>
              <a:t>Според стандарта </a:t>
            </a:r>
            <a:r>
              <a:rPr lang="en-US" dirty="0" smtClean="0"/>
              <a:t>IEC 61131-3,</a:t>
            </a:r>
            <a:r>
              <a:rPr lang="bg-BG" dirty="0" smtClean="0"/>
              <a:t> </a:t>
            </a:r>
            <a:r>
              <a:rPr lang="en-US" dirty="0" smtClean="0"/>
              <a:t>SFC </a:t>
            </a:r>
            <a:r>
              <a:rPr lang="bg-BG" dirty="0" smtClean="0"/>
              <a:t>е начин за структуриране на програми и функционални блокове</a:t>
            </a:r>
          </a:p>
          <a:p>
            <a:pPr lvl="1"/>
            <a:r>
              <a:rPr lang="bg-BG" dirty="0" smtClean="0"/>
              <a:t>Състои се от два основни елемента – стъпки и преходи</a:t>
            </a:r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2249487"/>
            <a:ext cx="3362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съществуващите методи за програмна генерация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385368" cy="3541714"/>
          </a:xfrm>
        </p:spPr>
        <p:txBody>
          <a:bodyPr/>
          <a:lstStyle/>
          <a:p>
            <a:r>
              <a:rPr lang="bg-BG" dirty="0" smtClean="0"/>
              <a:t>Програмен генератор </a:t>
            </a:r>
            <a:r>
              <a:rPr lang="en-US" dirty="0" smtClean="0"/>
              <a:t>PROCONOS</a:t>
            </a:r>
            <a:endParaRPr lang="bg-BG" dirty="0" smtClean="0"/>
          </a:p>
          <a:p>
            <a:pPr lvl="1"/>
            <a:r>
              <a:rPr lang="bg-BG" dirty="0" smtClean="0"/>
              <a:t>Реализиран на базата на т. </a:t>
            </a:r>
            <a:r>
              <a:rPr lang="bg-BG" dirty="0"/>
              <a:t>н</a:t>
            </a:r>
            <a:r>
              <a:rPr lang="bg-BG" dirty="0" smtClean="0"/>
              <a:t>ар. Автомат на Мур.</a:t>
            </a:r>
          </a:p>
          <a:p>
            <a:pPr lvl="1"/>
            <a:r>
              <a:rPr lang="bg-BG" dirty="0" smtClean="0"/>
              <a:t>Практическа реализация на автомата е чрез графи</a:t>
            </a:r>
            <a:endParaRPr lang="en-US" dirty="0" smtClean="0"/>
          </a:p>
          <a:p>
            <a:pPr lvl="1"/>
            <a:r>
              <a:rPr lang="en-US" dirty="0" smtClean="0"/>
              <a:t>SFG </a:t>
            </a:r>
            <a:r>
              <a:rPr lang="bg-BG" dirty="0" smtClean="0"/>
              <a:t>(Граф за сигнални трансформации) съставен от свързани функционални модули</a:t>
            </a:r>
          </a:p>
          <a:p>
            <a:pPr lvl="1"/>
            <a:r>
              <a:rPr lang="en-US" dirty="0" smtClean="0"/>
              <a:t>STG</a:t>
            </a:r>
            <a:r>
              <a:rPr lang="bg-BG" dirty="0" smtClean="0"/>
              <a:t> (Граф за преходи на състоянието) реализира се логиката вложена в модела на описваната система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Tasks)</a:t>
            </a:r>
            <a:endParaRPr lang="bg-BG" dirty="0" smtClean="0"/>
          </a:p>
        </p:txBody>
      </p:sp>
      <p:pic>
        <p:nvPicPr>
          <p:cNvPr id="307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81" y="2097088"/>
            <a:ext cx="3356255" cy="351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съществуващите методи за програмна генерация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105207" cy="3541714"/>
          </a:xfrm>
        </p:spPr>
        <p:txBody>
          <a:bodyPr/>
          <a:lstStyle/>
          <a:p>
            <a:r>
              <a:rPr lang="en-US" dirty="0" smtClean="0"/>
              <a:t>Matlab/Simulink – Real-Time Workshop</a:t>
            </a:r>
          </a:p>
          <a:p>
            <a:pPr lvl="1"/>
            <a:r>
              <a:rPr lang="bg-BG" dirty="0" smtClean="0"/>
              <a:t>Математически изчисления</a:t>
            </a:r>
          </a:p>
          <a:p>
            <a:pPr lvl="1"/>
            <a:r>
              <a:rPr lang="bg-BG" dirty="0" smtClean="0"/>
              <a:t>Разработка на алгоритми</a:t>
            </a:r>
          </a:p>
          <a:p>
            <a:pPr lvl="1"/>
            <a:r>
              <a:rPr lang="bg-BG" dirty="0" smtClean="0"/>
              <a:t>Анализ на данни, изследвания и визуализация</a:t>
            </a:r>
          </a:p>
          <a:p>
            <a:pPr lvl="1"/>
            <a:r>
              <a:rPr lang="bg-BG" dirty="0" smtClean="0"/>
              <a:t>Програмите се състоят от блок диаграми</a:t>
            </a:r>
          </a:p>
          <a:p>
            <a:pPr lvl="1"/>
            <a:r>
              <a:rPr lang="bg-BG" dirty="0" smtClean="0"/>
              <a:t>Всеки блок може да съдържа блок диаграма</a:t>
            </a:r>
          </a:p>
          <a:p>
            <a:pPr lvl="1"/>
            <a:r>
              <a:rPr lang="bg-BG" dirty="0" smtClean="0"/>
              <a:t>Генерация на </a:t>
            </a:r>
            <a:r>
              <a:rPr lang="en-US" dirty="0" smtClean="0"/>
              <a:t>C </a:t>
            </a:r>
            <a:r>
              <a:rPr lang="bg-BG" dirty="0" smtClean="0"/>
              <a:t>код за различни платформи</a:t>
            </a:r>
            <a:endParaRPr lang="bg-BG" dirty="0"/>
          </a:p>
        </p:txBody>
      </p:sp>
      <p:pic>
        <p:nvPicPr>
          <p:cNvPr id="4100" name="Picture 4" descr="http://www.emeraldinsight.com/content_images/fig/1740250115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076" y="2316813"/>
            <a:ext cx="3829515" cy="340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Недостатъци на съществуващите методи за програмна </a:t>
            </a:r>
            <a:r>
              <a:rPr lang="bg-BG" dirty="0" smtClean="0"/>
              <a:t>генерация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Сложни системи разработени, чрез разгледаните езици могат да съдържат много функционални блокове и връзки</a:t>
            </a:r>
          </a:p>
          <a:p>
            <a:r>
              <a:rPr lang="bg-BG" dirty="0" smtClean="0"/>
              <a:t>Повечето блокове представляват атомарни действия</a:t>
            </a:r>
          </a:p>
          <a:p>
            <a:r>
              <a:rPr lang="bg-BG" dirty="0" smtClean="0"/>
              <a:t>Трудно създаване, поддръжка, валидация и промяна</a:t>
            </a:r>
          </a:p>
          <a:p>
            <a:r>
              <a:rPr lang="bg-BG" dirty="0" smtClean="0"/>
              <a:t>Много време отнема настройването на отделните функционални блокове и свързването им</a:t>
            </a:r>
          </a:p>
          <a:p>
            <a:r>
              <a:rPr lang="bg-BG" dirty="0" smtClean="0"/>
              <a:t>Сложен потребителски интерфейс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15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разработваната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204797" cy="3541714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Съхраняване и отваряне на съществуващи конфигурации</a:t>
            </a:r>
          </a:p>
          <a:p>
            <a:r>
              <a:rPr lang="bg-BG" dirty="0"/>
              <a:t>Създаване на </a:t>
            </a:r>
            <a:r>
              <a:rPr lang="bg-BG" dirty="0" smtClean="0"/>
              <a:t>задачи</a:t>
            </a:r>
          </a:p>
          <a:p>
            <a:r>
              <a:rPr lang="bg-BG" dirty="0" smtClean="0"/>
              <a:t>Настройка на задачите</a:t>
            </a:r>
            <a:endParaRPr lang="en-US" dirty="0" smtClean="0"/>
          </a:p>
          <a:p>
            <a:r>
              <a:rPr lang="bg-BG" dirty="0" smtClean="0"/>
              <a:t>Експортиране на създадените конфигурации във формат подходящ за интерпретация от интерпретатора на програмния генератор</a:t>
            </a:r>
            <a:r>
              <a:rPr lang="en-US" dirty="0"/>
              <a:t> </a:t>
            </a:r>
            <a:r>
              <a:rPr lang="en-US" dirty="0" smtClean="0"/>
              <a:t>PROCONOS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1" y="2457451"/>
            <a:ext cx="45148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198</TotalTime>
  <Words>589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Georgia</vt:lpstr>
      <vt:lpstr>Trebuchet MS</vt:lpstr>
      <vt:lpstr>Tw Cen MT</vt:lpstr>
      <vt:lpstr>Circuit</vt:lpstr>
      <vt:lpstr>Разширение на ПГ PROCONOS чрез система за генериране, експорт и параметризиране на метамодели</vt:lpstr>
      <vt:lpstr>Съдържание </vt:lpstr>
      <vt:lpstr>Програмна генерация</vt:lpstr>
      <vt:lpstr>Преглед на съществуващите методи за програмна генерация</vt:lpstr>
      <vt:lpstr>Преглед на съществуващите методи за програмна генерация</vt:lpstr>
      <vt:lpstr>Преглед на съществуващите методи за програмна генерация</vt:lpstr>
      <vt:lpstr>Преглед на съществуващите методи за програмна генерация</vt:lpstr>
      <vt:lpstr>Недостатъци на съществуващите методи за програмна генерация</vt:lpstr>
      <vt:lpstr>Описание на разработваната система</vt:lpstr>
      <vt:lpstr>Описание на разработваната система</vt:lpstr>
      <vt:lpstr>Описание на разработваната система</vt:lpstr>
      <vt:lpstr>Описание на разработваната система</vt:lpstr>
      <vt:lpstr>Описание на разработваната система</vt:lpstr>
      <vt:lpstr>Описание на разработваната система</vt:lpstr>
      <vt:lpstr>Проблемите, които разработваната система разрешава.</vt:lpstr>
      <vt:lpstr>Проблемите, които разработваната система разрешава.</vt:lpstr>
      <vt:lpstr>Проблемите, които разработваната система разрешава.</vt:lpstr>
      <vt:lpstr>Идеи за бъдещо развитие.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Разширение на ПГ PROCONOS чрез система за генериране, експорт и параметризиране на метамодели</dc:title>
  <dc:creator>nikolay_demirev@live.com</dc:creator>
  <cp:lastModifiedBy>nikolay_demirev@live.com</cp:lastModifiedBy>
  <cp:revision>24</cp:revision>
  <dcterms:created xsi:type="dcterms:W3CDTF">2013-09-23T19:25:07Z</dcterms:created>
  <dcterms:modified xsi:type="dcterms:W3CDTF">2013-10-01T22:14:55Z</dcterms:modified>
</cp:coreProperties>
</file>