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6" r:id="rId1"/>
  </p:sldMasterIdLst>
  <p:sldIdLst>
    <p:sldId id="278" r:id="rId2"/>
    <p:sldId id="257" r:id="rId3"/>
    <p:sldId id="279" r:id="rId4"/>
    <p:sldId id="258" r:id="rId5"/>
    <p:sldId id="259" r:id="rId6"/>
    <p:sldId id="268" r:id="rId7"/>
    <p:sldId id="267" r:id="rId8"/>
    <p:sldId id="273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0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3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4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9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0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0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235-ED86-2A8F-FA7D-0041D7A1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Perpetua" panose="02020502060401020303" pitchFamily="18" charset="0"/>
              </a:rPr>
              <a:t>Phishing Awareness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9370-83CC-DBD6-5300-738D975C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38807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- Recognize, Resist, Avoid, Social Engineering Tactics and Reporting phishing Emails &amp; Websites,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Emmanuel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Agwamba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CodeAlpha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4C194-7965-4898-9560-FB829DC2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5791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0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3035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524000"/>
            <a:ext cx="8426450" cy="51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12395" algn="ctr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SPOTTING PHISHING EMAILS</a:t>
            </a:r>
          </a:p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b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12395" indent="-287020">
              <a:lnSpc>
                <a:spcPct val="1076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passwords.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3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3035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524000"/>
            <a:ext cx="8426450" cy="6190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12395" algn="ctr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SPOTTING PHISHING CALLS</a:t>
            </a:r>
          </a:p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always a sense of urgency e.g., “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away”.</a:t>
            </a:r>
            <a:b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spc="-10" dirty="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and never share codes or account numbers over calls</a:t>
            </a:r>
            <a:b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calls from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US" sz="2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impatient 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companies.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victimized</a:t>
            </a:r>
            <a:r>
              <a:rPr lang="en-US" sz="2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US"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US" sz="2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en-US" sz="2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US" sz="2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4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57701"/>
            <a:ext cx="746760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SUSPECTING PHISHING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827771"/>
            <a:ext cx="8426450" cy="3468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click or reply.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to IT/Security.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the sender and delete the message.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calls, report suspicious numbers to your service provider.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clicked a link, change your passwords immediately.</a:t>
            </a: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your system for malware.</a:t>
            </a:r>
            <a:b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spc="-10" dirty="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48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63336"/>
            <a:ext cx="7467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827771"/>
            <a:ext cx="8426450" cy="4614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Phishing = Fake urgency + Emotional pressure + Click trap</a:t>
            </a: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endParaRPr lang="en-US" sz="23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think before you click or respond</a:t>
            </a: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endParaRPr lang="en-US" sz="23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 or calls immediately</a:t>
            </a:r>
          </a:p>
          <a:p>
            <a:pPr marL="12065" marR="38100">
              <a:lnSpc>
                <a:spcPct val="107800"/>
              </a:lnSpc>
              <a:spcBef>
                <a:spcPts val="10"/>
              </a:spcBef>
              <a:tabLst>
                <a:tab pos="299085" algn="l"/>
              </a:tabLst>
            </a:pPr>
            <a:endParaRPr lang="en-US" sz="23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38100" indent="-342900">
              <a:lnSpc>
                <a:spcPct val="1078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299085" algn="l"/>
              </a:tabLst>
            </a:pPr>
            <a: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tips for evading phishing of whatever type (Note - These tips are inter-related and so apply depending on the situation)</a:t>
            </a:r>
            <a:br>
              <a:rPr lang="en-US"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spc="-10" dirty="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16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964346"/>
            <a:ext cx="7290054" cy="741356"/>
          </a:xfrm>
          <a:prstGeom prst="rect">
            <a:avLst/>
          </a:prstGeom>
        </p:spPr>
        <p:txBody>
          <a:bodyPr vert="horz" wrap="square" lIns="0" tIns="63626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Perpetua" panose="02020502060401020303" pitchFamily="18" charset="0"/>
              </a:rPr>
              <a:t>What</a:t>
            </a:r>
            <a:r>
              <a:rPr sz="4400" spc="-35" dirty="0">
                <a:latin typeface="Perpetua" panose="02020502060401020303" pitchFamily="18" charset="0"/>
              </a:rPr>
              <a:t> </a:t>
            </a:r>
            <a:r>
              <a:rPr sz="4400" dirty="0">
                <a:latin typeface="Perpetua" panose="02020502060401020303" pitchFamily="18" charset="0"/>
              </a:rPr>
              <a:t>is</a:t>
            </a:r>
            <a:r>
              <a:rPr sz="4400" spc="-35" dirty="0">
                <a:latin typeface="Perpetua" panose="02020502060401020303" pitchFamily="18" charset="0"/>
              </a:rPr>
              <a:t> </a:t>
            </a:r>
            <a:r>
              <a:rPr sz="4400" spc="-10" dirty="0">
                <a:latin typeface="Perpetua" panose="02020502060401020303" pitchFamily="18" charset="0"/>
              </a:rPr>
              <a:t>Phishing?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760" y="1981200"/>
            <a:ext cx="7832725" cy="34862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can be explained as a fraudulent that is designed to trick people into revealing credentials, sensitive data or money.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carried out via email, SMS, phone calls, fake websites, or social media.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gain unauthorized access, steal funds, or deploy malware.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096" y="964346"/>
            <a:ext cx="7290054" cy="741356"/>
          </a:xfrm>
          <a:prstGeom prst="rect">
            <a:avLst/>
          </a:prstGeom>
        </p:spPr>
        <p:txBody>
          <a:bodyPr vert="horz" wrap="square" lIns="0" tIns="63626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latin typeface="Perpetua" panose="02020502060401020303" pitchFamily="18" charset="0"/>
              </a:rPr>
              <a:t>TYPICAL ATTACK FLOW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760" y="2438400"/>
            <a:ext cx="7832725" cy="2662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commonly occurs through:</a:t>
            </a: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crafts a believable lure (email,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Lure contains a link or attachment </a:t>
            </a:r>
          </a:p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 clicks or calls and reveals sensitive credentials or grants access to attackers.</a:t>
            </a:r>
          </a:p>
          <a:p>
            <a:pPr marL="527050" marR="5080" indent="-51435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 uses access to steal sensitive data or money.</a:t>
            </a:r>
          </a:p>
        </p:txBody>
      </p:sp>
    </p:spTree>
    <p:extLst>
      <p:ext uri="{BB962C8B-B14F-4D97-AF65-F5344CB8AC3E}">
        <p14:creationId xmlns:p14="http://schemas.microsoft.com/office/powerpoint/2010/main" val="273313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381000"/>
            <a:ext cx="7922261" cy="817993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09599" y="1295400"/>
            <a:ext cx="7869555" cy="4662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targeted cyberattack where an attacker impersonates a trusted source to trick an individual or organization into divulging sensitive information or downloading malware.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far,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</a:p>
          <a:p>
            <a:pPr algn="just">
              <a:lnSpc>
                <a:spcPct val="100000"/>
              </a:lnSpc>
              <a:spcBef>
                <a:spcPts val="385"/>
              </a:spcBef>
            </a:pPr>
            <a:endParaRPr lang="en-US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phishing attack copies  a legitimate email and modifies it with malicious links or attachments to trick the recipient. This is either done by creating a near identical replica or by hijacking the legitimate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the original message.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95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7696201" cy="817993"/>
          </a:xfrm>
          <a:prstGeom prst="rect">
            <a:avLst/>
          </a:prstGeom>
        </p:spPr>
        <p:txBody>
          <a:bodyPr vert="horz" wrap="square" lIns="0" tIns="139522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Types</a:t>
            </a:r>
            <a:r>
              <a:rPr sz="4400" spc="-85" dirty="0"/>
              <a:t> </a:t>
            </a:r>
            <a:r>
              <a:rPr sz="4400" dirty="0"/>
              <a:t>of</a:t>
            </a:r>
            <a:r>
              <a:rPr sz="4400" spc="-80" dirty="0"/>
              <a:t> </a:t>
            </a:r>
            <a:r>
              <a:rPr sz="4400" dirty="0"/>
              <a:t>Phishing</a:t>
            </a:r>
            <a:r>
              <a:rPr sz="4400" spc="-85" dirty="0"/>
              <a:t> </a:t>
            </a:r>
            <a:r>
              <a:rPr sz="4400" spc="-30" dirty="0"/>
              <a:t>Attacks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599" y="1600200"/>
            <a:ext cx="7696201" cy="3900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'vishing’, 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fraudulent practice 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scammers use phone calls to trick people into giving up sensitive or financial information including passwords, bank account details and credit card numbers.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08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Phishing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indiscriminate sending of fake emails to a large number of recipients in an attempt to trick a percentage of them into revealing sensitive information like login credentials or financial details.</a:t>
            </a:r>
          </a:p>
          <a:p>
            <a:pPr marL="12700" marR="5080">
              <a:lnSpc>
                <a:spcPct val="100000"/>
              </a:lnSpc>
            </a:pP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653540"/>
            <a:ext cx="8839200" cy="5204460"/>
            <a:chOff x="152400" y="1653540"/>
            <a:chExt cx="8839200" cy="520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00" y="4687823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828800"/>
            <a:ext cx="3534155" cy="1886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785" y="4957417"/>
            <a:ext cx="8622030" cy="1248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46785" algn="ctr">
              <a:lnSpc>
                <a:spcPts val="1040"/>
              </a:lnSpc>
              <a:spcBef>
                <a:spcPts val="95"/>
              </a:spcBef>
            </a:pPr>
            <a:r>
              <a:rPr sz="1000" spc="-50" dirty="0">
                <a:latin typeface="Calibri"/>
                <a:cs typeface="Calibri"/>
              </a:rPr>
              <a:t>1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media.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link,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r>
              <a:rPr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730250">
              <a:lnSpc>
                <a:spcPts val="2455"/>
              </a:lnSpc>
            </a:pPr>
            <a:r>
              <a:rPr sz="2400" dirty="0"/>
              <a:t>Social</a:t>
            </a:r>
            <a:r>
              <a:rPr sz="2400" spc="-10" dirty="0"/>
              <a:t> Engineering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Phishing</a:t>
            </a:r>
            <a:r>
              <a:rPr spc="-65" dirty="0"/>
              <a:t> </a:t>
            </a:r>
            <a:r>
              <a:rPr spc="-10" dirty="0"/>
              <a:t>Attacks</a:t>
            </a:r>
          </a:p>
          <a:p>
            <a:pPr marL="826135">
              <a:lnSpc>
                <a:spcPts val="2455"/>
              </a:lnSpc>
            </a:pPr>
            <a:r>
              <a:rPr sz="2400" dirty="0"/>
              <a:t>Link</a:t>
            </a:r>
            <a:r>
              <a:rPr sz="2400" spc="-40" dirty="0"/>
              <a:t> </a:t>
            </a:r>
            <a:r>
              <a:rPr sz="2400" spc="-10" dirty="0"/>
              <a:t>manipulation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1723576"/>
            <a:ext cx="9144000" cy="4951544"/>
            <a:chOff x="0" y="1723576"/>
            <a:chExt cx="9144000" cy="49515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98" y="1723576"/>
              <a:ext cx="7347204" cy="4030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105400"/>
              <a:ext cx="9144000" cy="1569720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5127497"/>
            <a:ext cx="896493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77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600" dirty="0">
                <a:latin typeface="Calibri"/>
                <a:cs typeface="Calibri"/>
              </a:rPr>
              <a:t>Although this </a:t>
            </a:r>
            <a:r>
              <a:rPr sz="1600" dirty="0">
                <a:latin typeface="Calibri"/>
                <a:cs typeface="Calibri"/>
              </a:rPr>
              <a:t>looks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completely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legit,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lang="en-US" sz="1600" spc="-40" dirty="0">
                <a:latin typeface="Calibri"/>
                <a:cs typeface="Calibri"/>
              </a:rPr>
              <a:t>seeing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name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“Verizon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Wireless”,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if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look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actual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email,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@tin.com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address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rather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@verizon.com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address.</a:t>
            </a:r>
            <a:endParaRPr sz="1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spc="-40" dirty="0">
                <a:latin typeface="Calibri"/>
                <a:cs typeface="Calibri"/>
              </a:rPr>
              <a:t>The </a:t>
            </a:r>
            <a:r>
              <a:rPr sz="1600" spc="-40" dirty="0">
                <a:latin typeface="Calibri"/>
                <a:cs typeface="Calibri"/>
              </a:rPr>
              <a:t>To: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line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missing,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mass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they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want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avoid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 </a:t>
            </a:r>
            <a:r>
              <a:rPr sz="1600" spc="-10" dirty="0">
                <a:latin typeface="Calibri"/>
                <a:cs typeface="Calibri"/>
              </a:rPr>
              <a:t>seeing.</a:t>
            </a:r>
            <a:endParaRPr sz="1600" dirty="0">
              <a:latin typeface="Calibri"/>
              <a:cs typeface="Calibri"/>
            </a:endParaRPr>
          </a:p>
          <a:p>
            <a:pPr marL="355600" marR="101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b="1" dirty="0">
                <a:latin typeface="Calibri"/>
                <a:cs typeface="Calibri"/>
              </a:rPr>
              <a:t>And </a:t>
            </a:r>
            <a:r>
              <a:rPr sz="1600" b="1" dirty="0">
                <a:latin typeface="Calibri"/>
                <a:cs typeface="Calibri"/>
              </a:rPr>
              <a:t>Hovering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your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mouse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over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link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does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Verizon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website,</a:t>
            </a:r>
            <a:r>
              <a:rPr sz="1600" spc="-25" dirty="0">
                <a:latin typeface="Calibri"/>
                <a:cs typeface="Calibri"/>
              </a:rPr>
              <a:t> but </a:t>
            </a:r>
            <a:r>
              <a:rPr sz="1600" dirty="0">
                <a:latin typeface="Calibri"/>
                <a:cs typeface="Calibri"/>
              </a:rPr>
              <a:t>rather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random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website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likely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lang="en-US" sz="1600" spc="-65" dirty="0">
                <a:latin typeface="Calibri"/>
                <a:cs typeface="Calibri"/>
              </a:rPr>
              <a:t>exploit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login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take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your </a:t>
            </a:r>
            <a:r>
              <a:rPr sz="1600" dirty="0">
                <a:latin typeface="Calibri"/>
                <a:cs typeface="Calibri"/>
              </a:rPr>
              <a:t>account</a:t>
            </a:r>
            <a:r>
              <a:rPr lang="en-US" sz="160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3035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524000"/>
            <a:ext cx="8426450" cy="3639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12395" algn="ctr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TRICKS</a:t>
            </a:r>
          </a:p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research your jobs, hobbies, and contacts online, then use these personal info to sound trustworthy and urgent</a:t>
            </a: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 your manager requested this invoice be paid immediately ”</a:t>
            </a: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Practice – Always verify unexpected requests, even from known contacts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73035"/>
            <a:ext cx="74676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75" y="1524000"/>
            <a:ext cx="8426450" cy="2841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112395" algn="ctr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SPOTTING FAKE LINKS</a:t>
            </a:r>
          </a:p>
          <a:p>
            <a:pPr marL="12065" marR="112395" algn="just">
              <a:lnSpc>
                <a:spcPct val="107600"/>
              </a:lnSpc>
              <a:spcBef>
                <a:spcPts val="100"/>
              </a:spcBef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links before clicking – Check for strange domains</a:t>
            </a: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out for misspellings (e.g., micorsoft.com instead of Microsoft.com)</a:t>
            </a: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shortened URLs unless verified.</a:t>
            </a:r>
          </a:p>
          <a:p>
            <a:pPr marL="354965" marR="112395" indent="-342900" algn="just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4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</TotalTime>
  <Words>903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Perpetua</vt:lpstr>
      <vt:lpstr>Times New Roman</vt:lpstr>
      <vt:lpstr>Tw Cen MT</vt:lpstr>
      <vt:lpstr>Tw Cen MT Condensed</vt:lpstr>
      <vt:lpstr>Wingdings</vt:lpstr>
      <vt:lpstr>Wingdings 3</vt:lpstr>
      <vt:lpstr>Integral</vt:lpstr>
      <vt:lpstr>Phishing Awareness Training</vt:lpstr>
      <vt:lpstr>What is Phishing?</vt:lpstr>
      <vt:lpstr>TYPICAL ATTACK FLOW</vt:lpstr>
      <vt:lpstr>Types of Phishing Attacks</vt:lpstr>
      <vt:lpstr>Types of Phishing Attacks</vt:lpstr>
      <vt:lpstr>Examples of Phishing Attacks Social Engineering</vt:lpstr>
      <vt:lpstr>Examples of Phishing Attacks Link manipulation</vt:lpstr>
      <vt:lpstr>Tips to protect yourself from Phishing emails.</vt:lpstr>
      <vt:lpstr>Tips to protect yourself from Phishing emails.</vt:lpstr>
      <vt:lpstr>Tips to protect yourself from Phishing emails.</vt:lpstr>
      <vt:lpstr>Tips to protect yourself from Phishing emails.</vt:lpstr>
      <vt:lpstr>AFTER SUSPECTING PHISHING.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</dc:creator>
  <cp:lastModifiedBy>HP</cp:lastModifiedBy>
  <cp:revision>14</cp:revision>
  <dcterms:created xsi:type="dcterms:W3CDTF">2024-09-17T19:17:05Z</dcterms:created>
  <dcterms:modified xsi:type="dcterms:W3CDTF">2025-10-25T18:23:39Z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2024-09-17T00:00:00Z</vt:filetime>
  </property>
  <property fmtid="{D5CDD505-2E9C-101B-9397-08002B2CF9AE}" pid="5" name="Producer">
    <vt:lpwstr>Microsoft® PowerPoint® 2013</vt:lpwstr>
  </property>
</Properties>
</file>