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93" r:id="rId1"/>
  </p:sldMasterIdLst>
  <p:notesMasterIdLst>
    <p:notesMasterId r:id="rId18"/>
  </p:notesMasterIdLst>
  <p:sldIdLst>
    <p:sldId id="256" r:id="rId2"/>
    <p:sldId id="269" r:id="rId3"/>
    <p:sldId id="268" r:id="rId4"/>
    <p:sldId id="270" r:id="rId5"/>
    <p:sldId id="271" r:id="rId6"/>
    <p:sldId id="273" r:id="rId7"/>
    <p:sldId id="274" r:id="rId8"/>
    <p:sldId id="275" r:id="rId9"/>
    <p:sldId id="276" r:id="rId10"/>
    <p:sldId id="278" r:id="rId11"/>
    <p:sldId id="277" r:id="rId12"/>
    <p:sldId id="279" r:id="rId13"/>
    <p:sldId id="282" r:id="rId14"/>
    <p:sldId id="281" r:id="rId15"/>
    <p:sldId id="280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32DED-896D-4173-ADCB-E80C908C6B40}" type="datetimeFigureOut">
              <a:rPr lang="en-GB" smtClean="0"/>
              <a:t>27/11/2018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EB94A-6AF6-4578-B957-3D5CAB4F0D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57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35B7CC-5899-422E-81D3-EA81D3FAFB51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UFCFFL-15-M Parallel Computing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4184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D7CF-F6C2-474A-B66C-D403209751DB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UFCFFL-15-M Parallel Computing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2409-71E8-4000-BC7D-701ED774B7B6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UFCFFL-15-M Parallel Computing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FC89-DDED-485F-9C32-FB5760616F62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UFCFFL-15-M Parallel Computing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3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62A74A-FC54-41A8-BA15-0BD954441153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UFCFFL-15-M Parallel Computing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0909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7866-97EE-44DB-B7CC-1F1E7D8325A6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UFCFFL-15-M Parallel Computing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8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5D60-3C9C-47E5-8FE4-B017FE79F422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UFCFFL-15-M Parallel Computing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2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7937-3E9E-483C-B551-FB60ED861B6C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UFCFFL-15-M Parallel Computing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2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DCBD-6CCB-47EA-BA53-130AEAAB0F28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UFCFFL-15-M Parallel Computing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5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96968B-0F67-4182-AABE-68907215351D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UFCFFL-15-M Parallel Computing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997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495BE3-AA04-42F8-8C0C-F3716A3608B0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UFCFFL-15-M Parallel Computing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229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A1F0FC-5152-46D8-9BD9-426394C626CC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UFCFFL-15-M Parallel Computing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95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F0CA-0267-4CF7-8016-E4F04D50D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730" y="1238038"/>
            <a:ext cx="9845335" cy="2098226"/>
          </a:xfrm>
        </p:spPr>
        <p:txBody>
          <a:bodyPr anchor="t"/>
          <a:lstStyle/>
          <a:p>
            <a:br>
              <a:rPr lang="en-GB" sz="2800" dirty="0"/>
            </a:br>
            <a:r>
              <a:rPr lang="en-GB" sz="2800" dirty="0"/>
              <a:t>UFCFFL-15-M Parallel computing presentation</a:t>
            </a:r>
            <a:br>
              <a:rPr lang="en-GB" sz="2800" dirty="0"/>
            </a:br>
            <a:br>
              <a:rPr lang="en-GB" sz="2800" dirty="0"/>
            </a:br>
            <a:br>
              <a:rPr lang="en-GB" sz="3200" dirty="0"/>
            </a:br>
            <a:r>
              <a:rPr lang="en-GB" sz="2800" dirty="0"/>
              <a:t>Elaine motley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D548F-41FC-4D24-B2FF-96BC731B3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“A modular and efficient hardware architecture for particle swarm optimization algorithm”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C3DA6-575F-496E-91F6-089BC58DAC13}"/>
              </a:ext>
            </a:extLst>
          </p:cNvPr>
          <p:cNvSpPr txBox="1"/>
          <p:nvPr/>
        </p:nvSpPr>
        <p:spPr>
          <a:xfrm>
            <a:off x="10315853" y="6338656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Nov 2018</a:t>
            </a:r>
          </a:p>
        </p:txBody>
      </p:sp>
    </p:spTree>
    <p:extLst>
      <p:ext uri="{BB962C8B-B14F-4D97-AF65-F5344CB8AC3E}">
        <p14:creationId xmlns:p14="http://schemas.microsoft.com/office/powerpoint/2010/main" val="318964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3884-EBC0-4CC1-A181-0FD9E7C8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0957"/>
          </a:xfrm>
        </p:spPr>
        <p:txBody>
          <a:bodyPr/>
          <a:lstStyle/>
          <a:p>
            <a:r>
              <a:rPr lang="en-GB" dirty="0"/>
              <a:t>Parallelization </a:t>
            </a:r>
            <a:r>
              <a:rPr lang="en-GB" sz="2000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E092-EA1A-4B1D-898E-DE9FBDDDE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1"/>
            <a:ext cx="9601200" cy="4343400"/>
          </a:xfrm>
        </p:spPr>
        <p:txBody>
          <a:bodyPr>
            <a:normAutofit/>
          </a:bodyPr>
          <a:lstStyle/>
          <a:p>
            <a:r>
              <a:rPr lang="en-GB" dirty="0"/>
              <a:t>System is targeted for small embedded systems, so could not consider large clusters of computers. </a:t>
            </a:r>
          </a:p>
          <a:p>
            <a:r>
              <a:rPr lang="en-GB" dirty="0"/>
              <a:t>Parallelization therefore limited to sub-swarms; dividing the entire swarm evenly.</a:t>
            </a:r>
          </a:p>
          <a:p>
            <a:r>
              <a:rPr lang="en-GB" dirty="0"/>
              <a:t>Each sub-swarm has own computational resources.</a:t>
            </a:r>
          </a:p>
          <a:p>
            <a:r>
              <a:rPr lang="en-GB" dirty="0"/>
              <a:t>Execution is asynchronous </a:t>
            </a:r>
            <a:r>
              <a:rPr lang="en-GB" sz="1600" dirty="0"/>
              <a:t>(sub-swarms communicate only when new global best discovered).</a:t>
            </a:r>
          </a:p>
          <a:p>
            <a:r>
              <a:rPr lang="en-GB" dirty="0"/>
              <a:t>Important consideration is to consider how the sub-swarms communicate without the overhead compromising the performance gain.</a:t>
            </a:r>
          </a:p>
          <a:p>
            <a:r>
              <a:rPr lang="en-GB" dirty="0"/>
              <a:t>Could have used shared memory for all particles to access global best data – but would probably cause a bottleneck.</a:t>
            </a:r>
          </a:p>
          <a:p>
            <a:r>
              <a:rPr lang="en-GB" dirty="0"/>
              <a:t>Decided to let each sub-swarm have local copy of global best data.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1E841-EC78-4751-ADFC-F7914F66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2B0EB-6531-4125-8247-5A7C5AD2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UFCFFL-15-M Parallel Computing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1202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3884-EBC0-4CC1-A181-0FD9E7C8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70895"/>
            <a:ext cx="9601200" cy="1000957"/>
          </a:xfrm>
        </p:spPr>
        <p:txBody>
          <a:bodyPr/>
          <a:lstStyle/>
          <a:p>
            <a:r>
              <a:rPr lang="en-GB" dirty="0"/>
              <a:t>Parallelization </a:t>
            </a:r>
            <a:r>
              <a:rPr lang="en-GB" sz="2000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E092-EA1A-4B1D-898E-DE9FBDDDE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71852"/>
            <a:ext cx="9601200" cy="5122416"/>
          </a:xfrm>
        </p:spPr>
        <p:txBody>
          <a:bodyPr>
            <a:normAutofit/>
          </a:bodyPr>
          <a:lstStyle/>
          <a:p>
            <a:r>
              <a:rPr lang="en-GB" dirty="0"/>
              <a:t>Communication infrastructure</a:t>
            </a:r>
          </a:p>
          <a:p>
            <a:pPr lvl="1"/>
            <a:r>
              <a:rPr lang="en-GB" dirty="0"/>
              <a:t>Token passing approach considered, but would require dedicated hardware module in each sub-swarm to manage the token-passing and communication.</a:t>
            </a:r>
          </a:p>
          <a:p>
            <a:pPr lvl="1"/>
            <a:r>
              <a:rPr lang="en-GB" dirty="0"/>
              <a:t>Decided instead to have a communication controller module which controls which sub-swarm can communicate.</a:t>
            </a:r>
          </a:p>
          <a:p>
            <a:pPr lvl="2"/>
            <a:r>
              <a:rPr lang="en-GB" dirty="0"/>
              <a:t>Avoids data collision and maintains global best data in each sub-swarm.</a:t>
            </a:r>
          </a:p>
          <a:p>
            <a:pPr lvl="2"/>
            <a:r>
              <a:rPr lang="en-GB" dirty="0"/>
              <a:t>Also allows for easier future expansion of the protocol.</a:t>
            </a:r>
          </a:p>
          <a:p>
            <a:pPr lvl="1"/>
            <a:r>
              <a:rPr lang="en-GB" dirty="0"/>
              <a:t>Main disadvantage of using this method is that there is no guarantee that the overall global best is distributed when there are multiple simultaneous requests.</a:t>
            </a:r>
          </a:p>
          <a:p>
            <a:r>
              <a:rPr lang="en-GB" dirty="0"/>
              <a:t>Hardware considerations</a:t>
            </a:r>
          </a:p>
          <a:p>
            <a:pPr lvl="1"/>
            <a:r>
              <a:rPr lang="en-GB" dirty="0"/>
              <a:t>XC3S500E could only fit 2 threads for Sphere and Rosenbrock tests, and only 1 thread (sequential) for emission localization problem. Used Virtex II Pro XC2VP30 for threads &gt; 2.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237B6-4DE0-4EEE-9CDA-2853B30B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23FC-7399-4E94-8DD5-4A8D8A59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UFCFFL-15-M Parallel Computing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8078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3884-EBC0-4CC1-A181-0FD9E7C8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3038"/>
            <a:ext cx="9601200" cy="1000957"/>
          </a:xfrm>
        </p:spPr>
        <p:txBody>
          <a:bodyPr/>
          <a:lstStyle/>
          <a:p>
            <a:r>
              <a:rPr lang="en-GB" dirty="0"/>
              <a:t>Parallelization </a:t>
            </a:r>
            <a:r>
              <a:rPr lang="en-GB" sz="2000" dirty="0"/>
              <a:t>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E092-EA1A-4B1D-898E-DE9FBDDDE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722" y="1065320"/>
            <a:ext cx="9601200" cy="5663954"/>
          </a:xfrm>
        </p:spPr>
        <p:txBody>
          <a:bodyPr>
            <a:normAutofit/>
          </a:bodyPr>
          <a:lstStyle/>
          <a:p>
            <a:r>
              <a:rPr lang="en-GB" dirty="0"/>
              <a:t>Communication infrastructure diagram: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sub-swarm discovers new global best, it sends communication request to controller. If no other sub-swarm has sent request, controller sends acknowledgement to the sub-swarm and sync pulse to all sub-swarms. Data communication can then start.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8D6EA-478F-4798-B552-FE10CFC9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034" y="1501464"/>
            <a:ext cx="5957438" cy="34355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545A9-3EE7-47B5-ABA2-777D0D39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FA99F-3419-4FFE-9900-C5ECF20E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UFCFFL-15-M Parallel Computing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3618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3884-EBC0-4CC1-A181-0FD9E7C8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9772"/>
            <a:ext cx="9601200" cy="1000957"/>
          </a:xfrm>
        </p:spPr>
        <p:txBody>
          <a:bodyPr/>
          <a:lstStyle/>
          <a:p>
            <a:r>
              <a:rPr lang="en-GB" dirty="0"/>
              <a:t>Parallelization </a:t>
            </a:r>
            <a:r>
              <a:rPr lang="en-GB" sz="2000" dirty="0"/>
              <a:t>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E092-EA1A-4B1D-898E-DE9FBDDDE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20932"/>
            <a:ext cx="10559988" cy="5264458"/>
          </a:xfrm>
        </p:spPr>
        <p:txBody>
          <a:bodyPr>
            <a:normAutofit/>
          </a:bodyPr>
          <a:lstStyle/>
          <a:p>
            <a:r>
              <a:rPr lang="en-GB" sz="1800" dirty="0"/>
              <a:t>Results for thread no. = 1, 2, 3, 5 (no p = 4 as swarm size N (30) not evenly divisible by 4.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5013A-54E2-461B-BFF9-C8C4FB09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86" y="1589103"/>
            <a:ext cx="5721659" cy="2542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4DC53F-9E7B-4CEC-970A-63E180837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98" b="7884"/>
          <a:stretch/>
        </p:blipFill>
        <p:spPr>
          <a:xfrm>
            <a:off x="1495886" y="4378911"/>
            <a:ext cx="5721659" cy="2077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D0BE10-C4BC-4371-894C-BF895500D680}"/>
              </a:ext>
            </a:extLst>
          </p:cNvPr>
          <p:cNvSpPr txBox="1"/>
          <p:nvPr/>
        </p:nvSpPr>
        <p:spPr>
          <a:xfrm>
            <a:off x="7510507" y="1589103"/>
            <a:ext cx="44210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Parallelization shows speedups in execution time over serial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In the Sphere test, for p = 2, the speedup is about equal to the no. of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In the Sphere test, for p &gt; 2, speedups are lower than the no. of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Highest speedups are on Rosenbrock function for all degrees of parallelism.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Different factors could effect the results, such as the nature of the problem, or how well the sub-swarms divide the search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Better strategies required for partitioning the search space.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08F4B-23C3-4CA7-AFB5-300E7D8F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D1681-21F8-4D99-9E8C-6670FB9A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UFCFFL-15-M Parallel Computing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1359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3884-EBC0-4CC1-A181-0FD9E7C8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0957"/>
          </a:xfrm>
        </p:spPr>
        <p:txBody>
          <a:bodyPr/>
          <a:lstStyle/>
          <a:p>
            <a:r>
              <a:rPr lang="en-GB" dirty="0"/>
              <a:t>Paper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E092-EA1A-4B1D-898E-DE9FBDDDE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3087"/>
            <a:ext cx="9601200" cy="4376691"/>
          </a:xfrm>
        </p:spPr>
        <p:txBody>
          <a:bodyPr>
            <a:normAutofit/>
          </a:bodyPr>
          <a:lstStyle/>
          <a:p>
            <a:r>
              <a:rPr lang="en-GB" dirty="0"/>
              <a:t>Presented fast, efficient, modular &amp; portable PSO engine.</a:t>
            </a:r>
          </a:p>
          <a:p>
            <a:r>
              <a:rPr lang="en-GB" dirty="0"/>
              <a:t>General purpose PSO core can be utilized for different objective functions.</a:t>
            </a:r>
          </a:p>
          <a:p>
            <a:r>
              <a:rPr lang="en-GB" dirty="0"/>
              <a:t>Sub-swarm parallelization scheme successfully implemented.</a:t>
            </a:r>
          </a:p>
          <a:p>
            <a:r>
              <a:rPr lang="en-GB" dirty="0"/>
              <a:t>Further work identified:</a:t>
            </a:r>
          </a:p>
          <a:p>
            <a:pPr lvl="1"/>
            <a:r>
              <a:rPr lang="en-GB" dirty="0"/>
              <a:t>Different approaches for partitioning the global search space to reduce total execution effort.</a:t>
            </a:r>
          </a:p>
          <a:p>
            <a:pPr lvl="1"/>
            <a:r>
              <a:rPr lang="en-GB" dirty="0"/>
              <a:t>Ways to simplify PSO strategies to enhance potential speedup.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E7D5C-36D5-43FE-A36C-2CB5D77B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9164A-81FD-4A85-A0F8-B019C642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UFCFFL-15-M Parallel Computing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03345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3884-EBC0-4CC1-A181-0FD9E7C8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0957"/>
          </a:xfrm>
        </p:spPr>
        <p:txBody>
          <a:bodyPr/>
          <a:lstStyle/>
          <a:p>
            <a:r>
              <a:rPr lang="en-GB" dirty="0"/>
              <a:t>Paper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E092-EA1A-4B1D-898E-DE9FBDDDE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3087"/>
            <a:ext cx="9601200" cy="4376691"/>
          </a:xfrm>
        </p:spPr>
        <p:txBody>
          <a:bodyPr>
            <a:normAutofit/>
          </a:bodyPr>
          <a:lstStyle/>
          <a:p>
            <a:r>
              <a:rPr lang="en-GB" dirty="0"/>
              <a:t>+</a:t>
            </a:r>
          </a:p>
          <a:p>
            <a:pPr lvl="1"/>
            <a:r>
              <a:rPr lang="en-GB" dirty="0"/>
              <a:t>Logical order to structure</a:t>
            </a:r>
          </a:p>
          <a:p>
            <a:pPr lvl="1"/>
            <a:r>
              <a:rPr lang="en-GB" dirty="0"/>
              <a:t>Design was successful</a:t>
            </a:r>
          </a:p>
          <a:p>
            <a:pPr lvl="1"/>
            <a:r>
              <a:rPr lang="en-GB" dirty="0"/>
              <a:t>Clear description of parallelization considerations.</a:t>
            </a:r>
          </a:p>
          <a:p>
            <a:pPr lvl="1"/>
            <a:endParaRPr lang="en-GB" dirty="0"/>
          </a:p>
          <a:p>
            <a:r>
              <a:rPr lang="en-GB" dirty="0"/>
              <a:t>-</a:t>
            </a:r>
          </a:p>
          <a:p>
            <a:pPr lvl="1"/>
            <a:r>
              <a:rPr lang="en-GB" dirty="0"/>
              <a:t>Description of the component of fig 1. didn’t exactly match the diagram (eg “Fixed to float converter module” not labelled as such.)</a:t>
            </a:r>
          </a:p>
          <a:p>
            <a:pPr lvl="1"/>
            <a:r>
              <a:rPr lang="en-GB" dirty="0"/>
              <a:t>No table to directly compare software implementation to hardware implementation.</a:t>
            </a:r>
          </a:p>
          <a:p>
            <a:pPr lvl="1"/>
            <a:r>
              <a:rPr lang="en-GB" dirty="0"/>
              <a:t>Figures confusing in one of the tables (Table 6) – no context given.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C39B3-1C3E-4B4A-BBB4-E1194538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49E9F-3DFD-44C5-9EC1-E6302FEA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UFCFFL-15-M Parallel Computing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297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963A-D8BF-4304-AF64-C5579529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770" y="376972"/>
            <a:ext cx="3000021" cy="892536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FB463-000D-41E7-B6E7-2D69E477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80" y="3710404"/>
            <a:ext cx="5310076" cy="2444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9B66D-CF57-4B9F-9CE1-2ED29D0F8987}"/>
              </a:ext>
            </a:extLst>
          </p:cNvPr>
          <p:cNvSpPr txBox="1"/>
          <p:nvPr/>
        </p:nvSpPr>
        <p:spPr>
          <a:xfrm>
            <a:off x="1546880" y="1412743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Tewolde, G.S., Hanna, D.M. and Haskell, R.E. (2012)  A modular and efficient hardware architecture for particle swarm optimization algorithm. </a:t>
            </a:r>
            <a:r>
              <a:rPr lang="en-GB" i="1" dirty="0"/>
              <a:t>Microprocessors and Microsystems: Embedded Hardware Design (MICPRO) </a:t>
            </a:r>
            <a:r>
              <a:rPr lang="en-GB" dirty="0"/>
              <a:t>36, pp 289-302.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60D3F-2228-476B-B11F-E6F9486B406C}"/>
              </a:ext>
            </a:extLst>
          </p:cNvPr>
          <p:cNvSpPr txBox="1"/>
          <p:nvPr/>
        </p:nvSpPr>
        <p:spPr>
          <a:xfrm>
            <a:off x="1546880" y="3362373"/>
            <a:ext cx="1639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Table 6 (p297)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EBA453-703B-4CC4-A879-35B3119C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409D0-5170-49FA-A765-17A7D5E7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UFCFFL-15-M Parallel Computing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9110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3884-EBC0-4CC1-A181-0FD9E7C8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0957"/>
          </a:xfrm>
        </p:spPr>
        <p:txBody>
          <a:bodyPr/>
          <a:lstStyle/>
          <a:p>
            <a:r>
              <a:rPr lang="en-GB" dirty="0"/>
              <a:t>Outline of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E092-EA1A-4B1D-898E-DE9FBDDDE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3087"/>
            <a:ext cx="9601200" cy="4376691"/>
          </a:xfrm>
        </p:spPr>
        <p:txBody>
          <a:bodyPr>
            <a:normAutofit/>
          </a:bodyPr>
          <a:lstStyle/>
          <a:p>
            <a:r>
              <a:rPr lang="en-GB" dirty="0"/>
              <a:t>Paper written Girma S Tewolde, Darrin M Hanna and  Richard E Haskell (all MI, USA)</a:t>
            </a:r>
          </a:p>
          <a:p>
            <a:r>
              <a:rPr lang="en-GB" dirty="0"/>
              <a:t>Submitted to Microprocessors and Microsystems: Embedded Hardware Design (MICPRO) (2012) </a:t>
            </a:r>
          </a:p>
          <a:p>
            <a:endParaRPr lang="en-GB" dirty="0"/>
          </a:p>
          <a:p>
            <a:r>
              <a:rPr lang="en-GB" dirty="0"/>
              <a:t>Basis of paper is to address shortcomings of software Particle Swarm Optimization (PSO) and develop modular hardware architecture suitable for embedded systems.</a:t>
            </a:r>
          </a:p>
          <a:p>
            <a:r>
              <a:rPr lang="en-GB" dirty="0"/>
              <a:t>Design is such that as well as improving execution efficiency it should also be reusable for different optimization problems.</a:t>
            </a:r>
          </a:p>
          <a:p>
            <a:r>
              <a:rPr lang="en-GB" dirty="0"/>
              <a:t>Parallelization scheme also implemented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A7E49-71D8-4933-856C-78CF144F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D9A43-ED47-4455-8F31-81806FA2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UFCFFL-15-M Parallel Computing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96146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3884-EBC0-4CC1-A181-0FD9E7C8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779016"/>
          </a:xfrm>
        </p:spPr>
        <p:txBody>
          <a:bodyPr>
            <a:normAutofit/>
          </a:bodyPr>
          <a:lstStyle/>
          <a:p>
            <a:r>
              <a:rPr lang="en-GB" dirty="0"/>
              <a:t>Particle Swarm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E092-EA1A-4B1D-898E-DE9FBDDDE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3087"/>
            <a:ext cx="9601200" cy="4376691"/>
          </a:xfrm>
        </p:spPr>
        <p:txBody>
          <a:bodyPr>
            <a:normAutofit/>
          </a:bodyPr>
          <a:lstStyle/>
          <a:p>
            <a:r>
              <a:rPr lang="en-GB" dirty="0"/>
              <a:t>Nature inspired algorithm, based on social behaviour of flocks of birds, schools of fish, animal herds, etc.</a:t>
            </a:r>
          </a:p>
          <a:p>
            <a:r>
              <a:rPr lang="en-GB" dirty="0"/>
              <a:t>Positions of individual particles in the swarm represent candidate solutions for the optimization problem. </a:t>
            </a:r>
          </a:p>
          <a:p>
            <a:r>
              <a:rPr lang="en-GB" dirty="0"/>
              <a:t>Velocities and positions of particles are modified so that the swarm can find a better quality solution. </a:t>
            </a:r>
          </a:p>
          <a:p>
            <a:r>
              <a:rPr lang="en-GB" dirty="0"/>
              <a:t>Several versions of the PSO algorithm exist. </a:t>
            </a:r>
          </a:p>
          <a:p>
            <a:r>
              <a:rPr lang="en-GB" dirty="0"/>
              <a:t>Paper uses </a:t>
            </a:r>
            <a:r>
              <a:rPr lang="en-GB" b="1" i="1" dirty="0"/>
              <a:t>constriction-factor</a:t>
            </a:r>
            <a:r>
              <a:rPr lang="en-GB" b="1" dirty="0"/>
              <a:t> </a:t>
            </a:r>
            <a:r>
              <a:rPr lang="en-GB" dirty="0"/>
              <a:t>variant of the algorithm (very widely used).</a:t>
            </a:r>
          </a:p>
          <a:p>
            <a:r>
              <a:rPr lang="en-GB" dirty="0"/>
              <a:t>Each particle represented by a vector, and aim is to find </a:t>
            </a:r>
            <a:r>
              <a:rPr lang="en-GB" b="1" i="1" dirty="0"/>
              <a:t>pbest</a:t>
            </a:r>
            <a:r>
              <a:rPr lang="en-GB" dirty="0"/>
              <a:t> (personal best fitness)</a:t>
            </a:r>
          </a:p>
          <a:p>
            <a:r>
              <a:rPr lang="en-GB" dirty="0"/>
              <a:t>Movement of particle is defined by its velocity vector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39F5A-F83F-4E5D-AADD-B0E86FE1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A3BFB-D16A-450D-855C-69348518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UFCFFL-15-M Parallel Computing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56375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3884-EBC0-4CC1-A181-0FD9E7C8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5" y="334800"/>
            <a:ext cx="9601200" cy="1000957"/>
          </a:xfrm>
        </p:spPr>
        <p:txBody>
          <a:bodyPr/>
          <a:lstStyle/>
          <a:p>
            <a:r>
              <a:rPr lang="en-GB" dirty="0"/>
              <a:t>Benchmark Test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E092-EA1A-4B1D-898E-DE9FBDDDE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169" y="1214484"/>
            <a:ext cx="9601200" cy="4987031"/>
          </a:xfrm>
        </p:spPr>
        <p:txBody>
          <a:bodyPr>
            <a:normAutofit/>
          </a:bodyPr>
          <a:lstStyle/>
          <a:p>
            <a:r>
              <a:rPr lang="en-GB" dirty="0"/>
              <a:t>3 test functions used:</a:t>
            </a:r>
          </a:p>
          <a:p>
            <a:pPr lvl="1"/>
            <a:r>
              <a:rPr lang="en-GB" dirty="0"/>
              <a:t>Sphere test   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Rosenbrock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Emission Source Localization (Real world problem)</a:t>
            </a:r>
          </a:p>
          <a:p>
            <a:pPr lvl="2"/>
            <a:r>
              <a:rPr lang="en-GB" dirty="0"/>
              <a:t>From a total of N sensors monitoring a location, the fitness function captures the relative distance of the sensor from the emission location, sensor measurement readings, and estimated emission intensity at source location.     </a:t>
            </a:r>
          </a:p>
        </p:txBody>
      </p:sp>
      <p:pic>
        <p:nvPicPr>
          <p:cNvPr id="1026" name="Picture 2" descr="https://www.sfu.ca/~ssurjano/spheref2.png">
            <a:extLst>
              <a:ext uri="{FF2B5EF4-FFF2-40B4-BE49-F238E27FC236}">
                <a16:creationId xmlns:a16="http://schemas.microsoft.com/office/drawing/2014/main" id="{8A7EE7A1-1A8A-4BF8-9499-FCA6A1834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367" y="1544334"/>
            <a:ext cx="1204358" cy="681369"/>
          </a:xfrm>
          <a:prstGeom prst="rect">
            <a:avLst/>
          </a:prstGeom>
          <a:noFill/>
        </p:spPr>
      </p:pic>
      <p:pic>
        <p:nvPicPr>
          <p:cNvPr id="1028" name="Picture 4" descr="https://www.sfu.ca/~ssurjano/rosen2.png">
            <a:extLst>
              <a:ext uri="{FF2B5EF4-FFF2-40B4-BE49-F238E27FC236}">
                <a16:creationId xmlns:a16="http://schemas.microsoft.com/office/drawing/2014/main" id="{2DC40BB0-AE81-429D-BC20-379E8DB7F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367" y="2664352"/>
            <a:ext cx="29622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6A7887-E0F1-40A2-8871-BBE0743E0E88}"/>
              </a:ext>
            </a:extLst>
          </p:cNvPr>
          <p:cNvPicPr/>
          <p:nvPr/>
        </p:nvPicPr>
        <p:blipFill rotWithShape="1">
          <a:blip r:embed="rId4"/>
          <a:srcRect l="25505" t="44714" r="54982" b="49192"/>
          <a:stretch/>
        </p:blipFill>
        <p:spPr bwMode="auto">
          <a:xfrm>
            <a:off x="4215367" y="5241897"/>
            <a:ext cx="4154805" cy="6972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DD7E-1F52-4F9E-825D-3FD7AE8F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DE46F-24D4-4F29-A11B-C4E039D8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UFCFFL-15-M Parallel Computing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7426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3884-EBC0-4CC1-A181-0FD9E7C8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71450"/>
            <a:ext cx="9601200" cy="1485900"/>
          </a:xfrm>
        </p:spPr>
        <p:txBody>
          <a:bodyPr/>
          <a:lstStyle/>
          <a:p>
            <a:r>
              <a:rPr lang="en-GB" dirty="0"/>
              <a:t>Software implementation of PSO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E092-EA1A-4B1D-898E-DE9FBDDDE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47750"/>
            <a:ext cx="9601200" cy="2066925"/>
          </a:xfrm>
        </p:spPr>
        <p:txBody>
          <a:bodyPr/>
          <a:lstStyle/>
          <a:p>
            <a:r>
              <a:rPr lang="en-GB" dirty="0"/>
              <a:t>Performance was analysed on 2 different embedded processor platforms:</a:t>
            </a:r>
          </a:p>
          <a:p>
            <a:pPr lvl="1"/>
            <a:r>
              <a:rPr lang="en-GB" dirty="0"/>
              <a:t>Freescale MC9S12DP256B   (16-bit CPU, 12KB RAM, 256 KB Flash EEPROM, max clock frequency 25 MHz)</a:t>
            </a:r>
          </a:p>
          <a:p>
            <a:pPr lvl="1"/>
            <a:r>
              <a:rPr lang="en-GB" dirty="0"/>
              <a:t>Xilinx MicroBlaze   (customizable 32-bit RISC processor)</a:t>
            </a:r>
          </a:p>
          <a:p>
            <a:pPr lvl="2"/>
            <a:r>
              <a:rPr lang="en-GB" dirty="0"/>
              <a:t>Clock speed limited to 25 MHz for easy comparison to the Freescale processor</a:t>
            </a:r>
          </a:p>
          <a:p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BCAB4E-DE92-4E34-A25A-83261E84503C}"/>
              </a:ext>
            </a:extLst>
          </p:cNvPr>
          <p:cNvSpPr txBox="1">
            <a:spLocks/>
          </p:cNvSpPr>
          <p:nvPr/>
        </p:nvSpPr>
        <p:spPr>
          <a:xfrm>
            <a:off x="1590675" y="3876675"/>
            <a:ext cx="9601200" cy="193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pitchFamily="2" charset="2"/>
              <a:buChar char="§"/>
            </a:pP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E9BCF2-864D-48F9-8168-32CE3040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383" y="2871855"/>
            <a:ext cx="7537941" cy="28287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BCCF75-01D2-4CA1-9B51-B19F59165C6C}"/>
              </a:ext>
            </a:extLst>
          </p:cNvPr>
          <p:cNvSpPr txBox="1"/>
          <p:nvPr/>
        </p:nvSpPr>
        <p:spPr>
          <a:xfrm>
            <a:off x="1590675" y="5929312"/>
            <a:ext cx="973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 to pay for increased performance of Xilinx processor, is the increased FPGA usage for the HW accelerators and corresponding increased power consumption.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26E01-BCE5-4663-8A42-0807E08D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C3C8-CB24-4A14-92D2-09C1373D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UFCFFL-15-M Parallel Computing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3986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3884-EBC0-4CC1-A181-0FD9E7C8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2400"/>
            <a:ext cx="9601200" cy="1000957"/>
          </a:xfrm>
        </p:spPr>
        <p:txBody>
          <a:bodyPr/>
          <a:lstStyle/>
          <a:p>
            <a:r>
              <a:rPr lang="en-GB" dirty="0"/>
              <a:t>Hardware Architecture for PSO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E092-EA1A-4B1D-898E-DE9FBDDDE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1240654"/>
            <a:ext cx="9601200" cy="4376691"/>
          </a:xfrm>
        </p:spPr>
        <p:txBody>
          <a:bodyPr>
            <a:normAutofit/>
          </a:bodyPr>
          <a:lstStyle/>
          <a:p>
            <a:r>
              <a:rPr lang="en-GB" dirty="0"/>
              <a:t>Main target applications are “small, resource constrained embedded systems.” </a:t>
            </a:r>
          </a:p>
          <a:p>
            <a:pPr lvl="1"/>
            <a:r>
              <a:rPr lang="en-GB" dirty="0"/>
              <a:t>eg sensor networks and mobile robotic applications.</a:t>
            </a:r>
          </a:p>
          <a:p>
            <a:pPr marL="0" indent="0">
              <a:buNone/>
            </a:pPr>
            <a:r>
              <a:rPr lang="en-GB" dirty="0"/>
              <a:t>High level architecture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42F65-FEB9-4ACE-9669-677867F70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13" y="2496161"/>
            <a:ext cx="5456508" cy="38424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AC330-BAE1-4CC2-AD6D-79250A26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FA302-481B-4DB9-AE6F-AA5A9C63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UFCFFL-15-M Parallel Computing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790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3884-EBC0-4CC1-A181-0FD9E7C8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0957"/>
          </a:xfrm>
        </p:spPr>
        <p:txBody>
          <a:bodyPr/>
          <a:lstStyle/>
          <a:p>
            <a:r>
              <a:rPr lang="en-GB" dirty="0"/>
              <a:t>Swarm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E092-EA1A-4B1D-898E-DE9FBDDDE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3087"/>
            <a:ext cx="9601200" cy="4376691"/>
          </a:xfrm>
        </p:spPr>
        <p:txBody>
          <a:bodyPr>
            <a:normAutofit/>
          </a:bodyPr>
          <a:lstStyle/>
          <a:p>
            <a:r>
              <a:rPr lang="en-GB" dirty="0"/>
              <a:t>Each particle represented by a vector in D-dimensional space.</a:t>
            </a:r>
          </a:p>
          <a:p>
            <a:r>
              <a:rPr lang="en-GB" dirty="0"/>
              <a:t>Floating point numbers used to represent particle along each axis. </a:t>
            </a:r>
          </a:p>
          <a:p>
            <a:r>
              <a:rPr lang="en-GB" dirty="0"/>
              <a:t>Memory requirement  (N = swarm size):</a:t>
            </a:r>
          </a:p>
          <a:p>
            <a:pPr lvl="1"/>
            <a:r>
              <a:rPr lang="en-GB" dirty="0"/>
              <a:t>Positions of particles (N x D)</a:t>
            </a:r>
          </a:p>
          <a:p>
            <a:pPr lvl="1"/>
            <a:r>
              <a:rPr lang="en-GB" dirty="0"/>
              <a:t>Velocities of particles (N x D)</a:t>
            </a:r>
          </a:p>
          <a:p>
            <a:pPr lvl="1"/>
            <a:r>
              <a:rPr lang="en-GB" dirty="0"/>
              <a:t>Personal best positions (N x D)</a:t>
            </a:r>
          </a:p>
          <a:p>
            <a:pPr lvl="1"/>
            <a:r>
              <a:rPr lang="en-GB" dirty="0"/>
              <a:t>Best fitnesses  (N)</a:t>
            </a:r>
          </a:p>
          <a:p>
            <a:pPr lvl="1"/>
            <a:r>
              <a:rPr lang="en-GB" dirty="0"/>
              <a:t>Total  = N x (3D + 1)     (32 bit words)</a:t>
            </a:r>
          </a:p>
          <a:p>
            <a:r>
              <a:rPr lang="en-GB" dirty="0"/>
              <a:t>N = 30 and D = 30 used.  2730 words = 10,920 bytes.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73E32-36B9-4CDA-A0F5-65BE5D95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29E58-0461-4EF2-898C-50C919A8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UFCFFL-15-M Parallel Computing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4379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3884-EBC0-4CC1-A181-0FD9E7C8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0957"/>
          </a:xfrm>
        </p:spPr>
        <p:txBody>
          <a:bodyPr>
            <a:normAutofit fontScale="90000"/>
          </a:bodyPr>
          <a:lstStyle/>
          <a:p>
            <a:r>
              <a:rPr lang="en-GB" dirty="0"/>
              <a:t>Other considerations for HW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E092-EA1A-4B1D-898E-DE9FBDDDE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3087"/>
            <a:ext cx="9601200" cy="4376691"/>
          </a:xfrm>
        </p:spPr>
        <p:txBody>
          <a:bodyPr>
            <a:normAutofit/>
          </a:bodyPr>
          <a:lstStyle/>
          <a:p>
            <a:r>
              <a:rPr lang="en-GB" dirty="0"/>
              <a:t>XC3S500E  FPGA used (4656 slices, 20 BRAMS, 20 hardware multipliers)</a:t>
            </a:r>
          </a:p>
          <a:p>
            <a:r>
              <a:rPr lang="en-GB" dirty="0"/>
              <a:t>16-bit RNG used; output is a fixed point number.</a:t>
            </a:r>
          </a:p>
          <a:p>
            <a:r>
              <a:rPr lang="en-GB" dirty="0"/>
              <a:t>Fitness function evaluation module is a separate module so that the same PSO core can be used for different fitness functions.</a:t>
            </a:r>
          </a:p>
          <a:p>
            <a:r>
              <a:rPr lang="en-GB" dirty="0"/>
              <a:t>“Mainly interested in </a:t>
            </a:r>
            <a:r>
              <a:rPr lang="en-GB" i="1" dirty="0"/>
              <a:t>quality</a:t>
            </a:r>
            <a:r>
              <a:rPr lang="en-GB" dirty="0"/>
              <a:t> of the solution and execution speed”. </a:t>
            </a:r>
          </a:p>
          <a:p>
            <a:pPr lvl="1"/>
            <a:r>
              <a:rPr lang="en-GB" dirty="0"/>
              <a:t>No of iterations used to arrive at given error threshold and no. of system clock cycles taken.</a:t>
            </a:r>
          </a:p>
          <a:p>
            <a:r>
              <a:rPr lang="en-GB" dirty="0"/>
              <a:t>Each benchmark function tested 20 times; different random no. seeds used each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6B5B6-612A-4F30-B6B0-EC21DCD8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93EE1-2C51-49A8-820D-96870458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UFCFFL-15-M Parallel Computing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8743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3884-EBC0-4CC1-A181-0FD9E7C8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0957"/>
          </a:xfrm>
        </p:spPr>
        <p:txBody>
          <a:bodyPr/>
          <a:lstStyle/>
          <a:p>
            <a:r>
              <a:rPr lang="en-GB" dirty="0"/>
              <a:t>Results for hardware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025736-1221-42CA-BC5B-00BF4CC0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6757"/>
            <a:ext cx="9601200" cy="4882719"/>
          </a:xfrm>
        </p:spPr>
        <p:txBody>
          <a:bodyPr>
            <a:normAutofit lnSpcReduction="10000"/>
          </a:bodyPr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Sphere test speed up factors (compared to SW implementation) </a:t>
            </a:r>
          </a:p>
          <a:p>
            <a:pPr lvl="1"/>
            <a:r>
              <a:rPr lang="en-GB" dirty="0"/>
              <a:t>359  over MC9S12DP256B (avg exec time  = 100.6s)</a:t>
            </a:r>
          </a:p>
          <a:p>
            <a:pPr lvl="1"/>
            <a:r>
              <a:rPr lang="en-GB" dirty="0"/>
              <a:t>37 on MicroBlaze (avg exec. Time = 10.4s)</a:t>
            </a:r>
          </a:p>
          <a:p>
            <a:r>
              <a:rPr lang="en-GB" dirty="0"/>
              <a:t>Avg no. of iterations is lower, but within same “ballpark”.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80F80F4-1A69-4EF9-9509-14DD323A2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16" y="1686756"/>
            <a:ext cx="8503656" cy="29385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BE43BD-1BAF-4E83-80FB-BBEA160F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2341D-8B07-49A8-B5A3-CF38EE69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UFCFFL-15-M Parallel Computing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932670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00000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1233</Words>
  <Application>Microsoft Office PowerPoint</Application>
  <PresentationFormat>Widescreen</PresentationFormat>
  <Paragraphs>159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Book</vt:lpstr>
      <vt:lpstr>Wingdings</vt:lpstr>
      <vt:lpstr>Crop</vt:lpstr>
      <vt:lpstr> UFCFFL-15-M Parallel computing presentation   Elaine motley</vt:lpstr>
      <vt:lpstr>Outline of Paper</vt:lpstr>
      <vt:lpstr>Particle Swarm Optimization</vt:lpstr>
      <vt:lpstr>Benchmark Test Functions</vt:lpstr>
      <vt:lpstr>Software implementation of PSO</vt:lpstr>
      <vt:lpstr>Hardware Architecture for PSO engine</vt:lpstr>
      <vt:lpstr>Swarm Memory</vt:lpstr>
      <vt:lpstr>Other considerations for HW architecture</vt:lpstr>
      <vt:lpstr>Results for hardware implementation</vt:lpstr>
      <vt:lpstr>Parallelization (1)</vt:lpstr>
      <vt:lpstr>Parallelization (2)</vt:lpstr>
      <vt:lpstr>Parallelization (3)</vt:lpstr>
      <vt:lpstr>Parallelization (4)</vt:lpstr>
      <vt:lpstr>Paper Conclusions</vt:lpstr>
      <vt:lpstr>Paper Evaluation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2018-11-27T17:17:00Z</dcterms:created>
  <dcterms:modified xsi:type="dcterms:W3CDTF">2018-11-27T17:18:05Z</dcterms:modified>
</cp:coreProperties>
</file>