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95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9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9144000" cy="5143500" type="screen16x9"/>
  <p:notesSz cx="6858000" cy="9144000"/>
  <p:embeddedFontLst>
    <p:embeddedFont>
      <p:font typeface="Old Standard TT" panose="020B0604020202020204" charset="-52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C5diBmKzQOR6veg6XFe0YFlO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62" autoAdjust="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2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6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6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6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6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7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6.gif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Relationship Id="rId9" Type="http://schemas.openxmlformats.org/officeDocument/2006/relationships/image" Target="../media/image2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gif"/><Relationship Id="rId5" Type="http://schemas.openxmlformats.org/officeDocument/2006/relationships/image" Target="../media/image26.gif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gif"/><Relationship Id="rId4" Type="http://schemas.openxmlformats.org/officeDocument/2006/relationships/image" Target="../media/image3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7" Type="http://schemas.openxmlformats.org/officeDocument/2006/relationships/image" Target="../media/image4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gif"/><Relationship Id="rId4" Type="http://schemas.openxmlformats.org/officeDocument/2006/relationships/image" Target="../media/image4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gif"/><Relationship Id="rId5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Relationship Id="rId9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37F5-3385-48E9-D1D4-A11D8BE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84054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Pseudo-Inverse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311700" y="1110400"/>
            <a:ext cx="80202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Обычно             , тогда у нас </a:t>
            </a:r>
            <a:r>
              <a:rPr lang="ru" sz="1800" b="0" i="1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переопределенная система линейных уравнений</a:t>
            </a: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839550" y="2117925"/>
            <a:ext cx="1245600" cy="2565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 rot="5400000">
            <a:off x="1853550" y="2603925"/>
            <a:ext cx="1245600" cy="273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663209" y="255247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9"/>
          <p:cNvSpPr/>
          <p:nvPr/>
        </p:nvSpPr>
        <p:spPr>
          <a:xfrm rot="5400000">
            <a:off x="1942300" y="3263625"/>
            <a:ext cx="2565000" cy="273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1283175" y="247395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388" y="263118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7725" y="266928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4313" y="263595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6975" y="266453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3167" y="1208542"/>
            <a:ext cx="762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76515" y="2564710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4393275" y="182801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364455" y="3006221"/>
            <a:ext cx="3900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Приближенное решение: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84735" y="3460151"/>
            <a:ext cx="353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4572005" y="3812581"/>
            <a:ext cx="38913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Псевдообратная матрица дает решение с наименьшей квадратичной ошибкой.</a:t>
            </a: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511750" y="1062125"/>
            <a:ext cx="83205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Подставим выражение для          в функцию потерь и запишем в векторном виде: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2521" y="1078775"/>
            <a:ext cx="53024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225" y="1536175"/>
            <a:ext cx="651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7625" y="33286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511744" y="27756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575" y="16112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311694" y="10582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482800" y="2607050"/>
            <a:ext cx="7859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Если у      линейно независимые столбцы, то можно приравнять производную  к нулю.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088" y="2710073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575" y="3483548"/>
            <a:ext cx="2493275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r="81869"/>
          <a:stretch/>
        </p:blipFill>
        <p:spPr>
          <a:xfrm>
            <a:off x="917927" y="4103410"/>
            <a:ext cx="640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6">
            <a:alphaModFix/>
          </a:blip>
          <a:srcRect l="49379"/>
          <a:stretch/>
        </p:blipFill>
        <p:spPr>
          <a:xfrm>
            <a:off x="1568282" y="4117510"/>
            <a:ext cx="178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37F5-3385-48E9-D1D4-A11D8BE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14334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Эвристика градиентного спуска</a:t>
            </a:r>
            <a:endParaRPr/>
          </a:p>
        </p:txBody>
      </p:sp>
      <p:pic>
        <p:nvPicPr>
          <p:cNvPr id="382" name="Google Shape;382;p30" descr="An Introduction to Gradient Descent – mc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1338" y="1250650"/>
            <a:ext cx="5361326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/>
          <p:nvPr/>
        </p:nvSpPr>
        <p:spPr>
          <a:xfrm>
            <a:off x="1547925" y="119937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3894050" y="400682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6968000" y="3954200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9650" y="1465775"/>
            <a:ext cx="474192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4550" y="4030496"/>
            <a:ext cx="161225" cy="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формализация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20300" y="1199375"/>
            <a:ext cx="665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У нас стоит задача минимизации какой-то функции: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420300" y="2255250"/>
            <a:ext cx="6786300" cy="22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7" name="Google Shape;3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600" y="1732475"/>
            <a:ext cx="1937475" cy="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3375" y="2980512"/>
            <a:ext cx="4551500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1"/>
          <p:cNvSpPr txBox="1"/>
          <p:nvPr/>
        </p:nvSpPr>
        <p:spPr>
          <a:xfrm>
            <a:off x="420300" y="3915925"/>
            <a:ext cx="7216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kumimoji="0" lang="ru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learning rate</a:t>
            </a: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00" name="Google Shape;40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0300" y="4043275"/>
            <a:ext cx="2400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Шаг градиентного спуска</a:t>
            </a:r>
            <a:endParaRPr/>
          </a:p>
        </p:txBody>
      </p:sp>
      <p:pic>
        <p:nvPicPr>
          <p:cNvPr id="406" name="Google Shape;4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450" y="1644338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616613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2"/>
          <p:cNvSpPr txBox="1"/>
          <p:nvPr/>
        </p:nvSpPr>
        <p:spPr>
          <a:xfrm>
            <a:off x="311700" y="117802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817623" y="156231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ru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311700" y="2685768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11" name="Google Shape;411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9450" y="3249475"/>
            <a:ext cx="2302239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2353424" y="1781375"/>
            <a:ext cx="1407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 rotWithShape="1">
          <a:blip r:embed="rId3">
            <a:alphaModFix/>
          </a:blip>
          <a:srcRect r="84209"/>
          <a:stretch/>
        </p:blipFill>
        <p:spPr>
          <a:xfrm>
            <a:off x="2350834" y="1642362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 rotWithShape="1">
          <a:blip r:embed="rId4">
            <a:alphaModFix/>
          </a:blip>
          <a:srcRect r="83740"/>
          <a:stretch/>
        </p:blipFill>
        <p:spPr>
          <a:xfrm>
            <a:off x="5398453" y="161412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311700" y="1271150"/>
            <a:ext cx="78933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Выбираем точку, с которой начнем оптимизацию.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1" name="Google Shape;42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47" y="2033887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3048" y="2006162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 txBox="1"/>
          <p:nvPr/>
        </p:nvSpPr>
        <p:spPr>
          <a:xfrm>
            <a:off x="762748" y="156757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4268671" y="195186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ru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762748" y="2788286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Повторяем, пока изменение не будет достаточно маленьким или пройдет много шагов.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6" name="Google Shape;42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50247" y="3327316"/>
            <a:ext cx="2302239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 rotWithShape="1">
          <a:blip r:embed="rId3">
            <a:alphaModFix/>
          </a:blip>
          <a:srcRect r="84209"/>
          <a:stretch/>
        </p:blipFill>
        <p:spPr>
          <a:xfrm>
            <a:off x="2785831" y="2031585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 r="83740"/>
          <a:stretch/>
        </p:blipFill>
        <p:spPr>
          <a:xfrm>
            <a:off x="5848645" y="200079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параболы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 ,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С каждым шагом мы будем приближаться к 0 - минимуму функции.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3850" y="1230125"/>
            <a:ext cx="1178875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6352" y="2073822"/>
            <a:ext cx="752913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8975" y="1259375"/>
            <a:ext cx="1178875" cy="2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850" y="1609450"/>
            <a:ext cx="10148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40750" y="2783025"/>
            <a:ext cx="2153991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45" name="Google Shape;44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461300" y="258425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Почему линейные модели до сих пор используются?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1450" y="1714500"/>
            <a:ext cx="8384400" cy="3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 переобучаются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Легко применять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53" name="Google Shape;45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9675" y="3939725"/>
            <a:ext cx="285797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 txBox="1"/>
          <p:nvPr/>
        </p:nvSpPr>
        <p:spPr>
          <a:xfrm>
            <a:off x="461300" y="1123350"/>
            <a:ext cx="61275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Пошагово возьмем производную лосса по параметрам: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55" name="Google Shape;45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3113" y="1687050"/>
            <a:ext cx="2598633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6038" y="2779413"/>
            <a:ext cx="32573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4">
            <a:alphaModFix/>
          </a:blip>
          <a:srcRect l="-1917" r="93944" b="58324"/>
          <a:stretch/>
        </p:blipFill>
        <p:spPr>
          <a:xfrm>
            <a:off x="2494048" y="2051724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4">
            <a:alphaModFix/>
          </a:blip>
          <a:srcRect l="-1917" r="93944" b="58324"/>
          <a:stretch/>
        </p:blipFill>
        <p:spPr>
          <a:xfrm>
            <a:off x="2527989" y="43152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6"/>
          <p:cNvPicPr preferRelativeResize="0"/>
          <p:nvPr/>
        </p:nvPicPr>
        <p:blipFill rotWithShape="1">
          <a:blip r:embed="rId4">
            <a:alphaModFix/>
          </a:blip>
          <a:srcRect l="-1917" r="93944" b="58324"/>
          <a:stretch/>
        </p:blipFill>
        <p:spPr>
          <a:xfrm>
            <a:off x="2413957" y="3133990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65" name="Google Shape;46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3325" y="3442575"/>
            <a:ext cx="3257354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7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461300" y="291670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5">
            <a:alphaModFix/>
          </a:blip>
          <a:srcRect l="-1916" r="93943" b="58324"/>
          <a:stretch/>
        </p:blipFill>
        <p:spPr>
          <a:xfrm>
            <a:off x="2756589" y="3905148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Как-то выберем начальные веса.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  <a:tabLst/>
              <a:defRPr/>
            </a:pPr>
            <a:r>
              <a:rPr kumimoji="0" lang="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1800" y="1128075"/>
            <a:ext cx="2098474" cy="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2650" y="2754925"/>
            <a:ext cx="2203925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9975" y="2754925"/>
            <a:ext cx="2272250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15150" y="3106625"/>
            <a:ext cx="47625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73775" y="1129950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sz="18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025" y="1633525"/>
            <a:ext cx="2209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5850" y="2048499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428" y="2028335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8025" y="33051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sz="1800" b="1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7375" y="3856247"/>
            <a:ext cx="3589250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5961" y="2772013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11700" y="1153725"/>
            <a:ext cx="55965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23075" y="2676500"/>
            <a:ext cx="6478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Намного удобнее для записи внести 1 в вектор признаков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613" y="1794863"/>
            <a:ext cx="54387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52762" y="3215831"/>
            <a:ext cx="3238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Линейность по параметрам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89000" y="1293875"/>
            <a:ext cx="6150600" cy="3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Какое может быть происхождение у признаков     ?</a:t>
            </a:r>
            <a:endParaRPr sz="18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Просто численный признак</a:t>
            </a:r>
            <a:endParaRPr sz="18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Преобразования численных признаков (корень, логарифм, итд)</a:t>
            </a:r>
            <a:endParaRPr sz="18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Степени численного признака </a:t>
            </a:r>
            <a:endParaRPr sz="18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Значения из One-Hot-Encoding</a:t>
            </a:r>
            <a:endParaRPr sz="18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Взаимодействия между разными признаками (</a:t>
            </a:r>
            <a:endParaRPr sz="18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Линейная модель линейна по параметрам, а не признакам.</a:t>
            </a:r>
            <a:endParaRPr sz="18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475" y="1458037"/>
            <a:ext cx="247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5994" y="2468674"/>
            <a:ext cx="1846450" cy="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9708" y="3132085"/>
            <a:ext cx="1295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048702" y="2956744"/>
            <a:ext cx="444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One-hot encoding</a:t>
            </a:r>
            <a:endParaRPr dirty="0"/>
          </a:p>
        </p:txBody>
      </p:sp>
      <p:pic>
        <p:nvPicPr>
          <p:cNvPr id="1026" name="Picture 2" descr="One hot encoding example with color as categories">
            <a:extLst>
              <a:ext uri="{FF2B5EF4-FFF2-40B4-BE49-F238E27FC236}">
                <a16:creationId xmlns:a16="http://schemas.microsoft.com/office/drawing/2014/main" id="{66C0AD2B-09B6-CEED-0C86-856F92F8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547812"/>
            <a:ext cx="73342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6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775" y="1058225"/>
            <a:ext cx="6038456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3272725" y="478050"/>
            <a:ext cx="122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0" y="2008250"/>
            <a:ext cx="590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6440" y="1213697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311700" y="1110400"/>
            <a:ext cx="4458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Запишем то, что мы хотим получить: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311700" y="1110400"/>
            <a:ext cx="77121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Случай            , тогда матрица      - квадратная и может иметь обратную.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3844" y="1229200"/>
            <a:ext cx="685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0900" y="1229200"/>
            <a:ext cx="257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1187300" y="2361475"/>
            <a:ext cx="1245600" cy="12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rot="5400000">
            <a:off x="2230125" y="2847475"/>
            <a:ext cx="1245600" cy="273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039784" y="279602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8"/>
          <p:cNvSpPr/>
          <p:nvPr/>
        </p:nvSpPr>
        <p:spPr>
          <a:xfrm rot="5400000">
            <a:off x="2978575" y="2847475"/>
            <a:ext cx="1245600" cy="273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659750" y="271750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7963" y="287473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4300" y="291283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19388" y="287950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93550" y="290808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94615" y="269186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68975" y="3743525"/>
            <a:ext cx="1428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5011375" y="195516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5011363" y="3346363"/>
            <a:ext cx="1496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Решение: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418</Words>
  <Application>Microsoft Office PowerPoint</Application>
  <PresentationFormat>Экран (16:9)</PresentationFormat>
  <Paragraphs>87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Old Standard TT</vt:lpstr>
      <vt:lpstr>Paperback</vt:lpstr>
      <vt:lpstr>Линейная регрессия</vt:lpstr>
      <vt:lpstr>Почему линейные модели до сих пор используются?</vt:lpstr>
      <vt:lpstr>Постановка задачи</vt:lpstr>
      <vt:lpstr>Определение модели</vt:lpstr>
      <vt:lpstr>Линейность по параметрам</vt:lpstr>
      <vt:lpstr>One-hot encoding</vt:lpstr>
      <vt:lpstr>Пример</vt:lpstr>
      <vt:lpstr>Точное решение</vt:lpstr>
      <vt:lpstr>Точное решение</vt:lpstr>
      <vt:lpstr>Pseudo-Inverse</vt:lpstr>
      <vt:lpstr>Получение решения через производную</vt:lpstr>
      <vt:lpstr>Получение решения через производную</vt:lpstr>
      <vt:lpstr>Градиентный спуск</vt:lpstr>
      <vt:lpstr>Эвристика градиентного спуска</vt:lpstr>
      <vt:lpstr>Градиентный спуск формализация</vt:lpstr>
      <vt:lpstr>Шаг градиентного спуска</vt:lpstr>
      <vt:lpstr>Градиентный спуск</vt:lpstr>
      <vt:lpstr>Градиентный спуск для параболы</vt:lpstr>
      <vt:lpstr>Градиентный спуск для линейной регрессии</vt:lpstr>
      <vt:lpstr>Градиентный спуск для линейной регрессии</vt:lpstr>
      <vt:lpstr>Градиентный спуск для линейной регрессии</vt:lpstr>
      <vt:lpstr>Градиентный спуск для линейной регрессии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линейные модели до сих пор используются?</dc:title>
  <cp:lastModifiedBy>Павел Шаталов</cp:lastModifiedBy>
  <cp:revision>3</cp:revision>
  <dcterms:modified xsi:type="dcterms:W3CDTF">2022-07-02T11:02:41Z</dcterms:modified>
</cp:coreProperties>
</file>