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20"/>
  </p:normalViewPr>
  <p:slideViewPr>
    <p:cSldViewPr snapToGrid="0" snapToObjects="1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EBA12-6D27-134A-848B-C9F19FCB3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D195F9-8AFF-1B44-9316-E0A728D48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9CC24-DBF2-4740-A0BF-46256CB9E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DB97-ED16-6046-9833-547B63F3CFBA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C62C6-55C3-5D43-9BCE-85750A1DB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D5D37-CA44-A044-A65E-22A48E7AE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E532-6E6F-1344-8022-6D9E28BE5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79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72106-AED2-4944-930B-F42ADE2C0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EDC212-41A1-8E49-BCA8-A1C3FFEFF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38BE2-FE8D-2048-9CAC-FE62866C6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DB97-ED16-6046-9833-547B63F3CFBA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398AA-4E6A-9A45-A46D-8A676F47B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6B8AB-C179-EB44-93BD-8440AFA8E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E532-6E6F-1344-8022-6D9E28BE5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88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0B305B-FCC6-FE4A-AF87-BA8EF633A3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515745-C554-BF46-A4B2-5E65FBE25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A47ED-441F-B146-AD03-45D690A0A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DB97-ED16-6046-9833-547B63F3CFBA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28701-68E0-5844-8B9D-47EC729AC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B12D0-6656-B446-A5C0-F4A779A09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E532-6E6F-1344-8022-6D9E28BE5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46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D720B-BF6B-7242-91BA-094601781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6AC6E-C34E-D74D-B7F7-C0B6BE49C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2A340-96D4-0748-9C2B-77C830735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DB97-ED16-6046-9833-547B63F3CFBA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C651-9D19-024D-9B1C-0A4F3F0B1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9208-B462-2E41-9690-5277EFC6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E532-6E6F-1344-8022-6D9E28BE5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31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8DDDF-53D3-5F4E-A675-79DE8DB01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60579-3996-864A-A806-3C32C773B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89419-B254-1B49-9257-E1A7FD288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DB97-ED16-6046-9833-547B63F3CFBA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D40F8-5DC8-F347-8BD6-00007871A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CD51C-218E-224D-9CE5-1B6E5017F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E532-6E6F-1344-8022-6D9E28BE5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28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1175F-9A18-5C47-8A52-756555047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1E23D-A571-754D-B307-ED2B9068ED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78E348-775D-4345-81D1-B24F24893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4CCC49-7627-3048-A36B-3E72F176F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DB97-ED16-6046-9833-547B63F3CFBA}" type="datetimeFigureOut">
              <a:rPr lang="en-US" smtClean="0"/>
              <a:t>3/31/21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921E2-F1E3-2A48-BBAC-29ACC37DF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3907D-871D-8945-9B53-DD6D6A9F4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E532-6E6F-1344-8022-6D9E28BE5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1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03E0B-B3A9-5741-B2B9-39221C415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51373-A7A8-F049-AF52-640CBE3BB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74229-9F70-6448-BAB1-0B669A7EF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0C4A7-89A8-3D4B-9F8D-4E01E98988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56054B-835F-F144-B636-327A4AEF1A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968CE1-5F4E-1843-ACF1-324818F7A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DB97-ED16-6046-9833-547B63F3CFBA}" type="datetimeFigureOut">
              <a:rPr lang="en-US" smtClean="0"/>
              <a:t>3/31/21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5D4A7A-0026-C14B-B60B-D7AF85154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31AA8D-B9FE-1143-8CBA-E564DA2C1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E532-6E6F-1344-8022-6D9E28BE5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90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CB626-DBF4-164B-8889-F5030491A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0DA280-6E3A-F646-A537-310FF7B6D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DB97-ED16-6046-9833-547B63F3CFBA}" type="datetimeFigureOut">
              <a:rPr lang="en-US" smtClean="0"/>
              <a:t>3/31/21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A53E14-AF07-3E4C-B6A3-E03337529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972533-2071-2846-8D2C-DD81055FD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E532-6E6F-1344-8022-6D9E28BE5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25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C52BBE-C6C4-E249-88A5-4441246A9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DB97-ED16-6046-9833-547B63F3CFBA}" type="datetimeFigureOut">
              <a:rPr lang="en-US" smtClean="0"/>
              <a:t>3/31/21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A28233-069E-6E42-8DD9-CCB2E6E7D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80625-0340-884A-8A3B-6FC3D9BFF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E532-6E6F-1344-8022-6D9E28BE5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58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884F8-31F3-604F-A3BD-46A62A1A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17EF3-FDEF-B046-83D2-1CE6E48B8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935BA4-59F5-9143-9E75-0E0EF864E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A26E7-B43A-2E4F-B557-BC3CC7E38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DB97-ED16-6046-9833-547B63F3CFBA}" type="datetimeFigureOut">
              <a:rPr lang="en-US" smtClean="0"/>
              <a:t>3/31/21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76F50-0293-164A-A086-3957CCDA5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E4EED-40BE-D449-AF59-6A635C923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E532-6E6F-1344-8022-6D9E28BE5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8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FF847-442A-2344-8F10-C9EDCA8FE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DE8D1D-2807-EB43-8994-94BA5D71A6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16B240-F002-CB49-A7E1-9541BB579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BEAE5-2AD1-6D42-8786-6F24D229B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DB97-ED16-6046-9833-547B63F3CFBA}" type="datetimeFigureOut">
              <a:rPr lang="en-US" smtClean="0"/>
              <a:t>3/31/21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B5AC7-1D8E-1E43-B2A4-7201D3712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DC623-EEE5-1D4C-AF26-4F2C95C40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E532-6E6F-1344-8022-6D9E28BE5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07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457E0F-7323-E042-9494-CB67A4635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154B5-99A6-C04E-B210-CD927DE99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F4B2E-9D91-9D4D-8D65-37746559A4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2DB97-ED16-6046-9833-547B63F3CFBA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862C7-9F95-5749-90D9-745F9E13E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42DBE-2B24-004B-B3C3-26252B8E9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9E532-6E6F-1344-8022-6D9E28BE5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76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3D607A11-9102-B04C-96CA-F7AAC8F63EFE}"/>
              </a:ext>
            </a:extLst>
          </p:cNvPr>
          <p:cNvGrpSpPr/>
          <p:nvPr/>
        </p:nvGrpSpPr>
        <p:grpSpPr>
          <a:xfrm>
            <a:off x="-38349" y="650816"/>
            <a:ext cx="12230349" cy="5023568"/>
            <a:chOff x="-38349" y="650816"/>
            <a:chExt cx="12230349" cy="502356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DB8F6F6-82EE-EA4D-95D2-EB30711B21EB}"/>
                </a:ext>
              </a:extLst>
            </p:cNvPr>
            <p:cNvSpPr/>
            <p:nvPr/>
          </p:nvSpPr>
          <p:spPr>
            <a:xfrm>
              <a:off x="9205913" y="3565549"/>
              <a:ext cx="2986087" cy="21088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u="sng" dirty="0"/>
                <a:t>Final Recommendation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Breakdown of staff by lane type and employee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Breakdown of costs by lane type and employee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Tradeoff scenarios of time and cost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42FA026-EC9B-7D4A-83B3-0B64D8E85B49}"/>
                </a:ext>
              </a:extLst>
            </p:cNvPr>
            <p:cNvSpPr/>
            <p:nvPr/>
          </p:nvSpPr>
          <p:spPr>
            <a:xfrm>
              <a:off x="2610830" y="662693"/>
              <a:ext cx="2434590" cy="9233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u="sng" dirty="0"/>
                <a:t>Demand Model</a:t>
              </a:r>
            </a:p>
            <a:p>
              <a:pPr algn="ctr"/>
              <a:r>
                <a:rPr lang="en-US" dirty="0"/>
                <a:t>Simulated Future PA Project Demand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38851FA-3BB6-234F-B846-8D0537F97EB4}"/>
                </a:ext>
              </a:extLst>
            </p:cNvPr>
            <p:cNvSpPr/>
            <p:nvPr/>
          </p:nvSpPr>
          <p:spPr>
            <a:xfrm>
              <a:off x="2610830" y="2583109"/>
              <a:ext cx="2434590" cy="9220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u="sng" dirty="0"/>
                <a:t>Workload Model</a:t>
              </a:r>
            </a:p>
            <a:p>
              <a:pPr algn="ctr"/>
              <a:r>
                <a:rPr lang="en-US" dirty="0"/>
                <a:t>Staff required for processing projects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10A27F-BBAB-D043-B119-6430645F507D}"/>
                </a:ext>
              </a:extLst>
            </p:cNvPr>
            <p:cNvSpPr txBox="1"/>
            <p:nvPr/>
          </p:nvSpPr>
          <p:spPr>
            <a:xfrm>
              <a:off x="6361304" y="650816"/>
              <a:ext cx="152708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u="sng" dirty="0"/>
                <a:t>Outputs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Project Lag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Sent to CRC Date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Project Size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Lane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4FC2B49-D5CA-3B49-BE39-191F98951594}"/>
                </a:ext>
              </a:extLst>
            </p:cNvPr>
            <p:cNvSpPr txBox="1"/>
            <p:nvPr/>
          </p:nvSpPr>
          <p:spPr>
            <a:xfrm>
              <a:off x="99778" y="800096"/>
              <a:ext cx="19468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u="sng" dirty="0"/>
                <a:t>Inputs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Historic Disaster Data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Historic PA project Data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F6C3B66-B3B1-AA49-8EB4-8D6D96A9BEB0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>
              <a:off x="2046658" y="1123262"/>
              <a:ext cx="564172" cy="10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DA8D925-4C3B-2044-B941-8ECA9FE7F803}"/>
                </a:ext>
              </a:extLst>
            </p:cNvPr>
            <p:cNvCxnSpPr>
              <a:cxnSpLocks/>
            </p:cNvCxnSpPr>
            <p:nvPr/>
          </p:nvCxnSpPr>
          <p:spPr>
            <a:xfrm>
              <a:off x="5045420" y="3003851"/>
              <a:ext cx="69747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839F9BF-A791-304D-AADC-4084C2F0E364}"/>
                </a:ext>
              </a:extLst>
            </p:cNvPr>
            <p:cNvSpPr txBox="1"/>
            <p:nvPr/>
          </p:nvSpPr>
          <p:spPr>
            <a:xfrm>
              <a:off x="5742899" y="2285272"/>
              <a:ext cx="276389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u="sng" dirty="0"/>
                <a:t>Outputs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Average personnel per lane/staff type by month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Average project processing time for employee type per lane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Project Processing Time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2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F3808B6-5EF5-BA40-906C-D527EA296C8A}"/>
                </a:ext>
              </a:extLst>
            </p:cNvPr>
            <p:cNvSpPr txBox="1"/>
            <p:nvPr/>
          </p:nvSpPr>
          <p:spPr>
            <a:xfrm>
              <a:off x="2446176" y="3954772"/>
              <a:ext cx="2763898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u="sng" dirty="0"/>
                <a:t>Inputs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Training time per staff type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Max employment time per staff type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Average cost per staff type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Allowable roles for staff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200" dirty="0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39C9388-97C1-F543-A6A7-D74EFE086ABE}"/>
                </a:ext>
              </a:extLst>
            </p:cNvPr>
            <p:cNvCxnSpPr>
              <a:cxnSpLocks/>
              <a:stCxn id="49" idx="3"/>
              <a:endCxn id="7" idx="1"/>
            </p:cNvCxnSpPr>
            <p:nvPr/>
          </p:nvCxnSpPr>
          <p:spPr>
            <a:xfrm>
              <a:off x="2025468" y="3042174"/>
              <a:ext cx="585362" cy="19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8808268-839B-F64B-8DD0-0F93E0F84436}"/>
                </a:ext>
              </a:extLst>
            </p:cNvPr>
            <p:cNvCxnSpPr>
              <a:cxnSpLocks/>
            </p:cNvCxnSpPr>
            <p:nvPr/>
          </p:nvCxnSpPr>
          <p:spPr>
            <a:xfrm>
              <a:off x="5045420" y="1112928"/>
              <a:ext cx="131588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DF7224E-84B5-434C-BC32-0E24546C495E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>
              <a:off x="7124848" y="1673011"/>
              <a:ext cx="0" cy="612261"/>
            </a:xfrm>
            <a:prstGeom prst="straightConnector1">
              <a:avLst/>
            </a:prstGeom>
            <a:ln w="381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E6FF879-01C2-CE43-B4B5-007E310E4ED0}"/>
                </a:ext>
              </a:extLst>
            </p:cNvPr>
            <p:cNvCxnSpPr>
              <a:cxnSpLocks/>
            </p:cNvCxnSpPr>
            <p:nvPr/>
          </p:nvCxnSpPr>
          <p:spPr>
            <a:xfrm>
              <a:off x="7124846" y="3565549"/>
              <a:ext cx="1" cy="612261"/>
            </a:xfrm>
            <a:prstGeom prst="straightConnector1">
              <a:avLst/>
            </a:prstGeom>
            <a:ln w="381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888A88C-9106-FB45-8BDC-6377C19E7A53}"/>
                </a:ext>
              </a:extLst>
            </p:cNvPr>
            <p:cNvSpPr/>
            <p:nvPr/>
          </p:nvSpPr>
          <p:spPr>
            <a:xfrm>
              <a:off x="5907551" y="4271097"/>
              <a:ext cx="2434590" cy="7615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Recommendation Framework/Ruleset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C585ECD-99FA-9D4D-AB9A-1302A5043BE4}"/>
                </a:ext>
              </a:extLst>
            </p:cNvPr>
            <p:cNvCxnSpPr>
              <a:cxnSpLocks/>
              <a:stCxn id="18" idx="3"/>
              <a:endCxn id="40" idx="1"/>
            </p:cNvCxnSpPr>
            <p:nvPr/>
          </p:nvCxnSpPr>
          <p:spPr>
            <a:xfrm>
              <a:off x="5210074" y="4647270"/>
              <a:ext cx="697477" cy="458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3A320B2-5FC5-1F4C-8591-D63B0F98CECA}"/>
                </a:ext>
              </a:extLst>
            </p:cNvPr>
            <p:cNvCxnSpPr>
              <a:cxnSpLocks/>
            </p:cNvCxnSpPr>
            <p:nvPr/>
          </p:nvCxnSpPr>
          <p:spPr>
            <a:xfrm>
              <a:off x="8342141" y="4674719"/>
              <a:ext cx="86377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CC3FE69-A612-5B41-A219-EDE3E659561C}"/>
                </a:ext>
              </a:extLst>
            </p:cNvPr>
            <p:cNvSpPr/>
            <p:nvPr/>
          </p:nvSpPr>
          <p:spPr>
            <a:xfrm>
              <a:off x="-38349" y="2442009"/>
              <a:ext cx="206381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u="sng" dirty="0"/>
                <a:t>Inputs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Historic number of projects in each lane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Historic number of staff in each lane by type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Historic budget </a:t>
              </a:r>
            </a:p>
          </p:txBody>
        </p:sp>
      </p:grpSp>
      <p:pic>
        <p:nvPicPr>
          <p:cNvPr id="75" name="Picture 74">
            <a:extLst>
              <a:ext uri="{FF2B5EF4-FFF2-40B4-BE49-F238E27FC236}">
                <a16:creationId xmlns:a16="http://schemas.microsoft.com/office/drawing/2014/main" id="{7DE7BA74-EAA9-AD42-A448-ED4927615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3694"/>
            <a:ext cx="12192000" cy="505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396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122</Words>
  <Application>Microsoft Macintosh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Parrish, Emily M</dc:creator>
  <cp:lastModifiedBy>Parrish, Emily M</cp:lastModifiedBy>
  <cp:revision>8</cp:revision>
  <dcterms:created xsi:type="dcterms:W3CDTF">2021-03-31T20:34:24Z</dcterms:created>
  <dcterms:modified xsi:type="dcterms:W3CDTF">2021-04-01T00:24:40Z</dcterms:modified>
</cp:coreProperties>
</file>