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259" r:id="rId6"/>
    <p:sldId id="264" r:id="rId7"/>
    <p:sldId id="265" r:id="rId8"/>
    <p:sldId id="260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79485" autoAdjust="0"/>
  </p:normalViewPr>
  <p:slideViewPr>
    <p:cSldViewPr snapToGrid="0">
      <p:cViewPr varScale="1">
        <p:scale>
          <a:sx n="86" d="100"/>
          <a:sy n="86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8B45-04FE-49B5-B3B8-E6728256DE2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12DA0-1797-49E3-ACBB-7D8AE64D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sports.com/mlb/news/yankees-set-mlb-record-for-most-injured-players-in-a-single-season-as-gio-urshela-hits-il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2019, The New York Yankees set a record for the most injured players in a single season. </a:t>
            </a:r>
            <a:r>
              <a:rPr lang="en-US" b="1" dirty="0"/>
              <a:t>As a Yankees</a:t>
            </a:r>
            <a:r>
              <a:rPr lang="en-US" b="1" baseline="0" dirty="0"/>
              <a:t> fan, I’ve qualitatively observed that in recent years the Yankees have seen a plethora of injuries, especially coming from their bullpen. (</a:t>
            </a:r>
            <a:r>
              <a:rPr lang="en-US" dirty="0">
                <a:hlinkClick r:id="rId3"/>
              </a:rPr>
              <a:t>https://www.cbssports.com/mlb/news/yankees-set-mlb-record-for-most-injured-players-in-a-single-season-as-gio-urshela-hits-il/</a:t>
            </a:r>
            <a:r>
              <a:rPr lang="en-US" dirty="0"/>
              <a:t>)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limited to one team: </a:t>
            </a:r>
            <a:r>
              <a:rPr lang="en-US" b="1" dirty="0"/>
              <a:t>In</a:t>
            </a:r>
            <a:r>
              <a:rPr lang="en-US" b="1" baseline="0" dirty="0"/>
              <a:t> 2018, the Diamondbacks among other teams reported an increase in players undergoing surgeries for arm/shoulder injuries.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Why are injuries becoming more prevalent?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Kinesthetic research attempts to study the motion of pitching and its lasting impact on the body.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Especially in the case of speed, rotation, and extension.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analysis will focus on injuries among pitchers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Caveat:</a:t>
            </a:r>
            <a:r>
              <a:rPr lang="en-US" b="1" baseline="0" dirty="0"/>
              <a:t> while focusing on solely pitchers on the injured list, I did not categorize injuries that were directly associated with pitching.  For example, an injury that may have been prompted by batting or running (offensive) may be included if associated with a player who is a pitcher.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2DA0-1797-49E3-ACBB-7D8AE64DA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Pitch type was excluded because of the dominating amount of fastballs thrown.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12DA0-1797-49E3-ACBB-7D8AE64DA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– related to the actual results</a:t>
            </a:r>
          </a:p>
          <a:p>
            <a:r>
              <a:rPr lang="en-US" dirty="0"/>
              <a:t>Recall – related to the predicted results</a:t>
            </a:r>
          </a:p>
          <a:p>
            <a:r>
              <a:rPr lang="en-US" dirty="0"/>
              <a:t>Accuracy – predicted results related to the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12DA0-1797-49E3-ACBB-7D8AE64DA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12DA0-1797-49E3-ACBB-7D8AE64DA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12DA0-1797-49E3-ACBB-7D8AE64DA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211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994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9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53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1271788-FE27-497F-91D8-1CAEDB77800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CEE12CA-EFEE-4083-BC76-ED19B6750C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98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Pitching injuries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Parrish</a:t>
            </a:r>
          </a:p>
        </p:txBody>
      </p:sp>
    </p:spTree>
    <p:extLst>
      <p:ext uri="{BB962C8B-B14F-4D97-AF65-F5344CB8AC3E}">
        <p14:creationId xmlns:p14="http://schemas.microsoft.com/office/powerpoint/2010/main" val="82311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9A68-ADF3-744D-AA8C-15E3F14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12C3-15CC-494E-BC98-EFE43581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497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According to the data set, elbow and shoulder injuries dominate the Injured List in the past five years among pitchers.</a:t>
            </a:r>
          </a:p>
          <a:p>
            <a:r>
              <a:rPr lang="en-US" dirty="0"/>
              <a:t>They also are a major contributor to the overall cost/days lost to the MLB at large among injuries.</a:t>
            </a:r>
          </a:p>
          <a:p>
            <a:r>
              <a:rPr lang="en-US" dirty="0"/>
              <a:t>We can generate a model to classify these injuries individually among injured players or differentially classify them from a group of injuries based on player demographics and pitching statistics.</a:t>
            </a:r>
          </a:p>
          <a:p>
            <a:pPr lvl="1"/>
            <a:r>
              <a:rPr lang="en-US" dirty="0" err="1"/>
              <a:t>Kneighbor</a:t>
            </a:r>
            <a:r>
              <a:rPr lang="en-US" dirty="0"/>
              <a:t> proves most accurate and best True Positive/False Positive (ROC) rate in both models</a:t>
            </a:r>
          </a:p>
          <a:p>
            <a:r>
              <a:rPr lang="en-US" dirty="0"/>
              <a:t>Future:</a:t>
            </a:r>
          </a:p>
          <a:p>
            <a:pPr lvl="1"/>
            <a:r>
              <a:rPr lang="en-US" dirty="0"/>
              <a:t>Take into account injury repetition</a:t>
            </a:r>
          </a:p>
          <a:p>
            <a:pPr lvl="1"/>
            <a:r>
              <a:rPr lang="en-US" dirty="0"/>
              <a:t>Re-train using non-injured players (is </a:t>
            </a:r>
            <a:r>
              <a:rPr lang="en-US" dirty="0" err="1"/>
              <a:t>Kneighbor</a:t>
            </a:r>
            <a:r>
              <a:rPr lang="en-US" dirty="0"/>
              <a:t> still best model choice?)</a:t>
            </a:r>
          </a:p>
        </p:txBody>
      </p:sp>
    </p:spTree>
    <p:extLst>
      <p:ext uri="{BB962C8B-B14F-4D97-AF65-F5344CB8AC3E}">
        <p14:creationId xmlns:p14="http://schemas.microsoft.com/office/powerpoint/2010/main" val="111651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Inspiration/Motivation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5052"/>
            <a:ext cx="5678905" cy="41589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2019, The New York Yankees set a record for the most injured players in a single season.</a:t>
            </a:r>
          </a:p>
          <a:p>
            <a:pPr lvl="1"/>
            <a:r>
              <a:rPr lang="en-US" dirty="0"/>
              <a:t>Not limited to one team</a:t>
            </a:r>
          </a:p>
          <a:p>
            <a:pPr lvl="1"/>
            <a:r>
              <a:rPr lang="en-US" dirty="0"/>
              <a:t>Why are injuries becoming more prevalent?</a:t>
            </a:r>
          </a:p>
          <a:p>
            <a:r>
              <a:rPr lang="en-US" dirty="0"/>
              <a:t>Kinesthetic research attempts to study the motion of pitching and its lasting impact on the body.</a:t>
            </a:r>
          </a:p>
          <a:p>
            <a:r>
              <a:rPr lang="en-US" dirty="0"/>
              <a:t>The Major League Baseball (MLB) organization maintains a detailed database of play-by-play statistics from 2015-2019 seasons.</a:t>
            </a:r>
          </a:p>
          <a:p>
            <a:r>
              <a:rPr lang="en-US" dirty="0"/>
              <a:t>This analysis will focus on injuries among pitchers.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69" y="3669631"/>
            <a:ext cx="4692317" cy="2606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Image result for gio urshe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8" y="699628"/>
            <a:ext cx="3674478" cy="245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6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38C-76F5-E940-A476-05B2121E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2D4A-7A16-9444-8CE9-AA913BA1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6989"/>
            <a:ext cx="9601200" cy="230262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3000" dirty="0"/>
              <a:t>MLB </a:t>
            </a:r>
            <a:r>
              <a:rPr lang="en-US" sz="3000" dirty="0" err="1"/>
              <a:t>Statcast</a:t>
            </a:r>
            <a:r>
              <a:rPr lang="en-US" sz="3000" dirty="0"/>
              <a:t>: Data pertaining to individual pitches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000" dirty="0"/>
              <a:t>Sean </a:t>
            </a:r>
            <a:r>
              <a:rPr lang="en-US" sz="3000" dirty="0" err="1"/>
              <a:t>Lahman</a:t>
            </a:r>
            <a:r>
              <a:rPr lang="en-US" sz="3000" dirty="0"/>
              <a:t> database: player height, weight, and 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000" dirty="0" err="1"/>
              <a:t>Spottrac</a:t>
            </a:r>
            <a:r>
              <a:rPr lang="en-US" sz="3000" dirty="0"/>
              <a:t>: keeps a record of the official MLB injured list from the past 5 seasons.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54417-B8DE-C84E-B2D7-D8ED199992D7}"/>
              </a:ext>
            </a:extLst>
          </p:cNvPr>
          <p:cNvSpPr/>
          <p:nvPr/>
        </p:nvSpPr>
        <p:spPr>
          <a:xfrm>
            <a:off x="1371600" y="4868133"/>
            <a:ext cx="91024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500" dirty="0"/>
              <a:t>These data were combined into a Python data frame to ingest into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76595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54F4-A5FC-0244-BFA2-38F89D37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FE36-29C6-3647-A54F-81A4E797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49711"/>
          </a:xfrm>
        </p:spPr>
        <p:txBody>
          <a:bodyPr>
            <a:noAutofit/>
          </a:bodyPr>
          <a:lstStyle/>
          <a:p>
            <a:r>
              <a:rPr lang="en-US" sz="3000" dirty="0"/>
              <a:t>zone</a:t>
            </a:r>
          </a:p>
          <a:p>
            <a:r>
              <a:rPr lang="en-US" sz="3000" dirty="0" err="1"/>
              <a:t>release_speed</a:t>
            </a:r>
            <a:endParaRPr lang="en-US" sz="3000" dirty="0"/>
          </a:p>
          <a:p>
            <a:r>
              <a:rPr lang="en-US" sz="3000" dirty="0" err="1"/>
              <a:t>release_extension</a:t>
            </a:r>
            <a:endParaRPr lang="en-US" sz="3000" dirty="0"/>
          </a:p>
          <a:p>
            <a:r>
              <a:rPr lang="en-US" sz="3000" dirty="0" err="1"/>
              <a:t>release_spin_rate</a:t>
            </a:r>
            <a:endParaRPr lang="en-US" sz="3000" dirty="0"/>
          </a:p>
          <a:p>
            <a:r>
              <a:rPr lang="en-US" sz="3000" dirty="0"/>
              <a:t>height</a:t>
            </a:r>
          </a:p>
          <a:p>
            <a:r>
              <a:rPr lang="en-US" sz="3000" dirty="0"/>
              <a:t>weight</a:t>
            </a:r>
          </a:p>
          <a:p>
            <a:r>
              <a:rPr lang="en-US" sz="3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8337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A6040-DA3D-BB42-AB2D-05A2EA32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Digging into the Data</a:t>
            </a:r>
          </a:p>
        </p:txBody>
      </p:sp>
      <p:pic>
        <p:nvPicPr>
          <p:cNvPr id="16" name="Picture 15" descr="/var/folders/s0/lk9t4bxs27dd0p45wcx4djfm0000gn/T/com.microsoft.Word/Content.MSO/76A5F1B6.tmp">
            <a:extLst>
              <a:ext uri="{FF2B5EF4-FFF2-40B4-BE49-F238E27FC236}">
                <a16:creationId xmlns:a16="http://schemas.microsoft.com/office/drawing/2014/main" id="{475379BF-AB48-1C4D-8B89-4628390950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71" y="2171700"/>
            <a:ext cx="4831610" cy="368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/var/folders/s0/lk9t4bxs27dd0p45wcx4djfm0000gn/T/com.microsoft.Word/Content.MSO/30535F34.tmp">
            <a:extLst>
              <a:ext uri="{FF2B5EF4-FFF2-40B4-BE49-F238E27FC236}">
                <a16:creationId xmlns:a16="http://schemas.microsoft.com/office/drawing/2014/main" id="{2AA59BB9-5358-1D41-9958-05D4CF2C4C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171700"/>
            <a:ext cx="5224462" cy="3680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2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6040-DA3D-BB42-AB2D-05A2EA32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Digging into the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0F7F92-0D74-1F45-82E5-C2DE9CE07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4986"/>
              </p:ext>
            </p:extLst>
          </p:nvPr>
        </p:nvGraphicFramePr>
        <p:xfrm>
          <a:off x="1802751" y="1840676"/>
          <a:ext cx="8586498" cy="4075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780">
                  <a:extLst>
                    <a:ext uri="{9D8B030D-6E8A-4147-A177-3AD203B41FA5}">
                      <a16:colId xmlns:a16="http://schemas.microsoft.com/office/drawing/2014/main" val="372953232"/>
                    </a:ext>
                  </a:extLst>
                </a:gridCol>
                <a:gridCol w="1544604">
                  <a:extLst>
                    <a:ext uri="{9D8B030D-6E8A-4147-A177-3AD203B41FA5}">
                      <a16:colId xmlns:a16="http://schemas.microsoft.com/office/drawing/2014/main" val="4127804911"/>
                    </a:ext>
                  </a:extLst>
                </a:gridCol>
                <a:gridCol w="1834217">
                  <a:extLst>
                    <a:ext uri="{9D8B030D-6E8A-4147-A177-3AD203B41FA5}">
                      <a16:colId xmlns:a16="http://schemas.microsoft.com/office/drawing/2014/main" val="4200766033"/>
                    </a:ext>
                  </a:extLst>
                </a:gridCol>
                <a:gridCol w="1834217">
                  <a:extLst>
                    <a:ext uri="{9D8B030D-6E8A-4147-A177-3AD203B41FA5}">
                      <a16:colId xmlns:a16="http://schemas.microsoft.com/office/drawing/2014/main" val="2013328158"/>
                    </a:ext>
                  </a:extLst>
                </a:gridCol>
                <a:gridCol w="1737680">
                  <a:extLst>
                    <a:ext uri="{9D8B030D-6E8A-4147-A177-3AD203B41FA5}">
                      <a16:colId xmlns:a16="http://schemas.microsoft.com/office/drawing/2014/main" val="2371668049"/>
                    </a:ext>
                  </a:extLst>
                </a:gridCol>
              </a:tblGrid>
              <a:tr h="32263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Feature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Elbow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Shoulder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44286"/>
                  </a:ext>
                </a:extLst>
              </a:tr>
              <a:tr h="322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Relief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Relief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2816061"/>
                  </a:ext>
                </a:extLst>
              </a:tr>
              <a:tr h="389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Common Age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997698"/>
                  </a:ext>
                </a:extLst>
              </a:tr>
              <a:tr h="569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Pitching Speed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88.9 mph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88.9 mph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88.1 mph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89.0 mph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2525009"/>
                  </a:ext>
                </a:extLst>
              </a:tr>
              <a:tr h="569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Most Used Pitch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Four-seam Fastball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Four-seam Fastball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Four-seam Fastball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Four-seam Fastball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892999"/>
                  </a:ext>
                </a:extLst>
              </a:tr>
              <a:tr h="569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Pitches Per Game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9896897"/>
                  </a:ext>
                </a:extLst>
              </a:tr>
              <a:tr h="569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Average No. of Days on Bench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92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1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DCCD-48C7-634A-9F18-7E6A339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Injury Classification</a:t>
            </a:r>
          </a:p>
        </p:txBody>
      </p:sp>
      <p:pic>
        <p:nvPicPr>
          <p:cNvPr id="4" name="Picture 3" descr="/var/folders/s0/lk9t4bxs27dd0p45wcx4djfm0000gn/T/com.microsoft.Word/Content.MSO/5E07EF0C.tmp">
            <a:extLst>
              <a:ext uri="{FF2B5EF4-FFF2-40B4-BE49-F238E27FC236}">
                <a16:creationId xmlns:a16="http://schemas.microsoft.com/office/drawing/2014/main" id="{CB054508-6A99-B144-A221-980B55EFD3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5" y="1818762"/>
            <a:ext cx="5353665" cy="3815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/var/folders/s0/lk9t4bxs27dd0p45wcx4djfm0000gn/T/com.microsoft.Word/Content.MSO/9A790718.tmp">
            <a:extLst>
              <a:ext uri="{FF2B5EF4-FFF2-40B4-BE49-F238E27FC236}">
                <a16:creationId xmlns:a16="http://schemas.microsoft.com/office/drawing/2014/main" id="{77FFB6B9-97D2-8B4C-B1EA-08E14092CC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82" y="1818762"/>
            <a:ext cx="5353665" cy="3815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6807E4-7217-F844-BD9B-CF2EFE23ACEC}"/>
              </a:ext>
            </a:extLst>
          </p:cNvPr>
          <p:cNvSpPr/>
          <p:nvPr/>
        </p:nvSpPr>
        <p:spPr>
          <a:xfrm>
            <a:off x="2099186" y="5743745"/>
            <a:ext cx="2792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Gaussian accuracy: 0.640                                                                                            ROC AUC: 0.527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BF9A4-4B80-BC47-AA28-7F95713FC2B7}"/>
              </a:ext>
            </a:extLst>
          </p:cNvPr>
          <p:cNvSpPr/>
          <p:nvPr/>
        </p:nvSpPr>
        <p:spPr>
          <a:xfrm>
            <a:off x="7800491" y="5743746"/>
            <a:ext cx="2687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KNeighbor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accuracy: 0.785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ROC AUC: 0.755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61CC-84E3-3E4B-987A-E5D2F8D5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Model Comparison: Shoulder v. Elbow Injuries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F47061-55ED-C745-9883-3DA5EEC40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692574"/>
              </p:ext>
            </p:extLst>
          </p:nvPr>
        </p:nvGraphicFramePr>
        <p:xfrm>
          <a:off x="1371600" y="2543572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30601047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55869814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7160108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4623593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66215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1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Naïve-Bayes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1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4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417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706E70-7EE5-1549-A970-F5F136149BF0}"/>
              </a:ext>
            </a:extLst>
          </p:cNvPr>
          <p:cNvSpPr txBox="1"/>
          <p:nvPr/>
        </p:nvSpPr>
        <p:spPr>
          <a:xfrm>
            <a:off x="4971011" y="2073903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Shoulder Injuries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2E81963-9C09-BA4A-8647-5C12DA0CE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868182"/>
              </p:ext>
            </p:extLst>
          </p:nvPr>
        </p:nvGraphicFramePr>
        <p:xfrm>
          <a:off x="1371600" y="4779818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30601047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55869814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7160108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4623593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66215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1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Naïve-Bayes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1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4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417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F360BC-126E-4C42-8471-1FC3012469D8}"/>
              </a:ext>
            </a:extLst>
          </p:cNvPr>
          <p:cNvSpPr txBox="1"/>
          <p:nvPr/>
        </p:nvSpPr>
        <p:spPr>
          <a:xfrm>
            <a:off x="5121597" y="4314304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 Injuries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AC9221-DBCA-024F-AEE6-382A94CB042E}"/>
              </a:ext>
            </a:extLst>
          </p:cNvPr>
          <p:cNvSpPr/>
          <p:nvPr/>
        </p:nvSpPr>
        <p:spPr>
          <a:xfrm>
            <a:off x="8201891" y="1704571"/>
            <a:ext cx="220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Failure to converge!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6A6AF-C092-084E-BFBF-CBD413CD6EE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930343" y="2073903"/>
            <a:ext cx="1372892" cy="1820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FBE180-AC2C-314A-9766-680180C7F71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930343" y="2073903"/>
            <a:ext cx="1372892" cy="4098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368-0BBD-494F-BC28-9DE6D181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406259-66E4-EF4A-9D79-873D1984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Kneighbor</a:t>
            </a:r>
            <a:r>
              <a:rPr lang="en-US" sz="3000" dirty="0"/>
              <a:t> classifier labels injuries to the elbow/shoulder with a 78.5% accuracy and 0.75 ROC curve statistic.</a:t>
            </a:r>
          </a:p>
          <a:p>
            <a:r>
              <a:rPr lang="en-US" sz="3000" dirty="0"/>
              <a:t>While the accuracy is slightly better when looking at the two labels independently, combining the two labels, leads to better recall and precision statistics for both features.</a:t>
            </a:r>
          </a:p>
        </p:txBody>
      </p:sp>
    </p:spTree>
    <p:extLst>
      <p:ext uri="{BB962C8B-B14F-4D97-AF65-F5344CB8AC3E}">
        <p14:creationId xmlns:p14="http://schemas.microsoft.com/office/powerpoint/2010/main" val="1592011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687</Words>
  <Application>Microsoft Macintosh PowerPoint</Application>
  <PresentationFormat>Widescreen</PresentationFormat>
  <Paragraphs>131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Times New Roman</vt:lpstr>
      <vt:lpstr>Crop</vt:lpstr>
      <vt:lpstr>MLB Pitching injuries</vt:lpstr>
      <vt:lpstr>Inspiration/Motivation</vt:lpstr>
      <vt:lpstr>Data Sources and Aggregation</vt:lpstr>
      <vt:lpstr>Key Parameters</vt:lpstr>
      <vt:lpstr>Digging into the Data</vt:lpstr>
      <vt:lpstr>Digging into the Data</vt:lpstr>
      <vt:lpstr>Combined Injury Classification</vt:lpstr>
      <vt:lpstr>Model Comparison: Shoulder v. Elbow Injuries</vt:lpstr>
      <vt:lpstr>Results</vt:lpstr>
      <vt:lpstr>Conclusions/Future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Pitching injuries</dc:title>
  <dc:creator>Parrish, Emily M</dc:creator>
  <cp:lastModifiedBy>Parrish, Emily M</cp:lastModifiedBy>
  <cp:revision>7</cp:revision>
  <dcterms:created xsi:type="dcterms:W3CDTF">2019-12-03T20:38:09Z</dcterms:created>
  <dcterms:modified xsi:type="dcterms:W3CDTF">2019-12-03T22:44:33Z</dcterms:modified>
</cp:coreProperties>
</file>