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72" r:id="rId4"/>
    <p:sldId id="258" r:id="rId5"/>
    <p:sldId id="280" r:id="rId6"/>
    <p:sldId id="262" r:id="rId7"/>
    <p:sldId id="277" r:id="rId8"/>
    <p:sldId id="278" r:id="rId9"/>
    <p:sldId id="279" r:id="rId10"/>
    <p:sldId id="282" r:id="rId11"/>
    <p:sldId id="265" r:id="rId12"/>
    <p:sldId id="264" r:id="rId13"/>
    <p:sldId id="259" r:id="rId14"/>
    <p:sldId id="261" r:id="rId15"/>
    <p:sldId id="260" r:id="rId16"/>
    <p:sldId id="281" r:id="rId17"/>
    <p:sldId id="267" r:id="rId18"/>
    <p:sldId id="275" r:id="rId19"/>
    <p:sldId id="276" r:id="rId20"/>
    <p:sldId id="274" r:id="rId21"/>
    <p:sldId id="273" r:id="rId22"/>
    <p:sldId id="266" r:id="rId23"/>
    <p:sldId id="271" r:id="rId24"/>
    <p:sldId id="268" r:id="rId25"/>
    <p:sldId id="270"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E4F87-C986-4A26-A8E3-B93F9D536D1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3831E84-921A-43F5-BFE7-E870AA0C9092}">
      <dgm:prSet/>
      <dgm:spPr/>
      <dgm:t>
        <a:bodyPr/>
        <a:lstStyle/>
        <a:p>
          <a:r>
            <a:rPr kumimoji="1" lang="en-US" dirty="0">
              <a:latin typeface="Times New Roman" panose="02020603050405020304" pitchFamily="18" charset="0"/>
              <a:cs typeface="Times New Roman" panose="02020603050405020304" pitchFamily="18" charset="0"/>
            </a:rPr>
            <a:t>Frequency 4</a:t>
          </a:r>
          <a:r>
            <a:rPr kumimoji="1" lang="zh-CN" dirty="0">
              <a:latin typeface="Times New Roman" panose="02020603050405020304" pitchFamily="18" charset="0"/>
              <a:cs typeface="Times New Roman" panose="02020603050405020304" pitchFamily="18" charset="0"/>
            </a:rPr>
            <a:t> </a:t>
          </a:r>
          <a:r>
            <a:rPr kumimoji="1" lang="en-US" dirty="0">
              <a:latin typeface="Times New Roman" panose="02020603050405020304" pitchFamily="18" charset="0"/>
              <a:cs typeface="Times New Roman" panose="02020603050405020304" pitchFamily="18" charset="0"/>
            </a:rPr>
            <a:t>(Freq.4) result is not good </a:t>
          </a:r>
          <a:r>
            <a:rPr kumimoji="1" lang="en-US" b="1" dirty="0">
              <a:solidFill>
                <a:srgbClr val="FF0000"/>
              </a:solidFill>
              <a:latin typeface="Times New Roman" panose="02020603050405020304" pitchFamily="18" charset="0"/>
              <a:cs typeface="Times New Roman" panose="02020603050405020304" pitchFamily="18" charset="0"/>
            </a:rPr>
            <a:t>(lowest DB, SNR).</a:t>
          </a:r>
          <a:endParaRPr lang="en-US" b="1" dirty="0">
            <a:solidFill>
              <a:srgbClr val="FF0000"/>
            </a:solidFill>
            <a:latin typeface="Times New Roman" panose="02020603050405020304" pitchFamily="18" charset="0"/>
            <a:cs typeface="Times New Roman" panose="02020603050405020304" pitchFamily="18" charset="0"/>
          </a:endParaRPr>
        </a:p>
      </dgm:t>
    </dgm:pt>
    <dgm:pt modelId="{5071F377-D422-46F3-82B6-21EE73A1898F}" type="parTrans" cxnId="{CB8F85EF-DF96-48BD-ABA8-BF9D90283A16}">
      <dgm:prSet/>
      <dgm:spPr/>
      <dgm:t>
        <a:bodyPr/>
        <a:lstStyle/>
        <a:p>
          <a:endParaRPr lang="en-US"/>
        </a:p>
      </dgm:t>
    </dgm:pt>
    <dgm:pt modelId="{6CA5389D-ADAA-47E4-B543-73390963CC43}" type="sibTrans" cxnId="{CB8F85EF-DF96-48BD-ABA8-BF9D90283A16}">
      <dgm:prSet/>
      <dgm:spPr/>
      <dgm:t>
        <a:bodyPr/>
        <a:lstStyle/>
        <a:p>
          <a:endParaRPr lang="en-US"/>
        </a:p>
      </dgm:t>
    </dgm:pt>
    <dgm:pt modelId="{ACF8F21B-3CDF-47EC-A675-F24D8AF7ABBB}">
      <dgm:prSet/>
      <dgm:spPr/>
      <dgm:t>
        <a:bodyPr/>
        <a:lstStyle/>
        <a:p>
          <a:r>
            <a:rPr kumimoji="1" lang="en-US" dirty="0">
              <a:latin typeface="Times New Roman" panose="02020603050405020304" pitchFamily="18" charset="0"/>
              <a:cs typeface="Times New Roman" panose="02020603050405020304" pitchFamily="18" charset="0"/>
            </a:rPr>
            <a:t>Frequency 2. (Freq.2) have the best performance in all the tumor conditions </a:t>
          </a:r>
          <a:r>
            <a:rPr kumimoji="1" lang="en-US" b="1" dirty="0">
              <a:solidFill>
                <a:srgbClr val="FF0000"/>
              </a:solidFill>
              <a:latin typeface="Times New Roman" panose="02020603050405020304" pitchFamily="18" charset="0"/>
              <a:cs typeface="Times New Roman" panose="02020603050405020304" pitchFamily="18" charset="0"/>
            </a:rPr>
            <a:t>(highest DB, SNR).</a:t>
          </a:r>
          <a:endParaRPr lang="en-US" b="1" dirty="0">
            <a:solidFill>
              <a:srgbClr val="FF0000"/>
            </a:solidFill>
            <a:latin typeface="Times New Roman" panose="02020603050405020304" pitchFamily="18" charset="0"/>
            <a:cs typeface="Times New Roman" panose="02020603050405020304" pitchFamily="18" charset="0"/>
          </a:endParaRPr>
        </a:p>
      </dgm:t>
    </dgm:pt>
    <dgm:pt modelId="{34318BE7-8F91-4470-9E7E-FA3C88FB43B1}" type="parTrans" cxnId="{B575FA34-6AF0-46A3-A6E3-99F448B0F7AF}">
      <dgm:prSet/>
      <dgm:spPr/>
      <dgm:t>
        <a:bodyPr/>
        <a:lstStyle/>
        <a:p>
          <a:endParaRPr lang="en-US"/>
        </a:p>
      </dgm:t>
    </dgm:pt>
    <dgm:pt modelId="{0A9FA7FD-5FE8-4CEE-B0B8-283AC12B4FB1}" type="sibTrans" cxnId="{B575FA34-6AF0-46A3-A6E3-99F448B0F7AF}">
      <dgm:prSet/>
      <dgm:spPr/>
      <dgm:t>
        <a:bodyPr/>
        <a:lstStyle/>
        <a:p>
          <a:endParaRPr lang="en-US"/>
        </a:p>
      </dgm:t>
    </dgm:pt>
    <dgm:pt modelId="{9E8F3A79-35D4-47D7-9AA2-E765C778FDB0}">
      <dgm:prSet/>
      <dgm:spPr/>
      <dgm:t>
        <a:bodyPr/>
        <a:lstStyle/>
        <a:p>
          <a:r>
            <a:rPr kumimoji="1" lang="en-US">
              <a:latin typeface="Times New Roman" panose="02020603050405020304" pitchFamily="18" charset="0"/>
              <a:cs typeface="Times New Roman" panose="02020603050405020304" pitchFamily="18" charset="0"/>
            </a:rPr>
            <a:t>Compare the result between the real centroid and reconstruction centroid, it still have MSE which we need to improve the reconstruction module.</a:t>
          </a:r>
          <a:endParaRPr lang="en-US">
            <a:latin typeface="Times New Roman" panose="02020603050405020304" pitchFamily="18" charset="0"/>
            <a:cs typeface="Times New Roman" panose="02020603050405020304" pitchFamily="18" charset="0"/>
          </a:endParaRPr>
        </a:p>
      </dgm:t>
    </dgm:pt>
    <dgm:pt modelId="{9D0059D9-EB00-4789-9360-0F15C744816A}" type="parTrans" cxnId="{89E86F6D-3C32-4CD3-91A3-38043E4AD098}">
      <dgm:prSet/>
      <dgm:spPr/>
      <dgm:t>
        <a:bodyPr/>
        <a:lstStyle/>
        <a:p>
          <a:endParaRPr lang="en-US"/>
        </a:p>
      </dgm:t>
    </dgm:pt>
    <dgm:pt modelId="{7EF9351B-8CF1-4219-A704-0951674E5E69}" type="sibTrans" cxnId="{89E86F6D-3C32-4CD3-91A3-38043E4AD098}">
      <dgm:prSet/>
      <dgm:spPr/>
      <dgm:t>
        <a:bodyPr/>
        <a:lstStyle/>
        <a:p>
          <a:endParaRPr lang="en-US"/>
        </a:p>
      </dgm:t>
    </dgm:pt>
    <dgm:pt modelId="{44D76F0E-BE8F-4A55-B4D0-727F952788D6}">
      <dgm:prSet/>
      <dgm:spPr/>
      <dgm:t>
        <a:bodyPr/>
        <a:lstStyle/>
        <a:p>
          <a:r>
            <a:rPr kumimoji="1" lang="en-US" dirty="0">
              <a:latin typeface="Times New Roman" panose="02020603050405020304" pitchFamily="18" charset="0"/>
              <a:cs typeface="Times New Roman" panose="02020603050405020304" pitchFamily="18" charset="0"/>
            </a:rPr>
            <a:t>Our K-means segmentation module works well.</a:t>
          </a:r>
          <a:endParaRPr lang="en-US" dirty="0">
            <a:latin typeface="Times New Roman" panose="02020603050405020304" pitchFamily="18" charset="0"/>
            <a:cs typeface="Times New Roman" panose="02020603050405020304" pitchFamily="18" charset="0"/>
          </a:endParaRPr>
        </a:p>
      </dgm:t>
    </dgm:pt>
    <dgm:pt modelId="{9092FF81-3EF6-4F8F-B872-7E631A044E36}" type="parTrans" cxnId="{66921C4D-7C64-4D78-8CB9-73D59670DCA4}">
      <dgm:prSet/>
      <dgm:spPr/>
      <dgm:t>
        <a:bodyPr/>
        <a:lstStyle/>
        <a:p>
          <a:endParaRPr lang="en-US"/>
        </a:p>
      </dgm:t>
    </dgm:pt>
    <dgm:pt modelId="{BD1BF743-1AC6-4918-8DCC-7DA40D1263B1}" type="sibTrans" cxnId="{66921C4D-7C64-4D78-8CB9-73D59670DCA4}">
      <dgm:prSet/>
      <dgm:spPr/>
      <dgm:t>
        <a:bodyPr/>
        <a:lstStyle/>
        <a:p>
          <a:endParaRPr lang="en-US"/>
        </a:p>
      </dgm:t>
    </dgm:pt>
    <dgm:pt modelId="{55EDDCA1-F1A3-8540-9260-FD179EAADAAD}" type="pres">
      <dgm:prSet presAssocID="{2FFE4F87-C986-4A26-A8E3-B93F9D536D18}" presName="vert0" presStyleCnt="0">
        <dgm:presLayoutVars>
          <dgm:dir/>
          <dgm:animOne val="branch"/>
          <dgm:animLvl val="lvl"/>
        </dgm:presLayoutVars>
      </dgm:prSet>
      <dgm:spPr/>
    </dgm:pt>
    <dgm:pt modelId="{6816029D-3FFB-1845-8371-C8822253943E}" type="pres">
      <dgm:prSet presAssocID="{D3831E84-921A-43F5-BFE7-E870AA0C9092}" presName="thickLine" presStyleLbl="alignNode1" presStyleIdx="0" presStyleCnt="4"/>
      <dgm:spPr/>
    </dgm:pt>
    <dgm:pt modelId="{F304E2E1-176D-6F44-ACEA-442363C67573}" type="pres">
      <dgm:prSet presAssocID="{D3831E84-921A-43F5-BFE7-E870AA0C9092}" presName="horz1" presStyleCnt="0"/>
      <dgm:spPr/>
    </dgm:pt>
    <dgm:pt modelId="{9226097A-FE2D-BB44-91CA-4628A88FAF11}" type="pres">
      <dgm:prSet presAssocID="{D3831E84-921A-43F5-BFE7-E870AA0C9092}" presName="tx1" presStyleLbl="revTx" presStyleIdx="0" presStyleCnt="4"/>
      <dgm:spPr/>
    </dgm:pt>
    <dgm:pt modelId="{7F443647-1801-264A-9B50-28880369A89D}" type="pres">
      <dgm:prSet presAssocID="{D3831E84-921A-43F5-BFE7-E870AA0C9092}" presName="vert1" presStyleCnt="0"/>
      <dgm:spPr/>
    </dgm:pt>
    <dgm:pt modelId="{47C55620-25D0-F14C-BDDC-1D8308241B06}" type="pres">
      <dgm:prSet presAssocID="{ACF8F21B-3CDF-47EC-A675-F24D8AF7ABBB}" presName="thickLine" presStyleLbl="alignNode1" presStyleIdx="1" presStyleCnt="4"/>
      <dgm:spPr/>
    </dgm:pt>
    <dgm:pt modelId="{3632D999-25D7-A14A-B7B6-5F9834B41204}" type="pres">
      <dgm:prSet presAssocID="{ACF8F21B-3CDF-47EC-A675-F24D8AF7ABBB}" presName="horz1" presStyleCnt="0"/>
      <dgm:spPr/>
    </dgm:pt>
    <dgm:pt modelId="{8BA8643B-CD7C-9241-9AAC-9D9CC3AC24D6}" type="pres">
      <dgm:prSet presAssocID="{ACF8F21B-3CDF-47EC-A675-F24D8AF7ABBB}" presName="tx1" presStyleLbl="revTx" presStyleIdx="1" presStyleCnt="4"/>
      <dgm:spPr/>
    </dgm:pt>
    <dgm:pt modelId="{67C3BC5B-BBA3-4B49-A49C-0EF36293AEE6}" type="pres">
      <dgm:prSet presAssocID="{ACF8F21B-3CDF-47EC-A675-F24D8AF7ABBB}" presName="vert1" presStyleCnt="0"/>
      <dgm:spPr/>
    </dgm:pt>
    <dgm:pt modelId="{42934ABA-C701-AF42-91F0-B1970EB1DCBD}" type="pres">
      <dgm:prSet presAssocID="{9E8F3A79-35D4-47D7-9AA2-E765C778FDB0}" presName="thickLine" presStyleLbl="alignNode1" presStyleIdx="2" presStyleCnt="4"/>
      <dgm:spPr/>
    </dgm:pt>
    <dgm:pt modelId="{D4A9B5DD-5E6A-2141-A056-44B1022C74C2}" type="pres">
      <dgm:prSet presAssocID="{9E8F3A79-35D4-47D7-9AA2-E765C778FDB0}" presName="horz1" presStyleCnt="0"/>
      <dgm:spPr/>
    </dgm:pt>
    <dgm:pt modelId="{A1786E8E-6424-7D44-9DEF-2BD9EE34A3BE}" type="pres">
      <dgm:prSet presAssocID="{9E8F3A79-35D4-47D7-9AA2-E765C778FDB0}" presName="tx1" presStyleLbl="revTx" presStyleIdx="2" presStyleCnt="4"/>
      <dgm:spPr/>
    </dgm:pt>
    <dgm:pt modelId="{8C1474C5-B450-B548-9BBC-477214267BFD}" type="pres">
      <dgm:prSet presAssocID="{9E8F3A79-35D4-47D7-9AA2-E765C778FDB0}" presName="vert1" presStyleCnt="0"/>
      <dgm:spPr/>
    </dgm:pt>
    <dgm:pt modelId="{1EED994A-C543-5D47-84BD-02003E442AF3}" type="pres">
      <dgm:prSet presAssocID="{44D76F0E-BE8F-4A55-B4D0-727F952788D6}" presName="thickLine" presStyleLbl="alignNode1" presStyleIdx="3" presStyleCnt="4"/>
      <dgm:spPr/>
    </dgm:pt>
    <dgm:pt modelId="{5548CB1D-6C15-B745-BF26-FD399DCEEC28}" type="pres">
      <dgm:prSet presAssocID="{44D76F0E-BE8F-4A55-B4D0-727F952788D6}" presName="horz1" presStyleCnt="0"/>
      <dgm:spPr/>
    </dgm:pt>
    <dgm:pt modelId="{EF52F010-E0B5-B14C-9112-EDD3EE536A51}" type="pres">
      <dgm:prSet presAssocID="{44D76F0E-BE8F-4A55-B4D0-727F952788D6}" presName="tx1" presStyleLbl="revTx" presStyleIdx="3" presStyleCnt="4"/>
      <dgm:spPr/>
    </dgm:pt>
    <dgm:pt modelId="{B408ABF1-4E70-714D-9148-B6F1AC2A734F}" type="pres">
      <dgm:prSet presAssocID="{44D76F0E-BE8F-4A55-B4D0-727F952788D6}" presName="vert1" presStyleCnt="0"/>
      <dgm:spPr/>
    </dgm:pt>
  </dgm:ptLst>
  <dgm:cxnLst>
    <dgm:cxn modelId="{B575FA34-6AF0-46A3-A6E3-99F448B0F7AF}" srcId="{2FFE4F87-C986-4A26-A8E3-B93F9D536D18}" destId="{ACF8F21B-3CDF-47EC-A675-F24D8AF7ABBB}" srcOrd="1" destOrd="0" parTransId="{34318BE7-8F91-4470-9E7E-FA3C88FB43B1}" sibTransId="{0A9FA7FD-5FE8-4CEE-B0B8-283AC12B4FB1}"/>
    <dgm:cxn modelId="{9C60963B-51F3-F341-983A-9E4A1B4D7C43}" type="presOf" srcId="{D3831E84-921A-43F5-BFE7-E870AA0C9092}" destId="{9226097A-FE2D-BB44-91CA-4628A88FAF11}" srcOrd="0" destOrd="0" presId="urn:microsoft.com/office/officeart/2008/layout/LinedList"/>
    <dgm:cxn modelId="{66921C4D-7C64-4D78-8CB9-73D59670DCA4}" srcId="{2FFE4F87-C986-4A26-A8E3-B93F9D536D18}" destId="{44D76F0E-BE8F-4A55-B4D0-727F952788D6}" srcOrd="3" destOrd="0" parTransId="{9092FF81-3EF6-4F8F-B872-7E631A044E36}" sibTransId="{BD1BF743-1AC6-4918-8DCC-7DA40D1263B1}"/>
    <dgm:cxn modelId="{0DEC9066-1710-E148-9515-3F1C5ECA6D19}" type="presOf" srcId="{ACF8F21B-3CDF-47EC-A675-F24D8AF7ABBB}" destId="{8BA8643B-CD7C-9241-9AAC-9D9CC3AC24D6}" srcOrd="0" destOrd="0" presId="urn:microsoft.com/office/officeart/2008/layout/LinedList"/>
    <dgm:cxn modelId="{89E86F6D-3C32-4CD3-91A3-38043E4AD098}" srcId="{2FFE4F87-C986-4A26-A8E3-B93F9D536D18}" destId="{9E8F3A79-35D4-47D7-9AA2-E765C778FDB0}" srcOrd="2" destOrd="0" parTransId="{9D0059D9-EB00-4789-9360-0F15C744816A}" sibTransId="{7EF9351B-8CF1-4219-A704-0951674E5E69}"/>
    <dgm:cxn modelId="{22775E72-DCF8-3D48-9133-41723BF5AEA0}" type="presOf" srcId="{2FFE4F87-C986-4A26-A8E3-B93F9D536D18}" destId="{55EDDCA1-F1A3-8540-9260-FD179EAADAAD}" srcOrd="0" destOrd="0" presId="urn:microsoft.com/office/officeart/2008/layout/LinedList"/>
    <dgm:cxn modelId="{EB2520BC-F2E1-6F4C-BFE3-DC23C0D0E93C}" type="presOf" srcId="{9E8F3A79-35D4-47D7-9AA2-E765C778FDB0}" destId="{A1786E8E-6424-7D44-9DEF-2BD9EE34A3BE}" srcOrd="0" destOrd="0" presId="urn:microsoft.com/office/officeart/2008/layout/LinedList"/>
    <dgm:cxn modelId="{CB6052C3-80EA-D449-BBEE-18A518B0D792}" type="presOf" srcId="{44D76F0E-BE8F-4A55-B4D0-727F952788D6}" destId="{EF52F010-E0B5-B14C-9112-EDD3EE536A51}" srcOrd="0" destOrd="0" presId="urn:microsoft.com/office/officeart/2008/layout/LinedList"/>
    <dgm:cxn modelId="{CB8F85EF-DF96-48BD-ABA8-BF9D90283A16}" srcId="{2FFE4F87-C986-4A26-A8E3-B93F9D536D18}" destId="{D3831E84-921A-43F5-BFE7-E870AA0C9092}" srcOrd="0" destOrd="0" parTransId="{5071F377-D422-46F3-82B6-21EE73A1898F}" sibTransId="{6CA5389D-ADAA-47E4-B543-73390963CC43}"/>
    <dgm:cxn modelId="{527882AB-3A0E-A841-BAC4-167E6732ED98}" type="presParOf" srcId="{55EDDCA1-F1A3-8540-9260-FD179EAADAAD}" destId="{6816029D-3FFB-1845-8371-C8822253943E}" srcOrd="0" destOrd="0" presId="urn:microsoft.com/office/officeart/2008/layout/LinedList"/>
    <dgm:cxn modelId="{44E000EF-2AFE-BD43-BA97-9C9F32635BAE}" type="presParOf" srcId="{55EDDCA1-F1A3-8540-9260-FD179EAADAAD}" destId="{F304E2E1-176D-6F44-ACEA-442363C67573}" srcOrd="1" destOrd="0" presId="urn:microsoft.com/office/officeart/2008/layout/LinedList"/>
    <dgm:cxn modelId="{58772AB4-77EA-9749-90F1-2A09E2FFF241}" type="presParOf" srcId="{F304E2E1-176D-6F44-ACEA-442363C67573}" destId="{9226097A-FE2D-BB44-91CA-4628A88FAF11}" srcOrd="0" destOrd="0" presId="urn:microsoft.com/office/officeart/2008/layout/LinedList"/>
    <dgm:cxn modelId="{E828B49F-746F-664F-B554-2ADE544B8245}" type="presParOf" srcId="{F304E2E1-176D-6F44-ACEA-442363C67573}" destId="{7F443647-1801-264A-9B50-28880369A89D}" srcOrd="1" destOrd="0" presId="urn:microsoft.com/office/officeart/2008/layout/LinedList"/>
    <dgm:cxn modelId="{3582E6A6-3150-6347-959E-5B5D72B94FE9}" type="presParOf" srcId="{55EDDCA1-F1A3-8540-9260-FD179EAADAAD}" destId="{47C55620-25D0-F14C-BDDC-1D8308241B06}" srcOrd="2" destOrd="0" presId="urn:microsoft.com/office/officeart/2008/layout/LinedList"/>
    <dgm:cxn modelId="{728D6797-FC45-C049-8F2B-54C40CEAC0F8}" type="presParOf" srcId="{55EDDCA1-F1A3-8540-9260-FD179EAADAAD}" destId="{3632D999-25D7-A14A-B7B6-5F9834B41204}" srcOrd="3" destOrd="0" presId="urn:microsoft.com/office/officeart/2008/layout/LinedList"/>
    <dgm:cxn modelId="{0970F08D-2289-D64E-B7E6-22B375709CFC}" type="presParOf" srcId="{3632D999-25D7-A14A-B7B6-5F9834B41204}" destId="{8BA8643B-CD7C-9241-9AAC-9D9CC3AC24D6}" srcOrd="0" destOrd="0" presId="urn:microsoft.com/office/officeart/2008/layout/LinedList"/>
    <dgm:cxn modelId="{8E68E168-E8C2-E34C-8596-E8E41E730630}" type="presParOf" srcId="{3632D999-25D7-A14A-B7B6-5F9834B41204}" destId="{67C3BC5B-BBA3-4B49-A49C-0EF36293AEE6}" srcOrd="1" destOrd="0" presId="urn:microsoft.com/office/officeart/2008/layout/LinedList"/>
    <dgm:cxn modelId="{747E9A93-414B-BB46-A1EC-81AA13DF6EA1}" type="presParOf" srcId="{55EDDCA1-F1A3-8540-9260-FD179EAADAAD}" destId="{42934ABA-C701-AF42-91F0-B1970EB1DCBD}" srcOrd="4" destOrd="0" presId="urn:microsoft.com/office/officeart/2008/layout/LinedList"/>
    <dgm:cxn modelId="{E198DF2C-BBB6-0045-8FC4-1F843C118F58}" type="presParOf" srcId="{55EDDCA1-F1A3-8540-9260-FD179EAADAAD}" destId="{D4A9B5DD-5E6A-2141-A056-44B1022C74C2}" srcOrd="5" destOrd="0" presId="urn:microsoft.com/office/officeart/2008/layout/LinedList"/>
    <dgm:cxn modelId="{A162765C-F3EC-404A-8E3E-135E4FB70F9D}" type="presParOf" srcId="{D4A9B5DD-5E6A-2141-A056-44B1022C74C2}" destId="{A1786E8E-6424-7D44-9DEF-2BD9EE34A3BE}" srcOrd="0" destOrd="0" presId="urn:microsoft.com/office/officeart/2008/layout/LinedList"/>
    <dgm:cxn modelId="{74C28FC9-B3B5-3B48-85CB-BEAC5C6426CB}" type="presParOf" srcId="{D4A9B5DD-5E6A-2141-A056-44B1022C74C2}" destId="{8C1474C5-B450-B548-9BBC-477214267BFD}" srcOrd="1" destOrd="0" presId="urn:microsoft.com/office/officeart/2008/layout/LinedList"/>
    <dgm:cxn modelId="{2A754CF9-EE07-D64B-97FD-EAC7B9A0AF49}" type="presParOf" srcId="{55EDDCA1-F1A3-8540-9260-FD179EAADAAD}" destId="{1EED994A-C543-5D47-84BD-02003E442AF3}" srcOrd="6" destOrd="0" presId="urn:microsoft.com/office/officeart/2008/layout/LinedList"/>
    <dgm:cxn modelId="{111DA6C7-F338-B049-9DFF-E35A31B22DAC}" type="presParOf" srcId="{55EDDCA1-F1A3-8540-9260-FD179EAADAAD}" destId="{5548CB1D-6C15-B745-BF26-FD399DCEEC28}" srcOrd="7" destOrd="0" presId="urn:microsoft.com/office/officeart/2008/layout/LinedList"/>
    <dgm:cxn modelId="{85515E40-B283-3A4D-89CB-5C6DBB77DA9D}" type="presParOf" srcId="{5548CB1D-6C15-B745-BF26-FD399DCEEC28}" destId="{EF52F010-E0B5-B14C-9112-EDD3EE536A51}" srcOrd="0" destOrd="0" presId="urn:microsoft.com/office/officeart/2008/layout/LinedList"/>
    <dgm:cxn modelId="{74BC1842-59B3-A74E-9413-B1AF79ED3BBC}" type="presParOf" srcId="{5548CB1D-6C15-B745-BF26-FD399DCEEC28}" destId="{B408ABF1-4E70-714D-9148-B6F1AC2A73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029D-3FFB-1845-8371-C8822253943E}">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6097A-FE2D-BB44-91CA-4628A88FAF11}">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kumimoji="1" lang="en-US" sz="2600" kern="1200" dirty="0">
              <a:latin typeface="Times New Roman" panose="02020603050405020304" pitchFamily="18" charset="0"/>
              <a:cs typeface="Times New Roman" panose="02020603050405020304" pitchFamily="18" charset="0"/>
            </a:rPr>
            <a:t>Frequency 4</a:t>
          </a:r>
          <a:r>
            <a:rPr kumimoji="1" lang="zh-CN" sz="2600" kern="1200" dirty="0">
              <a:latin typeface="Times New Roman" panose="02020603050405020304" pitchFamily="18" charset="0"/>
              <a:cs typeface="Times New Roman" panose="02020603050405020304" pitchFamily="18" charset="0"/>
            </a:rPr>
            <a:t> </a:t>
          </a:r>
          <a:r>
            <a:rPr kumimoji="1" lang="en-US" sz="2600" kern="1200" dirty="0">
              <a:latin typeface="Times New Roman" panose="02020603050405020304" pitchFamily="18" charset="0"/>
              <a:cs typeface="Times New Roman" panose="02020603050405020304" pitchFamily="18" charset="0"/>
            </a:rPr>
            <a:t>(Freq.4) result is not good </a:t>
          </a:r>
          <a:r>
            <a:rPr kumimoji="1" lang="en-US" sz="2600" b="1" kern="1200" dirty="0">
              <a:solidFill>
                <a:srgbClr val="FF0000"/>
              </a:solidFill>
              <a:latin typeface="Times New Roman" panose="02020603050405020304" pitchFamily="18" charset="0"/>
              <a:cs typeface="Times New Roman" panose="02020603050405020304" pitchFamily="18" charset="0"/>
            </a:rPr>
            <a:t>(lowest DB, SNR).</a:t>
          </a:r>
          <a:endParaRPr lang="en-US" sz="2600" b="1" kern="1200" dirty="0">
            <a:solidFill>
              <a:srgbClr val="FF0000"/>
            </a:solidFill>
            <a:latin typeface="Times New Roman" panose="02020603050405020304" pitchFamily="18" charset="0"/>
            <a:cs typeface="Times New Roman" panose="02020603050405020304" pitchFamily="18" charset="0"/>
          </a:endParaRPr>
        </a:p>
      </dsp:txBody>
      <dsp:txXfrm>
        <a:off x="0" y="0"/>
        <a:ext cx="6900512" cy="1384035"/>
      </dsp:txXfrm>
    </dsp:sp>
    <dsp:sp modelId="{47C55620-25D0-F14C-BDDC-1D8308241B06}">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8643B-CD7C-9241-9AAC-9D9CC3AC24D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kumimoji="1" lang="en-US" sz="2600" kern="1200" dirty="0">
              <a:latin typeface="Times New Roman" panose="02020603050405020304" pitchFamily="18" charset="0"/>
              <a:cs typeface="Times New Roman" panose="02020603050405020304" pitchFamily="18" charset="0"/>
            </a:rPr>
            <a:t>Frequency 2. (Freq.2) have the best performance in all the tumor conditions </a:t>
          </a:r>
          <a:r>
            <a:rPr kumimoji="1" lang="en-US" sz="2600" b="1" kern="1200" dirty="0">
              <a:solidFill>
                <a:srgbClr val="FF0000"/>
              </a:solidFill>
              <a:latin typeface="Times New Roman" panose="02020603050405020304" pitchFamily="18" charset="0"/>
              <a:cs typeface="Times New Roman" panose="02020603050405020304" pitchFamily="18" charset="0"/>
            </a:rPr>
            <a:t>(highest DB, SNR).</a:t>
          </a:r>
          <a:endParaRPr lang="en-US" sz="2600" b="1" kern="1200" dirty="0">
            <a:solidFill>
              <a:srgbClr val="FF0000"/>
            </a:solidFill>
            <a:latin typeface="Times New Roman" panose="02020603050405020304" pitchFamily="18" charset="0"/>
            <a:cs typeface="Times New Roman" panose="02020603050405020304" pitchFamily="18" charset="0"/>
          </a:endParaRPr>
        </a:p>
      </dsp:txBody>
      <dsp:txXfrm>
        <a:off x="0" y="1384035"/>
        <a:ext cx="6900512" cy="1384035"/>
      </dsp:txXfrm>
    </dsp:sp>
    <dsp:sp modelId="{42934ABA-C701-AF42-91F0-B1970EB1DCBD}">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786E8E-6424-7D44-9DEF-2BD9EE34A3B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kumimoji="1" lang="en-US" sz="2600" kern="1200">
              <a:latin typeface="Times New Roman" panose="02020603050405020304" pitchFamily="18" charset="0"/>
              <a:cs typeface="Times New Roman" panose="02020603050405020304" pitchFamily="18" charset="0"/>
            </a:rPr>
            <a:t>Compare the result between the real centroid and reconstruction centroid, it still have MSE which we need to improve the reconstruction module.</a:t>
          </a:r>
          <a:endParaRPr lang="en-US" sz="2600" kern="1200">
            <a:latin typeface="Times New Roman" panose="02020603050405020304" pitchFamily="18" charset="0"/>
            <a:cs typeface="Times New Roman" panose="02020603050405020304" pitchFamily="18" charset="0"/>
          </a:endParaRPr>
        </a:p>
      </dsp:txBody>
      <dsp:txXfrm>
        <a:off x="0" y="2768070"/>
        <a:ext cx="6900512" cy="1384035"/>
      </dsp:txXfrm>
    </dsp:sp>
    <dsp:sp modelId="{1EED994A-C543-5D47-84BD-02003E442AF3}">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2F010-E0B5-B14C-9112-EDD3EE536A5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kumimoji="1" lang="en-US" sz="2600" kern="1200" dirty="0">
              <a:latin typeface="Times New Roman" panose="02020603050405020304" pitchFamily="18" charset="0"/>
              <a:cs typeface="Times New Roman" panose="02020603050405020304" pitchFamily="18" charset="0"/>
            </a:rPr>
            <a:t>Our K-means segmentation module works well.</a:t>
          </a:r>
          <a:endParaRPr lang="en-US" sz="2600" kern="1200" dirty="0">
            <a:latin typeface="Times New Roman" panose="02020603050405020304" pitchFamily="18" charset="0"/>
            <a:cs typeface="Times New Roman" panose="02020603050405020304" pitchFamily="18" charset="0"/>
          </a:endParaRP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8B21D-0C42-B046-68C2-91454DDAAFD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41064AC-3FE4-151F-42E7-029C4B794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FDAC57F-833A-E542-2FC5-74914CCF9EE6}"/>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B858AF9D-8210-7812-89EB-D619C392FD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0BEB1D-F438-A437-1DFB-8FE499607C55}"/>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211564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E7C37-3E50-F81F-75A4-7DDD4D85640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3CE757F-BA74-12D8-5472-3E0FBE4490E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AD264B-CB2A-D95F-783F-C082BEF03F00}"/>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69EB1113-D24A-F8F9-CF64-4B7CEE83D5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E2A06B-BEF9-C7E4-E7A3-406D706710BA}"/>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357216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76F928-6983-BFE6-550C-B962580E6EF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1DD0B50-22B2-E624-44E3-EE99BE12328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532F69-169B-EEB7-FCE8-2D4E44B62D04}"/>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6C8C7800-56DB-E51C-DD76-9000AE6542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14C9D24-0363-B43C-309B-219E8D99E7E0}"/>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95313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019EA-D318-7FFA-81E6-08C00BCA20F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4D8D240-2CD8-B87E-DFE4-1CB398DA704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3E9679-1088-C83A-F9CB-97E263878301}"/>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E58B87AE-C0A9-CCC7-1831-27B59457C9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F2907C-776D-879D-591A-690ED9E931BE}"/>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347083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7AE68-2A2C-3F74-EDF7-76A37C0F906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B89CD74-8181-8E1B-3BB0-B0EE9A693D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EABF666-C09C-CB38-82AF-7B94E0AE9A4A}"/>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92E64959-3D07-B444-423E-B917CE961D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07B92D-32DB-5635-A233-2F076F1EE39D}"/>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295480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B93B7-23A5-E827-069A-EEA9BE8A34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0892E68-0F30-2B93-D566-3B2AF82DD28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AE2639D-CE09-C4E0-D16C-EEAB7CD943E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9746CC8-D160-BC28-86EF-970984DF2A3A}"/>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6" name="页脚占位符 5">
            <a:extLst>
              <a:ext uri="{FF2B5EF4-FFF2-40B4-BE49-F238E27FC236}">
                <a16:creationId xmlns:a16="http://schemas.microsoft.com/office/drawing/2014/main" id="{A72B9F35-B698-2598-19D1-226CC079334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0AAB85-8678-476C-9999-E5A6D02D81F7}"/>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374012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587F9-AAA8-6F25-5C88-A98E84DFBA7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C6BE061-BC3E-E4A3-2E68-42170BFD8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2987C7E-525C-F211-8622-7704CF7650A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10F0338-33E7-BF99-28FC-49F583478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421428-EF81-1A60-8CD8-57C0FCCAAB8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FE1E9E2-A8A9-73A4-9C40-AD94E6C41E4F}"/>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8" name="页脚占位符 7">
            <a:extLst>
              <a:ext uri="{FF2B5EF4-FFF2-40B4-BE49-F238E27FC236}">
                <a16:creationId xmlns:a16="http://schemas.microsoft.com/office/drawing/2014/main" id="{D263CFB6-E267-D0EC-BB7C-CF48E3BCD06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6AE9F6A-4A91-8809-1C70-9C64A5DD4026}"/>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341149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602EA-AD47-B785-DDD3-BD8AABB716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8D834C2-B099-8A6E-4A33-24713C823870}"/>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4" name="页脚占位符 3">
            <a:extLst>
              <a:ext uri="{FF2B5EF4-FFF2-40B4-BE49-F238E27FC236}">
                <a16:creationId xmlns:a16="http://schemas.microsoft.com/office/drawing/2014/main" id="{7B487F10-8936-622F-1967-85F9223A6EA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7668F23-B42B-F9D3-BA1D-8132C802923A}"/>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14668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C50FF4-A721-906E-C51C-B7137C4A96D7}"/>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3" name="页脚占位符 2">
            <a:extLst>
              <a:ext uri="{FF2B5EF4-FFF2-40B4-BE49-F238E27FC236}">
                <a16:creationId xmlns:a16="http://schemas.microsoft.com/office/drawing/2014/main" id="{F80A807D-8E6C-FBB4-2C11-D5FE8CA0835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AD9A4D-73DF-F653-D600-DE4140CEDDB5}"/>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413548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15D77-7FB6-0805-77DA-B04BB4DBF3E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034B39C-7604-470E-7D77-7231EC166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F9D316F-AD26-C9F2-F089-0C51B7838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F206345-4CFC-EB58-29FC-687D68B0685B}"/>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6" name="页脚占位符 5">
            <a:extLst>
              <a:ext uri="{FF2B5EF4-FFF2-40B4-BE49-F238E27FC236}">
                <a16:creationId xmlns:a16="http://schemas.microsoft.com/office/drawing/2014/main" id="{7D2E98F3-F7AB-A27A-DE48-3E4A3CA81E0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C8708D4-111E-5BE0-E2BD-195E24AE81A8}"/>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281682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76099-C5E2-EFF9-7800-5BB78335883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D66B288-CCA4-BCF0-2955-2A017CD44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6641C76-DFCE-BE8E-E621-46715143D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CF6C518-B87C-0131-BD18-0D9B778F882B}"/>
              </a:ext>
            </a:extLst>
          </p:cNvPr>
          <p:cNvSpPr>
            <a:spLocks noGrp="1"/>
          </p:cNvSpPr>
          <p:nvPr>
            <p:ph type="dt" sz="half" idx="10"/>
          </p:nvPr>
        </p:nvSpPr>
        <p:spPr/>
        <p:txBody>
          <a:bodyPr/>
          <a:lstStyle/>
          <a:p>
            <a:fld id="{CE58D72C-98E2-524B-9A02-BDC9AB822544}" type="datetimeFigureOut">
              <a:rPr kumimoji="1" lang="zh-CN" altLang="en-US" smtClean="0"/>
              <a:t>2024/8/26</a:t>
            </a:fld>
            <a:endParaRPr kumimoji="1" lang="zh-CN" altLang="en-US"/>
          </a:p>
        </p:txBody>
      </p:sp>
      <p:sp>
        <p:nvSpPr>
          <p:cNvPr id="6" name="页脚占位符 5">
            <a:extLst>
              <a:ext uri="{FF2B5EF4-FFF2-40B4-BE49-F238E27FC236}">
                <a16:creationId xmlns:a16="http://schemas.microsoft.com/office/drawing/2014/main" id="{57C60405-CBBD-8535-5B13-996EC6945ED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B72EEB-DB9B-686C-8A61-82E1A6F65F99}"/>
              </a:ext>
            </a:extLst>
          </p:cNvPr>
          <p:cNvSpPr>
            <a:spLocks noGrp="1"/>
          </p:cNvSpPr>
          <p:nvPr>
            <p:ph type="sldNum" sz="quarter" idx="12"/>
          </p:nvPr>
        </p:nvSpPr>
        <p:spPr/>
        <p:txBody>
          <a:body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154624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85144E-CFFE-29AF-E5B2-AADC738B6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9E166F3-9248-E879-8230-F84322CF9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0034C6-9C21-6653-D84D-598CE763D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58D72C-98E2-524B-9A02-BDC9AB822544}" type="datetimeFigureOut">
              <a:rPr kumimoji="1" lang="zh-CN" altLang="en-US" smtClean="0"/>
              <a:t>2024/8/26</a:t>
            </a:fld>
            <a:endParaRPr kumimoji="1" lang="zh-CN" altLang="en-US"/>
          </a:p>
        </p:txBody>
      </p:sp>
      <p:sp>
        <p:nvSpPr>
          <p:cNvPr id="5" name="页脚占位符 4">
            <a:extLst>
              <a:ext uri="{FF2B5EF4-FFF2-40B4-BE49-F238E27FC236}">
                <a16:creationId xmlns:a16="http://schemas.microsoft.com/office/drawing/2014/main" id="{2FD7A106-910D-F782-D877-65C729985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3C20D45-04AC-C951-9F52-0A28DAF5C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869702-A8A5-384C-B2A9-3DA7AEA99D60}" type="slidenum">
              <a:rPr kumimoji="1" lang="zh-CN" altLang="en-US" smtClean="0"/>
              <a:t>‹#›</a:t>
            </a:fld>
            <a:endParaRPr kumimoji="1" lang="zh-CN" altLang="en-US"/>
          </a:p>
        </p:txBody>
      </p:sp>
    </p:spTree>
    <p:extLst>
      <p:ext uri="{BB962C8B-B14F-4D97-AF65-F5344CB8AC3E}">
        <p14:creationId xmlns:p14="http://schemas.microsoft.com/office/powerpoint/2010/main" val="361547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3FDEDF-CC23-B042-6E3C-8B9BE2F04490}"/>
              </a:ext>
            </a:extLst>
          </p:cNvPr>
          <p:cNvPicPr>
            <a:picLocks noChangeAspect="1"/>
          </p:cNvPicPr>
          <p:nvPr/>
        </p:nvPicPr>
        <p:blipFill>
          <a:blip r:embed="rId2"/>
          <a:srcRect t="8725" r="23298" b="366"/>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780256B-0F00-C14D-2F63-CAEBCC10EFDA}"/>
              </a:ext>
            </a:extLst>
          </p:cNvPr>
          <p:cNvSpPr>
            <a:spLocks noGrp="1"/>
          </p:cNvSpPr>
          <p:nvPr>
            <p:ph type="ctrTitle"/>
          </p:nvPr>
        </p:nvSpPr>
        <p:spPr>
          <a:xfrm>
            <a:off x="477981" y="1122363"/>
            <a:ext cx="4023360" cy="3204134"/>
          </a:xfrm>
        </p:spPr>
        <p:txBody>
          <a:bodyPr anchor="b">
            <a:normAutofit/>
          </a:bodyPr>
          <a:lstStyle/>
          <a:p>
            <a:pPr algn="l"/>
            <a:r>
              <a:rPr lang="en" altLang="zh-CN" sz="3700">
                <a:effectLst/>
                <a:latin typeface="Times New Roman" panose="02020603050405020304" pitchFamily="18" charset="0"/>
                <a:cs typeface="Times New Roman" panose="02020603050405020304" pitchFamily="18" charset="0"/>
              </a:rPr>
              <a:t>Optimizing Sensing Arrays for High-Resolution Microwave Imaging</a:t>
            </a:r>
          </a:p>
        </p:txBody>
      </p:sp>
      <p:sp>
        <p:nvSpPr>
          <p:cNvPr id="3" name="副标题 2">
            <a:extLst>
              <a:ext uri="{FF2B5EF4-FFF2-40B4-BE49-F238E27FC236}">
                <a16:creationId xmlns:a16="http://schemas.microsoft.com/office/drawing/2014/main" id="{09974B42-C97F-7D47-3F6E-89CE1AD3CF94}"/>
              </a:ext>
            </a:extLst>
          </p:cNvPr>
          <p:cNvSpPr>
            <a:spLocks noGrp="1"/>
          </p:cNvSpPr>
          <p:nvPr>
            <p:ph type="subTitle" idx="1"/>
          </p:nvPr>
        </p:nvSpPr>
        <p:spPr>
          <a:xfrm>
            <a:off x="477980" y="4872922"/>
            <a:ext cx="4023359" cy="1208141"/>
          </a:xfrm>
        </p:spPr>
        <p:txBody>
          <a:bodyPr>
            <a:normAutofit/>
          </a:bodyPr>
          <a:lstStyle/>
          <a:p>
            <a:pPr algn="l"/>
            <a:r>
              <a:rPr kumimoji="1" lang="en-US" altLang="zh-CN" sz="2000" dirty="0">
                <a:latin typeface="Times New Roman" panose="02020603050405020304" pitchFamily="18" charset="0"/>
                <a:cs typeface="Times New Roman" panose="02020603050405020304" pitchFamily="18" charset="0"/>
              </a:rPr>
              <a:t>Kunwei Sun</a:t>
            </a:r>
            <a:endParaRPr kumimoji="1" lang="zh-CN" altLang="en-US"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3026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A673CC-C997-6033-B62D-E1103B06ADF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6600" kern="1200" dirty="0">
                <a:solidFill>
                  <a:schemeClr val="tx1"/>
                </a:solidFill>
                <a:latin typeface="Times New Roman" panose="02020603050405020304" pitchFamily="18" charset="0"/>
                <a:cs typeface="Times New Roman" panose="02020603050405020304" pitchFamily="18" charset="0"/>
              </a:rPr>
              <a:t>Result of centroid</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BF628C78-FFE1-4323-C9EF-566ACB5C6822}"/>
              </a:ext>
            </a:extLst>
          </p:cNvPr>
          <p:cNvPicPr>
            <a:picLocks noChangeAspect="1"/>
          </p:cNvPicPr>
          <p:nvPr/>
        </p:nvPicPr>
        <p:blipFill>
          <a:blip r:embed="rId2"/>
          <a:stretch>
            <a:fillRect/>
          </a:stretch>
        </p:blipFill>
        <p:spPr>
          <a:xfrm>
            <a:off x="4762434" y="640080"/>
            <a:ext cx="6998340" cy="5550408"/>
          </a:xfrm>
          <a:prstGeom prst="rect">
            <a:avLst/>
          </a:prstGeom>
        </p:spPr>
      </p:pic>
    </p:spTree>
    <p:extLst>
      <p:ext uri="{BB962C8B-B14F-4D97-AF65-F5344CB8AC3E}">
        <p14:creationId xmlns:p14="http://schemas.microsoft.com/office/powerpoint/2010/main" val="85712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1D9DC92-D15F-29BB-6E6D-F1BEF363EE09}"/>
              </a:ext>
            </a:extLst>
          </p:cNvPr>
          <p:cNvSpPr>
            <a:spLocks noGrp="1"/>
          </p:cNvSpPr>
          <p:nvPr>
            <p:ph type="title"/>
          </p:nvPr>
        </p:nvSpPr>
        <p:spPr>
          <a:xfrm>
            <a:off x="841248" y="548640"/>
            <a:ext cx="3600860" cy="5431536"/>
          </a:xfrm>
        </p:spPr>
        <p:txBody>
          <a:bodyPr>
            <a:normAutofit/>
          </a:bodyPr>
          <a:lstStyle/>
          <a:p>
            <a:r>
              <a:rPr kumimoji="1" lang="en-US" altLang="zh-CN" sz="5400">
                <a:latin typeface="Times New Roman" panose="02020603050405020304" pitchFamily="18" charset="0"/>
                <a:cs typeface="Times New Roman" panose="02020603050405020304" pitchFamily="18" charset="0"/>
              </a:rPr>
              <a:t>Centroid and distance and compare with real</a:t>
            </a:r>
            <a:endParaRPr kumimoji="1" lang="zh-CN" alt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858066F-20EC-2563-39D4-833F73C6DEFA}"/>
                  </a:ext>
                </a:extLst>
              </p:cNvPr>
              <p:cNvSpPr>
                <a:spLocks noGrp="1"/>
              </p:cNvSpPr>
              <p:nvPr>
                <p:ph idx="1"/>
              </p:nvPr>
            </p:nvSpPr>
            <p:spPr>
              <a:xfrm>
                <a:off x="5126418" y="552091"/>
                <a:ext cx="6224335" cy="5431536"/>
              </a:xfrm>
            </p:spPr>
            <p:txBody>
              <a:bodyPr anchor="ctr">
                <a:normAutofit/>
              </a:bodyPr>
              <a:lstStyle/>
              <a:p>
                <a:r>
                  <a:rPr kumimoji="1" lang="en-US" altLang="zh-CN" sz="2200">
                    <a:latin typeface="Times New Roman" panose="02020603050405020304" pitchFamily="18" charset="0"/>
                    <a:cs typeface="Times New Roman" panose="02020603050405020304" pitchFamily="18" charset="0"/>
                  </a:rPr>
                  <a:t>Centroid of simulate: (0,24.7)(mm)</a:t>
                </a:r>
              </a:p>
              <a:p>
                <a:r>
                  <a:rPr kumimoji="1" lang="en-US" altLang="zh-CN" sz="2200">
                    <a:latin typeface="Times New Roman" panose="02020603050405020304" pitchFamily="18" charset="0"/>
                    <a:cs typeface="Times New Roman" panose="02020603050405020304" pitchFamily="18" charset="0"/>
                  </a:rPr>
                  <a:t>Centroid of real: (0,30)(mm)</a:t>
                </a:r>
              </a:p>
              <a:p>
                <a14:m>
                  <m:oMath xmlns:m="http://schemas.openxmlformats.org/officeDocument/2006/math">
                    <m:r>
                      <a:rPr kumimoji="1" lang="en-US" altLang="zh-CN" sz="2200">
                        <a:latin typeface="Cambria Math" panose="02040503050406030204" pitchFamily="18" charset="0"/>
                      </a:rPr>
                      <m:t>∆</m:t>
                    </m:r>
                    <m:r>
                      <a:rPr kumimoji="1" lang="en-US" altLang="zh-CN" sz="2200" i="1">
                        <a:latin typeface="Cambria Math" panose="02040503050406030204" pitchFamily="18" charset="0"/>
                      </a:rPr>
                      <m:t> </m:t>
                    </m:r>
                  </m:oMath>
                </a14:m>
                <a:r>
                  <a:rPr kumimoji="1" lang="en-US" altLang="zh-CN" sz="2200">
                    <a:latin typeface="Times New Roman" panose="02020603050405020304" pitchFamily="18" charset="0"/>
                    <a:cs typeface="Times New Roman" panose="02020603050405020304" pitchFamily="18" charset="0"/>
                  </a:rPr>
                  <a:t>Distance: 5.3mm</a:t>
                </a:r>
                <a:endParaRPr kumimoji="1" lang="zh-CN" altLang="en-US" sz="220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0858066F-20EC-2563-39D4-833F73C6DEFA}"/>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69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488A499-5CBE-F847-8576-445FA652184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kumimoji="1" lang="en-US" altLang="zh-CN" sz="6600" kern="1200" dirty="0">
                <a:solidFill>
                  <a:schemeClr val="tx1"/>
                </a:solidFill>
                <a:latin typeface="Times New Roman" panose="02020603050405020304" pitchFamily="18" charset="0"/>
                <a:cs typeface="Times New Roman" panose="02020603050405020304" pitchFamily="18" charset="0"/>
              </a:rPr>
              <a:t>Frequency 1-4 compare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3">
            <a:extLst>
              <a:ext uri="{FF2B5EF4-FFF2-40B4-BE49-F238E27FC236}">
                <a16:creationId xmlns:a16="http://schemas.microsoft.com/office/drawing/2014/main" id="{22D1A0E9-D645-82B9-BAF1-51D9FC0128FF}"/>
              </a:ext>
            </a:extLst>
          </p:cNvPr>
          <p:cNvGraphicFramePr>
            <a:graphicFrameLocks noGrp="1"/>
          </p:cNvGraphicFramePr>
          <p:nvPr>
            <p:extLst>
              <p:ext uri="{D42A27DB-BD31-4B8C-83A1-F6EECF244321}">
                <p14:modId xmlns:p14="http://schemas.microsoft.com/office/powerpoint/2010/main" val="4128141498"/>
              </p:ext>
            </p:extLst>
          </p:nvPr>
        </p:nvGraphicFramePr>
        <p:xfrm>
          <a:off x="553043" y="2951416"/>
          <a:ext cx="11082867" cy="2950464"/>
        </p:xfrm>
        <a:graphic>
          <a:graphicData uri="http://schemas.openxmlformats.org/drawingml/2006/table">
            <a:tbl>
              <a:tblPr firstRow="1" bandRow="1">
                <a:tableStyleId>{5C22544A-7EE6-4342-B048-85BDC9FD1C3A}</a:tableStyleId>
              </a:tblPr>
              <a:tblGrid>
                <a:gridCol w="2498302">
                  <a:extLst>
                    <a:ext uri="{9D8B030D-6E8A-4147-A177-3AD203B41FA5}">
                      <a16:colId xmlns:a16="http://schemas.microsoft.com/office/drawing/2014/main" val="775817091"/>
                    </a:ext>
                  </a:extLst>
                </a:gridCol>
                <a:gridCol w="2067560">
                  <a:extLst>
                    <a:ext uri="{9D8B030D-6E8A-4147-A177-3AD203B41FA5}">
                      <a16:colId xmlns:a16="http://schemas.microsoft.com/office/drawing/2014/main" val="2810125210"/>
                    </a:ext>
                  </a:extLst>
                </a:gridCol>
                <a:gridCol w="2172335">
                  <a:extLst>
                    <a:ext uri="{9D8B030D-6E8A-4147-A177-3AD203B41FA5}">
                      <a16:colId xmlns:a16="http://schemas.microsoft.com/office/drawing/2014/main" val="2188017647"/>
                    </a:ext>
                  </a:extLst>
                </a:gridCol>
                <a:gridCol w="2172335">
                  <a:extLst>
                    <a:ext uri="{9D8B030D-6E8A-4147-A177-3AD203B41FA5}">
                      <a16:colId xmlns:a16="http://schemas.microsoft.com/office/drawing/2014/main" val="2327146890"/>
                    </a:ext>
                  </a:extLst>
                </a:gridCol>
                <a:gridCol w="2172335">
                  <a:extLst>
                    <a:ext uri="{9D8B030D-6E8A-4147-A177-3AD203B41FA5}">
                      <a16:colId xmlns:a16="http://schemas.microsoft.com/office/drawing/2014/main" val="3637018133"/>
                    </a:ext>
                  </a:extLst>
                </a:gridCol>
              </a:tblGrid>
              <a:tr h="737616">
                <a:tc>
                  <a:txBody>
                    <a:bodyPr/>
                    <a:lstStyle/>
                    <a:p>
                      <a:r>
                        <a:rPr lang="en-US" altLang="zh-CN" sz="3300">
                          <a:latin typeface="Times New Roman" panose="02020603050405020304" pitchFamily="18" charset="0"/>
                          <a:cs typeface="Times New Roman" panose="02020603050405020304" pitchFamily="18" charset="0"/>
                        </a:rPr>
                        <a:t>Freq</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1</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2</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3</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4</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3422126156"/>
                  </a:ext>
                </a:extLst>
              </a:tr>
              <a:tr h="737616">
                <a:tc>
                  <a:txBody>
                    <a:bodyPr/>
                    <a:lstStyle/>
                    <a:p>
                      <a:r>
                        <a:rPr lang="en-US" altLang="zh-CN" sz="3300">
                          <a:latin typeface="Times New Roman" panose="02020603050405020304" pitchFamily="18" charset="0"/>
                          <a:cs typeface="Times New Roman" panose="02020603050405020304" pitchFamily="18" charset="0"/>
                        </a:rPr>
                        <a:t>db</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25.9837</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a:latin typeface="Times New Roman" panose="02020603050405020304" pitchFamily="18" charset="0"/>
                          <a:cs typeface="Times New Roman" panose="02020603050405020304" pitchFamily="18" charset="0"/>
                        </a:rPr>
                        <a:t>25.981</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a:latin typeface="Times New Roman" panose="02020603050405020304" pitchFamily="18" charset="0"/>
                          <a:cs typeface="Times New Roman" panose="02020603050405020304" pitchFamily="18" charset="0"/>
                        </a:rPr>
                        <a:t>25.9815</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a:solidFill>
                            <a:srgbClr val="92D050"/>
                          </a:solidFill>
                          <a:latin typeface="Times New Roman" panose="02020603050405020304" pitchFamily="18" charset="0"/>
                          <a:cs typeface="Times New Roman" panose="02020603050405020304" pitchFamily="18" charset="0"/>
                        </a:rPr>
                        <a:t>19.3141</a:t>
                      </a:r>
                      <a:endParaRPr lang="zh-CN" altLang="en-US" sz="3300" b="1">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2088634102"/>
                  </a:ext>
                </a:extLst>
              </a:tr>
              <a:tr h="737616">
                <a:tc>
                  <a:txBody>
                    <a:bodyPr/>
                    <a:lstStyle/>
                    <a:p>
                      <a:r>
                        <a:rPr lang="en-US" altLang="zh-CN" sz="3300">
                          <a:latin typeface="Times New Roman" panose="02020603050405020304" pitchFamily="18" charset="0"/>
                          <a:cs typeface="Times New Roman" panose="02020603050405020304" pitchFamily="18" charset="0"/>
                        </a:rPr>
                        <a:t>SNR_var</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300" dirty="0">
                          <a:latin typeface="Times New Roman" panose="02020603050405020304" pitchFamily="18" charset="0"/>
                          <a:cs typeface="Times New Roman" panose="02020603050405020304" pitchFamily="18" charset="0"/>
                        </a:rPr>
                        <a:t>14.2649</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14.2775 </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14.2676 </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92D050"/>
                          </a:solidFill>
                          <a:latin typeface="Times New Roman" panose="02020603050405020304" pitchFamily="18" charset="0"/>
                          <a:cs typeface="Times New Roman" panose="02020603050405020304" pitchFamily="18" charset="0"/>
                        </a:rPr>
                        <a:t>10.2131 </a:t>
                      </a:r>
                      <a:endParaRPr lang="zh-CN" altLang="en-US" sz="3300" b="1" dirty="0">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3495093592"/>
                  </a:ext>
                </a:extLst>
              </a:tr>
              <a:tr h="737616">
                <a:tc>
                  <a:txBody>
                    <a:bodyPr/>
                    <a:lstStyle/>
                    <a:p>
                      <a:r>
                        <a:rPr lang="en-US" altLang="zh-CN" sz="3300">
                          <a:latin typeface="Times New Roman" panose="02020603050405020304" pitchFamily="18" charset="0"/>
                          <a:cs typeface="Times New Roman" panose="02020603050405020304" pitchFamily="18" charset="0"/>
                        </a:rPr>
                        <a:t>SNR_mean</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300" dirty="0">
                          <a:latin typeface="Times New Roman" panose="02020603050405020304" pitchFamily="18" charset="0"/>
                          <a:cs typeface="Times New Roman" panose="02020603050405020304" pitchFamily="18" charset="0"/>
                        </a:rPr>
                        <a:t>13.2476</a:t>
                      </a: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13.2508</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13.2501</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92D050"/>
                          </a:solidFill>
                          <a:latin typeface="Times New Roman" panose="02020603050405020304" pitchFamily="18" charset="0"/>
                          <a:cs typeface="Times New Roman" panose="02020603050405020304" pitchFamily="18" charset="0"/>
                        </a:rPr>
                        <a:t>8.2899</a:t>
                      </a:r>
                      <a:endParaRPr lang="zh-CN" altLang="en-US" sz="3300" b="1" dirty="0">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674176366"/>
                  </a:ext>
                </a:extLst>
              </a:tr>
            </a:tbl>
          </a:graphicData>
        </a:graphic>
      </p:graphicFrame>
    </p:spTree>
    <p:extLst>
      <p:ext uri="{BB962C8B-B14F-4D97-AF65-F5344CB8AC3E}">
        <p14:creationId xmlns:p14="http://schemas.microsoft.com/office/powerpoint/2010/main" val="346366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A0BB80E-68AB-AB62-F1F2-592068308D88}"/>
              </a:ext>
            </a:extLst>
          </p:cNvPr>
          <p:cNvSpPr>
            <a:spLocks noGrp="1"/>
          </p:cNvSpPr>
          <p:nvPr>
            <p:ph type="title"/>
          </p:nvPr>
        </p:nvSpPr>
        <p:spPr>
          <a:xfrm>
            <a:off x="841248" y="548640"/>
            <a:ext cx="3600860" cy="5431536"/>
          </a:xfrm>
        </p:spPr>
        <p:txBody>
          <a:bodyPr>
            <a:normAutofit/>
          </a:bodyPr>
          <a:lstStyle/>
          <a:p>
            <a:r>
              <a:rPr kumimoji="1" lang="en-US" altLang="zh-CN" sz="4600" dirty="0">
                <a:latin typeface="Times New Roman" panose="02020603050405020304" pitchFamily="18" charset="0"/>
                <a:cs typeface="Times New Roman" panose="02020603050405020304" pitchFamily="18" charset="0"/>
              </a:rPr>
              <a:t>loc2(problem)</a:t>
            </a:r>
            <a:endParaRPr kumimoji="1" lang="zh-CN" altLang="en-US" sz="46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B0C8991-C389-5398-47BB-45314761B2D2}"/>
              </a:ext>
            </a:extLst>
          </p:cNvPr>
          <p:cNvSpPr>
            <a:spLocks noGrp="1"/>
          </p:cNvSpPr>
          <p:nvPr>
            <p:ph idx="1"/>
          </p:nvPr>
        </p:nvSpPr>
        <p:spPr>
          <a:xfrm>
            <a:off x="5126418" y="552091"/>
            <a:ext cx="6224335" cy="5431536"/>
          </a:xfrm>
        </p:spPr>
        <p:txBody>
          <a:bodyPr anchor="ctr">
            <a:normAutofit/>
          </a:bodyPr>
          <a:lstStyle/>
          <a:p>
            <a:r>
              <a:rPr lang="en" altLang="zh-CN" sz="2200" b="0" i="0">
                <a:effectLst/>
                <a:latin typeface="Times New Roman" panose="02020603050405020304" pitchFamily="18" charset="0"/>
                <a:cs typeface="Times New Roman" panose="02020603050405020304" pitchFamily="18" charset="0"/>
              </a:rPr>
              <a:t>Unfortunately we couldn’t distinguish between close targets</a:t>
            </a:r>
            <a:endParaRPr kumimoji="1" lang="zh-CN" alt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04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3E5EBE-BFDC-DBB8-90FC-73DAC66CAA8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kumimoji="1" lang="en-US" altLang="zh-CN" sz="6600" dirty="0">
                <a:latin typeface="Times New Roman" panose="02020603050405020304" pitchFamily="18" charset="0"/>
                <a:cs typeface="Times New Roman" panose="02020603050405020304" pitchFamily="18" charset="0"/>
              </a:rPr>
              <a:t>Real vs Reconstruction</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9D7AB5D1-39FC-5354-14FF-D080F2E626D0}"/>
              </a:ext>
            </a:extLst>
          </p:cNvPr>
          <p:cNvPicPr>
            <a:picLocks noChangeAspect="1"/>
          </p:cNvPicPr>
          <p:nvPr/>
        </p:nvPicPr>
        <p:blipFill>
          <a:blip r:embed="rId2"/>
          <a:stretch>
            <a:fillRect/>
          </a:stretch>
        </p:blipFill>
        <p:spPr>
          <a:xfrm>
            <a:off x="981367" y="2642616"/>
            <a:ext cx="4291762" cy="3605784"/>
          </a:xfrm>
          <a:prstGeom prst="rect">
            <a:avLst/>
          </a:prstGeom>
        </p:spPr>
      </p:pic>
      <p:pic>
        <p:nvPicPr>
          <p:cNvPr id="5" name="图片 4">
            <a:extLst>
              <a:ext uri="{FF2B5EF4-FFF2-40B4-BE49-F238E27FC236}">
                <a16:creationId xmlns:a16="http://schemas.microsoft.com/office/drawing/2014/main" id="{443DDB40-FAAB-7A7A-8027-7A0484806F95}"/>
              </a:ext>
            </a:extLst>
          </p:cNvPr>
          <p:cNvPicPr>
            <a:picLocks noChangeAspect="1"/>
          </p:cNvPicPr>
          <p:nvPr/>
        </p:nvPicPr>
        <p:blipFill>
          <a:blip r:embed="rId3"/>
          <a:stretch>
            <a:fillRect/>
          </a:stretch>
        </p:blipFill>
        <p:spPr>
          <a:xfrm>
            <a:off x="6639909" y="2642616"/>
            <a:ext cx="4843590" cy="3605784"/>
          </a:xfrm>
          <a:prstGeom prst="rect">
            <a:avLst/>
          </a:prstGeom>
        </p:spPr>
      </p:pic>
    </p:spTree>
    <p:extLst>
      <p:ext uri="{BB962C8B-B14F-4D97-AF65-F5344CB8AC3E}">
        <p14:creationId xmlns:p14="http://schemas.microsoft.com/office/powerpoint/2010/main" val="402227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1BE43E2-1C7C-D78F-12BE-8B6F66A9AAB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kumimoji="1" lang="en-US" altLang="zh-CN" sz="6600" dirty="0">
                <a:latin typeface="Times New Roman" panose="02020603050405020304" pitchFamily="18" charset="0"/>
                <a:cs typeface="Times New Roman" panose="02020603050405020304" pitchFamily="18" charset="0"/>
              </a:rPr>
              <a:t>loc3</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96EE6FE7-5307-9ABB-4B49-A894B737B7BC}"/>
              </a:ext>
            </a:extLst>
          </p:cNvPr>
          <p:cNvPicPr>
            <a:picLocks noChangeAspect="1"/>
          </p:cNvPicPr>
          <p:nvPr/>
        </p:nvPicPr>
        <p:blipFill>
          <a:blip r:embed="rId2"/>
          <a:stretch>
            <a:fillRect/>
          </a:stretch>
        </p:blipFill>
        <p:spPr>
          <a:xfrm>
            <a:off x="6970914" y="2283014"/>
            <a:ext cx="4284099" cy="3605784"/>
          </a:xfrm>
          <a:prstGeom prst="rect">
            <a:avLst/>
          </a:prstGeom>
        </p:spPr>
      </p:pic>
      <p:pic>
        <p:nvPicPr>
          <p:cNvPr id="5" name="图片 4">
            <a:extLst>
              <a:ext uri="{FF2B5EF4-FFF2-40B4-BE49-F238E27FC236}">
                <a16:creationId xmlns:a16="http://schemas.microsoft.com/office/drawing/2014/main" id="{955B0930-9492-FC1D-4867-1E371275B4D7}"/>
              </a:ext>
            </a:extLst>
          </p:cNvPr>
          <p:cNvPicPr>
            <a:picLocks noChangeAspect="1"/>
          </p:cNvPicPr>
          <p:nvPr/>
        </p:nvPicPr>
        <p:blipFill>
          <a:blip r:embed="rId3"/>
          <a:stretch>
            <a:fillRect/>
          </a:stretch>
        </p:blipFill>
        <p:spPr>
          <a:xfrm>
            <a:off x="1090329" y="2406226"/>
            <a:ext cx="4334225" cy="3605784"/>
          </a:xfrm>
          <a:prstGeom prst="rect">
            <a:avLst/>
          </a:prstGeom>
        </p:spPr>
      </p:pic>
    </p:spTree>
    <p:extLst>
      <p:ext uri="{BB962C8B-B14F-4D97-AF65-F5344CB8AC3E}">
        <p14:creationId xmlns:p14="http://schemas.microsoft.com/office/powerpoint/2010/main" val="65983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297BAC-3A14-3DE5-0B44-94BA47D36F6A}"/>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kumimoji="1" lang="en-US" altLang="zh-CN" sz="4200" dirty="0">
                <a:latin typeface="Times New Roman" panose="02020603050405020304" pitchFamily="18" charset="0"/>
                <a:cs typeface="Times New Roman" panose="02020603050405020304" pitchFamily="18" charset="0"/>
              </a:rPr>
              <a:t>Reconstruction result</a:t>
            </a:r>
          </a:p>
        </p:txBody>
      </p:sp>
      <p:sp>
        <p:nvSpPr>
          <p:cNvPr id="15"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44EE709A-5D63-825A-C7E4-6D7F93D39AA8}"/>
              </a:ext>
            </a:extLst>
          </p:cNvPr>
          <p:cNvSpPr txBox="1"/>
          <p:nvPr/>
        </p:nvSpPr>
        <p:spPr>
          <a:xfrm>
            <a:off x="5462149" y="347784"/>
            <a:ext cx="2175576"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Freq1</a:t>
            </a:r>
          </a:p>
          <a:p>
            <a:pPr algn="ctr"/>
            <a:r>
              <a:rPr kumimoji="1" lang="en-US" altLang="zh-CN" b="1" dirty="0">
                <a:latin typeface="Times New Roman" panose="02020603050405020304" pitchFamily="18" charset="0"/>
                <a:cs typeface="Times New Roman" panose="02020603050405020304" pitchFamily="18" charset="0"/>
              </a:rPr>
              <a:t>1-5GHz</a:t>
            </a:r>
            <a:endParaRPr kumimoji="1"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AE5E77D-1365-C3F9-5827-4CD7B62ECF63}"/>
              </a:ext>
            </a:extLst>
          </p:cNvPr>
          <p:cNvSpPr txBox="1"/>
          <p:nvPr/>
        </p:nvSpPr>
        <p:spPr>
          <a:xfrm>
            <a:off x="9486708" y="324583"/>
            <a:ext cx="1207138"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Freq2</a:t>
            </a:r>
          </a:p>
          <a:p>
            <a:pPr algn="ctr"/>
            <a:r>
              <a:rPr kumimoji="1" lang="en-US" altLang="zh-CN" b="1" dirty="0">
                <a:latin typeface="Times New Roman" panose="02020603050405020304" pitchFamily="18" charset="0"/>
                <a:cs typeface="Times New Roman" panose="02020603050405020304" pitchFamily="18" charset="0"/>
              </a:rPr>
              <a:t>1-2GHz</a:t>
            </a:r>
            <a:endParaRPr kumimoji="1" lang="zh-CN" altLang="en-US"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863BE62-A0B0-299E-F0A5-A9342F12E9C4}"/>
              </a:ext>
            </a:extLst>
          </p:cNvPr>
          <p:cNvSpPr txBox="1"/>
          <p:nvPr/>
        </p:nvSpPr>
        <p:spPr>
          <a:xfrm>
            <a:off x="5920914" y="5972678"/>
            <a:ext cx="1258045"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Freq3</a:t>
            </a:r>
          </a:p>
          <a:p>
            <a:pPr algn="ctr"/>
            <a:r>
              <a:rPr kumimoji="1" lang="en-US" altLang="zh-CN" b="1" dirty="0">
                <a:latin typeface="Times New Roman" panose="02020603050405020304" pitchFamily="18" charset="0"/>
                <a:cs typeface="Times New Roman" panose="02020603050405020304" pitchFamily="18" charset="0"/>
              </a:rPr>
              <a:t>1-3GHz</a:t>
            </a:r>
            <a:endParaRPr kumimoji="1" lang="zh-CN" altLang="en-US"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9A61F90-1A28-1FCA-3898-AD421B4078C5}"/>
              </a:ext>
            </a:extLst>
          </p:cNvPr>
          <p:cNvSpPr txBox="1"/>
          <p:nvPr/>
        </p:nvSpPr>
        <p:spPr>
          <a:xfrm>
            <a:off x="9423645" y="5972678"/>
            <a:ext cx="1333263"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Freq4</a:t>
            </a:r>
          </a:p>
          <a:p>
            <a:pPr algn="ctr"/>
            <a:r>
              <a:rPr kumimoji="1" lang="en-US" altLang="zh-CN" b="1" dirty="0">
                <a:latin typeface="Times New Roman" panose="02020603050405020304" pitchFamily="18" charset="0"/>
                <a:cs typeface="Times New Roman" panose="02020603050405020304" pitchFamily="18" charset="0"/>
              </a:rPr>
              <a:t>2-4GHz</a:t>
            </a:r>
            <a:endParaRPr kumimoji="1" lang="zh-CN" altLang="en-US" b="1" dirty="0">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72878A87-9ED2-A4B4-5088-0DACFC9C9DCE}"/>
              </a:ext>
            </a:extLst>
          </p:cNvPr>
          <p:cNvPicPr>
            <a:picLocks noChangeAspect="1"/>
          </p:cNvPicPr>
          <p:nvPr/>
        </p:nvPicPr>
        <p:blipFill>
          <a:blip r:embed="rId2"/>
          <a:stretch>
            <a:fillRect/>
          </a:stretch>
        </p:blipFill>
        <p:spPr>
          <a:xfrm>
            <a:off x="4930346" y="955957"/>
            <a:ext cx="3219452" cy="2473043"/>
          </a:xfrm>
          <a:prstGeom prst="rect">
            <a:avLst/>
          </a:prstGeom>
        </p:spPr>
      </p:pic>
      <p:pic>
        <p:nvPicPr>
          <p:cNvPr id="18" name="图片 17">
            <a:extLst>
              <a:ext uri="{FF2B5EF4-FFF2-40B4-BE49-F238E27FC236}">
                <a16:creationId xmlns:a16="http://schemas.microsoft.com/office/drawing/2014/main" id="{D8AFB7DF-A0FA-6B01-BF6C-8CBD380355AF}"/>
              </a:ext>
            </a:extLst>
          </p:cNvPr>
          <p:cNvPicPr>
            <a:picLocks noChangeAspect="1"/>
          </p:cNvPicPr>
          <p:nvPr/>
        </p:nvPicPr>
        <p:blipFill>
          <a:blip r:embed="rId3"/>
          <a:stretch>
            <a:fillRect/>
          </a:stretch>
        </p:blipFill>
        <p:spPr>
          <a:xfrm>
            <a:off x="8340009" y="974245"/>
            <a:ext cx="3211911" cy="2564054"/>
          </a:xfrm>
          <a:prstGeom prst="rect">
            <a:avLst/>
          </a:prstGeom>
        </p:spPr>
      </p:pic>
      <p:pic>
        <p:nvPicPr>
          <p:cNvPr id="19" name="图片 18">
            <a:extLst>
              <a:ext uri="{FF2B5EF4-FFF2-40B4-BE49-F238E27FC236}">
                <a16:creationId xmlns:a16="http://schemas.microsoft.com/office/drawing/2014/main" id="{2C29AE45-1BCF-EFE4-9195-781A948DA734}"/>
              </a:ext>
            </a:extLst>
          </p:cNvPr>
          <p:cNvPicPr>
            <a:picLocks noChangeAspect="1"/>
          </p:cNvPicPr>
          <p:nvPr/>
        </p:nvPicPr>
        <p:blipFill>
          <a:blip r:embed="rId4"/>
          <a:stretch>
            <a:fillRect/>
          </a:stretch>
        </p:blipFill>
        <p:spPr>
          <a:xfrm>
            <a:off x="4850336" y="3315884"/>
            <a:ext cx="3219452" cy="2722737"/>
          </a:xfrm>
          <a:prstGeom prst="rect">
            <a:avLst/>
          </a:prstGeom>
        </p:spPr>
      </p:pic>
      <p:pic>
        <p:nvPicPr>
          <p:cNvPr id="20" name="图片 19">
            <a:extLst>
              <a:ext uri="{FF2B5EF4-FFF2-40B4-BE49-F238E27FC236}">
                <a16:creationId xmlns:a16="http://schemas.microsoft.com/office/drawing/2014/main" id="{55FC992E-325A-99A1-53FA-A2DFF0A2323D}"/>
              </a:ext>
            </a:extLst>
          </p:cNvPr>
          <p:cNvPicPr>
            <a:picLocks noChangeAspect="1"/>
          </p:cNvPicPr>
          <p:nvPr/>
        </p:nvPicPr>
        <p:blipFill>
          <a:blip r:embed="rId5"/>
          <a:stretch>
            <a:fillRect/>
          </a:stretch>
        </p:blipFill>
        <p:spPr>
          <a:xfrm>
            <a:off x="8353210" y="3315884"/>
            <a:ext cx="3146920" cy="2586262"/>
          </a:xfrm>
          <a:prstGeom prst="rect">
            <a:avLst/>
          </a:prstGeom>
        </p:spPr>
      </p:pic>
    </p:spTree>
    <p:extLst>
      <p:ext uri="{BB962C8B-B14F-4D97-AF65-F5344CB8AC3E}">
        <p14:creationId xmlns:p14="http://schemas.microsoft.com/office/powerpoint/2010/main" val="143965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result-freq1</a:t>
            </a: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504A114F-6168-908D-323A-DAD6A12F59D0}"/>
              </a:ext>
            </a:extLst>
          </p:cNvPr>
          <p:cNvPicPr>
            <a:picLocks noChangeAspect="1"/>
          </p:cNvPicPr>
          <p:nvPr/>
        </p:nvPicPr>
        <p:blipFill>
          <a:blip r:embed="rId2"/>
          <a:stretch>
            <a:fillRect/>
          </a:stretch>
        </p:blipFill>
        <p:spPr>
          <a:xfrm>
            <a:off x="5012585" y="640080"/>
            <a:ext cx="6498038" cy="5550408"/>
          </a:xfrm>
          <a:prstGeom prst="rect">
            <a:avLst/>
          </a:prstGeom>
        </p:spPr>
      </p:pic>
    </p:spTree>
    <p:extLst>
      <p:ext uri="{BB962C8B-B14F-4D97-AF65-F5344CB8AC3E}">
        <p14:creationId xmlns:p14="http://schemas.microsoft.com/office/powerpoint/2010/main" val="33774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a:solidFill>
                  <a:schemeClr val="tx1"/>
                </a:solidFill>
                <a:latin typeface="Times New Roman" panose="02020603050405020304" pitchFamily="18" charset="0"/>
                <a:cs typeface="Times New Roman" panose="02020603050405020304" pitchFamily="18" charset="0"/>
              </a:rPr>
              <a:t>Segmentation result-freq2</a:t>
            </a:r>
            <a:endParaRPr kumimoji="1" lang="en-US" altLang="zh-CN" sz="4100" kern="1200" dirty="0">
              <a:solidFill>
                <a:schemeClr val="tx1"/>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04A114F-6168-908D-323A-DAD6A12F59D0}"/>
              </a:ext>
            </a:extLst>
          </p:cNvPr>
          <p:cNvPicPr>
            <a:picLocks noChangeAspect="1"/>
          </p:cNvPicPr>
          <p:nvPr/>
        </p:nvPicPr>
        <p:blipFill>
          <a:blip r:embed="rId2"/>
          <a:stretch>
            <a:fillRect/>
          </a:stretch>
        </p:blipFill>
        <p:spPr>
          <a:xfrm>
            <a:off x="5012585" y="640080"/>
            <a:ext cx="6498038" cy="5550408"/>
          </a:xfrm>
          <a:prstGeom prst="rect">
            <a:avLst/>
          </a:prstGeom>
        </p:spPr>
      </p:pic>
    </p:spTree>
    <p:extLst>
      <p:ext uri="{BB962C8B-B14F-4D97-AF65-F5344CB8AC3E}">
        <p14:creationId xmlns:p14="http://schemas.microsoft.com/office/powerpoint/2010/main" val="406904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result-freq3</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DD8D1E2D-2272-325E-6F61-D5DCAE89FEB3}"/>
              </a:ext>
            </a:extLst>
          </p:cNvPr>
          <p:cNvPicPr>
            <a:picLocks noChangeAspect="1"/>
          </p:cNvPicPr>
          <p:nvPr/>
        </p:nvPicPr>
        <p:blipFill>
          <a:blip r:embed="rId2"/>
          <a:stretch>
            <a:fillRect/>
          </a:stretch>
        </p:blipFill>
        <p:spPr>
          <a:xfrm>
            <a:off x="4757659" y="640080"/>
            <a:ext cx="7007889" cy="5550408"/>
          </a:xfrm>
          <a:prstGeom prst="rect">
            <a:avLst/>
          </a:prstGeom>
        </p:spPr>
      </p:pic>
    </p:spTree>
    <p:extLst>
      <p:ext uri="{BB962C8B-B14F-4D97-AF65-F5344CB8AC3E}">
        <p14:creationId xmlns:p14="http://schemas.microsoft.com/office/powerpoint/2010/main" val="1912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0B263-8347-A87E-FF2F-4027189B7085}"/>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Pipeline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reconstruction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model</a:t>
            </a:r>
            <a:endParaRPr kumimoji="1" lang="zh-CN" altLang="en-US" dirty="0">
              <a:latin typeface="Times New Roman" panose="02020603050405020304" pitchFamily="18" charset="0"/>
              <a:cs typeface="Times New Roman" panose="02020603050405020304" pitchFamily="18" charset="0"/>
            </a:endParaRPr>
          </a:p>
        </p:txBody>
      </p:sp>
      <p:sp>
        <p:nvSpPr>
          <p:cNvPr id="6" name="圆角矩形 5">
            <a:extLst>
              <a:ext uri="{FF2B5EF4-FFF2-40B4-BE49-F238E27FC236}">
                <a16:creationId xmlns:a16="http://schemas.microsoft.com/office/drawing/2014/main" id="{6F2B5FD4-D971-9ECD-D81A-0D47CCEB00E1}"/>
              </a:ext>
            </a:extLst>
          </p:cNvPr>
          <p:cNvSpPr/>
          <p:nvPr/>
        </p:nvSpPr>
        <p:spPr>
          <a:xfrm>
            <a:off x="5250049" y="2079661"/>
            <a:ext cx="1859018"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8F9B8648-C603-C07B-7AA4-4493383B4D94}"/>
              </a:ext>
            </a:extLst>
          </p:cNvPr>
          <p:cNvSpPr txBox="1"/>
          <p:nvPr/>
        </p:nvSpPr>
        <p:spPr>
          <a:xfrm>
            <a:off x="5421167" y="2368828"/>
            <a:ext cx="159625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Reconstruction</a:t>
            </a:r>
            <a:endParaRPr kumimoji="1" lang="zh-CN" altLang="en-US" dirty="0">
              <a:latin typeface="Times New Roman" panose="02020603050405020304" pitchFamily="18" charset="0"/>
              <a:cs typeface="Times New Roman" panose="02020603050405020304" pitchFamily="18" charset="0"/>
            </a:endParaRPr>
          </a:p>
        </p:txBody>
      </p:sp>
      <p:sp>
        <p:nvSpPr>
          <p:cNvPr id="8" name="圆角矩形 7">
            <a:extLst>
              <a:ext uri="{FF2B5EF4-FFF2-40B4-BE49-F238E27FC236}">
                <a16:creationId xmlns:a16="http://schemas.microsoft.com/office/drawing/2014/main" id="{DDBA2B98-19FB-1D0A-0B52-18FDA0809ADA}"/>
              </a:ext>
            </a:extLst>
          </p:cNvPr>
          <p:cNvSpPr/>
          <p:nvPr/>
        </p:nvSpPr>
        <p:spPr>
          <a:xfrm>
            <a:off x="8859086" y="2083735"/>
            <a:ext cx="2389436"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47C68B5-0A08-44C7-6829-C5AEED698FB8}"/>
              </a:ext>
            </a:extLst>
          </p:cNvPr>
          <p:cNvSpPr txBox="1"/>
          <p:nvPr/>
        </p:nvSpPr>
        <p:spPr>
          <a:xfrm>
            <a:off x="8940349" y="2368833"/>
            <a:ext cx="238943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K-means segmentation</a:t>
            </a:r>
            <a:endParaRPr kumimoji="1" lang="zh-CN" altLang="en-US" dirty="0">
              <a:latin typeface="Times New Roman" panose="02020603050405020304" pitchFamily="18" charset="0"/>
              <a:cs typeface="Times New Roman" panose="02020603050405020304" pitchFamily="18" charset="0"/>
            </a:endParaRPr>
          </a:p>
        </p:txBody>
      </p:sp>
      <p:sp>
        <p:nvSpPr>
          <p:cNvPr id="10" name="圆角矩形 9">
            <a:extLst>
              <a:ext uri="{FF2B5EF4-FFF2-40B4-BE49-F238E27FC236}">
                <a16:creationId xmlns:a16="http://schemas.microsoft.com/office/drawing/2014/main" id="{7F2FA2E8-62D7-A18B-30DB-0B72361D2AD8}"/>
              </a:ext>
            </a:extLst>
          </p:cNvPr>
          <p:cNvSpPr/>
          <p:nvPr/>
        </p:nvSpPr>
        <p:spPr>
          <a:xfrm>
            <a:off x="9230454" y="4213282"/>
            <a:ext cx="1859018"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09D5851E-AB66-CCAF-55E6-621B4C98615B}"/>
              </a:ext>
            </a:extLst>
          </p:cNvPr>
          <p:cNvSpPr txBox="1"/>
          <p:nvPr/>
        </p:nvSpPr>
        <p:spPr>
          <a:xfrm>
            <a:off x="9230454" y="4498380"/>
            <a:ext cx="185901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Distance calculate</a:t>
            </a:r>
            <a:endParaRPr kumimoji="1" lang="zh-CN" altLang="en-US" dirty="0">
              <a:latin typeface="Times New Roman" panose="02020603050405020304" pitchFamily="18" charset="0"/>
              <a:cs typeface="Times New Roman" panose="02020603050405020304" pitchFamily="18" charset="0"/>
            </a:endParaRPr>
          </a:p>
        </p:txBody>
      </p:sp>
      <p:sp>
        <p:nvSpPr>
          <p:cNvPr id="12" name="圆角矩形 11">
            <a:extLst>
              <a:ext uri="{FF2B5EF4-FFF2-40B4-BE49-F238E27FC236}">
                <a16:creationId xmlns:a16="http://schemas.microsoft.com/office/drawing/2014/main" id="{BDA9A522-2CBA-A408-932E-4B4579449E44}"/>
              </a:ext>
            </a:extLst>
          </p:cNvPr>
          <p:cNvSpPr/>
          <p:nvPr/>
        </p:nvSpPr>
        <p:spPr>
          <a:xfrm>
            <a:off x="6556283" y="4213282"/>
            <a:ext cx="1859018"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48DDABD2-FC3A-5A59-682B-800C5B47C2DC}"/>
              </a:ext>
            </a:extLst>
          </p:cNvPr>
          <p:cNvSpPr txBox="1"/>
          <p:nvPr/>
        </p:nvSpPr>
        <p:spPr>
          <a:xfrm>
            <a:off x="6808398" y="4482991"/>
            <a:ext cx="1435785"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DB calculate</a:t>
            </a:r>
          </a:p>
        </p:txBody>
      </p:sp>
      <p:sp>
        <p:nvSpPr>
          <p:cNvPr id="14" name="圆角矩形 13">
            <a:extLst>
              <a:ext uri="{FF2B5EF4-FFF2-40B4-BE49-F238E27FC236}">
                <a16:creationId xmlns:a16="http://schemas.microsoft.com/office/drawing/2014/main" id="{CDF2DEBD-0E6E-A131-12E4-A859485870ED}"/>
              </a:ext>
            </a:extLst>
          </p:cNvPr>
          <p:cNvSpPr/>
          <p:nvPr/>
        </p:nvSpPr>
        <p:spPr>
          <a:xfrm>
            <a:off x="1006041" y="2067840"/>
            <a:ext cx="2848304" cy="92028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文本框 14">
            <a:extLst>
              <a:ext uri="{FF2B5EF4-FFF2-40B4-BE49-F238E27FC236}">
                <a16:creationId xmlns:a16="http://schemas.microsoft.com/office/drawing/2014/main" id="{C452A3D5-A67D-2AB5-C99D-DFF76CF177C1}"/>
              </a:ext>
            </a:extLst>
          </p:cNvPr>
          <p:cNvSpPr txBox="1"/>
          <p:nvPr/>
        </p:nvSpPr>
        <p:spPr>
          <a:xfrm>
            <a:off x="838200" y="2197326"/>
            <a:ext cx="3187263" cy="738664"/>
          </a:xfrm>
          <a:prstGeom prst="rect">
            <a:avLst/>
          </a:prstGeom>
          <a:noFill/>
        </p:spPr>
        <p:txBody>
          <a:bodyPr wrap="square" rtlCol="0">
            <a:spAutoFit/>
          </a:bodyPr>
          <a:lstStyle/>
          <a:p>
            <a:pPr algn="ctr"/>
            <a:r>
              <a:rPr kumimoji="1" lang="en-US" altLang="zh-CN" sz="1400" dirty="0">
                <a:latin typeface="Times New Roman" panose="02020603050405020304" pitchFamily="18" charset="0"/>
                <a:cs typeface="Times New Roman" panose="02020603050405020304" pitchFamily="18" charset="0"/>
              </a:rPr>
              <a:t>CSV files </a:t>
            </a:r>
          </a:p>
          <a:p>
            <a:pPr algn="ctr"/>
            <a:r>
              <a:rPr kumimoji="1" lang="en-US" altLang="zh-CN" sz="1400" dirty="0">
                <a:latin typeface="Times New Roman" panose="02020603050405020304" pitchFamily="18" charset="0"/>
                <a:cs typeface="Times New Roman" panose="02020603050405020304" pitchFamily="18" charset="0"/>
              </a:rPr>
              <a:t>(antenna locations, frequency, channel names, etc.)</a:t>
            </a:r>
            <a:endParaRPr kumimoji="1" lang="zh-CN" altLang="en-US" sz="1400" dirty="0">
              <a:latin typeface="Times New Roman" panose="02020603050405020304" pitchFamily="18" charset="0"/>
              <a:cs typeface="Times New Roman" panose="02020603050405020304" pitchFamily="18" charset="0"/>
            </a:endParaRPr>
          </a:p>
        </p:txBody>
      </p:sp>
      <p:sp>
        <p:nvSpPr>
          <p:cNvPr id="16" name="圆角矩形 15">
            <a:extLst>
              <a:ext uri="{FF2B5EF4-FFF2-40B4-BE49-F238E27FC236}">
                <a16:creationId xmlns:a16="http://schemas.microsoft.com/office/drawing/2014/main" id="{68E5BFE5-97BA-05F5-6791-6339AE444DAF}"/>
              </a:ext>
            </a:extLst>
          </p:cNvPr>
          <p:cNvSpPr/>
          <p:nvPr/>
        </p:nvSpPr>
        <p:spPr>
          <a:xfrm>
            <a:off x="3795551" y="4213282"/>
            <a:ext cx="1859018"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0DC0EE36-44E8-8113-956A-70806685B7A6}"/>
              </a:ext>
            </a:extLst>
          </p:cNvPr>
          <p:cNvSpPr txBox="1"/>
          <p:nvPr/>
        </p:nvSpPr>
        <p:spPr>
          <a:xfrm>
            <a:off x="4047797" y="4529158"/>
            <a:ext cx="1403133" cy="33855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SNR calculate</a:t>
            </a:r>
            <a:endParaRPr kumimoji="1" lang="zh-CN" altLang="en-US" sz="1600" dirty="0">
              <a:latin typeface="Times New Roman" panose="02020603050405020304" pitchFamily="18" charset="0"/>
              <a:cs typeface="Times New Roman" panose="02020603050405020304" pitchFamily="18" charset="0"/>
            </a:endParaRPr>
          </a:p>
        </p:txBody>
      </p:sp>
      <p:sp>
        <p:nvSpPr>
          <p:cNvPr id="18" name="右箭头 17">
            <a:extLst>
              <a:ext uri="{FF2B5EF4-FFF2-40B4-BE49-F238E27FC236}">
                <a16:creationId xmlns:a16="http://schemas.microsoft.com/office/drawing/2014/main" id="{736DE768-26A2-8CA5-94B6-7F795D32FBA6}"/>
              </a:ext>
            </a:extLst>
          </p:cNvPr>
          <p:cNvSpPr/>
          <p:nvPr/>
        </p:nvSpPr>
        <p:spPr>
          <a:xfrm>
            <a:off x="4023292" y="2454131"/>
            <a:ext cx="1135116" cy="190588"/>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a:extLst>
              <a:ext uri="{FF2B5EF4-FFF2-40B4-BE49-F238E27FC236}">
                <a16:creationId xmlns:a16="http://schemas.microsoft.com/office/drawing/2014/main" id="{222C3953-309E-7D64-7E75-AF40162B55CC}"/>
              </a:ext>
            </a:extLst>
          </p:cNvPr>
          <p:cNvSpPr/>
          <p:nvPr/>
        </p:nvSpPr>
        <p:spPr>
          <a:xfrm>
            <a:off x="7280185" y="2454131"/>
            <a:ext cx="1135116" cy="190588"/>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右箭头 20">
            <a:extLst>
              <a:ext uri="{FF2B5EF4-FFF2-40B4-BE49-F238E27FC236}">
                <a16:creationId xmlns:a16="http://schemas.microsoft.com/office/drawing/2014/main" id="{C352BB7A-6EA1-5DBE-F7EA-C6259AE2D104}"/>
              </a:ext>
            </a:extLst>
          </p:cNvPr>
          <p:cNvSpPr/>
          <p:nvPr/>
        </p:nvSpPr>
        <p:spPr>
          <a:xfrm rot="10800000">
            <a:off x="8496298" y="4603140"/>
            <a:ext cx="714702" cy="190589"/>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右箭头 21">
            <a:extLst>
              <a:ext uri="{FF2B5EF4-FFF2-40B4-BE49-F238E27FC236}">
                <a16:creationId xmlns:a16="http://schemas.microsoft.com/office/drawing/2014/main" id="{BE924F69-1393-7092-3632-5A3408EE4488}"/>
              </a:ext>
            </a:extLst>
          </p:cNvPr>
          <p:cNvSpPr/>
          <p:nvPr/>
        </p:nvSpPr>
        <p:spPr>
          <a:xfrm rot="5400000">
            <a:off x="9584040" y="3494811"/>
            <a:ext cx="939528" cy="212317"/>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6F2A0703-AC72-AB85-7720-739AB67B2014}"/>
              </a:ext>
            </a:extLst>
          </p:cNvPr>
          <p:cNvSpPr/>
          <p:nvPr/>
        </p:nvSpPr>
        <p:spPr>
          <a:xfrm>
            <a:off x="838200" y="4213282"/>
            <a:ext cx="1859018" cy="939528"/>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5826F036-F7B4-AF05-863D-4521AB4C9DA5}"/>
              </a:ext>
            </a:extLst>
          </p:cNvPr>
          <p:cNvSpPr txBox="1"/>
          <p:nvPr/>
        </p:nvSpPr>
        <p:spPr>
          <a:xfrm>
            <a:off x="1428256" y="4513769"/>
            <a:ext cx="727511" cy="33855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Result</a:t>
            </a:r>
            <a:endParaRPr kumimoji="1" lang="zh-CN" altLang="en-US" sz="1600" dirty="0">
              <a:latin typeface="Times New Roman" panose="02020603050405020304" pitchFamily="18" charset="0"/>
              <a:cs typeface="Times New Roman" panose="02020603050405020304" pitchFamily="18" charset="0"/>
            </a:endParaRPr>
          </a:p>
        </p:txBody>
      </p:sp>
      <p:sp>
        <p:nvSpPr>
          <p:cNvPr id="25" name="右箭头 24">
            <a:extLst>
              <a:ext uri="{FF2B5EF4-FFF2-40B4-BE49-F238E27FC236}">
                <a16:creationId xmlns:a16="http://schemas.microsoft.com/office/drawing/2014/main" id="{75A1A12E-9749-8CD4-2232-3D37DC720CD8}"/>
              </a:ext>
            </a:extLst>
          </p:cNvPr>
          <p:cNvSpPr/>
          <p:nvPr/>
        </p:nvSpPr>
        <p:spPr>
          <a:xfrm rot="10800000">
            <a:off x="5654569" y="4603140"/>
            <a:ext cx="801140" cy="190589"/>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箭头 25">
            <a:extLst>
              <a:ext uri="{FF2B5EF4-FFF2-40B4-BE49-F238E27FC236}">
                <a16:creationId xmlns:a16="http://schemas.microsoft.com/office/drawing/2014/main" id="{8F32E148-3DDF-F366-C621-B3B02FB2F336}"/>
              </a:ext>
            </a:extLst>
          </p:cNvPr>
          <p:cNvSpPr/>
          <p:nvPr/>
        </p:nvSpPr>
        <p:spPr>
          <a:xfrm rot="10800000">
            <a:off x="2745823" y="4587752"/>
            <a:ext cx="919391" cy="231519"/>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7377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result-freq4</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内容占位符 2">
            <a:extLst>
              <a:ext uri="{FF2B5EF4-FFF2-40B4-BE49-F238E27FC236}">
                <a16:creationId xmlns:a16="http://schemas.microsoft.com/office/drawing/2014/main" id="{A4B3ABA7-4821-2909-9031-C07DDCAAB2E6}"/>
              </a:ext>
            </a:extLst>
          </p:cNvPr>
          <p:cNvPicPr>
            <a:picLocks noChangeAspect="1"/>
          </p:cNvPicPr>
          <p:nvPr/>
        </p:nvPicPr>
        <p:blipFill>
          <a:blip r:embed="rId2"/>
          <a:stretch>
            <a:fillRect/>
          </a:stretch>
        </p:blipFill>
        <p:spPr>
          <a:xfrm>
            <a:off x="4750922" y="640080"/>
            <a:ext cx="7021364" cy="5550408"/>
          </a:xfrm>
          <a:prstGeom prst="rect">
            <a:avLst/>
          </a:prstGeom>
        </p:spPr>
      </p:pic>
    </p:spTree>
    <p:extLst>
      <p:ext uri="{BB962C8B-B14F-4D97-AF65-F5344CB8AC3E}">
        <p14:creationId xmlns:p14="http://schemas.microsoft.com/office/powerpoint/2010/main" val="348392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941062-D741-B681-762E-A36FE59FED8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6600" kern="1200" dirty="0">
                <a:solidFill>
                  <a:schemeClr val="tx1"/>
                </a:solidFill>
                <a:latin typeface="Times New Roman" panose="02020603050405020304" pitchFamily="18" charset="0"/>
                <a:cs typeface="Times New Roman" panose="02020603050405020304" pitchFamily="18" charset="0"/>
              </a:rPr>
              <a:t>Result of centroids</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24817695-C7A6-A6C1-9D63-1272B5554470}"/>
              </a:ext>
            </a:extLst>
          </p:cNvPr>
          <p:cNvPicPr>
            <a:picLocks noChangeAspect="1"/>
          </p:cNvPicPr>
          <p:nvPr/>
        </p:nvPicPr>
        <p:blipFill>
          <a:blip r:embed="rId2"/>
          <a:stretch>
            <a:fillRect/>
          </a:stretch>
        </p:blipFill>
        <p:spPr>
          <a:xfrm>
            <a:off x="4654296" y="664712"/>
            <a:ext cx="7214616" cy="5501144"/>
          </a:xfrm>
          <a:prstGeom prst="rect">
            <a:avLst/>
          </a:prstGeom>
        </p:spPr>
      </p:pic>
    </p:spTree>
    <p:extLst>
      <p:ext uri="{BB962C8B-B14F-4D97-AF65-F5344CB8AC3E}">
        <p14:creationId xmlns:p14="http://schemas.microsoft.com/office/powerpoint/2010/main" val="195803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1D9DC92-D15F-29BB-6E6D-F1BEF363EE09}"/>
              </a:ext>
            </a:extLst>
          </p:cNvPr>
          <p:cNvSpPr>
            <a:spLocks noGrp="1"/>
          </p:cNvSpPr>
          <p:nvPr>
            <p:ph type="title"/>
          </p:nvPr>
        </p:nvSpPr>
        <p:spPr>
          <a:xfrm>
            <a:off x="841248" y="548640"/>
            <a:ext cx="3600860" cy="5431536"/>
          </a:xfrm>
        </p:spPr>
        <p:txBody>
          <a:bodyPr>
            <a:normAutofit/>
          </a:bodyPr>
          <a:lstStyle/>
          <a:p>
            <a:r>
              <a:rPr kumimoji="1" lang="en-US" altLang="zh-CN" sz="5400">
                <a:latin typeface="Times New Roman" panose="02020603050405020304" pitchFamily="18" charset="0"/>
                <a:cs typeface="Times New Roman" panose="02020603050405020304" pitchFamily="18" charset="0"/>
              </a:rPr>
              <a:t>Centroid and distance and compare with real</a:t>
            </a:r>
            <a:endParaRPr kumimoji="1" lang="zh-CN" alt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858066F-20EC-2563-39D4-833F73C6DEFA}"/>
                  </a:ext>
                </a:extLst>
              </p:cNvPr>
              <p:cNvSpPr>
                <a:spLocks noGrp="1"/>
              </p:cNvSpPr>
              <p:nvPr>
                <p:ph idx="1"/>
              </p:nvPr>
            </p:nvSpPr>
            <p:spPr>
              <a:xfrm>
                <a:off x="5126418" y="552091"/>
                <a:ext cx="6224335" cy="5431536"/>
              </a:xfrm>
            </p:spPr>
            <p:txBody>
              <a:bodyPr anchor="ctr">
                <a:normAutofit/>
              </a:bodyPr>
              <a:lstStyle/>
              <a:p>
                <a:r>
                  <a:rPr kumimoji="1" lang="en-US" altLang="zh-CN" sz="2200" dirty="0">
                    <a:latin typeface="Times New Roman" panose="02020603050405020304" pitchFamily="18" charset="0"/>
                    <a:cs typeface="Times New Roman" panose="02020603050405020304" pitchFamily="18" charset="0"/>
                  </a:rPr>
                  <a:t>Centroid 1 of simulate: </a:t>
                </a:r>
                <a:r>
                  <a:rPr lang="en" altLang="zh-CN" sz="2200" dirty="0">
                    <a:effectLst/>
                    <a:latin typeface="Times New Roman" panose="02020603050405020304" pitchFamily="18" charset="0"/>
                    <a:cs typeface="Times New Roman" panose="02020603050405020304" pitchFamily="18" charset="0"/>
                  </a:rPr>
                  <a:t>(-27.1,-25.7)(</a:t>
                </a:r>
                <a:r>
                  <a:rPr kumimoji="1" lang="en-US" altLang="zh-CN" sz="2200" dirty="0">
                    <a:latin typeface="Times New Roman" panose="02020603050405020304" pitchFamily="18" charset="0"/>
                    <a:cs typeface="Times New Roman" panose="02020603050405020304" pitchFamily="18" charset="0"/>
                  </a:rPr>
                  <a:t>mm)</a:t>
                </a:r>
              </a:p>
              <a:p>
                <a:r>
                  <a:rPr kumimoji="1" lang="en-US" altLang="zh-CN" sz="2200" dirty="0">
                    <a:latin typeface="Times New Roman" panose="02020603050405020304" pitchFamily="18" charset="0"/>
                    <a:cs typeface="Times New Roman" panose="02020603050405020304" pitchFamily="18" charset="0"/>
                  </a:rPr>
                  <a:t>Centroid 2 of simulate: </a:t>
                </a:r>
                <a:r>
                  <a:rPr lang="en" altLang="zh-CN" sz="2200" dirty="0">
                    <a:effectLst/>
                    <a:latin typeface="Times New Roman" panose="02020603050405020304" pitchFamily="18" charset="0"/>
                    <a:cs typeface="Times New Roman" panose="02020603050405020304" pitchFamily="18" charset="0"/>
                  </a:rPr>
                  <a:t>(-1.4,29.9)(</a:t>
                </a:r>
                <a:r>
                  <a:rPr kumimoji="1" lang="en-US" altLang="zh-CN" sz="2200" dirty="0">
                    <a:latin typeface="Times New Roman" panose="02020603050405020304" pitchFamily="18" charset="0"/>
                    <a:cs typeface="Times New Roman" panose="02020603050405020304" pitchFamily="18" charset="0"/>
                  </a:rPr>
                  <a:t>mm)</a:t>
                </a:r>
              </a:p>
              <a:p>
                <a:r>
                  <a:rPr kumimoji="1" lang="en-US" altLang="zh-CN" sz="2200" dirty="0">
                    <a:latin typeface="Times New Roman" panose="02020603050405020304" pitchFamily="18" charset="0"/>
                    <a:cs typeface="Times New Roman" panose="02020603050405020304" pitchFamily="18" charset="0"/>
                  </a:rPr>
                  <a:t>Distance between 1 and 2: 61.3mm</a:t>
                </a:r>
              </a:p>
              <a:p>
                <a:r>
                  <a:rPr kumimoji="1" lang="en-US" altLang="zh-CN" sz="2200" dirty="0">
                    <a:latin typeface="Times New Roman" panose="02020603050405020304" pitchFamily="18" charset="0"/>
                    <a:cs typeface="Times New Roman" panose="02020603050405020304" pitchFamily="18" charset="0"/>
                  </a:rPr>
                  <a:t>Centroid 1 of real: (0,37.5)(mm)</a:t>
                </a:r>
              </a:p>
              <a:p>
                <a:r>
                  <a:rPr kumimoji="1" lang="en-US" altLang="zh-CN" sz="2200" dirty="0">
                    <a:latin typeface="Times New Roman" panose="02020603050405020304" pitchFamily="18" charset="0"/>
                    <a:cs typeface="Times New Roman" panose="02020603050405020304" pitchFamily="18" charset="0"/>
                  </a:rPr>
                  <a:t>Centroid 2 of real: (-35,-35)(mm)</a:t>
                </a:r>
              </a:p>
              <a:p>
                <a:r>
                  <a:rPr kumimoji="1" lang="en-US" altLang="zh-CN" sz="2200" dirty="0">
                    <a:latin typeface="Times New Roman" panose="02020603050405020304" pitchFamily="18" charset="0"/>
                    <a:cs typeface="Times New Roman" panose="02020603050405020304" pitchFamily="18" charset="0"/>
                  </a:rPr>
                  <a:t>Distance between 1 and 2: 80.51mm</a:t>
                </a:r>
              </a:p>
              <a:p>
                <a14:m>
                  <m:oMath xmlns:m="http://schemas.openxmlformats.org/officeDocument/2006/math">
                    <m:r>
                      <a:rPr kumimoji="1" lang="en-US" altLang="zh-CN" sz="2200" b="0">
                        <a:latin typeface="Cambria Math" panose="02040503050406030204" pitchFamily="18" charset="0"/>
                      </a:rPr>
                      <m:t>∆</m:t>
                    </m:r>
                  </m:oMath>
                </a14:m>
                <a:r>
                  <a:rPr kumimoji="1" lang="en-US" altLang="zh-CN" sz="2200" dirty="0">
                    <a:latin typeface="Times New Roman" panose="02020603050405020304" pitchFamily="18" charset="0"/>
                    <a:cs typeface="Times New Roman" panose="02020603050405020304" pitchFamily="18" charset="0"/>
                  </a:rPr>
                  <a:t> Distance: 19.21mm</a:t>
                </a:r>
              </a:p>
              <a:p>
                <a:endParaRPr kumimoji="1" lang="zh-CN" altLang="en-US" sz="2200" dirty="0"/>
              </a:p>
            </p:txBody>
          </p:sp>
        </mc:Choice>
        <mc:Fallback>
          <p:sp>
            <p:nvSpPr>
              <p:cNvPr id="3" name="内容占位符 2">
                <a:extLst>
                  <a:ext uri="{FF2B5EF4-FFF2-40B4-BE49-F238E27FC236}">
                    <a16:creationId xmlns:a16="http://schemas.microsoft.com/office/drawing/2014/main" id="{0858066F-20EC-2563-39D4-833F73C6DEFA}"/>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803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A499-5CBE-F847-8576-445FA652184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kumimoji="1" lang="en-US" altLang="zh-CN" sz="6600" kern="1200" dirty="0">
                <a:solidFill>
                  <a:schemeClr val="tx1"/>
                </a:solidFill>
                <a:latin typeface="Times New Roman" panose="02020603050405020304" pitchFamily="18" charset="0"/>
                <a:cs typeface="Times New Roman" panose="02020603050405020304" pitchFamily="18" charset="0"/>
              </a:rPr>
              <a:t>Frequency 1-4 compare</a:t>
            </a:r>
          </a:p>
        </p:txBody>
      </p:sp>
      <p:graphicFrame>
        <p:nvGraphicFramePr>
          <p:cNvPr id="4" name="表格 3">
            <a:extLst>
              <a:ext uri="{FF2B5EF4-FFF2-40B4-BE49-F238E27FC236}">
                <a16:creationId xmlns:a16="http://schemas.microsoft.com/office/drawing/2014/main" id="{22D1A0E9-D645-82B9-BAF1-51D9FC0128FF}"/>
              </a:ext>
            </a:extLst>
          </p:cNvPr>
          <p:cNvGraphicFramePr>
            <a:graphicFrameLocks noGrp="1"/>
          </p:cNvGraphicFramePr>
          <p:nvPr>
            <p:extLst>
              <p:ext uri="{D42A27DB-BD31-4B8C-83A1-F6EECF244321}">
                <p14:modId xmlns:p14="http://schemas.microsoft.com/office/powerpoint/2010/main" val="1140667086"/>
              </p:ext>
            </p:extLst>
          </p:nvPr>
        </p:nvGraphicFramePr>
        <p:xfrm>
          <a:off x="553043" y="2951416"/>
          <a:ext cx="11082867" cy="2950464"/>
        </p:xfrm>
        <a:graphic>
          <a:graphicData uri="http://schemas.openxmlformats.org/drawingml/2006/table">
            <a:tbl>
              <a:tblPr firstRow="1" bandRow="1">
                <a:tableStyleId>{5C22544A-7EE6-4342-B048-85BDC9FD1C3A}</a:tableStyleId>
              </a:tblPr>
              <a:tblGrid>
                <a:gridCol w="2498302">
                  <a:extLst>
                    <a:ext uri="{9D8B030D-6E8A-4147-A177-3AD203B41FA5}">
                      <a16:colId xmlns:a16="http://schemas.microsoft.com/office/drawing/2014/main" val="775817091"/>
                    </a:ext>
                  </a:extLst>
                </a:gridCol>
                <a:gridCol w="2067560">
                  <a:extLst>
                    <a:ext uri="{9D8B030D-6E8A-4147-A177-3AD203B41FA5}">
                      <a16:colId xmlns:a16="http://schemas.microsoft.com/office/drawing/2014/main" val="2810125210"/>
                    </a:ext>
                  </a:extLst>
                </a:gridCol>
                <a:gridCol w="2172335">
                  <a:extLst>
                    <a:ext uri="{9D8B030D-6E8A-4147-A177-3AD203B41FA5}">
                      <a16:colId xmlns:a16="http://schemas.microsoft.com/office/drawing/2014/main" val="2188017647"/>
                    </a:ext>
                  </a:extLst>
                </a:gridCol>
                <a:gridCol w="2172335">
                  <a:extLst>
                    <a:ext uri="{9D8B030D-6E8A-4147-A177-3AD203B41FA5}">
                      <a16:colId xmlns:a16="http://schemas.microsoft.com/office/drawing/2014/main" val="2327146890"/>
                    </a:ext>
                  </a:extLst>
                </a:gridCol>
                <a:gridCol w="2172335">
                  <a:extLst>
                    <a:ext uri="{9D8B030D-6E8A-4147-A177-3AD203B41FA5}">
                      <a16:colId xmlns:a16="http://schemas.microsoft.com/office/drawing/2014/main" val="3637018133"/>
                    </a:ext>
                  </a:extLst>
                </a:gridCol>
              </a:tblGrid>
              <a:tr h="737616">
                <a:tc>
                  <a:txBody>
                    <a:bodyPr/>
                    <a:lstStyle/>
                    <a:p>
                      <a:r>
                        <a:rPr lang="en-US" altLang="zh-CN" sz="3300">
                          <a:latin typeface="Times New Roman" panose="02020603050405020304" pitchFamily="18" charset="0"/>
                          <a:cs typeface="Times New Roman" panose="02020603050405020304" pitchFamily="18" charset="0"/>
                        </a:rPr>
                        <a:t>Freq</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1</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2</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3</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lang="en-US" altLang="zh-CN" sz="3300">
                          <a:latin typeface="Times New Roman" panose="02020603050405020304" pitchFamily="18" charset="0"/>
                          <a:cs typeface="Times New Roman" panose="02020603050405020304" pitchFamily="18" charset="0"/>
                        </a:rPr>
                        <a:t>4</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3422126156"/>
                  </a:ext>
                </a:extLst>
              </a:tr>
              <a:tr h="737616">
                <a:tc>
                  <a:txBody>
                    <a:bodyPr/>
                    <a:lstStyle/>
                    <a:p>
                      <a:r>
                        <a:rPr lang="en-US" altLang="zh-CN" sz="3300">
                          <a:latin typeface="Times New Roman" panose="02020603050405020304" pitchFamily="18" charset="0"/>
                          <a:cs typeface="Times New Roman" panose="02020603050405020304" pitchFamily="18" charset="0"/>
                        </a:rPr>
                        <a:t>db</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30.3133</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30.319</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30.3133</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92D050"/>
                          </a:solidFill>
                          <a:latin typeface="Times New Roman" panose="02020603050405020304" pitchFamily="18" charset="0"/>
                          <a:cs typeface="Times New Roman" panose="02020603050405020304" pitchFamily="18" charset="0"/>
                        </a:rPr>
                        <a:t>24.2637</a:t>
                      </a:r>
                      <a:endParaRPr lang="zh-CN" altLang="en-US" sz="3300" b="1" dirty="0">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2088634102"/>
                  </a:ext>
                </a:extLst>
              </a:tr>
              <a:tr h="737616">
                <a:tc>
                  <a:txBody>
                    <a:bodyPr/>
                    <a:lstStyle/>
                    <a:p>
                      <a:r>
                        <a:rPr lang="en-US" altLang="zh-CN" sz="3300">
                          <a:latin typeface="Times New Roman" panose="02020603050405020304" pitchFamily="18" charset="0"/>
                          <a:cs typeface="Times New Roman" panose="02020603050405020304" pitchFamily="18" charset="0"/>
                        </a:rPr>
                        <a:t>SNR_var</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300" dirty="0">
                          <a:latin typeface="Times New Roman" panose="02020603050405020304" pitchFamily="18" charset="0"/>
                          <a:cs typeface="Times New Roman" panose="02020603050405020304" pitchFamily="18" charset="0"/>
                        </a:rPr>
                        <a:t>7.2694</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7.2742 </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7.2698 </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92D050"/>
                          </a:solidFill>
                          <a:latin typeface="Times New Roman" panose="02020603050405020304" pitchFamily="18" charset="0"/>
                          <a:cs typeface="Times New Roman" panose="02020603050405020304" pitchFamily="18" charset="0"/>
                        </a:rPr>
                        <a:t>7.7724 </a:t>
                      </a:r>
                      <a:endParaRPr lang="zh-CN" altLang="en-US" sz="3300" b="1" dirty="0">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3495093592"/>
                  </a:ext>
                </a:extLst>
              </a:tr>
              <a:tr h="737616">
                <a:tc>
                  <a:txBody>
                    <a:bodyPr/>
                    <a:lstStyle/>
                    <a:p>
                      <a:r>
                        <a:rPr lang="en-US" altLang="zh-CN" sz="3300">
                          <a:latin typeface="Times New Roman" panose="02020603050405020304" pitchFamily="18" charset="0"/>
                          <a:cs typeface="Times New Roman" panose="02020603050405020304" pitchFamily="18" charset="0"/>
                        </a:rPr>
                        <a:t>SNR_mean</a:t>
                      </a:r>
                      <a:endParaRPr lang="zh-CN" altLang="en-US" sz="3300">
                        <a:latin typeface="Times New Roman" panose="02020603050405020304" pitchFamily="18" charset="0"/>
                        <a:cs typeface="Times New Roman" panose="02020603050405020304" pitchFamily="18" charset="0"/>
                      </a:endParaRP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300" dirty="0">
                          <a:latin typeface="Times New Roman" panose="02020603050405020304" pitchFamily="18" charset="0"/>
                          <a:cs typeface="Times New Roman" panose="02020603050405020304" pitchFamily="18" charset="0"/>
                        </a:rPr>
                        <a:t>8.6606</a:t>
                      </a:r>
                    </a:p>
                  </a:txBody>
                  <a:tcPr marL="167640" marR="167640" marT="83820" marB="83820"/>
                </a:tc>
                <a:tc>
                  <a:txBody>
                    <a:bodyPr/>
                    <a:lstStyle/>
                    <a:p>
                      <a:r>
                        <a:rPr kumimoji="1" lang="en-US" altLang="zh-CN" sz="3300" b="1" dirty="0">
                          <a:solidFill>
                            <a:srgbClr val="FF0000"/>
                          </a:solidFill>
                          <a:latin typeface="Times New Roman" panose="02020603050405020304" pitchFamily="18" charset="0"/>
                          <a:cs typeface="Times New Roman" panose="02020603050405020304" pitchFamily="18" charset="0"/>
                        </a:rPr>
                        <a:t>8.6611</a:t>
                      </a:r>
                      <a:endParaRPr lang="zh-CN" altLang="en-US" sz="3300" b="1" dirty="0">
                        <a:solidFill>
                          <a:srgbClr val="FF0000"/>
                        </a:solidFill>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dirty="0">
                          <a:latin typeface="Times New Roman" panose="02020603050405020304" pitchFamily="18" charset="0"/>
                          <a:cs typeface="Times New Roman" panose="02020603050405020304" pitchFamily="18" charset="0"/>
                        </a:rPr>
                        <a:t>8.6605</a:t>
                      </a:r>
                      <a:endParaRPr lang="zh-CN" altLang="en-US" sz="3300" dirty="0">
                        <a:latin typeface="Times New Roman" panose="02020603050405020304" pitchFamily="18" charset="0"/>
                        <a:cs typeface="Times New Roman" panose="02020603050405020304" pitchFamily="18" charset="0"/>
                      </a:endParaRPr>
                    </a:p>
                  </a:txBody>
                  <a:tcPr marL="167640" marR="167640" marT="83820" marB="83820"/>
                </a:tc>
                <a:tc>
                  <a:txBody>
                    <a:bodyPr/>
                    <a:lstStyle/>
                    <a:p>
                      <a:r>
                        <a:rPr kumimoji="1" lang="en-US" altLang="zh-CN" sz="3300" b="1" dirty="0">
                          <a:solidFill>
                            <a:srgbClr val="92D050"/>
                          </a:solidFill>
                          <a:latin typeface="Times New Roman" panose="02020603050405020304" pitchFamily="18" charset="0"/>
                          <a:cs typeface="Times New Roman" panose="02020603050405020304" pitchFamily="18" charset="0"/>
                        </a:rPr>
                        <a:t>7.5442</a:t>
                      </a:r>
                      <a:endParaRPr lang="zh-CN" altLang="en-US" sz="3300" b="1" dirty="0">
                        <a:solidFill>
                          <a:srgbClr val="92D050"/>
                        </a:solidFill>
                        <a:latin typeface="Times New Roman" panose="02020603050405020304" pitchFamily="18" charset="0"/>
                        <a:cs typeface="Times New Roman" panose="02020603050405020304" pitchFamily="18" charset="0"/>
                      </a:endParaRPr>
                    </a:p>
                  </a:txBody>
                  <a:tcPr marL="167640" marR="167640" marT="83820" marB="83820"/>
                </a:tc>
                <a:extLst>
                  <a:ext uri="{0D108BD9-81ED-4DB2-BD59-A6C34878D82A}">
                    <a16:rowId xmlns:a16="http://schemas.microsoft.com/office/drawing/2014/main" val="674176366"/>
                  </a:ext>
                </a:extLst>
              </a:tr>
            </a:tbl>
          </a:graphicData>
        </a:graphic>
      </p:graphicFrame>
    </p:spTree>
    <p:extLst>
      <p:ext uri="{BB962C8B-B14F-4D97-AF65-F5344CB8AC3E}">
        <p14:creationId xmlns:p14="http://schemas.microsoft.com/office/powerpoint/2010/main" val="1168908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3713DC5-03AE-E677-7300-B045D1F3A12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5600" kern="1200" dirty="0">
                <a:solidFill>
                  <a:schemeClr val="tx1"/>
                </a:solidFill>
                <a:latin typeface="Times New Roman" panose="02020603050405020304" pitchFamily="18" charset="0"/>
                <a:cs typeface="Times New Roman" panose="02020603050405020304" pitchFamily="18" charset="0"/>
              </a:rPr>
              <a:t>Conclusion</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内容占位符 2">
            <a:extLst>
              <a:ext uri="{FF2B5EF4-FFF2-40B4-BE49-F238E27FC236}">
                <a16:creationId xmlns:a16="http://schemas.microsoft.com/office/drawing/2014/main" id="{10F6D617-15B6-604D-3C0D-EF1899932DCA}"/>
              </a:ext>
            </a:extLst>
          </p:cNvPr>
          <p:cNvGraphicFramePr>
            <a:graphicFrameLocks noGrp="1"/>
          </p:cNvGraphicFramePr>
          <p:nvPr>
            <p:ph idx="1"/>
            <p:extLst>
              <p:ext uri="{D42A27DB-BD31-4B8C-83A1-F6EECF244321}">
                <p14:modId xmlns:p14="http://schemas.microsoft.com/office/powerpoint/2010/main" val="752264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3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21F42A7-486C-2EDF-EA4E-C1C674B8CFF7}"/>
              </a:ext>
            </a:extLst>
          </p:cNvPr>
          <p:cNvSpPr>
            <a:spLocks noGrp="1"/>
          </p:cNvSpPr>
          <p:nvPr>
            <p:ph type="title"/>
          </p:nvPr>
        </p:nvSpPr>
        <p:spPr>
          <a:xfrm>
            <a:off x="640080" y="329184"/>
            <a:ext cx="6894576" cy="1783080"/>
          </a:xfrm>
        </p:spPr>
        <p:txBody>
          <a:bodyPr anchor="b">
            <a:normAutofit/>
          </a:bodyPr>
          <a:lstStyle/>
          <a:p>
            <a:r>
              <a:rPr kumimoji="1" lang="en-US" altLang="zh-CN" sz="5400" dirty="0">
                <a:latin typeface="Times New Roman" panose="02020603050405020304" pitchFamily="18" charset="0"/>
                <a:cs typeface="Times New Roman" panose="02020603050405020304" pitchFamily="18" charset="0"/>
              </a:rPr>
              <a:t>What can we do next</a:t>
            </a:r>
            <a:endParaRPr kumimoji="1" lang="zh-CN" altLang="en-US" sz="5400" dirty="0">
              <a:latin typeface="Times New Roman" panose="02020603050405020304" pitchFamily="18" charset="0"/>
              <a:cs typeface="Times New Roman" panose="02020603050405020304" pitchFamily="18" charset="0"/>
            </a:endParaRP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193B133-8C75-1D57-D5AE-102D13222F21}"/>
              </a:ext>
            </a:extLst>
          </p:cNvPr>
          <p:cNvSpPr>
            <a:spLocks noGrp="1"/>
          </p:cNvSpPr>
          <p:nvPr>
            <p:ph idx="1"/>
          </p:nvPr>
        </p:nvSpPr>
        <p:spPr>
          <a:xfrm>
            <a:off x="640080" y="2706624"/>
            <a:ext cx="6894576" cy="3483864"/>
          </a:xfrm>
        </p:spPr>
        <p:txBody>
          <a:bodyPr>
            <a:normAutofit/>
          </a:bodyPr>
          <a:lstStyle/>
          <a:p>
            <a:r>
              <a:rPr kumimoji="1" lang="en-US" altLang="zh-CN" sz="2200" dirty="0">
                <a:latin typeface="Times New Roman" panose="02020603050405020304" pitchFamily="18" charset="0"/>
                <a:cs typeface="Times New Roman" panose="02020603050405020304" pitchFamily="18" charset="0"/>
              </a:rPr>
              <a:t>1.</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Improve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the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segmentation</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model,</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maybe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we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can</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add</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some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manual</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modules</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to</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improve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the</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segmentation</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performance.</a:t>
            </a:r>
          </a:p>
          <a:p>
            <a:r>
              <a:rPr kumimoji="1" lang="en-US" altLang="zh-CN" sz="2200" dirty="0">
                <a:latin typeface="Times New Roman" panose="02020603050405020304" pitchFamily="18" charset="0"/>
                <a:cs typeface="Times New Roman" panose="02020603050405020304" pitchFamily="18" charset="0"/>
              </a:rPr>
              <a:t>2.</a:t>
            </a:r>
            <a:r>
              <a:rPr kumimoji="1" lang="zh-CN" altLang="en-US" sz="2200" dirty="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Try to apply GNN (graph neural network to find out the relationship between parameters in the microwave (antenna locations, antenna numbers, channels…) and the result (image quality, DB, SNR…)), but this needs more data (more than 100) for training.</a:t>
            </a:r>
            <a:endParaRPr kumimoji="1"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A2D16E7-6B38-D4CD-5678-9F4F316FBE47}"/>
              </a:ext>
            </a:extLst>
          </p:cNvPr>
          <p:cNvPicPr>
            <a:picLocks noChangeAspect="1"/>
          </p:cNvPicPr>
          <p:nvPr/>
        </p:nvPicPr>
        <p:blipFill>
          <a:blip r:embed="rId2"/>
          <a:stretch>
            <a:fillRect/>
          </a:stretch>
        </p:blipFill>
        <p:spPr>
          <a:xfrm>
            <a:off x="8139065" y="922576"/>
            <a:ext cx="3463761" cy="3429969"/>
          </a:xfrm>
          <a:prstGeom prst="rect">
            <a:avLst/>
          </a:prstGeom>
        </p:spPr>
      </p:pic>
      <p:pic>
        <p:nvPicPr>
          <p:cNvPr id="4" name="图片 3">
            <a:extLst>
              <a:ext uri="{FF2B5EF4-FFF2-40B4-BE49-F238E27FC236}">
                <a16:creationId xmlns:a16="http://schemas.microsoft.com/office/drawing/2014/main" id="{704834D8-B40D-7C1D-88CE-158BED0BD7AC}"/>
              </a:ext>
            </a:extLst>
          </p:cNvPr>
          <p:cNvPicPr>
            <a:picLocks noChangeAspect="1"/>
          </p:cNvPicPr>
          <p:nvPr/>
        </p:nvPicPr>
        <p:blipFill>
          <a:blip r:embed="rId3"/>
          <a:stretch>
            <a:fillRect/>
          </a:stretch>
        </p:blipFill>
        <p:spPr>
          <a:xfrm>
            <a:off x="8364709" y="4352545"/>
            <a:ext cx="3012475" cy="2176272"/>
          </a:xfrm>
          <a:prstGeom prst="rect">
            <a:avLst/>
          </a:prstGeom>
        </p:spPr>
      </p:pic>
    </p:spTree>
    <p:extLst>
      <p:ext uri="{BB962C8B-B14F-4D97-AF65-F5344CB8AC3E}">
        <p14:creationId xmlns:p14="http://schemas.microsoft.com/office/powerpoint/2010/main" val="3998587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423F9F-3B1C-F81E-9870-E33A873EF48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6600" b="1" kern="1200" dirty="0">
                <a:solidFill>
                  <a:schemeClr val="tx1"/>
                </a:solidFill>
                <a:latin typeface="+mj-lt"/>
                <a:ea typeface="+mj-ea"/>
                <a:cs typeface="+mj-cs"/>
              </a:rPr>
              <a:t>Q&amp;A</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问题">
            <a:extLst>
              <a:ext uri="{FF2B5EF4-FFF2-40B4-BE49-F238E27FC236}">
                <a16:creationId xmlns:a16="http://schemas.microsoft.com/office/drawing/2014/main" id="{5E122D9D-04C6-7A88-2699-9FA2DE69F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315934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E7671D1-138C-B32A-6392-E3EDF38243EF}"/>
              </a:ext>
            </a:extLst>
          </p:cNvPr>
          <p:cNvSpPr>
            <a:spLocks noGrp="1"/>
          </p:cNvSpPr>
          <p:nvPr>
            <p:ph type="title"/>
          </p:nvPr>
        </p:nvSpPr>
        <p:spPr>
          <a:xfrm>
            <a:off x="612648" y="365125"/>
            <a:ext cx="6986015" cy="1776484"/>
          </a:xfrm>
        </p:spPr>
        <p:txBody>
          <a:bodyPr anchor="b">
            <a:normAutofit/>
          </a:bodyPr>
          <a:lstStyle/>
          <a:p>
            <a:r>
              <a:rPr kumimoji="1" lang="en-US" altLang="zh-CN" sz="5400" dirty="0">
                <a:latin typeface="Times New Roman" panose="02020603050405020304" pitchFamily="18" charset="0"/>
                <a:cs typeface="Times New Roman" panose="02020603050405020304" pitchFamily="18" charset="0"/>
              </a:rPr>
              <a:t>What is K-mean segmentation</a:t>
            </a:r>
            <a:endParaRPr kumimoji="1" lang="zh-CN" altLang="en-US" sz="5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E381FA6-2D85-C0CF-E250-580640002FA2}"/>
              </a:ext>
            </a:extLst>
          </p:cNvPr>
          <p:cNvPicPr>
            <a:picLocks noChangeAspect="1"/>
          </p:cNvPicPr>
          <p:nvPr/>
        </p:nvPicPr>
        <p:blipFill>
          <a:blip r:embed="rId2"/>
          <a:stretch>
            <a:fillRect/>
          </a:stretch>
        </p:blipFill>
        <p:spPr>
          <a:xfrm>
            <a:off x="8045588" y="2333979"/>
            <a:ext cx="3532036" cy="1732186"/>
          </a:xfrm>
          <a:prstGeom prst="rect">
            <a:avLst/>
          </a:prstGeom>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50441A2-6841-27D4-292A-AA8451403865}"/>
              </a:ext>
            </a:extLst>
          </p:cNvPr>
          <p:cNvSpPr>
            <a:spLocks noGrp="1"/>
          </p:cNvSpPr>
          <p:nvPr>
            <p:ph idx="1"/>
          </p:nvPr>
        </p:nvSpPr>
        <p:spPr>
          <a:xfrm>
            <a:off x="612648" y="2504819"/>
            <a:ext cx="6986016" cy="3672144"/>
          </a:xfrm>
        </p:spPr>
        <p:txBody>
          <a:bodyPr>
            <a:normAutofit/>
          </a:bodyPr>
          <a:lstStyle/>
          <a:p>
            <a:r>
              <a:rPr kumimoji="1" lang="en" altLang="zh-CN" sz="2000" dirty="0">
                <a:latin typeface="Times New Roman" panose="02020603050405020304" pitchFamily="18" charset="0"/>
                <a:cs typeface="Times New Roman" panose="02020603050405020304" pitchFamily="18" charset="0"/>
              </a:rPr>
              <a:t>K-means segmentation aims to group similar pixels together</a:t>
            </a:r>
          </a:p>
          <a:p>
            <a:pPr>
              <a:spcBef>
                <a:spcPts val="1000"/>
              </a:spcBef>
            </a:pPr>
            <a:r>
              <a:rPr kumimoji="1" lang="en" altLang="zh-CN" sz="2000" dirty="0">
                <a:latin typeface="Times New Roman" panose="02020603050405020304" pitchFamily="18" charset="0"/>
                <a:cs typeface="Times New Roman" panose="02020603050405020304" pitchFamily="18" charset="0"/>
              </a:rPr>
              <a:t>How the K-means works:</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1. Choose the Number of Clusters (K)</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2. Initialize Centroids</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3. Assign Pixels to Nearest Centroid</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4. Update Centroids</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5. Reassign Pixels</a:t>
            </a:r>
          </a:p>
          <a:p>
            <a:pPr marL="228600" indent="-228600">
              <a:spcBef>
                <a:spcPts val="1000"/>
              </a:spcBef>
              <a:buFont typeface="Arial" panose="020B0604020202020204" pitchFamily="34" charset="0"/>
              <a:buChar char="•"/>
            </a:pPr>
            <a:r>
              <a:rPr kumimoji="1" lang="en" altLang="zh-CN" sz="2000" dirty="0">
                <a:latin typeface="Times New Roman" panose="02020603050405020304" pitchFamily="18" charset="0"/>
                <a:cs typeface="Times New Roman" panose="02020603050405020304" pitchFamily="18" charset="0"/>
              </a:rPr>
              <a:t>6. Result</a:t>
            </a:r>
            <a:endParaRPr kumimoji="1" lang="zh-CN" altLang="en-US" sz="2000" dirty="0">
              <a:latin typeface="Times New Roman" panose="02020603050405020304" pitchFamily="18" charset="0"/>
              <a:cs typeface="Times New Roman" panose="02020603050405020304" pitchFamily="18" charset="0"/>
            </a:endParaRPr>
          </a:p>
          <a:p>
            <a:endParaRPr kumimoji="1"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DDD4A50-BEE9-FC03-6D82-4B6782B6ADE9}"/>
              </a:ext>
            </a:extLst>
          </p:cNvPr>
          <p:cNvPicPr>
            <a:picLocks noChangeAspect="1"/>
          </p:cNvPicPr>
          <p:nvPr/>
        </p:nvPicPr>
        <p:blipFill>
          <a:blip r:embed="rId3"/>
          <a:stretch>
            <a:fillRect/>
          </a:stretch>
        </p:blipFill>
        <p:spPr>
          <a:xfrm>
            <a:off x="8045588" y="4150247"/>
            <a:ext cx="3530309" cy="1771917"/>
          </a:xfrm>
          <a:prstGeom prst="rect">
            <a:avLst/>
          </a:prstGeom>
        </p:spPr>
      </p:pic>
      <p:pic>
        <p:nvPicPr>
          <p:cNvPr id="4" name="图片 3">
            <a:extLst>
              <a:ext uri="{FF2B5EF4-FFF2-40B4-BE49-F238E27FC236}">
                <a16:creationId xmlns:a16="http://schemas.microsoft.com/office/drawing/2014/main" id="{76514683-6B0C-C691-3795-BA8ED0AAF3A5}"/>
              </a:ext>
            </a:extLst>
          </p:cNvPr>
          <p:cNvPicPr>
            <a:picLocks noChangeAspect="1"/>
          </p:cNvPicPr>
          <p:nvPr/>
        </p:nvPicPr>
        <p:blipFill>
          <a:blip r:embed="rId4"/>
          <a:stretch>
            <a:fillRect/>
          </a:stretch>
        </p:blipFill>
        <p:spPr>
          <a:xfrm>
            <a:off x="8047315" y="491506"/>
            <a:ext cx="3530309" cy="1758391"/>
          </a:xfrm>
          <a:prstGeom prst="rect">
            <a:avLst/>
          </a:prstGeom>
        </p:spPr>
      </p:pic>
      <p:sp>
        <p:nvSpPr>
          <p:cNvPr id="8" name="文本框 7">
            <a:extLst>
              <a:ext uri="{FF2B5EF4-FFF2-40B4-BE49-F238E27FC236}">
                <a16:creationId xmlns:a16="http://schemas.microsoft.com/office/drawing/2014/main" id="{6C3CBD75-3718-554D-DCAB-D9633DD14139}"/>
              </a:ext>
            </a:extLst>
          </p:cNvPr>
          <p:cNvSpPr txBox="1"/>
          <p:nvPr/>
        </p:nvSpPr>
        <p:spPr>
          <a:xfrm>
            <a:off x="8165662" y="6030812"/>
            <a:ext cx="37701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An example of K-mean segmentation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92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5864771-C1ED-370B-5CD0-2146F8CBB81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kumimoji="1" lang="en-US" altLang="zh-CN" sz="6600" dirty="0">
                <a:latin typeface="Times New Roman" panose="02020603050405020304" pitchFamily="18" charset="0"/>
                <a:cs typeface="Times New Roman" panose="02020603050405020304" pitchFamily="18" charset="0"/>
              </a:rPr>
              <a:t>loc1</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7460406A-4EEF-B1AC-E714-0A37879114B0}"/>
              </a:ext>
            </a:extLst>
          </p:cNvPr>
          <p:cNvPicPr>
            <a:picLocks noChangeAspect="1"/>
          </p:cNvPicPr>
          <p:nvPr/>
        </p:nvPicPr>
        <p:blipFill>
          <a:blip r:embed="rId2"/>
          <a:stretch>
            <a:fillRect/>
          </a:stretch>
        </p:blipFill>
        <p:spPr>
          <a:xfrm>
            <a:off x="1243870" y="2642616"/>
            <a:ext cx="3766756" cy="3605784"/>
          </a:xfrm>
          <a:prstGeom prst="rect">
            <a:avLst/>
          </a:prstGeom>
        </p:spPr>
      </p:pic>
      <p:pic>
        <p:nvPicPr>
          <p:cNvPr id="5" name="图片 4">
            <a:extLst>
              <a:ext uri="{FF2B5EF4-FFF2-40B4-BE49-F238E27FC236}">
                <a16:creationId xmlns:a16="http://schemas.microsoft.com/office/drawing/2014/main" id="{55BB5DD8-60F0-4F48-9544-046809F9366B}"/>
              </a:ext>
            </a:extLst>
          </p:cNvPr>
          <p:cNvPicPr>
            <a:picLocks noChangeAspect="1"/>
          </p:cNvPicPr>
          <p:nvPr/>
        </p:nvPicPr>
        <p:blipFill>
          <a:blip r:embed="rId3"/>
          <a:stretch>
            <a:fillRect/>
          </a:stretch>
        </p:blipFill>
        <p:spPr>
          <a:xfrm>
            <a:off x="6869832" y="2642616"/>
            <a:ext cx="4383744" cy="3605784"/>
          </a:xfrm>
          <a:prstGeom prst="rect">
            <a:avLst/>
          </a:prstGeom>
        </p:spPr>
      </p:pic>
    </p:spTree>
    <p:extLst>
      <p:ext uri="{BB962C8B-B14F-4D97-AF65-F5344CB8AC3E}">
        <p14:creationId xmlns:p14="http://schemas.microsoft.com/office/powerpoint/2010/main" val="365475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图片 21">
            <a:extLst>
              <a:ext uri="{FF2B5EF4-FFF2-40B4-BE49-F238E27FC236}">
                <a16:creationId xmlns:a16="http://schemas.microsoft.com/office/drawing/2014/main" id="{937ABFE4-0D6E-4DBD-9F0F-0B37517BBBCE}"/>
              </a:ext>
            </a:extLst>
          </p:cNvPr>
          <p:cNvPicPr>
            <a:picLocks noChangeAspect="1"/>
          </p:cNvPicPr>
          <p:nvPr/>
        </p:nvPicPr>
        <p:blipFill>
          <a:blip r:embed="rId2"/>
          <a:stretch>
            <a:fillRect/>
          </a:stretch>
        </p:blipFill>
        <p:spPr>
          <a:xfrm>
            <a:off x="8348979" y="3550595"/>
            <a:ext cx="3145073" cy="2638663"/>
          </a:xfrm>
          <a:prstGeom prst="rect">
            <a:avLst/>
          </a:prstGeom>
        </p:spPr>
      </p:pic>
      <p:sp>
        <p:nvSpPr>
          <p:cNvPr id="2" name="标题 1">
            <a:extLst>
              <a:ext uri="{FF2B5EF4-FFF2-40B4-BE49-F238E27FC236}">
                <a16:creationId xmlns:a16="http://schemas.microsoft.com/office/drawing/2014/main" id="{33297BAC-3A14-3DE5-0B44-94BA47D36F6A}"/>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kumimoji="1" lang="en-US" altLang="zh-CN" sz="4200" dirty="0">
                <a:latin typeface="Times New Roman" panose="02020603050405020304" pitchFamily="18" charset="0"/>
                <a:cs typeface="Times New Roman" panose="02020603050405020304" pitchFamily="18" charset="0"/>
              </a:rPr>
              <a:t>Reconstruction result</a:t>
            </a:r>
          </a:p>
        </p:txBody>
      </p:sp>
      <p:pic>
        <p:nvPicPr>
          <p:cNvPr id="8" name="图片 7">
            <a:extLst>
              <a:ext uri="{FF2B5EF4-FFF2-40B4-BE49-F238E27FC236}">
                <a16:creationId xmlns:a16="http://schemas.microsoft.com/office/drawing/2014/main" id="{0205405B-0A4B-689C-C4E2-FF2C2C2B8EA0}"/>
              </a:ext>
            </a:extLst>
          </p:cNvPr>
          <p:cNvPicPr>
            <a:picLocks noChangeAspect="1"/>
          </p:cNvPicPr>
          <p:nvPr/>
        </p:nvPicPr>
        <p:blipFill>
          <a:blip r:embed="rId3"/>
          <a:stretch>
            <a:fillRect/>
          </a:stretch>
        </p:blipFill>
        <p:spPr>
          <a:xfrm>
            <a:off x="4846320" y="750027"/>
            <a:ext cx="3300984" cy="2800568"/>
          </a:xfrm>
          <a:prstGeom prst="rect">
            <a:avLst/>
          </a:prstGeom>
        </p:spPr>
      </p:pic>
      <p:pic>
        <p:nvPicPr>
          <p:cNvPr id="6" name="图片 5">
            <a:extLst>
              <a:ext uri="{FF2B5EF4-FFF2-40B4-BE49-F238E27FC236}">
                <a16:creationId xmlns:a16="http://schemas.microsoft.com/office/drawing/2014/main" id="{5D82153C-7A23-F7AE-879E-E13516C45C41}"/>
              </a:ext>
            </a:extLst>
          </p:cNvPr>
          <p:cNvPicPr>
            <a:picLocks noChangeAspect="1"/>
          </p:cNvPicPr>
          <p:nvPr/>
        </p:nvPicPr>
        <p:blipFill>
          <a:blip r:embed="rId4"/>
          <a:stretch>
            <a:fillRect/>
          </a:stretch>
        </p:blipFill>
        <p:spPr>
          <a:xfrm>
            <a:off x="8284464" y="696069"/>
            <a:ext cx="3438144" cy="2908483"/>
          </a:xfrm>
          <a:prstGeom prst="rect">
            <a:avLst/>
          </a:prstGeom>
        </p:spPr>
      </p:pic>
      <p:sp>
        <p:nvSpPr>
          <p:cNvPr id="15"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04ADE596-9EC9-165D-E25A-02F4E7FE0A77}"/>
              </a:ext>
            </a:extLst>
          </p:cNvPr>
          <p:cNvPicPr>
            <a:picLocks noChangeAspect="1"/>
          </p:cNvPicPr>
          <p:nvPr/>
        </p:nvPicPr>
        <p:blipFill>
          <a:blip r:embed="rId5"/>
          <a:stretch>
            <a:fillRect/>
          </a:stretch>
        </p:blipFill>
        <p:spPr>
          <a:xfrm>
            <a:off x="4843603" y="3550595"/>
            <a:ext cx="3239185" cy="2638663"/>
          </a:xfrm>
          <a:prstGeom prst="rect">
            <a:avLst/>
          </a:prstGeom>
        </p:spPr>
      </p:pic>
      <p:sp>
        <p:nvSpPr>
          <p:cNvPr id="9" name="文本框 8">
            <a:extLst>
              <a:ext uri="{FF2B5EF4-FFF2-40B4-BE49-F238E27FC236}">
                <a16:creationId xmlns:a16="http://schemas.microsoft.com/office/drawing/2014/main" id="{1575A17D-C1F9-1D3F-4A9D-135C9A5D5E3E}"/>
              </a:ext>
            </a:extLst>
          </p:cNvPr>
          <p:cNvSpPr txBox="1"/>
          <p:nvPr/>
        </p:nvSpPr>
        <p:spPr>
          <a:xfrm>
            <a:off x="5633079" y="381569"/>
            <a:ext cx="1660230"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Freq1 </a:t>
            </a:r>
          </a:p>
          <a:p>
            <a:pPr algn="ctr"/>
            <a:r>
              <a:rPr kumimoji="1" lang="en-US" altLang="zh-CN" b="1" dirty="0">
                <a:latin typeface="Times New Roman" panose="02020603050405020304" pitchFamily="18" charset="0"/>
                <a:cs typeface="Times New Roman" panose="02020603050405020304" pitchFamily="18" charset="0"/>
              </a:rPr>
              <a:t>1-5GHz</a:t>
            </a:r>
            <a:endParaRPr kumimoji="1" lang="zh-CN" altLang="en-US"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0F62901-2734-663D-1BE1-6B3324B5EDB0}"/>
              </a:ext>
            </a:extLst>
          </p:cNvPr>
          <p:cNvSpPr txBox="1"/>
          <p:nvPr/>
        </p:nvSpPr>
        <p:spPr>
          <a:xfrm>
            <a:off x="9321137" y="381569"/>
            <a:ext cx="1364793"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Freq2 </a:t>
            </a:r>
          </a:p>
          <a:p>
            <a:pPr algn="ctr"/>
            <a:r>
              <a:rPr kumimoji="1" lang="en-US" altLang="zh-CN" b="1" dirty="0">
                <a:latin typeface="Times New Roman" panose="02020603050405020304" pitchFamily="18" charset="0"/>
                <a:cs typeface="Times New Roman" panose="02020603050405020304" pitchFamily="18" charset="0"/>
              </a:rPr>
              <a:t>1-2GHz</a:t>
            </a:r>
            <a:endParaRPr kumimoji="1" lang="zh-CN" altLang="en-US"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A456411-C770-537B-832E-8EEB9FC803F0}"/>
              </a:ext>
            </a:extLst>
          </p:cNvPr>
          <p:cNvSpPr txBox="1"/>
          <p:nvPr/>
        </p:nvSpPr>
        <p:spPr>
          <a:xfrm>
            <a:off x="5741665" y="6027997"/>
            <a:ext cx="1510293"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Freq3</a:t>
            </a:r>
          </a:p>
          <a:p>
            <a:pPr algn="ctr"/>
            <a:r>
              <a:rPr kumimoji="1" lang="en-US" altLang="zh-CN" b="1" dirty="0">
                <a:latin typeface="Times New Roman" panose="02020603050405020304" pitchFamily="18" charset="0"/>
                <a:cs typeface="Times New Roman" panose="02020603050405020304" pitchFamily="18" charset="0"/>
              </a:rPr>
              <a:t>1-3GHz</a:t>
            </a:r>
            <a:endParaRPr kumimoji="1"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A271ABE-5379-56EE-5449-00190D247741}"/>
              </a:ext>
            </a:extLst>
          </p:cNvPr>
          <p:cNvSpPr txBox="1"/>
          <p:nvPr/>
        </p:nvSpPr>
        <p:spPr>
          <a:xfrm>
            <a:off x="9415729" y="6011972"/>
            <a:ext cx="1175608" cy="646331"/>
          </a:xfrm>
          <a:prstGeom prst="rect">
            <a:avLst/>
          </a:prstGeom>
          <a:noFill/>
        </p:spPr>
        <p:txBody>
          <a:bodyPr wrap="square" rtlCol="0">
            <a:spAutoFit/>
          </a:bodyPr>
          <a:lstStyle/>
          <a:p>
            <a:pPr algn="ctr"/>
            <a:r>
              <a:rPr kumimoji="1" lang="en-US" altLang="zh-CN" b="1" dirty="0">
                <a:latin typeface="Times New Roman" panose="02020603050405020304" pitchFamily="18" charset="0"/>
                <a:cs typeface="Times New Roman" panose="02020603050405020304" pitchFamily="18" charset="0"/>
              </a:rPr>
              <a:t>Freq4</a:t>
            </a:r>
          </a:p>
          <a:p>
            <a:pPr algn="ctr"/>
            <a:r>
              <a:rPr kumimoji="1" lang="en-US" altLang="zh-CN" b="1" dirty="0">
                <a:latin typeface="Times New Roman" panose="02020603050405020304" pitchFamily="18" charset="0"/>
                <a:cs typeface="Times New Roman" panose="02020603050405020304" pitchFamily="18" charset="0"/>
              </a:rPr>
              <a:t>2-4GHz</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29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Result-freq1</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E9594BF8-40B2-35F6-79A5-F17BD2EE81D5}"/>
              </a:ext>
            </a:extLst>
          </p:cNvPr>
          <p:cNvPicPr>
            <a:picLocks noChangeAspect="1"/>
          </p:cNvPicPr>
          <p:nvPr/>
        </p:nvPicPr>
        <p:blipFill>
          <a:blip r:embed="rId2"/>
          <a:stretch>
            <a:fillRect/>
          </a:stretch>
        </p:blipFill>
        <p:spPr>
          <a:xfrm>
            <a:off x="4654296" y="717135"/>
            <a:ext cx="7214616" cy="5396298"/>
          </a:xfrm>
          <a:prstGeom prst="rect">
            <a:avLst/>
          </a:prstGeom>
        </p:spPr>
      </p:pic>
    </p:spTree>
    <p:extLst>
      <p:ext uri="{BB962C8B-B14F-4D97-AF65-F5344CB8AC3E}">
        <p14:creationId xmlns:p14="http://schemas.microsoft.com/office/powerpoint/2010/main" val="7648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Result-freq2</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E9594BF8-40B2-35F6-79A5-F17BD2EE81D5}"/>
              </a:ext>
            </a:extLst>
          </p:cNvPr>
          <p:cNvPicPr>
            <a:picLocks noChangeAspect="1"/>
          </p:cNvPicPr>
          <p:nvPr/>
        </p:nvPicPr>
        <p:blipFill>
          <a:blip r:embed="rId2"/>
          <a:stretch>
            <a:fillRect/>
          </a:stretch>
        </p:blipFill>
        <p:spPr>
          <a:xfrm>
            <a:off x="4654296" y="717135"/>
            <a:ext cx="7214616" cy="5396298"/>
          </a:xfrm>
          <a:prstGeom prst="rect">
            <a:avLst/>
          </a:prstGeom>
        </p:spPr>
      </p:pic>
    </p:spTree>
    <p:extLst>
      <p:ext uri="{BB962C8B-B14F-4D97-AF65-F5344CB8AC3E}">
        <p14:creationId xmlns:p14="http://schemas.microsoft.com/office/powerpoint/2010/main" val="127483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Result-freq3</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E9594BF8-40B2-35F6-79A5-F17BD2EE81D5}"/>
              </a:ext>
            </a:extLst>
          </p:cNvPr>
          <p:cNvPicPr>
            <a:picLocks noChangeAspect="1"/>
          </p:cNvPicPr>
          <p:nvPr/>
        </p:nvPicPr>
        <p:blipFill>
          <a:blip r:embed="rId2"/>
          <a:stretch>
            <a:fillRect/>
          </a:stretch>
        </p:blipFill>
        <p:spPr>
          <a:xfrm>
            <a:off x="4654296" y="717135"/>
            <a:ext cx="7214616" cy="5396298"/>
          </a:xfrm>
          <a:prstGeom prst="rect">
            <a:avLst/>
          </a:prstGeom>
        </p:spPr>
      </p:pic>
    </p:spTree>
    <p:extLst>
      <p:ext uri="{BB962C8B-B14F-4D97-AF65-F5344CB8AC3E}">
        <p14:creationId xmlns:p14="http://schemas.microsoft.com/office/powerpoint/2010/main" val="378405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D4A56F2-DA8D-F10E-5EA2-0E0C205E41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kumimoji="1" lang="en-US" altLang="zh-CN" sz="4100" kern="1200" dirty="0">
                <a:solidFill>
                  <a:schemeClr val="tx1"/>
                </a:solidFill>
                <a:latin typeface="Times New Roman" panose="02020603050405020304" pitchFamily="18" charset="0"/>
                <a:cs typeface="Times New Roman" panose="02020603050405020304" pitchFamily="18" charset="0"/>
              </a:rPr>
              <a:t>Segmentation Result-freq4</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CFFB252E-7E51-CDC3-77A6-F1DF2D1810EF}"/>
              </a:ext>
            </a:extLst>
          </p:cNvPr>
          <p:cNvPicPr>
            <a:picLocks noChangeAspect="1"/>
          </p:cNvPicPr>
          <p:nvPr/>
        </p:nvPicPr>
        <p:blipFill>
          <a:blip r:embed="rId2"/>
          <a:stretch>
            <a:fillRect/>
          </a:stretch>
        </p:blipFill>
        <p:spPr>
          <a:xfrm>
            <a:off x="4845198" y="640080"/>
            <a:ext cx="6832812" cy="5550408"/>
          </a:xfrm>
          <a:prstGeom prst="rect">
            <a:avLst/>
          </a:prstGeom>
        </p:spPr>
      </p:pic>
    </p:spTree>
    <p:extLst>
      <p:ext uri="{BB962C8B-B14F-4D97-AF65-F5344CB8AC3E}">
        <p14:creationId xmlns:p14="http://schemas.microsoft.com/office/powerpoint/2010/main" val="40217930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4253</TotalTime>
  <Words>453</Words>
  <Application>Microsoft Macintosh PowerPoint</Application>
  <PresentationFormat>宽屏</PresentationFormat>
  <Paragraphs>117</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Arial</vt:lpstr>
      <vt:lpstr>Calibri</vt:lpstr>
      <vt:lpstr>Cambria Math</vt:lpstr>
      <vt:lpstr>Times New Roman</vt:lpstr>
      <vt:lpstr>Office 主题​​</vt:lpstr>
      <vt:lpstr>Optimizing Sensing Arrays for High-Resolution Microwave Imaging</vt:lpstr>
      <vt:lpstr>Pipeline of reconstruction model</vt:lpstr>
      <vt:lpstr>What is K-mean segmentation</vt:lpstr>
      <vt:lpstr>loc1</vt:lpstr>
      <vt:lpstr>Reconstruction result</vt:lpstr>
      <vt:lpstr>Segmentation Result-freq1</vt:lpstr>
      <vt:lpstr>Segmentation Result-freq2</vt:lpstr>
      <vt:lpstr>Segmentation Result-freq3</vt:lpstr>
      <vt:lpstr>Segmentation Result-freq4</vt:lpstr>
      <vt:lpstr>Result of centroid</vt:lpstr>
      <vt:lpstr>Centroid and distance and compare with real</vt:lpstr>
      <vt:lpstr>Frequency 1-4 compare</vt:lpstr>
      <vt:lpstr>loc2(problem)</vt:lpstr>
      <vt:lpstr>Real vs Reconstruction</vt:lpstr>
      <vt:lpstr>loc3</vt:lpstr>
      <vt:lpstr>Reconstruction result</vt:lpstr>
      <vt:lpstr>Segmentation result-freq1</vt:lpstr>
      <vt:lpstr>Segmentation result-freq2</vt:lpstr>
      <vt:lpstr>Segmentation result-freq3</vt:lpstr>
      <vt:lpstr>Segmentation result-freq4</vt:lpstr>
      <vt:lpstr>Result of centroids</vt:lpstr>
      <vt:lpstr>Centroid and distance and compare with real</vt:lpstr>
      <vt:lpstr>Frequency 1-4 compare</vt:lpstr>
      <vt:lpstr>Conclusion</vt:lpstr>
      <vt:lpstr>What can we do next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Kunwei Sun</dc:creator>
  <cp:lastModifiedBy>Kunwei Sun</cp:lastModifiedBy>
  <cp:revision>8</cp:revision>
  <dcterms:created xsi:type="dcterms:W3CDTF">2024-08-26T19:22:01Z</dcterms:created>
  <dcterms:modified xsi:type="dcterms:W3CDTF">2024-08-29T18:15:17Z</dcterms:modified>
</cp:coreProperties>
</file>