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81" r:id="rId3"/>
    <p:sldId id="283" r:id="rId4"/>
    <p:sldId id="284" r:id="rId5"/>
    <p:sldId id="285" r:id="rId6"/>
    <p:sldId id="292" r:id="rId7"/>
    <p:sldId id="286" r:id="rId8"/>
    <p:sldId id="287" r:id="rId9"/>
    <p:sldId id="288" r:id="rId10"/>
    <p:sldId id="293" r:id="rId11"/>
    <p:sldId id="282" r:id="rId12"/>
    <p:sldId id="290" r:id="rId13"/>
    <p:sldId id="291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B324-754A-4108-B6CB-E9A66CA735AE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34FE-35EB-4B05-B8FB-CB901F794A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15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8C89CAE-F031-4028-A0A4-F8877E5B1B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4EFF30-A4FA-4046-A03D-2A0C7B113654}" type="datetimeFigureOut">
              <a:rPr lang="en-US" smtClean="0"/>
              <a:pPr/>
              <a:t>4/14/2015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roject_Management_Body_of_Knowledg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"/>
            <a:ext cx="6056743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300" b="1" dirty="0" smtClean="0"/>
              <a:t>PROJECT MANAGEMENT</a:t>
            </a:r>
            <a:endParaRPr lang="en-US" sz="5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Alliance Software Inc</a:t>
            </a:r>
          </a:p>
          <a:p>
            <a:r>
              <a:rPr lang="en-US" dirty="0" smtClean="0"/>
              <a:t>April 21, 2014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837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Exercise:  Identify &amp; Prioritize Stakeholders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None/>
            </a:pPr>
            <a:r>
              <a:rPr lang="en-US" dirty="0" smtClean="0"/>
              <a:t>1. G5 asked your company to create a mobile game application similar to Clash of Clans.</a:t>
            </a:r>
          </a:p>
          <a:p>
            <a:pPr marL="571500" indent="-457200">
              <a:buNone/>
            </a:pPr>
            <a:r>
              <a:rPr lang="en-US" dirty="0" smtClean="0"/>
              <a:t>     Your company: Owner/CEO, project manager, developers</a:t>
            </a:r>
          </a:p>
          <a:p>
            <a:pPr marL="571500" indent="-457200">
              <a:buNone/>
            </a:pPr>
            <a:r>
              <a:rPr lang="en-US" dirty="0" smtClean="0"/>
              <a:t>     G5: Executive board, Liaison, Test department</a:t>
            </a:r>
          </a:p>
          <a:p>
            <a:pPr marL="571500" indent="-457200">
              <a:buNone/>
            </a:pPr>
            <a:r>
              <a:rPr lang="en-US" dirty="0" smtClean="0"/>
              <a:t>     </a:t>
            </a:r>
          </a:p>
          <a:p>
            <a:pPr marL="571500" indent="-457200">
              <a:buNone/>
            </a:pPr>
            <a:r>
              <a:rPr lang="en-US" dirty="0" smtClean="0"/>
              <a:t>2. OJT Project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81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What is a PROJECT PLAN?</a:t>
            </a:r>
            <a:endParaRPr lang="en-US" sz="35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 </a:t>
            </a:r>
            <a:r>
              <a:rPr lang="en-US" dirty="0">
                <a:hlinkClick r:id="rId2" tooltip="Project Management Body of Knowledge"/>
              </a:rPr>
              <a:t>Project Management Body of Knowledge</a:t>
            </a:r>
            <a:r>
              <a:rPr lang="en-US" dirty="0"/>
              <a:t>, is: "...a formal, approved document used to guide both </a:t>
            </a:r>
            <a:r>
              <a:rPr lang="en-US" i="1" dirty="0"/>
              <a:t>project execution</a:t>
            </a:r>
            <a:r>
              <a:rPr lang="en-US" dirty="0"/>
              <a:t> and </a:t>
            </a:r>
            <a:r>
              <a:rPr lang="en-US" i="1" dirty="0"/>
              <a:t>project control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to document planning assumptions and decisions, facilitate communication among </a:t>
            </a:r>
            <a:r>
              <a:rPr lang="en-US" i="1" dirty="0"/>
              <a:t>stakeholders</a:t>
            </a:r>
            <a:r>
              <a:rPr lang="en-US" dirty="0"/>
              <a:t>, and document approved scope, cost, and schedule </a:t>
            </a:r>
            <a:r>
              <a:rPr lang="en-US" i="1" dirty="0"/>
              <a:t>baselines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79892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Contents of a PROJECT PLAN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Processes to be used</a:t>
            </a:r>
          </a:p>
          <a:p>
            <a:pPr lvl="1"/>
            <a:r>
              <a:rPr lang="en-US" sz="2400" dirty="0"/>
              <a:t>The life cycle for each phase of the project</a:t>
            </a:r>
          </a:p>
          <a:p>
            <a:pPr lvl="1"/>
            <a:r>
              <a:rPr lang="en-US" sz="2400" dirty="0"/>
              <a:t>Methods for executing the work of the project</a:t>
            </a:r>
          </a:p>
          <a:p>
            <a:pPr lvl="1"/>
            <a:r>
              <a:rPr lang="en-US" sz="2400" dirty="0"/>
              <a:t>Change management methods</a:t>
            </a:r>
          </a:p>
          <a:p>
            <a:pPr lvl="1"/>
            <a:r>
              <a:rPr lang="en-US" sz="2400" dirty="0"/>
              <a:t>Configuration management plan</a:t>
            </a:r>
          </a:p>
          <a:p>
            <a:pPr lvl="1"/>
            <a:r>
              <a:rPr lang="en-US" sz="2400" dirty="0"/>
              <a:t>Performance baseline validation</a:t>
            </a:r>
          </a:p>
          <a:p>
            <a:pPr lvl="1"/>
            <a:r>
              <a:rPr lang="en-US" sz="2400" dirty="0"/>
              <a:t>Stakeholder communication</a:t>
            </a:r>
          </a:p>
          <a:p>
            <a:pPr lvl="1"/>
            <a:r>
              <a:rPr lang="en-US" sz="2400" dirty="0"/>
              <a:t>Management reviews of content, issues, and pending </a:t>
            </a:r>
            <a:r>
              <a:rPr lang="en-US" sz="2400" dirty="0" smtClean="0"/>
              <a:t>decisions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5432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Sample Files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Project Plan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Project Schedule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Test Strategy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59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Example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OJT Project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59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00076"/>
            <a:ext cx="4881563" cy="44134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19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Identify your STAKEHOLDERS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Who will be affected by the project?</a:t>
            </a:r>
          </a:p>
          <a:p>
            <a:pPr>
              <a:lnSpc>
                <a:spcPct val="150000"/>
              </a:lnSpc>
            </a:pPr>
            <a:r>
              <a:rPr lang="en-US" dirty="0"/>
              <a:t>Who can exert influence on the project?</a:t>
            </a:r>
          </a:p>
          <a:p>
            <a:pPr>
              <a:lnSpc>
                <a:spcPct val="150000"/>
              </a:lnSpc>
            </a:pPr>
            <a:r>
              <a:rPr lang="en-US" dirty="0"/>
              <a:t>Who are interested in the project?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200400"/>
            <a:ext cx="3886200" cy="2914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16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 smtClean="0"/>
              <a:t>Prioritize your STAKEHOLDERS</a:t>
            </a:r>
            <a:endParaRPr lang="en-US" sz="35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257799" cy="40452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34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/>
              <a:t>Understand </a:t>
            </a:r>
            <a:r>
              <a:rPr lang="en-US" sz="3500" b="1" dirty="0" smtClean="0"/>
              <a:t>your KEY STAKEHOLDERS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financial or emotional interest do they have in the outcome of your work? Is it positive or negative?</a:t>
            </a:r>
          </a:p>
          <a:p>
            <a:pPr>
              <a:lnSpc>
                <a:spcPct val="150000"/>
              </a:lnSpc>
            </a:pPr>
            <a:r>
              <a:rPr lang="en-US" dirty="0"/>
              <a:t>What motivates them most of all?</a:t>
            </a:r>
          </a:p>
          <a:p>
            <a:pPr>
              <a:lnSpc>
                <a:spcPct val="150000"/>
              </a:lnSpc>
            </a:pPr>
            <a:r>
              <a:rPr lang="en-US" dirty="0"/>
              <a:t>What information do they want from you?</a:t>
            </a:r>
          </a:p>
          <a:p>
            <a:pPr>
              <a:lnSpc>
                <a:spcPct val="150000"/>
              </a:lnSpc>
            </a:pPr>
            <a:r>
              <a:rPr lang="en-US" dirty="0"/>
              <a:t>How do they want to receive information from you? What is the best way of communicating your message to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42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Example 1: </a:t>
            </a:r>
            <a:r>
              <a:rPr lang="en-US" sz="3000" b="1" dirty="0"/>
              <a:t>Identify &amp; Prioritize Stakeholders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Alliance Set-up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09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Example 2: Identify &amp; Prioritize Stakeholders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With thousands of members in the Happy Valley Area, PMI Smile </a:t>
            </a:r>
            <a:r>
              <a:rPr lang="en-US" dirty="0" smtClean="0"/>
              <a:t>Chapter </a:t>
            </a:r>
            <a:r>
              <a:rPr lang="en-US" dirty="0"/>
              <a:t>is a very large chapter </a:t>
            </a:r>
            <a:r>
              <a:rPr lang="en-US" dirty="0" smtClean="0"/>
              <a:t>. </a:t>
            </a:r>
            <a:r>
              <a:rPr lang="en-US" dirty="0"/>
              <a:t>This year, they have allocated $</a:t>
            </a:r>
            <a:r>
              <a:rPr lang="en-US" dirty="0" smtClean="0"/>
              <a:t>25K in </a:t>
            </a:r>
            <a:r>
              <a:rPr lang="en-US" dirty="0"/>
              <a:t>the technology portfolio to redesign their outdated website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767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Example 2: </a:t>
            </a:r>
            <a:r>
              <a:rPr lang="en-US" sz="3000" b="1" dirty="0"/>
              <a:t>Identify &amp; Prioritize Stakeholders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Twelve board members set the strategic directions of the chapter: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Herman (President), Michael (Past President), Lynn (Governance), </a:t>
            </a:r>
            <a:r>
              <a:rPr lang="en-US" dirty="0" smtClean="0"/>
              <a:t>Murray </a:t>
            </a:r>
            <a:r>
              <a:rPr lang="en-US" dirty="0"/>
              <a:t>(Finance), Felix (Professional Development), Andres </a:t>
            </a:r>
            <a:r>
              <a:rPr lang="en-US" dirty="0" smtClean="0"/>
              <a:t>(</a:t>
            </a:r>
            <a:r>
              <a:rPr lang="en-US" dirty="0"/>
              <a:t>External Relations), Marcelo (Membership), John (Technology), </a:t>
            </a:r>
            <a:r>
              <a:rPr lang="en-US" dirty="0" smtClean="0"/>
              <a:t>George </a:t>
            </a:r>
            <a:r>
              <a:rPr lang="en-US" dirty="0"/>
              <a:t>(Communities), Steve (Volunteers), Natalie (Marketing) and </a:t>
            </a:r>
            <a:r>
              <a:rPr lang="en-US" dirty="0" smtClean="0"/>
              <a:t>Debra </a:t>
            </a:r>
            <a:r>
              <a:rPr lang="en-US" dirty="0"/>
              <a:t>(Corporate Champions). </a:t>
            </a:r>
            <a:endParaRPr lang="en-US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Shari, Executive </a:t>
            </a:r>
            <a:r>
              <a:rPr lang="en-US" dirty="0"/>
              <a:t>Director, runs the </a:t>
            </a:r>
            <a:r>
              <a:rPr lang="en-US" dirty="0" smtClean="0"/>
              <a:t>chapter </a:t>
            </a:r>
            <a:r>
              <a:rPr lang="en-US" dirty="0"/>
              <a:t>office. Her staff, Anthony (</a:t>
            </a:r>
            <a:r>
              <a:rPr lang="en-US" dirty="0" smtClean="0"/>
              <a:t>technical support</a:t>
            </a:r>
            <a:r>
              <a:rPr lang="en-US" dirty="0"/>
              <a:t>), Shirley, </a:t>
            </a:r>
            <a:r>
              <a:rPr lang="en-US" dirty="0" smtClean="0"/>
              <a:t>Krystina </a:t>
            </a:r>
            <a:r>
              <a:rPr lang="en-US" dirty="0"/>
              <a:t>and Greg, administer the websites and manage the chapter </a:t>
            </a:r>
            <a:r>
              <a:rPr lang="en-US" dirty="0" smtClean="0"/>
              <a:t>events </a:t>
            </a:r>
            <a:r>
              <a:rPr lang="en-US" dirty="0"/>
              <a:t>(event registration, monthly meetings, etc.)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07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 smtClean="0"/>
              <a:t>Example 2: </a:t>
            </a:r>
            <a:r>
              <a:rPr lang="en-US" sz="3000" b="1" dirty="0"/>
              <a:t>Identify &amp; Prioritize Stakeholders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/>
              <a:t>There are several communities (special interest groups)within the  </a:t>
            </a:r>
            <a:r>
              <a:rPr lang="en-US" dirty="0" smtClean="0"/>
              <a:t>chapter </a:t>
            </a:r>
            <a:r>
              <a:rPr lang="en-US" dirty="0"/>
              <a:t>such as information systems, health, project management </a:t>
            </a:r>
            <a:r>
              <a:rPr lang="en-US" dirty="0" smtClean="0"/>
              <a:t>office </a:t>
            </a:r>
            <a:r>
              <a:rPr lang="en-US" dirty="0"/>
              <a:t>(PMO), government, military and students. Volunteers, </a:t>
            </a:r>
            <a:r>
              <a:rPr lang="en-US" dirty="0" smtClean="0"/>
              <a:t>sponsors</a:t>
            </a:r>
            <a:r>
              <a:rPr lang="en-US" dirty="0"/>
              <a:t>, local PMI registered education providers (REPs) and </a:t>
            </a:r>
            <a:r>
              <a:rPr lang="en-US" dirty="0" smtClean="0"/>
              <a:t>nearby PMI </a:t>
            </a:r>
            <a:r>
              <a:rPr lang="en-US" dirty="0"/>
              <a:t>chapters </a:t>
            </a:r>
            <a:r>
              <a:rPr lang="en-US" dirty="0" smtClean="0"/>
              <a:t>may be </a:t>
            </a:r>
            <a:r>
              <a:rPr lang="en-US" dirty="0"/>
              <a:t>impacted </a:t>
            </a:r>
            <a:r>
              <a:rPr lang="en-US" dirty="0" smtClean="0"/>
              <a:t>by the </a:t>
            </a:r>
            <a:r>
              <a:rPr lang="en-US" dirty="0"/>
              <a:t>project as well.</a:t>
            </a:r>
          </a:p>
        </p:txBody>
      </p:sp>
    </p:spTree>
    <p:extLst>
      <p:ext uri="{BB962C8B-B14F-4D97-AF65-F5344CB8AC3E}">
        <p14:creationId xmlns="" xmlns:p14="http://schemas.microsoft.com/office/powerpoint/2010/main" val="139095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6622</TotalTime>
  <Words>444</Words>
  <Application>Microsoft Office PowerPoint</Application>
  <PresentationFormat>On-screen Show (4:3)</PresentationFormat>
  <Paragraphs>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Adjacency</vt:lpstr>
      <vt:lpstr>PROJECT MANAGEMENT</vt:lpstr>
      <vt:lpstr>PROJECT PLANNING</vt:lpstr>
      <vt:lpstr>Identify your STAKEHOLDERS</vt:lpstr>
      <vt:lpstr>Prioritize your STAKEHOLDERS</vt:lpstr>
      <vt:lpstr>Understand your KEY STAKEHOLDERS</vt:lpstr>
      <vt:lpstr>Example 1: Identify &amp; Prioritize Stakeholders</vt:lpstr>
      <vt:lpstr>Example 2: Identify &amp; Prioritize Stakeholders</vt:lpstr>
      <vt:lpstr>Example 2: Identify &amp; Prioritize Stakeholders</vt:lpstr>
      <vt:lpstr>Example 2: Identify &amp; Prioritize Stakeholders</vt:lpstr>
      <vt:lpstr>Exercise:  Identify &amp; Prioritize Stakeholders</vt:lpstr>
      <vt:lpstr>What is a PROJECT PLAN?</vt:lpstr>
      <vt:lpstr>Contents of a PROJECT PLAN</vt:lpstr>
      <vt:lpstr>Sample Files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Clare</cp:lastModifiedBy>
  <cp:revision>139</cp:revision>
  <dcterms:created xsi:type="dcterms:W3CDTF">2014-04-19T04:43:18Z</dcterms:created>
  <dcterms:modified xsi:type="dcterms:W3CDTF">2015-04-14T15:32:53Z</dcterms:modified>
</cp:coreProperties>
</file>