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223"/>
  </p:notesMasterIdLst>
  <p:sldIdLst>
    <p:sldId id="256" r:id="rId2"/>
    <p:sldId id="517" r:id="rId3"/>
    <p:sldId id="270" r:id="rId4"/>
    <p:sldId id="508" r:id="rId5"/>
    <p:sldId id="511" r:id="rId6"/>
    <p:sldId id="510" r:id="rId7"/>
    <p:sldId id="512" r:id="rId8"/>
    <p:sldId id="513" r:id="rId9"/>
    <p:sldId id="514" r:id="rId10"/>
    <p:sldId id="515" r:id="rId11"/>
    <p:sldId id="509"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8" r:id="rId28"/>
    <p:sldId id="299" r:id="rId29"/>
    <p:sldId id="300" r:id="rId30"/>
    <p:sldId id="302" r:id="rId31"/>
    <p:sldId id="303" r:id="rId32"/>
    <p:sldId id="304" r:id="rId33"/>
    <p:sldId id="305" r:id="rId34"/>
    <p:sldId id="311" r:id="rId35"/>
    <p:sldId id="307" r:id="rId36"/>
    <p:sldId id="308" r:id="rId37"/>
    <p:sldId id="309" r:id="rId38"/>
    <p:sldId id="312" r:id="rId39"/>
    <p:sldId id="313" r:id="rId40"/>
    <p:sldId id="314" r:id="rId41"/>
    <p:sldId id="316" r:id="rId42"/>
    <p:sldId id="318" r:id="rId43"/>
    <p:sldId id="319" r:id="rId44"/>
    <p:sldId id="326" r:id="rId45"/>
    <p:sldId id="329" r:id="rId46"/>
    <p:sldId id="332" r:id="rId47"/>
    <p:sldId id="327" r:id="rId48"/>
    <p:sldId id="331" r:id="rId49"/>
    <p:sldId id="330" r:id="rId50"/>
    <p:sldId id="333" r:id="rId51"/>
    <p:sldId id="334" r:id="rId52"/>
    <p:sldId id="335" r:id="rId53"/>
    <p:sldId id="336" r:id="rId54"/>
    <p:sldId id="337" r:id="rId55"/>
    <p:sldId id="338" r:id="rId56"/>
    <p:sldId id="340" r:id="rId57"/>
    <p:sldId id="341" r:id="rId58"/>
    <p:sldId id="342" r:id="rId59"/>
    <p:sldId id="344" r:id="rId60"/>
    <p:sldId id="345" r:id="rId61"/>
    <p:sldId id="346" r:id="rId62"/>
    <p:sldId id="516" r:id="rId63"/>
    <p:sldId id="347" r:id="rId64"/>
    <p:sldId id="348" r:id="rId65"/>
    <p:sldId id="349" r:id="rId66"/>
    <p:sldId id="350" r:id="rId67"/>
    <p:sldId id="351" r:id="rId68"/>
    <p:sldId id="354" r:id="rId69"/>
    <p:sldId id="355" r:id="rId70"/>
    <p:sldId id="356" r:id="rId71"/>
    <p:sldId id="357" r:id="rId72"/>
    <p:sldId id="358" r:id="rId73"/>
    <p:sldId id="359" r:id="rId74"/>
    <p:sldId id="360" r:id="rId75"/>
    <p:sldId id="361" r:id="rId76"/>
    <p:sldId id="363" r:id="rId77"/>
    <p:sldId id="364" r:id="rId78"/>
    <p:sldId id="362" r:id="rId79"/>
    <p:sldId id="365" r:id="rId80"/>
    <p:sldId id="366" r:id="rId81"/>
    <p:sldId id="368" r:id="rId82"/>
    <p:sldId id="369" r:id="rId83"/>
    <p:sldId id="370" r:id="rId84"/>
    <p:sldId id="371" r:id="rId85"/>
    <p:sldId id="372" r:id="rId86"/>
    <p:sldId id="373" r:id="rId87"/>
    <p:sldId id="374" r:id="rId88"/>
    <p:sldId id="375" r:id="rId89"/>
    <p:sldId id="376" r:id="rId90"/>
    <p:sldId id="377" r:id="rId91"/>
    <p:sldId id="378" r:id="rId92"/>
    <p:sldId id="379" r:id="rId93"/>
    <p:sldId id="380" r:id="rId94"/>
    <p:sldId id="381" r:id="rId95"/>
    <p:sldId id="382" r:id="rId96"/>
    <p:sldId id="383" r:id="rId97"/>
    <p:sldId id="385" r:id="rId98"/>
    <p:sldId id="386" r:id="rId99"/>
    <p:sldId id="387" r:id="rId100"/>
    <p:sldId id="391" r:id="rId101"/>
    <p:sldId id="390" r:id="rId102"/>
    <p:sldId id="389" r:id="rId103"/>
    <p:sldId id="392" r:id="rId104"/>
    <p:sldId id="393" r:id="rId105"/>
    <p:sldId id="394" r:id="rId106"/>
    <p:sldId id="395" r:id="rId107"/>
    <p:sldId id="396" r:id="rId108"/>
    <p:sldId id="397" r:id="rId109"/>
    <p:sldId id="398" r:id="rId110"/>
    <p:sldId id="399" r:id="rId111"/>
    <p:sldId id="400" r:id="rId112"/>
    <p:sldId id="401" r:id="rId113"/>
    <p:sldId id="403" r:id="rId114"/>
    <p:sldId id="404" r:id="rId115"/>
    <p:sldId id="405" r:id="rId116"/>
    <p:sldId id="402" r:id="rId117"/>
    <p:sldId id="406" r:id="rId118"/>
    <p:sldId id="407" r:id="rId119"/>
    <p:sldId id="408" r:id="rId120"/>
    <p:sldId id="410" r:id="rId121"/>
    <p:sldId id="411" r:id="rId122"/>
    <p:sldId id="409" r:id="rId123"/>
    <p:sldId id="412" r:id="rId124"/>
    <p:sldId id="413" r:id="rId125"/>
    <p:sldId id="414" r:id="rId126"/>
    <p:sldId id="417" r:id="rId127"/>
    <p:sldId id="415" r:id="rId128"/>
    <p:sldId id="416" r:id="rId129"/>
    <p:sldId id="418" r:id="rId130"/>
    <p:sldId id="419" r:id="rId131"/>
    <p:sldId id="423" r:id="rId132"/>
    <p:sldId id="420" r:id="rId133"/>
    <p:sldId id="424" r:id="rId134"/>
    <p:sldId id="421" r:id="rId135"/>
    <p:sldId id="425" r:id="rId136"/>
    <p:sldId id="426" r:id="rId137"/>
    <p:sldId id="427" r:id="rId138"/>
    <p:sldId id="428" r:id="rId139"/>
    <p:sldId id="429" r:id="rId140"/>
    <p:sldId id="431" r:id="rId141"/>
    <p:sldId id="430" r:id="rId142"/>
    <p:sldId id="432" r:id="rId143"/>
    <p:sldId id="433" r:id="rId144"/>
    <p:sldId id="434" r:id="rId145"/>
    <p:sldId id="435" r:id="rId146"/>
    <p:sldId id="436" r:id="rId147"/>
    <p:sldId id="437" r:id="rId148"/>
    <p:sldId id="438" r:id="rId149"/>
    <p:sldId id="439" r:id="rId150"/>
    <p:sldId id="440" r:id="rId151"/>
    <p:sldId id="441" r:id="rId152"/>
    <p:sldId id="442" r:id="rId153"/>
    <p:sldId id="443" r:id="rId154"/>
    <p:sldId id="444" r:id="rId155"/>
    <p:sldId id="445" r:id="rId156"/>
    <p:sldId id="446" r:id="rId157"/>
    <p:sldId id="447" r:id="rId158"/>
    <p:sldId id="448" r:id="rId159"/>
    <p:sldId id="449" r:id="rId160"/>
    <p:sldId id="450" r:id="rId161"/>
    <p:sldId id="451" r:id="rId162"/>
    <p:sldId id="452" r:id="rId163"/>
    <p:sldId id="453" r:id="rId164"/>
    <p:sldId id="454" r:id="rId165"/>
    <p:sldId id="455" r:id="rId166"/>
    <p:sldId id="456" r:id="rId167"/>
    <p:sldId id="457" r:id="rId168"/>
    <p:sldId id="458" r:id="rId169"/>
    <p:sldId id="459" r:id="rId170"/>
    <p:sldId id="460" r:id="rId171"/>
    <p:sldId id="461" r:id="rId172"/>
    <p:sldId id="462" r:id="rId173"/>
    <p:sldId id="463" r:id="rId174"/>
    <p:sldId id="464" r:id="rId175"/>
    <p:sldId id="465" r:id="rId176"/>
    <p:sldId id="466" r:id="rId177"/>
    <p:sldId id="467" r:id="rId178"/>
    <p:sldId id="471" r:id="rId179"/>
    <p:sldId id="469" r:id="rId180"/>
    <p:sldId id="470" r:id="rId181"/>
    <p:sldId id="472" r:id="rId182"/>
    <p:sldId id="473" r:id="rId183"/>
    <p:sldId id="476" r:id="rId184"/>
    <p:sldId id="475" r:id="rId185"/>
    <p:sldId id="477" r:id="rId186"/>
    <p:sldId id="479" r:id="rId187"/>
    <p:sldId id="480" r:id="rId188"/>
    <p:sldId id="481" r:id="rId189"/>
    <p:sldId id="482" r:id="rId190"/>
    <p:sldId id="485" r:id="rId191"/>
    <p:sldId id="483" r:id="rId192"/>
    <p:sldId id="484" r:id="rId193"/>
    <p:sldId id="487" r:id="rId194"/>
    <p:sldId id="486" r:id="rId195"/>
    <p:sldId id="489" r:id="rId196"/>
    <p:sldId id="490" r:id="rId197"/>
    <p:sldId id="491" r:id="rId198"/>
    <p:sldId id="492" r:id="rId199"/>
    <p:sldId id="493" r:id="rId200"/>
    <p:sldId id="495" r:id="rId201"/>
    <p:sldId id="496" r:id="rId202"/>
    <p:sldId id="497" r:id="rId203"/>
    <p:sldId id="498" r:id="rId204"/>
    <p:sldId id="499" r:id="rId205"/>
    <p:sldId id="494" r:id="rId206"/>
    <p:sldId id="500" r:id="rId207"/>
    <p:sldId id="501" r:id="rId208"/>
    <p:sldId id="502" r:id="rId209"/>
    <p:sldId id="503" r:id="rId210"/>
    <p:sldId id="504" r:id="rId211"/>
    <p:sldId id="505" r:id="rId212"/>
    <p:sldId id="506" r:id="rId213"/>
    <p:sldId id="507" r:id="rId214"/>
    <p:sldId id="320" r:id="rId215"/>
    <p:sldId id="321" r:id="rId216"/>
    <p:sldId id="322" r:id="rId217"/>
    <p:sldId id="323" r:id="rId218"/>
    <p:sldId id="324" r:id="rId219"/>
    <p:sldId id="257" r:id="rId220"/>
    <p:sldId id="268" r:id="rId221"/>
    <p:sldId id="269" r:id="rId2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子敬 洪" initials="子敬" lastIdx="12" clrIdx="0">
    <p:extLst>
      <p:ext uri="{19B8F6BF-5375-455C-9EA6-DF929625EA0E}">
        <p15:presenceInfo xmlns:p15="http://schemas.microsoft.com/office/powerpoint/2012/main" userId="ad1b616e7398b0d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FCBEF"/>
    <a:srgbClr val="EAF6FC"/>
    <a:srgbClr val="D2EC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1622" autoAdjust="0"/>
  </p:normalViewPr>
  <p:slideViewPr>
    <p:cSldViewPr snapToGrid="0">
      <p:cViewPr varScale="1">
        <p:scale>
          <a:sx n="61" d="100"/>
          <a:sy n="61" d="100"/>
        </p:scale>
        <p:origin x="856" y="64"/>
      </p:cViewPr>
      <p:guideLst/>
    </p:cSldViewPr>
  </p:slideViewPr>
  <p:notesTextViewPr>
    <p:cViewPr>
      <p:scale>
        <a:sx n="3" d="2"/>
        <a:sy n="3" d="2"/>
      </p:scale>
      <p:origin x="0" y="0"/>
    </p:cViewPr>
  </p:notesTextViewPr>
  <p:sorterViewPr>
    <p:cViewPr>
      <p:scale>
        <a:sx n="100" d="100"/>
        <a:sy n="100" d="100"/>
      </p:scale>
      <p:origin x="0" y="-15204"/>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tableStyles" Target="tableStyle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notesMaster" Target="notesMasters/notesMaster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commentAuthors" Target="commentAuthor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15T13:47:05.921" idx="12">
    <p:pos x="10" y="10"/>
    <p:text>順邊提一下web container 生命週期</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10-29T11:02:35.827" idx="8">
    <p:pos x="10" y="10"/>
    <p:text>這邊做購物車標籤?範例</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10-29T11:01:16.997" idx="4">
    <p:pos x="51" y="52"/>
    <p:text/>
    <p:extLst>
      <p:ext uri="{C676402C-5697-4E1C-873F-D02D1690AC5C}">
        <p15:threadingInfo xmlns:p15="http://schemas.microsoft.com/office/powerpoint/2012/main" timeZoneBias="-480"/>
      </p:ext>
    </p:extLst>
  </p:cm>
  <p:cm authorId="1" dt="2020-10-29T11:02:01.217" idx="6">
    <p:pos x="51" y="188"/>
    <p:text>這邊要做範MVC範例</p:text>
    <p:extLst>
      <p:ext uri="{C676402C-5697-4E1C-873F-D02D1690AC5C}">
        <p15:threadingInfo xmlns:p15="http://schemas.microsoft.com/office/powerpoint/2012/main" timeZoneBias="-480">
          <p15:parentCm authorId="1" idx="4"/>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8E4838-5596-4F76-9531-8CCEBB9C9AF9}" type="datetimeFigureOut">
              <a:rPr lang="zh-TW" altLang="en-US" smtClean="0"/>
              <a:t>2021/3/18</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D7D607-E695-4FB2-97D2-170EB34AC210}" type="slidenum">
              <a:rPr lang="zh-TW" altLang="en-US" smtClean="0"/>
              <a:t>‹#›</a:t>
            </a:fld>
            <a:endParaRPr lang="zh-TW" altLang="en-US"/>
          </a:p>
        </p:txBody>
      </p:sp>
    </p:spTree>
    <p:extLst>
      <p:ext uri="{BB962C8B-B14F-4D97-AF65-F5344CB8AC3E}">
        <p14:creationId xmlns:p14="http://schemas.microsoft.com/office/powerpoint/2010/main" val="2872777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C4D7D607-E695-4FB2-97D2-170EB34AC210}" type="slidenum">
              <a:rPr lang="zh-TW" altLang="en-US" smtClean="0"/>
              <a:t>5</a:t>
            </a:fld>
            <a:endParaRPr lang="zh-TW" altLang="en-US"/>
          </a:p>
        </p:txBody>
      </p:sp>
    </p:spTree>
    <p:extLst>
      <p:ext uri="{BB962C8B-B14F-4D97-AF65-F5344CB8AC3E}">
        <p14:creationId xmlns:p14="http://schemas.microsoft.com/office/powerpoint/2010/main" val="1899088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C4D7D607-E695-4FB2-97D2-170EB34AC210}" type="slidenum">
              <a:rPr lang="zh-TW" altLang="en-US" smtClean="0"/>
              <a:t>6</a:t>
            </a:fld>
            <a:endParaRPr lang="zh-TW" altLang="en-US"/>
          </a:p>
        </p:txBody>
      </p:sp>
    </p:spTree>
    <p:extLst>
      <p:ext uri="{BB962C8B-B14F-4D97-AF65-F5344CB8AC3E}">
        <p14:creationId xmlns:p14="http://schemas.microsoft.com/office/powerpoint/2010/main" val="3370268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C4D7D607-E695-4FB2-97D2-170EB34AC210}" type="slidenum">
              <a:rPr lang="zh-TW" altLang="en-US" smtClean="0"/>
              <a:t>7</a:t>
            </a:fld>
            <a:endParaRPr lang="zh-TW" altLang="en-US"/>
          </a:p>
        </p:txBody>
      </p:sp>
    </p:spTree>
    <p:extLst>
      <p:ext uri="{BB962C8B-B14F-4D97-AF65-F5344CB8AC3E}">
        <p14:creationId xmlns:p14="http://schemas.microsoft.com/office/powerpoint/2010/main" val="3308676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C4D7D607-E695-4FB2-97D2-170EB34AC210}" type="slidenum">
              <a:rPr lang="zh-TW" altLang="en-US" smtClean="0"/>
              <a:t>8</a:t>
            </a:fld>
            <a:endParaRPr lang="zh-TW" altLang="en-US"/>
          </a:p>
        </p:txBody>
      </p:sp>
    </p:spTree>
    <p:extLst>
      <p:ext uri="{BB962C8B-B14F-4D97-AF65-F5344CB8AC3E}">
        <p14:creationId xmlns:p14="http://schemas.microsoft.com/office/powerpoint/2010/main" val="3601575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C4D7D607-E695-4FB2-97D2-170EB34AC210}" type="slidenum">
              <a:rPr lang="zh-TW" altLang="en-US" smtClean="0"/>
              <a:t>9</a:t>
            </a:fld>
            <a:endParaRPr lang="zh-TW" altLang="en-US"/>
          </a:p>
        </p:txBody>
      </p:sp>
    </p:spTree>
    <p:extLst>
      <p:ext uri="{BB962C8B-B14F-4D97-AF65-F5344CB8AC3E}">
        <p14:creationId xmlns:p14="http://schemas.microsoft.com/office/powerpoint/2010/main" val="3714623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C4D7D607-E695-4FB2-97D2-170EB34AC210}" type="slidenum">
              <a:rPr lang="zh-TW" altLang="en-US" smtClean="0"/>
              <a:t>10</a:t>
            </a:fld>
            <a:endParaRPr lang="zh-TW" altLang="en-US"/>
          </a:p>
        </p:txBody>
      </p:sp>
    </p:spTree>
    <p:extLst>
      <p:ext uri="{BB962C8B-B14F-4D97-AF65-F5344CB8AC3E}">
        <p14:creationId xmlns:p14="http://schemas.microsoft.com/office/powerpoint/2010/main" val="1245767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C4D7D607-E695-4FB2-97D2-170EB34AC210}" type="slidenum">
              <a:rPr lang="zh-TW" altLang="en-US" smtClean="0"/>
              <a:t>11</a:t>
            </a:fld>
            <a:endParaRPr lang="zh-TW" altLang="en-US"/>
          </a:p>
        </p:txBody>
      </p:sp>
    </p:spTree>
    <p:extLst>
      <p:ext uri="{BB962C8B-B14F-4D97-AF65-F5344CB8AC3E}">
        <p14:creationId xmlns:p14="http://schemas.microsoft.com/office/powerpoint/2010/main" val="313102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C4D7D607-E695-4FB2-97D2-170EB34AC210}" type="slidenum">
              <a:rPr lang="zh-TW" altLang="en-US" smtClean="0"/>
              <a:t>165</a:t>
            </a:fld>
            <a:endParaRPr lang="zh-TW" altLang="en-US"/>
          </a:p>
        </p:txBody>
      </p:sp>
    </p:spTree>
    <p:extLst>
      <p:ext uri="{BB962C8B-B14F-4D97-AF65-F5344CB8AC3E}">
        <p14:creationId xmlns:p14="http://schemas.microsoft.com/office/powerpoint/2010/main" val="2432916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C4D7D607-E695-4FB2-97D2-170EB34AC210}" type="slidenum">
              <a:rPr lang="zh-TW" altLang="en-US" smtClean="0"/>
              <a:t>196</a:t>
            </a:fld>
            <a:endParaRPr lang="zh-TW" altLang="en-US"/>
          </a:p>
        </p:txBody>
      </p:sp>
    </p:spTree>
    <p:extLst>
      <p:ext uri="{BB962C8B-B14F-4D97-AF65-F5344CB8AC3E}">
        <p14:creationId xmlns:p14="http://schemas.microsoft.com/office/powerpoint/2010/main" val="3583560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54C3E729-C3B5-4A92-9356-3494436CF44B}" type="datetimeFigureOut">
              <a:rPr lang="zh-TW" altLang="en-US" smtClean="0"/>
              <a:t>2021/3/18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FE494B6-359B-49C8-9AD9-9426145A7BD0}" type="slidenum">
              <a:rPr lang="zh-TW" altLang="en-US" smtClean="0"/>
              <a:t>‹#›</a:t>
            </a:fld>
            <a:endParaRPr lang="zh-TW" altLang="en-US"/>
          </a:p>
        </p:txBody>
      </p:sp>
    </p:spTree>
    <p:extLst>
      <p:ext uri="{BB962C8B-B14F-4D97-AF65-F5344CB8AC3E}">
        <p14:creationId xmlns:p14="http://schemas.microsoft.com/office/powerpoint/2010/main" val="3008794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4C3E729-C3B5-4A92-9356-3494436CF44B}" type="datetimeFigureOut">
              <a:rPr lang="zh-TW" altLang="en-US" smtClean="0"/>
              <a:t>2021/3/18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FE494B6-359B-49C8-9AD9-9426145A7BD0}" type="slidenum">
              <a:rPr lang="zh-TW" altLang="en-US" smtClean="0"/>
              <a:t>‹#›</a:t>
            </a:fld>
            <a:endParaRPr lang="zh-TW" altLang="en-US"/>
          </a:p>
        </p:txBody>
      </p:sp>
    </p:spTree>
    <p:extLst>
      <p:ext uri="{BB962C8B-B14F-4D97-AF65-F5344CB8AC3E}">
        <p14:creationId xmlns:p14="http://schemas.microsoft.com/office/powerpoint/2010/main" val="361905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4C3E729-C3B5-4A92-9356-3494436CF44B}" type="datetimeFigureOut">
              <a:rPr lang="zh-TW" altLang="en-US" smtClean="0"/>
              <a:t>2021/3/18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FE494B6-359B-49C8-9AD9-9426145A7BD0}"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13282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4C3E729-C3B5-4A92-9356-3494436CF44B}" type="datetimeFigureOut">
              <a:rPr lang="zh-TW" altLang="en-US" smtClean="0"/>
              <a:t>2021/3/18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FE494B6-359B-49C8-9AD9-9426145A7BD0}" type="slidenum">
              <a:rPr lang="zh-TW" altLang="en-US" smtClean="0"/>
              <a:t>‹#›</a:t>
            </a:fld>
            <a:endParaRPr lang="zh-TW" altLang="en-US"/>
          </a:p>
        </p:txBody>
      </p:sp>
    </p:spTree>
    <p:extLst>
      <p:ext uri="{BB962C8B-B14F-4D97-AF65-F5344CB8AC3E}">
        <p14:creationId xmlns:p14="http://schemas.microsoft.com/office/powerpoint/2010/main" val="2409164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4C3E729-C3B5-4A92-9356-3494436CF44B}" type="datetimeFigureOut">
              <a:rPr lang="zh-TW" altLang="en-US" smtClean="0"/>
              <a:t>2021/3/18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FE494B6-359B-49C8-9AD9-9426145A7BD0}"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87254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4C3E729-C3B5-4A92-9356-3494436CF44B}" type="datetimeFigureOut">
              <a:rPr lang="zh-TW" altLang="en-US" smtClean="0"/>
              <a:t>2021/3/18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FE494B6-359B-49C8-9AD9-9426145A7BD0}" type="slidenum">
              <a:rPr lang="zh-TW" altLang="en-US" smtClean="0"/>
              <a:t>‹#›</a:t>
            </a:fld>
            <a:endParaRPr lang="zh-TW" altLang="en-US"/>
          </a:p>
        </p:txBody>
      </p:sp>
    </p:spTree>
    <p:extLst>
      <p:ext uri="{BB962C8B-B14F-4D97-AF65-F5344CB8AC3E}">
        <p14:creationId xmlns:p14="http://schemas.microsoft.com/office/powerpoint/2010/main" val="4083897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4C3E729-C3B5-4A92-9356-3494436CF44B}" type="datetimeFigureOut">
              <a:rPr lang="zh-TW" altLang="en-US" smtClean="0"/>
              <a:t>2021/3/18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FE494B6-359B-49C8-9AD9-9426145A7BD0}" type="slidenum">
              <a:rPr lang="zh-TW" altLang="en-US" smtClean="0"/>
              <a:t>‹#›</a:t>
            </a:fld>
            <a:endParaRPr lang="zh-TW" altLang="en-US"/>
          </a:p>
        </p:txBody>
      </p:sp>
    </p:spTree>
    <p:extLst>
      <p:ext uri="{BB962C8B-B14F-4D97-AF65-F5344CB8AC3E}">
        <p14:creationId xmlns:p14="http://schemas.microsoft.com/office/powerpoint/2010/main" val="2490700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4C3E729-C3B5-4A92-9356-3494436CF44B}" type="datetimeFigureOut">
              <a:rPr lang="zh-TW" altLang="en-US" smtClean="0"/>
              <a:t>2021/3/18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FE494B6-359B-49C8-9AD9-9426145A7BD0}" type="slidenum">
              <a:rPr lang="zh-TW" altLang="en-US" smtClean="0"/>
              <a:t>‹#›</a:t>
            </a:fld>
            <a:endParaRPr lang="zh-TW" altLang="en-US"/>
          </a:p>
        </p:txBody>
      </p:sp>
    </p:spTree>
    <p:extLst>
      <p:ext uri="{BB962C8B-B14F-4D97-AF65-F5344CB8AC3E}">
        <p14:creationId xmlns:p14="http://schemas.microsoft.com/office/powerpoint/2010/main" val="2707079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4C3E729-C3B5-4A92-9356-3494436CF44B}" type="datetimeFigureOut">
              <a:rPr lang="zh-TW" altLang="en-US" smtClean="0"/>
              <a:t>2021/3/18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FE494B6-359B-49C8-9AD9-9426145A7BD0}" type="slidenum">
              <a:rPr lang="zh-TW" altLang="en-US" smtClean="0"/>
              <a:t>‹#›</a:t>
            </a:fld>
            <a:endParaRPr lang="zh-TW" altLang="en-US"/>
          </a:p>
        </p:txBody>
      </p:sp>
    </p:spTree>
    <p:extLst>
      <p:ext uri="{BB962C8B-B14F-4D97-AF65-F5344CB8AC3E}">
        <p14:creationId xmlns:p14="http://schemas.microsoft.com/office/powerpoint/2010/main" val="652792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4C3E729-C3B5-4A92-9356-3494436CF44B}" type="datetimeFigureOut">
              <a:rPr lang="zh-TW" altLang="en-US" smtClean="0"/>
              <a:t>2021/3/18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FE494B6-359B-49C8-9AD9-9426145A7BD0}" type="slidenum">
              <a:rPr lang="zh-TW" altLang="en-US" smtClean="0"/>
              <a:t>‹#›</a:t>
            </a:fld>
            <a:endParaRPr lang="zh-TW" altLang="en-US"/>
          </a:p>
        </p:txBody>
      </p:sp>
    </p:spTree>
    <p:extLst>
      <p:ext uri="{BB962C8B-B14F-4D97-AF65-F5344CB8AC3E}">
        <p14:creationId xmlns:p14="http://schemas.microsoft.com/office/powerpoint/2010/main" val="703269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54C3E729-C3B5-4A92-9356-3494436CF44B}" type="datetimeFigureOut">
              <a:rPr lang="zh-TW" altLang="en-US" smtClean="0"/>
              <a:t>2021/3/18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FE494B6-359B-49C8-9AD9-9426145A7BD0}" type="slidenum">
              <a:rPr lang="zh-TW" altLang="en-US" smtClean="0"/>
              <a:t>‹#›</a:t>
            </a:fld>
            <a:endParaRPr lang="zh-TW" altLang="en-US"/>
          </a:p>
        </p:txBody>
      </p:sp>
    </p:spTree>
    <p:extLst>
      <p:ext uri="{BB962C8B-B14F-4D97-AF65-F5344CB8AC3E}">
        <p14:creationId xmlns:p14="http://schemas.microsoft.com/office/powerpoint/2010/main" val="2204485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54C3E729-C3B5-4A92-9356-3494436CF44B}" type="datetimeFigureOut">
              <a:rPr lang="zh-TW" altLang="en-US" smtClean="0"/>
              <a:t>2021/3/18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FE494B6-359B-49C8-9AD9-9426145A7BD0}" type="slidenum">
              <a:rPr lang="zh-TW" altLang="en-US" smtClean="0"/>
              <a:t>‹#›</a:t>
            </a:fld>
            <a:endParaRPr lang="zh-TW" altLang="en-US"/>
          </a:p>
        </p:txBody>
      </p:sp>
    </p:spTree>
    <p:extLst>
      <p:ext uri="{BB962C8B-B14F-4D97-AF65-F5344CB8AC3E}">
        <p14:creationId xmlns:p14="http://schemas.microsoft.com/office/powerpoint/2010/main" val="3335814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54C3E729-C3B5-4A92-9356-3494436CF44B}" type="datetimeFigureOut">
              <a:rPr lang="zh-TW" altLang="en-US" smtClean="0"/>
              <a:t>2021/3/18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FE494B6-359B-49C8-9AD9-9426145A7BD0}" type="slidenum">
              <a:rPr lang="zh-TW" altLang="en-US" smtClean="0"/>
              <a:t>‹#›</a:t>
            </a:fld>
            <a:endParaRPr lang="zh-TW" altLang="en-US"/>
          </a:p>
        </p:txBody>
      </p:sp>
    </p:spTree>
    <p:extLst>
      <p:ext uri="{BB962C8B-B14F-4D97-AF65-F5344CB8AC3E}">
        <p14:creationId xmlns:p14="http://schemas.microsoft.com/office/powerpoint/2010/main" val="50958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C3E729-C3B5-4A92-9356-3494436CF44B}" type="datetimeFigureOut">
              <a:rPr lang="zh-TW" altLang="en-US" smtClean="0"/>
              <a:t>2021/3/18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FE494B6-359B-49C8-9AD9-9426145A7BD0}" type="slidenum">
              <a:rPr lang="zh-TW" altLang="en-US" smtClean="0"/>
              <a:t>‹#›</a:t>
            </a:fld>
            <a:endParaRPr lang="zh-TW" altLang="en-US"/>
          </a:p>
        </p:txBody>
      </p:sp>
    </p:spTree>
    <p:extLst>
      <p:ext uri="{BB962C8B-B14F-4D97-AF65-F5344CB8AC3E}">
        <p14:creationId xmlns:p14="http://schemas.microsoft.com/office/powerpoint/2010/main" val="640707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54C3E729-C3B5-4A92-9356-3494436CF44B}" type="datetimeFigureOut">
              <a:rPr lang="zh-TW" altLang="en-US" smtClean="0"/>
              <a:t>2021/3/18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FE494B6-359B-49C8-9AD9-9426145A7BD0}" type="slidenum">
              <a:rPr lang="zh-TW" altLang="en-US" smtClean="0"/>
              <a:t>‹#›</a:t>
            </a:fld>
            <a:endParaRPr lang="zh-TW" altLang="en-US"/>
          </a:p>
        </p:txBody>
      </p:sp>
    </p:spTree>
    <p:extLst>
      <p:ext uri="{BB962C8B-B14F-4D97-AF65-F5344CB8AC3E}">
        <p14:creationId xmlns:p14="http://schemas.microsoft.com/office/powerpoint/2010/main" val="1281538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FE494B6-359B-49C8-9AD9-9426145A7BD0}" type="slidenum">
              <a:rPr lang="zh-TW" altLang="en-US" smtClean="0"/>
              <a:t>‹#›</a:t>
            </a:fld>
            <a:endParaRPr lang="zh-TW" altLang="en-US"/>
          </a:p>
        </p:txBody>
      </p:sp>
      <p:sp>
        <p:nvSpPr>
          <p:cNvPr id="5" name="Date Placeholder 4"/>
          <p:cNvSpPr>
            <a:spLocks noGrp="1"/>
          </p:cNvSpPr>
          <p:nvPr>
            <p:ph type="dt" sz="half" idx="10"/>
          </p:nvPr>
        </p:nvSpPr>
        <p:spPr/>
        <p:txBody>
          <a:bodyPr/>
          <a:lstStyle/>
          <a:p>
            <a:fld id="{54C3E729-C3B5-4A92-9356-3494436CF44B}" type="datetimeFigureOut">
              <a:rPr lang="zh-TW" altLang="en-US" smtClean="0"/>
              <a:t>2021/3/18</a:t>
            </a:fld>
            <a:endParaRPr lang="zh-TW" altLang="en-US"/>
          </a:p>
        </p:txBody>
      </p:sp>
    </p:spTree>
    <p:extLst>
      <p:ext uri="{BB962C8B-B14F-4D97-AF65-F5344CB8AC3E}">
        <p14:creationId xmlns:p14="http://schemas.microsoft.com/office/powerpoint/2010/main" val="2800339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4C3E729-C3B5-4A92-9356-3494436CF44B}" type="datetimeFigureOut">
              <a:rPr lang="zh-TW" altLang="en-US" smtClean="0"/>
              <a:t>2021/3/18</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FE494B6-359B-49C8-9AD9-9426145A7BD0}" type="slidenum">
              <a:rPr lang="zh-TW" altLang="en-US" smtClean="0"/>
              <a:t>‹#›</a:t>
            </a:fld>
            <a:endParaRPr lang="zh-TW" altLang="en-US"/>
          </a:p>
        </p:txBody>
      </p:sp>
    </p:spTree>
    <p:extLst>
      <p:ext uri="{BB962C8B-B14F-4D97-AF65-F5344CB8AC3E}">
        <p14:creationId xmlns:p14="http://schemas.microsoft.com/office/powerpoint/2010/main" val="373345069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ojdkbuild/ojdkbuild" TargetMode="Externa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eclipse.org/downloads/" TargetMode="Externa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localhost:8080/myProject/myServlet?name=Jim&amp;pwd=123"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localhost:8080/JspProject/TestServelet?name=Amy"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Isosceles Triangle 9">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lumMod val="75000"/>
              <a:alpha val="88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副標題 2">
            <a:extLst>
              <a:ext uri="{FF2B5EF4-FFF2-40B4-BE49-F238E27FC236}">
                <a16:creationId xmlns:a16="http://schemas.microsoft.com/office/drawing/2014/main" id="{BE7E522B-B4C3-434C-88D4-4D98B55734FF}"/>
              </a:ext>
            </a:extLst>
          </p:cNvPr>
          <p:cNvSpPr>
            <a:spLocks noGrp="1"/>
          </p:cNvSpPr>
          <p:nvPr>
            <p:ph type="subTitle" idx="1"/>
          </p:nvPr>
        </p:nvSpPr>
        <p:spPr>
          <a:xfrm>
            <a:off x="1507067" y="4050833"/>
            <a:ext cx="7766936" cy="1096899"/>
          </a:xfrm>
        </p:spPr>
        <p:txBody>
          <a:bodyPr>
            <a:normAutofit/>
          </a:bodyPr>
          <a:lstStyle/>
          <a:p>
            <a:r>
              <a:rPr lang="zh-TW" altLang="en-US"/>
              <a:t>洪子敬</a:t>
            </a:r>
          </a:p>
        </p:txBody>
      </p:sp>
      <p:sp>
        <p:nvSpPr>
          <p:cNvPr id="2" name="標題 1">
            <a:extLst>
              <a:ext uri="{FF2B5EF4-FFF2-40B4-BE49-F238E27FC236}">
                <a16:creationId xmlns:a16="http://schemas.microsoft.com/office/drawing/2014/main" id="{F2E208C0-E806-498B-AB05-FDEEAE0FF1EC}"/>
              </a:ext>
            </a:extLst>
          </p:cNvPr>
          <p:cNvSpPr>
            <a:spLocks noGrp="1"/>
          </p:cNvSpPr>
          <p:nvPr>
            <p:ph type="ctrTitle"/>
          </p:nvPr>
        </p:nvSpPr>
        <p:spPr>
          <a:xfrm>
            <a:off x="1507067" y="1397000"/>
            <a:ext cx="7766936" cy="2653836"/>
          </a:xfrm>
        </p:spPr>
        <p:txBody>
          <a:bodyPr>
            <a:normAutofit/>
          </a:bodyPr>
          <a:lstStyle/>
          <a:p>
            <a:r>
              <a:rPr lang="en-US" altLang="zh-TW" b="1"/>
              <a:t>JavaEE Web</a:t>
            </a:r>
            <a:r>
              <a:rPr lang="zh-TW" altLang="en-US" b="1" dirty="0"/>
              <a:t>元件開發</a:t>
            </a:r>
            <a:r>
              <a:rPr lang="en-US" altLang="zh-TW" b="1"/>
              <a:t>(JSP Servlet</a:t>
            </a:r>
            <a:r>
              <a:rPr lang="en-US" altLang="zh-TW" b="1" dirty="0"/>
              <a:t>)</a:t>
            </a:r>
            <a:endParaRPr lang="zh-TW" altLang="en-US" b="1" dirty="0"/>
          </a:p>
        </p:txBody>
      </p:sp>
      <p:sp>
        <p:nvSpPr>
          <p:cNvPr id="18"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4378444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8596668" cy="1320800"/>
          </a:xfrm>
        </p:spPr>
        <p:txBody>
          <a:bodyPr/>
          <a:lstStyle/>
          <a:p>
            <a:r>
              <a:rPr lang="zh-TW" altLang="en-US" sz="3600" dirty="0"/>
              <a:t>需要有個環境把</a:t>
            </a:r>
            <a:r>
              <a:rPr lang="zh-TW" altLang="en-US" dirty="0"/>
              <a:t>資訊轉成</a:t>
            </a:r>
            <a:r>
              <a:rPr lang="en-US" altLang="zh-TW" dirty="0"/>
              <a:t>JAVA</a:t>
            </a:r>
            <a:r>
              <a:rPr lang="zh-TW" altLang="en-US" dirty="0"/>
              <a:t>物件</a:t>
            </a:r>
            <a:endParaRPr lang="zh-TW" altLang="en-US" sz="3600" dirty="0"/>
          </a:p>
        </p:txBody>
      </p:sp>
      <p:pic>
        <p:nvPicPr>
          <p:cNvPr id="16" name="圖片 15">
            <a:extLst>
              <a:ext uri="{FF2B5EF4-FFF2-40B4-BE49-F238E27FC236}">
                <a16:creationId xmlns:a16="http://schemas.microsoft.com/office/drawing/2014/main" id="{F3F0CA56-83F8-4D77-895D-7A1BC016B8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294" y="2902183"/>
            <a:ext cx="1800000" cy="1800000"/>
          </a:xfrm>
          <a:prstGeom prst="rect">
            <a:avLst/>
          </a:prstGeom>
        </p:spPr>
      </p:pic>
      <p:cxnSp>
        <p:nvCxnSpPr>
          <p:cNvPr id="29" name="直線單箭頭接點 28">
            <a:extLst>
              <a:ext uri="{FF2B5EF4-FFF2-40B4-BE49-F238E27FC236}">
                <a16:creationId xmlns:a16="http://schemas.microsoft.com/office/drawing/2014/main" id="{1E81CF7B-42DB-46FA-A528-2F4F00EED303}"/>
              </a:ext>
            </a:extLst>
          </p:cNvPr>
          <p:cNvCxnSpPr>
            <a:cxnSpLocks/>
          </p:cNvCxnSpPr>
          <p:nvPr/>
        </p:nvCxnSpPr>
        <p:spPr>
          <a:xfrm>
            <a:off x="2919914" y="3560145"/>
            <a:ext cx="159953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a:extLst>
              <a:ext uri="{FF2B5EF4-FFF2-40B4-BE49-F238E27FC236}">
                <a16:creationId xmlns:a16="http://schemas.microsoft.com/office/drawing/2014/main" id="{76ECB48E-B71C-49C9-9C9A-2458E30B3713}"/>
              </a:ext>
            </a:extLst>
          </p:cNvPr>
          <p:cNvCxnSpPr>
            <a:cxnSpLocks/>
          </p:cNvCxnSpPr>
          <p:nvPr/>
        </p:nvCxnSpPr>
        <p:spPr>
          <a:xfrm flipH="1">
            <a:off x="2919916" y="3995188"/>
            <a:ext cx="1599532" cy="116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文字方塊 32">
            <a:extLst>
              <a:ext uri="{FF2B5EF4-FFF2-40B4-BE49-F238E27FC236}">
                <a16:creationId xmlns:a16="http://schemas.microsoft.com/office/drawing/2014/main" id="{E539F34C-8890-429B-880C-979CB2A95155}"/>
              </a:ext>
            </a:extLst>
          </p:cNvPr>
          <p:cNvSpPr txBox="1"/>
          <p:nvPr/>
        </p:nvSpPr>
        <p:spPr>
          <a:xfrm>
            <a:off x="1090514" y="2474786"/>
            <a:ext cx="877163" cy="369332"/>
          </a:xfrm>
          <a:prstGeom prst="rect">
            <a:avLst/>
          </a:prstGeom>
          <a:noFill/>
        </p:spPr>
        <p:txBody>
          <a:bodyPr wrap="none" rtlCol="0">
            <a:spAutoFit/>
          </a:bodyPr>
          <a:lstStyle/>
          <a:p>
            <a:r>
              <a:rPr lang="zh-TW" altLang="en-US" dirty="0"/>
              <a:t>瀏覽器</a:t>
            </a:r>
            <a:endParaRPr lang="en-US" altLang="zh-TW" dirty="0"/>
          </a:p>
        </p:txBody>
      </p:sp>
      <p:sp>
        <p:nvSpPr>
          <p:cNvPr id="24" name="矩形: 圓角 23">
            <a:extLst>
              <a:ext uri="{FF2B5EF4-FFF2-40B4-BE49-F238E27FC236}">
                <a16:creationId xmlns:a16="http://schemas.microsoft.com/office/drawing/2014/main" id="{F36FCF09-095E-4AB2-9DDC-5ADDCC0D67B6}"/>
              </a:ext>
            </a:extLst>
          </p:cNvPr>
          <p:cNvSpPr/>
          <p:nvPr/>
        </p:nvSpPr>
        <p:spPr>
          <a:xfrm>
            <a:off x="5121682" y="2744232"/>
            <a:ext cx="3715683" cy="20830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26" name="矩形: 圓角 25">
            <a:extLst>
              <a:ext uri="{FF2B5EF4-FFF2-40B4-BE49-F238E27FC236}">
                <a16:creationId xmlns:a16="http://schemas.microsoft.com/office/drawing/2014/main" id="{AEE10225-49C3-41C2-A887-AEC374D52548}"/>
              </a:ext>
            </a:extLst>
          </p:cNvPr>
          <p:cNvSpPr/>
          <p:nvPr/>
        </p:nvSpPr>
        <p:spPr>
          <a:xfrm>
            <a:off x="5911867" y="2846396"/>
            <a:ext cx="2166675" cy="4357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Web</a:t>
            </a:r>
            <a:r>
              <a:rPr lang="zh-TW" altLang="en-US" dirty="0"/>
              <a:t> </a:t>
            </a:r>
            <a:r>
              <a:rPr lang="en-US" altLang="zh-TW" dirty="0"/>
              <a:t>Container</a:t>
            </a:r>
            <a:endParaRPr lang="zh-TW" altLang="en-US" dirty="0"/>
          </a:p>
        </p:txBody>
      </p:sp>
      <p:cxnSp>
        <p:nvCxnSpPr>
          <p:cNvPr id="27" name="直線單箭頭接點 26">
            <a:extLst>
              <a:ext uri="{FF2B5EF4-FFF2-40B4-BE49-F238E27FC236}">
                <a16:creationId xmlns:a16="http://schemas.microsoft.com/office/drawing/2014/main" id="{0DDD222E-9B8C-475A-8A98-FFF63F1C8A9F}"/>
              </a:ext>
            </a:extLst>
          </p:cNvPr>
          <p:cNvCxnSpPr/>
          <p:nvPr/>
        </p:nvCxnSpPr>
        <p:spPr>
          <a:xfrm flipH="1">
            <a:off x="5911867" y="3435532"/>
            <a:ext cx="277402" cy="620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EA1F1152-ADC9-4976-8245-C5424EE547F1}"/>
              </a:ext>
            </a:extLst>
          </p:cNvPr>
          <p:cNvCxnSpPr>
            <a:cxnSpLocks/>
          </p:cNvCxnSpPr>
          <p:nvPr/>
        </p:nvCxnSpPr>
        <p:spPr>
          <a:xfrm>
            <a:off x="7891277" y="3435532"/>
            <a:ext cx="277402" cy="620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a:extLst>
              <a:ext uri="{FF2B5EF4-FFF2-40B4-BE49-F238E27FC236}">
                <a16:creationId xmlns:a16="http://schemas.microsoft.com/office/drawing/2014/main" id="{32D22576-2235-4D7E-8CB6-B6ED71CDBAA4}"/>
              </a:ext>
            </a:extLst>
          </p:cNvPr>
          <p:cNvCxnSpPr>
            <a:cxnSpLocks/>
          </p:cNvCxnSpPr>
          <p:nvPr/>
        </p:nvCxnSpPr>
        <p:spPr>
          <a:xfrm>
            <a:off x="6995204" y="3449449"/>
            <a:ext cx="0" cy="606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矩形: 圓角 39">
            <a:extLst>
              <a:ext uri="{FF2B5EF4-FFF2-40B4-BE49-F238E27FC236}">
                <a16:creationId xmlns:a16="http://schemas.microsoft.com/office/drawing/2014/main" id="{2E2C47D6-6C06-4DBD-BCFD-D2A077A221B2}"/>
              </a:ext>
            </a:extLst>
          </p:cNvPr>
          <p:cNvSpPr/>
          <p:nvPr/>
        </p:nvSpPr>
        <p:spPr>
          <a:xfrm>
            <a:off x="5301739" y="4178461"/>
            <a:ext cx="1027416" cy="503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Servlet</a:t>
            </a:r>
            <a:endParaRPr lang="zh-TW" altLang="en-US" dirty="0"/>
          </a:p>
        </p:txBody>
      </p:sp>
      <p:sp>
        <p:nvSpPr>
          <p:cNvPr id="43" name="矩形: 圓角 42">
            <a:extLst>
              <a:ext uri="{FF2B5EF4-FFF2-40B4-BE49-F238E27FC236}">
                <a16:creationId xmlns:a16="http://schemas.microsoft.com/office/drawing/2014/main" id="{5FD666B2-7659-4068-B2CD-EAA5F849E4C2}"/>
              </a:ext>
            </a:extLst>
          </p:cNvPr>
          <p:cNvSpPr/>
          <p:nvPr/>
        </p:nvSpPr>
        <p:spPr>
          <a:xfrm>
            <a:off x="7656155" y="4176428"/>
            <a:ext cx="1027416" cy="503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Servlet</a:t>
            </a:r>
            <a:endParaRPr lang="zh-TW" altLang="en-US" dirty="0"/>
          </a:p>
        </p:txBody>
      </p:sp>
      <p:sp>
        <p:nvSpPr>
          <p:cNvPr id="44" name="矩形: 圓角 43">
            <a:extLst>
              <a:ext uri="{FF2B5EF4-FFF2-40B4-BE49-F238E27FC236}">
                <a16:creationId xmlns:a16="http://schemas.microsoft.com/office/drawing/2014/main" id="{BABD8AAC-8748-4447-8C0A-A45C4ED3092B}"/>
              </a:ext>
            </a:extLst>
          </p:cNvPr>
          <p:cNvSpPr/>
          <p:nvPr/>
        </p:nvSpPr>
        <p:spPr>
          <a:xfrm>
            <a:off x="6478947" y="4176429"/>
            <a:ext cx="1027416" cy="503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Servlet</a:t>
            </a:r>
            <a:endParaRPr lang="zh-TW" altLang="en-US" dirty="0"/>
          </a:p>
        </p:txBody>
      </p:sp>
      <p:sp>
        <p:nvSpPr>
          <p:cNvPr id="47" name="文字方塊 46">
            <a:extLst>
              <a:ext uri="{FF2B5EF4-FFF2-40B4-BE49-F238E27FC236}">
                <a16:creationId xmlns:a16="http://schemas.microsoft.com/office/drawing/2014/main" id="{1C5B5DA8-AB7B-4362-8EA2-E286B2F73F4B}"/>
              </a:ext>
            </a:extLst>
          </p:cNvPr>
          <p:cNvSpPr txBox="1"/>
          <p:nvPr/>
        </p:nvSpPr>
        <p:spPr>
          <a:xfrm>
            <a:off x="2412992" y="3059668"/>
            <a:ext cx="2708690" cy="369332"/>
          </a:xfrm>
          <a:prstGeom prst="rect">
            <a:avLst/>
          </a:prstGeom>
          <a:noFill/>
        </p:spPr>
        <p:txBody>
          <a:bodyPr wrap="none" rtlCol="0">
            <a:spAutoFit/>
          </a:bodyPr>
          <a:lstStyle/>
          <a:p>
            <a:r>
              <a:rPr lang="en-US" altLang="zh-TW" dirty="0"/>
              <a:t>HTTP Request(</a:t>
            </a:r>
            <a:r>
              <a:rPr lang="zh-TW" altLang="en-US" dirty="0"/>
              <a:t>文字資訊</a:t>
            </a:r>
            <a:r>
              <a:rPr lang="en-US" altLang="zh-TW" dirty="0"/>
              <a:t>)</a:t>
            </a:r>
            <a:endParaRPr lang="zh-TW" altLang="en-US" dirty="0"/>
          </a:p>
        </p:txBody>
      </p:sp>
      <p:pic>
        <p:nvPicPr>
          <p:cNvPr id="49" name="圖片 48">
            <a:extLst>
              <a:ext uri="{FF2B5EF4-FFF2-40B4-BE49-F238E27FC236}">
                <a16:creationId xmlns:a16="http://schemas.microsoft.com/office/drawing/2014/main" id="{B9B5A1C7-3AE3-46EE-829C-DB9600DC82F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590881" y="1707912"/>
            <a:ext cx="777284" cy="779897"/>
          </a:xfrm>
          <a:prstGeom prst="rect">
            <a:avLst/>
          </a:prstGeom>
        </p:spPr>
      </p:pic>
      <p:sp>
        <p:nvSpPr>
          <p:cNvPr id="50" name="文字方塊 49">
            <a:extLst>
              <a:ext uri="{FF2B5EF4-FFF2-40B4-BE49-F238E27FC236}">
                <a16:creationId xmlns:a16="http://schemas.microsoft.com/office/drawing/2014/main" id="{5CD3D112-0443-4538-93E6-F334F5D2807F}"/>
              </a:ext>
            </a:extLst>
          </p:cNvPr>
          <p:cNvSpPr txBox="1"/>
          <p:nvPr/>
        </p:nvSpPr>
        <p:spPr>
          <a:xfrm>
            <a:off x="6140498" y="1185239"/>
            <a:ext cx="1704313" cy="369332"/>
          </a:xfrm>
          <a:prstGeom prst="rect">
            <a:avLst/>
          </a:prstGeom>
          <a:noFill/>
        </p:spPr>
        <p:txBody>
          <a:bodyPr wrap="none" rtlCol="0">
            <a:spAutoFit/>
          </a:bodyPr>
          <a:lstStyle/>
          <a:p>
            <a:r>
              <a:rPr lang="zh-TW" altLang="en-US" dirty="0"/>
              <a:t>伺服器</a:t>
            </a:r>
            <a:r>
              <a:rPr lang="en-US" altLang="zh-TW" dirty="0"/>
              <a:t>(Server)</a:t>
            </a:r>
            <a:endParaRPr lang="zh-TW" altLang="en-US" dirty="0"/>
          </a:p>
        </p:txBody>
      </p:sp>
      <p:sp>
        <p:nvSpPr>
          <p:cNvPr id="31" name="標題 1">
            <a:extLst>
              <a:ext uri="{FF2B5EF4-FFF2-40B4-BE49-F238E27FC236}">
                <a16:creationId xmlns:a16="http://schemas.microsoft.com/office/drawing/2014/main" id="{7D2F1837-DFCB-44FF-99A7-B79FE2CFA399}"/>
              </a:ext>
            </a:extLst>
          </p:cNvPr>
          <p:cNvSpPr txBox="1">
            <a:spLocks/>
          </p:cNvSpPr>
          <p:nvPr/>
        </p:nvSpPr>
        <p:spPr>
          <a:xfrm>
            <a:off x="-427989" y="5393483"/>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altLang="zh-TW" dirty="0"/>
              <a:t>…</a:t>
            </a:r>
            <a:r>
              <a:rPr lang="zh-TW" altLang="en-US" dirty="0"/>
              <a:t>但好像還不夠？</a:t>
            </a:r>
            <a:endParaRPr lang="en-US" altLang="zh-TW" dirty="0"/>
          </a:p>
          <a:p>
            <a:pPr algn="r"/>
            <a:r>
              <a:rPr lang="zh-TW" altLang="en-US" dirty="0"/>
              <a:t>後端的語言不只有</a:t>
            </a:r>
            <a:r>
              <a:rPr lang="en-US" altLang="zh-TW" dirty="0"/>
              <a:t>JAVA!</a:t>
            </a:r>
            <a:endParaRPr lang="zh-TW" altLang="en-US" dirty="0"/>
          </a:p>
        </p:txBody>
      </p:sp>
      <p:sp>
        <p:nvSpPr>
          <p:cNvPr id="32" name="文字方塊 31">
            <a:extLst>
              <a:ext uri="{FF2B5EF4-FFF2-40B4-BE49-F238E27FC236}">
                <a16:creationId xmlns:a16="http://schemas.microsoft.com/office/drawing/2014/main" id="{AAA7CB81-D46A-479D-A38E-CF0D738550A5}"/>
              </a:ext>
            </a:extLst>
          </p:cNvPr>
          <p:cNvSpPr txBox="1"/>
          <p:nvPr/>
        </p:nvSpPr>
        <p:spPr>
          <a:xfrm>
            <a:off x="8837365" y="3348857"/>
            <a:ext cx="2654493" cy="646331"/>
          </a:xfrm>
          <a:prstGeom prst="rect">
            <a:avLst/>
          </a:prstGeom>
          <a:noFill/>
        </p:spPr>
        <p:txBody>
          <a:bodyPr wrap="square" rtlCol="0">
            <a:spAutoFit/>
          </a:bodyPr>
          <a:lstStyle/>
          <a:p>
            <a:r>
              <a:rPr lang="en-US" altLang="zh-TW" i="0" dirty="0" err="1">
                <a:solidFill>
                  <a:srgbClr val="000000"/>
                </a:solidFill>
                <a:effectLst/>
                <a:latin typeface="Times New Roman" panose="02020603050405020304" pitchFamily="18" charset="0"/>
              </a:rPr>
              <a:t>HttpServletRequest</a:t>
            </a:r>
            <a:endParaRPr lang="en-US" altLang="zh-TW" i="0" dirty="0">
              <a:solidFill>
                <a:srgbClr val="000000"/>
              </a:solidFill>
              <a:effectLst/>
              <a:latin typeface="Times New Roman" panose="02020603050405020304" pitchFamily="18" charset="0"/>
            </a:endParaRPr>
          </a:p>
          <a:p>
            <a:r>
              <a:rPr lang="en-US" altLang="zh-TW" dirty="0"/>
              <a:t>(JAVA</a:t>
            </a:r>
            <a:r>
              <a:rPr lang="zh-TW" altLang="en-US" dirty="0"/>
              <a:t>看得懂的物件</a:t>
            </a:r>
            <a:r>
              <a:rPr lang="en-US" altLang="zh-TW" dirty="0"/>
              <a:t>)</a:t>
            </a:r>
            <a:endParaRPr lang="zh-TW" altLang="en-US" dirty="0"/>
          </a:p>
        </p:txBody>
      </p:sp>
      <p:sp>
        <p:nvSpPr>
          <p:cNvPr id="34" name="文字方塊 33">
            <a:extLst>
              <a:ext uri="{FF2B5EF4-FFF2-40B4-BE49-F238E27FC236}">
                <a16:creationId xmlns:a16="http://schemas.microsoft.com/office/drawing/2014/main" id="{7AB027A5-5BF2-46E2-A5CF-658E5F3BF585}"/>
              </a:ext>
            </a:extLst>
          </p:cNvPr>
          <p:cNvSpPr txBox="1"/>
          <p:nvPr/>
        </p:nvSpPr>
        <p:spPr>
          <a:xfrm>
            <a:off x="570338" y="4741057"/>
            <a:ext cx="1917513" cy="369332"/>
          </a:xfrm>
          <a:prstGeom prst="rect">
            <a:avLst/>
          </a:prstGeom>
          <a:noFill/>
        </p:spPr>
        <p:txBody>
          <a:bodyPr wrap="none" rtlCol="0">
            <a:spAutoFit/>
          </a:bodyPr>
          <a:lstStyle/>
          <a:p>
            <a:r>
              <a:rPr lang="zh-TW" altLang="en-US" dirty="0"/>
              <a:t>使用</a:t>
            </a:r>
            <a:r>
              <a:rPr lang="en-US" altLang="zh-TW" dirty="0"/>
              <a:t>URI</a:t>
            </a:r>
            <a:r>
              <a:rPr lang="zh-TW" altLang="en-US" dirty="0"/>
              <a:t>定位資源</a:t>
            </a:r>
          </a:p>
        </p:txBody>
      </p:sp>
    </p:spTree>
    <p:extLst>
      <p:ext uri="{BB962C8B-B14F-4D97-AF65-F5344CB8AC3E}">
        <p14:creationId xmlns:p14="http://schemas.microsoft.com/office/powerpoint/2010/main" val="409446560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80142" y="660400"/>
            <a:ext cx="8928243" cy="6197600"/>
          </a:xfrm>
        </p:spPr>
        <p:txBody>
          <a:bodyPr>
            <a:noAutofit/>
          </a:bodyPr>
          <a:lstStyle/>
          <a:p>
            <a:pPr algn="just">
              <a:spcBef>
                <a:spcPts val="1400"/>
              </a:spcBef>
            </a:pPr>
            <a:r>
              <a:rPr lang="en-US" altLang="zh-TW" sz="2000" dirty="0"/>
              <a:t>Filter</a:t>
            </a:r>
            <a:r>
              <a:rPr lang="zh-TW" altLang="en-US" sz="2000" dirty="0"/>
              <a:t>是一段可以重複使用的程式，可以用來轉換</a:t>
            </a:r>
            <a:r>
              <a:rPr lang="en-US" altLang="zh-TW" sz="2000" dirty="0"/>
              <a:t>HTTP</a:t>
            </a:r>
            <a:r>
              <a:rPr lang="zh-TW" altLang="en-US" sz="2000" dirty="0"/>
              <a:t>請求、回應和標頭資訊。</a:t>
            </a:r>
            <a:r>
              <a:rPr lang="en-US" altLang="zh-TW" sz="2000" dirty="0"/>
              <a:t>Filter</a:t>
            </a:r>
            <a:r>
              <a:rPr lang="zh-TW" altLang="en-US" sz="2000" dirty="0"/>
              <a:t>不像</a:t>
            </a:r>
            <a:r>
              <a:rPr lang="en-US" altLang="zh-TW" sz="2000" dirty="0"/>
              <a:t>Servlet</a:t>
            </a:r>
            <a:r>
              <a:rPr lang="zh-TW" altLang="en-US" sz="2000" dirty="0"/>
              <a:t>，它不能主動產生一個請求或者回應，它只是修改對某一資源的請求，或者修改從某一程式的回應。</a:t>
            </a:r>
            <a:r>
              <a:rPr lang="en-US" altLang="zh-TW" sz="2000" dirty="0"/>
              <a:t>Servlet</a:t>
            </a:r>
            <a:r>
              <a:rPr lang="zh-TW" altLang="en-US" sz="2000" dirty="0"/>
              <a:t>中的過濾器</a:t>
            </a:r>
            <a:r>
              <a:rPr lang="en-US" altLang="zh-TW" sz="2000" dirty="0"/>
              <a:t>Filter</a:t>
            </a:r>
            <a:r>
              <a:rPr lang="zh-TW" altLang="en-US" sz="2000" dirty="0"/>
              <a:t>是實現了</a:t>
            </a:r>
            <a:r>
              <a:rPr lang="en-US" altLang="zh-TW" sz="2000" dirty="0" err="1"/>
              <a:t>javax.servlet.Filter</a:t>
            </a:r>
            <a:r>
              <a:rPr lang="zh-TW" altLang="en-US" sz="2000" dirty="0"/>
              <a:t>介面的伺服器端程式，主要的用途是過濾字元編碼、做一些業務邏輯判斷等。</a:t>
            </a:r>
          </a:p>
          <a:p>
            <a:pPr algn="just">
              <a:spcBef>
                <a:spcPts val="1400"/>
              </a:spcBef>
            </a:pPr>
            <a:r>
              <a:rPr lang="zh-TW" altLang="en-US" sz="2000" dirty="0"/>
              <a:t>定義在</a:t>
            </a:r>
            <a:r>
              <a:rPr lang="en-US" altLang="zh-TW" sz="2000" dirty="0" err="1"/>
              <a:t>javax.servlet</a:t>
            </a:r>
            <a:r>
              <a:rPr lang="en-US" altLang="zh-TW" sz="2000" dirty="0"/>
              <a:t> Package (</a:t>
            </a:r>
            <a:r>
              <a:rPr lang="zh-TW" altLang="en-US" sz="2000" dirty="0"/>
              <a:t>套件</a:t>
            </a:r>
            <a:r>
              <a:rPr lang="en-US" altLang="zh-TW" sz="2000" dirty="0"/>
              <a:t>)</a:t>
            </a:r>
          </a:p>
          <a:p>
            <a:pPr algn="just">
              <a:spcBef>
                <a:spcPts val="1400"/>
              </a:spcBef>
            </a:pPr>
            <a:r>
              <a:rPr lang="zh-TW" altLang="en-US" sz="2000" dirty="0">
                <a:latin typeface="Consolas" panose="020B0609020204030204" pitchFamily="49" charset="0"/>
              </a:rPr>
              <a:t>此介面定義的方法</a:t>
            </a:r>
            <a:r>
              <a:rPr lang="en-US" altLang="zh-TW" sz="2000" dirty="0">
                <a:latin typeface="Consolas" panose="020B0609020204030204" pitchFamily="49" charset="0"/>
              </a:rPr>
              <a:t>:</a:t>
            </a:r>
          </a:p>
          <a:p>
            <a:pPr lvl="1" algn="just">
              <a:spcBef>
                <a:spcPts val="1400"/>
              </a:spcBef>
              <a:buFont typeface="Wingdings" panose="05000000000000000000" pitchFamily="2" charset="2"/>
              <a:buChar char="l"/>
            </a:pPr>
            <a:r>
              <a:rPr lang="en-US" altLang="zh-TW" sz="2000" dirty="0" err="1">
                <a:latin typeface="Consolas" panose="020B0609020204030204" pitchFamily="49" charset="0"/>
              </a:rPr>
              <a:t>init</a:t>
            </a:r>
            <a:r>
              <a:rPr lang="en-US" altLang="zh-TW" sz="2000" dirty="0">
                <a:latin typeface="Consolas" panose="020B0609020204030204" pitchFamily="49" charset="0"/>
              </a:rPr>
              <a:t>(</a:t>
            </a:r>
            <a:r>
              <a:rPr lang="en-US" altLang="zh-TW" sz="2000" dirty="0" err="1">
                <a:latin typeface="Consolas" panose="020B0609020204030204" pitchFamily="49" charset="0"/>
              </a:rPr>
              <a:t>FilterConfig</a:t>
            </a:r>
            <a:r>
              <a:rPr lang="en-US" altLang="zh-TW" sz="2000" dirty="0">
                <a:latin typeface="Consolas" panose="020B0609020204030204" pitchFamily="49" charset="0"/>
              </a:rPr>
              <a:t>)</a:t>
            </a:r>
          </a:p>
          <a:p>
            <a:pPr lvl="1" algn="just">
              <a:spcBef>
                <a:spcPts val="1400"/>
              </a:spcBef>
              <a:buFont typeface="Wingdings" panose="05000000000000000000" pitchFamily="2" charset="2"/>
              <a:buChar char="l"/>
            </a:pPr>
            <a:r>
              <a:rPr lang="en-US" altLang="zh-TW" sz="2000" dirty="0">
                <a:latin typeface="Consolas" panose="020B0609020204030204" pitchFamily="49" charset="0"/>
              </a:rPr>
              <a:t>destroy()</a:t>
            </a:r>
          </a:p>
          <a:p>
            <a:pPr lvl="1" algn="just">
              <a:spcBef>
                <a:spcPts val="1400"/>
              </a:spcBef>
              <a:buFont typeface="Wingdings" panose="05000000000000000000" pitchFamily="2" charset="2"/>
              <a:buChar char="l"/>
            </a:pPr>
            <a:r>
              <a:rPr lang="en-US" altLang="zh-TW" sz="2000" dirty="0" err="1">
                <a:latin typeface="Consolas" panose="020B0609020204030204" pitchFamily="49" charset="0"/>
              </a:rPr>
              <a:t>doFilter</a:t>
            </a:r>
            <a:r>
              <a:rPr lang="en-US" altLang="zh-TW" sz="2000" dirty="0">
                <a:latin typeface="Consolas" panose="020B0609020204030204" pitchFamily="49" charset="0"/>
              </a:rPr>
              <a:t>(ServletRequest</a:t>
            </a:r>
            <a:r>
              <a:rPr lang="zh-TW" altLang="en-US" sz="2000" dirty="0">
                <a:latin typeface="Consolas" panose="020B0609020204030204" pitchFamily="49" charset="0"/>
              </a:rPr>
              <a:t> </a:t>
            </a:r>
            <a:r>
              <a:rPr lang="en-US" altLang="zh-TW" sz="2000" dirty="0">
                <a:latin typeface="Consolas" panose="020B0609020204030204" pitchFamily="49" charset="0"/>
              </a:rPr>
              <a:t>,</a:t>
            </a:r>
            <a:r>
              <a:rPr lang="zh-TW" altLang="en-US" sz="2000" dirty="0">
                <a:latin typeface="Consolas" panose="020B0609020204030204" pitchFamily="49" charset="0"/>
              </a:rPr>
              <a:t> </a:t>
            </a:r>
            <a:r>
              <a:rPr lang="en-US" altLang="zh-TW" sz="2000" dirty="0" err="1">
                <a:latin typeface="Consolas" panose="020B0609020204030204" pitchFamily="49" charset="0"/>
              </a:rPr>
              <a:t>ServletResponse</a:t>
            </a:r>
            <a:r>
              <a:rPr lang="zh-TW" altLang="en-US" sz="2000" dirty="0">
                <a:latin typeface="Consolas" panose="020B0609020204030204" pitchFamily="49" charset="0"/>
              </a:rPr>
              <a:t> </a:t>
            </a:r>
            <a:r>
              <a:rPr lang="en-US" altLang="zh-TW" sz="2000" dirty="0">
                <a:latin typeface="Consolas" panose="020B0609020204030204" pitchFamily="49" charset="0"/>
              </a:rPr>
              <a:t>, </a:t>
            </a:r>
            <a:r>
              <a:rPr lang="en-US" altLang="zh-TW" sz="2000" dirty="0" err="1">
                <a:latin typeface="Consolas" panose="020B0609020204030204" pitchFamily="49" charset="0"/>
              </a:rPr>
              <a:t>FilterChain</a:t>
            </a:r>
            <a:r>
              <a:rPr lang="en-US" altLang="zh-TW" sz="2000" dirty="0">
                <a:latin typeface="Consolas" panose="020B0609020204030204" pitchFamily="49" charset="0"/>
              </a:rPr>
              <a:t>)</a:t>
            </a:r>
          </a:p>
          <a:p>
            <a:pPr algn="just">
              <a:spcBef>
                <a:spcPts val="1400"/>
              </a:spcBef>
            </a:pPr>
            <a:r>
              <a:rPr lang="zh-TW" altLang="en-US" sz="2000" dirty="0"/>
              <a:t>與監聽器</a:t>
            </a:r>
            <a:r>
              <a:rPr lang="en-US" altLang="zh-TW" sz="2000" dirty="0"/>
              <a:t>(</a:t>
            </a:r>
            <a:r>
              <a:rPr lang="en-US" altLang="zh-TW" sz="2000" b="0" i="0" dirty="0">
                <a:solidFill>
                  <a:srgbClr val="191919"/>
                </a:solidFill>
                <a:effectLst/>
                <a:latin typeface="微軟正黑體" panose="020B0604030504040204" pitchFamily="34" charset="-120"/>
                <a:ea typeface="微軟正黑體" panose="020B0604030504040204" pitchFamily="34" charset="-120"/>
              </a:rPr>
              <a:t>Listener</a:t>
            </a:r>
            <a:r>
              <a:rPr lang="en-US" altLang="zh-TW" sz="2000" dirty="0"/>
              <a:t>)</a:t>
            </a:r>
            <a:r>
              <a:rPr lang="zh-TW" altLang="en-US" sz="2000" dirty="0"/>
              <a:t>差異</a:t>
            </a:r>
            <a:endParaRPr lang="en-US" altLang="zh-TW" sz="2000" dirty="0"/>
          </a:p>
          <a:p>
            <a:pPr marL="400050" lvl="1" indent="0" algn="just">
              <a:spcBef>
                <a:spcPts val="1400"/>
              </a:spcBef>
              <a:buNone/>
            </a:pPr>
            <a:r>
              <a:rPr lang="zh-TW" altLang="en-US" sz="2000" dirty="0"/>
              <a:t>監聽器本身無法攔截請求與回應，只能監聽</a:t>
            </a:r>
            <a:r>
              <a:rPr lang="en-US" altLang="zh-TW" sz="2000" dirty="0"/>
              <a:t>Web</a:t>
            </a:r>
            <a:r>
              <a:rPr lang="zh-TW" altLang="en-US" sz="2000" dirty="0"/>
              <a:t>伺服器的某些動作，再根據其動作做出回應</a:t>
            </a:r>
            <a:r>
              <a:rPr lang="en-US" altLang="zh-TW" sz="2000" dirty="0"/>
              <a:t>(</a:t>
            </a:r>
            <a:r>
              <a:rPr lang="zh-TW" altLang="en-US" sz="2000" dirty="0"/>
              <a:t>通常為物件的建立與銷毀</a:t>
            </a:r>
            <a:r>
              <a:rPr lang="en-US" altLang="zh-TW" sz="2000" dirty="0"/>
              <a:t>)</a:t>
            </a:r>
            <a:r>
              <a:rPr lang="zh-TW" altLang="en-US" sz="2000" dirty="0"/>
              <a:t>，主要作用為：做初始化的工作、設定一些基本的內容</a:t>
            </a:r>
            <a:r>
              <a:rPr lang="en-US" altLang="zh-TW" sz="2000" dirty="0"/>
              <a:t>(</a:t>
            </a:r>
            <a:r>
              <a:rPr lang="zh-TW" altLang="en-US" sz="2000" dirty="0"/>
              <a:t>引數或物件</a:t>
            </a:r>
            <a:r>
              <a:rPr lang="en-US" altLang="zh-TW" sz="2000" dirty="0"/>
              <a:t>)</a:t>
            </a:r>
            <a:r>
              <a:rPr lang="zh-TW" altLang="en-US" sz="2000" dirty="0"/>
              <a:t>。</a:t>
            </a:r>
            <a:endParaRPr lang="en-US" altLang="zh-TW" sz="2000" dirty="0"/>
          </a:p>
          <a:p>
            <a:pPr algn="just">
              <a:spcBef>
                <a:spcPts val="1400"/>
              </a:spcBef>
            </a:pPr>
            <a:r>
              <a:rPr lang="en-US" altLang="zh-TW" sz="2000" b="0" i="0" dirty="0">
                <a:solidFill>
                  <a:srgbClr val="191919"/>
                </a:solidFill>
                <a:effectLst/>
                <a:latin typeface="微軟正黑體" panose="020B0604030504040204" pitchFamily="34" charset="-120"/>
                <a:ea typeface="微軟正黑體" panose="020B0604030504040204" pitchFamily="34" charset="-120"/>
              </a:rPr>
              <a:t>web.xml </a:t>
            </a:r>
            <a:r>
              <a:rPr lang="zh-TW" altLang="en-US" sz="2000" b="0" i="0" dirty="0">
                <a:solidFill>
                  <a:srgbClr val="191919"/>
                </a:solidFill>
                <a:effectLst/>
                <a:latin typeface="微軟正黑體" panose="020B0604030504040204" pitchFamily="34" charset="-120"/>
                <a:ea typeface="微軟正黑體" panose="020B0604030504040204" pitchFamily="34" charset="-120"/>
              </a:rPr>
              <a:t>的執行順序是：</a:t>
            </a:r>
            <a:r>
              <a:rPr lang="en-US" altLang="zh-TW" sz="2000" b="0" i="0" dirty="0">
                <a:solidFill>
                  <a:srgbClr val="191919"/>
                </a:solidFill>
                <a:effectLst/>
                <a:latin typeface="微軟正黑體" panose="020B0604030504040204" pitchFamily="34" charset="-120"/>
                <a:ea typeface="微軟正黑體" panose="020B0604030504040204" pitchFamily="34" charset="-120"/>
              </a:rPr>
              <a:t>context-param -&gt; listener -&gt; filter -&gt; servlet </a:t>
            </a:r>
            <a:endParaRPr lang="en-US" altLang="zh-TW" sz="2000" dirty="0"/>
          </a:p>
        </p:txBody>
      </p:sp>
      <p:sp>
        <p:nvSpPr>
          <p:cNvPr id="4" name="標題 1">
            <a:extLst>
              <a:ext uri="{FF2B5EF4-FFF2-40B4-BE49-F238E27FC236}">
                <a16:creationId xmlns:a16="http://schemas.microsoft.com/office/drawing/2014/main" id="{0B85A18B-9023-47FA-B537-F9B255C9DE3B}"/>
              </a:ext>
            </a:extLst>
          </p:cNvPr>
          <p:cNvSpPr txBox="1">
            <a:spLocks/>
          </p:cNvSpPr>
          <p:nvPr/>
        </p:nvSpPr>
        <p:spPr>
          <a:xfrm>
            <a:off x="0" y="0"/>
            <a:ext cx="10850270"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TW" sz="3600"/>
              <a:t>16-1 Filter</a:t>
            </a:r>
            <a:r>
              <a:rPr lang="zh-TW" altLang="en-US" sz="3600" dirty="0"/>
              <a:t>介面</a:t>
            </a:r>
            <a:endParaRPr lang="zh-TW" altLang="en-US" dirty="0"/>
          </a:p>
        </p:txBody>
      </p:sp>
    </p:spTree>
    <p:extLst>
      <p:ext uri="{BB962C8B-B14F-4D97-AF65-F5344CB8AC3E}">
        <p14:creationId xmlns:p14="http://schemas.microsoft.com/office/powerpoint/2010/main" val="72085605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10850270" cy="1320800"/>
          </a:xfrm>
        </p:spPr>
        <p:txBody>
          <a:bodyPr/>
          <a:lstStyle/>
          <a:p>
            <a:r>
              <a:rPr lang="en-US" altLang="zh-TW" sz="3600"/>
              <a:t>16-2 FilterChain</a:t>
            </a:r>
            <a:r>
              <a:rPr lang="zh-TW" altLang="en-US" sz="3600" dirty="0"/>
              <a:t>介面與</a:t>
            </a:r>
            <a:r>
              <a:rPr lang="en-US" altLang="zh-TW" sz="3600" dirty="0" err="1"/>
              <a:t>FilterConfig</a:t>
            </a:r>
            <a:r>
              <a:rPr lang="zh-TW" altLang="en-US" sz="3600" dirty="0"/>
              <a:t>介面</a:t>
            </a:r>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482125" y="773577"/>
            <a:ext cx="8764617" cy="5832706"/>
          </a:xfrm>
        </p:spPr>
        <p:txBody>
          <a:bodyPr>
            <a:noAutofit/>
          </a:bodyPr>
          <a:lstStyle/>
          <a:p>
            <a:pPr algn="just">
              <a:lnSpc>
                <a:spcPct val="80000"/>
              </a:lnSpc>
            </a:pPr>
            <a:r>
              <a:rPr lang="en-US" altLang="zh-TW" sz="2000" dirty="0" err="1"/>
              <a:t>FilterChain</a:t>
            </a:r>
            <a:r>
              <a:rPr lang="zh-TW" altLang="en-US" sz="2000" dirty="0"/>
              <a:t>介面</a:t>
            </a:r>
            <a:r>
              <a:rPr lang="en-US" altLang="zh-TW" sz="2000" dirty="0"/>
              <a:t>:</a:t>
            </a:r>
          </a:p>
          <a:p>
            <a:pPr lvl="1" algn="just">
              <a:lnSpc>
                <a:spcPct val="80000"/>
              </a:lnSpc>
              <a:buFont typeface="Wingdings" panose="05000000000000000000" pitchFamily="2" charset="2"/>
              <a:buChar char="l"/>
            </a:pPr>
            <a:r>
              <a:rPr lang="zh-TW" altLang="en-US" sz="2000" dirty="0"/>
              <a:t>負責在</a:t>
            </a:r>
            <a:r>
              <a:rPr lang="en-US" altLang="zh-TW" sz="2000" dirty="0"/>
              <a:t>Web Container(</a:t>
            </a:r>
            <a:r>
              <a:rPr lang="zh-TW" altLang="en-US" sz="2000" dirty="0"/>
              <a:t>容器</a:t>
            </a:r>
            <a:r>
              <a:rPr lang="en-US" altLang="zh-TW" sz="2000" dirty="0"/>
              <a:t>)</a:t>
            </a:r>
            <a:r>
              <a:rPr lang="zh-TW" altLang="en-US" sz="2000" dirty="0"/>
              <a:t>的請求資源中提供符合的過濾器鍊，</a:t>
            </a:r>
            <a:r>
              <a:rPr lang="en-US" altLang="zh-TW" sz="2000" dirty="0"/>
              <a:t>Filter</a:t>
            </a:r>
            <a:r>
              <a:rPr lang="zh-TW" altLang="en-US" sz="2000" dirty="0"/>
              <a:t>介面透過</a:t>
            </a:r>
            <a:r>
              <a:rPr lang="en-US" altLang="zh-TW" sz="2000" dirty="0" err="1"/>
              <a:t>FilterChain</a:t>
            </a:r>
            <a:r>
              <a:rPr lang="zh-TW" altLang="en-US" sz="2000" dirty="0"/>
              <a:t>介面呼叫在此過濾器鍊中的過濾器</a:t>
            </a:r>
          </a:p>
          <a:p>
            <a:pPr lvl="1" algn="just">
              <a:lnSpc>
                <a:spcPct val="80000"/>
              </a:lnSpc>
              <a:buFont typeface="Wingdings" panose="05000000000000000000" pitchFamily="2" charset="2"/>
              <a:buChar char="l"/>
            </a:pPr>
            <a:r>
              <a:rPr lang="zh-TW" altLang="en-US" sz="2000" dirty="0"/>
              <a:t>定義在</a:t>
            </a:r>
            <a:r>
              <a:rPr lang="en-US" altLang="zh-TW" sz="2000" dirty="0" err="1"/>
              <a:t>javax.servlet</a:t>
            </a:r>
            <a:r>
              <a:rPr lang="en-US" altLang="zh-TW" sz="2000" dirty="0"/>
              <a:t> Package (</a:t>
            </a:r>
            <a:r>
              <a:rPr lang="zh-TW" altLang="en-US" sz="2000" dirty="0"/>
              <a:t>套件</a:t>
            </a:r>
            <a:r>
              <a:rPr lang="en-US" altLang="zh-TW" sz="2000" dirty="0"/>
              <a:t>)</a:t>
            </a:r>
          </a:p>
          <a:p>
            <a:pPr lvl="1" algn="just">
              <a:lnSpc>
                <a:spcPct val="80000"/>
              </a:lnSpc>
              <a:buFont typeface="Wingdings" panose="05000000000000000000" pitchFamily="2" charset="2"/>
              <a:buChar char="l"/>
            </a:pPr>
            <a:r>
              <a:rPr lang="zh-TW" altLang="en-US" sz="2000" dirty="0"/>
              <a:t>此介面定義的方法</a:t>
            </a:r>
            <a:r>
              <a:rPr lang="en-US" altLang="zh-TW" sz="2000" dirty="0"/>
              <a:t>: </a:t>
            </a:r>
            <a:r>
              <a:rPr lang="en-US" altLang="zh-TW" sz="2000" dirty="0" err="1"/>
              <a:t>doFilter</a:t>
            </a:r>
            <a:r>
              <a:rPr lang="en-US" altLang="zh-TW" sz="2000" dirty="0"/>
              <a:t>(</a:t>
            </a:r>
            <a:r>
              <a:rPr lang="en-US" altLang="zh-TW" sz="2000" dirty="0" err="1"/>
              <a:t>ServletRequest,ServletResponse</a:t>
            </a:r>
            <a:r>
              <a:rPr lang="en-US" altLang="zh-TW" sz="2000" dirty="0"/>
              <a:t>)</a:t>
            </a:r>
          </a:p>
          <a:p>
            <a:pPr lvl="1" algn="just">
              <a:lnSpc>
                <a:spcPct val="80000"/>
              </a:lnSpc>
              <a:buFont typeface="Wingdings" panose="05000000000000000000" pitchFamily="2" charset="2"/>
              <a:buChar char="l"/>
            </a:pPr>
            <a:endParaRPr lang="en-US" altLang="zh-TW" sz="2000" dirty="0"/>
          </a:p>
          <a:p>
            <a:pPr algn="just">
              <a:lnSpc>
                <a:spcPct val="80000"/>
              </a:lnSpc>
            </a:pPr>
            <a:r>
              <a:rPr lang="en-US" altLang="zh-TW" sz="2000" dirty="0" err="1"/>
              <a:t>FilterConfig</a:t>
            </a:r>
            <a:r>
              <a:rPr lang="zh-TW" altLang="en-US" sz="2000" dirty="0"/>
              <a:t>介面</a:t>
            </a:r>
            <a:r>
              <a:rPr lang="en-US" altLang="zh-TW" sz="2000" dirty="0"/>
              <a:t>:</a:t>
            </a:r>
          </a:p>
          <a:p>
            <a:pPr lvl="1" algn="just">
              <a:lnSpc>
                <a:spcPct val="80000"/>
              </a:lnSpc>
              <a:buFont typeface="Wingdings" panose="05000000000000000000" pitchFamily="2" charset="2"/>
              <a:buChar char="l"/>
            </a:pPr>
            <a:r>
              <a:rPr lang="zh-TW" altLang="en-US" sz="2000" dirty="0"/>
              <a:t>負責在</a:t>
            </a:r>
            <a:r>
              <a:rPr lang="en-US" altLang="zh-TW" sz="2000" dirty="0"/>
              <a:t>Web Container(</a:t>
            </a:r>
            <a:r>
              <a:rPr lang="zh-TW" altLang="en-US" sz="2000" dirty="0"/>
              <a:t>容器</a:t>
            </a:r>
            <a:r>
              <a:rPr lang="en-US" altLang="zh-TW" sz="2000" dirty="0"/>
              <a:t>)</a:t>
            </a:r>
            <a:r>
              <a:rPr lang="zh-TW" altLang="en-US" sz="2000" dirty="0"/>
              <a:t>的傳遞資訊提供給</a:t>
            </a:r>
            <a:r>
              <a:rPr lang="en-US" altLang="zh-TW" sz="2000" dirty="0"/>
              <a:t>Filter(</a:t>
            </a:r>
            <a:r>
              <a:rPr lang="zh-TW" altLang="en-US" sz="2000" dirty="0"/>
              <a:t>過濾器</a:t>
            </a:r>
            <a:r>
              <a:rPr lang="en-US" altLang="zh-TW" sz="2000" dirty="0"/>
              <a:t>)</a:t>
            </a:r>
            <a:r>
              <a:rPr lang="zh-TW" altLang="en-US" sz="2000" dirty="0"/>
              <a:t>完成初始化動作</a:t>
            </a:r>
          </a:p>
          <a:p>
            <a:pPr lvl="1" algn="just">
              <a:lnSpc>
                <a:spcPct val="80000"/>
              </a:lnSpc>
              <a:buFont typeface="Wingdings" panose="05000000000000000000" pitchFamily="2" charset="2"/>
              <a:buChar char="l"/>
            </a:pPr>
            <a:r>
              <a:rPr lang="zh-TW" altLang="en-US" sz="2000" dirty="0"/>
              <a:t>定義在</a:t>
            </a:r>
            <a:r>
              <a:rPr lang="en-US" altLang="zh-TW" sz="2000" dirty="0" err="1"/>
              <a:t>javax.servlet</a:t>
            </a:r>
            <a:r>
              <a:rPr lang="en-US" altLang="zh-TW" sz="2000" dirty="0"/>
              <a:t> Package (</a:t>
            </a:r>
            <a:r>
              <a:rPr lang="zh-TW" altLang="en-US" sz="2000" dirty="0"/>
              <a:t>套件</a:t>
            </a:r>
            <a:r>
              <a:rPr lang="en-US" altLang="zh-TW" sz="2000" dirty="0"/>
              <a:t>)</a:t>
            </a:r>
          </a:p>
          <a:p>
            <a:pPr lvl="1" algn="just">
              <a:lnSpc>
                <a:spcPct val="80000"/>
              </a:lnSpc>
              <a:buFont typeface="Wingdings" panose="05000000000000000000" pitchFamily="2" charset="2"/>
              <a:buChar char="l"/>
            </a:pPr>
            <a:r>
              <a:rPr lang="zh-TW" altLang="en-US" sz="2000" dirty="0"/>
              <a:t>此介面定義的方法</a:t>
            </a:r>
            <a:r>
              <a:rPr lang="en-US" altLang="zh-TW" sz="2000" dirty="0"/>
              <a:t>:</a:t>
            </a:r>
          </a:p>
          <a:p>
            <a:pPr lvl="2" algn="just">
              <a:lnSpc>
                <a:spcPct val="80000"/>
              </a:lnSpc>
              <a:buFont typeface="Wingdings" panose="05000000000000000000" pitchFamily="2" charset="2"/>
              <a:buChar char="n"/>
            </a:pPr>
            <a:r>
              <a:rPr lang="en-US" altLang="zh-TW" sz="2000" dirty="0" err="1"/>
              <a:t>getFilterName</a:t>
            </a:r>
            <a:r>
              <a:rPr lang="en-US" altLang="zh-TW" sz="2000" dirty="0"/>
              <a:t>()</a:t>
            </a:r>
          </a:p>
          <a:p>
            <a:pPr lvl="2" algn="just">
              <a:lnSpc>
                <a:spcPct val="80000"/>
              </a:lnSpc>
              <a:buFont typeface="Wingdings" panose="05000000000000000000" pitchFamily="2" charset="2"/>
              <a:buChar char="n"/>
            </a:pPr>
            <a:r>
              <a:rPr lang="en-US" altLang="zh-TW" sz="2000" dirty="0" err="1"/>
              <a:t>getServletContext</a:t>
            </a:r>
            <a:r>
              <a:rPr lang="en-US" altLang="zh-TW" sz="2000" dirty="0"/>
              <a:t>()</a:t>
            </a:r>
          </a:p>
          <a:p>
            <a:pPr lvl="2" algn="just">
              <a:lnSpc>
                <a:spcPct val="80000"/>
              </a:lnSpc>
              <a:buFont typeface="Wingdings" panose="05000000000000000000" pitchFamily="2" charset="2"/>
              <a:buChar char="n"/>
            </a:pPr>
            <a:r>
              <a:rPr lang="en-US" altLang="zh-TW" sz="2000" dirty="0" err="1"/>
              <a:t>getInitParameter</a:t>
            </a:r>
            <a:r>
              <a:rPr lang="en-US" altLang="zh-TW" sz="2000" dirty="0"/>
              <a:t>()</a:t>
            </a:r>
          </a:p>
          <a:p>
            <a:pPr lvl="2" algn="just">
              <a:lnSpc>
                <a:spcPct val="80000"/>
              </a:lnSpc>
              <a:buFont typeface="Wingdings" panose="05000000000000000000" pitchFamily="2" charset="2"/>
              <a:buChar char="n"/>
            </a:pPr>
            <a:r>
              <a:rPr lang="en-US" altLang="zh-TW" sz="2000" dirty="0" err="1"/>
              <a:t>getInitParameterNames</a:t>
            </a:r>
            <a:r>
              <a:rPr lang="en-US" altLang="zh-TW" sz="2000" dirty="0"/>
              <a:t>()</a:t>
            </a:r>
          </a:p>
        </p:txBody>
      </p:sp>
    </p:spTree>
    <p:extLst>
      <p:ext uri="{BB962C8B-B14F-4D97-AF65-F5344CB8AC3E}">
        <p14:creationId xmlns:p14="http://schemas.microsoft.com/office/powerpoint/2010/main" val="359499219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10850270" cy="1320800"/>
          </a:xfrm>
        </p:spPr>
        <p:txBody>
          <a:bodyPr/>
          <a:lstStyle/>
          <a:p>
            <a:r>
              <a:rPr lang="en-US" altLang="zh-TW" sz="3600" dirty="0"/>
              <a:t>14-3 </a:t>
            </a:r>
            <a:r>
              <a:rPr lang="zh-TW" altLang="en-US" sz="3600" dirty="0"/>
              <a:t>實作</a:t>
            </a:r>
            <a:r>
              <a:rPr lang="en-US" altLang="zh-TW" sz="3600" dirty="0"/>
              <a:t>Filter</a:t>
            </a:r>
            <a:r>
              <a:rPr lang="zh-TW" altLang="en-US" sz="3600" dirty="0"/>
              <a:t>介面的類別</a:t>
            </a:r>
            <a:r>
              <a:rPr lang="en-US" altLang="zh-TW" sz="3600" dirty="0"/>
              <a:t>(1)</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77335" y="1441398"/>
            <a:ext cx="8435844" cy="4807002"/>
          </a:xfrm>
        </p:spPr>
        <p:txBody>
          <a:bodyPr>
            <a:normAutofit/>
          </a:bodyPr>
          <a:lstStyle/>
          <a:p>
            <a:pPr algn="just"/>
            <a:r>
              <a:rPr lang="zh-TW" altLang="en-US" sz="2000" dirty="0"/>
              <a:t>建立新類別實作</a:t>
            </a:r>
            <a:r>
              <a:rPr lang="en-US" altLang="zh-TW" sz="2000" dirty="0"/>
              <a:t>Filter</a:t>
            </a:r>
            <a:r>
              <a:rPr lang="zh-TW" altLang="en-US" sz="2000" dirty="0"/>
              <a:t>介面</a:t>
            </a:r>
            <a:endParaRPr lang="en-US" altLang="zh-TW" sz="2000" dirty="0"/>
          </a:p>
          <a:p>
            <a:pPr algn="just"/>
            <a:r>
              <a:rPr lang="en-US" altLang="zh-TW" sz="2000" dirty="0"/>
              <a:t>Implements(</a:t>
            </a:r>
            <a:r>
              <a:rPr lang="zh-TW" altLang="en-US" sz="2000" dirty="0"/>
              <a:t>實</a:t>
            </a:r>
            <a:r>
              <a:rPr lang="zh-TW" altLang="en-US" sz="2000"/>
              <a:t>作</a:t>
            </a:r>
            <a:r>
              <a:rPr lang="en-US" altLang="zh-TW" sz="2000"/>
              <a:t>) Filter</a:t>
            </a:r>
            <a:r>
              <a:rPr lang="zh-TW" altLang="en-US" sz="2000" dirty="0"/>
              <a:t>介面並</a:t>
            </a:r>
            <a:r>
              <a:rPr lang="en-US" altLang="zh-TW" sz="2000" dirty="0"/>
              <a:t>Override(</a:t>
            </a:r>
            <a:r>
              <a:rPr lang="zh-TW" altLang="en-US" sz="2000"/>
              <a:t>改寫</a:t>
            </a:r>
            <a:r>
              <a:rPr lang="en-US" altLang="zh-TW" sz="2000"/>
              <a:t>) init</a:t>
            </a:r>
            <a:r>
              <a:rPr lang="en-US" altLang="zh-TW" sz="2000" dirty="0"/>
              <a:t>()</a:t>
            </a:r>
            <a:r>
              <a:rPr lang="zh-TW" altLang="en-US" sz="2000" dirty="0"/>
              <a:t>、</a:t>
            </a:r>
            <a:r>
              <a:rPr lang="en-US" altLang="zh-TW" sz="2000" dirty="0"/>
              <a:t>destroy()</a:t>
            </a:r>
            <a:r>
              <a:rPr lang="zh-TW" altLang="en-US" sz="2000" dirty="0"/>
              <a:t>及</a:t>
            </a:r>
            <a:r>
              <a:rPr lang="en-US" altLang="zh-TW" sz="2000" dirty="0" err="1"/>
              <a:t>doFilter</a:t>
            </a:r>
            <a:r>
              <a:rPr lang="en-US" altLang="zh-TW" sz="2000" dirty="0"/>
              <a:t>()</a:t>
            </a:r>
            <a:r>
              <a:rPr lang="zh-TW" altLang="en-US" sz="2000" dirty="0"/>
              <a:t>方法</a:t>
            </a:r>
          </a:p>
          <a:p>
            <a:pPr algn="just"/>
            <a:r>
              <a:rPr lang="zh-TW" altLang="en-US" sz="2000" dirty="0"/>
              <a:t>在</a:t>
            </a:r>
            <a:r>
              <a:rPr lang="en-US" altLang="zh-TW" sz="2000" dirty="0"/>
              <a:t>web.xml</a:t>
            </a:r>
            <a:r>
              <a:rPr lang="zh-TW" altLang="en-US" sz="2000" dirty="0"/>
              <a:t>中設定過濾器</a:t>
            </a:r>
            <a:r>
              <a:rPr lang="en-US" altLang="zh-TW" sz="2000" dirty="0"/>
              <a:t>(</a:t>
            </a:r>
            <a:r>
              <a:rPr lang="zh-TW" altLang="en-US" sz="2000" dirty="0"/>
              <a:t>或使用標註</a:t>
            </a:r>
            <a:r>
              <a:rPr lang="en-US" altLang="zh-TW" sz="2000" dirty="0"/>
              <a:t>annotation)</a:t>
            </a:r>
          </a:p>
        </p:txBody>
      </p:sp>
    </p:spTree>
    <p:extLst>
      <p:ext uri="{BB962C8B-B14F-4D97-AF65-F5344CB8AC3E}">
        <p14:creationId xmlns:p14="http://schemas.microsoft.com/office/powerpoint/2010/main" val="203769461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19788" y="0"/>
            <a:ext cx="10850270" cy="1320800"/>
          </a:xfrm>
        </p:spPr>
        <p:txBody>
          <a:bodyPr/>
          <a:lstStyle/>
          <a:p>
            <a:r>
              <a:rPr lang="en-US" altLang="zh-TW" sz="3600" dirty="0"/>
              <a:t>14-3 </a:t>
            </a:r>
            <a:r>
              <a:rPr lang="zh-TW" altLang="en-US" sz="3600" dirty="0"/>
              <a:t>實作</a:t>
            </a:r>
            <a:r>
              <a:rPr lang="en-US" altLang="zh-TW" sz="3600" dirty="0"/>
              <a:t>Filter</a:t>
            </a:r>
            <a:r>
              <a:rPr lang="zh-TW" altLang="en-US" sz="3600" dirty="0"/>
              <a:t>介面的類別</a:t>
            </a:r>
            <a:r>
              <a:rPr lang="en-US" altLang="zh-TW" sz="3600" dirty="0"/>
              <a:t>(2)</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420480" y="660400"/>
            <a:ext cx="9648193" cy="6197600"/>
          </a:xfrm>
        </p:spPr>
        <p:txBody>
          <a:bodyPr>
            <a:normAutofit/>
          </a:bodyPr>
          <a:lstStyle/>
          <a:p>
            <a:pPr algn="just">
              <a:lnSpc>
                <a:spcPct val="80000"/>
              </a:lnSpc>
            </a:pPr>
            <a:r>
              <a:rPr lang="en-US" altLang="zh-TW" sz="2000" dirty="0"/>
              <a:t>【</a:t>
            </a:r>
            <a:r>
              <a:rPr lang="zh-TW" altLang="en-US" sz="2000" dirty="0"/>
              <a:t>範例</a:t>
            </a:r>
            <a:r>
              <a:rPr lang="en-US" altLang="zh-TW" sz="2000" dirty="0"/>
              <a:t>】</a:t>
            </a:r>
            <a:r>
              <a:rPr lang="zh-TW" altLang="en-US" sz="2000" dirty="0"/>
              <a:t>建立新類別實作</a:t>
            </a:r>
            <a:r>
              <a:rPr lang="en-US" altLang="zh-TW" sz="2000" dirty="0"/>
              <a:t>Filter</a:t>
            </a:r>
            <a:r>
              <a:rPr lang="zh-TW" altLang="en-US" sz="2000" dirty="0"/>
              <a:t>介面</a:t>
            </a:r>
            <a:endParaRPr lang="en-US" altLang="zh-TW" sz="2000" dirty="0"/>
          </a:p>
          <a:p>
            <a:pPr marL="0" indent="0" algn="just">
              <a:lnSpc>
                <a:spcPct val="80000"/>
              </a:lnSpc>
              <a:buNone/>
            </a:pPr>
            <a:r>
              <a:rPr lang="en-US" altLang="zh-TW" sz="2000" dirty="0">
                <a:latin typeface="Consolas" panose="020B0609020204030204" pitchFamily="49" charset="0"/>
              </a:rPr>
              <a:t>public class </a:t>
            </a:r>
            <a:r>
              <a:rPr lang="en-US" altLang="zh-TW" sz="2000" dirty="0" err="1">
                <a:latin typeface="Consolas" panose="020B0609020204030204" pitchFamily="49" charset="0"/>
              </a:rPr>
              <a:t>TestFilter</a:t>
            </a:r>
            <a:r>
              <a:rPr lang="en-US" altLang="zh-TW" sz="2000" dirty="0">
                <a:latin typeface="Consolas" panose="020B0609020204030204" pitchFamily="49" charset="0"/>
              </a:rPr>
              <a:t> implements Filter {</a:t>
            </a:r>
          </a:p>
          <a:p>
            <a:pPr marL="0" indent="0" algn="just">
              <a:lnSpc>
                <a:spcPct val="80000"/>
              </a:lnSpc>
              <a:buNone/>
            </a:pPr>
            <a:endParaRPr lang="en-US" altLang="zh-TW" sz="2000" dirty="0">
              <a:latin typeface="Consolas" panose="020B0609020204030204" pitchFamily="49" charset="0"/>
            </a:endParaRPr>
          </a:p>
          <a:p>
            <a:pPr marL="0" indent="0" algn="just">
              <a:lnSpc>
                <a:spcPct val="80000"/>
              </a:lnSpc>
              <a:buNone/>
            </a:pPr>
            <a:r>
              <a:rPr lang="en-US" altLang="zh-TW" sz="2000" dirty="0">
                <a:latin typeface="Consolas" panose="020B0609020204030204" pitchFamily="49" charset="0"/>
              </a:rPr>
              <a:t>	public void </a:t>
            </a:r>
            <a:r>
              <a:rPr lang="en-US" altLang="zh-TW" sz="2000" dirty="0" err="1">
                <a:latin typeface="Consolas" panose="020B0609020204030204" pitchFamily="49" charset="0"/>
              </a:rPr>
              <a:t>init</a:t>
            </a:r>
            <a:r>
              <a:rPr lang="en-US" altLang="zh-TW" sz="2000" dirty="0">
                <a:latin typeface="Consolas" panose="020B0609020204030204" pitchFamily="49" charset="0"/>
              </a:rPr>
              <a:t>(</a:t>
            </a:r>
            <a:r>
              <a:rPr lang="en-US" altLang="zh-TW" sz="2000" dirty="0" err="1">
                <a:latin typeface="Consolas" panose="020B0609020204030204" pitchFamily="49" charset="0"/>
              </a:rPr>
              <a:t>FilterConfig</a:t>
            </a:r>
            <a:r>
              <a:rPr lang="en-US" altLang="zh-TW" sz="2000" dirty="0">
                <a:latin typeface="Consolas" panose="020B0609020204030204" pitchFamily="49" charset="0"/>
              </a:rPr>
              <a:t> </a:t>
            </a:r>
            <a:r>
              <a:rPr lang="en-US" altLang="zh-TW" sz="2000" dirty="0" err="1">
                <a:latin typeface="Consolas" panose="020B0609020204030204" pitchFamily="49" charset="0"/>
              </a:rPr>
              <a:t>fConfig</a:t>
            </a:r>
            <a:r>
              <a:rPr lang="en-US" altLang="zh-TW" sz="2000" dirty="0">
                <a:latin typeface="Consolas" panose="020B0609020204030204" pitchFamily="49" charset="0"/>
              </a:rPr>
              <a:t>) throws </a:t>
            </a:r>
            <a:r>
              <a:rPr lang="en-US" altLang="zh-TW" sz="2000" dirty="0" err="1">
                <a:latin typeface="Consolas" panose="020B0609020204030204" pitchFamily="49" charset="0"/>
              </a:rPr>
              <a:t>ServletException</a:t>
            </a:r>
            <a:r>
              <a:rPr lang="en-US" altLang="zh-TW" sz="2000" dirty="0">
                <a:latin typeface="Consolas" panose="020B0609020204030204" pitchFamily="49" charset="0"/>
              </a:rPr>
              <a:t> {</a:t>
            </a:r>
          </a:p>
          <a:p>
            <a:pPr marL="0" indent="0" algn="just">
              <a:lnSpc>
                <a:spcPct val="80000"/>
              </a:lnSpc>
              <a:buNone/>
            </a:pPr>
            <a:r>
              <a:rPr lang="en-US" altLang="zh-TW" sz="2000" dirty="0">
                <a:latin typeface="Consolas" panose="020B0609020204030204" pitchFamily="49" charset="0"/>
              </a:rPr>
              <a:t>		</a:t>
            </a:r>
            <a:r>
              <a:rPr lang="en-US" altLang="zh-TW" sz="2000" dirty="0" err="1">
                <a:latin typeface="Consolas" panose="020B0609020204030204" pitchFamily="49" charset="0"/>
              </a:rPr>
              <a:t>System.out.println</a:t>
            </a:r>
            <a:r>
              <a:rPr lang="en-US" altLang="zh-TW" sz="2000" dirty="0">
                <a:latin typeface="Consolas" panose="020B0609020204030204" pitchFamily="49" charset="0"/>
              </a:rPr>
              <a:t>("Filter </a:t>
            </a:r>
            <a:r>
              <a:rPr lang="en-US" altLang="zh-TW" sz="2000" dirty="0" err="1">
                <a:latin typeface="Consolas" panose="020B0609020204030204" pitchFamily="49" charset="0"/>
              </a:rPr>
              <a:t>init</a:t>
            </a:r>
            <a:r>
              <a:rPr lang="en-US" altLang="zh-TW" sz="2000" dirty="0">
                <a:latin typeface="Consolas" panose="020B0609020204030204" pitchFamily="49" charset="0"/>
              </a:rPr>
              <a:t>");</a:t>
            </a:r>
          </a:p>
          <a:p>
            <a:pPr marL="0" indent="0" algn="just">
              <a:lnSpc>
                <a:spcPct val="80000"/>
              </a:lnSpc>
              <a:buNone/>
            </a:pPr>
            <a:r>
              <a:rPr lang="en-US" altLang="zh-TW" sz="2000" dirty="0">
                <a:latin typeface="Consolas" panose="020B0609020204030204" pitchFamily="49" charset="0"/>
              </a:rPr>
              <a:t>	}</a:t>
            </a:r>
          </a:p>
          <a:p>
            <a:pPr marL="0" indent="0" algn="just">
              <a:lnSpc>
                <a:spcPct val="80000"/>
              </a:lnSpc>
              <a:buNone/>
            </a:pPr>
            <a:r>
              <a:rPr lang="en-US" altLang="zh-TW" sz="2000" dirty="0">
                <a:latin typeface="Consolas" panose="020B0609020204030204" pitchFamily="49" charset="0"/>
              </a:rPr>
              <a:t>	public void </a:t>
            </a:r>
            <a:r>
              <a:rPr lang="en-US" altLang="zh-TW" sz="2000" dirty="0" err="1">
                <a:latin typeface="Consolas" panose="020B0609020204030204" pitchFamily="49" charset="0"/>
              </a:rPr>
              <a:t>doFilter</a:t>
            </a:r>
            <a:r>
              <a:rPr lang="en-US" altLang="zh-TW" sz="2000" dirty="0">
                <a:latin typeface="Consolas" panose="020B0609020204030204" pitchFamily="49" charset="0"/>
              </a:rPr>
              <a:t>(ServletRequest request, </a:t>
            </a:r>
            <a:r>
              <a:rPr lang="en-US" altLang="zh-TW" sz="2000" dirty="0" err="1">
                <a:latin typeface="Consolas" panose="020B0609020204030204" pitchFamily="49" charset="0"/>
              </a:rPr>
              <a:t>ServletResponse</a:t>
            </a:r>
            <a:r>
              <a:rPr lang="en-US" altLang="zh-TW" sz="2000" dirty="0">
                <a:latin typeface="Consolas" panose="020B0609020204030204" pitchFamily="49" charset="0"/>
              </a:rPr>
              <a:t> response, </a:t>
            </a:r>
            <a:r>
              <a:rPr lang="en-US" altLang="zh-TW" sz="2000" dirty="0" err="1">
                <a:latin typeface="Consolas" panose="020B0609020204030204" pitchFamily="49" charset="0"/>
              </a:rPr>
              <a:t>FilterChain</a:t>
            </a:r>
            <a:r>
              <a:rPr lang="en-US" altLang="zh-TW" sz="2000" dirty="0">
                <a:latin typeface="Consolas" panose="020B0609020204030204" pitchFamily="49" charset="0"/>
              </a:rPr>
              <a:t> chain)</a:t>
            </a:r>
          </a:p>
          <a:p>
            <a:pPr marL="0" indent="0" algn="just">
              <a:lnSpc>
                <a:spcPct val="80000"/>
              </a:lnSpc>
              <a:buNone/>
            </a:pPr>
            <a:r>
              <a:rPr lang="en-US" altLang="zh-TW" sz="2000" dirty="0">
                <a:latin typeface="Consolas" panose="020B0609020204030204" pitchFamily="49" charset="0"/>
              </a:rPr>
              <a:t>			throws </a:t>
            </a:r>
            <a:r>
              <a:rPr lang="en-US" altLang="zh-TW" sz="2000" dirty="0" err="1">
                <a:latin typeface="Consolas" panose="020B0609020204030204" pitchFamily="49" charset="0"/>
              </a:rPr>
              <a:t>IOException</a:t>
            </a:r>
            <a:r>
              <a:rPr lang="en-US" altLang="zh-TW" sz="2000" dirty="0">
                <a:latin typeface="Consolas" panose="020B0609020204030204" pitchFamily="49" charset="0"/>
              </a:rPr>
              <a:t>, </a:t>
            </a:r>
            <a:r>
              <a:rPr lang="en-US" altLang="zh-TW" sz="2000" dirty="0" err="1">
                <a:latin typeface="Consolas" panose="020B0609020204030204" pitchFamily="49" charset="0"/>
              </a:rPr>
              <a:t>ServletException</a:t>
            </a:r>
            <a:r>
              <a:rPr lang="en-US" altLang="zh-TW" sz="2000" dirty="0">
                <a:latin typeface="Consolas" panose="020B0609020204030204" pitchFamily="49" charset="0"/>
              </a:rPr>
              <a:t> {</a:t>
            </a:r>
          </a:p>
          <a:p>
            <a:pPr marL="0" indent="0" algn="just">
              <a:lnSpc>
                <a:spcPct val="80000"/>
              </a:lnSpc>
              <a:buNone/>
            </a:pPr>
            <a:r>
              <a:rPr lang="en-US" altLang="zh-TW" sz="2000" dirty="0">
                <a:latin typeface="Consolas" panose="020B0609020204030204" pitchFamily="49" charset="0"/>
              </a:rPr>
              <a:t>		</a:t>
            </a:r>
            <a:r>
              <a:rPr lang="en-US" altLang="zh-TW" sz="2000" dirty="0" err="1">
                <a:latin typeface="Consolas" panose="020B0609020204030204" pitchFamily="49" charset="0"/>
              </a:rPr>
              <a:t>System.out.println</a:t>
            </a:r>
            <a:r>
              <a:rPr lang="en-US" altLang="zh-TW" sz="2000" dirty="0">
                <a:latin typeface="Consolas" panose="020B0609020204030204" pitchFamily="49" charset="0"/>
              </a:rPr>
              <a:t>("before chain");</a:t>
            </a:r>
          </a:p>
          <a:p>
            <a:pPr marL="0" indent="0" algn="just">
              <a:lnSpc>
                <a:spcPct val="80000"/>
              </a:lnSpc>
              <a:buNone/>
            </a:pPr>
            <a:r>
              <a:rPr lang="en-US" altLang="zh-TW" sz="2000" dirty="0">
                <a:latin typeface="Consolas" panose="020B0609020204030204" pitchFamily="49" charset="0"/>
              </a:rPr>
              <a:t>		</a:t>
            </a:r>
            <a:r>
              <a:rPr lang="en-US" altLang="zh-TW" sz="2000" dirty="0" err="1">
                <a:latin typeface="Consolas" panose="020B0609020204030204" pitchFamily="49" charset="0"/>
              </a:rPr>
              <a:t>chain.doFilter</a:t>
            </a:r>
            <a:r>
              <a:rPr lang="en-US" altLang="zh-TW" sz="2000" dirty="0">
                <a:latin typeface="Consolas" panose="020B0609020204030204" pitchFamily="49" charset="0"/>
              </a:rPr>
              <a:t>(request, response);</a:t>
            </a:r>
          </a:p>
          <a:p>
            <a:pPr marL="0" indent="0" algn="just">
              <a:lnSpc>
                <a:spcPct val="80000"/>
              </a:lnSpc>
              <a:buNone/>
            </a:pPr>
            <a:r>
              <a:rPr lang="en-US" altLang="zh-TW" sz="2000" dirty="0">
                <a:latin typeface="Consolas" panose="020B0609020204030204" pitchFamily="49" charset="0"/>
              </a:rPr>
              <a:t>		</a:t>
            </a:r>
            <a:r>
              <a:rPr lang="en-US" altLang="zh-TW" sz="2000" dirty="0" err="1">
                <a:latin typeface="Consolas" panose="020B0609020204030204" pitchFamily="49" charset="0"/>
              </a:rPr>
              <a:t>System.out.println</a:t>
            </a:r>
            <a:r>
              <a:rPr lang="en-US" altLang="zh-TW" sz="2000" dirty="0">
                <a:latin typeface="Consolas" panose="020B0609020204030204" pitchFamily="49" charset="0"/>
              </a:rPr>
              <a:t>("before chain");</a:t>
            </a:r>
          </a:p>
          <a:p>
            <a:pPr marL="0" indent="0" algn="just">
              <a:lnSpc>
                <a:spcPct val="80000"/>
              </a:lnSpc>
              <a:buNone/>
            </a:pPr>
            <a:r>
              <a:rPr lang="en-US" altLang="zh-TW" sz="2000" dirty="0">
                <a:latin typeface="Consolas" panose="020B0609020204030204" pitchFamily="49" charset="0"/>
              </a:rPr>
              <a:t>	}</a:t>
            </a:r>
          </a:p>
          <a:p>
            <a:pPr marL="0" indent="0" algn="just">
              <a:lnSpc>
                <a:spcPct val="80000"/>
              </a:lnSpc>
              <a:buNone/>
            </a:pPr>
            <a:r>
              <a:rPr lang="en-US" altLang="zh-TW" sz="2000" dirty="0">
                <a:latin typeface="Consolas" panose="020B0609020204030204" pitchFamily="49" charset="0"/>
              </a:rPr>
              <a:t>	public void destroy() {</a:t>
            </a:r>
          </a:p>
          <a:p>
            <a:pPr marL="0" indent="0" algn="just">
              <a:lnSpc>
                <a:spcPct val="80000"/>
              </a:lnSpc>
              <a:buNone/>
            </a:pPr>
            <a:r>
              <a:rPr lang="en-US" altLang="zh-TW" sz="2000" dirty="0">
                <a:latin typeface="Consolas" panose="020B0609020204030204" pitchFamily="49" charset="0"/>
              </a:rPr>
              <a:t>		</a:t>
            </a:r>
            <a:r>
              <a:rPr lang="en-US" altLang="zh-TW" sz="2000" dirty="0" err="1">
                <a:latin typeface="Consolas" panose="020B0609020204030204" pitchFamily="49" charset="0"/>
              </a:rPr>
              <a:t>System.out.println</a:t>
            </a:r>
            <a:r>
              <a:rPr lang="en-US" altLang="zh-TW" sz="2000" dirty="0">
                <a:latin typeface="Consolas" panose="020B0609020204030204" pitchFamily="49" charset="0"/>
              </a:rPr>
              <a:t>("Filter destroy");</a:t>
            </a:r>
          </a:p>
          <a:p>
            <a:pPr marL="0" indent="0" algn="just">
              <a:lnSpc>
                <a:spcPct val="80000"/>
              </a:lnSpc>
              <a:buNone/>
            </a:pPr>
            <a:r>
              <a:rPr lang="en-US" altLang="zh-TW" sz="2000" dirty="0">
                <a:latin typeface="Consolas" panose="020B0609020204030204" pitchFamily="49" charset="0"/>
              </a:rPr>
              <a:t>	}</a:t>
            </a:r>
          </a:p>
          <a:p>
            <a:pPr marL="0" indent="0" algn="just">
              <a:lnSpc>
                <a:spcPct val="80000"/>
              </a:lnSpc>
              <a:buNone/>
            </a:pPr>
            <a:r>
              <a:rPr lang="en-US" altLang="zh-TW" sz="2000" dirty="0">
                <a:latin typeface="Consolas" panose="020B0609020204030204" pitchFamily="49" charset="0"/>
              </a:rPr>
              <a:t>}</a:t>
            </a:r>
          </a:p>
          <a:p>
            <a:pPr algn="just">
              <a:lnSpc>
                <a:spcPct val="80000"/>
              </a:lnSpc>
            </a:pPr>
            <a:endParaRPr lang="en-US" altLang="zh-TW" sz="2000" dirty="0"/>
          </a:p>
        </p:txBody>
      </p:sp>
    </p:spTree>
    <p:extLst>
      <p:ext uri="{BB962C8B-B14F-4D97-AF65-F5344CB8AC3E}">
        <p14:creationId xmlns:p14="http://schemas.microsoft.com/office/powerpoint/2010/main" val="390157636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19788" y="0"/>
            <a:ext cx="10850270" cy="1320800"/>
          </a:xfrm>
        </p:spPr>
        <p:txBody>
          <a:bodyPr/>
          <a:lstStyle/>
          <a:p>
            <a:r>
              <a:rPr lang="en-US" altLang="zh-TW" sz="3600" dirty="0"/>
              <a:t>14-3 </a:t>
            </a:r>
            <a:r>
              <a:rPr lang="zh-TW" altLang="en-US" sz="3600" dirty="0"/>
              <a:t>實作</a:t>
            </a:r>
            <a:r>
              <a:rPr lang="en-US" altLang="zh-TW" sz="3600" dirty="0"/>
              <a:t>Filter</a:t>
            </a:r>
            <a:r>
              <a:rPr lang="zh-TW" altLang="en-US" sz="3600" dirty="0"/>
              <a:t>介面的類別</a:t>
            </a:r>
            <a:r>
              <a:rPr lang="en-US" altLang="zh-TW" sz="3600" dirty="0"/>
              <a:t>(3)</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420480" y="660400"/>
            <a:ext cx="9648193" cy="6197600"/>
          </a:xfrm>
        </p:spPr>
        <p:txBody>
          <a:bodyPr>
            <a:normAutofit/>
          </a:bodyPr>
          <a:lstStyle/>
          <a:p>
            <a:pPr algn="just">
              <a:lnSpc>
                <a:spcPct val="80000"/>
              </a:lnSpc>
            </a:pPr>
            <a:r>
              <a:rPr lang="en-US" altLang="zh-TW" sz="2000" dirty="0"/>
              <a:t>【</a:t>
            </a:r>
            <a:r>
              <a:rPr lang="zh-TW" altLang="en-US" sz="2000" dirty="0"/>
              <a:t>範例</a:t>
            </a:r>
            <a:r>
              <a:rPr lang="en-US" altLang="zh-TW" sz="2000" dirty="0"/>
              <a:t>】web.xml</a:t>
            </a:r>
            <a:r>
              <a:rPr lang="zh-TW" altLang="en-US" sz="2000" dirty="0"/>
              <a:t>設定方式</a:t>
            </a:r>
            <a:endParaRPr lang="en-US" altLang="zh-TW" sz="2000" dirty="0"/>
          </a:p>
          <a:p>
            <a:pPr marL="0" indent="0" algn="just">
              <a:lnSpc>
                <a:spcPct val="80000"/>
              </a:lnSpc>
              <a:buNone/>
            </a:pPr>
            <a:r>
              <a:rPr lang="en-US" altLang="zh-TW" sz="2000" dirty="0">
                <a:latin typeface="Consolas" panose="020B0609020204030204" pitchFamily="49" charset="0"/>
              </a:rPr>
              <a:t>	&lt;filter&gt;</a:t>
            </a:r>
          </a:p>
          <a:p>
            <a:pPr marL="0" indent="0" algn="just">
              <a:lnSpc>
                <a:spcPct val="80000"/>
              </a:lnSpc>
              <a:buNone/>
            </a:pPr>
            <a:r>
              <a:rPr lang="en-US" altLang="zh-TW" sz="2000" dirty="0">
                <a:latin typeface="Consolas" panose="020B0609020204030204" pitchFamily="49" charset="0"/>
              </a:rPr>
              <a:t>		&lt;filter-name&gt;</a:t>
            </a:r>
            <a:r>
              <a:rPr lang="en-US" altLang="zh-TW" sz="2000" dirty="0" err="1">
                <a:latin typeface="Consolas" panose="020B0609020204030204" pitchFamily="49" charset="0"/>
              </a:rPr>
              <a:t>filterForTest</a:t>
            </a:r>
            <a:r>
              <a:rPr lang="en-US" altLang="zh-TW" sz="2000" dirty="0">
                <a:latin typeface="Consolas" panose="020B0609020204030204" pitchFamily="49" charset="0"/>
              </a:rPr>
              <a:t>&lt;/filter-name&gt;</a:t>
            </a:r>
          </a:p>
          <a:p>
            <a:pPr marL="0" indent="0" algn="just">
              <a:lnSpc>
                <a:spcPct val="80000"/>
              </a:lnSpc>
              <a:buNone/>
            </a:pPr>
            <a:r>
              <a:rPr lang="en-US" altLang="zh-TW" sz="2000" dirty="0">
                <a:latin typeface="Consolas" panose="020B0609020204030204" pitchFamily="49" charset="0"/>
              </a:rPr>
              <a:t>		&lt;filter-class&gt;</a:t>
            </a:r>
            <a:r>
              <a:rPr lang="en-US" altLang="zh-TW" sz="2000" dirty="0" err="1">
                <a:latin typeface="Consolas" panose="020B0609020204030204" pitchFamily="49" charset="0"/>
              </a:rPr>
              <a:t>pers.allen.servlet.TestFilter</a:t>
            </a:r>
            <a:r>
              <a:rPr lang="en-US" altLang="zh-TW" sz="2000" dirty="0">
                <a:latin typeface="Consolas" panose="020B0609020204030204" pitchFamily="49" charset="0"/>
              </a:rPr>
              <a:t>&lt;/filter-class&gt;</a:t>
            </a:r>
          </a:p>
          <a:p>
            <a:pPr marL="0" indent="0" algn="just">
              <a:lnSpc>
                <a:spcPct val="80000"/>
              </a:lnSpc>
              <a:buNone/>
            </a:pPr>
            <a:r>
              <a:rPr lang="en-US" altLang="zh-TW" sz="2000" dirty="0">
                <a:latin typeface="Consolas" panose="020B0609020204030204" pitchFamily="49" charset="0"/>
              </a:rPr>
              <a:t>	&lt;/filter&gt;</a:t>
            </a:r>
          </a:p>
          <a:p>
            <a:pPr marL="0" indent="0" algn="just">
              <a:lnSpc>
                <a:spcPct val="80000"/>
              </a:lnSpc>
              <a:buNone/>
            </a:pPr>
            <a:r>
              <a:rPr lang="en-US" altLang="zh-TW" sz="2000" dirty="0">
                <a:latin typeface="Consolas" panose="020B0609020204030204" pitchFamily="49" charset="0"/>
              </a:rPr>
              <a:t>	&lt;filter-mapping&gt;</a:t>
            </a:r>
          </a:p>
          <a:p>
            <a:pPr marL="0" indent="0" algn="just">
              <a:lnSpc>
                <a:spcPct val="80000"/>
              </a:lnSpc>
              <a:buNone/>
            </a:pPr>
            <a:r>
              <a:rPr lang="en-US" altLang="zh-TW" sz="2000" dirty="0">
                <a:latin typeface="Consolas" panose="020B0609020204030204" pitchFamily="49" charset="0"/>
              </a:rPr>
              <a:t>		&lt;filter-name&gt;</a:t>
            </a:r>
            <a:r>
              <a:rPr lang="en-US" altLang="zh-TW" sz="2000" dirty="0" err="1">
                <a:latin typeface="Consolas" panose="020B0609020204030204" pitchFamily="49" charset="0"/>
              </a:rPr>
              <a:t>filterForTest</a:t>
            </a:r>
            <a:r>
              <a:rPr lang="en-US" altLang="zh-TW" sz="2000" dirty="0">
                <a:latin typeface="Consolas" panose="020B0609020204030204" pitchFamily="49" charset="0"/>
              </a:rPr>
              <a:t>&lt;/filter-name&gt;</a:t>
            </a:r>
          </a:p>
          <a:p>
            <a:pPr marL="1257300" lvl="3" indent="0" algn="just">
              <a:lnSpc>
                <a:spcPct val="80000"/>
              </a:lnSpc>
              <a:buNone/>
            </a:pPr>
            <a:r>
              <a:rPr lang="en-US" altLang="zh-TW" sz="2000" dirty="0">
                <a:latin typeface="Consolas" panose="020B0609020204030204" pitchFamily="49" charset="0"/>
              </a:rPr>
              <a:t>&lt;!--</a:t>
            </a:r>
            <a:r>
              <a:rPr lang="en-US" altLang="zh-TW" sz="2000" dirty="0" err="1">
                <a:latin typeface="Consolas" panose="020B0609020204030204" pitchFamily="49" charset="0"/>
              </a:rPr>
              <a:t>urlPattern</a:t>
            </a:r>
            <a:r>
              <a:rPr lang="zh-TW" altLang="en-US" sz="2000" dirty="0">
                <a:latin typeface="Consolas" panose="020B0609020204030204" pitchFamily="49" charset="0"/>
              </a:rPr>
              <a:t>名稱為設定給指定的</a:t>
            </a:r>
            <a:r>
              <a:rPr lang="en-US" altLang="zh-TW" sz="2000" dirty="0">
                <a:latin typeface="Consolas" panose="020B0609020204030204" pitchFamily="49" charset="0"/>
              </a:rPr>
              <a:t>servlet--&gt;		</a:t>
            </a:r>
          </a:p>
          <a:p>
            <a:pPr marL="0" indent="0" algn="just">
              <a:lnSpc>
                <a:spcPct val="80000"/>
              </a:lnSpc>
              <a:buNone/>
            </a:pPr>
            <a:r>
              <a:rPr lang="en-US" altLang="zh-TW" sz="2000" dirty="0">
                <a:latin typeface="Consolas" panose="020B0609020204030204" pitchFamily="49" charset="0"/>
              </a:rPr>
              <a:t>		&lt;</a:t>
            </a:r>
            <a:r>
              <a:rPr lang="en-US" altLang="zh-TW" sz="2000" dirty="0" err="1">
                <a:latin typeface="Consolas" panose="020B0609020204030204" pitchFamily="49" charset="0"/>
              </a:rPr>
              <a:t>url</a:t>
            </a:r>
            <a:r>
              <a:rPr lang="en-US" altLang="zh-TW" sz="2000" dirty="0">
                <a:latin typeface="Consolas" panose="020B0609020204030204" pitchFamily="49" charset="0"/>
              </a:rPr>
              <a:t>-pattern&gt;/</a:t>
            </a:r>
            <a:r>
              <a:rPr lang="en-US" altLang="zh-TW" sz="2000" dirty="0" err="1">
                <a:latin typeface="Consolas" panose="020B0609020204030204" pitchFamily="49" charset="0"/>
              </a:rPr>
              <a:t>TestFilterServlet</a:t>
            </a:r>
            <a:r>
              <a:rPr lang="en-US" altLang="zh-TW" sz="2000" dirty="0">
                <a:latin typeface="Consolas" panose="020B0609020204030204" pitchFamily="49" charset="0"/>
              </a:rPr>
              <a:t>&lt;/</a:t>
            </a:r>
            <a:r>
              <a:rPr lang="en-US" altLang="zh-TW" sz="2000" dirty="0" err="1">
                <a:latin typeface="Consolas" panose="020B0609020204030204" pitchFamily="49" charset="0"/>
              </a:rPr>
              <a:t>url</a:t>
            </a:r>
            <a:r>
              <a:rPr lang="en-US" altLang="zh-TW" sz="2000" dirty="0">
                <a:latin typeface="Consolas" panose="020B0609020204030204" pitchFamily="49" charset="0"/>
              </a:rPr>
              <a:t>-pattern&gt;</a:t>
            </a:r>
          </a:p>
          <a:p>
            <a:pPr marL="0" indent="0" algn="just">
              <a:lnSpc>
                <a:spcPct val="80000"/>
              </a:lnSpc>
              <a:buNone/>
            </a:pPr>
            <a:r>
              <a:rPr lang="en-US" altLang="zh-TW" sz="2000" dirty="0">
                <a:latin typeface="Consolas" panose="020B0609020204030204" pitchFamily="49" charset="0"/>
              </a:rPr>
              <a:t>	&lt;/filter-mapping&gt;</a:t>
            </a:r>
          </a:p>
          <a:p>
            <a:pPr marL="0" indent="0" algn="just">
              <a:lnSpc>
                <a:spcPct val="80000"/>
              </a:lnSpc>
              <a:buNone/>
            </a:pPr>
            <a:endParaRPr lang="en-US" altLang="zh-TW" sz="2000" dirty="0">
              <a:latin typeface="Consolas" panose="020B0609020204030204" pitchFamily="49" charset="0"/>
            </a:endParaRPr>
          </a:p>
          <a:p>
            <a:pPr algn="just">
              <a:lnSpc>
                <a:spcPct val="80000"/>
              </a:lnSpc>
            </a:pPr>
            <a:r>
              <a:rPr lang="en-US" altLang="zh-TW" sz="2000" dirty="0"/>
              <a:t>【</a:t>
            </a:r>
            <a:r>
              <a:rPr lang="zh-TW" altLang="en-US" sz="2000" dirty="0"/>
              <a:t>範例</a:t>
            </a:r>
            <a:r>
              <a:rPr lang="en-US" altLang="zh-TW" sz="2000" dirty="0"/>
              <a:t>】annotation</a:t>
            </a:r>
            <a:r>
              <a:rPr lang="zh-TW" altLang="en-US" sz="2000" dirty="0"/>
              <a:t>設定方式</a:t>
            </a:r>
            <a:r>
              <a:rPr lang="en-US" altLang="zh-TW" sz="2000" dirty="0"/>
              <a:t>(/*</a:t>
            </a:r>
            <a:r>
              <a:rPr lang="zh-TW" altLang="en-US" sz="2000" dirty="0"/>
              <a:t>為設定給所有</a:t>
            </a:r>
            <a:r>
              <a:rPr lang="en-US" altLang="zh-TW" sz="2000" dirty="0"/>
              <a:t>Servlet)</a:t>
            </a:r>
            <a:endParaRPr lang="en-US" altLang="zh-TW" sz="2000" dirty="0">
              <a:latin typeface="Consolas" panose="020B0609020204030204" pitchFamily="49" charset="0"/>
            </a:endParaRPr>
          </a:p>
          <a:p>
            <a:pPr marL="400050" lvl="1" indent="0" algn="just">
              <a:lnSpc>
                <a:spcPct val="80000"/>
              </a:lnSpc>
              <a:buNone/>
            </a:pPr>
            <a:r>
              <a:rPr lang="en-US" altLang="zh-TW" sz="2000" dirty="0">
                <a:latin typeface="Consolas" panose="020B0609020204030204" pitchFamily="49" charset="0"/>
              </a:rPr>
              <a:t>@WebFilter</a:t>
            </a:r>
            <a:r>
              <a:rPr lang="en-US" altLang="zh-TW" sz="2000">
                <a:latin typeface="Consolas" panose="020B0609020204030204" pitchFamily="49" charset="0"/>
              </a:rPr>
              <a:t>(urlPatterns = "/*") </a:t>
            </a:r>
            <a:endParaRPr lang="en-US" altLang="zh-TW" sz="2000" dirty="0">
              <a:latin typeface="Consolas" panose="020B0609020204030204" pitchFamily="49" charset="0"/>
            </a:endParaRPr>
          </a:p>
          <a:p>
            <a:pPr marL="400050" lvl="1" indent="0" algn="just">
              <a:lnSpc>
                <a:spcPct val="80000"/>
              </a:lnSpc>
              <a:buNone/>
            </a:pPr>
            <a:r>
              <a:rPr lang="en-US" altLang="zh-TW" sz="2000">
                <a:latin typeface="Consolas" panose="020B0609020204030204" pitchFamily="49" charset="0"/>
              </a:rPr>
              <a:t>public class TestFilter implements Filter {</a:t>
            </a:r>
            <a:endParaRPr lang="en-US" altLang="zh-TW" sz="2000" dirty="0">
              <a:latin typeface="Consolas" panose="020B0609020204030204" pitchFamily="49" charset="0"/>
            </a:endParaRPr>
          </a:p>
          <a:p>
            <a:pPr marL="400050" lvl="1" indent="0" algn="just">
              <a:lnSpc>
                <a:spcPct val="80000"/>
              </a:lnSpc>
              <a:buNone/>
            </a:pPr>
            <a:r>
              <a:rPr lang="en-US" altLang="zh-TW" sz="2000" dirty="0">
                <a:latin typeface="Consolas" panose="020B0609020204030204" pitchFamily="49" charset="0"/>
              </a:rPr>
              <a:t>//…</a:t>
            </a:r>
            <a:r>
              <a:rPr lang="zh-TW" altLang="en-US" sz="2000" dirty="0">
                <a:latin typeface="Consolas" panose="020B0609020204030204" pitchFamily="49" charset="0"/>
              </a:rPr>
              <a:t>略</a:t>
            </a:r>
            <a:endParaRPr lang="en-US" altLang="zh-TW" sz="2000" dirty="0">
              <a:latin typeface="Consolas" panose="020B0609020204030204" pitchFamily="49" charset="0"/>
            </a:endParaRPr>
          </a:p>
          <a:p>
            <a:pPr marL="400050" lvl="1" indent="0" algn="just">
              <a:lnSpc>
                <a:spcPct val="80000"/>
              </a:lnSpc>
              <a:buNone/>
            </a:pPr>
            <a:r>
              <a:rPr lang="en-US" altLang="zh-TW" sz="2000" dirty="0">
                <a:latin typeface="Consolas" panose="020B0609020204030204" pitchFamily="49" charset="0"/>
              </a:rPr>
              <a:t>}</a:t>
            </a:r>
          </a:p>
          <a:p>
            <a:pPr marL="0" indent="0" algn="just">
              <a:lnSpc>
                <a:spcPct val="80000"/>
              </a:lnSpc>
              <a:buNone/>
            </a:pPr>
            <a:endParaRPr lang="en-US" altLang="zh-TW" sz="2000" dirty="0"/>
          </a:p>
        </p:txBody>
      </p:sp>
    </p:spTree>
    <p:extLst>
      <p:ext uri="{BB962C8B-B14F-4D97-AF65-F5344CB8AC3E}">
        <p14:creationId xmlns:p14="http://schemas.microsoft.com/office/powerpoint/2010/main" val="167555149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19788" y="0"/>
            <a:ext cx="10850270" cy="1320800"/>
          </a:xfrm>
        </p:spPr>
        <p:txBody>
          <a:bodyPr/>
          <a:lstStyle/>
          <a:p>
            <a:r>
              <a:rPr lang="en-US" altLang="zh-TW" sz="3600" dirty="0"/>
              <a:t>14-3 </a:t>
            </a:r>
            <a:r>
              <a:rPr lang="zh-TW" altLang="en-US" sz="3600" dirty="0"/>
              <a:t>實作</a:t>
            </a:r>
            <a:r>
              <a:rPr lang="en-US" altLang="zh-TW" sz="3600" dirty="0"/>
              <a:t>Filter</a:t>
            </a:r>
            <a:r>
              <a:rPr lang="zh-TW" altLang="en-US" sz="3600" dirty="0"/>
              <a:t>介面的類別</a:t>
            </a:r>
            <a:r>
              <a:rPr lang="en-US" altLang="zh-TW" sz="3600" dirty="0"/>
              <a:t>(4)</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420480" y="660400"/>
            <a:ext cx="9648193" cy="6197600"/>
          </a:xfrm>
        </p:spPr>
        <p:txBody>
          <a:bodyPr>
            <a:normAutofit/>
          </a:bodyPr>
          <a:lstStyle/>
          <a:p>
            <a:pPr algn="just">
              <a:lnSpc>
                <a:spcPct val="80000"/>
              </a:lnSpc>
            </a:pPr>
            <a:r>
              <a:rPr lang="en-US" altLang="zh-TW" sz="2000" dirty="0">
                <a:latin typeface="Consolas" panose="020B0609020204030204" pitchFamily="49" charset="0"/>
              </a:rPr>
              <a:t>【</a:t>
            </a:r>
            <a:r>
              <a:rPr lang="zh-TW" altLang="en-US" sz="2000" dirty="0">
                <a:latin typeface="Consolas" panose="020B0609020204030204" pitchFamily="49" charset="0"/>
              </a:rPr>
              <a:t>範例</a:t>
            </a:r>
            <a:r>
              <a:rPr lang="en-US" altLang="zh-TW" sz="2000" dirty="0">
                <a:latin typeface="Consolas" panose="020B0609020204030204" pitchFamily="49" charset="0"/>
              </a:rPr>
              <a:t>】</a:t>
            </a:r>
            <a:r>
              <a:rPr lang="zh-TW" altLang="en-US" sz="2000" dirty="0">
                <a:latin typeface="Consolas" panose="020B0609020204030204" pitchFamily="49" charset="0"/>
              </a:rPr>
              <a:t>簡易</a:t>
            </a:r>
            <a:r>
              <a:rPr lang="en-US" altLang="zh-TW" sz="2000" dirty="0">
                <a:latin typeface="Consolas" panose="020B0609020204030204" pitchFamily="49" charset="0"/>
              </a:rPr>
              <a:t>Servlet</a:t>
            </a:r>
            <a:r>
              <a:rPr lang="zh-TW" altLang="en-US" sz="2000" dirty="0">
                <a:latin typeface="Consolas" panose="020B0609020204030204" pitchFamily="49" charset="0"/>
              </a:rPr>
              <a:t>效能檢測</a:t>
            </a:r>
            <a:endParaRPr lang="en-US" altLang="zh-TW" sz="2000" dirty="0">
              <a:latin typeface="Consolas" panose="020B0609020204030204" pitchFamily="49" charset="0"/>
            </a:endParaRPr>
          </a:p>
          <a:p>
            <a:pPr marL="0" indent="0" algn="just">
              <a:lnSpc>
                <a:spcPct val="80000"/>
              </a:lnSpc>
              <a:buNone/>
            </a:pPr>
            <a:r>
              <a:rPr lang="en-US" altLang="zh-TW" sz="2000" dirty="0">
                <a:latin typeface="Consolas" panose="020B0609020204030204" pitchFamily="49" charset="0"/>
              </a:rPr>
              <a:t>public class </a:t>
            </a:r>
            <a:r>
              <a:rPr lang="en-US" altLang="zh-TW" sz="2000" dirty="0" err="1">
                <a:latin typeface="Consolas" panose="020B0609020204030204" pitchFamily="49" charset="0"/>
              </a:rPr>
              <a:t>TestSpeedFilter</a:t>
            </a:r>
            <a:r>
              <a:rPr lang="en-US" altLang="zh-TW" sz="2000" dirty="0">
                <a:latin typeface="Consolas" panose="020B0609020204030204" pitchFamily="49" charset="0"/>
              </a:rPr>
              <a:t> implements Filter {</a:t>
            </a:r>
          </a:p>
          <a:p>
            <a:pPr marL="0" indent="0" algn="just">
              <a:lnSpc>
                <a:spcPct val="80000"/>
              </a:lnSpc>
              <a:buNone/>
            </a:pPr>
            <a:r>
              <a:rPr lang="en-US" altLang="zh-TW" sz="2000" dirty="0">
                <a:latin typeface="Consolas" panose="020B0609020204030204" pitchFamily="49" charset="0"/>
              </a:rPr>
              <a:t>	public void </a:t>
            </a:r>
            <a:r>
              <a:rPr lang="en-US" altLang="zh-TW" sz="2000" dirty="0" err="1">
                <a:latin typeface="Consolas" panose="020B0609020204030204" pitchFamily="49" charset="0"/>
              </a:rPr>
              <a:t>init</a:t>
            </a:r>
            <a:r>
              <a:rPr lang="en-US" altLang="zh-TW" sz="2000" dirty="0">
                <a:latin typeface="Consolas" panose="020B0609020204030204" pitchFamily="49" charset="0"/>
              </a:rPr>
              <a:t>(</a:t>
            </a:r>
            <a:r>
              <a:rPr lang="en-US" altLang="zh-TW" sz="2000" dirty="0" err="1">
                <a:latin typeface="Consolas" panose="020B0609020204030204" pitchFamily="49" charset="0"/>
              </a:rPr>
              <a:t>FilterConfig</a:t>
            </a:r>
            <a:r>
              <a:rPr lang="en-US" altLang="zh-TW" sz="2000" dirty="0">
                <a:latin typeface="Consolas" panose="020B0609020204030204" pitchFamily="49" charset="0"/>
              </a:rPr>
              <a:t> </a:t>
            </a:r>
            <a:r>
              <a:rPr lang="en-US" altLang="zh-TW" sz="2000" dirty="0" err="1">
                <a:latin typeface="Consolas" panose="020B0609020204030204" pitchFamily="49" charset="0"/>
              </a:rPr>
              <a:t>fConfig</a:t>
            </a:r>
            <a:r>
              <a:rPr lang="en-US" altLang="zh-TW" sz="2000" dirty="0">
                <a:latin typeface="Consolas" panose="020B0609020204030204" pitchFamily="49" charset="0"/>
              </a:rPr>
              <a:t>) throws </a:t>
            </a:r>
            <a:r>
              <a:rPr lang="en-US" altLang="zh-TW" sz="2000" dirty="0" err="1">
                <a:latin typeface="Consolas" panose="020B0609020204030204" pitchFamily="49" charset="0"/>
              </a:rPr>
              <a:t>ServletException</a:t>
            </a:r>
            <a:r>
              <a:rPr lang="en-US" altLang="zh-TW" sz="2000" dirty="0">
                <a:latin typeface="Consolas" panose="020B0609020204030204" pitchFamily="49" charset="0"/>
              </a:rPr>
              <a:t> {</a:t>
            </a:r>
          </a:p>
          <a:p>
            <a:pPr marL="0" indent="0" algn="just">
              <a:lnSpc>
                <a:spcPct val="80000"/>
              </a:lnSpc>
              <a:buNone/>
            </a:pPr>
            <a:r>
              <a:rPr lang="en-US" altLang="zh-TW" sz="2000" dirty="0">
                <a:latin typeface="Consolas" panose="020B0609020204030204" pitchFamily="49" charset="0"/>
              </a:rPr>
              <a:t>		</a:t>
            </a:r>
            <a:r>
              <a:rPr lang="en-US" altLang="zh-TW" sz="2000" dirty="0" err="1">
                <a:latin typeface="Consolas" panose="020B0609020204030204" pitchFamily="49" charset="0"/>
              </a:rPr>
              <a:t>System.out.println</a:t>
            </a:r>
            <a:r>
              <a:rPr lang="en-US" altLang="zh-TW" sz="2000" dirty="0">
                <a:latin typeface="Consolas" panose="020B0609020204030204" pitchFamily="49" charset="0"/>
              </a:rPr>
              <a:t>("Filter </a:t>
            </a:r>
            <a:r>
              <a:rPr lang="en-US" altLang="zh-TW" sz="2000" dirty="0" err="1">
                <a:latin typeface="Consolas" panose="020B0609020204030204" pitchFamily="49" charset="0"/>
              </a:rPr>
              <a:t>init</a:t>
            </a:r>
            <a:r>
              <a:rPr lang="en-US" altLang="zh-TW" sz="2000" dirty="0">
                <a:latin typeface="Consolas" panose="020B0609020204030204" pitchFamily="49" charset="0"/>
              </a:rPr>
              <a:t>");</a:t>
            </a:r>
          </a:p>
          <a:p>
            <a:pPr marL="0" indent="0" algn="just">
              <a:lnSpc>
                <a:spcPct val="80000"/>
              </a:lnSpc>
              <a:buNone/>
            </a:pPr>
            <a:r>
              <a:rPr lang="en-US" altLang="zh-TW" sz="2000" dirty="0">
                <a:latin typeface="Consolas" panose="020B0609020204030204" pitchFamily="49" charset="0"/>
              </a:rPr>
              <a:t>	}</a:t>
            </a:r>
          </a:p>
          <a:p>
            <a:pPr marL="0" indent="0" algn="just">
              <a:lnSpc>
                <a:spcPct val="80000"/>
              </a:lnSpc>
              <a:buNone/>
            </a:pPr>
            <a:r>
              <a:rPr lang="en-US" altLang="zh-TW" sz="2000" dirty="0">
                <a:latin typeface="Consolas" panose="020B0609020204030204" pitchFamily="49" charset="0"/>
              </a:rPr>
              <a:t>	public void </a:t>
            </a:r>
            <a:r>
              <a:rPr lang="en-US" altLang="zh-TW" sz="2000" dirty="0" err="1">
                <a:latin typeface="Consolas" panose="020B0609020204030204" pitchFamily="49" charset="0"/>
              </a:rPr>
              <a:t>doFilter</a:t>
            </a:r>
            <a:r>
              <a:rPr lang="en-US" altLang="zh-TW" sz="2000" dirty="0">
                <a:latin typeface="Consolas" panose="020B0609020204030204" pitchFamily="49" charset="0"/>
              </a:rPr>
              <a:t>(ServletRequest request, </a:t>
            </a:r>
            <a:r>
              <a:rPr lang="en-US" altLang="zh-TW" sz="2000" dirty="0" err="1">
                <a:latin typeface="Consolas" panose="020B0609020204030204" pitchFamily="49" charset="0"/>
              </a:rPr>
              <a:t>ServletResponse</a:t>
            </a:r>
            <a:r>
              <a:rPr lang="en-US" altLang="zh-TW" sz="2000" dirty="0">
                <a:latin typeface="Consolas" panose="020B0609020204030204" pitchFamily="49" charset="0"/>
              </a:rPr>
              <a:t> response, </a:t>
            </a:r>
            <a:r>
              <a:rPr lang="en-US" altLang="zh-TW" sz="2000" dirty="0" err="1">
                <a:latin typeface="Consolas" panose="020B0609020204030204" pitchFamily="49" charset="0"/>
              </a:rPr>
              <a:t>FilterChain</a:t>
            </a:r>
            <a:r>
              <a:rPr lang="en-US" altLang="zh-TW" sz="2000" dirty="0">
                <a:latin typeface="Consolas" panose="020B0609020204030204" pitchFamily="49" charset="0"/>
              </a:rPr>
              <a:t> chain)</a:t>
            </a:r>
          </a:p>
          <a:p>
            <a:pPr marL="0" indent="0" algn="just">
              <a:lnSpc>
                <a:spcPct val="80000"/>
              </a:lnSpc>
              <a:buNone/>
            </a:pPr>
            <a:r>
              <a:rPr lang="en-US" altLang="zh-TW" sz="2000" dirty="0">
                <a:latin typeface="Consolas" panose="020B0609020204030204" pitchFamily="49" charset="0"/>
              </a:rPr>
              <a:t>			throws </a:t>
            </a:r>
            <a:r>
              <a:rPr lang="en-US" altLang="zh-TW" sz="2000" dirty="0" err="1">
                <a:latin typeface="Consolas" panose="020B0609020204030204" pitchFamily="49" charset="0"/>
              </a:rPr>
              <a:t>IOException</a:t>
            </a:r>
            <a:r>
              <a:rPr lang="en-US" altLang="zh-TW" sz="2000" dirty="0">
                <a:latin typeface="Consolas" panose="020B0609020204030204" pitchFamily="49" charset="0"/>
              </a:rPr>
              <a:t>, </a:t>
            </a:r>
            <a:r>
              <a:rPr lang="en-US" altLang="zh-TW" sz="2000" dirty="0" err="1">
                <a:latin typeface="Consolas" panose="020B0609020204030204" pitchFamily="49" charset="0"/>
              </a:rPr>
              <a:t>ServletException</a:t>
            </a:r>
            <a:r>
              <a:rPr lang="en-US" altLang="zh-TW" sz="2000" dirty="0">
                <a:latin typeface="Consolas" panose="020B0609020204030204" pitchFamily="49" charset="0"/>
              </a:rPr>
              <a:t> {</a:t>
            </a:r>
          </a:p>
          <a:p>
            <a:pPr marL="0" indent="0" algn="just">
              <a:lnSpc>
                <a:spcPct val="80000"/>
              </a:lnSpc>
              <a:buNone/>
            </a:pPr>
            <a:r>
              <a:rPr lang="en-US" altLang="zh-TW" sz="2000" dirty="0">
                <a:latin typeface="Consolas" panose="020B0609020204030204" pitchFamily="49" charset="0"/>
              </a:rPr>
              <a:t>		long </a:t>
            </a:r>
            <a:r>
              <a:rPr lang="en-US" altLang="zh-TW" sz="2000" dirty="0" err="1">
                <a:latin typeface="Consolas" panose="020B0609020204030204" pitchFamily="49" charset="0"/>
              </a:rPr>
              <a:t>beginM</a:t>
            </a:r>
            <a:r>
              <a:rPr lang="en-US" altLang="zh-TW" sz="2000" dirty="0">
                <a:latin typeface="Consolas" panose="020B0609020204030204" pitchFamily="49" charset="0"/>
              </a:rPr>
              <a:t> = </a:t>
            </a:r>
            <a:r>
              <a:rPr lang="en-US" altLang="zh-TW" sz="2000" dirty="0" err="1">
                <a:latin typeface="Consolas" panose="020B0609020204030204" pitchFamily="49" charset="0"/>
              </a:rPr>
              <a:t>System.currentTimeMillis</a:t>
            </a:r>
            <a:r>
              <a:rPr lang="en-US" altLang="zh-TW" sz="2000" dirty="0">
                <a:latin typeface="Consolas" panose="020B0609020204030204" pitchFamily="49" charset="0"/>
              </a:rPr>
              <a:t>();</a:t>
            </a:r>
          </a:p>
          <a:p>
            <a:pPr marL="0" indent="0" algn="just">
              <a:lnSpc>
                <a:spcPct val="80000"/>
              </a:lnSpc>
              <a:buNone/>
            </a:pPr>
            <a:r>
              <a:rPr lang="en-US" altLang="zh-TW" sz="2000" dirty="0">
                <a:latin typeface="Consolas" panose="020B0609020204030204" pitchFamily="49" charset="0"/>
              </a:rPr>
              <a:t>		</a:t>
            </a:r>
            <a:r>
              <a:rPr lang="en-US" altLang="zh-TW" sz="2000" dirty="0" err="1">
                <a:latin typeface="Consolas" panose="020B0609020204030204" pitchFamily="49" charset="0"/>
              </a:rPr>
              <a:t>chain.doFilter</a:t>
            </a:r>
            <a:r>
              <a:rPr lang="en-US" altLang="zh-TW" sz="2000" dirty="0">
                <a:latin typeface="Consolas" panose="020B0609020204030204" pitchFamily="49" charset="0"/>
              </a:rPr>
              <a:t>(request, response);</a:t>
            </a:r>
          </a:p>
          <a:p>
            <a:pPr marL="0" indent="0" algn="just">
              <a:lnSpc>
                <a:spcPct val="80000"/>
              </a:lnSpc>
              <a:buNone/>
            </a:pPr>
            <a:r>
              <a:rPr lang="en-US" altLang="zh-TW" sz="2000" dirty="0">
                <a:latin typeface="Consolas" panose="020B0609020204030204" pitchFamily="49" charset="0"/>
              </a:rPr>
              <a:t>		long </a:t>
            </a:r>
            <a:r>
              <a:rPr lang="en-US" altLang="zh-TW" sz="2000" dirty="0" err="1">
                <a:latin typeface="Consolas" panose="020B0609020204030204" pitchFamily="49" charset="0"/>
              </a:rPr>
              <a:t>endM</a:t>
            </a:r>
            <a:r>
              <a:rPr lang="en-US" altLang="zh-TW" sz="2000" dirty="0">
                <a:latin typeface="Consolas" panose="020B0609020204030204" pitchFamily="49" charset="0"/>
              </a:rPr>
              <a:t> = </a:t>
            </a:r>
            <a:r>
              <a:rPr lang="en-US" altLang="zh-TW" sz="2000" dirty="0" err="1">
                <a:latin typeface="Consolas" panose="020B0609020204030204" pitchFamily="49" charset="0"/>
              </a:rPr>
              <a:t>System.currentTimeMillis</a:t>
            </a:r>
            <a:r>
              <a:rPr lang="en-US" altLang="zh-TW" sz="2000" dirty="0">
                <a:latin typeface="Consolas" panose="020B0609020204030204" pitchFamily="49" charset="0"/>
              </a:rPr>
              <a:t>();</a:t>
            </a:r>
          </a:p>
          <a:p>
            <a:pPr marL="0" indent="0" algn="just">
              <a:lnSpc>
                <a:spcPct val="80000"/>
              </a:lnSpc>
              <a:buNone/>
            </a:pPr>
            <a:r>
              <a:rPr lang="en-US" altLang="zh-TW" sz="2000" dirty="0">
                <a:latin typeface="Consolas" panose="020B0609020204030204" pitchFamily="49" charset="0"/>
              </a:rPr>
              <a:t>		</a:t>
            </a:r>
            <a:r>
              <a:rPr lang="en-US" altLang="zh-TW" sz="2000" dirty="0" err="1">
                <a:latin typeface="Consolas" panose="020B0609020204030204" pitchFamily="49" charset="0"/>
              </a:rPr>
              <a:t>System.out.println</a:t>
            </a:r>
            <a:r>
              <a:rPr lang="en-US" altLang="zh-TW" sz="2000" dirty="0">
                <a:latin typeface="Consolas" panose="020B0609020204030204" pitchFamily="49" charset="0"/>
              </a:rPr>
              <a:t>("</a:t>
            </a:r>
            <a:r>
              <a:rPr lang="zh-TW" altLang="en-US" sz="2000" dirty="0">
                <a:latin typeface="Consolas" panose="020B0609020204030204" pitchFamily="49" charset="0"/>
              </a:rPr>
              <a:t>執行毫秒為：</a:t>
            </a:r>
            <a:r>
              <a:rPr lang="en-US" altLang="zh-TW" sz="2000" dirty="0">
                <a:latin typeface="Consolas" panose="020B0609020204030204" pitchFamily="49" charset="0"/>
              </a:rPr>
              <a:t>"+(</a:t>
            </a:r>
            <a:r>
              <a:rPr lang="en-US" altLang="zh-TW" sz="2000" dirty="0" err="1">
                <a:latin typeface="Consolas" panose="020B0609020204030204" pitchFamily="49" charset="0"/>
              </a:rPr>
              <a:t>endM-beginM</a:t>
            </a:r>
            <a:r>
              <a:rPr lang="en-US" altLang="zh-TW" sz="2000" dirty="0">
                <a:latin typeface="Consolas" panose="020B0609020204030204" pitchFamily="49" charset="0"/>
              </a:rPr>
              <a:t>));</a:t>
            </a:r>
          </a:p>
          <a:p>
            <a:pPr marL="0" indent="0" algn="just">
              <a:lnSpc>
                <a:spcPct val="80000"/>
              </a:lnSpc>
              <a:buNone/>
            </a:pPr>
            <a:r>
              <a:rPr lang="en-US" altLang="zh-TW" sz="2000" dirty="0">
                <a:latin typeface="Consolas" panose="020B0609020204030204" pitchFamily="49" charset="0"/>
              </a:rPr>
              <a:t>	}</a:t>
            </a:r>
          </a:p>
          <a:p>
            <a:pPr marL="0" indent="0" algn="just">
              <a:lnSpc>
                <a:spcPct val="80000"/>
              </a:lnSpc>
              <a:buNone/>
            </a:pPr>
            <a:r>
              <a:rPr lang="en-US" altLang="zh-TW" sz="2000" dirty="0">
                <a:latin typeface="Consolas" panose="020B0609020204030204" pitchFamily="49" charset="0"/>
              </a:rPr>
              <a:t>	public void destroy() {</a:t>
            </a:r>
          </a:p>
          <a:p>
            <a:pPr marL="0" indent="0" algn="just">
              <a:lnSpc>
                <a:spcPct val="80000"/>
              </a:lnSpc>
              <a:buNone/>
            </a:pPr>
            <a:r>
              <a:rPr lang="en-US" altLang="zh-TW" sz="2000" dirty="0">
                <a:latin typeface="Consolas" panose="020B0609020204030204" pitchFamily="49" charset="0"/>
              </a:rPr>
              <a:t>		</a:t>
            </a:r>
            <a:r>
              <a:rPr lang="en-US" altLang="zh-TW" sz="2000" dirty="0" err="1">
                <a:latin typeface="Consolas" panose="020B0609020204030204" pitchFamily="49" charset="0"/>
              </a:rPr>
              <a:t>System.out.println</a:t>
            </a:r>
            <a:r>
              <a:rPr lang="en-US" altLang="zh-TW" sz="2000" dirty="0">
                <a:latin typeface="Consolas" panose="020B0609020204030204" pitchFamily="49" charset="0"/>
              </a:rPr>
              <a:t>("Filter destroy");</a:t>
            </a:r>
          </a:p>
          <a:p>
            <a:pPr marL="0" indent="0" algn="just">
              <a:lnSpc>
                <a:spcPct val="80000"/>
              </a:lnSpc>
              <a:buNone/>
            </a:pPr>
            <a:r>
              <a:rPr lang="en-US" altLang="zh-TW" sz="2000" dirty="0">
                <a:latin typeface="Consolas" panose="020B0609020204030204" pitchFamily="49" charset="0"/>
              </a:rPr>
              <a:t>	}</a:t>
            </a:r>
          </a:p>
          <a:p>
            <a:pPr algn="just">
              <a:lnSpc>
                <a:spcPct val="80000"/>
              </a:lnSpc>
            </a:pPr>
            <a:endParaRPr lang="en-US" altLang="zh-TW" sz="2000" dirty="0">
              <a:latin typeface="Consolas" panose="020B0609020204030204" pitchFamily="49" charset="0"/>
            </a:endParaRPr>
          </a:p>
        </p:txBody>
      </p:sp>
    </p:spTree>
    <p:extLst>
      <p:ext uri="{BB962C8B-B14F-4D97-AF65-F5344CB8AC3E}">
        <p14:creationId xmlns:p14="http://schemas.microsoft.com/office/powerpoint/2010/main" val="104823776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E208C0-E806-498B-AB05-FDEEAE0FF1EC}"/>
              </a:ext>
            </a:extLst>
          </p:cNvPr>
          <p:cNvSpPr>
            <a:spLocks noGrp="1"/>
          </p:cNvSpPr>
          <p:nvPr>
            <p:ph type="ctrTitle"/>
          </p:nvPr>
        </p:nvSpPr>
        <p:spPr>
          <a:xfrm>
            <a:off x="-95702" y="2085653"/>
            <a:ext cx="10421229" cy="1982913"/>
          </a:xfrm>
        </p:spPr>
        <p:txBody>
          <a:bodyPr>
            <a:normAutofit fontScale="90000"/>
          </a:bodyPr>
          <a:lstStyle/>
          <a:p>
            <a:pPr algn="ctr"/>
            <a:r>
              <a:rPr lang="en-US" altLang="zh-TW" sz="5400"/>
              <a:t>Module 17</a:t>
            </a:r>
            <a:br>
              <a:rPr lang="en-US" altLang="zh-TW" sz="5400" dirty="0"/>
            </a:br>
            <a:r>
              <a:rPr lang="zh-TW" altLang="en-US" dirty="0"/>
              <a:t>過濾客戶端使用特殊字元</a:t>
            </a:r>
            <a:br>
              <a:rPr lang="en-US" altLang="zh-TW" dirty="0"/>
            </a:br>
            <a:r>
              <a:rPr lang="zh-TW" altLang="en-US" dirty="0"/>
              <a:t>建立的方式</a:t>
            </a:r>
            <a:endParaRPr lang="zh-TW" altLang="en-US" b="1" dirty="0"/>
          </a:p>
        </p:txBody>
      </p:sp>
    </p:spTree>
    <p:extLst>
      <p:ext uri="{BB962C8B-B14F-4D97-AF65-F5344CB8AC3E}">
        <p14:creationId xmlns:p14="http://schemas.microsoft.com/office/powerpoint/2010/main" val="177938411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9309147" cy="1320800"/>
          </a:xfrm>
        </p:spPr>
        <p:txBody>
          <a:bodyPr/>
          <a:lstStyle/>
          <a:p>
            <a:r>
              <a:rPr lang="en-US" altLang="zh-TW" sz="3600"/>
              <a:t>17-1 </a:t>
            </a:r>
            <a:r>
              <a:rPr lang="zh-TW" altLang="en-US"/>
              <a:t>客戶</a:t>
            </a:r>
            <a:r>
              <a:rPr lang="zh-TW" altLang="en-US" dirty="0"/>
              <a:t>端資料過濾概念</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58836" y="1348930"/>
            <a:ext cx="8877631" cy="5082691"/>
          </a:xfrm>
        </p:spPr>
        <p:txBody>
          <a:bodyPr>
            <a:normAutofit/>
          </a:bodyPr>
          <a:lstStyle/>
          <a:p>
            <a:pPr algn="just"/>
            <a:r>
              <a:rPr lang="zh-TW" altLang="en-US" sz="2000" dirty="0"/>
              <a:t>根據執行進入至指定網頁前、網頁內與網頁後的相關資料的篩選，以達到客戶端資料過濾條件限制的方式，減少網站的危害與增加過濾的效能</a:t>
            </a:r>
            <a:endParaRPr lang="en-US" altLang="zh-TW" sz="2000" dirty="0"/>
          </a:p>
          <a:p>
            <a:pPr algn="just"/>
            <a:r>
              <a:rPr lang="zh-TW" altLang="en-US" sz="2000" dirty="0"/>
              <a:t>也可使用</a:t>
            </a:r>
            <a:r>
              <a:rPr lang="en-US" altLang="zh-TW" sz="2000" dirty="0"/>
              <a:t>Filter</a:t>
            </a:r>
            <a:r>
              <a:rPr lang="zh-TW" altLang="en-US" sz="2000" dirty="0"/>
              <a:t>來處理編碼問題</a:t>
            </a:r>
            <a:endParaRPr lang="en-US" altLang="zh-TW" sz="2000" dirty="0"/>
          </a:p>
        </p:txBody>
      </p:sp>
    </p:spTree>
    <p:extLst>
      <p:ext uri="{BB962C8B-B14F-4D97-AF65-F5344CB8AC3E}">
        <p14:creationId xmlns:p14="http://schemas.microsoft.com/office/powerpoint/2010/main" val="168524342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9309147" cy="1320800"/>
          </a:xfrm>
        </p:spPr>
        <p:txBody>
          <a:bodyPr/>
          <a:lstStyle/>
          <a:p>
            <a:r>
              <a:rPr lang="en-US" altLang="zh-TW" sz="3600"/>
              <a:t>17-2 </a:t>
            </a:r>
            <a:r>
              <a:rPr lang="zh-TW" altLang="en-US" sz="3600"/>
              <a:t>特殊</a:t>
            </a:r>
            <a:r>
              <a:rPr lang="zh-TW" altLang="en-US" sz="3600" dirty="0"/>
              <a:t>字元的種類與內容</a:t>
            </a:r>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58836" y="1348930"/>
            <a:ext cx="8887906" cy="5082691"/>
          </a:xfrm>
        </p:spPr>
        <p:txBody>
          <a:bodyPr>
            <a:normAutofit/>
          </a:bodyPr>
          <a:lstStyle/>
          <a:p>
            <a:pPr algn="just"/>
            <a:r>
              <a:rPr lang="zh-TW" altLang="en-US" sz="2000" dirty="0"/>
              <a:t>網頁</a:t>
            </a:r>
            <a:r>
              <a:rPr lang="zh-TW" altLang="en-US" sz="2000"/>
              <a:t>特殊符號</a:t>
            </a:r>
            <a:r>
              <a:rPr lang="en-US" altLang="zh-TW" sz="2000"/>
              <a:t>:</a:t>
            </a:r>
            <a:r>
              <a:rPr lang="zh-TW" altLang="en-US" sz="2000"/>
              <a:t>提供</a:t>
            </a:r>
            <a:r>
              <a:rPr lang="zh-TW" altLang="en-US" sz="2000" dirty="0"/>
              <a:t>網頁內部分符號於瀏覽器中無法正常顯示，需藉由特定方式才能正常顯示。</a:t>
            </a:r>
            <a:endParaRPr lang="en-US" altLang="zh-TW" sz="2000" dirty="0"/>
          </a:p>
          <a:p>
            <a:pPr algn="just"/>
            <a:endParaRPr lang="en-US" altLang="zh-TW" sz="2000" dirty="0"/>
          </a:p>
          <a:p>
            <a:pPr algn="just"/>
            <a:endParaRPr lang="en-US" altLang="zh-TW" sz="2000" dirty="0"/>
          </a:p>
          <a:p>
            <a:pPr algn="just"/>
            <a:endParaRPr lang="en-US" altLang="zh-TW" sz="2000" dirty="0"/>
          </a:p>
          <a:p>
            <a:pPr algn="just"/>
            <a:endParaRPr lang="en-US" altLang="zh-TW" sz="2000" dirty="0"/>
          </a:p>
          <a:p>
            <a:pPr algn="just"/>
            <a:endParaRPr lang="en-US" altLang="zh-TW" sz="2000" dirty="0"/>
          </a:p>
          <a:p>
            <a:pPr marL="0" indent="0" algn="just">
              <a:buNone/>
            </a:pPr>
            <a:endParaRPr lang="en-US" altLang="zh-TW" sz="2000" dirty="0"/>
          </a:p>
          <a:p>
            <a:pPr marL="0" indent="0" algn="just">
              <a:buNone/>
            </a:pPr>
            <a:endParaRPr lang="en-US" altLang="zh-TW" sz="2000" dirty="0"/>
          </a:p>
          <a:p>
            <a:pPr algn="just"/>
            <a:r>
              <a:rPr lang="zh-TW" altLang="en-US" sz="2000" dirty="0"/>
              <a:t>特殊的標籤語言</a:t>
            </a:r>
            <a:r>
              <a:rPr lang="zh-TW" altLang="en-US" sz="2000"/>
              <a:t>，例如：</a:t>
            </a:r>
            <a:r>
              <a:rPr lang="en-US" altLang="zh-TW" sz="2000"/>
              <a:t>html</a:t>
            </a:r>
            <a:r>
              <a:rPr lang="zh-TW" altLang="en-US" sz="2000" dirty="0"/>
              <a:t>標籤語言、</a:t>
            </a:r>
            <a:r>
              <a:rPr lang="en-US" altLang="zh-TW" sz="2000" dirty="0"/>
              <a:t>XML</a:t>
            </a:r>
            <a:r>
              <a:rPr lang="zh-TW" altLang="en-US" sz="2000" dirty="0"/>
              <a:t>標籤語言</a:t>
            </a:r>
            <a:endParaRPr lang="en-US" altLang="zh-TW" sz="2000" dirty="0"/>
          </a:p>
          <a:p>
            <a:pPr algn="just"/>
            <a:r>
              <a:rPr lang="en-US" altLang="zh-TW" sz="2000" dirty="0"/>
              <a:t>SQL</a:t>
            </a:r>
            <a:r>
              <a:rPr lang="zh-TW" altLang="en-US" sz="2000" dirty="0"/>
              <a:t>資料庫語法</a:t>
            </a:r>
            <a:endParaRPr lang="en-US" altLang="zh-TW" sz="2000" dirty="0"/>
          </a:p>
          <a:p>
            <a:pPr algn="just"/>
            <a:endParaRPr lang="en-US" altLang="zh-TW" sz="2000" dirty="0"/>
          </a:p>
        </p:txBody>
      </p:sp>
      <p:graphicFrame>
        <p:nvGraphicFramePr>
          <p:cNvPr id="7" name="表格 7">
            <a:extLst>
              <a:ext uri="{FF2B5EF4-FFF2-40B4-BE49-F238E27FC236}">
                <a16:creationId xmlns:a16="http://schemas.microsoft.com/office/drawing/2014/main" id="{76D05568-64CF-417E-8D86-9D3909FA1F22}"/>
              </a:ext>
            </a:extLst>
          </p:cNvPr>
          <p:cNvGraphicFramePr>
            <a:graphicFrameLocks noGrp="1"/>
          </p:cNvGraphicFramePr>
          <p:nvPr>
            <p:extLst>
              <p:ext uri="{D42A27DB-BD31-4B8C-83A1-F6EECF244321}">
                <p14:modId xmlns:p14="http://schemas.microsoft.com/office/powerpoint/2010/main" val="1545796855"/>
              </p:ext>
            </p:extLst>
          </p:nvPr>
        </p:nvGraphicFramePr>
        <p:xfrm>
          <a:off x="2945258" y="2244907"/>
          <a:ext cx="3248918" cy="2682694"/>
        </p:xfrm>
        <a:graphic>
          <a:graphicData uri="http://schemas.openxmlformats.org/drawingml/2006/table">
            <a:tbl>
              <a:tblPr firstRow="1" bandRow="1">
                <a:tableStyleId>{5C22544A-7EE6-4342-B048-85BDC9FD1C3A}</a:tableStyleId>
              </a:tblPr>
              <a:tblGrid>
                <a:gridCol w="1624459">
                  <a:extLst>
                    <a:ext uri="{9D8B030D-6E8A-4147-A177-3AD203B41FA5}">
                      <a16:colId xmlns:a16="http://schemas.microsoft.com/office/drawing/2014/main" val="135307764"/>
                    </a:ext>
                  </a:extLst>
                </a:gridCol>
                <a:gridCol w="1624459">
                  <a:extLst>
                    <a:ext uri="{9D8B030D-6E8A-4147-A177-3AD203B41FA5}">
                      <a16:colId xmlns:a16="http://schemas.microsoft.com/office/drawing/2014/main" val="1155242406"/>
                    </a:ext>
                  </a:extLst>
                </a:gridCol>
              </a:tblGrid>
              <a:tr h="383242">
                <a:tc>
                  <a:txBody>
                    <a:bodyPr/>
                    <a:lstStyle/>
                    <a:p>
                      <a:pPr algn="ctr"/>
                      <a:r>
                        <a:rPr lang="zh-TW" altLang="en-US" dirty="0">
                          <a:latin typeface="Consolas" panose="020B0609020204030204" pitchFamily="49" charset="0"/>
                        </a:rPr>
                        <a:t>特殊符號</a:t>
                      </a:r>
                    </a:p>
                  </a:txBody>
                  <a:tcPr anchor="ctr"/>
                </a:tc>
                <a:tc>
                  <a:txBody>
                    <a:bodyPr/>
                    <a:lstStyle/>
                    <a:p>
                      <a:pPr algn="ctr"/>
                      <a:r>
                        <a:rPr lang="en-US" altLang="zh-TW" dirty="0">
                          <a:latin typeface="Consolas" panose="020B0609020204030204" pitchFamily="49" charset="0"/>
                        </a:rPr>
                        <a:t>HTML</a:t>
                      </a:r>
                      <a:r>
                        <a:rPr lang="zh-TW" altLang="en-US" dirty="0">
                          <a:latin typeface="Consolas" panose="020B0609020204030204" pitchFamily="49" charset="0"/>
                        </a:rPr>
                        <a:t>表示方式</a:t>
                      </a:r>
                    </a:p>
                  </a:txBody>
                  <a:tcPr anchor="ctr"/>
                </a:tc>
                <a:extLst>
                  <a:ext uri="{0D108BD9-81ED-4DB2-BD59-A6C34878D82A}">
                    <a16:rowId xmlns:a16="http://schemas.microsoft.com/office/drawing/2014/main" val="2617512203"/>
                  </a:ext>
                </a:extLst>
              </a:tr>
              <a:tr h="383242">
                <a:tc>
                  <a:txBody>
                    <a:bodyPr/>
                    <a:lstStyle/>
                    <a:p>
                      <a:pPr algn="ctr"/>
                      <a:r>
                        <a:rPr lang="en-US" altLang="zh-TW" dirty="0">
                          <a:latin typeface="Consolas" panose="020B0609020204030204" pitchFamily="49" charset="0"/>
                        </a:rPr>
                        <a:t>&lt;</a:t>
                      </a:r>
                      <a:endParaRPr lang="zh-TW" altLang="en-US" dirty="0">
                        <a:latin typeface="Consolas" panose="020B0609020204030204" pitchFamily="49" charset="0"/>
                      </a:endParaRPr>
                    </a:p>
                  </a:txBody>
                  <a:tcPr anchor="ctr"/>
                </a:tc>
                <a:tc>
                  <a:txBody>
                    <a:bodyPr/>
                    <a:lstStyle/>
                    <a:p>
                      <a:pPr algn="ctr"/>
                      <a:r>
                        <a:rPr lang="en-US" altLang="zh-TW" dirty="0">
                          <a:latin typeface="Consolas" panose="020B0609020204030204" pitchFamily="49" charset="0"/>
                        </a:rPr>
                        <a:t>&amp;</a:t>
                      </a:r>
                      <a:r>
                        <a:rPr lang="en-US" altLang="zh-TW" dirty="0" err="1">
                          <a:latin typeface="Consolas" panose="020B0609020204030204" pitchFamily="49" charset="0"/>
                        </a:rPr>
                        <a:t>lt</a:t>
                      </a:r>
                      <a:r>
                        <a:rPr lang="en-US" altLang="zh-TW" dirty="0">
                          <a:latin typeface="Consolas" panose="020B0609020204030204" pitchFamily="49" charset="0"/>
                        </a:rPr>
                        <a:t>;</a:t>
                      </a:r>
                      <a:endParaRPr lang="zh-TW" altLang="en-US" dirty="0">
                        <a:latin typeface="Consolas" panose="020B0609020204030204" pitchFamily="49" charset="0"/>
                      </a:endParaRPr>
                    </a:p>
                  </a:txBody>
                  <a:tcPr anchor="ctr"/>
                </a:tc>
                <a:extLst>
                  <a:ext uri="{0D108BD9-81ED-4DB2-BD59-A6C34878D82A}">
                    <a16:rowId xmlns:a16="http://schemas.microsoft.com/office/drawing/2014/main" val="182444512"/>
                  </a:ext>
                </a:extLst>
              </a:tr>
              <a:tr h="383242">
                <a:tc>
                  <a:txBody>
                    <a:bodyPr/>
                    <a:lstStyle/>
                    <a:p>
                      <a:pPr algn="ctr"/>
                      <a:r>
                        <a:rPr lang="en-US" altLang="zh-TW" dirty="0">
                          <a:latin typeface="Consolas" panose="020B0609020204030204" pitchFamily="49" charset="0"/>
                        </a:rPr>
                        <a:t>&gt;</a:t>
                      </a:r>
                      <a:endParaRPr lang="zh-TW" altLang="en-US" dirty="0">
                        <a:latin typeface="Consolas" panose="020B0609020204030204" pitchFamily="49" charset="0"/>
                      </a:endParaRPr>
                    </a:p>
                  </a:txBody>
                  <a:tcPr anchor="ctr"/>
                </a:tc>
                <a:tc>
                  <a:txBody>
                    <a:bodyPr/>
                    <a:lstStyle/>
                    <a:p>
                      <a:pPr algn="ctr"/>
                      <a:r>
                        <a:rPr lang="en-US" altLang="zh-TW" dirty="0">
                          <a:latin typeface="Consolas" panose="020B0609020204030204" pitchFamily="49" charset="0"/>
                        </a:rPr>
                        <a:t>&amp;</a:t>
                      </a:r>
                      <a:r>
                        <a:rPr lang="en-US" altLang="zh-TW" dirty="0" err="1">
                          <a:latin typeface="Consolas" panose="020B0609020204030204" pitchFamily="49" charset="0"/>
                        </a:rPr>
                        <a:t>gt</a:t>
                      </a:r>
                      <a:r>
                        <a:rPr lang="en-US" altLang="zh-TW" dirty="0">
                          <a:latin typeface="Consolas" panose="020B0609020204030204" pitchFamily="49" charset="0"/>
                        </a:rPr>
                        <a:t>;</a:t>
                      </a:r>
                      <a:endParaRPr lang="zh-TW" altLang="en-US" dirty="0">
                        <a:latin typeface="Consolas" panose="020B0609020204030204" pitchFamily="49" charset="0"/>
                      </a:endParaRPr>
                    </a:p>
                  </a:txBody>
                  <a:tcPr anchor="ctr"/>
                </a:tc>
                <a:extLst>
                  <a:ext uri="{0D108BD9-81ED-4DB2-BD59-A6C34878D82A}">
                    <a16:rowId xmlns:a16="http://schemas.microsoft.com/office/drawing/2014/main" val="924495998"/>
                  </a:ext>
                </a:extLst>
              </a:tr>
              <a:tr h="383242">
                <a:tc>
                  <a:txBody>
                    <a:bodyPr/>
                    <a:lstStyle/>
                    <a:p>
                      <a:pPr algn="ctr"/>
                      <a:r>
                        <a:rPr lang="en-US" altLang="zh-TW" dirty="0">
                          <a:latin typeface="Consolas" panose="020B0609020204030204" pitchFamily="49" charset="0"/>
                        </a:rPr>
                        <a:t>"</a:t>
                      </a:r>
                      <a:endParaRPr lang="zh-TW" altLang="en-US" dirty="0">
                        <a:latin typeface="Consolas" panose="020B0609020204030204" pitchFamily="49" charset="0"/>
                      </a:endParaRPr>
                    </a:p>
                  </a:txBody>
                  <a:tcPr anchor="ctr"/>
                </a:tc>
                <a:tc>
                  <a:txBody>
                    <a:bodyPr/>
                    <a:lstStyle/>
                    <a:p>
                      <a:pPr algn="ctr"/>
                      <a:r>
                        <a:rPr lang="en-US" altLang="zh-TW" dirty="0">
                          <a:latin typeface="Consolas" panose="020B0609020204030204" pitchFamily="49" charset="0"/>
                        </a:rPr>
                        <a:t>&amp;</a:t>
                      </a:r>
                      <a:r>
                        <a:rPr lang="en-US" altLang="zh-TW" dirty="0" err="1">
                          <a:latin typeface="Consolas" panose="020B0609020204030204" pitchFamily="49" charset="0"/>
                        </a:rPr>
                        <a:t>quot</a:t>
                      </a:r>
                      <a:r>
                        <a:rPr lang="en-US" altLang="zh-TW" dirty="0">
                          <a:latin typeface="Consolas" panose="020B0609020204030204" pitchFamily="49" charset="0"/>
                        </a:rPr>
                        <a:t>;</a:t>
                      </a:r>
                      <a:endParaRPr lang="zh-TW" altLang="en-US" dirty="0">
                        <a:latin typeface="Consolas" panose="020B0609020204030204" pitchFamily="49" charset="0"/>
                      </a:endParaRPr>
                    </a:p>
                  </a:txBody>
                  <a:tcPr anchor="ctr"/>
                </a:tc>
                <a:extLst>
                  <a:ext uri="{0D108BD9-81ED-4DB2-BD59-A6C34878D82A}">
                    <a16:rowId xmlns:a16="http://schemas.microsoft.com/office/drawing/2014/main" val="2513719715"/>
                  </a:ext>
                </a:extLst>
              </a:tr>
              <a:tr h="383242">
                <a:tc>
                  <a:txBody>
                    <a:bodyPr/>
                    <a:lstStyle/>
                    <a:p>
                      <a:pPr algn="ctr"/>
                      <a:r>
                        <a:rPr lang="en-US" altLang="zh-TW" dirty="0">
                          <a:latin typeface="Consolas" panose="020B0609020204030204" pitchFamily="49" charset="0"/>
                        </a:rPr>
                        <a:t>&amp;</a:t>
                      </a:r>
                      <a:endParaRPr lang="zh-TW" altLang="en-US" dirty="0">
                        <a:latin typeface="Consolas" panose="020B0609020204030204" pitchFamily="49" charset="0"/>
                      </a:endParaRPr>
                    </a:p>
                  </a:txBody>
                  <a:tcPr anchor="ctr"/>
                </a:tc>
                <a:tc>
                  <a:txBody>
                    <a:bodyPr/>
                    <a:lstStyle/>
                    <a:p>
                      <a:pPr algn="ctr"/>
                      <a:r>
                        <a:rPr lang="en-US" altLang="zh-TW" dirty="0">
                          <a:latin typeface="Consolas" panose="020B0609020204030204" pitchFamily="49" charset="0"/>
                        </a:rPr>
                        <a:t>&amp;amp;</a:t>
                      </a:r>
                      <a:endParaRPr lang="zh-TW" altLang="en-US" dirty="0">
                        <a:latin typeface="Consolas" panose="020B0609020204030204" pitchFamily="49" charset="0"/>
                      </a:endParaRPr>
                    </a:p>
                  </a:txBody>
                  <a:tcPr anchor="ctr"/>
                </a:tc>
                <a:extLst>
                  <a:ext uri="{0D108BD9-81ED-4DB2-BD59-A6C34878D82A}">
                    <a16:rowId xmlns:a16="http://schemas.microsoft.com/office/drawing/2014/main" val="3409101044"/>
                  </a:ext>
                </a:extLst>
              </a:tr>
              <a:tr h="383242">
                <a:tc>
                  <a:txBody>
                    <a:bodyPr/>
                    <a:lstStyle/>
                    <a:p>
                      <a:pPr algn="ctr"/>
                      <a:r>
                        <a:rPr lang="zh-TW" altLang="en-US" dirty="0">
                          <a:latin typeface="Consolas" panose="020B0609020204030204" pitchFamily="49" charset="0"/>
                        </a:rPr>
                        <a:t>空格</a:t>
                      </a:r>
                    </a:p>
                  </a:txBody>
                  <a:tcPr anchor="ctr"/>
                </a:tc>
                <a:tc>
                  <a:txBody>
                    <a:bodyPr/>
                    <a:lstStyle/>
                    <a:p>
                      <a:pPr algn="ctr"/>
                      <a:r>
                        <a:rPr lang="en-US" altLang="zh-TW" dirty="0">
                          <a:latin typeface="Consolas" panose="020B0609020204030204" pitchFamily="49" charset="0"/>
                        </a:rPr>
                        <a:t>&amp;</a:t>
                      </a:r>
                      <a:r>
                        <a:rPr lang="en-US" altLang="zh-TW" dirty="0" err="1">
                          <a:latin typeface="Consolas" panose="020B0609020204030204" pitchFamily="49" charset="0"/>
                        </a:rPr>
                        <a:t>nbsp</a:t>
                      </a:r>
                      <a:r>
                        <a:rPr lang="en-US" altLang="zh-TW" dirty="0">
                          <a:latin typeface="Consolas" panose="020B0609020204030204" pitchFamily="49" charset="0"/>
                        </a:rPr>
                        <a:t>;</a:t>
                      </a:r>
                      <a:endParaRPr lang="zh-TW" altLang="en-US" dirty="0">
                        <a:latin typeface="Consolas" panose="020B0609020204030204" pitchFamily="49" charset="0"/>
                      </a:endParaRPr>
                    </a:p>
                  </a:txBody>
                  <a:tcPr anchor="ctr"/>
                </a:tc>
                <a:extLst>
                  <a:ext uri="{0D108BD9-81ED-4DB2-BD59-A6C34878D82A}">
                    <a16:rowId xmlns:a16="http://schemas.microsoft.com/office/drawing/2014/main" val="262252269"/>
                  </a:ext>
                </a:extLst>
              </a:tr>
              <a:tr h="383242">
                <a:tc>
                  <a:txBody>
                    <a:bodyPr/>
                    <a:lstStyle/>
                    <a:p>
                      <a:pPr algn="ctr"/>
                      <a:r>
                        <a:rPr lang="en-US" altLang="zh-TW" dirty="0">
                          <a:latin typeface="Consolas" panose="020B0609020204030204" pitchFamily="49" charset="0"/>
                        </a:rPr>
                        <a:t>©</a:t>
                      </a:r>
                      <a:endParaRPr lang="zh-TW" altLang="en-US" dirty="0">
                        <a:latin typeface="Consolas" panose="020B0609020204030204" pitchFamily="49" charset="0"/>
                      </a:endParaRPr>
                    </a:p>
                  </a:txBody>
                  <a:tcPr anchor="ctr"/>
                </a:tc>
                <a:tc>
                  <a:txBody>
                    <a:bodyPr/>
                    <a:lstStyle/>
                    <a:p>
                      <a:pPr algn="ctr"/>
                      <a:r>
                        <a:rPr lang="en-US" altLang="zh-TW" dirty="0">
                          <a:latin typeface="Consolas" panose="020B0609020204030204" pitchFamily="49" charset="0"/>
                        </a:rPr>
                        <a:t>&amp;copy;</a:t>
                      </a:r>
                      <a:endParaRPr lang="zh-TW" altLang="en-US" dirty="0">
                        <a:latin typeface="Consolas" panose="020B0609020204030204" pitchFamily="49" charset="0"/>
                      </a:endParaRPr>
                    </a:p>
                  </a:txBody>
                  <a:tcPr anchor="ctr"/>
                </a:tc>
                <a:extLst>
                  <a:ext uri="{0D108BD9-81ED-4DB2-BD59-A6C34878D82A}">
                    <a16:rowId xmlns:a16="http://schemas.microsoft.com/office/drawing/2014/main" val="1141630843"/>
                  </a:ext>
                </a:extLst>
              </a:tr>
            </a:tbl>
          </a:graphicData>
        </a:graphic>
      </p:graphicFrame>
    </p:spTree>
    <p:extLst>
      <p:ext uri="{BB962C8B-B14F-4D97-AF65-F5344CB8AC3E}">
        <p14:creationId xmlns:p14="http://schemas.microsoft.com/office/powerpoint/2010/main" val="387241035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9309147" cy="1320800"/>
          </a:xfrm>
        </p:spPr>
        <p:txBody>
          <a:bodyPr/>
          <a:lstStyle/>
          <a:p>
            <a:r>
              <a:rPr lang="en-US" altLang="zh-TW" sz="3600"/>
              <a:t>17-3 </a:t>
            </a:r>
            <a:r>
              <a:rPr lang="zh-TW" altLang="en-US" sz="3600"/>
              <a:t>過濾</a:t>
            </a:r>
            <a:r>
              <a:rPr lang="zh-TW" altLang="en-US" sz="3600" dirty="0"/>
              <a:t>客戶端特殊字元的建立方式</a:t>
            </a:r>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58836" y="1348930"/>
            <a:ext cx="10285192" cy="5082691"/>
          </a:xfrm>
        </p:spPr>
        <p:txBody>
          <a:bodyPr>
            <a:normAutofit/>
          </a:bodyPr>
          <a:lstStyle/>
          <a:p>
            <a:pPr algn="just">
              <a:lnSpc>
                <a:spcPct val="150000"/>
              </a:lnSpc>
            </a:pPr>
            <a:r>
              <a:rPr lang="en-US" altLang="zh-TW" sz="2000" dirty="0"/>
              <a:t>【</a:t>
            </a:r>
            <a:r>
              <a:rPr lang="zh-TW" altLang="en-US" sz="2000" dirty="0"/>
              <a:t>範例</a:t>
            </a:r>
            <a:r>
              <a:rPr lang="en-US" altLang="zh-TW" sz="2000" dirty="0"/>
              <a:t>】</a:t>
            </a:r>
            <a:r>
              <a:rPr lang="zh-TW" altLang="en-US" sz="2000" dirty="0"/>
              <a:t>字元替換方法</a:t>
            </a:r>
            <a:endParaRPr lang="en-US" altLang="zh-TW" sz="2000" dirty="0"/>
          </a:p>
          <a:p>
            <a:pPr marL="400050" lvl="1" indent="0" algn="just">
              <a:lnSpc>
                <a:spcPct val="150000"/>
              </a:lnSpc>
              <a:buNone/>
            </a:pPr>
            <a:r>
              <a:rPr lang="en-US" altLang="zh-TW" sz="2000">
                <a:latin typeface="Consolas" panose="020B0609020204030204" pitchFamily="49" charset="0"/>
              </a:rPr>
              <a:t>private String replaceSpecialCharacter(String value</a:t>
            </a:r>
            <a:r>
              <a:rPr lang="en-US" altLang="zh-TW" sz="2000" dirty="0">
                <a:latin typeface="Consolas" panose="020B0609020204030204" pitchFamily="49" charset="0"/>
              </a:rPr>
              <a:t>){</a:t>
            </a:r>
          </a:p>
          <a:p>
            <a:pPr marL="400050" lvl="1" indent="0" algn="just">
              <a:lnSpc>
                <a:spcPct val="150000"/>
              </a:lnSpc>
              <a:buNone/>
            </a:pPr>
            <a:r>
              <a:rPr lang="en-US" altLang="zh-TW" sz="2000">
                <a:latin typeface="Consolas" panose="020B0609020204030204" pitchFamily="49" charset="0"/>
              </a:rPr>
              <a:t>value = value</a:t>
            </a:r>
            <a:r>
              <a:rPr lang="en-US" altLang="zh-TW" sz="2000" dirty="0" err="1">
                <a:latin typeface="Consolas" panose="020B0609020204030204" pitchFamily="49" charset="0"/>
              </a:rPr>
              <a:t>.</a:t>
            </a:r>
            <a:r>
              <a:rPr lang="en-US" altLang="zh-TW" sz="2000" err="1">
                <a:latin typeface="Consolas" panose="020B0609020204030204" pitchFamily="49" charset="0"/>
              </a:rPr>
              <a:t>replaceAll</a:t>
            </a:r>
            <a:r>
              <a:rPr lang="en-US" altLang="zh-TW" sz="2000">
                <a:latin typeface="Consolas" panose="020B0609020204030204" pitchFamily="49" charset="0"/>
              </a:rPr>
              <a:t>("&lt;", "&amp;</a:t>
            </a:r>
            <a:r>
              <a:rPr lang="en-US" altLang="zh-TW" sz="2000" dirty="0" err="1">
                <a:latin typeface="Consolas" panose="020B0609020204030204" pitchFamily="49" charset="0"/>
              </a:rPr>
              <a:t>lt</a:t>
            </a:r>
            <a:r>
              <a:rPr lang="en-US" altLang="zh-TW" sz="2000" dirty="0">
                <a:latin typeface="Consolas" panose="020B0609020204030204" pitchFamily="49" charset="0"/>
              </a:rPr>
              <a:t>;");</a:t>
            </a:r>
          </a:p>
          <a:p>
            <a:pPr marL="400050" lvl="1" indent="0" algn="just">
              <a:lnSpc>
                <a:spcPct val="150000"/>
              </a:lnSpc>
              <a:buNone/>
            </a:pPr>
            <a:r>
              <a:rPr lang="en-US" altLang="zh-TW" sz="2000">
                <a:latin typeface="Consolas" panose="020B0609020204030204" pitchFamily="49" charset="0"/>
              </a:rPr>
              <a:t>value = value</a:t>
            </a:r>
            <a:r>
              <a:rPr lang="en-US" altLang="zh-TW" sz="2000" dirty="0" err="1">
                <a:latin typeface="Consolas" panose="020B0609020204030204" pitchFamily="49" charset="0"/>
              </a:rPr>
              <a:t>.</a:t>
            </a:r>
            <a:r>
              <a:rPr lang="en-US" altLang="zh-TW" sz="2000" err="1">
                <a:latin typeface="Consolas" panose="020B0609020204030204" pitchFamily="49" charset="0"/>
              </a:rPr>
              <a:t>replaceAll</a:t>
            </a:r>
            <a:r>
              <a:rPr lang="en-US" altLang="zh-TW" sz="2000">
                <a:latin typeface="Consolas" panose="020B0609020204030204" pitchFamily="49" charset="0"/>
              </a:rPr>
              <a:t>("&gt;", "&amp;</a:t>
            </a:r>
            <a:r>
              <a:rPr lang="en-US" altLang="zh-TW" sz="2000" dirty="0" err="1">
                <a:latin typeface="Consolas" panose="020B0609020204030204" pitchFamily="49" charset="0"/>
              </a:rPr>
              <a:t>gt</a:t>
            </a:r>
            <a:r>
              <a:rPr lang="en-US" altLang="zh-TW" sz="2000" dirty="0">
                <a:latin typeface="Consolas" panose="020B0609020204030204" pitchFamily="49" charset="0"/>
              </a:rPr>
              <a:t>;");</a:t>
            </a:r>
          </a:p>
          <a:p>
            <a:pPr marL="400050" lvl="1" indent="0" algn="just">
              <a:lnSpc>
                <a:spcPct val="150000"/>
              </a:lnSpc>
              <a:buNone/>
            </a:pPr>
            <a:r>
              <a:rPr lang="en-US" altLang="zh-TW" sz="2000">
                <a:latin typeface="Consolas" panose="020B0609020204030204" pitchFamily="49" charset="0"/>
              </a:rPr>
              <a:t>return value</a:t>
            </a:r>
            <a:r>
              <a:rPr lang="en-US" altLang="zh-TW" sz="2000" dirty="0">
                <a:latin typeface="Consolas" panose="020B0609020204030204" pitchFamily="49" charset="0"/>
              </a:rPr>
              <a:t>;</a:t>
            </a:r>
          </a:p>
          <a:p>
            <a:pPr marL="400050" lvl="1" indent="0" algn="just">
              <a:lnSpc>
                <a:spcPct val="150000"/>
              </a:lnSpc>
              <a:buNone/>
            </a:pPr>
            <a:r>
              <a:rPr lang="en-US" altLang="zh-TW" sz="2000" dirty="0">
                <a:latin typeface="Consolas" panose="020B0609020204030204" pitchFamily="49" charset="0"/>
              </a:rPr>
              <a:t>}</a:t>
            </a:r>
          </a:p>
        </p:txBody>
      </p:sp>
    </p:spTree>
    <p:extLst>
      <p:ext uri="{BB962C8B-B14F-4D97-AF65-F5344CB8AC3E}">
        <p14:creationId xmlns:p14="http://schemas.microsoft.com/office/powerpoint/2010/main" val="90758675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8596668" cy="1320800"/>
          </a:xfrm>
        </p:spPr>
        <p:txBody>
          <a:bodyPr/>
          <a:lstStyle/>
          <a:p>
            <a:r>
              <a:rPr lang="zh-TW" altLang="en-US" sz="3600" dirty="0"/>
              <a:t>最後</a:t>
            </a:r>
            <a:r>
              <a:rPr lang="en-US" altLang="zh-TW" sz="3600" dirty="0"/>
              <a:t>…</a:t>
            </a:r>
            <a:endParaRPr lang="zh-TW" altLang="en-US" sz="3600" dirty="0"/>
          </a:p>
        </p:txBody>
      </p:sp>
      <p:pic>
        <p:nvPicPr>
          <p:cNvPr id="16" name="圖片 15">
            <a:extLst>
              <a:ext uri="{FF2B5EF4-FFF2-40B4-BE49-F238E27FC236}">
                <a16:creationId xmlns:a16="http://schemas.microsoft.com/office/drawing/2014/main" id="{F3F0CA56-83F8-4D77-895D-7A1BC016B8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252" y="2104056"/>
            <a:ext cx="1800000" cy="1800000"/>
          </a:xfrm>
          <a:prstGeom prst="rect">
            <a:avLst/>
          </a:prstGeom>
        </p:spPr>
      </p:pic>
      <p:cxnSp>
        <p:nvCxnSpPr>
          <p:cNvPr id="29" name="直線單箭頭接點 28">
            <a:extLst>
              <a:ext uri="{FF2B5EF4-FFF2-40B4-BE49-F238E27FC236}">
                <a16:creationId xmlns:a16="http://schemas.microsoft.com/office/drawing/2014/main" id="{1E81CF7B-42DB-46FA-A528-2F4F00EED303}"/>
              </a:ext>
            </a:extLst>
          </p:cNvPr>
          <p:cNvCxnSpPr>
            <a:cxnSpLocks/>
          </p:cNvCxnSpPr>
          <p:nvPr/>
        </p:nvCxnSpPr>
        <p:spPr>
          <a:xfrm>
            <a:off x="2877872" y="2762018"/>
            <a:ext cx="1240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a:extLst>
              <a:ext uri="{FF2B5EF4-FFF2-40B4-BE49-F238E27FC236}">
                <a16:creationId xmlns:a16="http://schemas.microsoft.com/office/drawing/2014/main" id="{76ECB48E-B71C-49C9-9C9A-2458E30B3713}"/>
              </a:ext>
            </a:extLst>
          </p:cNvPr>
          <p:cNvCxnSpPr>
            <a:cxnSpLocks/>
          </p:cNvCxnSpPr>
          <p:nvPr/>
        </p:nvCxnSpPr>
        <p:spPr>
          <a:xfrm rot="10800000">
            <a:off x="2877872" y="3208706"/>
            <a:ext cx="1240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文字方塊 32">
            <a:extLst>
              <a:ext uri="{FF2B5EF4-FFF2-40B4-BE49-F238E27FC236}">
                <a16:creationId xmlns:a16="http://schemas.microsoft.com/office/drawing/2014/main" id="{E539F34C-8890-429B-880C-979CB2A95155}"/>
              </a:ext>
            </a:extLst>
          </p:cNvPr>
          <p:cNvSpPr txBox="1"/>
          <p:nvPr/>
        </p:nvSpPr>
        <p:spPr>
          <a:xfrm>
            <a:off x="1048472" y="1676659"/>
            <a:ext cx="877163" cy="369332"/>
          </a:xfrm>
          <a:prstGeom prst="rect">
            <a:avLst/>
          </a:prstGeom>
          <a:noFill/>
        </p:spPr>
        <p:txBody>
          <a:bodyPr wrap="none" rtlCol="0">
            <a:spAutoFit/>
          </a:bodyPr>
          <a:lstStyle/>
          <a:p>
            <a:r>
              <a:rPr lang="zh-TW" altLang="en-US" dirty="0"/>
              <a:t>瀏覽器</a:t>
            </a:r>
            <a:endParaRPr lang="en-US" altLang="zh-TW" dirty="0"/>
          </a:p>
        </p:txBody>
      </p:sp>
      <p:sp>
        <p:nvSpPr>
          <p:cNvPr id="23" name="矩形: 圓角 22">
            <a:extLst>
              <a:ext uri="{FF2B5EF4-FFF2-40B4-BE49-F238E27FC236}">
                <a16:creationId xmlns:a16="http://schemas.microsoft.com/office/drawing/2014/main" id="{54B9D2BD-6348-4245-B5BA-3F25F692AFC1}"/>
              </a:ext>
            </a:extLst>
          </p:cNvPr>
          <p:cNvSpPr/>
          <p:nvPr/>
        </p:nvSpPr>
        <p:spPr>
          <a:xfrm>
            <a:off x="4866508" y="1803259"/>
            <a:ext cx="4599398" cy="27565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sp>
        <p:nvSpPr>
          <p:cNvPr id="24" name="矩形: 圓角 23">
            <a:extLst>
              <a:ext uri="{FF2B5EF4-FFF2-40B4-BE49-F238E27FC236}">
                <a16:creationId xmlns:a16="http://schemas.microsoft.com/office/drawing/2014/main" id="{F36FCF09-095E-4AB2-9DDC-5ADDCC0D67B6}"/>
              </a:ext>
            </a:extLst>
          </p:cNvPr>
          <p:cNvSpPr/>
          <p:nvPr/>
        </p:nvSpPr>
        <p:spPr>
          <a:xfrm>
            <a:off x="5305815" y="2334988"/>
            <a:ext cx="3715683" cy="20830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B39EEC3B-5489-4C73-8480-A32EA7454D55}"/>
              </a:ext>
            </a:extLst>
          </p:cNvPr>
          <p:cNvSpPr txBox="1"/>
          <p:nvPr/>
        </p:nvSpPr>
        <p:spPr>
          <a:xfrm>
            <a:off x="5811190" y="1803259"/>
            <a:ext cx="2710037" cy="369332"/>
          </a:xfrm>
          <a:prstGeom prst="rect">
            <a:avLst/>
          </a:prstGeom>
          <a:noFill/>
        </p:spPr>
        <p:txBody>
          <a:bodyPr wrap="square" rtlCol="0">
            <a:spAutoFit/>
          </a:bodyPr>
          <a:lstStyle/>
          <a:p>
            <a:r>
              <a:rPr lang="en-US" altLang="zh-TW" dirty="0"/>
              <a:t>Web</a:t>
            </a:r>
            <a:r>
              <a:rPr lang="zh-TW" altLang="en-US" dirty="0"/>
              <a:t> </a:t>
            </a:r>
            <a:r>
              <a:rPr lang="en-US" altLang="zh-TW" dirty="0"/>
              <a:t>Server(Http</a:t>
            </a:r>
            <a:r>
              <a:rPr lang="zh-TW" altLang="en-US" dirty="0"/>
              <a:t> </a:t>
            </a:r>
            <a:r>
              <a:rPr lang="en-US" altLang="zh-TW" dirty="0"/>
              <a:t>Server)</a:t>
            </a:r>
            <a:endParaRPr lang="zh-TW" altLang="en-US" dirty="0"/>
          </a:p>
        </p:txBody>
      </p:sp>
      <p:sp>
        <p:nvSpPr>
          <p:cNvPr id="26" name="矩形: 圓角 25">
            <a:extLst>
              <a:ext uri="{FF2B5EF4-FFF2-40B4-BE49-F238E27FC236}">
                <a16:creationId xmlns:a16="http://schemas.microsoft.com/office/drawing/2014/main" id="{AEE10225-49C3-41C2-A887-AEC374D52548}"/>
              </a:ext>
            </a:extLst>
          </p:cNvPr>
          <p:cNvSpPr/>
          <p:nvPr/>
        </p:nvSpPr>
        <p:spPr>
          <a:xfrm>
            <a:off x="6096000" y="2437152"/>
            <a:ext cx="2166675" cy="4357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Web</a:t>
            </a:r>
            <a:r>
              <a:rPr lang="zh-TW" altLang="en-US" dirty="0"/>
              <a:t> </a:t>
            </a:r>
            <a:r>
              <a:rPr lang="en-US" altLang="zh-TW" dirty="0"/>
              <a:t>Container</a:t>
            </a:r>
            <a:endParaRPr lang="zh-TW" altLang="en-US" dirty="0"/>
          </a:p>
        </p:txBody>
      </p:sp>
      <p:cxnSp>
        <p:nvCxnSpPr>
          <p:cNvPr id="27" name="直線單箭頭接點 26">
            <a:extLst>
              <a:ext uri="{FF2B5EF4-FFF2-40B4-BE49-F238E27FC236}">
                <a16:creationId xmlns:a16="http://schemas.microsoft.com/office/drawing/2014/main" id="{0DDD222E-9B8C-475A-8A98-FFF63F1C8A9F}"/>
              </a:ext>
            </a:extLst>
          </p:cNvPr>
          <p:cNvCxnSpPr/>
          <p:nvPr/>
        </p:nvCxnSpPr>
        <p:spPr>
          <a:xfrm flipH="1">
            <a:off x="6096000" y="3026288"/>
            <a:ext cx="277402" cy="620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EA1F1152-ADC9-4976-8245-C5424EE547F1}"/>
              </a:ext>
            </a:extLst>
          </p:cNvPr>
          <p:cNvCxnSpPr>
            <a:cxnSpLocks/>
          </p:cNvCxnSpPr>
          <p:nvPr/>
        </p:nvCxnSpPr>
        <p:spPr>
          <a:xfrm>
            <a:off x="8075410" y="3026288"/>
            <a:ext cx="277402" cy="620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a:extLst>
              <a:ext uri="{FF2B5EF4-FFF2-40B4-BE49-F238E27FC236}">
                <a16:creationId xmlns:a16="http://schemas.microsoft.com/office/drawing/2014/main" id="{32D22576-2235-4D7E-8CB6-B6ED71CDBAA4}"/>
              </a:ext>
            </a:extLst>
          </p:cNvPr>
          <p:cNvCxnSpPr>
            <a:cxnSpLocks/>
          </p:cNvCxnSpPr>
          <p:nvPr/>
        </p:nvCxnSpPr>
        <p:spPr>
          <a:xfrm>
            <a:off x="7179337" y="3040205"/>
            <a:ext cx="0" cy="606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矩形: 圓角 39">
            <a:extLst>
              <a:ext uri="{FF2B5EF4-FFF2-40B4-BE49-F238E27FC236}">
                <a16:creationId xmlns:a16="http://schemas.microsoft.com/office/drawing/2014/main" id="{2E2C47D6-6C06-4DBD-BCFD-D2A077A221B2}"/>
              </a:ext>
            </a:extLst>
          </p:cNvPr>
          <p:cNvSpPr/>
          <p:nvPr/>
        </p:nvSpPr>
        <p:spPr>
          <a:xfrm>
            <a:off x="5485872" y="3769217"/>
            <a:ext cx="1027416" cy="503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Servlet</a:t>
            </a:r>
            <a:endParaRPr lang="zh-TW" altLang="en-US" dirty="0"/>
          </a:p>
        </p:txBody>
      </p:sp>
      <p:sp>
        <p:nvSpPr>
          <p:cNvPr id="43" name="矩形: 圓角 42">
            <a:extLst>
              <a:ext uri="{FF2B5EF4-FFF2-40B4-BE49-F238E27FC236}">
                <a16:creationId xmlns:a16="http://schemas.microsoft.com/office/drawing/2014/main" id="{5FD666B2-7659-4068-B2CD-EAA5F849E4C2}"/>
              </a:ext>
            </a:extLst>
          </p:cNvPr>
          <p:cNvSpPr/>
          <p:nvPr/>
        </p:nvSpPr>
        <p:spPr>
          <a:xfrm>
            <a:off x="7840288" y="3767184"/>
            <a:ext cx="1027416" cy="503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Servlet</a:t>
            </a:r>
            <a:endParaRPr lang="zh-TW" altLang="en-US" dirty="0"/>
          </a:p>
        </p:txBody>
      </p:sp>
      <p:sp>
        <p:nvSpPr>
          <p:cNvPr id="44" name="矩形: 圓角 43">
            <a:extLst>
              <a:ext uri="{FF2B5EF4-FFF2-40B4-BE49-F238E27FC236}">
                <a16:creationId xmlns:a16="http://schemas.microsoft.com/office/drawing/2014/main" id="{BABD8AAC-8748-4447-8C0A-A45C4ED3092B}"/>
              </a:ext>
            </a:extLst>
          </p:cNvPr>
          <p:cNvSpPr/>
          <p:nvPr/>
        </p:nvSpPr>
        <p:spPr>
          <a:xfrm>
            <a:off x="6663080" y="3767185"/>
            <a:ext cx="1027416" cy="503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Servlet</a:t>
            </a:r>
            <a:endParaRPr lang="zh-TW" altLang="en-US" dirty="0"/>
          </a:p>
        </p:txBody>
      </p:sp>
      <p:sp>
        <p:nvSpPr>
          <p:cNvPr id="47" name="文字方塊 46">
            <a:extLst>
              <a:ext uri="{FF2B5EF4-FFF2-40B4-BE49-F238E27FC236}">
                <a16:creationId xmlns:a16="http://schemas.microsoft.com/office/drawing/2014/main" id="{1C5B5DA8-AB7B-4362-8EA2-E286B2F73F4B}"/>
              </a:ext>
            </a:extLst>
          </p:cNvPr>
          <p:cNvSpPr txBox="1"/>
          <p:nvPr/>
        </p:nvSpPr>
        <p:spPr>
          <a:xfrm>
            <a:off x="2723422" y="2139042"/>
            <a:ext cx="1615442" cy="369332"/>
          </a:xfrm>
          <a:prstGeom prst="rect">
            <a:avLst/>
          </a:prstGeom>
          <a:noFill/>
        </p:spPr>
        <p:txBody>
          <a:bodyPr wrap="none" rtlCol="0">
            <a:spAutoFit/>
          </a:bodyPr>
          <a:lstStyle/>
          <a:p>
            <a:r>
              <a:rPr lang="en-US" altLang="zh-TW" dirty="0"/>
              <a:t>HTTP Request</a:t>
            </a:r>
            <a:endParaRPr lang="zh-TW" altLang="en-US" dirty="0"/>
          </a:p>
        </p:txBody>
      </p:sp>
      <p:sp>
        <p:nvSpPr>
          <p:cNvPr id="48" name="文字方塊 47">
            <a:extLst>
              <a:ext uri="{FF2B5EF4-FFF2-40B4-BE49-F238E27FC236}">
                <a16:creationId xmlns:a16="http://schemas.microsoft.com/office/drawing/2014/main" id="{E898A7BC-360C-4D6C-A535-B25F5CDE1D42}"/>
              </a:ext>
            </a:extLst>
          </p:cNvPr>
          <p:cNvSpPr txBox="1"/>
          <p:nvPr/>
        </p:nvSpPr>
        <p:spPr>
          <a:xfrm>
            <a:off x="2547897" y="3480354"/>
            <a:ext cx="1966492" cy="369332"/>
          </a:xfrm>
          <a:prstGeom prst="rect">
            <a:avLst/>
          </a:prstGeom>
          <a:noFill/>
        </p:spPr>
        <p:txBody>
          <a:bodyPr wrap="square">
            <a:spAutoFit/>
          </a:bodyPr>
          <a:lstStyle/>
          <a:p>
            <a:pPr algn="ctr"/>
            <a:r>
              <a:rPr lang="en-US" altLang="zh-TW" dirty="0"/>
              <a:t>HTTP</a:t>
            </a:r>
            <a:r>
              <a:rPr lang="zh-TW" altLang="en-US" dirty="0"/>
              <a:t> </a:t>
            </a:r>
            <a:r>
              <a:rPr lang="en-US" altLang="zh-TW" dirty="0"/>
              <a:t>Response</a:t>
            </a:r>
            <a:endParaRPr lang="zh-TW" altLang="en-US" dirty="0"/>
          </a:p>
        </p:txBody>
      </p:sp>
      <p:pic>
        <p:nvPicPr>
          <p:cNvPr id="49" name="圖片 48">
            <a:extLst>
              <a:ext uri="{FF2B5EF4-FFF2-40B4-BE49-F238E27FC236}">
                <a16:creationId xmlns:a16="http://schemas.microsoft.com/office/drawing/2014/main" id="{B9B5A1C7-3AE3-46EE-829C-DB9600DC82F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775016" y="776885"/>
            <a:ext cx="777284" cy="779897"/>
          </a:xfrm>
          <a:prstGeom prst="rect">
            <a:avLst/>
          </a:prstGeom>
        </p:spPr>
      </p:pic>
      <p:sp>
        <p:nvSpPr>
          <p:cNvPr id="50" name="文字方塊 49">
            <a:extLst>
              <a:ext uri="{FF2B5EF4-FFF2-40B4-BE49-F238E27FC236}">
                <a16:creationId xmlns:a16="http://schemas.microsoft.com/office/drawing/2014/main" id="{5CD3D112-0443-4538-93E6-F334F5D2807F}"/>
              </a:ext>
            </a:extLst>
          </p:cNvPr>
          <p:cNvSpPr txBox="1"/>
          <p:nvPr/>
        </p:nvSpPr>
        <p:spPr>
          <a:xfrm>
            <a:off x="6324631" y="284315"/>
            <a:ext cx="1704313" cy="369332"/>
          </a:xfrm>
          <a:prstGeom prst="rect">
            <a:avLst/>
          </a:prstGeom>
          <a:noFill/>
        </p:spPr>
        <p:txBody>
          <a:bodyPr wrap="none" rtlCol="0">
            <a:spAutoFit/>
          </a:bodyPr>
          <a:lstStyle/>
          <a:p>
            <a:r>
              <a:rPr lang="zh-TW" altLang="en-US" dirty="0"/>
              <a:t>伺服器</a:t>
            </a:r>
            <a:r>
              <a:rPr lang="en-US" altLang="zh-TW" dirty="0"/>
              <a:t>(Server)</a:t>
            </a:r>
            <a:endParaRPr lang="zh-TW" altLang="en-US" dirty="0"/>
          </a:p>
        </p:txBody>
      </p:sp>
      <p:sp>
        <p:nvSpPr>
          <p:cNvPr id="8" name="文字方塊 7">
            <a:extLst>
              <a:ext uri="{FF2B5EF4-FFF2-40B4-BE49-F238E27FC236}">
                <a16:creationId xmlns:a16="http://schemas.microsoft.com/office/drawing/2014/main" id="{3C902722-6A47-43D1-9D6C-4A38D2A5DE9D}"/>
              </a:ext>
            </a:extLst>
          </p:cNvPr>
          <p:cNvSpPr txBox="1"/>
          <p:nvPr/>
        </p:nvSpPr>
        <p:spPr>
          <a:xfrm>
            <a:off x="5327402" y="3134384"/>
            <a:ext cx="1731564" cy="369332"/>
          </a:xfrm>
          <a:prstGeom prst="rect">
            <a:avLst/>
          </a:prstGeom>
          <a:noFill/>
        </p:spPr>
        <p:txBody>
          <a:bodyPr wrap="none" rtlCol="0">
            <a:spAutoFit/>
          </a:bodyPr>
          <a:lstStyle/>
          <a:p>
            <a:r>
              <a:rPr lang="zh-TW" altLang="en-US" dirty="0"/>
              <a:t>執行緒</a:t>
            </a:r>
            <a:r>
              <a:rPr lang="en-US" altLang="zh-TW" dirty="0"/>
              <a:t>(thread)</a:t>
            </a:r>
            <a:endParaRPr lang="zh-TW" altLang="en-US" dirty="0"/>
          </a:p>
        </p:txBody>
      </p:sp>
      <p:sp>
        <p:nvSpPr>
          <p:cNvPr id="9" name="文字方塊 8">
            <a:extLst>
              <a:ext uri="{FF2B5EF4-FFF2-40B4-BE49-F238E27FC236}">
                <a16:creationId xmlns:a16="http://schemas.microsoft.com/office/drawing/2014/main" id="{5F59D674-233C-436B-B0E0-6AC792AD7923}"/>
              </a:ext>
            </a:extLst>
          </p:cNvPr>
          <p:cNvSpPr txBox="1"/>
          <p:nvPr/>
        </p:nvSpPr>
        <p:spPr>
          <a:xfrm>
            <a:off x="2471134" y="2819390"/>
            <a:ext cx="2117887" cy="369332"/>
          </a:xfrm>
          <a:prstGeom prst="rect">
            <a:avLst/>
          </a:prstGeom>
          <a:noFill/>
        </p:spPr>
        <p:txBody>
          <a:bodyPr wrap="none" rtlCol="0">
            <a:spAutoFit/>
          </a:bodyPr>
          <a:lstStyle/>
          <a:p>
            <a:r>
              <a:rPr lang="zh-TW" altLang="en-US" dirty="0"/>
              <a:t>根據</a:t>
            </a:r>
            <a:r>
              <a:rPr lang="en-US" altLang="zh-TW" dirty="0"/>
              <a:t>HTTP</a:t>
            </a:r>
            <a:r>
              <a:rPr lang="zh-TW" altLang="en-US" dirty="0"/>
              <a:t>協定溝通</a:t>
            </a:r>
          </a:p>
        </p:txBody>
      </p:sp>
      <p:sp>
        <p:nvSpPr>
          <p:cNvPr id="31" name="文字方塊 30">
            <a:extLst>
              <a:ext uri="{FF2B5EF4-FFF2-40B4-BE49-F238E27FC236}">
                <a16:creationId xmlns:a16="http://schemas.microsoft.com/office/drawing/2014/main" id="{3991FDC9-B5BE-42DD-8B6F-48E0116F5DA3}"/>
              </a:ext>
            </a:extLst>
          </p:cNvPr>
          <p:cNvSpPr txBox="1"/>
          <p:nvPr/>
        </p:nvSpPr>
        <p:spPr>
          <a:xfrm>
            <a:off x="553621" y="4030406"/>
            <a:ext cx="1917513" cy="369332"/>
          </a:xfrm>
          <a:prstGeom prst="rect">
            <a:avLst/>
          </a:prstGeom>
          <a:noFill/>
        </p:spPr>
        <p:txBody>
          <a:bodyPr wrap="none" rtlCol="0">
            <a:spAutoFit/>
          </a:bodyPr>
          <a:lstStyle/>
          <a:p>
            <a:r>
              <a:rPr lang="zh-TW" altLang="en-US" dirty="0"/>
              <a:t>使用</a:t>
            </a:r>
            <a:r>
              <a:rPr lang="en-US" altLang="zh-TW" dirty="0"/>
              <a:t>URI</a:t>
            </a:r>
            <a:r>
              <a:rPr lang="zh-TW" altLang="en-US" dirty="0"/>
              <a:t>定位資源</a:t>
            </a:r>
          </a:p>
        </p:txBody>
      </p:sp>
      <p:sp>
        <p:nvSpPr>
          <p:cNvPr id="32" name="文字方塊 31">
            <a:extLst>
              <a:ext uri="{FF2B5EF4-FFF2-40B4-BE49-F238E27FC236}">
                <a16:creationId xmlns:a16="http://schemas.microsoft.com/office/drawing/2014/main" id="{F5D2ECA0-A871-47AA-B17C-A5468FCE839B}"/>
              </a:ext>
            </a:extLst>
          </p:cNvPr>
          <p:cNvSpPr txBox="1"/>
          <p:nvPr/>
        </p:nvSpPr>
        <p:spPr>
          <a:xfrm>
            <a:off x="705191" y="5379665"/>
            <a:ext cx="7767660" cy="646331"/>
          </a:xfrm>
          <a:prstGeom prst="rect">
            <a:avLst/>
          </a:prstGeom>
          <a:noFill/>
        </p:spPr>
        <p:txBody>
          <a:bodyPr wrap="square" rtlCol="0">
            <a:spAutoFit/>
          </a:bodyPr>
          <a:lstStyle/>
          <a:p>
            <a:r>
              <a:rPr lang="zh-TW" altLang="en-US" dirty="0"/>
              <a:t>在此，我們使用的</a:t>
            </a:r>
            <a:r>
              <a:rPr lang="en-US" altLang="zh-TW" dirty="0"/>
              <a:t>Http Server</a:t>
            </a:r>
            <a:r>
              <a:rPr lang="zh-TW" altLang="en-US" dirty="0"/>
              <a:t>為</a:t>
            </a:r>
            <a:r>
              <a:rPr lang="en-US" altLang="zh-TW" dirty="0"/>
              <a:t>Tomcat(</a:t>
            </a:r>
            <a:r>
              <a:rPr lang="zh-TW" altLang="en-US" dirty="0"/>
              <a:t>同時也是</a:t>
            </a:r>
            <a:r>
              <a:rPr lang="en-US" altLang="zh-TW" dirty="0"/>
              <a:t>Web Container)</a:t>
            </a:r>
            <a:r>
              <a:rPr lang="zh-TW" altLang="en-US" dirty="0"/>
              <a:t>；</a:t>
            </a:r>
            <a:endParaRPr lang="en-US" altLang="zh-TW" dirty="0"/>
          </a:p>
          <a:p>
            <a:r>
              <a:rPr lang="zh-TW" altLang="en-US" dirty="0"/>
              <a:t>雖然不及專業的</a:t>
            </a:r>
            <a:r>
              <a:rPr lang="en-US" altLang="zh-TW" dirty="0"/>
              <a:t>Http Server</a:t>
            </a:r>
            <a:r>
              <a:rPr lang="zh-TW" altLang="en-US" dirty="0"/>
              <a:t>，但作為測試與教學的伺服器而言非常實用</a:t>
            </a:r>
            <a:r>
              <a:rPr lang="en-US" altLang="zh-TW" dirty="0"/>
              <a:t>!</a:t>
            </a:r>
            <a:endParaRPr lang="zh-TW" altLang="en-US" dirty="0"/>
          </a:p>
        </p:txBody>
      </p:sp>
      <p:cxnSp>
        <p:nvCxnSpPr>
          <p:cNvPr id="34" name="直線單箭頭接點 33">
            <a:extLst>
              <a:ext uri="{FF2B5EF4-FFF2-40B4-BE49-F238E27FC236}">
                <a16:creationId xmlns:a16="http://schemas.microsoft.com/office/drawing/2014/main" id="{10C61BA1-0FD4-4F6A-A163-796D01DB29E7}"/>
              </a:ext>
            </a:extLst>
          </p:cNvPr>
          <p:cNvCxnSpPr>
            <a:cxnSpLocks/>
          </p:cNvCxnSpPr>
          <p:nvPr/>
        </p:nvCxnSpPr>
        <p:spPr>
          <a:xfrm>
            <a:off x="8875675" y="4223094"/>
            <a:ext cx="540000" cy="54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7" name="圖片 36">
            <a:extLst>
              <a:ext uri="{FF2B5EF4-FFF2-40B4-BE49-F238E27FC236}">
                <a16:creationId xmlns:a16="http://schemas.microsoft.com/office/drawing/2014/main" id="{3C436AF8-2EFE-4786-9424-A9B67B4FF9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56525" y="4841346"/>
            <a:ext cx="759835" cy="759835"/>
          </a:xfrm>
          <a:prstGeom prst="rect">
            <a:avLst/>
          </a:prstGeom>
        </p:spPr>
      </p:pic>
      <p:sp>
        <p:nvSpPr>
          <p:cNvPr id="38" name="文字方塊 37">
            <a:extLst>
              <a:ext uri="{FF2B5EF4-FFF2-40B4-BE49-F238E27FC236}">
                <a16:creationId xmlns:a16="http://schemas.microsoft.com/office/drawing/2014/main" id="{77E2907F-63C7-45E2-92B4-C443956163B8}"/>
              </a:ext>
            </a:extLst>
          </p:cNvPr>
          <p:cNvSpPr txBox="1"/>
          <p:nvPr/>
        </p:nvSpPr>
        <p:spPr>
          <a:xfrm>
            <a:off x="9077635" y="5592579"/>
            <a:ext cx="1117614" cy="369332"/>
          </a:xfrm>
          <a:prstGeom prst="rect">
            <a:avLst/>
          </a:prstGeom>
          <a:noFill/>
        </p:spPr>
        <p:txBody>
          <a:bodyPr wrap="none" rtlCol="0">
            <a:spAutoFit/>
          </a:bodyPr>
          <a:lstStyle/>
          <a:p>
            <a:r>
              <a:rPr lang="en-US" altLang="zh-TW" dirty="0"/>
              <a:t>database</a:t>
            </a:r>
            <a:endParaRPr lang="zh-TW" altLang="en-US" dirty="0"/>
          </a:p>
        </p:txBody>
      </p:sp>
      <p:cxnSp>
        <p:nvCxnSpPr>
          <p:cNvPr id="41" name="直線單箭頭接點 40">
            <a:extLst>
              <a:ext uri="{FF2B5EF4-FFF2-40B4-BE49-F238E27FC236}">
                <a16:creationId xmlns:a16="http://schemas.microsoft.com/office/drawing/2014/main" id="{B47157F8-1B1E-4B67-BA04-83A78C943BDD}"/>
              </a:ext>
            </a:extLst>
          </p:cNvPr>
          <p:cNvCxnSpPr>
            <a:cxnSpLocks/>
          </p:cNvCxnSpPr>
          <p:nvPr/>
        </p:nvCxnSpPr>
        <p:spPr>
          <a:xfrm rot="10800000">
            <a:off x="8716525" y="4285990"/>
            <a:ext cx="540000" cy="54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57472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E208C0-E806-498B-AB05-FDEEAE0FF1EC}"/>
              </a:ext>
            </a:extLst>
          </p:cNvPr>
          <p:cNvSpPr>
            <a:spLocks noGrp="1"/>
          </p:cNvSpPr>
          <p:nvPr>
            <p:ph type="ctrTitle"/>
          </p:nvPr>
        </p:nvSpPr>
        <p:spPr>
          <a:xfrm>
            <a:off x="-95702" y="2085653"/>
            <a:ext cx="10421229" cy="1982913"/>
          </a:xfrm>
        </p:spPr>
        <p:txBody>
          <a:bodyPr>
            <a:normAutofit/>
          </a:bodyPr>
          <a:lstStyle/>
          <a:p>
            <a:pPr algn="ctr"/>
            <a:r>
              <a:rPr lang="en-US" altLang="zh-TW" sz="5400"/>
              <a:t>Module 18</a:t>
            </a:r>
            <a:br>
              <a:rPr lang="en-US" altLang="zh-TW" sz="5400" dirty="0"/>
            </a:br>
            <a:r>
              <a:rPr lang="en-US" altLang="zh-TW" dirty="0"/>
              <a:t>Session</a:t>
            </a:r>
            <a:r>
              <a:rPr lang="zh-TW" altLang="en-US" dirty="0"/>
              <a:t>的管理</a:t>
            </a:r>
            <a:endParaRPr lang="zh-TW" altLang="en-US" b="1" dirty="0"/>
          </a:p>
        </p:txBody>
      </p:sp>
    </p:spTree>
    <p:extLst>
      <p:ext uri="{BB962C8B-B14F-4D97-AF65-F5344CB8AC3E}">
        <p14:creationId xmlns:p14="http://schemas.microsoft.com/office/powerpoint/2010/main" val="173812609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9309147" cy="1320800"/>
          </a:xfrm>
        </p:spPr>
        <p:txBody>
          <a:bodyPr/>
          <a:lstStyle/>
          <a:p>
            <a:r>
              <a:rPr lang="en-US" altLang="zh-TW" sz="3600"/>
              <a:t>18-1 </a:t>
            </a:r>
            <a:r>
              <a:rPr lang="en-US" altLang="zh-TW"/>
              <a:t>Session</a:t>
            </a:r>
            <a:r>
              <a:rPr lang="zh-TW" altLang="en-US" dirty="0"/>
              <a:t>管理方式</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58836" y="1348930"/>
            <a:ext cx="9237227" cy="5082691"/>
          </a:xfrm>
        </p:spPr>
        <p:txBody>
          <a:bodyPr>
            <a:normAutofit/>
          </a:bodyPr>
          <a:lstStyle/>
          <a:p>
            <a:pPr marL="0" indent="0" algn="just">
              <a:buNone/>
            </a:pPr>
            <a:r>
              <a:rPr lang="en-US" altLang="zh-TW" sz="2000"/>
              <a:t>Session</a:t>
            </a:r>
            <a:r>
              <a:rPr lang="zh-TW" altLang="en-US" sz="2000"/>
              <a:t> </a:t>
            </a:r>
            <a:r>
              <a:rPr lang="en-US" altLang="zh-TW" sz="2000"/>
              <a:t>Management</a:t>
            </a:r>
            <a:r>
              <a:rPr lang="en-US" altLang="zh-TW" sz="2000" dirty="0"/>
              <a:t>(</a:t>
            </a:r>
            <a:r>
              <a:rPr lang="zh-TW" altLang="en-US" sz="2000" dirty="0"/>
              <a:t>會話管理</a:t>
            </a:r>
            <a:r>
              <a:rPr lang="en-US" altLang="zh-TW" sz="2000" dirty="0"/>
              <a:t>)</a:t>
            </a:r>
          </a:p>
          <a:p>
            <a:pPr algn="just"/>
            <a:r>
              <a:rPr lang="en-US" altLang="zh-TW" sz="2000" dirty="0"/>
              <a:t>Web</a:t>
            </a:r>
            <a:r>
              <a:rPr lang="zh-TW" altLang="en-US" sz="2000" dirty="0"/>
              <a:t>應用程式的請求與回應基於</a:t>
            </a:r>
            <a:r>
              <a:rPr lang="en-US" altLang="zh-TW" sz="2000" dirty="0"/>
              <a:t>HTTP</a:t>
            </a:r>
            <a:r>
              <a:rPr lang="zh-TW" altLang="en-US" sz="2000" dirty="0"/>
              <a:t>，為無狀態的通訊協定，故伺服器不會「記得」這次請求與下次請求的關係。</a:t>
            </a:r>
            <a:endParaRPr lang="en-US" altLang="zh-TW" sz="2000" dirty="0"/>
          </a:p>
          <a:p>
            <a:pPr algn="just"/>
            <a:r>
              <a:rPr lang="zh-TW" altLang="en-US" sz="2000" dirty="0"/>
              <a:t>但有些功能必須由多次請求來完成，如使用者在多個頁面中採購商品，</a:t>
            </a:r>
            <a:r>
              <a:rPr lang="en-US" altLang="zh-TW" sz="2000" dirty="0"/>
              <a:t>Web</a:t>
            </a:r>
            <a:r>
              <a:rPr lang="zh-TW" altLang="en-US" sz="2000" dirty="0"/>
              <a:t>應用程式必須有個方法「得知」使用者在網頁中採購了那些商品，這種「記得」多次請求之間資訊的管理方式，稱為會話管理</a:t>
            </a:r>
            <a:r>
              <a:rPr lang="en-US" altLang="zh-TW" sz="2000"/>
              <a:t>(Session</a:t>
            </a:r>
            <a:r>
              <a:rPr lang="zh-TW" altLang="en-US" sz="2000"/>
              <a:t> </a:t>
            </a:r>
            <a:r>
              <a:rPr lang="en-US" altLang="zh-TW" sz="2000"/>
              <a:t>Management</a:t>
            </a:r>
            <a:r>
              <a:rPr lang="en-US" altLang="zh-TW" sz="2000" dirty="0"/>
              <a:t>)</a:t>
            </a:r>
            <a:r>
              <a:rPr lang="zh-TW" altLang="en-US" sz="2000" dirty="0"/>
              <a:t>。</a:t>
            </a:r>
            <a:endParaRPr lang="en-US" altLang="zh-TW" sz="2000" dirty="0"/>
          </a:p>
          <a:p>
            <a:pPr algn="just"/>
            <a:endParaRPr lang="en-US" altLang="zh-TW" sz="2000" dirty="0"/>
          </a:p>
        </p:txBody>
      </p:sp>
      <p:sp>
        <p:nvSpPr>
          <p:cNvPr id="4" name="矩形: 圓角 3">
            <a:extLst>
              <a:ext uri="{FF2B5EF4-FFF2-40B4-BE49-F238E27FC236}">
                <a16:creationId xmlns:a16="http://schemas.microsoft.com/office/drawing/2014/main" id="{D8D0C64C-D0DD-4D5F-9D00-A63BACED990C}"/>
              </a:ext>
            </a:extLst>
          </p:cNvPr>
          <p:cNvSpPr/>
          <p:nvPr/>
        </p:nvSpPr>
        <p:spPr>
          <a:xfrm>
            <a:off x="780836" y="3976099"/>
            <a:ext cx="1356189" cy="6472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a:t>Browser A</a:t>
            </a:r>
            <a:endParaRPr lang="zh-TW" altLang="en-US" dirty="0"/>
          </a:p>
        </p:txBody>
      </p:sp>
      <p:sp>
        <p:nvSpPr>
          <p:cNvPr id="6" name="矩形: 圓角 5">
            <a:extLst>
              <a:ext uri="{FF2B5EF4-FFF2-40B4-BE49-F238E27FC236}">
                <a16:creationId xmlns:a16="http://schemas.microsoft.com/office/drawing/2014/main" id="{719C5C1F-803E-49F6-8224-E63D02ACA008}"/>
              </a:ext>
            </a:extLst>
          </p:cNvPr>
          <p:cNvSpPr/>
          <p:nvPr/>
        </p:nvSpPr>
        <p:spPr>
          <a:xfrm>
            <a:off x="780835" y="5467974"/>
            <a:ext cx="1356189" cy="6472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a:t>Browser B</a:t>
            </a:r>
            <a:endParaRPr lang="zh-TW" altLang="en-US" dirty="0"/>
          </a:p>
        </p:txBody>
      </p:sp>
      <p:cxnSp>
        <p:nvCxnSpPr>
          <p:cNvPr id="8" name="直線單箭頭接點 7">
            <a:extLst>
              <a:ext uri="{FF2B5EF4-FFF2-40B4-BE49-F238E27FC236}">
                <a16:creationId xmlns:a16="http://schemas.microsoft.com/office/drawing/2014/main" id="{784C8592-3070-4515-A231-CE0D5C9E080D}"/>
              </a:ext>
            </a:extLst>
          </p:cNvPr>
          <p:cNvCxnSpPr/>
          <p:nvPr/>
        </p:nvCxnSpPr>
        <p:spPr>
          <a:xfrm>
            <a:off x="2524017" y="4181582"/>
            <a:ext cx="173975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a:extLst>
              <a:ext uri="{FF2B5EF4-FFF2-40B4-BE49-F238E27FC236}">
                <a16:creationId xmlns:a16="http://schemas.microsoft.com/office/drawing/2014/main" id="{673A0701-C510-4324-8337-C392E8B7B9FC}"/>
              </a:ext>
            </a:extLst>
          </p:cNvPr>
          <p:cNvCxnSpPr>
            <a:cxnSpLocks/>
          </p:cNvCxnSpPr>
          <p:nvPr/>
        </p:nvCxnSpPr>
        <p:spPr>
          <a:xfrm flipH="1">
            <a:off x="2525729" y="4407614"/>
            <a:ext cx="173975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1F7B71FD-171E-430A-9077-24E752C6D11A}"/>
              </a:ext>
            </a:extLst>
          </p:cNvPr>
          <p:cNvCxnSpPr/>
          <p:nvPr/>
        </p:nvCxnSpPr>
        <p:spPr>
          <a:xfrm>
            <a:off x="2522305" y="5690171"/>
            <a:ext cx="173975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FB134EBA-C9B1-4BCC-9B20-AE6D2858B29C}"/>
              </a:ext>
            </a:extLst>
          </p:cNvPr>
          <p:cNvCxnSpPr>
            <a:cxnSpLocks/>
          </p:cNvCxnSpPr>
          <p:nvPr/>
        </p:nvCxnSpPr>
        <p:spPr>
          <a:xfrm flipH="1">
            <a:off x="2524017" y="5916203"/>
            <a:ext cx="173975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0EA85E1A-623F-4E03-854A-5409F67B54EB}"/>
              </a:ext>
            </a:extLst>
          </p:cNvPr>
          <p:cNvSpPr/>
          <p:nvPr/>
        </p:nvSpPr>
        <p:spPr>
          <a:xfrm>
            <a:off x="4482103" y="3966240"/>
            <a:ext cx="5011218" cy="2200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a:t>Web</a:t>
            </a:r>
            <a:r>
              <a:rPr lang="zh-TW" altLang="en-US"/>
              <a:t> </a:t>
            </a:r>
            <a:r>
              <a:rPr lang="en-US" altLang="zh-TW"/>
              <a:t>Server</a:t>
            </a:r>
            <a:endParaRPr lang="en-US" altLang="zh-TW" dirty="0"/>
          </a:p>
          <a:p>
            <a:r>
              <a:rPr lang="zh-TW" altLang="en-US" dirty="0"/>
              <a:t>網站伺服器</a:t>
            </a:r>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zh-TW" altLang="en-US" dirty="0"/>
          </a:p>
        </p:txBody>
      </p:sp>
      <p:sp>
        <p:nvSpPr>
          <p:cNvPr id="13" name="矩形 12">
            <a:extLst>
              <a:ext uri="{FF2B5EF4-FFF2-40B4-BE49-F238E27FC236}">
                <a16:creationId xmlns:a16="http://schemas.microsoft.com/office/drawing/2014/main" id="{855AE885-6A87-4AAF-8C6C-63BD8C29BC74}"/>
              </a:ext>
            </a:extLst>
          </p:cNvPr>
          <p:cNvSpPr/>
          <p:nvPr/>
        </p:nvSpPr>
        <p:spPr>
          <a:xfrm>
            <a:off x="5943602" y="4106648"/>
            <a:ext cx="3426429" cy="18831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圓角 14">
            <a:extLst>
              <a:ext uri="{FF2B5EF4-FFF2-40B4-BE49-F238E27FC236}">
                <a16:creationId xmlns:a16="http://schemas.microsoft.com/office/drawing/2014/main" id="{5BFF4841-6CA9-4D4F-A9D6-862A032D573E}"/>
              </a:ext>
            </a:extLst>
          </p:cNvPr>
          <p:cNvSpPr/>
          <p:nvPr/>
        </p:nvSpPr>
        <p:spPr>
          <a:xfrm>
            <a:off x="6439281" y="4724604"/>
            <a:ext cx="1008580" cy="6472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Servlet</a:t>
            </a:r>
            <a:endParaRPr lang="zh-TW" altLang="en-US" dirty="0"/>
          </a:p>
        </p:txBody>
      </p:sp>
      <p:cxnSp>
        <p:nvCxnSpPr>
          <p:cNvPr id="19" name="直線單箭頭接點 18">
            <a:extLst>
              <a:ext uri="{FF2B5EF4-FFF2-40B4-BE49-F238E27FC236}">
                <a16:creationId xmlns:a16="http://schemas.microsoft.com/office/drawing/2014/main" id="{86601D02-C39C-49BC-B4C1-BFA07B90623C}"/>
              </a:ext>
            </a:extLst>
          </p:cNvPr>
          <p:cNvCxnSpPr>
            <a:cxnSpLocks/>
          </p:cNvCxnSpPr>
          <p:nvPr/>
        </p:nvCxnSpPr>
        <p:spPr>
          <a:xfrm>
            <a:off x="6038541" y="4335901"/>
            <a:ext cx="443500" cy="3184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線單箭頭接點 20">
            <a:extLst>
              <a:ext uri="{FF2B5EF4-FFF2-40B4-BE49-F238E27FC236}">
                <a16:creationId xmlns:a16="http://schemas.microsoft.com/office/drawing/2014/main" id="{8117A869-6425-419C-B70C-1AF0C58360D4}"/>
              </a:ext>
            </a:extLst>
          </p:cNvPr>
          <p:cNvCxnSpPr>
            <a:cxnSpLocks/>
          </p:cNvCxnSpPr>
          <p:nvPr/>
        </p:nvCxnSpPr>
        <p:spPr>
          <a:xfrm flipV="1">
            <a:off x="6038541" y="5442080"/>
            <a:ext cx="443500" cy="3184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單箭頭接點 21">
            <a:extLst>
              <a:ext uri="{FF2B5EF4-FFF2-40B4-BE49-F238E27FC236}">
                <a16:creationId xmlns:a16="http://schemas.microsoft.com/office/drawing/2014/main" id="{7A734609-8463-4066-8263-59DF33B3353A}"/>
              </a:ext>
            </a:extLst>
          </p:cNvPr>
          <p:cNvCxnSpPr>
            <a:cxnSpLocks/>
          </p:cNvCxnSpPr>
          <p:nvPr/>
        </p:nvCxnSpPr>
        <p:spPr>
          <a:xfrm flipV="1">
            <a:off x="7360102" y="4335900"/>
            <a:ext cx="443500" cy="3184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單箭頭接點 22">
            <a:extLst>
              <a:ext uri="{FF2B5EF4-FFF2-40B4-BE49-F238E27FC236}">
                <a16:creationId xmlns:a16="http://schemas.microsoft.com/office/drawing/2014/main" id="{6B475DB0-3EC9-4F6A-BE9E-7C98DC3E8DE8}"/>
              </a:ext>
            </a:extLst>
          </p:cNvPr>
          <p:cNvCxnSpPr>
            <a:cxnSpLocks/>
          </p:cNvCxnSpPr>
          <p:nvPr/>
        </p:nvCxnSpPr>
        <p:spPr>
          <a:xfrm>
            <a:off x="7360102" y="5442080"/>
            <a:ext cx="443500" cy="3184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矩形 25">
            <a:extLst>
              <a:ext uri="{FF2B5EF4-FFF2-40B4-BE49-F238E27FC236}">
                <a16:creationId xmlns:a16="http://schemas.microsoft.com/office/drawing/2014/main" id="{84B2764F-17AF-450A-AD0E-92B4DE097BF8}"/>
              </a:ext>
            </a:extLst>
          </p:cNvPr>
          <p:cNvSpPr/>
          <p:nvPr/>
        </p:nvSpPr>
        <p:spPr>
          <a:xfrm>
            <a:off x="7943540" y="4180930"/>
            <a:ext cx="1299782" cy="8386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Session</a:t>
            </a:r>
          </a:p>
          <a:p>
            <a:pPr algn="ctr"/>
            <a:r>
              <a:rPr lang="en-US" altLang="zh-TW" dirty="0"/>
              <a:t>id=111</a:t>
            </a:r>
          </a:p>
          <a:p>
            <a:pPr algn="ctr"/>
            <a:r>
              <a:rPr lang="en-US" altLang="zh-TW" dirty="0"/>
              <a:t>Color=“R”</a:t>
            </a:r>
            <a:endParaRPr lang="zh-TW" altLang="en-US" dirty="0"/>
          </a:p>
        </p:txBody>
      </p:sp>
      <p:sp>
        <p:nvSpPr>
          <p:cNvPr id="28" name="矩形 27">
            <a:extLst>
              <a:ext uri="{FF2B5EF4-FFF2-40B4-BE49-F238E27FC236}">
                <a16:creationId xmlns:a16="http://schemas.microsoft.com/office/drawing/2014/main" id="{C54BC309-799F-4023-8D4E-CB6369C334FA}"/>
              </a:ext>
            </a:extLst>
          </p:cNvPr>
          <p:cNvSpPr/>
          <p:nvPr/>
        </p:nvSpPr>
        <p:spPr>
          <a:xfrm>
            <a:off x="7943540" y="5093858"/>
            <a:ext cx="1299782" cy="822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Session</a:t>
            </a:r>
          </a:p>
          <a:p>
            <a:pPr algn="ctr"/>
            <a:r>
              <a:rPr lang="en-US" altLang="zh-TW" dirty="0"/>
              <a:t>Id=222</a:t>
            </a:r>
          </a:p>
          <a:p>
            <a:pPr algn="ctr"/>
            <a:r>
              <a:rPr lang="en-US" altLang="zh-TW" dirty="0"/>
              <a:t>Color=“G”</a:t>
            </a:r>
            <a:endParaRPr lang="zh-TW" altLang="en-US" dirty="0"/>
          </a:p>
        </p:txBody>
      </p:sp>
    </p:spTree>
    <p:extLst>
      <p:ext uri="{BB962C8B-B14F-4D97-AF65-F5344CB8AC3E}">
        <p14:creationId xmlns:p14="http://schemas.microsoft.com/office/powerpoint/2010/main" val="311472542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9309147" cy="1320800"/>
          </a:xfrm>
        </p:spPr>
        <p:txBody>
          <a:bodyPr/>
          <a:lstStyle/>
          <a:p>
            <a:r>
              <a:rPr lang="en-US" altLang="zh-TW" sz="3600"/>
              <a:t>18-2 </a:t>
            </a:r>
            <a:r>
              <a:rPr lang="en-US" altLang="zh-TW"/>
              <a:t>HttpSession Interface</a:t>
            </a:r>
            <a:r>
              <a:rPr lang="zh-TW" altLang="en-US" dirty="0"/>
              <a:t>與其實作方式</a:t>
            </a:r>
            <a:r>
              <a:rPr lang="en-US" altLang="zh-TW" dirty="0"/>
              <a:t>(1)</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58836" y="1348930"/>
            <a:ext cx="8877631" cy="5082691"/>
          </a:xfrm>
        </p:spPr>
        <p:txBody>
          <a:bodyPr>
            <a:normAutofit/>
          </a:bodyPr>
          <a:lstStyle/>
          <a:p>
            <a:pPr algn="just"/>
            <a:r>
              <a:rPr lang="en-US" altLang="zh-TW" sz="2000"/>
              <a:t>HttpSession Interface</a:t>
            </a:r>
            <a:r>
              <a:rPr lang="en-US" altLang="zh-TW" sz="2000" dirty="0"/>
              <a:t>(</a:t>
            </a:r>
            <a:r>
              <a:rPr lang="zh-TW" altLang="en-US" sz="2000" dirty="0"/>
              <a:t>介面</a:t>
            </a:r>
            <a:r>
              <a:rPr lang="en-US" altLang="zh-TW" sz="2000" dirty="0"/>
              <a:t>)</a:t>
            </a:r>
          </a:p>
          <a:p>
            <a:pPr marL="457200" lvl="1" indent="0" algn="just">
              <a:buNone/>
            </a:pPr>
            <a:r>
              <a:rPr lang="zh-TW" altLang="en-US" sz="2000" dirty="0"/>
              <a:t>提供識別網站使用者在</a:t>
            </a:r>
            <a:r>
              <a:rPr lang="en-US" altLang="zh-TW" sz="2000" dirty="0"/>
              <a:t>request(</a:t>
            </a:r>
            <a:r>
              <a:rPr lang="zh-TW" altLang="en-US" sz="2000" dirty="0"/>
              <a:t>請求</a:t>
            </a:r>
            <a:r>
              <a:rPr lang="en-US" altLang="zh-TW" sz="2000" dirty="0"/>
              <a:t>)</a:t>
            </a:r>
            <a:r>
              <a:rPr lang="zh-TW" altLang="en-US" sz="2000" dirty="0"/>
              <a:t>後跨過多個網頁或造訪網站有需要持續保存使用者資訊的時候，可透過此介面來完成。針對每一個客戶端在</a:t>
            </a:r>
            <a:r>
              <a:rPr lang="zh-TW" altLang="en-US" sz="2000"/>
              <a:t>單一</a:t>
            </a:r>
            <a:r>
              <a:rPr lang="en-US" altLang="zh-TW" sz="2000"/>
              <a:t>Web Application</a:t>
            </a:r>
            <a:r>
              <a:rPr lang="en-US" altLang="zh-TW" sz="2000" dirty="0"/>
              <a:t>(</a:t>
            </a:r>
            <a:r>
              <a:rPr lang="zh-TW" altLang="en-US" sz="2000" dirty="0"/>
              <a:t>網路應用系統</a:t>
            </a:r>
            <a:r>
              <a:rPr lang="en-US" altLang="zh-TW" sz="2000" dirty="0"/>
              <a:t>)</a:t>
            </a:r>
            <a:r>
              <a:rPr lang="zh-TW" altLang="en-US" sz="2000" dirty="0"/>
              <a:t>中</a:t>
            </a:r>
            <a:r>
              <a:rPr lang="zh-TW" altLang="en-US" sz="2000"/>
              <a:t>，</a:t>
            </a:r>
            <a:r>
              <a:rPr lang="en-US" altLang="zh-TW" sz="2000"/>
              <a:t>Web Container</a:t>
            </a:r>
            <a:r>
              <a:rPr lang="en-US" altLang="zh-TW" sz="2000" dirty="0"/>
              <a:t>(</a:t>
            </a:r>
            <a:r>
              <a:rPr lang="zh-TW" altLang="en-US" sz="2000" dirty="0"/>
              <a:t>容器</a:t>
            </a:r>
            <a:r>
              <a:rPr lang="en-US" altLang="zh-TW" sz="2000" dirty="0"/>
              <a:t>)</a:t>
            </a:r>
            <a:r>
              <a:rPr lang="zh-TW" altLang="en-US" sz="2000" dirty="0"/>
              <a:t>會對每一個客戶端產生唯一的</a:t>
            </a:r>
            <a:r>
              <a:rPr lang="en-US" altLang="zh-TW" sz="2000" dirty="0" err="1"/>
              <a:t>SessionID</a:t>
            </a:r>
            <a:r>
              <a:rPr lang="en-US" altLang="zh-TW" sz="2000" dirty="0"/>
              <a:t>(16</a:t>
            </a:r>
            <a:r>
              <a:rPr lang="zh-TW" altLang="en-US" sz="2000" dirty="0"/>
              <a:t>個位元組長的整數亂數</a:t>
            </a:r>
            <a:r>
              <a:rPr lang="en-US" altLang="zh-TW" sz="2000" dirty="0"/>
              <a:t>)</a:t>
            </a:r>
            <a:r>
              <a:rPr lang="zh-TW" altLang="en-US" sz="2000" dirty="0"/>
              <a:t>，會以</a:t>
            </a:r>
            <a:r>
              <a:rPr lang="en-US" altLang="zh-TW" sz="2000" dirty="0" err="1"/>
              <a:t>SessionID</a:t>
            </a:r>
            <a:r>
              <a:rPr lang="zh-TW" altLang="en-US" sz="2000" dirty="0"/>
              <a:t>來做為區分客戶端的方式。由於</a:t>
            </a:r>
            <a:r>
              <a:rPr lang="en-US" altLang="zh-TW" sz="2000" dirty="0"/>
              <a:t>Session</a:t>
            </a:r>
            <a:r>
              <a:rPr lang="zh-TW" altLang="en-US" sz="2000" dirty="0"/>
              <a:t>有效範圍可跨越多個</a:t>
            </a:r>
            <a:r>
              <a:rPr lang="en-US" altLang="zh-TW" sz="2000" dirty="0"/>
              <a:t>HTTP</a:t>
            </a:r>
            <a:r>
              <a:rPr lang="zh-TW" altLang="en-US" sz="2000" dirty="0"/>
              <a:t>請求，因此將此類範圍</a:t>
            </a:r>
            <a:r>
              <a:rPr lang="zh-TW" altLang="en-US" sz="2000"/>
              <a:t>稱為</a:t>
            </a:r>
            <a:r>
              <a:rPr lang="en-US" altLang="zh-TW" sz="2000"/>
              <a:t>Session Scope</a:t>
            </a:r>
            <a:r>
              <a:rPr lang="zh-TW" altLang="en-US" sz="2000" dirty="0"/>
              <a:t>，當瀏覽器關閉時就會被清除。</a:t>
            </a:r>
          </a:p>
          <a:p>
            <a:pPr algn="just"/>
            <a:r>
              <a:rPr lang="zh-TW" altLang="en-US" sz="2000" dirty="0"/>
              <a:t>定義在</a:t>
            </a:r>
            <a:r>
              <a:rPr lang="en-US" altLang="zh-TW" sz="2000" dirty="0" err="1"/>
              <a:t>javax.servlet</a:t>
            </a:r>
            <a:r>
              <a:rPr lang="en-US" altLang="zh-TW" sz="2000" err="1"/>
              <a:t>.</a:t>
            </a:r>
            <a:r>
              <a:rPr lang="en-US" altLang="zh-TW" sz="2000"/>
              <a:t>http Package (</a:t>
            </a:r>
            <a:r>
              <a:rPr lang="zh-TW" altLang="en-US" sz="2000" dirty="0"/>
              <a:t>套件</a:t>
            </a:r>
            <a:r>
              <a:rPr lang="en-US" altLang="zh-TW" sz="2000" dirty="0"/>
              <a:t>)</a:t>
            </a:r>
          </a:p>
          <a:p>
            <a:pPr algn="just"/>
            <a:r>
              <a:rPr lang="zh-TW" altLang="en-US" sz="2000" dirty="0"/>
              <a:t>可透過</a:t>
            </a:r>
            <a:r>
              <a:rPr lang="en-US" altLang="zh-TW" sz="2000" dirty="0" err="1"/>
              <a:t>HttpServletRequest</a:t>
            </a:r>
            <a:r>
              <a:rPr lang="zh-TW" altLang="en-US" sz="2000" dirty="0"/>
              <a:t>介面中的</a:t>
            </a:r>
            <a:r>
              <a:rPr lang="en-US" altLang="zh-TW" sz="2000" dirty="0" err="1"/>
              <a:t>getSession</a:t>
            </a:r>
            <a:r>
              <a:rPr lang="en-US" altLang="zh-TW" sz="2000" dirty="0"/>
              <a:t>()</a:t>
            </a:r>
            <a:r>
              <a:rPr lang="zh-TW" altLang="en-US" sz="2000" dirty="0"/>
              <a:t>或</a:t>
            </a:r>
            <a:r>
              <a:rPr lang="en-US" altLang="zh-TW" sz="2000" dirty="0" err="1"/>
              <a:t>getSession</a:t>
            </a:r>
            <a:r>
              <a:rPr lang="en-US" altLang="zh-TW" sz="2000" dirty="0"/>
              <a:t>(</a:t>
            </a:r>
            <a:r>
              <a:rPr lang="en-US" altLang="zh-TW" sz="2000" dirty="0" err="1"/>
              <a:t>boolean</a:t>
            </a:r>
            <a:r>
              <a:rPr lang="en-US" altLang="zh-TW" sz="2000" dirty="0"/>
              <a:t>)</a:t>
            </a:r>
            <a:r>
              <a:rPr lang="zh-TW" altLang="en-US" sz="2000" dirty="0"/>
              <a:t>方法</a:t>
            </a:r>
            <a:r>
              <a:rPr lang="zh-TW" altLang="en-US" sz="2000"/>
              <a:t>取得</a:t>
            </a:r>
            <a:r>
              <a:rPr lang="en-US" altLang="zh-TW" sz="2000"/>
              <a:t>HttpSession </a:t>
            </a:r>
            <a:r>
              <a:rPr lang="zh-TW" altLang="en-US" sz="2000"/>
              <a:t>物件</a:t>
            </a:r>
            <a:r>
              <a:rPr lang="zh-TW" altLang="en-US" sz="2000" dirty="0"/>
              <a:t>實體</a:t>
            </a:r>
            <a:endParaRPr lang="en-US" altLang="zh-TW" sz="2000" dirty="0"/>
          </a:p>
          <a:p>
            <a:pPr marL="457200" lvl="1" indent="0" algn="just">
              <a:buNone/>
            </a:pPr>
            <a:r>
              <a:rPr lang="zh-TW" altLang="en-US" sz="2000" dirty="0"/>
              <a:t>假如</a:t>
            </a:r>
            <a:r>
              <a:rPr lang="en-US" altLang="zh-TW" sz="2000" dirty="0" err="1"/>
              <a:t>getSession</a:t>
            </a:r>
            <a:r>
              <a:rPr lang="en-US" altLang="zh-TW" sz="2000" dirty="0"/>
              <a:t>(</a:t>
            </a:r>
            <a:r>
              <a:rPr lang="en-US" altLang="zh-TW" sz="2000" dirty="0" err="1"/>
              <a:t>boolean</a:t>
            </a:r>
            <a:r>
              <a:rPr lang="en-US" altLang="zh-TW" sz="2000" dirty="0"/>
              <a:t>)</a:t>
            </a:r>
            <a:r>
              <a:rPr lang="zh-TW" altLang="en-US" sz="2000" dirty="0"/>
              <a:t>方法參數設定為</a:t>
            </a:r>
            <a:r>
              <a:rPr lang="en-US" altLang="zh-TW" sz="2000" dirty="0"/>
              <a:t>false</a:t>
            </a:r>
            <a:r>
              <a:rPr lang="zh-TW" altLang="en-US" sz="2000" dirty="0"/>
              <a:t>時，表示如果</a:t>
            </a:r>
            <a:r>
              <a:rPr lang="en-US" altLang="zh-TW" sz="2000" dirty="0"/>
              <a:t>session</a:t>
            </a:r>
            <a:r>
              <a:rPr lang="zh-TW" altLang="en-US" sz="2000" dirty="0"/>
              <a:t>物件不存在時會回傳</a:t>
            </a:r>
            <a:r>
              <a:rPr lang="en-US" altLang="zh-TW" sz="2000" dirty="0"/>
              <a:t>null</a:t>
            </a:r>
            <a:r>
              <a:rPr lang="zh-TW" altLang="en-US" sz="2000" dirty="0"/>
              <a:t>；假如</a:t>
            </a:r>
            <a:r>
              <a:rPr lang="en-US" altLang="zh-TW" sz="2000" dirty="0" err="1"/>
              <a:t>getSession</a:t>
            </a:r>
            <a:r>
              <a:rPr lang="en-US" altLang="zh-TW" sz="2000" dirty="0"/>
              <a:t>(</a:t>
            </a:r>
            <a:r>
              <a:rPr lang="en-US" altLang="zh-TW" sz="2000" dirty="0" err="1"/>
              <a:t>boolean</a:t>
            </a:r>
            <a:r>
              <a:rPr lang="en-US" altLang="zh-TW" sz="2000" dirty="0"/>
              <a:t>)</a:t>
            </a:r>
            <a:r>
              <a:rPr lang="zh-TW" altLang="en-US" sz="2000" dirty="0"/>
              <a:t>方法參數設定為</a:t>
            </a:r>
            <a:r>
              <a:rPr lang="en-US" altLang="zh-TW" sz="2000" dirty="0"/>
              <a:t>true</a:t>
            </a:r>
            <a:r>
              <a:rPr lang="zh-TW" altLang="en-US" sz="2000" dirty="0"/>
              <a:t>，則和</a:t>
            </a:r>
            <a:r>
              <a:rPr lang="en-US" altLang="zh-TW" sz="2000" dirty="0" err="1"/>
              <a:t>getSession</a:t>
            </a:r>
            <a:r>
              <a:rPr lang="en-US" altLang="zh-TW" sz="2000" dirty="0"/>
              <a:t>()</a:t>
            </a:r>
            <a:r>
              <a:rPr lang="zh-TW" altLang="en-US" sz="2000" dirty="0"/>
              <a:t>意義相同</a:t>
            </a:r>
          </a:p>
        </p:txBody>
      </p:sp>
    </p:spTree>
    <p:extLst>
      <p:ext uri="{BB962C8B-B14F-4D97-AF65-F5344CB8AC3E}">
        <p14:creationId xmlns:p14="http://schemas.microsoft.com/office/powerpoint/2010/main" val="313983548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9309147" cy="1320800"/>
          </a:xfrm>
        </p:spPr>
        <p:txBody>
          <a:bodyPr/>
          <a:lstStyle/>
          <a:p>
            <a:r>
              <a:rPr lang="en-US" altLang="zh-TW" sz="3600"/>
              <a:t>18-2 </a:t>
            </a:r>
            <a:r>
              <a:rPr lang="en-US" altLang="zh-TW"/>
              <a:t>HttpSession Interface</a:t>
            </a:r>
            <a:r>
              <a:rPr lang="zh-TW" altLang="en-US" dirty="0"/>
              <a:t>與其實作方式</a:t>
            </a:r>
            <a:r>
              <a:rPr lang="en-US" altLang="zh-TW" dirty="0"/>
              <a:t>(2)</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58836" y="1348930"/>
            <a:ext cx="10418755" cy="5082691"/>
          </a:xfrm>
        </p:spPr>
        <p:txBody>
          <a:bodyPr>
            <a:normAutofit/>
          </a:bodyPr>
          <a:lstStyle/>
          <a:p>
            <a:pPr marL="0" lvl="1" indent="0" algn="just">
              <a:buNone/>
            </a:pPr>
            <a:r>
              <a:rPr lang="en-US" altLang="zh-TW" sz="2000" dirty="0"/>
              <a:t>【</a:t>
            </a:r>
            <a:r>
              <a:rPr lang="zh-TW" altLang="en-US" sz="2000" dirty="0"/>
              <a:t>範例</a:t>
            </a:r>
            <a:r>
              <a:rPr lang="en-US" altLang="zh-TW" sz="2000" dirty="0"/>
              <a:t>】</a:t>
            </a:r>
            <a:r>
              <a:rPr lang="en-US" altLang="zh-TW" sz="2000" dirty="0" err="1"/>
              <a:t>HttpSession</a:t>
            </a:r>
            <a:r>
              <a:rPr lang="en-US" altLang="zh-TW" sz="2000" dirty="0"/>
              <a:t> session = </a:t>
            </a:r>
            <a:r>
              <a:rPr lang="en-US" altLang="zh-TW" sz="2000" dirty="0" err="1"/>
              <a:t>request.getSession</a:t>
            </a:r>
            <a:r>
              <a:rPr lang="en-US" altLang="zh-TW" sz="2000" dirty="0"/>
              <a:t>();</a:t>
            </a:r>
          </a:p>
          <a:p>
            <a:pPr marL="342900" lvl="1" indent="-342900" algn="just"/>
            <a:r>
              <a:rPr lang="zh-TW" altLang="en-US" sz="2000" dirty="0"/>
              <a:t>主要方法</a:t>
            </a:r>
            <a:endParaRPr lang="en-US" altLang="zh-TW" sz="2000" dirty="0"/>
          </a:p>
          <a:p>
            <a:pPr marL="742950" lvl="2" indent="-342900" algn="just">
              <a:buFont typeface="Wingdings" panose="05000000000000000000" pitchFamily="2" charset="2"/>
              <a:buChar char="l"/>
            </a:pPr>
            <a:r>
              <a:rPr lang="en-US" altLang="zh-TW" sz="2000" err="1"/>
              <a:t>getId</a:t>
            </a:r>
            <a:r>
              <a:rPr lang="en-US" altLang="zh-TW" sz="2000"/>
              <a:t>()</a:t>
            </a:r>
            <a:r>
              <a:rPr lang="zh-TW" altLang="en-US" sz="2000"/>
              <a:t>：取得</a:t>
            </a:r>
            <a:r>
              <a:rPr lang="en-US" altLang="zh-TW" sz="2000" dirty="0" err="1"/>
              <a:t>Seesion</a:t>
            </a:r>
            <a:r>
              <a:rPr lang="zh-TW" altLang="en-US" sz="2000" dirty="0"/>
              <a:t> </a:t>
            </a:r>
            <a:r>
              <a:rPr lang="en-US" altLang="zh-TW" sz="2000" dirty="0"/>
              <a:t>ID</a:t>
            </a:r>
          </a:p>
          <a:p>
            <a:pPr marL="742950" lvl="2" indent="-342900" algn="just">
              <a:buFont typeface="Wingdings" panose="05000000000000000000" pitchFamily="2" charset="2"/>
              <a:buChar char="l"/>
            </a:pPr>
            <a:r>
              <a:rPr lang="en-US" altLang="zh-TW" sz="2000" err="1"/>
              <a:t>isNew</a:t>
            </a:r>
            <a:r>
              <a:rPr lang="en-US" altLang="zh-TW" sz="2000"/>
              <a:t>()</a:t>
            </a:r>
            <a:r>
              <a:rPr lang="zh-TW" altLang="en-US" sz="2000"/>
              <a:t>：回</a:t>
            </a:r>
            <a:r>
              <a:rPr lang="zh-TW" altLang="en-US" sz="2000" dirty="0"/>
              <a:t>傳</a:t>
            </a:r>
            <a:r>
              <a:rPr lang="en-US" altLang="zh-TW" sz="2000" dirty="0"/>
              <a:t>Boolean</a:t>
            </a:r>
            <a:r>
              <a:rPr lang="zh-TW" altLang="en-US" sz="2000" dirty="0"/>
              <a:t>，表目前取得的</a:t>
            </a:r>
            <a:r>
              <a:rPr lang="en-US" altLang="zh-TW" sz="2000" dirty="0"/>
              <a:t>session</a:t>
            </a:r>
            <a:r>
              <a:rPr lang="zh-TW" altLang="en-US" sz="2000" dirty="0"/>
              <a:t>在</a:t>
            </a:r>
            <a:r>
              <a:rPr lang="en-US" altLang="zh-TW" sz="2000" dirty="0" err="1"/>
              <a:t>cilent</a:t>
            </a:r>
            <a:r>
              <a:rPr lang="zh-TW" altLang="en-US" sz="2000" dirty="0"/>
              <a:t>是否有用過</a:t>
            </a:r>
            <a:endParaRPr lang="en-US" altLang="zh-TW" sz="2000" dirty="0"/>
          </a:p>
          <a:p>
            <a:pPr marL="742950" lvl="2" indent="-342900" algn="just">
              <a:buFont typeface="Wingdings" panose="05000000000000000000" pitchFamily="2" charset="2"/>
              <a:buChar char="l"/>
            </a:pPr>
            <a:r>
              <a:rPr lang="en-US" altLang="zh-TW" sz="2000" dirty="0" err="1"/>
              <a:t>getAttribute</a:t>
            </a:r>
            <a:r>
              <a:rPr lang="en-US" altLang="zh-TW" sz="2000" dirty="0"/>
              <a:t>(String </a:t>
            </a:r>
            <a:r>
              <a:rPr lang="en-US" altLang="zh-TW" sz="2000"/>
              <a:t>name)</a:t>
            </a:r>
            <a:r>
              <a:rPr lang="zh-TW" altLang="en-US" sz="2000"/>
              <a:t>：從</a:t>
            </a:r>
            <a:r>
              <a:rPr lang="en-US" altLang="zh-TW" sz="2000" dirty="0" err="1"/>
              <a:t>sessio</a:t>
            </a:r>
            <a:r>
              <a:rPr lang="zh-TW" altLang="en-US" sz="2000" dirty="0"/>
              <a:t>中取得指定屬性值</a:t>
            </a:r>
            <a:endParaRPr lang="en-US" altLang="zh-TW" sz="2000" dirty="0"/>
          </a:p>
          <a:p>
            <a:pPr marL="742950" lvl="2" indent="-342900" algn="just">
              <a:buFont typeface="Wingdings" panose="05000000000000000000" pitchFamily="2" charset="2"/>
              <a:buChar char="l"/>
            </a:pPr>
            <a:r>
              <a:rPr lang="en-US" altLang="zh-TW" sz="2000" dirty="0" err="1"/>
              <a:t>setAttribute</a:t>
            </a:r>
            <a:r>
              <a:rPr lang="en-US" altLang="zh-TW" sz="2000" dirty="0"/>
              <a:t>(String </a:t>
            </a:r>
            <a:r>
              <a:rPr lang="en-US" altLang="zh-TW" sz="2000" dirty="0" err="1"/>
              <a:t>name,Object</a:t>
            </a:r>
            <a:r>
              <a:rPr lang="en-US" altLang="zh-TW" sz="2000" dirty="0"/>
              <a:t> </a:t>
            </a:r>
            <a:r>
              <a:rPr lang="en-US" altLang="zh-TW" sz="2000" err="1"/>
              <a:t>vlaue</a:t>
            </a:r>
            <a:r>
              <a:rPr lang="en-US" altLang="zh-TW" sz="2000"/>
              <a:t>)</a:t>
            </a:r>
            <a:r>
              <a:rPr lang="zh-TW" altLang="en-US" sz="2000"/>
              <a:t>：紀錄</a:t>
            </a:r>
            <a:r>
              <a:rPr lang="zh-TW" altLang="en-US" sz="2000" dirty="0"/>
              <a:t>指定屬性</a:t>
            </a:r>
            <a:endParaRPr lang="en-US" altLang="zh-TW" sz="2000" dirty="0"/>
          </a:p>
          <a:p>
            <a:pPr marL="742950" lvl="2" indent="-342900" algn="just">
              <a:buFont typeface="Wingdings" panose="05000000000000000000" pitchFamily="2" charset="2"/>
              <a:buChar char="l"/>
            </a:pPr>
            <a:r>
              <a:rPr lang="en-US" altLang="zh-TW" sz="2000" dirty="0" err="1"/>
              <a:t>removeAttribute</a:t>
            </a:r>
            <a:r>
              <a:rPr lang="en-US" altLang="zh-TW" sz="2000" dirty="0"/>
              <a:t>(String </a:t>
            </a:r>
            <a:r>
              <a:rPr lang="en-US" altLang="zh-TW" sz="2000"/>
              <a:t>name)</a:t>
            </a:r>
            <a:r>
              <a:rPr lang="zh-TW" altLang="en-US" sz="2000"/>
              <a:t>：移除</a:t>
            </a:r>
            <a:r>
              <a:rPr lang="zh-TW" altLang="en-US" sz="2000" dirty="0"/>
              <a:t>指定屬性</a:t>
            </a:r>
            <a:endParaRPr lang="en-US" altLang="zh-TW" sz="2000" dirty="0"/>
          </a:p>
          <a:p>
            <a:pPr marL="742950" lvl="2" indent="-342900" algn="just">
              <a:buFont typeface="Wingdings" panose="05000000000000000000" pitchFamily="2" charset="2"/>
              <a:buChar char="l"/>
            </a:pPr>
            <a:r>
              <a:rPr lang="en-US" altLang="zh-TW" sz="2000"/>
              <a:t>invalidate()</a:t>
            </a:r>
            <a:r>
              <a:rPr lang="zh-TW" altLang="en-US" sz="2000"/>
              <a:t>：使</a:t>
            </a:r>
            <a:r>
              <a:rPr lang="zh-TW" altLang="en-US" sz="2000" dirty="0"/>
              <a:t>當前的</a:t>
            </a:r>
            <a:r>
              <a:rPr lang="en-US" altLang="zh-TW" sz="2000" dirty="0"/>
              <a:t>session</a:t>
            </a:r>
            <a:r>
              <a:rPr lang="zh-TW" altLang="en-US" sz="2000" dirty="0"/>
              <a:t>失效</a:t>
            </a:r>
            <a:r>
              <a:rPr lang="en-US" altLang="zh-TW" sz="2000" dirty="0"/>
              <a:t>(</a:t>
            </a:r>
            <a:r>
              <a:rPr lang="zh-TW" altLang="en-US" sz="2000" dirty="0"/>
              <a:t>伺服器會立即建立新的</a:t>
            </a:r>
            <a:r>
              <a:rPr lang="en-US" altLang="zh-TW" sz="2000" dirty="0"/>
              <a:t>session)</a:t>
            </a:r>
          </a:p>
          <a:p>
            <a:pPr marL="742950" lvl="2" indent="-342900" algn="just">
              <a:buFont typeface="Wingdings" panose="05000000000000000000" pitchFamily="2" charset="2"/>
              <a:buChar char="l"/>
            </a:pPr>
            <a:r>
              <a:rPr lang="en-US" altLang="zh-TW" sz="2000" err="1"/>
              <a:t>setMaxInactiveInterval</a:t>
            </a:r>
            <a:r>
              <a:rPr lang="en-US" altLang="zh-TW" sz="2000"/>
              <a:t>()</a:t>
            </a:r>
            <a:r>
              <a:rPr lang="zh-TW" altLang="en-US" sz="2000"/>
              <a:t>：</a:t>
            </a:r>
            <a:endParaRPr lang="en-US" altLang="zh-TW" sz="2000" dirty="0"/>
          </a:p>
          <a:p>
            <a:pPr marL="857250" lvl="3" indent="0" algn="just">
              <a:buNone/>
            </a:pPr>
            <a:r>
              <a:rPr lang="zh-TW" altLang="en-US" sz="2000" dirty="0"/>
              <a:t>設定瀏覽器多久沒有請求應用程式，</a:t>
            </a:r>
            <a:r>
              <a:rPr lang="en-US" altLang="zh-TW" sz="2000" dirty="0"/>
              <a:t>session </a:t>
            </a:r>
            <a:r>
              <a:rPr lang="zh-TW" altLang="en-US" sz="2000" dirty="0"/>
              <a:t>就自動失效，單位為「秒」。</a:t>
            </a:r>
            <a:endParaRPr lang="en-US" altLang="zh-TW" sz="2000" dirty="0"/>
          </a:p>
          <a:p>
            <a:pPr marL="742950" lvl="2" indent="-342900" algn="just">
              <a:buFont typeface="Wingdings" panose="05000000000000000000" pitchFamily="2" charset="2"/>
              <a:buChar char="l"/>
            </a:pPr>
            <a:r>
              <a:rPr lang="en-US" altLang="zh-TW" sz="2000" err="1"/>
              <a:t>getMaxInactiveInterval</a:t>
            </a:r>
            <a:r>
              <a:rPr lang="en-US" altLang="zh-TW" sz="2000"/>
              <a:t>()</a:t>
            </a:r>
            <a:r>
              <a:rPr lang="zh-TW" altLang="en-US" sz="2000"/>
              <a:t>：取得</a:t>
            </a:r>
            <a:r>
              <a:rPr lang="en-US" altLang="zh-TW" sz="2000" dirty="0"/>
              <a:t>session</a:t>
            </a:r>
            <a:r>
              <a:rPr lang="zh-TW" altLang="en-US" sz="2000" dirty="0"/>
              <a:t>最大的存活時間。</a:t>
            </a:r>
            <a:endParaRPr lang="en-US" altLang="zh-TW" sz="2000" dirty="0"/>
          </a:p>
        </p:txBody>
      </p:sp>
    </p:spTree>
    <p:extLst>
      <p:ext uri="{BB962C8B-B14F-4D97-AF65-F5344CB8AC3E}">
        <p14:creationId xmlns:p14="http://schemas.microsoft.com/office/powerpoint/2010/main" val="365876516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9309147" cy="1320800"/>
          </a:xfrm>
        </p:spPr>
        <p:txBody>
          <a:bodyPr/>
          <a:lstStyle/>
          <a:p>
            <a:r>
              <a:rPr lang="en-US" altLang="zh-TW" sz="3600"/>
              <a:t>18-2 </a:t>
            </a:r>
            <a:r>
              <a:rPr lang="en-US" altLang="zh-TW"/>
              <a:t>HttpSession Interface</a:t>
            </a:r>
            <a:r>
              <a:rPr lang="zh-TW" altLang="en-US" dirty="0"/>
              <a:t>與其實作方式</a:t>
            </a:r>
            <a:r>
              <a:rPr lang="en-US" altLang="zh-TW" dirty="0"/>
              <a:t>(3)</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58836" y="1348930"/>
            <a:ext cx="10418755" cy="5082691"/>
          </a:xfrm>
        </p:spPr>
        <p:txBody>
          <a:bodyPr>
            <a:normAutofit/>
          </a:bodyPr>
          <a:lstStyle/>
          <a:p>
            <a:pPr marL="0" lvl="1" indent="0" algn="just">
              <a:buNone/>
            </a:pPr>
            <a:r>
              <a:rPr lang="en-US" altLang="zh-TW" sz="2000" dirty="0"/>
              <a:t>【</a:t>
            </a:r>
            <a:r>
              <a:rPr lang="zh-TW" altLang="en-US" sz="2000" dirty="0"/>
              <a:t>範例</a:t>
            </a:r>
            <a:r>
              <a:rPr lang="en-US" altLang="zh-TW" sz="2000" dirty="0"/>
              <a:t>】</a:t>
            </a:r>
            <a:r>
              <a:rPr lang="en-US" altLang="zh-TW" sz="2000" dirty="0" err="1"/>
              <a:t>HttpSession</a:t>
            </a:r>
            <a:r>
              <a:rPr lang="en-US" altLang="zh-TW" sz="2000" dirty="0"/>
              <a:t> session = </a:t>
            </a:r>
            <a:r>
              <a:rPr lang="en-US" altLang="zh-TW" sz="2000" dirty="0" err="1"/>
              <a:t>request.getSession</a:t>
            </a:r>
            <a:r>
              <a:rPr lang="en-US" altLang="zh-TW" sz="2000" dirty="0"/>
              <a:t>();</a:t>
            </a:r>
          </a:p>
          <a:p>
            <a:pPr marL="342900" lvl="1" indent="-342900" algn="just"/>
            <a:r>
              <a:rPr lang="zh-TW" altLang="en-US" sz="2000" dirty="0"/>
              <a:t>主要方法</a:t>
            </a:r>
            <a:endParaRPr lang="en-US" altLang="zh-TW" sz="2000" dirty="0"/>
          </a:p>
          <a:p>
            <a:pPr marL="742950" lvl="2" indent="-342900" algn="just">
              <a:buFont typeface="Wingdings" panose="05000000000000000000" pitchFamily="2" charset="2"/>
              <a:buChar char="l"/>
            </a:pPr>
            <a:r>
              <a:rPr lang="en-US" altLang="zh-TW" sz="2000" err="1"/>
              <a:t>getId</a:t>
            </a:r>
            <a:r>
              <a:rPr lang="en-US" altLang="zh-TW" sz="2000"/>
              <a:t>()</a:t>
            </a:r>
            <a:r>
              <a:rPr lang="zh-TW" altLang="en-US" sz="2000"/>
              <a:t>：取得</a:t>
            </a:r>
            <a:r>
              <a:rPr lang="en-US" altLang="zh-TW" sz="2000" dirty="0" err="1"/>
              <a:t>Seesion</a:t>
            </a:r>
            <a:r>
              <a:rPr lang="zh-TW" altLang="en-US" sz="2000" dirty="0"/>
              <a:t> </a:t>
            </a:r>
            <a:r>
              <a:rPr lang="en-US" altLang="zh-TW" sz="2000" dirty="0"/>
              <a:t>ID</a:t>
            </a:r>
          </a:p>
          <a:p>
            <a:pPr marL="742950" lvl="2" indent="-342900" algn="just">
              <a:buFont typeface="Wingdings" panose="05000000000000000000" pitchFamily="2" charset="2"/>
              <a:buChar char="l"/>
            </a:pPr>
            <a:r>
              <a:rPr lang="en-US" altLang="zh-TW" sz="2000" err="1"/>
              <a:t>isNew</a:t>
            </a:r>
            <a:r>
              <a:rPr lang="en-US" altLang="zh-TW" sz="2000"/>
              <a:t>()</a:t>
            </a:r>
            <a:r>
              <a:rPr lang="zh-TW" altLang="en-US" sz="2000"/>
              <a:t>：回</a:t>
            </a:r>
            <a:r>
              <a:rPr lang="zh-TW" altLang="en-US" sz="2000" dirty="0"/>
              <a:t>傳</a:t>
            </a:r>
            <a:r>
              <a:rPr lang="en-US" altLang="zh-TW" sz="2000" dirty="0"/>
              <a:t>Boolean</a:t>
            </a:r>
            <a:r>
              <a:rPr lang="zh-TW" altLang="en-US" sz="2000" dirty="0"/>
              <a:t>，表目前取得的</a:t>
            </a:r>
            <a:r>
              <a:rPr lang="en-US" altLang="zh-TW" sz="2000" dirty="0"/>
              <a:t>session</a:t>
            </a:r>
            <a:r>
              <a:rPr lang="zh-TW" altLang="en-US" sz="2000" dirty="0"/>
              <a:t>在</a:t>
            </a:r>
            <a:r>
              <a:rPr lang="en-US" altLang="zh-TW" sz="2000" dirty="0" err="1"/>
              <a:t>cilent</a:t>
            </a:r>
            <a:r>
              <a:rPr lang="zh-TW" altLang="en-US" sz="2000" dirty="0"/>
              <a:t>是否有用過</a:t>
            </a:r>
            <a:endParaRPr lang="en-US" altLang="zh-TW" sz="2000" dirty="0"/>
          </a:p>
          <a:p>
            <a:pPr marL="742950" lvl="2" indent="-342900" algn="just">
              <a:buFont typeface="Wingdings" panose="05000000000000000000" pitchFamily="2" charset="2"/>
              <a:buChar char="l"/>
            </a:pPr>
            <a:r>
              <a:rPr lang="en-US" altLang="zh-TW" sz="2000" dirty="0" err="1"/>
              <a:t>getAttribute</a:t>
            </a:r>
            <a:r>
              <a:rPr lang="en-US" altLang="zh-TW" sz="2000" dirty="0"/>
              <a:t>(String </a:t>
            </a:r>
            <a:r>
              <a:rPr lang="en-US" altLang="zh-TW" sz="2000"/>
              <a:t>name)</a:t>
            </a:r>
            <a:r>
              <a:rPr lang="zh-TW" altLang="en-US" sz="2000"/>
              <a:t>：從</a:t>
            </a:r>
            <a:r>
              <a:rPr lang="en-US" altLang="zh-TW" sz="2000" dirty="0" err="1"/>
              <a:t>sessio</a:t>
            </a:r>
            <a:r>
              <a:rPr lang="zh-TW" altLang="en-US" sz="2000" dirty="0"/>
              <a:t>中取得指定屬性值</a:t>
            </a:r>
            <a:endParaRPr lang="en-US" altLang="zh-TW" sz="2000" dirty="0"/>
          </a:p>
          <a:p>
            <a:pPr marL="742950" lvl="2" indent="-342900" algn="just">
              <a:buFont typeface="Wingdings" panose="05000000000000000000" pitchFamily="2" charset="2"/>
              <a:buChar char="l"/>
            </a:pPr>
            <a:r>
              <a:rPr lang="en-US" altLang="zh-TW" sz="2000" dirty="0" err="1"/>
              <a:t>setAttribute</a:t>
            </a:r>
            <a:r>
              <a:rPr lang="en-US" altLang="zh-TW" sz="2000" dirty="0"/>
              <a:t>(String </a:t>
            </a:r>
            <a:r>
              <a:rPr lang="en-US" altLang="zh-TW" sz="2000" dirty="0" err="1"/>
              <a:t>name,Object</a:t>
            </a:r>
            <a:r>
              <a:rPr lang="en-US" altLang="zh-TW" sz="2000" dirty="0"/>
              <a:t> </a:t>
            </a:r>
            <a:r>
              <a:rPr lang="en-US" altLang="zh-TW" sz="2000" err="1"/>
              <a:t>vlaue</a:t>
            </a:r>
            <a:r>
              <a:rPr lang="en-US" altLang="zh-TW" sz="2000"/>
              <a:t>)</a:t>
            </a:r>
            <a:r>
              <a:rPr lang="zh-TW" altLang="en-US" sz="2000"/>
              <a:t>：紀錄</a:t>
            </a:r>
            <a:r>
              <a:rPr lang="zh-TW" altLang="en-US" sz="2000" dirty="0"/>
              <a:t>指定屬性</a:t>
            </a:r>
            <a:endParaRPr lang="en-US" altLang="zh-TW" sz="2000" dirty="0"/>
          </a:p>
          <a:p>
            <a:pPr marL="742950" lvl="2" indent="-342900" algn="just">
              <a:buFont typeface="Wingdings" panose="05000000000000000000" pitchFamily="2" charset="2"/>
              <a:buChar char="l"/>
            </a:pPr>
            <a:r>
              <a:rPr lang="en-US" altLang="zh-TW" sz="2000" dirty="0" err="1"/>
              <a:t>removeAttribute</a:t>
            </a:r>
            <a:r>
              <a:rPr lang="en-US" altLang="zh-TW" sz="2000" dirty="0"/>
              <a:t>(String </a:t>
            </a:r>
            <a:r>
              <a:rPr lang="en-US" altLang="zh-TW" sz="2000"/>
              <a:t>name)</a:t>
            </a:r>
            <a:r>
              <a:rPr lang="zh-TW" altLang="en-US" sz="2000"/>
              <a:t>：移除</a:t>
            </a:r>
            <a:r>
              <a:rPr lang="zh-TW" altLang="en-US" sz="2000" dirty="0"/>
              <a:t>指定屬性</a:t>
            </a:r>
            <a:endParaRPr lang="en-US" altLang="zh-TW" sz="2000" dirty="0"/>
          </a:p>
          <a:p>
            <a:pPr marL="742950" lvl="2" indent="-342900" algn="just">
              <a:buFont typeface="Wingdings" panose="05000000000000000000" pitchFamily="2" charset="2"/>
              <a:buChar char="l"/>
            </a:pPr>
            <a:r>
              <a:rPr lang="en-US" altLang="zh-TW" sz="2000"/>
              <a:t>invalidate()</a:t>
            </a:r>
            <a:r>
              <a:rPr lang="zh-TW" altLang="en-US" sz="2000"/>
              <a:t>：使</a:t>
            </a:r>
            <a:r>
              <a:rPr lang="zh-TW" altLang="en-US" sz="2000" dirty="0"/>
              <a:t>當前的</a:t>
            </a:r>
            <a:r>
              <a:rPr lang="en-US" altLang="zh-TW" sz="2000" dirty="0"/>
              <a:t>session</a:t>
            </a:r>
            <a:r>
              <a:rPr lang="zh-TW" altLang="en-US" sz="2000" dirty="0"/>
              <a:t>失效</a:t>
            </a:r>
            <a:r>
              <a:rPr lang="en-US" altLang="zh-TW" sz="2000" dirty="0"/>
              <a:t>(</a:t>
            </a:r>
            <a:r>
              <a:rPr lang="zh-TW" altLang="en-US" sz="2000" dirty="0"/>
              <a:t>伺服器會立即建立新的</a:t>
            </a:r>
            <a:r>
              <a:rPr lang="en-US" altLang="zh-TW" sz="2000" dirty="0"/>
              <a:t>session)</a:t>
            </a:r>
          </a:p>
          <a:p>
            <a:pPr marL="742950" lvl="2" indent="-342900" algn="just">
              <a:buFont typeface="Wingdings" panose="05000000000000000000" pitchFamily="2" charset="2"/>
              <a:buChar char="l"/>
            </a:pPr>
            <a:r>
              <a:rPr lang="en-US" altLang="zh-TW" sz="2000" err="1"/>
              <a:t>setMaxInactiveInterval</a:t>
            </a:r>
            <a:r>
              <a:rPr lang="en-US" altLang="zh-TW" sz="2000"/>
              <a:t>()</a:t>
            </a:r>
            <a:r>
              <a:rPr lang="zh-TW" altLang="en-US" sz="2000"/>
              <a:t>：</a:t>
            </a:r>
            <a:endParaRPr lang="en-US" altLang="zh-TW" sz="2000" dirty="0"/>
          </a:p>
          <a:p>
            <a:pPr marL="857250" lvl="3" indent="0" algn="just">
              <a:buNone/>
            </a:pPr>
            <a:r>
              <a:rPr lang="zh-TW" altLang="en-US" sz="2000" dirty="0"/>
              <a:t>設定瀏覽器多久沒有請求應用程式，</a:t>
            </a:r>
            <a:r>
              <a:rPr lang="en-US" altLang="zh-TW" sz="2000" dirty="0"/>
              <a:t>session </a:t>
            </a:r>
            <a:r>
              <a:rPr lang="zh-TW" altLang="en-US" sz="2000" dirty="0"/>
              <a:t>就自動失效，單位為「秒」。</a:t>
            </a:r>
            <a:endParaRPr lang="en-US" altLang="zh-TW" sz="2000" dirty="0"/>
          </a:p>
          <a:p>
            <a:pPr marL="742950" lvl="2" indent="-342900" algn="just">
              <a:buFont typeface="Wingdings" panose="05000000000000000000" pitchFamily="2" charset="2"/>
              <a:buChar char="l"/>
            </a:pPr>
            <a:r>
              <a:rPr lang="en-US" altLang="zh-TW" sz="2000" err="1"/>
              <a:t>getMaxInactiveInterval</a:t>
            </a:r>
            <a:r>
              <a:rPr lang="en-US" altLang="zh-TW" sz="2000"/>
              <a:t>()</a:t>
            </a:r>
            <a:r>
              <a:rPr lang="zh-TW" altLang="en-US" sz="2000"/>
              <a:t>：取得</a:t>
            </a:r>
            <a:r>
              <a:rPr lang="en-US" altLang="zh-TW" sz="2000" dirty="0"/>
              <a:t>session</a:t>
            </a:r>
            <a:r>
              <a:rPr lang="zh-TW" altLang="en-US" sz="2000" dirty="0"/>
              <a:t>最大的存活時間。</a:t>
            </a:r>
            <a:endParaRPr lang="en-US" altLang="zh-TW" sz="2000" dirty="0"/>
          </a:p>
        </p:txBody>
      </p:sp>
    </p:spTree>
    <p:extLst>
      <p:ext uri="{BB962C8B-B14F-4D97-AF65-F5344CB8AC3E}">
        <p14:creationId xmlns:p14="http://schemas.microsoft.com/office/powerpoint/2010/main" val="119192498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9309147" cy="1320800"/>
          </a:xfrm>
        </p:spPr>
        <p:txBody>
          <a:bodyPr/>
          <a:lstStyle/>
          <a:p>
            <a:r>
              <a:rPr lang="en-US" altLang="zh-TW" sz="3600"/>
              <a:t>18-2 </a:t>
            </a:r>
            <a:r>
              <a:rPr lang="en-US" altLang="zh-TW"/>
              <a:t>HttpSession Interface</a:t>
            </a:r>
            <a:r>
              <a:rPr lang="zh-TW" altLang="en-US" dirty="0"/>
              <a:t>與其實作方式</a:t>
            </a:r>
            <a:r>
              <a:rPr lang="en-US" altLang="zh-TW" dirty="0"/>
              <a:t>(3)</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794126"/>
            <a:ext cx="11168768" cy="6063874"/>
          </a:xfrm>
        </p:spPr>
        <p:txBody>
          <a:bodyPr>
            <a:normAutofit/>
          </a:bodyPr>
          <a:lstStyle/>
          <a:p>
            <a:pPr marL="0" lvl="1" indent="0" algn="just">
              <a:buNone/>
            </a:pPr>
            <a:r>
              <a:rPr lang="en-US" altLang="zh-TW" sz="2000" dirty="0">
                <a:latin typeface="Consolas" panose="020B0609020204030204" pitchFamily="49" charset="0"/>
              </a:rPr>
              <a:t>【</a:t>
            </a:r>
            <a:r>
              <a:rPr lang="zh-TW" altLang="en-US" sz="2000" dirty="0">
                <a:latin typeface="Consolas" panose="020B0609020204030204" pitchFamily="49" charset="0"/>
              </a:rPr>
              <a:t>範例</a:t>
            </a:r>
            <a:r>
              <a:rPr lang="en-US" altLang="zh-TW" sz="2000" dirty="0">
                <a:latin typeface="Consolas" panose="020B0609020204030204" pitchFamily="49" charset="0"/>
              </a:rPr>
              <a:t>】</a:t>
            </a:r>
            <a:r>
              <a:rPr lang="en-US" altLang="zh-TW" sz="2000" dirty="0" err="1">
                <a:latin typeface="Consolas" panose="020B0609020204030204" pitchFamily="49" charset="0"/>
              </a:rPr>
              <a:t>GetSessionID</a:t>
            </a:r>
            <a:endParaRPr lang="en-US" altLang="zh-TW" sz="2000" dirty="0">
              <a:latin typeface="Consolas" panose="020B0609020204030204" pitchFamily="49" charset="0"/>
            </a:endParaRPr>
          </a:p>
          <a:p>
            <a:pPr marL="400050" lvl="2" indent="0" algn="just">
              <a:buNone/>
            </a:pPr>
            <a:r>
              <a:rPr lang="en-US" altLang="zh-TW" sz="1800" dirty="0">
                <a:latin typeface="Consolas" panose="020B0609020204030204" pitchFamily="49" charset="0"/>
              </a:rPr>
              <a:t>@WebServlet("/GetSessionIdServlet")</a:t>
            </a:r>
          </a:p>
          <a:p>
            <a:pPr marL="400050" lvl="2" indent="0" algn="just">
              <a:buNone/>
            </a:pPr>
            <a:r>
              <a:rPr lang="en-US" altLang="zh-TW" sz="1800" dirty="0">
                <a:latin typeface="Consolas" panose="020B0609020204030204" pitchFamily="49" charset="0"/>
              </a:rPr>
              <a:t>public class </a:t>
            </a:r>
            <a:r>
              <a:rPr lang="en-US" altLang="zh-TW" sz="1800" dirty="0" err="1">
                <a:latin typeface="Consolas" panose="020B0609020204030204" pitchFamily="49" charset="0"/>
              </a:rPr>
              <a:t>GetSessionIdServlet</a:t>
            </a:r>
            <a:r>
              <a:rPr lang="en-US" altLang="zh-TW" sz="1800" dirty="0">
                <a:latin typeface="Consolas" panose="020B0609020204030204" pitchFamily="49" charset="0"/>
              </a:rPr>
              <a:t> extends </a:t>
            </a:r>
            <a:r>
              <a:rPr lang="en-US" altLang="zh-TW" sz="1800" dirty="0" err="1">
                <a:latin typeface="Consolas" panose="020B0609020204030204" pitchFamily="49" charset="0"/>
              </a:rPr>
              <a:t>HttpServlet</a:t>
            </a:r>
            <a:r>
              <a:rPr lang="en-US" altLang="zh-TW" sz="1800" dirty="0">
                <a:latin typeface="Consolas" panose="020B0609020204030204" pitchFamily="49" charset="0"/>
              </a:rPr>
              <a:t> {</a:t>
            </a:r>
          </a:p>
          <a:p>
            <a:pPr marL="400050" lvl="2" indent="0" algn="just">
              <a:buNone/>
            </a:pPr>
            <a:r>
              <a:rPr lang="en-US" altLang="zh-TW" sz="1800" dirty="0">
                <a:latin typeface="Consolas" panose="020B0609020204030204" pitchFamily="49" charset="0"/>
              </a:rPr>
              <a:t>	private static final long </a:t>
            </a:r>
            <a:r>
              <a:rPr lang="en-US" altLang="zh-TW" sz="1800" dirty="0" err="1">
                <a:latin typeface="Consolas" panose="020B0609020204030204" pitchFamily="49" charset="0"/>
              </a:rPr>
              <a:t>serialVersionUID</a:t>
            </a:r>
            <a:r>
              <a:rPr lang="en-US" altLang="zh-TW" sz="1800" dirty="0">
                <a:latin typeface="Consolas" panose="020B0609020204030204" pitchFamily="49" charset="0"/>
              </a:rPr>
              <a:t> = 1L;</a:t>
            </a:r>
          </a:p>
          <a:p>
            <a:pPr marL="400050" lvl="2" indent="0" algn="just">
              <a:buNone/>
            </a:pPr>
            <a:r>
              <a:rPr lang="en-US" altLang="zh-TW" sz="1800" dirty="0">
                <a:latin typeface="Consolas" panose="020B0609020204030204" pitchFamily="49" charset="0"/>
              </a:rPr>
              <a:t>	protected void </a:t>
            </a:r>
            <a:r>
              <a:rPr lang="en-US" altLang="zh-TW" sz="1800" dirty="0" err="1">
                <a:latin typeface="Consolas" panose="020B0609020204030204" pitchFamily="49" charset="0"/>
              </a:rPr>
              <a:t>doGet</a:t>
            </a:r>
            <a:r>
              <a:rPr lang="en-US" altLang="zh-TW" sz="1800" dirty="0">
                <a:latin typeface="Consolas" panose="020B0609020204030204" pitchFamily="49" charset="0"/>
              </a:rPr>
              <a:t>(</a:t>
            </a:r>
            <a:r>
              <a:rPr lang="en-US" altLang="zh-TW" sz="1800" dirty="0" err="1">
                <a:latin typeface="Consolas" panose="020B0609020204030204" pitchFamily="49" charset="0"/>
              </a:rPr>
              <a:t>HttpServletRequest</a:t>
            </a:r>
            <a:r>
              <a:rPr lang="en-US" altLang="zh-TW" sz="1800" dirty="0">
                <a:latin typeface="Consolas" panose="020B0609020204030204" pitchFamily="49" charset="0"/>
              </a:rPr>
              <a:t> request, </a:t>
            </a:r>
            <a:r>
              <a:rPr lang="en-US" altLang="zh-TW" sz="1800" dirty="0" err="1">
                <a:latin typeface="Consolas" panose="020B0609020204030204" pitchFamily="49" charset="0"/>
              </a:rPr>
              <a:t>HttpServletResponse</a:t>
            </a:r>
            <a:r>
              <a:rPr lang="en-US" altLang="zh-TW" sz="1800" dirty="0">
                <a:latin typeface="Consolas" panose="020B0609020204030204" pitchFamily="49" charset="0"/>
              </a:rPr>
              <a:t> response)</a:t>
            </a:r>
          </a:p>
          <a:p>
            <a:pPr marL="400050" lvl="2" indent="0" algn="just">
              <a:buNone/>
            </a:pPr>
            <a:r>
              <a:rPr lang="en-US" altLang="zh-TW" sz="1800" dirty="0">
                <a:latin typeface="Consolas" panose="020B0609020204030204" pitchFamily="49" charset="0"/>
              </a:rPr>
              <a:t>			throws </a:t>
            </a:r>
            <a:r>
              <a:rPr lang="en-US" altLang="zh-TW" sz="1800" dirty="0" err="1">
                <a:latin typeface="Consolas" panose="020B0609020204030204" pitchFamily="49" charset="0"/>
              </a:rPr>
              <a:t>ServletException</a:t>
            </a:r>
            <a:r>
              <a:rPr lang="en-US" altLang="zh-TW" sz="1800" dirty="0">
                <a:latin typeface="Consolas" panose="020B0609020204030204" pitchFamily="49" charset="0"/>
              </a:rPr>
              <a:t>, </a:t>
            </a:r>
            <a:r>
              <a:rPr lang="en-US" altLang="zh-TW" sz="1800" dirty="0" err="1">
                <a:latin typeface="Consolas" panose="020B0609020204030204" pitchFamily="49" charset="0"/>
              </a:rPr>
              <a:t>IOException</a:t>
            </a:r>
            <a:r>
              <a:rPr lang="en-US" altLang="zh-TW" sz="1800" dirty="0">
                <a:latin typeface="Consolas" panose="020B0609020204030204" pitchFamily="49" charset="0"/>
              </a:rPr>
              <a:t> {</a:t>
            </a:r>
          </a:p>
          <a:p>
            <a:pPr marL="400050" lvl="2" indent="0" algn="just">
              <a:buNone/>
            </a:pPr>
            <a:r>
              <a:rPr lang="en-US" altLang="zh-TW" sz="1800" dirty="0">
                <a:latin typeface="Consolas" panose="020B0609020204030204" pitchFamily="49" charset="0"/>
              </a:rPr>
              <a:t>		</a:t>
            </a:r>
            <a:r>
              <a:rPr lang="en-US" altLang="zh-TW" sz="1800" dirty="0" err="1">
                <a:latin typeface="Consolas" panose="020B0609020204030204" pitchFamily="49" charset="0"/>
              </a:rPr>
              <a:t>HttpSession</a:t>
            </a:r>
            <a:r>
              <a:rPr lang="en-US" altLang="zh-TW" sz="1800" dirty="0">
                <a:latin typeface="Consolas" panose="020B0609020204030204" pitchFamily="49" charset="0"/>
              </a:rPr>
              <a:t> session = </a:t>
            </a:r>
            <a:r>
              <a:rPr lang="en-US" altLang="zh-TW" sz="1800" dirty="0" err="1">
                <a:latin typeface="Consolas" panose="020B0609020204030204" pitchFamily="49" charset="0"/>
              </a:rPr>
              <a:t>request.getSession</a:t>
            </a:r>
            <a:r>
              <a:rPr lang="en-US" altLang="zh-TW" sz="1800" dirty="0">
                <a:latin typeface="Consolas" panose="020B0609020204030204" pitchFamily="49" charset="0"/>
              </a:rPr>
              <a:t>();</a:t>
            </a:r>
          </a:p>
          <a:p>
            <a:pPr marL="400050" lvl="2" indent="0" algn="just">
              <a:buNone/>
            </a:pPr>
            <a:r>
              <a:rPr lang="en-US" altLang="zh-TW" sz="1800" dirty="0">
                <a:latin typeface="Consolas" panose="020B0609020204030204" pitchFamily="49" charset="0"/>
              </a:rPr>
              <a:t>		//</a:t>
            </a:r>
            <a:r>
              <a:rPr lang="en-US" altLang="zh-TW" sz="1800" dirty="0" err="1">
                <a:latin typeface="Consolas" panose="020B0609020204030204" pitchFamily="49" charset="0"/>
              </a:rPr>
              <a:t>session.setMaxInactiveInterval</a:t>
            </a:r>
            <a:r>
              <a:rPr lang="en-US" altLang="zh-TW" sz="1800" dirty="0">
                <a:latin typeface="Consolas" panose="020B0609020204030204" pitchFamily="49" charset="0"/>
              </a:rPr>
              <a:t>(100);</a:t>
            </a:r>
          </a:p>
          <a:p>
            <a:pPr marL="400050" lvl="2" indent="0" algn="just">
              <a:buNone/>
            </a:pPr>
            <a:r>
              <a:rPr lang="en-US" altLang="zh-TW" sz="1800" dirty="0">
                <a:latin typeface="Consolas" panose="020B0609020204030204" pitchFamily="49" charset="0"/>
              </a:rPr>
              <a:t>		//</a:t>
            </a:r>
            <a:r>
              <a:rPr lang="en-US" altLang="zh-TW" sz="1800" dirty="0" err="1">
                <a:latin typeface="Consolas" panose="020B0609020204030204" pitchFamily="49" charset="0"/>
              </a:rPr>
              <a:t>System.out.println</a:t>
            </a:r>
            <a:r>
              <a:rPr lang="en-US" altLang="zh-TW" sz="1800" dirty="0">
                <a:latin typeface="Consolas" panose="020B0609020204030204" pitchFamily="49" charset="0"/>
              </a:rPr>
              <a:t>("</a:t>
            </a:r>
            <a:r>
              <a:rPr lang="en-US" altLang="zh-TW" sz="1800" dirty="0" err="1">
                <a:latin typeface="Consolas" panose="020B0609020204030204" pitchFamily="49" charset="0"/>
              </a:rPr>
              <a:t>MaxInactiveInterval</a:t>
            </a:r>
            <a:r>
              <a:rPr lang="en-US" altLang="zh-TW" sz="1800" dirty="0">
                <a:latin typeface="Consolas" panose="020B0609020204030204" pitchFamily="49" charset="0"/>
              </a:rPr>
              <a:t>:" + </a:t>
            </a:r>
            <a:r>
              <a:rPr lang="en-US" altLang="zh-TW" sz="1800" dirty="0" err="1">
                <a:latin typeface="Consolas" panose="020B0609020204030204" pitchFamily="49" charset="0"/>
              </a:rPr>
              <a:t>session.getMaxInactiveInterval</a:t>
            </a:r>
            <a:r>
              <a:rPr lang="en-US" altLang="zh-TW" sz="1800" dirty="0">
                <a:latin typeface="Consolas" panose="020B0609020204030204" pitchFamily="49" charset="0"/>
              </a:rPr>
              <a:t>());</a:t>
            </a:r>
          </a:p>
          <a:p>
            <a:pPr marL="400050" lvl="2" indent="0" algn="just">
              <a:buNone/>
            </a:pPr>
            <a:r>
              <a:rPr lang="en-US" altLang="zh-TW" sz="1800" dirty="0">
                <a:latin typeface="Consolas" panose="020B0609020204030204" pitchFamily="49" charset="0"/>
              </a:rPr>
              <a:t>		</a:t>
            </a:r>
            <a:r>
              <a:rPr lang="en-US" altLang="zh-TW" sz="1800" dirty="0" err="1">
                <a:latin typeface="Consolas" panose="020B0609020204030204" pitchFamily="49" charset="0"/>
              </a:rPr>
              <a:t>System.out.println</a:t>
            </a:r>
            <a:r>
              <a:rPr lang="en-US" altLang="zh-TW" sz="1800" dirty="0">
                <a:latin typeface="Consolas" panose="020B0609020204030204" pitchFamily="49" charset="0"/>
              </a:rPr>
              <a:t>("ID:" + </a:t>
            </a:r>
            <a:r>
              <a:rPr lang="en-US" altLang="zh-TW" sz="1800" dirty="0" err="1">
                <a:latin typeface="Consolas" panose="020B0609020204030204" pitchFamily="49" charset="0"/>
              </a:rPr>
              <a:t>session.getId</a:t>
            </a:r>
            <a:r>
              <a:rPr lang="en-US" altLang="zh-TW" sz="1800" dirty="0">
                <a:latin typeface="Consolas" panose="020B0609020204030204" pitchFamily="49" charset="0"/>
              </a:rPr>
              <a:t>());</a:t>
            </a:r>
          </a:p>
          <a:p>
            <a:pPr marL="400050" lvl="2" indent="0" algn="just">
              <a:buNone/>
            </a:pPr>
            <a:r>
              <a:rPr lang="en-US" altLang="zh-TW" sz="1800" dirty="0">
                <a:latin typeface="Consolas" panose="020B0609020204030204" pitchFamily="49" charset="0"/>
              </a:rPr>
              <a:t>	}</a:t>
            </a:r>
          </a:p>
        </p:txBody>
      </p:sp>
    </p:spTree>
    <p:extLst>
      <p:ext uri="{BB962C8B-B14F-4D97-AF65-F5344CB8AC3E}">
        <p14:creationId xmlns:p14="http://schemas.microsoft.com/office/powerpoint/2010/main" val="412664937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9309147" cy="1320800"/>
          </a:xfrm>
        </p:spPr>
        <p:txBody>
          <a:bodyPr/>
          <a:lstStyle/>
          <a:p>
            <a:r>
              <a:rPr lang="en-US" altLang="zh-TW" sz="3600"/>
              <a:t>18-3 </a:t>
            </a:r>
            <a:r>
              <a:rPr lang="en-US" altLang="zh-TW"/>
              <a:t>Session Destroy</a:t>
            </a:r>
            <a:r>
              <a:rPr lang="en-US" altLang="zh-TW" dirty="0"/>
              <a:t>(Session</a:t>
            </a:r>
            <a:r>
              <a:rPr lang="zh-TW" altLang="en-US" dirty="0"/>
              <a:t>結束</a:t>
            </a:r>
            <a:r>
              <a:rPr lang="en-US" altLang="zh-TW" dirty="0"/>
              <a:t>)</a:t>
            </a:r>
            <a:r>
              <a:rPr lang="zh-TW" altLang="en-US" dirty="0"/>
              <a:t>的方式</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58836" y="1348930"/>
            <a:ext cx="8877631" cy="5082691"/>
          </a:xfrm>
        </p:spPr>
        <p:txBody>
          <a:bodyPr>
            <a:normAutofit/>
          </a:bodyPr>
          <a:lstStyle/>
          <a:p>
            <a:pPr marL="342900" lvl="1" indent="-342900" algn="just"/>
            <a:r>
              <a:rPr lang="zh-TW" altLang="en-US" sz="2000" dirty="0"/>
              <a:t>透過</a:t>
            </a:r>
            <a:r>
              <a:rPr lang="en-US" altLang="zh-TW" sz="2000" dirty="0" err="1"/>
              <a:t>HttpSession</a:t>
            </a:r>
            <a:r>
              <a:rPr lang="zh-TW" altLang="en-US" sz="2000" dirty="0"/>
              <a:t>介面中的</a:t>
            </a:r>
            <a:r>
              <a:rPr lang="en-US" altLang="zh-TW" sz="2000" dirty="0"/>
              <a:t>invalidate()</a:t>
            </a:r>
            <a:r>
              <a:rPr lang="zh-TW" altLang="en-US" sz="2000" dirty="0"/>
              <a:t>方法，會立即結束</a:t>
            </a:r>
            <a:r>
              <a:rPr lang="en-US" altLang="zh-TW" sz="2000" dirty="0"/>
              <a:t>Session</a:t>
            </a:r>
          </a:p>
          <a:p>
            <a:pPr marL="342900" lvl="1" indent="-342900" algn="just"/>
            <a:r>
              <a:rPr lang="en-US" altLang="zh-TW" sz="2000" dirty="0"/>
              <a:t>Session</a:t>
            </a:r>
            <a:r>
              <a:rPr lang="zh-TW" altLang="en-US" sz="2000" dirty="0"/>
              <a:t>逾</a:t>
            </a:r>
            <a:r>
              <a:rPr lang="zh-TW" altLang="en-US" sz="2000"/>
              <a:t>時設定</a:t>
            </a:r>
            <a:r>
              <a:rPr lang="en-US" altLang="zh-TW" sz="2000"/>
              <a:t>:</a:t>
            </a:r>
            <a:endParaRPr lang="en-US" altLang="zh-TW" sz="2000" dirty="0"/>
          </a:p>
          <a:p>
            <a:pPr marL="685800" lvl="2" indent="-285750" algn="just">
              <a:buFont typeface="Wingdings" panose="05000000000000000000" pitchFamily="2" charset="2"/>
              <a:buChar char="l"/>
            </a:pPr>
            <a:r>
              <a:rPr lang="zh-TW" altLang="en-US" sz="2000" dirty="0"/>
              <a:t>提供自動刪除逾時不用的</a:t>
            </a:r>
            <a:r>
              <a:rPr lang="en-US" altLang="zh-TW" sz="2000" dirty="0"/>
              <a:t>Session</a:t>
            </a:r>
            <a:r>
              <a:rPr lang="zh-TW" altLang="en-US" sz="2000" dirty="0"/>
              <a:t>物件，避免大量佔用主記憶體</a:t>
            </a:r>
          </a:p>
          <a:p>
            <a:pPr marL="742950" lvl="2" indent="-342900" algn="just">
              <a:buFont typeface="Wingdings" panose="05000000000000000000" pitchFamily="2" charset="2"/>
              <a:buChar char="l"/>
            </a:pPr>
            <a:r>
              <a:rPr lang="zh-TW" altLang="en-US" sz="2000" dirty="0"/>
              <a:t>在</a:t>
            </a:r>
            <a:r>
              <a:rPr lang="en-US" altLang="zh-TW" sz="2000" dirty="0"/>
              <a:t>web.xml</a:t>
            </a:r>
            <a:r>
              <a:rPr lang="zh-TW" altLang="en-US" sz="2000" dirty="0"/>
              <a:t>的</a:t>
            </a:r>
            <a:r>
              <a:rPr lang="en-US" altLang="zh-TW" sz="2000" dirty="0"/>
              <a:t>&lt;session-config&gt;</a:t>
            </a:r>
            <a:r>
              <a:rPr lang="zh-TW" altLang="en-US" sz="2000" dirty="0"/>
              <a:t>標籤中設定</a:t>
            </a:r>
            <a:r>
              <a:rPr lang="en-US" altLang="zh-TW" sz="2000" dirty="0"/>
              <a:t>&lt;session-timeout&gt;</a:t>
            </a:r>
            <a:r>
              <a:rPr lang="zh-TW" altLang="en-US" sz="2000" dirty="0"/>
              <a:t>標籤的逾時時間，以分鐘為單位</a:t>
            </a:r>
          </a:p>
          <a:p>
            <a:pPr marL="1257300" lvl="3" indent="0" algn="just">
              <a:buNone/>
            </a:pPr>
            <a:r>
              <a:rPr lang="en-US" altLang="zh-TW" sz="2000" dirty="0"/>
              <a:t>&lt;session-config&gt;</a:t>
            </a:r>
          </a:p>
          <a:p>
            <a:pPr marL="1257300" lvl="3" indent="0" algn="just">
              <a:buNone/>
            </a:pPr>
            <a:r>
              <a:rPr lang="en-US" altLang="zh-TW" sz="2000" dirty="0"/>
              <a:t>&lt;session-timeout&gt;10&lt;/session-timeout&gt;</a:t>
            </a:r>
          </a:p>
          <a:p>
            <a:pPr marL="1257300" lvl="3" indent="0" algn="just">
              <a:buNone/>
            </a:pPr>
            <a:r>
              <a:rPr lang="en-US" altLang="zh-TW" sz="2000" dirty="0"/>
              <a:t>&lt;/session-config&gt;</a:t>
            </a:r>
          </a:p>
          <a:p>
            <a:pPr marL="685800" lvl="1" algn="just">
              <a:buFont typeface="Wingdings" panose="05000000000000000000" pitchFamily="2" charset="2"/>
              <a:buChar char="l"/>
            </a:pPr>
            <a:r>
              <a:rPr lang="zh-TW" altLang="en-US" sz="2000" dirty="0"/>
              <a:t>透過</a:t>
            </a:r>
            <a:r>
              <a:rPr lang="en-US" altLang="zh-TW" sz="2000" dirty="0" err="1"/>
              <a:t>HttpSession</a:t>
            </a:r>
            <a:r>
              <a:rPr lang="zh-TW" altLang="en-US" sz="2000" dirty="0"/>
              <a:t>介面中的</a:t>
            </a:r>
            <a:r>
              <a:rPr lang="en-US" altLang="zh-TW" sz="2000" dirty="0" err="1"/>
              <a:t>setMaxInactiveInterval</a:t>
            </a:r>
            <a:r>
              <a:rPr lang="en-US" altLang="zh-TW" sz="2000" dirty="0"/>
              <a:t>(int)</a:t>
            </a:r>
            <a:r>
              <a:rPr lang="zh-TW" altLang="en-US" sz="2000" dirty="0"/>
              <a:t>方法設定逾時時間，以秒為單位，負值表示永遠有效</a:t>
            </a:r>
          </a:p>
          <a:p>
            <a:pPr marL="342900" lvl="1" indent="-342900" algn="just"/>
            <a:r>
              <a:rPr lang="zh-TW" altLang="en-US" sz="2000" dirty="0"/>
              <a:t>瀏覽器關閉</a:t>
            </a:r>
            <a:endParaRPr lang="en-US" altLang="zh-TW" sz="2000" dirty="0"/>
          </a:p>
        </p:txBody>
      </p:sp>
    </p:spTree>
    <p:extLst>
      <p:ext uri="{BB962C8B-B14F-4D97-AF65-F5344CB8AC3E}">
        <p14:creationId xmlns:p14="http://schemas.microsoft.com/office/powerpoint/2010/main" val="125123889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E208C0-E806-498B-AB05-FDEEAE0FF1EC}"/>
              </a:ext>
            </a:extLst>
          </p:cNvPr>
          <p:cNvSpPr>
            <a:spLocks noGrp="1"/>
          </p:cNvSpPr>
          <p:nvPr>
            <p:ph type="ctrTitle"/>
          </p:nvPr>
        </p:nvSpPr>
        <p:spPr>
          <a:xfrm>
            <a:off x="-95702" y="2085653"/>
            <a:ext cx="10421229" cy="1982913"/>
          </a:xfrm>
        </p:spPr>
        <p:txBody>
          <a:bodyPr>
            <a:normAutofit/>
          </a:bodyPr>
          <a:lstStyle/>
          <a:p>
            <a:pPr algn="ctr"/>
            <a:r>
              <a:rPr lang="en-US" altLang="zh-TW" sz="5400"/>
              <a:t>Module 19</a:t>
            </a:r>
            <a:br>
              <a:rPr lang="en-US" altLang="zh-TW" sz="5400" dirty="0"/>
            </a:br>
            <a:r>
              <a:rPr lang="en-US" altLang="zh-TW" dirty="0"/>
              <a:t>Cookie</a:t>
            </a:r>
            <a:r>
              <a:rPr lang="zh-TW" altLang="en-US" dirty="0"/>
              <a:t>的建立</a:t>
            </a:r>
            <a:endParaRPr lang="zh-TW" altLang="en-US" b="1" dirty="0"/>
          </a:p>
        </p:txBody>
      </p:sp>
    </p:spTree>
    <p:extLst>
      <p:ext uri="{BB962C8B-B14F-4D97-AF65-F5344CB8AC3E}">
        <p14:creationId xmlns:p14="http://schemas.microsoft.com/office/powerpoint/2010/main" val="312695861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10850270" cy="1320800"/>
          </a:xfrm>
        </p:spPr>
        <p:txBody>
          <a:bodyPr/>
          <a:lstStyle/>
          <a:p>
            <a:r>
              <a:rPr lang="en-US" altLang="zh-TW" sz="3600" dirty="0"/>
              <a:t>16-1 Cookie</a:t>
            </a:r>
            <a:r>
              <a:rPr lang="zh-TW" altLang="en-US" sz="3600" dirty="0"/>
              <a:t>類別</a:t>
            </a:r>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122530" y="732480"/>
            <a:ext cx="9268049" cy="5935447"/>
          </a:xfrm>
        </p:spPr>
        <p:txBody>
          <a:bodyPr>
            <a:normAutofit/>
          </a:bodyPr>
          <a:lstStyle/>
          <a:p>
            <a:pPr algn="just"/>
            <a:r>
              <a:rPr lang="zh-TW" altLang="en-US" sz="2000" dirty="0"/>
              <a:t>由</a:t>
            </a:r>
            <a:r>
              <a:rPr lang="en-US" altLang="zh-TW" sz="2000" dirty="0"/>
              <a:t>Servlet</a:t>
            </a:r>
            <a:r>
              <a:rPr lang="zh-TW" altLang="en-US" sz="2000" dirty="0"/>
              <a:t>從伺服端傳送至客戶端瀏覽器，若客戶端在瀏覽器上的權限設定為允許</a:t>
            </a:r>
            <a:r>
              <a:rPr lang="en-US" altLang="zh-TW" sz="2000" dirty="0"/>
              <a:t>cookie</a:t>
            </a:r>
            <a:r>
              <a:rPr lang="zh-TW" altLang="en-US" sz="2000" dirty="0"/>
              <a:t>，瀏覽器會將文字資料儲存在客戶端電腦上</a:t>
            </a:r>
            <a:r>
              <a:rPr lang="en-US" altLang="zh-TW" sz="2000" dirty="0"/>
              <a:t>(</a:t>
            </a:r>
            <a:r>
              <a:rPr lang="zh-TW" altLang="en-US" sz="2000" dirty="0"/>
              <a:t>硬碟或主記憶體內</a:t>
            </a:r>
            <a:r>
              <a:rPr lang="en-US" altLang="zh-TW" sz="2000" dirty="0"/>
              <a:t>)</a:t>
            </a:r>
            <a:r>
              <a:rPr lang="zh-TW" altLang="en-US" sz="2000" dirty="0"/>
              <a:t>，並會在之後送回給伺服端，一個</a:t>
            </a:r>
            <a:r>
              <a:rPr lang="en-US" altLang="zh-TW" sz="2000" dirty="0"/>
              <a:t>cookie</a:t>
            </a:r>
            <a:r>
              <a:rPr lang="zh-TW" altLang="en-US" sz="2000" dirty="0"/>
              <a:t>的唯一識別碼可以用來辨識客戶端，因此</a:t>
            </a:r>
            <a:r>
              <a:rPr lang="en-US" altLang="zh-TW" sz="2000" dirty="0"/>
              <a:t>cookie</a:t>
            </a:r>
            <a:r>
              <a:rPr lang="zh-TW" altLang="en-US" sz="2000" dirty="0"/>
              <a:t>也被廣泛運用在</a:t>
            </a:r>
            <a:r>
              <a:rPr lang="en-US" altLang="zh-TW" sz="2000" dirty="0"/>
              <a:t>session</a:t>
            </a:r>
            <a:r>
              <a:rPr lang="zh-TW" altLang="en-US" sz="2000" dirty="0"/>
              <a:t>管理上，</a:t>
            </a:r>
            <a:r>
              <a:rPr lang="en-US" altLang="zh-TW" sz="2000" dirty="0"/>
              <a:t>Session ID</a:t>
            </a:r>
            <a:r>
              <a:rPr lang="zh-TW" altLang="en-US" sz="2000" dirty="0"/>
              <a:t>預設以</a:t>
            </a:r>
            <a:r>
              <a:rPr lang="en-US" altLang="zh-TW" sz="2000" dirty="0"/>
              <a:t>Cookie</a:t>
            </a:r>
            <a:r>
              <a:rPr lang="zh-TW" altLang="en-US" sz="2000" dirty="0"/>
              <a:t>來傳遞</a:t>
            </a:r>
          </a:p>
          <a:p>
            <a:pPr algn="just"/>
            <a:r>
              <a:rPr lang="zh-TW" altLang="en-US" sz="2000" dirty="0"/>
              <a:t>定義在</a:t>
            </a:r>
            <a:r>
              <a:rPr lang="en-US" altLang="zh-TW" sz="2000" dirty="0" err="1"/>
              <a:t>javax.servlet.http</a:t>
            </a:r>
            <a:r>
              <a:rPr lang="en-US" altLang="zh-TW" sz="2000" dirty="0"/>
              <a:t> Package (</a:t>
            </a:r>
            <a:r>
              <a:rPr lang="zh-TW" altLang="en-US" sz="2000" dirty="0"/>
              <a:t>套件</a:t>
            </a:r>
            <a:r>
              <a:rPr lang="en-US" altLang="zh-TW" sz="2000" dirty="0"/>
              <a:t>)</a:t>
            </a:r>
          </a:p>
          <a:p>
            <a:pPr algn="just"/>
            <a:r>
              <a:rPr lang="en-US" altLang="zh-TW" sz="2000" dirty="0"/>
              <a:t>Cookie</a:t>
            </a:r>
            <a:r>
              <a:rPr lang="zh-TW" altLang="en-US" sz="2000" dirty="0"/>
              <a:t>類別可包含下列屬性</a:t>
            </a:r>
          </a:p>
          <a:p>
            <a:pPr marL="457200" lvl="1" indent="0" algn="just">
              <a:buNone/>
            </a:pPr>
            <a:r>
              <a:rPr lang="en-US" altLang="zh-TW" sz="2000" dirty="0"/>
              <a:t>name(</a:t>
            </a:r>
            <a:r>
              <a:rPr lang="zh-TW" altLang="en-US" sz="2000" dirty="0"/>
              <a:t>名稱</a:t>
            </a:r>
            <a:r>
              <a:rPr lang="en-US" altLang="zh-TW" sz="2000" dirty="0"/>
              <a:t>Read-Only)</a:t>
            </a:r>
            <a:r>
              <a:rPr lang="zh-TW" altLang="en-US" sz="2000" dirty="0"/>
              <a:t>、</a:t>
            </a:r>
            <a:r>
              <a:rPr lang="en-US" altLang="zh-TW" sz="2000" dirty="0"/>
              <a:t>value(</a:t>
            </a:r>
            <a:r>
              <a:rPr lang="zh-TW" altLang="en-US" sz="2000" dirty="0"/>
              <a:t>內容</a:t>
            </a:r>
            <a:r>
              <a:rPr lang="en-US" altLang="zh-TW" sz="2000" dirty="0"/>
              <a:t>)</a:t>
            </a:r>
            <a:r>
              <a:rPr lang="zh-TW" altLang="en-US" sz="2000" dirty="0"/>
              <a:t>、</a:t>
            </a:r>
            <a:r>
              <a:rPr lang="en-US" altLang="zh-TW" sz="2000" dirty="0"/>
              <a:t>comment(</a:t>
            </a:r>
            <a:r>
              <a:rPr lang="zh-TW" altLang="en-US" sz="2000" dirty="0"/>
              <a:t>註解</a:t>
            </a:r>
            <a:r>
              <a:rPr lang="en-US" altLang="zh-TW" sz="2000" dirty="0"/>
              <a:t>)</a:t>
            </a:r>
            <a:r>
              <a:rPr lang="zh-TW" altLang="en-US" sz="2000" dirty="0"/>
              <a:t>、</a:t>
            </a:r>
            <a:r>
              <a:rPr lang="en-US" altLang="zh-TW" sz="2000" dirty="0"/>
              <a:t>domain(</a:t>
            </a:r>
            <a:r>
              <a:rPr lang="zh-TW" altLang="en-US" sz="2000" dirty="0"/>
              <a:t>網域</a:t>
            </a:r>
            <a:r>
              <a:rPr lang="en-US" altLang="zh-TW" sz="2000" dirty="0"/>
              <a:t>)</a:t>
            </a:r>
            <a:r>
              <a:rPr lang="zh-TW" altLang="en-US" sz="2000" dirty="0"/>
              <a:t>、</a:t>
            </a:r>
            <a:r>
              <a:rPr lang="en-US" altLang="zh-TW" sz="2000" dirty="0"/>
              <a:t>path(</a:t>
            </a:r>
            <a:r>
              <a:rPr lang="zh-TW" altLang="en-US" sz="2000" dirty="0"/>
              <a:t>路徑</a:t>
            </a:r>
            <a:r>
              <a:rPr lang="en-US" altLang="zh-TW" sz="2000" dirty="0"/>
              <a:t>)</a:t>
            </a:r>
            <a:r>
              <a:rPr lang="zh-TW" altLang="en-US" sz="2000" dirty="0"/>
              <a:t>及</a:t>
            </a:r>
            <a:r>
              <a:rPr lang="en-US" altLang="zh-TW" sz="2000" dirty="0" err="1"/>
              <a:t>maxAge</a:t>
            </a:r>
            <a:r>
              <a:rPr lang="en-US" altLang="zh-TW" sz="2000" dirty="0"/>
              <a:t>(</a:t>
            </a:r>
            <a:r>
              <a:rPr lang="zh-TW" altLang="en-US" sz="2000" dirty="0"/>
              <a:t>有效期限</a:t>
            </a:r>
            <a:r>
              <a:rPr lang="en-US" altLang="zh-TW" sz="2000" dirty="0"/>
              <a:t>)</a:t>
            </a:r>
          </a:p>
          <a:p>
            <a:pPr algn="just"/>
            <a:r>
              <a:rPr lang="zh-TW" altLang="en-US" sz="2000" dirty="0"/>
              <a:t>通常瀏覽器對</a:t>
            </a:r>
            <a:r>
              <a:rPr lang="en-US" altLang="zh-TW" sz="2000" dirty="0"/>
              <a:t>Cookie</a:t>
            </a:r>
            <a:r>
              <a:rPr lang="zh-TW" altLang="en-US" sz="2000"/>
              <a:t>的限制</a:t>
            </a:r>
            <a:r>
              <a:rPr lang="en-US" altLang="zh-TW" sz="2000"/>
              <a:t>:</a:t>
            </a:r>
            <a:endParaRPr lang="en-US" altLang="zh-TW" sz="2000" dirty="0"/>
          </a:p>
          <a:p>
            <a:pPr marL="800100" lvl="1" indent="-342900" algn="just">
              <a:buFont typeface="+mj-lt"/>
              <a:buAutoNum type="arabicPeriod"/>
            </a:pPr>
            <a:r>
              <a:rPr lang="zh-TW" altLang="en-US" sz="2000" dirty="0"/>
              <a:t>每個網站伺服器最多只能儲存</a:t>
            </a:r>
            <a:r>
              <a:rPr lang="en-US" altLang="zh-TW" sz="2000" dirty="0"/>
              <a:t>20 cookies</a:t>
            </a:r>
          </a:p>
          <a:p>
            <a:pPr marL="800100" lvl="1" indent="-342900" algn="just">
              <a:buFont typeface="+mj-lt"/>
              <a:buAutoNum type="arabicPeriod"/>
            </a:pPr>
            <a:r>
              <a:rPr lang="zh-TW" altLang="en-US" sz="2000" dirty="0"/>
              <a:t>全部最多可儲存</a:t>
            </a:r>
            <a:r>
              <a:rPr lang="en-US" altLang="zh-TW" sz="2000" dirty="0"/>
              <a:t>300 cookies</a:t>
            </a:r>
          </a:p>
          <a:p>
            <a:pPr marL="800100" lvl="1" indent="-342900" algn="just">
              <a:buFont typeface="+mj-lt"/>
              <a:buAutoNum type="arabicPeriod"/>
            </a:pPr>
            <a:r>
              <a:rPr lang="zh-TW" altLang="en-US" sz="2000" dirty="0"/>
              <a:t>限制每個</a:t>
            </a:r>
            <a:r>
              <a:rPr lang="en-US" altLang="zh-TW" sz="2000" dirty="0"/>
              <a:t>cookie</a:t>
            </a:r>
            <a:r>
              <a:rPr lang="zh-TW" altLang="en-US" sz="2000" dirty="0"/>
              <a:t>大小</a:t>
            </a:r>
            <a:r>
              <a:rPr lang="en-US" altLang="zh-TW" sz="2000" dirty="0"/>
              <a:t>4 KB</a:t>
            </a:r>
            <a:r>
              <a:rPr lang="zh-TW" altLang="en-US" sz="2000" dirty="0"/>
              <a:t>以內</a:t>
            </a:r>
          </a:p>
          <a:p>
            <a:pPr marL="800100" lvl="1" indent="-342900" algn="just">
              <a:buFont typeface="+mj-lt"/>
              <a:buAutoNum type="arabicPeriod"/>
            </a:pPr>
            <a:r>
              <a:rPr lang="zh-TW" altLang="en-US" sz="2000" dirty="0"/>
              <a:t>僅能夠儲存文字資料，無法儲存物件型別資料，且必須客戶端瀏覽器支援</a:t>
            </a:r>
          </a:p>
          <a:p>
            <a:pPr marL="800100" lvl="1" indent="-342900" algn="just">
              <a:buFont typeface="+mj-lt"/>
              <a:buAutoNum type="arabicPeriod"/>
            </a:pPr>
            <a:r>
              <a:rPr lang="en-US" altLang="zh-TW" sz="2000" dirty="0"/>
              <a:t>Cookie</a:t>
            </a:r>
            <a:r>
              <a:rPr lang="zh-TW" altLang="en-US" sz="2000" dirty="0"/>
              <a:t>儲存在客戶端，資料存取較不方便</a:t>
            </a:r>
            <a:endParaRPr lang="en-US" altLang="zh-TW" sz="2000" dirty="0"/>
          </a:p>
        </p:txBody>
      </p:sp>
    </p:spTree>
    <p:extLst>
      <p:ext uri="{BB962C8B-B14F-4D97-AF65-F5344CB8AC3E}">
        <p14:creationId xmlns:p14="http://schemas.microsoft.com/office/powerpoint/2010/main" val="317805456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23973"/>
            <a:ext cx="10850270" cy="1320800"/>
          </a:xfrm>
        </p:spPr>
        <p:txBody>
          <a:bodyPr/>
          <a:lstStyle/>
          <a:p>
            <a:r>
              <a:rPr lang="en-US" altLang="zh-TW" sz="3600" dirty="0"/>
              <a:t>16-2 </a:t>
            </a:r>
            <a:r>
              <a:rPr lang="zh-TW" altLang="en-US" sz="3600" dirty="0"/>
              <a:t>儲存與讀取</a:t>
            </a:r>
            <a:r>
              <a:rPr lang="en-US" altLang="zh-TW" sz="3600" dirty="0"/>
              <a:t>Cookie</a:t>
            </a:r>
            <a:r>
              <a:rPr lang="zh-TW" altLang="en-US" sz="3600" dirty="0"/>
              <a:t>的客戶端資訊</a:t>
            </a:r>
            <a:r>
              <a:rPr lang="en-US" altLang="zh-TW" sz="3600" dirty="0"/>
              <a:t>(1)</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14998" y="684372"/>
            <a:ext cx="10346836" cy="5983555"/>
          </a:xfrm>
        </p:spPr>
        <p:txBody>
          <a:bodyPr>
            <a:normAutofit lnSpcReduction="10000"/>
          </a:bodyPr>
          <a:lstStyle/>
          <a:p>
            <a:pPr algn="just"/>
            <a:r>
              <a:rPr lang="zh-TW" altLang="en-US" sz="2000" dirty="0"/>
              <a:t>設定儲存</a:t>
            </a:r>
            <a:r>
              <a:rPr lang="en-US" altLang="zh-TW" sz="2000" dirty="0"/>
              <a:t>Cookie</a:t>
            </a:r>
            <a:r>
              <a:rPr lang="zh-TW" altLang="en-US" sz="2000" dirty="0"/>
              <a:t>的資訊送至客戶端</a:t>
            </a:r>
          </a:p>
          <a:p>
            <a:pPr marL="400050" lvl="1" indent="0" algn="just">
              <a:buNone/>
            </a:pPr>
            <a:r>
              <a:rPr lang="en-US" altLang="zh-TW" sz="1800" dirty="0"/>
              <a:t>Cookie </a:t>
            </a:r>
            <a:r>
              <a:rPr lang="en-US" altLang="zh-TW" sz="1800" dirty="0" err="1"/>
              <a:t>cookieToClient</a:t>
            </a:r>
            <a:r>
              <a:rPr lang="en-US" altLang="zh-TW" sz="1800" dirty="0"/>
              <a:t> = new Cookie("</a:t>
            </a:r>
            <a:r>
              <a:rPr lang="en-US" altLang="zh-TW" sz="1800" dirty="0" err="1"/>
              <a:t>yourname</a:t>
            </a:r>
            <a:r>
              <a:rPr lang="en-US" altLang="zh-TW" sz="1800" dirty="0"/>
              <a:t>","value");</a:t>
            </a:r>
          </a:p>
          <a:p>
            <a:pPr marL="400050" lvl="1" indent="0" algn="just">
              <a:buNone/>
            </a:pPr>
            <a:r>
              <a:rPr lang="en-US" altLang="zh-TW" sz="1800" dirty="0" err="1"/>
              <a:t>cookieToClient.setMaxAge</a:t>
            </a:r>
            <a:r>
              <a:rPr lang="en-US" altLang="zh-TW" sz="1800" dirty="0"/>
              <a:t>(30*24*60*60 ); //</a:t>
            </a:r>
            <a:r>
              <a:rPr lang="zh-TW" altLang="en-US" sz="1800" dirty="0"/>
              <a:t>以秒為單位</a:t>
            </a:r>
          </a:p>
          <a:p>
            <a:pPr marL="400050" lvl="1" indent="0" algn="just">
              <a:buNone/>
            </a:pPr>
            <a:r>
              <a:rPr lang="en-US" altLang="zh-TW" sz="1800" dirty="0" err="1"/>
              <a:t>response.addCookie</a:t>
            </a:r>
            <a:r>
              <a:rPr lang="en-US" altLang="zh-TW" sz="1800" dirty="0"/>
              <a:t>(</a:t>
            </a:r>
            <a:r>
              <a:rPr lang="en-US" altLang="zh-TW" sz="1800" dirty="0" err="1"/>
              <a:t>cookieToClient</a:t>
            </a:r>
            <a:r>
              <a:rPr lang="en-US" altLang="zh-TW" sz="1800" dirty="0"/>
              <a:t> );</a:t>
            </a:r>
          </a:p>
          <a:p>
            <a:pPr marL="400050" lvl="1" indent="0" algn="just">
              <a:buNone/>
            </a:pPr>
            <a:r>
              <a:rPr lang="zh-TW" altLang="en-US" sz="1800"/>
              <a:t>注意</a:t>
            </a:r>
            <a:r>
              <a:rPr lang="en-US" altLang="zh-TW" sz="1800"/>
              <a:t>: </a:t>
            </a:r>
            <a:r>
              <a:rPr lang="zh-TW" altLang="en-US" sz="1800" dirty="0"/>
              <a:t>若要在</a:t>
            </a:r>
            <a:r>
              <a:rPr lang="en-US" altLang="zh-TW" sz="1800" dirty="0"/>
              <a:t>Cookie</a:t>
            </a:r>
            <a:r>
              <a:rPr lang="zh-TW" altLang="en-US" sz="1800" dirty="0"/>
              <a:t>中儲存中文資料</a:t>
            </a:r>
            <a:r>
              <a:rPr lang="zh-TW" altLang="en-US" sz="1800"/>
              <a:t>的處理方式</a:t>
            </a:r>
            <a:r>
              <a:rPr lang="en-US" altLang="zh-TW" sz="1800"/>
              <a:t>:</a:t>
            </a:r>
            <a:endParaRPr lang="en-US" altLang="zh-TW" sz="1800" dirty="0"/>
          </a:p>
          <a:p>
            <a:pPr marL="400050" lvl="1" indent="0" algn="just">
              <a:buNone/>
            </a:pPr>
            <a:r>
              <a:rPr lang="en-US" altLang="zh-TW" sz="1800" dirty="0"/>
              <a:t>String data = </a:t>
            </a:r>
            <a:r>
              <a:rPr lang="en-US" altLang="zh-TW" sz="1800" dirty="0" err="1"/>
              <a:t>java.net.URLEncoder.encode</a:t>
            </a:r>
            <a:r>
              <a:rPr lang="en-US" altLang="zh-TW" sz="1800" dirty="0"/>
              <a:t>("</a:t>
            </a:r>
            <a:r>
              <a:rPr lang="zh-TW" altLang="en-US" sz="1800" dirty="0"/>
              <a:t>中文資料</a:t>
            </a:r>
            <a:r>
              <a:rPr lang="en-US" altLang="zh-TW" sz="1800" dirty="0"/>
              <a:t>", "UTF-8");</a:t>
            </a:r>
          </a:p>
          <a:p>
            <a:pPr algn="just"/>
            <a:r>
              <a:rPr lang="zh-TW" altLang="en-US" sz="2000" dirty="0"/>
              <a:t>讀取客戶端</a:t>
            </a:r>
            <a:r>
              <a:rPr lang="en-US" altLang="zh-TW" sz="2000" dirty="0"/>
              <a:t>Cookie</a:t>
            </a:r>
            <a:r>
              <a:rPr lang="zh-TW" altLang="en-US" sz="2000" dirty="0"/>
              <a:t>的資訊</a:t>
            </a:r>
          </a:p>
          <a:p>
            <a:pPr marL="400050" lvl="1" indent="0" algn="just">
              <a:buNone/>
            </a:pPr>
            <a:r>
              <a:rPr lang="en-US" altLang="zh-TW" sz="1800" dirty="0"/>
              <a:t>String name;</a:t>
            </a:r>
          </a:p>
          <a:p>
            <a:pPr marL="400050" lvl="1" indent="0" algn="just">
              <a:buNone/>
            </a:pPr>
            <a:r>
              <a:rPr lang="en-US" altLang="zh-TW" sz="1800" dirty="0"/>
              <a:t>Cookie[] </a:t>
            </a:r>
            <a:r>
              <a:rPr lang="en-US" altLang="zh-TW" sz="1800" dirty="0" err="1"/>
              <a:t>cookieFromClient</a:t>
            </a:r>
            <a:r>
              <a:rPr lang="en-US" altLang="zh-TW" sz="1800" dirty="0"/>
              <a:t> = </a:t>
            </a:r>
            <a:r>
              <a:rPr lang="en-US" altLang="zh-TW" sz="1800" dirty="0" err="1"/>
              <a:t>request.getCookies</a:t>
            </a:r>
            <a:r>
              <a:rPr lang="en-US" altLang="zh-TW" sz="1800" dirty="0"/>
              <a:t>();</a:t>
            </a:r>
          </a:p>
          <a:p>
            <a:pPr marL="400050" lvl="1" indent="0" algn="just">
              <a:buNone/>
            </a:pPr>
            <a:r>
              <a:rPr lang="en-US" altLang="zh-TW" sz="1800" dirty="0"/>
              <a:t>for ( int </a:t>
            </a:r>
            <a:r>
              <a:rPr lang="en-US" altLang="zh-TW" sz="1800" dirty="0" err="1"/>
              <a:t>i</a:t>
            </a:r>
            <a:r>
              <a:rPr lang="en-US" altLang="zh-TW" sz="1800" dirty="0"/>
              <a:t>=0; </a:t>
            </a:r>
            <a:r>
              <a:rPr lang="en-US" altLang="zh-TW" sz="1800" dirty="0" err="1"/>
              <a:t>i</a:t>
            </a:r>
            <a:r>
              <a:rPr lang="en-US" altLang="zh-TW" sz="1800" dirty="0"/>
              <a:t> &lt; </a:t>
            </a:r>
            <a:r>
              <a:rPr lang="en-US" altLang="zh-TW" sz="1800" dirty="0" err="1"/>
              <a:t>cookieFromClient.length</a:t>
            </a:r>
            <a:r>
              <a:rPr lang="en-US" altLang="zh-TW" sz="1800" dirty="0"/>
              <a:t>; </a:t>
            </a:r>
            <a:r>
              <a:rPr lang="en-US" altLang="zh-TW" sz="1800" dirty="0" err="1"/>
              <a:t>i</a:t>
            </a:r>
            <a:r>
              <a:rPr lang="en-US" altLang="zh-TW" sz="1800" dirty="0"/>
              <a:t>++ ) {</a:t>
            </a:r>
          </a:p>
          <a:p>
            <a:pPr marL="400050" lvl="1" indent="0" algn="just">
              <a:buNone/>
            </a:pPr>
            <a:r>
              <a:rPr lang="en-US" altLang="zh-TW" sz="1800" dirty="0"/>
              <a:t>if (</a:t>
            </a:r>
            <a:r>
              <a:rPr lang="en-US" altLang="zh-TW" sz="1800" dirty="0" err="1"/>
              <a:t>cookieFromClient</a:t>
            </a:r>
            <a:r>
              <a:rPr lang="en-US" altLang="zh-TW" sz="1800" dirty="0"/>
              <a:t>[</a:t>
            </a:r>
            <a:r>
              <a:rPr lang="en-US" altLang="zh-TW" sz="1800" dirty="0" err="1"/>
              <a:t>i</a:t>
            </a:r>
            <a:r>
              <a:rPr lang="en-US" altLang="zh-TW" sz="1800" dirty="0"/>
              <a:t>].</a:t>
            </a:r>
            <a:r>
              <a:rPr lang="en-US" altLang="zh-TW" sz="1800" dirty="0" err="1"/>
              <a:t>getName</a:t>
            </a:r>
            <a:r>
              <a:rPr lang="en-US" altLang="zh-TW" sz="1800" dirty="0"/>
              <a:t>().equals("</a:t>
            </a:r>
            <a:r>
              <a:rPr lang="en-US" altLang="zh-TW" sz="1800" dirty="0" err="1"/>
              <a:t>yourname</a:t>
            </a:r>
            <a:r>
              <a:rPr lang="en-US" altLang="zh-TW" sz="1800" dirty="0"/>
              <a:t>") ) {</a:t>
            </a:r>
          </a:p>
          <a:p>
            <a:pPr marL="400050" lvl="1" indent="0" algn="just">
              <a:buNone/>
            </a:pPr>
            <a:r>
              <a:rPr lang="en-US" altLang="zh-TW" sz="1800" dirty="0"/>
              <a:t>name = </a:t>
            </a:r>
            <a:r>
              <a:rPr lang="en-US" altLang="zh-TW" sz="1800" dirty="0" err="1"/>
              <a:t>cookieFromClient</a:t>
            </a:r>
            <a:r>
              <a:rPr lang="en-US" altLang="zh-TW" sz="1800" dirty="0"/>
              <a:t>[</a:t>
            </a:r>
            <a:r>
              <a:rPr lang="en-US" altLang="zh-TW" sz="1800" dirty="0" err="1"/>
              <a:t>i</a:t>
            </a:r>
            <a:r>
              <a:rPr lang="en-US" altLang="zh-TW" sz="1800" dirty="0"/>
              <a:t>].</a:t>
            </a:r>
            <a:r>
              <a:rPr lang="en-US" altLang="zh-TW" sz="1800" dirty="0" err="1"/>
              <a:t>getValue</a:t>
            </a:r>
            <a:r>
              <a:rPr lang="en-US" altLang="zh-TW" sz="1800" dirty="0"/>
              <a:t>();</a:t>
            </a:r>
          </a:p>
          <a:p>
            <a:pPr marL="400050" lvl="1" indent="0" algn="just">
              <a:buNone/>
            </a:pPr>
            <a:r>
              <a:rPr lang="en-US" altLang="zh-TW" sz="1800" dirty="0"/>
              <a:t>}}</a:t>
            </a:r>
          </a:p>
          <a:p>
            <a:pPr marL="0" indent="0" algn="just">
              <a:buNone/>
            </a:pPr>
            <a:r>
              <a:rPr lang="zh-TW" altLang="en-US" sz="2000"/>
              <a:t>注意</a:t>
            </a:r>
            <a:r>
              <a:rPr lang="en-US" altLang="zh-TW" sz="2000"/>
              <a:t>: </a:t>
            </a:r>
            <a:r>
              <a:rPr lang="zh-TW" altLang="en-US" sz="2000" dirty="0"/>
              <a:t>若要讀取</a:t>
            </a:r>
            <a:r>
              <a:rPr lang="en-US" altLang="zh-TW" sz="2000" dirty="0"/>
              <a:t>Cookie</a:t>
            </a:r>
            <a:r>
              <a:rPr lang="zh-TW" altLang="en-US" sz="2000" dirty="0"/>
              <a:t>中的中文</a:t>
            </a:r>
            <a:r>
              <a:rPr lang="zh-TW" altLang="en-US" sz="2000"/>
              <a:t>資料處理方式</a:t>
            </a:r>
            <a:r>
              <a:rPr lang="en-US" altLang="zh-TW" sz="2000"/>
              <a:t>:</a:t>
            </a:r>
            <a:endParaRPr lang="en-US" altLang="zh-TW" sz="2000" dirty="0"/>
          </a:p>
          <a:p>
            <a:pPr marL="0" indent="0" algn="just">
              <a:buNone/>
            </a:pPr>
            <a:r>
              <a:rPr lang="en-US" altLang="zh-TW" sz="2000" dirty="0"/>
              <a:t>String name=</a:t>
            </a:r>
            <a:r>
              <a:rPr lang="en-US" altLang="zh-TW" sz="2000" dirty="0" err="1"/>
              <a:t>java.net.URLDecoder.decode</a:t>
            </a:r>
            <a:r>
              <a:rPr lang="en-US" altLang="zh-TW" sz="2000" dirty="0"/>
              <a:t>(</a:t>
            </a:r>
            <a:r>
              <a:rPr lang="en-US" altLang="zh-TW" sz="2000" dirty="0" err="1"/>
              <a:t>cookieFromClient</a:t>
            </a:r>
            <a:r>
              <a:rPr lang="en-US" altLang="zh-TW" sz="2000" dirty="0"/>
              <a:t>[</a:t>
            </a:r>
            <a:r>
              <a:rPr lang="en-US" altLang="zh-TW" sz="2000" dirty="0" err="1"/>
              <a:t>i</a:t>
            </a:r>
            <a:r>
              <a:rPr lang="en-US" altLang="zh-TW" sz="2000" dirty="0"/>
              <a:t>].</a:t>
            </a:r>
            <a:r>
              <a:rPr lang="en-US" altLang="zh-TW" sz="2000" dirty="0" err="1"/>
              <a:t>getValue</a:t>
            </a:r>
            <a:r>
              <a:rPr lang="en-US" altLang="zh-TW" sz="2000" dirty="0"/>
              <a:t>(),"UTF-8");</a:t>
            </a:r>
          </a:p>
        </p:txBody>
      </p:sp>
    </p:spTree>
    <p:extLst>
      <p:ext uri="{BB962C8B-B14F-4D97-AF65-F5344CB8AC3E}">
        <p14:creationId xmlns:p14="http://schemas.microsoft.com/office/powerpoint/2010/main" val="132793735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E208C0-E806-498B-AB05-FDEEAE0FF1EC}"/>
              </a:ext>
            </a:extLst>
          </p:cNvPr>
          <p:cNvSpPr>
            <a:spLocks noGrp="1"/>
          </p:cNvSpPr>
          <p:nvPr>
            <p:ph type="ctrTitle"/>
          </p:nvPr>
        </p:nvSpPr>
        <p:spPr>
          <a:xfrm>
            <a:off x="1507067" y="1397000"/>
            <a:ext cx="7766936" cy="2653836"/>
          </a:xfrm>
        </p:spPr>
        <p:txBody>
          <a:bodyPr>
            <a:normAutofit/>
          </a:bodyPr>
          <a:lstStyle/>
          <a:p>
            <a:pPr algn="ctr"/>
            <a:r>
              <a:rPr lang="zh-TW" altLang="en-US" sz="5400" dirty="0"/>
              <a:t>第二節</a:t>
            </a:r>
            <a:br>
              <a:rPr lang="en-US" altLang="zh-TW" sz="5400" dirty="0"/>
            </a:br>
            <a:r>
              <a:rPr lang="zh-TW" altLang="en-US" sz="5400" dirty="0"/>
              <a:t>開發環境的安裝與設定</a:t>
            </a:r>
            <a:endParaRPr lang="zh-TW" altLang="en-US" b="1" dirty="0"/>
          </a:p>
        </p:txBody>
      </p:sp>
    </p:spTree>
    <p:extLst>
      <p:ext uri="{BB962C8B-B14F-4D97-AF65-F5344CB8AC3E}">
        <p14:creationId xmlns:p14="http://schemas.microsoft.com/office/powerpoint/2010/main" val="116788962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23973"/>
            <a:ext cx="10850270" cy="1320800"/>
          </a:xfrm>
        </p:spPr>
        <p:txBody>
          <a:bodyPr/>
          <a:lstStyle/>
          <a:p>
            <a:r>
              <a:rPr lang="en-US" altLang="zh-TW" sz="3600" dirty="0"/>
              <a:t>16-2 </a:t>
            </a:r>
            <a:r>
              <a:rPr lang="zh-TW" altLang="en-US" sz="3600" dirty="0"/>
              <a:t>儲存與讀取</a:t>
            </a:r>
            <a:r>
              <a:rPr lang="en-US" altLang="zh-TW" sz="3600" dirty="0"/>
              <a:t>Cookie</a:t>
            </a:r>
            <a:r>
              <a:rPr lang="zh-TW" altLang="en-US" sz="3600" dirty="0"/>
              <a:t>的客戶端資訊</a:t>
            </a:r>
            <a:r>
              <a:rPr lang="en-US" altLang="zh-TW" sz="3600" dirty="0"/>
              <a:t>(2)</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14998" y="684372"/>
            <a:ext cx="10018063" cy="5983555"/>
          </a:xfrm>
        </p:spPr>
        <p:txBody>
          <a:bodyPr>
            <a:normAutofit fontScale="92500" lnSpcReduction="20000"/>
          </a:bodyPr>
          <a:lstStyle/>
          <a:p>
            <a:pPr algn="just"/>
            <a:r>
              <a:rPr lang="en-US" altLang="zh-TW" sz="2000" dirty="0"/>
              <a:t>【</a:t>
            </a:r>
            <a:r>
              <a:rPr lang="zh-TW" altLang="en-US" sz="2000" dirty="0"/>
              <a:t>範例</a:t>
            </a:r>
            <a:r>
              <a:rPr lang="en-US" altLang="zh-TW" sz="2000" dirty="0"/>
              <a:t>】</a:t>
            </a:r>
            <a:r>
              <a:rPr lang="zh-TW" altLang="en-US" sz="2000" dirty="0"/>
              <a:t>新增</a:t>
            </a:r>
            <a:r>
              <a:rPr lang="en-US" altLang="zh-TW" sz="2000" dirty="0"/>
              <a:t>cookie</a:t>
            </a:r>
          </a:p>
          <a:p>
            <a:pPr marL="0" indent="0" algn="just">
              <a:buNone/>
            </a:pPr>
            <a:r>
              <a:rPr lang="en-US" altLang="zh-TW" sz="2000" dirty="0">
                <a:latin typeface="Consolas" panose="020B0609020204030204" pitchFamily="49" charset="0"/>
              </a:rPr>
              <a:t>@WebServlet("/AddCookie")</a:t>
            </a:r>
          </a:p>
          <a:p>
            <a:pPr marL="0" indent="0" algn="just">
              <a:buNone/>
            </a:pPr>
            <a:r>
              <a:rPr lang="en-US" altLang="zh-TW" sz="2000">
                <a:latin typeface="Consolas" panose="020B0609020204030204" pitchFamily="49" charset="0"/>
              </a:rPr>
              <a:t>public class AddCookie extends HttpServlet {</a:t>
            </a:r>
            <a:endParaRPr lang="en-US" altLang="zh-TW" sz="2000" dirty="0">
              <a:latin typeface="Consolas" panose="020B0609020204030204" pitchFamily="49" charset="0"/>
            </a:endParaRPr>
          </a:p>
          <a:p>
            <a:pPr marL="0" indent="0" algn="just">
              <a:buNone/>
            </a:pPr>
            <a:r>
              <a:rPr lang="en-US" altLang="zh-TW" sz="2000">
                <a:latin typeface="Consolas" panose="020B0609020204030204" pitchFamily="49" charset="0"/>
              </a:rPr>
              <a:t>	private static final long serialVersionUID = 1L</a:t>
            </a:r>
            <a:r>
              <a:rPr lang="en-US" altLang="zh-TW" sz="2000" dirty="0">
                <a:latin typeface="Consolas" panose="020B0609020204030204" pitchFamily="49" charset="0"/>
              </a:rPr>
              <a:t>;</a:t>
            </a:r>
          </a:p>
          <a:p>
            <a:pPr marL="0" indent="0" algn="just">
              <a:buNone/>
            </a:pPr>
            <a:r>
              <a:rPr lang="en-US" altLang="zh-TW" sz="2000">
                <a:latin typeface="Consolas" panose="020B0609020204030204" pitchFamily="49" charset="0"/>
              </a:rPr>
              <a:t>	protected void doGet(HttpServletRequest request, HttpServletResponse response</a:t>
            </a:r>
            <a:r>
              <a:rPr lang="en-US" altLang="zh-TW" sz="2000" dirty="0">
                <a:latin typeface="Consolas" panose="020B0609020204030204" pitchFamily="49" charset="0"/>
              </a:rPr>
              <a:t>)</a:t>
            </a:r>
          </a:p>
          <a:p>
            <a:pPr marL="0" indent="0" algn="just">
              <a:buNone/>
            </a:pPr>
            <a:r>
              <a:rPr lang="en-US" altLang="zh-TW" sz="2000" dirty="0">
                <a:latin typeface="Consolas" panose="020B0609020204030204" pitchFamily="49" charset="0"/>
              </a:rPr>
              <a:t>		</a:t>
            </a:r>
            <a:r>
              <a:rPr lang="en-US" altLang="zh-TW" sz="2000">
                <a:latin typeface="Consolas" panose="020B0609020204030204" pitchFamily="49" charset="0"/>
              </a:rPr>
              <a:t>	throws ServletException, IOException {</a:t>
            </a:r>
            <a:endParaRPr lang="en-US" altLang="zh-TW" sz="2000" dirty="0">
              <a:latin typeface="Consolas" panose="020B0609020204030204" pitchFamily="49" charset="0"/>
            </a:endParaRPr>
          </a:p>
          <a:p>
            <a:pPr marL="0" indent="0" algn="just">
              <a:buNone/>
            </a:pPr>
            <a:r>
              <a:rPr lang="en-US" altLang="zh-TW" sz="2000" dirty="0">
                <a:latin typeface="Consolas" panose="020B0609020204030204" pitchFamily="49" charset="0"/>
              </a:rPr>
              <a:t>	</a:t>
            </a:r>
            <a:r>
              <a:rPr lang="en-US" altLang="zh-TW" sz="2000">
                <a:latin typeface="Consolas" panose="020B0609020204030204" pitchFamily="49" charset="0"/>
              </a:rPr>
              <a:t>	Cookie cookie = new Cookie</a:t>
            </a:r>
            <a:r>
              <a:rPr lang="en-US" altLang="zh-TW" sz="2000" dirty="0">
                <a:latin typeface="Consolas" panose="020B0609020204030204" pitchFamily="49" charset="0"/>
              </a:rPr>
              <a:t>("</a:t>
            </a:r>
            <a:r>
              <a:rPr lang="en-US" altLang="zh-TW" sz="2000" err="1">
                <a:latin typeface="Consolas" panose="020B0609020204030204" pitchFamily="49" charset="0"/>
              </a:rPr>
              <a:t>name</a:t>
            </a:r>
            <a:r>
              <a:rPr lang="en-US" altLang="zh-TW" sz="2000">
                <a:latin typeface="Consolas" panose="020B0609020204030204" pitchFamily="49" charset="0"/>
              </a:rPr>
              <a:t>", "</a:t>
            </a:r>
            <a:r>
              <a:rPr lang="en-US" altLang="zh-TW" sz="2000" dirty="0" err="1">
                <a:latin typeface="Consolas" panose="020B0609020204030204" pitchFamily="49" charset="0"/>
              </a:rPr>
              <a:t>Amy</a:t>
            </a:r>
            <a:r>
              <a:rPr lang="en-US" altLang="zh-TW" sz="2000" dirty="0">
                <a:latin typeface="Consolas" panose="020B0609020204030204" pitchFamily="49" charset="0"/>
              </a:rPr>
              <a:t>");</a:t>
            </a:r>
          </a:p>
          <a:p>
            <a:pPr marL="0" indent="0" algn="just">
              <a:buNone/>
            </a:pPr>
            <a:r>
              <a:rPr lang="en-US" altLang="zh-TW" sz="2000" dirty="0">
                <a:latin typeface="Consolas" panose="020B0609020204030204" pitchFamily="49" charset="0"/>
              </a:rPr>
              <a:t>		</a:t>
            </a:r>
            <a:r>
              <a:rPr lang="en-US" altLang="zh-TW" sz="2000" dirty="0" err="1">
                <a:latin typeface="Consolas" panose="020B0609020204030204" pitchFamily="49" charset="0"/>
              </a:rPr>
              <a:t>cookie.setMaxAge</a:t>
            </a:r>
            <a:r>
              <a:rPr lang="en-US" altLang="zh-TW" sz="2000">
                <a:latin typeface="Consolas" panose="020B0609020204030204" pitchFamily="49" charset="0"/>
              </a:rPr>
              <a:t>(30 * 24 * 60 * 60</a:t>
            </a:r>
            <a:r>
              <a:rPr lang="en-US" altLang="zh-TW" sz="2000" dirty="0">
                <a:latin typeface="Consolas" panose="020B0609020204030204" pitchFamily="49" charset="0"/>
              </a:rPr>
              <a:t>);</a:t>
            </a:r>
          </a:p>
          <a:p>
            <a:pPr marL="0" indent="0" algn="just">
              <a:buNone/>
            </a:pPr>
            <a:r>
              <a:rPr lang="en-US" altLang="zh-TW" sz="2000" dirty="0">
                <a:latin typeface="Consolas" panose="020B0609020204030204" pitchFamily="49" charset="0"/>
              </a:rPr>
              <a:t>		</a:t>
            </a:r>
            <a:r>
              <a:rPr lang="en-US" altLang="zh-TW" sz="2000" dirty="0" err="1">
                <a:latin typeface="Consolas" panose="020B0609020204030204" pitchFamily="49" charset="0"/>
              </a:rPr>
              <a:t>response.addCookie</a:t>
            </a:r>
            <a:r>
              <a:rPr lang="en-US" altLang="zh-TW" sz="2000" dirty="0">
                <a:latin typeface="Consolas" panose="020B0609020204030204" pitchFamily="49" charset="0"/>
              </a:rPr>
              <a:t>(cookie);</a:t>
            </a:r>
          </a:p>
          <a:p>
            <a:pPr marL="0" indent="0" algn="just">
              <a:buNone/>
            </a:pPr>
            <a:r>
              <a:rPr lang="en-US" altLang="zh-TW" sz="2000" dirty="0">
                <a:latin typeface="Consolas" panose="020B0609020204030204" pitchFamily="49" charset="0"/>
              </a:rPr>
              <a:t>	</a:t>
            </a:r>
            <a:r>
              <a:rPr lang="en-US" altLang="zh-TW" sz="2000">
                <a:latin typeface="Consolas" panose="020B0609020204030204" pitchFamily="49" charset="0"/>
              </a:rPr>
              <a:t>	// Cookie cookie2 = new Cookie</a:t>
            </a:r>
            <a:r>
              <a:rPr lang="en-US" altLang="zh-TW" sz="2000" dirty="0">
                <a:latin typeface="Consolas" panose="020B0609020204030204" pitchFamily="49" charset="0"/>
              </a:rPr>
              <a:t>("</a:t>
            </a:r>
            <a:r>
              <a:rPr lang="zh-TW" altLang="en-US" sz="2000">
                <a:latin typeface="Consolas" panose="020B0609020204030204" pitchFamily="49" charset="0"/>
              </a:rPr>
              <a:t>姓名</a:t>
            </a:r>
            <a:r>
              <a:rPr lang="en-US" altLang="zh-TW" sz="2000">
                <a:latin typeface="Consolas" panose="020B0609020204030204" pitchFamily="49" charset="0"/>
              </a:rPr>
              <a:t>", "</a:t>
            </a:r>
            <a:r>
              <a:rPr lang="zh-TW" altLang="en-US" sz="2000" dirty="0">
                <a:latin typeface="Consolas" panose="020B0609020204030204" pitchFamily="49" charset="0"/>
              </a:rPr>
              <a:t>小明</a:t>
            </a:r>
            <a:r>
              <a:rPr lang="en-US" altLang="zh-TW" sz="2000" dirty="0">
                <a:latin typeface="Consolas" panose="020B0609020204030204" pitchFamily="49" charset="0"/>
              </a:rPr>
              <a:t>");</a:t>
            </a:r>
          </a:p>
          <a:p>
            <a:pPr marL="0" indent="0" algn="just">
              <a:buNone/>
            </a:pPr>
            <a:r>
              <a:rPr lang="en-US" altLang="zh-TW" sz="2000" dirty="0">
                <a:latin typeface="Consolas" panose="020B0609020204030204" pitchFamily="49" charset="0"/>
              </a:rPr>
              <a:t>	</a:t>
            </a:r>
            <a:r>
              <a:rPr lang="en-US" altLang="zh-TW" sz="2000">
                <a:latin typeface="Consolas" panose="020B0609020204030204" pitchFamily="49" charset="0"/>
              </a:rPr>
              <a:t>	String name = URLEncoder</a:t>
            </a:r>
            <a:r>
              <a:rPr lang="en-US" altLang="zh-TW" sz="2000" dirty="0" err="1">
                <a:latin typeface="Consolas" panose="020B0609020204030204" pitchFamily="49" charset="0"/>
              </a:rPr>
              <a:t>.encode</a:t>
            </a:r>
            <a:r>
              <a:rPr lang="en-US" altLang="zh-TW" sz="2000" dirty="0">
                <a:latin typeface="Consolas" panose="020B0609020204030204" pitchFamily="49" charset="0"/>
              </a:rPr>
              <a:t>("</a:t>
            </a:r>
            <a:r>
              <a:rPr lang="zh-TW" altLang="en-US" sz="2000">
                <a:latin typeface="Consolas" panose="020B0609020204030204" pitchFamily="49" charset="0"/>
              </a:rPr>
              <a:t>姓名</a:t>
            </a:r>
            <a:r>
              <a:rPr lang="en-US" altLang="zh-TW" sz="2000">
                <a:latin typeface="Consolas" panose="020B0609020204030204" pitchFamily="49" charset="0"/>
              </a:rPr>
              <a:t>", "</a:t>
            </a:r>
            <a:r>
              <a:rPr lang="en-US" altLang="zh-TW" sz="2000" dirty="0">
                <a:latin typeface="Consolas" panose="020B0609020204030204" pitchFamily="49" charset="0"/>
              </a:rPr>
              <a:t>UTF-8");</a:t>
            </a:r>
          </a:p>
          <a:p>
            <a:pPr marL="0" indent="0" algn="just">
              <a:buNone/>
            </a:pPr>
            <a:r>
              <a:rPr lang="en-US" altLang="zh-TW" sz="2000" dirty="0">
                <a:latin typeface="Consolas" panose="020B0609020204030204" pitchFamily="49" charset="0"/>
              </a:rPr>
              <a:t>	</a:t>
            </a:r>
            <a:r>
              <a:rPr lang="en-US" altLang="zh-TW" sz="2000">
                <a:latin typeface="Consolas" panose="020B0609020204030204" pitchFamily="49" charset="0"/>
              </a:rPr>
              <a:t>	String value = URLEncoder</a:t>
            </a:r>
            <a:r>
              <a:rPr lang="en-US" altLang="zh-TW" sz="2000" dirty="0" err="1">
                <a:latin typeface="Consolas" panose="020B0609020204030204" pitchFamily="49" charset="0"/>
              </a:rPr>
              <a:t>.encode</a:t>
            </a:r>
            <a:r>
              <a:rPr lang="en-US" altLang="zh-TW" sz="2000" dirty="0">
                <a:latin typeface="Consolas" panose="020B0609020204030204" pitchFamily="49" charset="0"/>
              </a:rPr>
              <a:t>("</a:t>
            </a:r>
            <a:r>
              <a:rPr lang="zh-TW" altLang="en-US" sz="2000" dirty="0">
                <a:latin typeface="Consolas" panose="020B0609020204030204" pitchFamily="49" charset="0"/>
              </a:rPr>
              <a:t>小</a:t>
            </a:r>
            <a:r>
              <a:rPr lang="zh-TW" altLang="en-US" sz="2000">
                <a:latin typeface="Consolas" panose="020B0609020204030204" pitchFamily="49" charset="0"/>
              </a:rPr>
              <a:t>明</a:t>
            </a:r>
            <a:r>
              <a:rPr lang="en-US" altLang="zh-TW" sz="2000">
                <a:latin typeface="Consolas" panose="020B0609020204030204" pitchFamily="49" charset="0"/>
              </a:rPr>
              <a:t>", "</a:t>
            </a:r>
            <a:r>
              <a:rPr lang="en-US" altLang="zh-TW" sz="2000" dirty="0">
                <a:latin typeface="Consolas" panose="020B0609020204030204" pitchFamily="49" charset="0"/>
              </a:rPr>
              <a:t>UTF-8");</a:t>
            </a:r>
          </a:p>
          <a:p>
            <a:pPr marL="0" indent="0" algn="just">
              <a:buNone/>
            </a:pPr>
            <a:r>
              <a:rPr lang="en-US" altLang="zh-TW" sz="2000" dirty="0">
                <a:latin typeface="Consolas" panose="020B0609020204030204" pitchFamily="49" charset="0"/>
              </a:rPr>
              <a:t>	</a:t>
            </a:r>
            <a:r>
              <a:rPr lang="en-US" altLang="zh-TW" sz="2000">
                <a:latin typeface="Consolas" panose="020B0609020204030204" pitchFamily="49" charset="0"/>
              </a:rPr>
              <a:t>	Cookie cookie2 = new Cookie</a:t>
            </a:r>
            <a:r>
              <a:rPr lang="en-US" altLang="zh-TW" sz="2000" dirty="0">
                <a:latin typeface="Consolas" panose="020B0609020204030204" pitchFamily="49" charset="0"/>
              </a:rPr>
              <a:t>(</a:t>
            </a:r>
            <a:r>
              <a:rPr lang="en-US" altLang="zh-TW" sz="2000" err="1">
                <a:latin typeface="Consolas" panose="020B0609020204030204" pitchFamily="49" charset="0"/>
              </a:rPr>
              <a:t>name</a:t>
            </a:r>
            <a:r>
              <a:rPr lang="en-US" altLang="zh-TW" sz="2000">
                <a:latin typeface="Consolas" panose="020B0609020204030204" pitchFamily="49" charset="0"/>
              </a:rPr>
              <a:t>, value</a:t>
            </a:r>
            <a:r>
              <a:rPr lang="en-US" altLang="zh-TW" sz="2000" dirty="0">
                <a:latin typeface="Consolas" panose="020B0609020204030204" pitchFamily="49" charset="0"/>
              </a:rPr>
              <a:t>);</a:t>
            </a:r>
          </a:p>
          <a:p>
            <a:pPr marL="0" indent="0" algn="just">
              <a:buNone/>
            </a:pPr>
            <a:r>
              <a:rPr lang="en-US" altLang="zh-TW" sz="2000" dirty="0">
                <a:latin typeface="Consolas" panose="020B0609020204030204" pitchFamily="49" charset="0"/>
              </a:rPr>
              <a:t>		cookie2.setMaxAge</a:t>
            </a:r>
            <a:r>
              <a:rPr lang="en-US" altLang="zh-TW" sz="2000">
                <a:latin typeface="Consolas" panose="020B0609020204030204" pitchFamily="49" charset="0"/>
              </a:rPr>
              <a:t>(30 * 24 * 60 * 60</a:t>
            </a:r>
            <a:r>
              <a:rPr lang="en-US" altLang="zh-TW" sz="2000" dirty="0">
                <a:latin typeface="Consolas" panose="020B0609020204030204" pitchFamily="49" charset="0"/>
              </a:rPr>
              <a:t>);</a:t>
            </a:r>
          </a:p>
          <a:p>
            <a:pPr marL="0" indent="0" algn="just">
              <a:buNone/>
            </a:pPr>
            <a:r>
              <a:rPr lang="en-US" altLang="zh-TW" sz="2000" dirty="0">
                <a:latin typeface="Consolas" panose="020B0609020204030204" pitchFamily="49" charset="0"/>
              </a:rPr>
              <a:t>		</a:t>
            </a:r>
            <a:r>
              <a:rPr lang="en-US" altLang="zh-TW" sz="2000" dirty="0" err="1">
                <a:latin typeface="Consolas" panose="020B0609020204030204" pitchFamily="49" charset="0"/>
              </a:rPr>
              <a:t>response.addCookie</a:t>
            </a:r>
            <a:r>
              <a:rPr lang="en-US" altLang="zh-TW" sz="2000" dirty="0">
                <a:latin typeface="Consolas" panose="020B0609020204030204" pitchFamily="49" charset="0"/>
              </a:rPr>
              <a:t>(cookie2);</a:t>
            </a:r>
          </a:p>
          <a:p>
            <a:pPr marL="0" indent="0" algn="just">
              <a:buNone/>
            </a:pPr>
            <a:r>
              <a:rPr lang="en-US" altLang="zh-TW" sz="2000" dirty="0">
                <a:latin typeface="Consolas" panose="020B0609020204030204" pitchFamily="49" charset="0"/>
              </a:rPr>
              <a:t>	}</a:t>
            </a:r>
          </a:p>
          <a:p>
            <a:pPr algn="just"/>
            <a:endParaRPr lang="en-US" altLang="zh-TW" sz="2000" dirty="0"/>
          </a:p>
        </p:txBody>
      </p:sp>
    </p:spTree>
    <p:extLst>
      <p:ext uri="{BB962C8B-B14F-4D97-AF65-F5344CB8AC3E}">
        <p14:creationId xmlns:p14="http://schemas.microsoft.com/office/powerpoint/2010/main" val="110061441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23973"/>
            <a:ext cx="10850270" cy="1320800"/>
          </a:xfrm>
        </p:spPr>
        <p:txBody>
          <a:bodyPr/>
          <a:lstStyle/>
          <a:p>
            <a:r>
              <a:rPr lang="en-US" altLang="zh-TW" sz="3600" dirty="0"/>
              <a:t>16-2 </a:t>
            </a:r>
            <a:r>
              <a:rPr lang="zh-TW" altLang="en-US" sz="3600" dirty="0"/>
              <a:t>儲存與讀取</a:t>
            </a:r>
            <a:r>
              <a:rPr lang="en-US" altLang="zh-TW" sz="3600" dirty="0"/>
              <a:t>Cookie</a:t>
            </a:r>
            <a:r>
              <a:rPr lang="zh-TW" altLang="en-US" sz="3600" dirty="0"/>
              <a:t>的客戶端資訊</a:t>
            </a:r>
            <a:r>
              <a:rPr lang="en-US" altLang="zh-TW" sz="3600" dirty="0"/>
              <a:t>(3)</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14999" y="684372"/>
            <a:ext cx="9042017" cy="5983555"/>
          </a:xfrm>
        </p:spPr>
        <p:txBody>
          <a:bodyPr>
            <a:noAutofit/>
          </a:bodyPr>
          <a:lstStyle/>
          <a:p>
            <a:pPr algn="just"/>
            <a:r>
              <a:rPr lang="en-US" altLang="zh-TW" sz="2000" dirty="0"/>
              <a:t>【</a:t>
            </a:r>
            <a:r>
              <a:rPr lang="zh-TW" altLang="en-US" sz="2000" dirty="0"/>
              <a:t>範例</a:t>
            </a:r>
            <a:r>
              <a:rPr lang="en-US" altLang="zh-TW" sz="2000" dirty="0"/>
              <a:t>】</a:t>
            </a:r>
            <a:r>
              <a:rPr lang="zh-TW" altLang="en-US" sz="2000" dirty="0"/>
              <a:t>讀取</a:t>
            </a:r>
            <a:r>
              <a:rPr lang="en-US" altLang="zh-TW" sz="2000" dirty="0"/>
              <a:t>cookie</a:t>
            </a:r>
          </a:p>
          <a:p>
            <a:pPr marL="0" indent="0" algn="just">
              <a:buNone/>
            </a:pPr>
            <a:r>
              <a:rPr lang="en-US" altLang="zh-TW" dirty="0">
                <a:latin typeface="Consolas" panose="020B0609020204030204" pitchFamily="49" charset="0"/>
              </a:rPr>
              <a:t>@WebServlet("/GetCookies")</a:t>
            </a:r>
          </a:p>
          <a:p>
            <a:pPr marL="0" indent="0" algn="just">
              <a:buNone/>
            </a:pPr>
            <a:r>
              <a:rPr lang="en-US" altLang="zh-TW" dirty="0">
                <a:latin typeface="Consolas" panose="020B0609020204030204" pitchFamily="49" charset="0"/>
              </a:rPr>
              <a:t>public class </a:t>
            </a:r>
            <a:r>
              <a:rPr lang="en-US" altLang="zh-TW" dirty="0" err="1">
                <a:latin typeface="Consolas" panose="020B0609020204030204" pitchFamily="49" charset="0"/>
              </a:rPr>
              <a:t>GetCookies</a:t>
            </a:r>
            <a:r>
              <a:rPr lang="en-US" altLang="zh-TW" dirty="0">
                <a:latin typeface="Consolas" panose="020B0609020204030204" pitchFamily="49" charset="0"/>
              </a:rPr>
              <a:t> extends </a:t>
            </a:r>
            <a:r>
              <a:rPr lang="en-US" altLang="zh-TW" dirty="0" err="1">
                <a:latin typeface="Consolas" panose="020B0609020204030204" pitchFamily="49" charset="0"/>
              </a:rPr>
              <a:t>HttpServlet</a:t>
            </a:r>
            <a:r>
              <a:rPr lang="en-US" altLang="zh-TW" dirty="0">
                <a:latin typeface="Consolas" panose="020B0609020204030204" pitchFamily="49" charset="0"/>
              </a:rPr>
              <a:t> {</a:t>
            </a:r>
          </a:p>
          <a:p>
            <a:pPr marL="0" indent="0" algn="just">
              <a:buNone/>
            </a:pPr>
            <a:r>
              <a:rPr lang="en-US" altLang="zh-TW" dirty="0">
                <a:latin typeface="Consolas" panose="020B0609020204030204" pitchFamily="49" charset="0"/>
              </a:rPr>
              <a:t>	private static final long </a:t>
            </a:r>
            <a:r>
              <a:rPr lang="en-US" altLang="zh-TW" dirty="0" err="1">
                <a:latin typeface="Consolas" panose="020B0609020204030204" pitchFamily="49" charset="0"/>
              </a:rPr>
              <a:t>serialVersionUID</a:t>
            </a:r>
            <a:r>
              <a:rPr lang="en-US" altLang="zh-TW" dirty="0">
                <a:latin typeface="Consolas" panose="020B0609020204030204" pitchFamily="49" charset="0"/>
              </a:rPr>
              <a:t> = 1L;</a:t>
            </a:r>
          </a:p>
          <a:p>
            <a:pPr marL="0" indent="0" algn="just">
              <a:buNone/>
            </a:pPr>
            <a:r>
              <a:rPr lang="en-US" altLang="zh-TW" dirty="0">
                <a:latin typeface="Consolas" panose="020B0609020204030204" pitchFamily="49" charset="0"/>
              </a:rPr>
              <a:t>	protected void </a:t>
            </a:r>
            <a:r>
              <a:rPr lang="en-US" altLang="zh-TW" dirty="0" err="1">
                <a:latin typeface="Consolas" panose="020B0609020204030204" pitchFamily="49" charset="0"/>
              </a:rPr>
              <a:t>doGet</a:t>
            </a:r>
            <a:r>
              <a:rPr lang="en-US" altLang="zh-TW" dirty="0">
                <a:latin typeface="Consolas" panose="020B0609020204030204" pitchFamily="49" charset="0"/>
              </a:rPr>
              <a:t>(</a:t>
            </a:r>
            <a:r>
              <a:rPr lang="en-US" altLang="zh-TW" dirty="0" err="1">
                <a:latin typeface="Consolas" panose="020B0609020204030204" pitchFamily="49" charset="0"/>
              </a:rPr>
              <a:t>HttpServletRequest</a:t>
            </a:r>
            <a:r>
              <a:rPr lang="en-US" altLang="zh-TW" dirty="0">
                <a:latin typeface="Consolas" panose="020B0609020204030204" pitchFamily="49" charset="0"/>
              </a:rPr>
              <a:t> request, </a:t>
            </a:r>
          </a:p>
          <a:p>
            <a:pPr marL="0" indent="0" algn="just">
              <a:buNone/>
            </a:pPr>
            <a:r>
              <a:rPr lang="en-US" altLang="zh-TW" dirty="0" err="1">
                <a:latin typeface="Consolas" panose="020B0609020204030204" pitchFamily="49" charset="0"/>
              </a:rPr>
              <a:t>HttpServletResponse</a:t>
            </a:r>
            <a:r>
              <a:rPr lang="en-US" altLang="zh-TW" dirty="0">
                <a:latin typeface="Consolas" panose="020B0609020204030204" pitchFamily="49" charset="0"/>
              </a:rPr>
              <a:t> response)	throws </a:t>
            </a:r>
            <a:r>
              <a:rPr lang="en-US" altLang="zh-TW" dirty="0" err="1">
                <a:latin typeface="Consolas" panose="020B0609020204030204" pitchFamily="49" charset="0"/>
              </a:rPr>
              <a:t>ServletException</a:t>
            </a:r>
            <a:r>
              <a:rPr lang="en-US" altLang="zh-TW" dirty="0">
                <a:latin typeface="Consolas" panose="020B0609020204030204" pitchFamily="49" charset="0"/>
              </a:rPr>
              <a:t>, </a:t>
            </a:r>
            <a:r>
              <a:rPr lang="en-US" altLang="zh-TW" dirty="0" err="1">
                <a:latin typeface="Consolas" panose="020B0609020204030204" pitchFamily="49" charset="0"/>
              </a:rPr>
              <a:t>IOException</a:t>
            </a:r>
            <a:r>
              <a:rPr lang="en-US" altLang="zh-TW" dirty="0">
                <a:latin typeface="Consolas" panose="020B0609020204030204" pitchFamily="49" charset="0"/>
              </a:rPr>
              <a:t> {</a:t>
            </a:r>
          </a:p>
          <a:p>
            <a:pPr marL="0" indent="0" algn="just">
              <a:buNone/>
            </a:pPr>
            <a:r>
              <a:rPr lang="en-US" altLang="zh-TW" dirty="0">
                <a:latin typeface="Consolas" panose="020B0609020204030204" pitchFamily="49" charset="0"/>
              </a:rPr>
              <a:t>		Cookie[] cookies = </a:t>
            </a:r>
            <a:r>
              <a:rPr lang="en-US" altLang="zh-TW" dirty="0" err="1">
                <a:latin typeface="Consolas" panose="020B0609020204030204" pitchFamily="49" charset="0"/>
              </a:rPr>
              <a:t>request.getCookies</a:t>
            </a:r>
            <a:r>
              <a:rPr lang="en-US" altLang="zh-TW" dirty="0">
                <a:latin typeface="Consolas" panose="020B0609020204030204" pitchFamily="49" charset="0"/>
              </a:rPr>
              <a:t>();</a:t>
            </a:r>
          </a:p>
          <a:p>
            <a:pPr marL="0" indent="0" algn="just">
              <a:buNone/>
            </a:pPr>
            <a:r>
              <a:rPr lang="en-US" altLang="zh-TW" dirty="0">
                <a:latin typeface="Consolas" panose="020B0609020204030204" pitchFamily="49" charset="0"/>
              </a:rPr>
              <a:t>		for (Cookie </a:t>
            </a:r>
            <a:r>
              <a:rPr lang="en-US" altLang="zh-TW">
                <a:latin typeface="Consolas" panose="020B0609020204030204" pitchFamily="49" charset="0"/>
              </a:rPr>
              <a:t>c : </a:t>
            </a:r>
            <a:r>
              <a:rPr lang="en-US" altLang="zh-TW" dirty="0">
                <a:latin typeface="Consolas" panose="020B0609020204030204" pitchFamily="49" charset="0"/>
              </a:rPr>
              <a:t>cookies) {</a:t>
            </a:r>
          </a:p>
          <a:p>
            <a:pPr marL="0" indent="0" algn="just">
              <a:buNone/>
            </a:pPr>
            <a:r>
              <a:rPr lang="en-US" altLang="zh-TW" dirty="0">
                <a:latin typeface="Consolas" panose="020B0609020204030204" pitchFamily="49" charset="0"/>
              </a:rPr>
              <a:t>			</a:t>
            </a:r>
            <a:r>
              <a:rPr lang="en-US" altLang="zh-TW" dirty="0" err="1">
                <a:latin typeface="Consolas" panose="020B0609020204030204" pitchFamily="49" charset="0"/>
              </a:rPr>
              <a:t>System.out.println</a:t>
            </a:r>
            <a:r>
              <a:rPr lang="en-US" altLang="zh-TW" dirty="0">
                <a:latin typeface="Consolas" panose="020B0609020204030204" pitchFamily="49" charset="0"/>
              </a:rPr>
              <a:t>(</a:t>
            </a:r>
            <a:r>
              <a:rPr lang="en-US" altLang="zh-TW" dirty="0" err="1">
                <a:latin typeface="Consolas" panose="020B0609020204030204" pitchFamily="49" charset="0"/>
              </a:rPr>
              <a:t>URLDecoder.decode</a:t>
            </a:r>
            <a:r>
              <a:rPr lang="en-US" altLang="zh-TW" dirty="0">
                <a:latin typeface="Consolas" panose="020B0609020204030204" pitchFamily="49" charset="0"/>
              </a:rPr>
              <a:t>(</a:t>
            </a:r>
            <a:r>
              <a:rPr lang="en-US" altLang="zh-TW" dirty="0" err="1">
                <a:latin typeface="Consolas" panose="020B0609020204030204" pitchFamily="49" charset="0"/>
              </a:rPr>
              <a:t>c.getName</a:t>
            </a:r>
            <a:r>
              <a:rPr lang="en-US" altLang="zh-TW" dirty="0">
                <a:latin typeface="Consolas" panose="020B0609020204030204" pitchFamily="49" charset="0"/>
              </a:rPr>
              <a:t>(), "UTF-8") </a:t>
            </a:r>
            <a:r>
              <a:rPr lang="en-US" altLang="zh-TW">
                <a:latin typeface="Consolas" panose="020B0609020204030204" pitchFamily="49" charset="0"/>
              </a:rPr>
              <a:t>+ ":" </a:t>
            </a:r>
            <a:r>
              <a:rPr lang="en-US" altLang="zh-TW" dirty="0">
                <a:latin typeface="Consolas" panose="020B0609020204030204" pitchFamily="49" charset="0"/>
              </a:rPr>
              <a:t>+ </a:t>
            </a:r>
            <a:r>
              <a:rPr lang="en-US" altLang="zh-TW" dirty="0" err="1">
                <a:latin typeface="Consolas" panose="020B0609020204030204" pitchFamily="49" charset="0"/>
              </a:rPr>
              <a:t>c.getValue</a:t>
            </a:r>
            <a:r>
              <a:rPr lang="en-US" altLang="zh-TW" dirty="0">
                <a:latin typeface="Consolas" panose="020B0609020204030204" pitchFamily="49" charset="0"/>
              </a:rPr>
              <a:t>());</a:t>
            </a:r>
          </a:p>
          <a:p>
            <a:pPr marL="0" indent="0" algn="just">
              <a:buNone/>
            </a:pPr>
            <a:r>
              <a:rPr lang="en-US" altLang="zh-TW" dirty="0">
                <a:latin typeface="Consolas" panose="020B0609020204030204" pitchFamily="49" charset="0"/>
              </a:rPr>
              <a:t>		}</a:t>
            </a:r>
          </a:p>
          <a:p>
            <a:pPr marL="0" indent="0" algn="just">
              <a:buNone/>
            </a:pPr>
            <a:r>
              <a:rPr lang="en-US" altLang="zh-TW" dirty="0">
                <a:latin typeface="Consolas" panose="020B0609020204030204" pitchFamily="49" charset="0"/>
              </a:rPr>
              <a:t>	}</a:t>
            </a:r>
            <a:endParaRPr lang="en-US" altLang="zh-TW" dirty="0"/>
          </a:p>
        </p:txBody>
      </p:sp>
    </p:spTree>
    <p:extLst>
      <p:ext uri="{BB962C8B-B14F-4D97-AF65-F5344CB8AC3E}">
        <p14:creationId xmlns:p14="http://schemas.microsoft.com/office/powerpoint/2010/main" val="333811219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13699"/>
            <a:ext cx="10850270" cy="1320800"/>
          </a:xfrm>
        </p:spPr>
        <p:txBody>
          <a:bodyPr/>
          <a:lstStyle/>
          <a:p>
            <a:r>
              <a:rPr lang="en-US" altLang="zh-TW" sz="3600" dirty="0"/>
              <a:t>16-3 URL Rewriting(1)</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194449" y="814674"/>
            <a:ext cx="9052294" cy="6043325"/>
          </a:xfrm>
        </p:spPr>
        <p:txBody>
          <a:bodyPr>
            <a:normAutofit/>
          </a:bodyPr>
          <a:lstStyle/>
          <a:p>
            <a:pPr algn="just"/>
            <a:r>
              <a:rPr lang="zh-TW" altLang="en-US" sz="2000" dirty="0"/>
              <a:t>由於網站伺服器會在客戶端瀏覽器提出請求時，透過回應將</a:t>
            </a:r>
            <a:r>
              <a:rPr lang="en-US" altLang="zh-TW" sz="2000" dirty="0"/>
              <a:t>Cookie</a:t>
            </a:r>
            <a:r>
              <a:rPr lang="zh-TW" altLang="en-US" sz="2000" dirty="0"/>
              <a:t>送至客戶端瀏覽器儲存起來</a:t>
            </a:r>
            <a:r>
              <a:rPr lang="en-US" altLang="zh-TW" sz="2000" dirty="0"/>
              <a:t>(Session ID </a:t>
            </a:r>
            <a:r>
              <a:rPr lang="zh-TW" altLang="en-US" sz="2000" dirty="0"/>
              <a:t>預設放在</a:t>
            </a:r>
            <a:r>
              <a:rPr lang="en-US" altLang="zh-TW" sz="2000" dirty="0"/>
              <a:t>Cookie</a:t>
            </a:r>
            <a:r>
              <a:rPr lang="zh-TW" altLang="en-US" sz="2000" dirty="0"/>
              <a:t>內</a:t>
            </a:r>
            <a:r>
              <a:rPr lang="en-US" altLang="zh-TW" sz="2000" dirty="0"/>
              <a:t>)</a:t>
            </a:r>
            <a:r>
              <a:rPr lang="zh-TW" altLang="en-US" sz="2000" dirty="0"/>
              <a:t>，當客戶端再次對相同網站伺服器提出請求時，同時也會將</a:t>
            </a:r>
            <a:r>
              <a:rPr lang="en-US" altLang="zh-TW" sz="2000" dirty="0"/>
              <a:t>Session ID</a:t>
            </a:r>
            <a:r>
              <a:rPr lang="zh-TW" altLang="en-US" sz="2000" dirty="0"/>
              <a:t>一併送回至網站伺服器， </a:t>
            </a:r>
            <a:r>
              <a:rPr lang="en-US" altLang="zh-TW" sz="2000" dirty="0"/>
              <a:t>Session ID</a:t>
            </a:r>
            <a:r>
              <a:rPr lang="zh-TW" altLang="en-US" sz="2000" dirty="0"/>
              <a:t>會在伺服器與瀏覽器不間斷的相互傳送，也是</a:t>
            </a:r>
            <a:r>
              <a:rPr lang="en-US" altLang="zh-TW" sz="2000" dirty="0"/>
              <a:t>Session</a:t>
            </a:r>
            <a:r>
              <a:rPr lang="zh-TW" altLang="en-US" sz="2000" dirty="0"/>
              <a:t>機制運作的關鍵。</a:t>
            </a:r>
            <a:endParaRPr lang="en-US" altLang="zh-TW" sz="2000" dirty="0"/>
          </a:p>
          <a:p>
            <a:pPr algn="just"/>
            <a:r>
              <a:rPr lang="zh-TW" altLang="en-US" sz="2000" dirty="0"/>
              <a:t>當客戶端瀏覽器設定不允許</a:t>
            </a:r>
            <a:r>
              <a:rPr lang="en-US" altLang="zh-TW" sz="2000" dirty="0"/>
              <a:t>Cookie</a:t>
            </a:r>
            <a:r>
              <a:rPr lang="zh-TW" altLang="en-US" sz="2000" dirty="0"/>
              <a:t>時，</a:t>
            </a:r>
            <a:r>
              <a:rPr lang="en-US" altLang="zh-TW" sz="2000" dirty="0"/>
              <a:t>Session ID</a:t>
            </a:r>
            <a:r>
              <a:rPr lang="zh-TW" altLang="en-US" sz="2000" dirty="0"/>
              <a:t>將不會在客戶端發出請求時送出，因此採取</a:t>
            </a:r>
            <a:r>
              <a:rPr lang="en-US" altLang="zh-TW" sz="2000" dirty="0"/>
              <a:t>URL-</a:t>
            </a:r>
            <a:r>
              <a:rPr lang="en-US" altLang="zh-TW" sz="2000" dirty="0" err="1"/>
              <a:t>ReWriting</a:t>
            </a:r>
            <a:r>
              <a:rPr lang="en-US" altLang="zh-TW" sz="2000" dirty="0"/>
              <a:t>(</a:t>
            </a:r>
            <a:r>
              <a:rPr lang="zh-TW" altLang="en-US" sz="2000" dirty="0"/>
              <a:t>網址重寫</a:t>
            </a:r>
            <a:r>
              <a:rPr lang="en-US" altLang="zh-TW" sz="2000" dirty="0"/>
              <a:t>)</a:t>
            </a:r>
            <a:r>
              <a:rPr lang="zh-TW" altLang="en-US" sz="2000" dirty="0"/>
              <a:t>的方式來傳送</a:t>
            </a:r>
            <a:r>
              <a:rPr lang="en-US" altLang="zh-TW" sz="2000" dirty="0" err="1"/>
              <a:t>SessionID</a:t>
            </a:r>
            <a:r>
              <a:rPr lang="zh-TW" altLang="en-US" sz="2000" dirty="0"/>
              <a:t>，</a:t>
            </a:r>
            <a:r>
              <a:rPr lang="en-US" altLang="zh-TW" sz="2000" dirty="0"/>
              <a:t>Session</a:t>
            </a:r>
            <a:r>
              <a:rPr lang="zh-TW" altLang="en-US" sz="2000" dirty="0"/>
              <a:t>機制才能順利運作執行。</a:t>
            </a:r>
          </a:p>
          <a:p>
            <a:pPr algn="just"/>
            <a:r>
              <a:rPr lang="en-US" altLang="zh-TW" sz="2000" dirty="0"/>
              <a:t>URL-Rewriting(</a:t>
            </a:r>
            <a:r>
              <a:rPr lang="zh-TW" altLang="en-US" sz="2000" dirty="0"/>
              <a:t>網址重寫</a:t>
            </a:r>
            <a:r>
              <a:rPr lang="en-US" altLang="zh-TW" sz="2000" dirty="0"/>
              <a:t>)</a:t>
            </a:r>
            <a:r>
              <a:rPr lang="zh-TW" altLang="en-US" sz="2000"/>
              <a:t>的方式</a:t>
            </a:r>
            <a:r>
              <a:rPr lang="en-US" altLang="zh-TW" sz="2000"/>
              <a:t>:</a:t>
            </a:r>
            <a:r>
              <a:rPr lang="zh-TW" altLang="en-US" sz="2000"/>
              <a:t>指</a:t>
            </a:r>
            <a:r>
              <a:rPr lang="zh-TW" altLang="en-US" sz="2000" dirty="0"/>
              <a:t>在客戶端提出的</a:t>
            </a:r>
            <a:r>
              <a:rPr lang="en-US" altLang="zh-TW" sz="2000" dirty="0"/>
              <a:t>HTTP</a:t>
            </a:r>
            <a:r>
              <a:rPr lang="zh-TW" altLang="en-US" sz="2000" dirty="0"/>
              <a:t>請求時，會將</a:t>
            </a:r>
            <a:r>
              <a:rPr lang="en-US" altLang="zh-TW" sz="2000" dirty="0" err="1"/>
              <a:t>SessionID</a:t>
            </a:r>
            <a:r>
              <a:rPr lang="zh-TW" altLang="en-US" sz="2000" dirty="0"/>
              <a:t>附加在</a:t>
            </a:r>
            <a:r>
              <a:rPr lang="en-US" altLang="zh-TW" sz="2000" dirty="0"/>
              <a:t>URL</a:t>
            </a:r>
            <a:r>
              <a:rPr lang="zh-TW" altLang="en-US" sz="2000" dirty="0"/>
              <a:t>的尾端送回至伺服器端處理</a:t>
            </a:r>
          </a:p>
          <a:p>
            <a:pPr algn="just"/>
            <a:r>
              <a:rPr lang="en-US" altLang="zh-TW" sz="2000" dirty="0"/>
              <a:t>URL-Rewriting(</a:t>
            </a:r>
            <a:r>
              <a:rPr lang="zh-TW" altLang="en-US" sz="2000" dirty="0"/>
              <a:t>網址重寫</a:t>
            </a:r>
            <a:r>
              <a:rPr lang="en-US" altLang="zh-TW" sz="2000" dirty="0"/>
              <a:t>)</a:t>
            </a:r>
            <a:r>
              <a:rPr lang="zh-TW" altLang="en-US" sz="2000" dirty="0"/>
              <a:t>建立的方式</a:t>
            </a:r>
            <a:endParaRPr lang="en-US" altLang="zh-TW" sz="2000" dirty="0"/>
          </a:p>
          <a:p>
            <a:pPr marL="400050" lvl="1" indent="0" algn="just">
              <a:buNone/>
            </a:pPr>
            <a:r>
              <a:rPr lang="en-US" altLang="zh-TW" sz="2000" dirty="0"/>
              <a:t>【</a:t>
            </a:r>
            <a:r>
              <a:rPr lang="zh-TW" altLang="en-US" sz="2000" dirty="0"/>
              <a:t>範例</a:t>
            </a:r>
            <a:r>
              <a:rPr lang="en-US" altLang="zh-TW" sz="2000" dirty="0"/>
              <a:t>】</a:t>
            </a:r>
            <a:r>
              <a:rPr lang="en-US" altLang="zh-TW" sz="2000" dirty="0" err="1"/>
              <a:t>response.encodeURL</a:t>
            </a:r>
            <a:r>
              <a:rPr lang="en-US" altLang="zh-TW" sz="2000" dirty="0"/>
              <a:t>(String </a:t>
            </a:r>
            <a:r>
              <a:rPr lang="en-US" altLang="zh-TW" sz="2000" dirty="0" err="1"/>
              <a:t>url</a:t>
            </a:r>
            <a:r>
              <a:rPr lang="en-US" altLang="zh-TW" sz="2000" dirty="0"/>
              <a:t>)</a:t>
            </a:r>
          </a:p>
          <a:p>
            <a:pPr marL="400050" lvl="1" indent="0" algn="just">
              <a:buNone/>
            </a:pPr>
            <a:r>
              <a:rPr lang="en-US" altLang="zh-TW" sz="2000" dirty="0" err="1"/>
              <a:t>out.println</a:t>
            </a:r>
            <a:r>
              <a:rPr lang="en-US" altLang="zh-TW" sz="2000" dirty="0"/>
              <a:t>("&lt;a </a:t>
            </a:r>
            <a:r>
              <a:rPr lang="en-US" altLang="zh-TW" sz="2000" dirty="0" err="1"/>
              <a:t>href</a:t>
            </a:r>
            <a:r>
              <a:rPr lang="en-US" altLang="zh-TW" sz="2000" dirty="0"/>
              <a:t>='" + </a:t>
            </a:r>
            <a:r>
              <a:rPr lang="en-US" altLang="zh-TW" sz="2000" dirty="0" err="1"/>
              <a:t>response.encodeURL</a:t>
            </a:r>
            <a:r>
              <a:rPr lang="en-US" altLang="zh-TW" sz="2000" dirty="0"/>
              <a:t>("</a:t>
            </a:r>
            <a:r>
              <a:rPr lang="en-US" altLang="zh-TW" sz="2000" dirty="0" err="1"/>
              <a:t>xxxServlet</a:t>
            </a:r>
            <a:r>
              <a:rPr lang="en-US" altLang="zh-TW" sz="2000" dirty="0"/>
              <a:t>") + "'&gt;Page&lt;/a&gt;"</a:t>
            </a:r>
          </a:p>
        </p:txBody>
      </p:sp>
    </p:spTree>
    <p:extLst>
      <p:ext uri="{BB962C8B-B14F-4D97-AF65-F5344CB8AC3E}">
        <p14:creationId xmlns:p14="http://schemas.microsoft.com/office/powerpoint/2010/main" val="153298514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13699"/>
            <a:ext cx="10850270" cy="1320800"/>
          </a:xfrm>
        </p:spPr>
        <p:txBody>
          <a:bodyPr/>
          <a:lstStyle/>
          <a:p>
            <a:r>
              <a:rPr lang="en-US" altLang="zh-TW" sz="3600" dirty="0"/>
              <a:t>16-3 URL Rewriting(2)</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194448" y="814674"/>
            <a:ext cx="10572869" cy="6043325"/>
          </a:xfrm>
        </p:spPr>
        <p:txBody>
          <a:bodyPr>
            <a:noAutofit/>
          </a:bodyPr>
          <a:lstStyle/>
          <a:p>
            <a:pPr algn="just"/>
            <a:r>
              <a:rPr lang="en-US" altLang="zh-TW" sz="2000" dirty="0"/>
              <a:t>【</a:t>
            </a:r>
            <a:r>
              <a:rPr lang="zh-TW" altLang="en-US" sz="2000" dirty="0"/>
              <a:t>範例</a:t>
            </a:r>
            <a:r>
              <a:rPr lang="en-US" altLang="zh-TW" sz="2000" dirty="0"/>
              <a:t>】UrlRewriting.do</a:t>
            </a:r>
          </a:p>
          <a:p>
            <a:pPr marL="400050" lvl="1" indent="0" algn="just">
              <a:buNone/>
            </a:pPr>
            <a:r>
              <a:rPr lang="en-US" altLang="zh-TW" sz="1800"/>
              <a:t>	</a:t>
            </a:r>
            <a:r>
              <a:rPr lang="en-US" altLang="zh-TW" sz="1700">
                <a:latin typeface="Consolas" panose="020B0609020204030204" pitchFamily="49" charset="0"/>
              </a:rPr>
              <a:t>protected void doGet(HttpServletRequest request, HttpServletResponse response</a:t>
            </a:r>
            <a:r>
              <a:rPr lang="en-US" altLang="zh-TW" sz="1700" dirty="0">
                <a:latin typeface="Consolas" panose="020B0609020204030204" pitchFamily="49" charset="0"/>
              </a:rPr>
              <a:t>)</a:t>
            </a:r>
          </a:p>
          <a:p>
            <a:pPr marL="400050" lvl="1" indent="0" algn="just">
              <a:buNone/>
            </a:pPr>
            <a:r>
              <a:rPr lang="en-US" altLang="zh-TW" sz="1700" dirty="0">
                <a:latin typeface="Consolas" panose="020B0609020204030204" pitchFamily="49" charset="0"/>
              </a:rPr>
              <a:t>		</a:t>
            </a:r>
            <a:r>
              <a:rPr lang="en-US" altLang="zh-TW" sz="1700">
                <a:latin typeface="Consolas" panose="020B0609020204030204" pitchFamily="49" charset="0"/>
              </a:rPr>
              <a:t>	throws ServletException, IOException {</a:t>
            </a:r>
            <a:endParaRPr lang="en-US" altLang="zh-TW" sz="1700" dirty="0">
              <a:latin typeface="Consolas" panose="020B0609020204030204" pitchFamily="49" charset="0"/>
            </a:endParaRPr>
          </a:p>
          <a:p>
            <a:pPr marL="400050" lvl="1" indent="0" algn="just">
              <a:buNone/>
            </a:pPr>
            <a:r>
              <a:rPr lang="en-US" altLang="zh-TW" sz="1700" dirty="0">
                <a:latin typeface="Consolas" panose="020B0609020204030204" pitchFamily="49" charset="0"/>
              </a:rPr>
              <a:t>		</a:t>
            </a:r>
            <a:r>
              <a:rPr lang="en-US" altLang="zh-TW" sz="1700" dirty="0" err="1">
                <a:latin typeface="Consolas" panose="020B0609020204030204" pitchFamily="49" charset="0"/>
              </a:rPr>
              <a:t>response.setContentType</a:t>
            </a:r>
            <a:r>
              <a:rPr lang="en-US" altLang="zh-TW" sz="1700" dirty="0">
                <a:latin typeface="Consolas" panose="020B0609020204030204" pitchFamily="49" charset="0"/>
              </a:rPr>
              <a:t>("text/</a:t>
            </a:r>
            <a:r>
              <a:rPr lang="en-US" altLang="zh-TW" sz="1700" dirty="0" err="1">
                <a:latin typeface="Consolas" panose="020B0609020204030204" pitchFamily="49" charset="0"/>
              </a:rPr>
              <a:t>html;charset</a:t>
            </a:r>
            <a:r>
              <a:rPr lang="en-US" altLang="zh-TW" sz="1700" dirty="0">
                <a:latin typeface="Consolas" panose="020B0609020204030204" pitchFamily="49" charset="0"/>
              </a:rPr>
              <a:t>=UTF-8");</a:t>
            </a:r>
          </a:p>
          <a:p>
            <a:pPr marL="400050" lvl="1" indent="0" algn="just">
              <a:buNone/>
            </a:pPr>
            <a:r>
              <a:rPr lang="en-US" altLang="zh-TW" sz="1700" dirty="0">
                <a:latin typeface="Consolas" panose="020B0609020204030204" pitchFamily="49" charset="0"/>
              </a:rPr>
              <a:t>	</a:t>
            </a:r>
            <a:r>
              <a:rPr lang="en-US" altLang="zh-TW" sz="1700">
                <a:latin typeface="Consolas" panose="020B0609020204030204" pitchFamily="49" charset="0"/>
              </a:rPr>
              <a:t>	HttpSession session = request</a:t>
            </a:r>
            <a:r>
              <a:rPr lang="en-US" altLang="zh-TW" sz="1700" dirty="0" err="1">
                <a:latin typeface="Consolas" panose="020B0609020204030204" pitchFamily="49" charset="0"/>
              </a:rPr>
              <a:t>.getSession</a:t>
            </a:r>
            <a:r>
              <a:rPr lang="en-US" altLang="zh-TW" sz="1700" dirty="0">
                <a:latin typeface="Consolas" panose="020B0609020204030204" pitchFamily="49" charset="0"/>
              </a:rPr>
              <a:t>();</a:t>
            </a:r>
          </a:p>
          <a:p>
            <a:pPr marL="400050" lvl="1" indent="0" algn="just">
              <a:buNone/>
            </a:pPr>
            <a:r>
              <a:rPr lang="en-US" altLang="zh-TW" sz="1700" dirty="0">
                <a:latin typeface="Consolas" panose="020B0609020204030204" pitchFamily="49" charset="0"/>
              </a:rPr>
              <a:t>	</a:t>
            </a:r>
            <a:r>
              <a:rPr lang="en-US" altLang="zh-TW" sz="1700">
                <a:latin typeface="Consolas" panose="020B0609020204030204" pitchFamily="49" charset="0"/>
              </a:rPr>
              <a:t>	Integer value = 0</a:t>
            </a:r>
            <a:r>
              <a:rPr lang="en-US" altLang="zh-TW" sz="1700" dirty="0">
                <a:latin typeface="Consolas" panose="020B0609020204030204" pitchFamily="49" charset="0"/>
              </a:rPr>
              <a:t>;</a:t>
            </a:r>
          </a:p>
          <a:p>
            <a:pPr marL="400050" lvl="1" indent="0" algn="just">
              <a:buNone/>
            </a:pPr>
            <a:r>
              <a:rPr lang="en-US" altLang="zh-TW" sz="1700" dirty="0">
                <a:latin typeface="Consolas" panose="020B0609020204030204" pitchFamily="49" charset="0"/>
              </a:rPr>
              <a:t>	</a:t>
            </a:r>
            <a:r>
              <a:rPr lang="en-US" altLang="zh-TW" sz="1700">
                <a:latin typeface="Consolas" panose="020B0609020204030204" pitchFamily="49" charset="0"/>
              </a:rPr>
              <a:t>	if (</a:t>
            </a:r>
            <a:r>
              <a:rPr lang="en-US" altLang="zh-TW" sz="1700" dirty="0" err="1">
                <a:latin typeface="Consolas" panose="020B0609020204030204" pitchFamily="49" charset="0"/>
              </a:rPr>
              <a:t>session.getAttribute</a:t>
            </a:r>
            <a:r>
              <a:rPr lang="en-US" altLang="zh-TW" sz="1700" dirty="0">
                <a:latin typeface="Consolas" panose="020B0609020204030204" pitchFamily="49" charset="0"/>
              </a:rPr>
              <a:t>("</a:t>
            </a:r>
            <a:r>
              <a:rPr lang="en-US" altLang="zh-TW" sz="1700">
                <a:latin typeface="Consolas" panose="020B0609020204030204" pitchFamily="49" charset="0"/>
              </a:rPr>
              <a:t>number") != null) {</a:t>
            </a:r>
            <a:endParaRPr lang="en-US" altLang="zh-TW" sz="1700" dirty="0">
              <a:latin typeface="Consolas" panose="020B0609020204030204" pitchFamily="49" charset="0"/>
            </a:endParaRPr>
          </a:p>
          <a:p>
            <a:pPr marL="400050" lvl="1" indent="0" algn="just">
              <a:buNone/>
            </a:pPr>
            <a:r>
              <a:rPr lang="en-US" altLang="zh-TW" sz="1700" dirty="0">
                <a:latin typeface="Consolas" panose="020B0609020204030204" pitchFamily="49" charset="0"/>
              </a:rPr>
              <a:t>		</a:t>
            </a:r>
            <a:r>
              <a:rPr lang="en-US" altLang="zh-TW" sz="1700">
                <a:latin typeface="Consolas" panose="020B0609020204030204" pitchFamily="49" charset="0"/>
              </a:rPr>
              <a:t>	value = (Integer) session</a:t>
            </a:r>
            <a:r>
              <a:rPr lang="en-US" altLang="zh-TW" sz="1700" dirty="0" err="1">
                <a:latin typeface="Consolas" panose="020B0609020204030204" pitchFamily="49" charset="0"/>
              </a:rPr>
              <a:t>.getAttribute</a:t>
            </a:r>
            <a:r>
              <a:rPr lang="en-US" altLang="zh-TW" sz="1700" dirty="0">
                <a:latin typeface="Consolas" panose="020B0609020204030204" pitchFamily="49" charset="0"/>
              </a:rPr>
              <a:t>("</a:t>
            </a:r>
            <a:r>
              <a:rPr lang="en-US" altLang="zh-TW" sz="1700">
                <a:latin typeface="Consolas" panose="020B0609020204030204" pitchFamily="49" charset="0"/>
              </a:rPr>
              <a:t>number") + 1</a:t>
            </a:r>
            <a:r>
              <a:rPr lang="en-US" altLang="zh-TW" sz="1700" dirty="0">
                <a:latin typeface="Consolas" panose="020B0609020204030204" pitchFamily="49" charset="0"/>
              </a:rPr>
              <a:t>;</a:t>
            </a:r>
          </a:p>
          <a:p>
            <a:pPr marL="400050" lvl="1" indent="0" algn="just">
              <a:buNone/>
            </a:pPr>
            <a:r>
              <a:rPr lang="en-US" altLang="zh-TW" sz="1700" dirty="0">
                <a:latin typeface="Consolas" panose="020B0609020204030204" pitchFamily="49" charset="0"/>
              </a:rPr>
              <a:t>		}</a:t>
            </a:r>
          </a:p>
          <a:p>
            <a:pPr marL="400050" lvl="1" indent="0" algn="just">
              <a:buNone/>
            </a:pPr>
            <a:r>
              <a:rPr lang="en-US" altLang="zh-TW" sz="1700" dirty="0">
                <a:latin typeface="Consolas" panose="020B0609020204030204" pitchFamily="49" charset="0"/>
              </a:rPr>
              <a:t>		</a:t>
            </a:r>
            <a:r>
              <a:rPr lang="en-US" altLang="zh-TW" sz="1700" dirty="0" err="1">
                <a:latin typeface="Consolas" panose="020B0609020204030204" pitchFamily="49" charset="0"/>
              </a:rPr>
              <a:t>session.setAttribute</a:t>
            </a:r>
            <a:r>
              <a:rPr lang="en-US" altLang="zh-TW" sz="1700" dirty="0">
                <a:latin typeface="Consolas" panose="020B0609020204030204" pitchFamily="49" charset="0"/>
              </a:rPr>
              <a:t>("</a:t>
            </a:r>
            <a:r>
              <a:rPr lang="en-US" altLang="zh-TW" sz="1700" err="1">
                <a:latin typeface="Consolas" panose="020B0609020204030204" pitchFamily="49" charset="0"/>
              </a:rPr>
              <a:t>number</a:t>
            </a:r>
            <a:r>
              <a:rPr lang="en-US" altLang="zh-TW" sz="1700">
                <a:latin typeface="Consolas" panose="020B0609020204030204" pitchFamily="49" charset="0"/>
              </a:rPr>
              <a:t>", value</a:t>
            </a:r>
            <a:r>
              <a:rPr lang="en-US" altLang="zh-TW" sz="1700" dirty="0">
                <a:latin typeface="Consolas" panose="020B0609020204030204" pitchFamily="49" charset="0"/>
              </a:rPr>
              <a:t>);</a:t>
            </a:r>
          </a:p>
          <a:p>
            <a:pPr marL="400050" lvl="1" indent="0" algn="just">
              <a:buNone/>
            </a:pPr>
            <a:r>
              <a:rPr lang="en-US" altLang="zh-TW" sz="1700" dirty="0">
                <a:latin typeface="Consolas" panose="020B0609020204030204" pitchFamily="49" charset="0"/>
              </a:rPr>
              <a:t>	</a:t>
            </a:r>
            <a:r>
              <a:rPr lang="en-US" altLang="zh-TW" sz="1700">
                <a:latin typeface="Consolas" panose="020B0609020204030204" pitchFamily="49" charset="0"/>
              </a:rPr>
              <a:t>	PrintWriter out = response</a:t>
            </a:r>
            <a:r>
              <a:rPr lang="en-US" altLang="zh-TW" sz="1700" dirty="0" err="1">
                <a:latin typeface="Consolas" panose="020B0609020204030204" pitchFamily="49" charset="0"/>
              </a:rPr>
              <a:t>.getWriter</a:t>
            </a:r>
            <a:r>
              <a:rPr lang="en-US" altLang="zh-TW" sz="1700" dirty="0">
                <a:latin typeface="Consolas" panose="020B0609020204030204" pitchFamily="49" charset="0"/>
              </a:rPr>
              <a:t>();</a:t>
            </a:r>
          </a:p>
          <a:p>
            <a:pPr marL="400050" lvl="1" indent="0" algn="just">
              <a:buNone/>
            </a:pPr>
            <a:r>
              <a:rPr lang="en-US" altLang="zh-TW" sz="1700" dirty="0">
                <a:latin typeface="Consolas" panose="020B0609020204030204" pitchFamily="49" charset="0"/>
              </a:rPr>
              <a:t>		</a:t>
            </a:r>
            <a:r>
              <a:rPr lang="en-US" altLang="zh-TW" sz="1700" dirty="0" err="1">
                <a:latin typeface="Consolas" panose="020B0609020204030204" pitchFamily="49" charset="0"/>
              </a:rPr>
              <a:t>out.println</a:t>
            </a:r>
            <a:r>
              <a:rPr lang="en-US" altLang="zh-TW" sz="1700">
                <a:latin typeface="Consolas" panose="020B0609020204030204" pitchFamily="49" charset="0"/>
              </a:rPr>
              <a:t>("&lt;a href='" + response</a:t>
            </a:r>
            <a:r>
              <a:rPr lang="en-US" altLang="zh-TW" sz="1700" dirty="0" err="1">
                <a:latin typeface="Consolas" panose="020B0609020204030204" pitchFamily="49" charset="0"/>
              </a:rPr>
              <a:t>.encodeURL</a:t>
            </a:r>
            <a:r>
              <a:rPr lang="en-US" altLang="zh-TW" sz="1700" dirty="0">
                <a:latin typeface="Consolas" panose="020B0609020204030204" pitchFamily="49" charset="0"/>
              </a:rPr>
              <a:t>("UrlRewriting.</a:t>
            </a:r>
            <a:r>
              <a:rPr lang="en-US" altLang="zh-TW" sz="1700">
                <a:latin typeface="Consolas" panose="020B0609020204030204" pitchFamily="49" charset="0"/>
              </a:rPr>
              <a:t>do") + “’&gt;</a:t>
            </a:r>
            <a:r>
              <a:rPr lang="en-US" altLang="zh-TW" sz="1700" dirty="0">
                <a:latin typeface="Consolas" panose="020B0609020204030204" pitchFamily="49" charset="0"/>
              </a:rPr>
              <a:t>Go&lt;/a&gt;");</a:t>
            </a:r>
          </a:p>
          <a:p>
            <a:pPr marL="400050" lvl="1" indent="0" algn="just">
              <a:buNone/>
            </a:pPr>
            <a:r>
              <a:rPr lang="en-US" altLang="zh-TW" sz="1700" dirty="0">
                <a:latin typeface="Consolas" panose="020B0609020204030204" pitchFamily="49" charset="0"/>
              </a:rPr>
              <a:t>		</a:t>
            </a:r>
            <a:r>
              <a:rPr lang="en-US" altLang="zh-TW" sz="1700" dirty="0" err="1">
                <a:latin typeface="Consolas" panose="020B0609020204030204" pitchFamily="49" charset="0"/>
              </a:rPr>
              <a:t>out.close</a:t>
            </a:r>
            <a:r>
              <a:rPr lang="en-US" altLang="zh-TW" sz="1700" dirty="0">
                <a:latin typeface="Consolas" panose="020B0609020204030204" pitchFamily="49" charset="0"/>
              </a:rPr>
              <a:t>();</a:t>
            </a:r>
          </a:p>
          <a:p>
            <a:pPr marL="400050" lvl="1" indent="0" algn="just">
              <a:buNone/>
            </a:pPr>
            <a:r>
              <a:rPr lang="en-US" altLang="zh-TW" sz="1700" dirty="0">
                <a:latin typeface="Consolas" panose="020B0609020204030204" pitchFamily="49" charset="0"/>
              </a:rPr>
              <a:t>		</a:t>
            </a:r>
            <a:r>
              <a:rPr lang="en-US" altLang="zh-TW" sz="1700" dirty="0" err="1">
                <a:latin typeface="Consolas" panose="020B0609020204030204" pitchFamily="49" charset="0"/>
              </a:rPr>
              <a:t>System.out.println</a:t>
            </a:r>
            <a:r>
              <a:rPr lang="en-US" altLang="zh-TW" sz="1700" dirty="0">
                <a:latin typeface="Consolas" panose="020B0609020204030204" pitchFamily="49" charset="0"/>
              </a:rPr>
              <a:t>(value);</a:t>
            </a:r>
          </a:p>
          <a:p>
            <a:pPr marL="400050" lvl="1" indent="0" algn="just">
              <a:buNone/>
            </a:pPr>
            <a:r>
              <a:rPr lang="en-US" altLang="zh-TW" sz="1700" dirty="0">
                <a:latin typeface="Consolas" panose="020B0609020204030204" pitchFamily="49" charset="0"/>
              </a:rPr>
              <a:t>	}</a:t>
            </a:r>
          </a:p>
        </p:txBody>
      </p:sp>
    </p:spTree>
    <p:extLst>
      <p:ext uri="{BB962C8B-B14F-4D97-AF65-F5344CB8AC3E}">
        <p14:creationId xmlns:p14="http://schemas.microsoft.com/office/powerpoint/2010/main" val="216723835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E208C0-E806-498B-AB05-FDEEAE0FF1EC}"/>
              </a:ext>
            </a:extLst>
          </p:cNvPr>
          <p:cNvSpPr>
            <a:spLocks noGrp="1"/>
          </p:cNvSpPr>
          <p:nvPr>
            <p:ph type="ctrTitle"/>
          </p:nvPr>
        </p:nvSpPr>
        <p:spPr>
          <a:xfrm>
            <a:off x="-95702" y="2085653"/>
            <a:ext cx="10421229" cy="1982913"/>
          </a:xfrm>
        </p:spPr>
        <p:txBody>
          <a:bodyPr>
            <a:normAutofit/>
          </a:bodyPr>
          <a:lstStyle/>
          <a:p>
            <a:pPr algn="ctr"/>
            <a:r>
              <a:rPr lang="en-US" altLang="zh-TW" sz="5400"/>
              <a:t>Module 20</a:t>
            </a:r>
            <a:br>
              <a:rPr lang="en-US" altLang="zh-TW" sz="5400" dirty="0"/>
            </a:br>
            <a:r>
              <a:rPr lang="zh-TW" altLang="en-US" dirty="0"/>
              <a:t>動態網頁</a:t>
            </a:r>
            <a:r>
              <a:rPr lang="en-US" altLang="zh-TW" dirty="0"/>
              <a:t>JSP</a:t>
            </a:r>
            <a:r>
              <a:rPr lang="zh-TW" altLang="en-US" dirty="0"/>
              <a:t>基礎</a:t>
            </a:r>
            <a:endParaRPr lang="zh-TW" altLang="en-US" b="1" dirty="0"/>
          </a:p>
        </p:txBody>
      </p:sp>
    </p:spTree>
    <p:extLst>
      <p:ext uri="{BB962C8B-B14F-4D97-AF65-F5344CB8AC3E}">
        <p14:creationId xmlns:p14="http://schemas.microsoft.com/office/powerpoint/2010/main" val="407326738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9309147" cy="1320800"/>
          </a:xfrm>
        </p:spPr>
        <p:txBody>
          <a:bodyPr/>
          <a:lstStyle/>
          <a:p>
            <a:r>
              <a:rPr lang="en-US" altLang="zh-TW" sz="3600"/>
              <a:t>20-1 </a:t>
            </a:r>
            <a:r>
              <a:rPr lang="en-US" altLang="zh-TW"/>
              <a:t>JSP</a:t>
            </a:r>
            <a:r>
              <a:rPr lang="zh-TW" altLang="en-US" dirty="0"/>
              <a:t>動態網頁簡介與其執行流程</a:t>
            </a:r>
            <a:r>
              <a:rPr lang="en-US" altLang="zh-TW" dirty="0"/>
              <a:t>(1)</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58836" y="1348930"/>
            <a:ext cx="9072840" cy="5082691"/>
          </a:xfrm>
        </p:spPr>
        <p:txBody>
          <a:bodyPr>
            <a:normAutofit/>
          </a:bodyPr>
          <a:lstStyle/>
          <a:p>
            <a:pPr marL="342900" lvl="1" indent="-342900" algn="just"/>
            <a:r>
              <a:rPr lang="en-US" altLang="zh-TW" sz="2000" dirty="0"/>
              <a:t>Java Server Page(JSP</a:t>
            </a:r>
            <a:r>
              <a:rPr lang="zh-TW" altLang="en-US" sz="2000" dirty="0"/>
              <a:t>動態網頁</a:t>
            </a:r>
            <a:r>
              <a:rPr lang="en-US" altLang="zh-TW" sz="2000" dirty="0"/>
              <a:t>)</a:t>
            </a:r>
          </a:p>
          <a:p>
            <a:pPr marL="400050" lvl="2" indent="0" algn="just">
              <a:buNone/>
            </a:pPr>
            <a:r>
              <a:rPr lang="en-US" altLang="zh-TW" sz="2000" dirty="0"/>
              <a:t>JSP</a:t>
            </a:r>
            <a:r>
              <a:rPr lang="zh-TW" altLang="en-US" sz="2000" dirty="0"/>
              <a:t>網頁是用來提供撰寫可與使用者互動的</a:t>
            </a:r>
            <a:r>
              <a:rPr lang="en-US" altLang="zh-TW" sz="2000" dirty="0"/>
              <a:t>JAVA</a:t>
            </a:r>
            <a:r>
              <a:rPr lang="zh-TW" altLang="en-US" sz="2000" dirty="0"/>
              <a:t>動態網頁技術， </a:t>
            </a:r>
            <a:r>
              <a:rPr lang="en-US" altLang="zh-TW" sz="2000" dirty="0"/>
              <a:t>JSP</a:t>
            </a:r>
            <a:r>
              <a:rPr lang="zh-TW" altLang="en-US" sz="2000" dirty="0"/>
              <a:t>網頁是由</a:t>
            </a:r>
            <a:r>
              <a:rPr lang="en-US" altLang="zh-TW" sz="2000" dirty="0"/>
              <a:t>HTML</a:t>
            </a:r>
            <a:r>
              <a:rPr lang="zh-TW" altLang="en-US" sz="2000" dirty="0"/>
              <a:t>標籤、</a:t>
            </a:r>
            <a:r>
              <a:rPr lang="en-US" altLang="zh-TW" sz="2000" dirty="0"/>
              <a:t>JSP</a:t>
            </a:r>
            <a:r>
              <a:rPr lang="zh-TW" altLang="en-US" sz="2000" dirty="0"/>
              <a:t>特殊元素所組合而成，其中</a:t>
            </a:r>
            <a:r>
              <a:rPr lang="en-US" altLang="zh-TW" sz="2000" dirty="0"/>
              <a:t>JSP</a:t>
            </a:r>
            <a:r>
              <a:rPr lang="zh-TW" altLang="en-US" sz="2000" dirty="0"/>
              <a:t>特殊元素包含</a:t>
            </a:r>
            <a:r>
              <a:rPr lang="en-US" altLang="zh-TW" sz="2000" dirty="0"/>
              <a:t>JSP</a:t>
            </a:r>
            <a:r>
              <a:rPr lang="zh-TW" altLang="en-US" sz="2000" dirty="0"/>
              <a:t>標籤、</a:t>
            </a:r>
            <a:r>
              <a:rPr lang="en-US" altLang="zh-TW" sz="2000" dirty="0" err="1"/>
              <a:t>Sriptlet</a:t>
            </a:r>
            <a:r>
              <a:rPr lang="zh-TW" altLang="en-US" sz="2000" dirty="0"/>
              <a:t>程式、</a:t>
            </a:r>
            <a:r>
              <a:rPr lang="en-US" altLang="zh-TW" sz="2000" dirty="0"/>
              <a:t>Standard Tags(</a:t>
            </a:r>
            <a:r>
              <a:rPr lang="zh-TW" altLang="en-US" sz="2000" dirty="0"/>
              <a:t>標準標籤</a:t>
            </a:r>
            <a:r>
              <a:rPr lang="en-US" altLang="zh-TW" sz="2000" dirty="0"/>
              <a:t>)</a:t>
            </a:r>
            <a:r>
              <a:rPr lang="zh-TW" altLang="en-US" sz="2000" dirty="0"/>
              <a:t>、</a:t>
            </a:r>
            <a:r>
              <a:rPr lang="en-US" altLang="zh-TW" sz="2000" dirty="0"/>
              <a:t>Expression Language </a:t>
            </a:r>
            <a:r>
              <a:rPr lang="en-US" altLang="zh-TW" sz="2000"/>
              <a:t>(EL:</a:t>
            </a:r>
            <a:r>
              <a:rPr lang="zh-TW" altLang="en-US" sz="2000"/>
              <a:t>描述</a:t>
            </a:r>
            <a:r>
              <a:rPr lang="zh-TW" altLang="en-US" sz="2000" dirty="0"/>
              <a:t>語言元素</a:t>
            </a:r>
            <a:r>
              <a:rPr lang="en-US" altLang="zh-TW" sz="2000" dirty="0"/>
              <a:t>)</a:t>
            </a:r>
            <a:r>
              <a:rPr lang="zh-TW" altLang="en-US" sz="2000" dirty="0"/>
              <a:t>及</a:t>
            </a:r>
            <a:r>
              <a:rPr lang="en-US" altLang="zh-TW" sz="2000" dirty="0"/>
              <a:t>JSP Standard Tag Library</a:t>
            </a:r>
            <a:r>
              <a:rPr lang="en-US" altLang="zh-TW" sz="2000"/>
              <a:t>(JSTL:</a:t>
            </a:r>
            <a:r>
              <a:rPr lang="zh-TW" altLang="en-US" sz="2000"/>
              <a:t>定</a:t>
            </a:r>
            <a:r>
              <a:rPr lang="zh-TW" altLang="en-US" sz="2000" dirty="0"/>
              <a:t>制標記</a:t>
            </a:r>
            <a:r>
              <a:rPr lang="en-US" altLang="zh-TW" sz="2000" dirty="0"/>
              <a:t>)</a:t>
            </a:r>
            <a:r>
              <a:rPr lang="zh-TW" altLang="en-US" sz="2000" dirty="0"/>
              <a:t>等。</a:t>
            </a:r>
          </a:p>
          <a:p>
            <a:pPr marL="342900" lvl="1" indent="-342900" algn="just"/>
            <a:r>
              <a:rPr lang="zh-TW" altLang="en-US" sz="2000" dirty="0"/>
              <a:t>由</a:t>
            </a:r>
            <a:r>
              <a:rPr lang="en-US" altLang="zh-TW" sz="2000" dirty="0"/>
              <a:t>HTML</a:t>
            </a:r>
            <a:r>
              <a:rPr lang="zh-TW" altLang="en-US" sz="2000" dirty="0"/>
              <a:t>標籤及</a:t>
            </a:r>
            <a:r>
              <a:rPr lang="en-US" altLang="zh-TW" sz="2000" dirty="0"/>
              <a:t>JSP</a:t>
            </a:r>
            <a:r>
              <a:rPr lang="zh-TW" altLang="en-US" sz="2000" dirty="0"/>
              <a:t>元素組成的</a:t>
            </a:r>
            <a:r>
              <a:rPr lang="en-US" altLang="zh-TW" sz="2000" dirty="0"/>
              <a:t>JSP</a:t>
            </a:r>
            <a:r>
              <a:rPr lang="zh-TW" altLang="en-US" sz="2000" dirty="0"/>
              <a:t>動態網頁。</a:t>
            </a:r>
          </a:p>
          <a:p>
            <a:pPr marL="342900" lvl="1" indent="-342900" algn="just"/>
            <a:r>
              <a:rPr lang="en-US" altLang="zh-TW" sz="2000" dirty="0"/>
              <a:t>JSP</a:t>
            </a:r>
            <a:r>
              <a:rPr lang="zh-TW" altLang="en-US" sz="2000" dirty="0"/>
              <a:t>網頁儲存的副檔名必須為</a:t>
            </a:r>
            <a:r>
              <a:rPr lang="en-US" altLang="zh-TW" sz="2000" dirty="0"/>
              <a:t>.</a:t>
            </a:r>
            <a:r>
              <a:rPr lang="en-US" altLang="zh-TW" sz="2000" dirty="0" err="1"/>
              <a:t>jsp</a:t>
            </a:r>
            <a:endParaRPr lang="en-US" altLang="zh-TW" sz="2000" dirty="0"/>
          </a:p>
          <a:p>
            <a:pPr marL="342900" lvl="1" indent="-342900" algn="just"/>
            <a:r>
              <a:rPr lang="zh-TW" altLang="en-US" sz="2000" dirty="0"/>
              <a:t>部署位置一般與靜態網頁</a:t>
            </a:r>
            <a:r>
              <a:rPr lang="en-US" altLang="zh-TW" sz="2000" dirty="0"/>
              <a:t>(Html)</a:t>
            </a:r>
            <a:r>
              <a:rPr lang="zh-TW" altLang="en-US" sz="2000" dirty="0"/>
              <a:t>放置於檔案應用系統的根目錄或根目錄下的子目錄。</a:t>
            </a:r>
          </a:p>
          <a:p>
            <a:pPr marL="342900" lvl="1" indent="-342900" algn="just"/>
            <a:r>
              <a:rPr lang="en-US" altLang="zh-TW" sz="2000" dirty="0"/>
              <a:t>JSP</a:t>
            </a:r>
            <a:r>
              <a:rPr lang="zh-TW" altLang="en-US" sz="2000" dirty="0"/>
              <a:t>網頁的</a:t>
            </a:r>
            <a:r>
              <a:rPr lang="en-US" altLang="zh-TW" sz="2000" dirty="0"/>
              <a:t>Java</a:t>
            </a:r>
            <a:r>
              <a:rPr lang="zh-TW" altLang="en-US" sz="2000" dirty="0"/>
              <a:t>程式</a:t>
            </a:r>
            <a:r>
              <a:rPr lang="en-US" altLang="zh-TW" sz="2000" dirty="0"/>
              <a:t>(</a:t>
            </a:r>
            <a:r>
              <a:rPr lang="en-US" altLang="zh-TW" sz="2000" dirty="0" err="1"/>
              <a:t>Scriptlet</a:t>
            </a:r>
            <a:r>
              <a:rPr lang="en-US" altLang="zh-TW" sz="2000" dirty="0"/>
              <a:t>)</a:t>
            </a:r>
            <a:r>
              <a:rPr lang="zh-TW" altLang="en-US" sz="2000" dirty="0"/>
              <a:t>過去常使用，目前已經由標準標籤以及</a:t>
            </a:r>
            <a:r>
              <a:rPr lang="en-US" altLang="zh-TW" sz="2000" dirty="0"/>
              <a:t>EL</a:t>
            </a:r>
            <a:r>
              <a:rPr lang="zh-TW" altLang="en-US" sz="2000" dirty="0"/>
              <a:t>來減少</a:t>
            </a:r>
            <a:r>
              <a:rPr lang="en-US" altLang="zh-TW" sz="2000" dirty="0" err="1"/>
              <a:t>Scriptlet</a:t>
            </a:r>
            <a:r>
              <a:rPr lang="en-US" altLang="zh-TW" sz="2000" dirty="0"/>
              <a:t> </a:t>
            </a:r>
            <a:r>
              <a:rPr lang="zh-TW" altLang="en-US" sz="2000" dirty="0"/>
              <a:t>的程式，可增加</a:t>
            </a:r>
            <a:r>
              <a:rPr lang="en-US" altLang="zh-TW" sz="2000" dirty="0"/>
              <a:t>JSP</a:t>
            </a:r>
            <a:r>
              <a:rPr lang="zh-TW" altLang="en-US" sz="2000" dirty="0"/>
              <a:t>網頁的模組化達到重複利用及較容易維護。</a:t>
            </a:r>
            <a:endParaRPr lang="en-US" altLang="zh-TW" sz="2000" dirty="0"/>
          </a:p>
        </p:txBody>
      </p:sp>
    </p:spTree>
    <p:extLst>
      <p:ext uri="{BB962C8B-B14F-4D97-AF65-F5344CB8AC3E}">
        <p14:creationId xmlns:p14="http://schemas.microsoft.com/office/powerpoint/2010/main" val="54317122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9309147" cy="1320800"/>
          </a:xfrm>
        </p:spPr>
        <p:txBody>
          <a:bodyPr/>
          <a:lstStyle/>
          <a:p>
            <a:r>
              <a:rPr lang="en-US" altLang="zh-TW" sz="3600"/>
              <a:t>20-1 </a:t>
            </a:r>
            <a:r>
              <a:rPr lang="en-US" altLang="zh-TW"/>
              <a:t>JSP</a:t>
            </a:r>
            <a:r>
              <a:rPr lang="zh-TW" altLang="en-US" dirty="0"/>
              <a:t>動態網頁簡介與其執行流程</a:t>
            </a:r>
            <a:r>
              <a:rPr lang="en-US" altLang="zh-TW" dirty="0"/>
              <a:t>(2)</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58836" y="1348930"/>
            <a:ext cx="9432436" cy="5082691"/>
          </a:xfrm>
        </p:spPr>
        <p:txBody>
          <a:bodyPr>
            <a:normAutofit/>
          </a:bodyPr>
          <a:lstStyle/>
          <a:p>
            <a:pPr marL="342900" lvl="1" indent="-342900" algn="just"/>
            <a:r>
              <a:rPr lang="en-US" altLang="zh-TW" sz="2000" dirty="0"/>
              <a:t>Java Server Page(JSP</a:t>
            </a:r>
            <a:r>
              <a:rPr lang="zh-TW" altLang="en-US" sz="2000" dirty="0"/>
              <a:t>動態網頁</a:t>
            </a:r>
            <a:r>
              <a:rPr lang="en-US" altLang="zh-TW" sz="2000" dirty="0"/>
              <a:t>)</a:t>
            </a:r>
            <a:r>
              <a:rPr lang="zh-TW" altLang="en-US" sz="2000" dirty="0"/>
              <a:t>的執行流程說明</a:t>
            </a:r>
            <a:endParaRPr lang="en-US" altLang="zh-TW" sz="2000" dirty="0"/>
          </a:p>
          <a:p>
            <a:pPr marL="742950" lvl="2" indent="-342900" algn="just">
              <a:buFont typeface="+mj-lt"/>
              <a:buAutoNum type="arabicPeriod"/>
            </a:pPr>
            <a:r>
              <a:rPr lang="zh-TW" altLang="en-US" sz="2000" dirty="0"/>
              <a:t>使用者在瀏覽器中輸入</a:t>
            </a:r>
            <a:r>
              <a:rPr lang="en-US" altLang="zh-TW" sz="2000" dirty="0"/>
              <a:t>URL</a:t>
            </a:r>
            <a:r>
              <a:rPr lang="zh-TW" altLang="en-US" sz="2000" dirty="0"/>
              <a:t>網址並送出</a:t>
            </a:r>
            <a:endParaRPr lang="en-US" altLang="zh-TW" sz="2000" dirty="0"/>
          </a:p>
          <a:p>
            <a:pPr marL="857250" lvl="3" indent="0" algn="just">
              <a:buNone/>
            </a:pPr>
            <a:r>
              <a:rPr lang="en-US" altLang="zh-TW" sz="2000"/>
              <a:t>http://localhost:8080</a:t>
            </a:r>
            <a:r>
              <a:rPr lang="en-US" altLang="zh-TW" sz="2000" dirty="0"/>
              <a:t>/PorjcetName/hello.jsp</a:t>
            </a:r>
          </a:p>
          <a:p>
            <a:pPr marL="742950" lvl="2" indent="-342900" algn="just">
              <a:buFont typeface="+mj-lt"/>
              <a:buAutoNum type="arabicPeriod"/>
            </a:pPr>
            <a:r>
              <a:rPr lang="en-US" altLang="zh-TW" sz="2000" dirty="0"/>
              <a:t>JSP</a:t>
            </a:r>
            <a:r>
              <a:rPr lang="zh-TW" altLang="en-US" sz="2000" dirty="0"/>
              <a:t>網頁轉換成</a:t>
            </a:r>
            <a:r>
              <a:rPr lang="en-US" altLang="zh-TW" sz="2000" dirty="0"/>
              <a:t>Servlet</a:t>
            </a:r>
            <a:r>
              <a:rPr lang="zh-TW" altLang="en-US" sz="2000" dirty="0"/>
              <a:t>程式碼</a:t>
            </a:r>
            <a:r>
              <a:rPr lang="en-US" altLang="zh-TW" sz="2000" dirty="0"/>
              <a:t>hello_jsp.java</a:t>
            </a:r>
          </a:p>
          <a:p>
            <a:pPr marL="742950" lvl="2" indent="-342900" algn="just">
              <a:buFont typeface="+mj-lt"/>
              <a:buAutoNum type="arabicPeriod"/>
            </a:pPr>
            <a:r>
              <a:rPr lang="en-US" altLang="zh-TW" sz="2000" dirty="0"/>
              <a:t>Compile(</a:t>
            </a:r>
            <a:r>
              <a:rPr lang="zh-TW" altLang="en-US" sz="2000" dirty="0"/>
              <a:t>編譯</a:t>
            </a:r>
            <a:r>
              <a:rPr lang="en-US" altLang="zh-TW" sz="2000" dirty="0"/>
              <a:t>)Servlet</a:t>
            </a:r>
            <a:r>
              <a:rPr lang="zh-TW" altLang="en-US" sz="2000" dirty="0"/>
              <a:t>程式碼產生</a:t>
            </a:r>
            <a:r>
              <a:rPr lang="en-US" altLang="zh-TW" sz="2000" dirty="0"/>
              <a:t>bytecode(.class</a:t>
            </a:r>
            <a:r>
              <a:rPr lang="zh-TW" altLang="en-US" sz="2000" dirty="0"/>
              <a:t>類別檔</a:t>
            </a:r>
            <a:r>
              <a:rPr lang="en-US" altLang="zh-TW" sz="2000" dirty="0"/>
              <a:t>) </a:t>
            </a:r>
            <a:r>
              <a:rPr lang="en-US" altLang="zh-TW" sz="2000" dirty="0" err="1"/>
              <a:t>hello_jsp.class</a:t>
            </a:r>
            <a:endParaRPr lang="en-US" altLang="zh-TW" sz="2000" dirty="0"/>
          </a:p>
          <a:p>
            <a:pPr marL="742950" lvl="2" indent="-342900" algn="just">
              <a:buFont typeface="+mj-lt"/>
              <a:buAutoNum type="arabicPeriod"/>
            </a:pPr>
            <a:r>
              <a:rPr lang="zh-TW" altLang="en-US" sz="2000" dirty="0"/>
              <a:t>載入</a:t>
            </a:r>
            <a:r>
              <a:rPr lang="en-US" altLang="zh-TW" sz="2000" dirty="0"/>
              <a:t>Servlet</a:t>
            </a:r>
            <a:r>
              <a:rPr lang="zh-TW" altLang="en-US" sz="2000" dirty="0"/>
              <a:t>類別檔</a:t>
            </a:r>
          </a:p>
          <a:p>
            <a:pPr marL="742950" lvl="2" indent="-342900" algn="just">
              <a:buFont typeface="+mj-lt"/>
              <a:buAutoNum type="arabicPeriod"/>
            </a:pPr>
            <a:r>
              <a:rPr lang="zh-TW" altLang="en-US" sz="2000" dirty="0"/>
              <a:t>產生</a:t>
            </a:r>
            <a:r>
              <a:rPr lang="en-US" altLang="zh-TW" sz="2000" dirty="0"/>
              <a:t>Servlet</a:t>
            </a:r>
            <a:r>
              <a:rPr lang="zh-TW" altLang="en-US" sz="2000" dirty="0"/>
              <a:t>物件實體</a:t>
            </a:r>
          </a:p>
          <a:p>
            <a:pPr marL="742950" lvl="2" indent="-342900" algn="just">
              <a:buFont typeface="+mj-lt"/>
              <a:buAutoNum type="arabicPeriod"/>
            </a:pPr>
            <a:r>
              <a:rPr lang="zh-TW" altLang="en-US" sz="2000" dirty="0"/>
              <a:t>呼叫</a:t>
            </a:r>
            <a:r>
              <a:rPr lang="en-US" altLang="zh-TW" sz="2000" dirty="0"/>
              <a:t>_</a:t>
            </a:r>
            <a:r>
              <a:rPr lang="en-US" altLang="zh-TW" sz="2000" dirty="0" err="1"/>
              <a:t>jspInit</a:t>
            </a:r>
            <a:r>
              <a:rPr lang="en-US" altLang="zh-TW" sz="2000" dirty="0"/>
              <a:t>()</a:t>
            </a:r>
            <a:r>
              <a:rPr lang="zh-TW" altLang="en-US" sz="2000" dirty="0"/>
              <a:t>方法</a:t>
            </a:r>
          </a:p>
          <a:p>
            <a:pPr marL="742950" lvl="2" indent="-342900" algn="just">
              <a:buFont typeface="+mj-lt"/>
              <a:buAutoNum type="arabicPeriod"/>
            </a:pPr>
            <a:r>
              <a:rPr lang="zh-TW" altLang="en-US" sz="2000" dirty="0"/>
              <a:t>呼叫</a:t>
            </a:r>
            <a:r>
              <a:rPr lang="en-US" altLang="zh-TW" sz="2000" dirty="0"/>
              <a:t>_</a:t>
            </a:r>
            <a:r>
              <a:rPr lang="en-US" altLang="zh-TW" sz="2000" dirty="0" err="1"/>
              <a:t>jspService</a:t>
            </a:r>
            <a:r>
              <a:rPr lang="en-US" altLang="zh-TW" sz="2000" dirty="0"/>
              <a:t>()</a:t>
            </a:r>
            <a:r>
              <a:rPr lang="zh-TW" altLang="en-US" sz="2000" dirty="0"/>
              <a:t>方法</a:t>
            </a:r>
          </a:p>
          <a:p>
            <a:pPr marL="742950" lvl="2" indent="-342900" algn="just">
              <a:buFont typeface="+mj-lt"/>
              <a:buAutoNum type="arabicPeriod"/>
            </a:pPr>
            <a:r>
              <a:rPr lang="zh-TW" altLang="en-US" sz="2000" dirty="0"/>
              <a:t>呼叫</a:t>
            </a:r>
            <a:r>
              <a:rPr lang="en-US" altLang="zh-TW" sz="2000" dirty="0"/>
              <a:t>_</a:t>
            </a:r>
            <a:r>
              <a:rPr lang="en-US" altLang="zh-TW" sz="2000" dirty="0" err="1"/>
              <a:t>jspDestroy</a:t>
            </a:r>
            <a:r>
              <a:rPr lang="en-US" altLang="zh-TW" sz="2000" dirty="0"/>
              <a:t>()</a:t>
            </a:r>
            <a:r>
              <a:rPr lang="zh-TW" altLang="en-US" sz="2000" dirty="0"/>
              <a:t>方法</a:t>
            </a:r>
            <a:endParaRPr lang="en-US" altLang="zh-TW" sz="2000" dirty="0"/>
          </a:p>
        </p:txBody>
      </p:sp>
    </p:spTree>
    <p:extLst>
      <p:ext uri="{BB962C8B-B14F-4D97-AF65-F5344CB8AC3E}">
        <p14:creationId xmlns:p14="http://schemas.microsoft.com/office/powerpoint/2010/main" val="290994753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9309147" cy="1320800"/>
          </a:xfrm>
        </p:spPr>
        <p:txBody>
          <a:bodyPr/>
          <a:lstStyle/>
          <a:p>
            <a:r>
              <a:rPr lang="en-US" altLang="zh-TW" sz="3600"/>
              <a:t>20-2 </a:t>
            </a:r>
            <a:r>
              <a:rPr lang="en-US" altLang="zh-TW"/>
              <a:t>JSP</a:t>
            </a:r>
            <a:r>
              <a:rPr lang="zh-TW" altLang="en-US" dirty="0"/>
              <a:t>動態網頁內的變數範圍</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58836" y="1348930"/>
            <a:ext cx="9391339" cy="5082691"/>
          </a:xfrm>
        </p:spPr>
        <p:txBody>
          <a:bodyPr>
            <a:normAutofit/>
          </a:bodyPr>
          <a:lstStyle/>
          <a:p>
            <a:pPr marL="342900" lvl="1" indent="-342900" algn="just"/>
            <a:r>
              <a:rPr lang="en-US" altLang="zh-TW" sz="2000" dirty="0"/>
              <a:t>Java Server Page(JSP</a:t>
            </a:r>
            <a:r>
              <a:rPr lang="zh-TW" altLang="en-US" sz="2000" dirty="0"/>
              <a:t>動態網頁</a:t>
            </a:r>
            <a:r>
              <a:rPr lang="en-US" altLang="zh-TW" sz="2000" dirty="0"/>
              <a:t>)</a:t>
            </a:r>
            <a:r>
              <a:rPr lang="zh-TW" altLang="en-US" sz="2000" dirty="0"/>
              <a:t>的</a:t>
            </a:r>
            <a:r>
              <a:rPr lang="en-US" altLang="zh-TW" sz="2000" dirty="0"/>
              <a:t>Variable Scope(</a:t>
            </a:r>
            <a:r>
              <a:rPr lang="zh-TW" altLang="en-US" sz="2000"/>
              <a:t>範圍</a:t>
            </a:r>
            <a:r>
              <a:rPr lang="en-US" altLang="zh-TW" sz="2000"/>
              <a:t>):</a:t>
            </a:r>
            <a:r>
              <a:rPr lang="zh-TW" altLang="en-US" sz="2000"/>
              <a:t>在</a:t>
            </a:r>
            <a:r>
              <a:rPr lang="en-US" altLang="zh-TW" sz="2000" dirty="0"/>
              <a:t>JSP</a:t>
            </a:r>
            <a:r>
              <a:rPr lang="zh-TW" altLang="en-US" sz="2000" dirty="0"/>
              <a:t>網頁中變數範圍分為</a:t>
            </a:r>
            <a:r>
              <a:rPr lang="en-US" altLang="zh-TW" sz="2000" dirty="0"/>
              <a:t>Page</a:t>
            </a:r>
            <a:r>
              <a:rPr lang="zh-TW" altLang="en-US" sz="2000" dirty="0"/>
              <a:t>、</a:t>
            </a:r>
            <a:r>
              <a:rPr lang="en-US" altLang="zh-TW" sz="2000" dirty="0"/>
              <a:t>Request</a:t>
            </a:r>
            <a:r>
              <a:rPr lang="zh-TW" altLang="en-US" sz="2000" dirty="0"/>
              <a:t>、</a:t>
            </a:r>
            <a:r>
              <a:rPr lang="en-US" altLang="zh-TW" sz="2000" dirty="0"/>
              <a:t>Session</a:t>
            </a:r>
            <a:r>
              <a:rPr lang="zh-TW" altLang="en-US" sz="2000" dirty="0"/>
              <a:t>與</a:t>
            </a:r>
            <a:r>
              <a:rPr lang="en-US" altLang="zh-TW" sz="2000" dirty="0"/>
              <a:t>Application</a:t>
            </a:r>
            <a:r>
              <a:rPr lang="zh-TW" altLang="en-US" sz="2000" dirty="0"/>
              <a:t>四種，用來在</a:t>
            </a:r>
            <a:r>
              <a:rPr lang="en-US" altLang="zh-TW" sz="2000" dirty="0"/>
              <a:t>JSP</a:t>
            </a:r>
            <a:r>
              <a:rPr lang="zh-TW" altLang="en-US" sz="2000" dirty="0"/>
              <a:t>網頁執行中依據不同的生命長度的變數提供程式存取的範圍。</a:t>
            </a:r>
          </a:p>
          <a:p>
            <a:pPr marL="742950" lvl="2" indent="-342900" algn="just">
              <a:buFont typeface="Wingdings" panose="05000000000000000000" pitchFamily="2" charset="2"/>
              <a:buChar char="l"/>
            </a:pPr>
            <a:r>
              <a:rPr lang="en-US" altLang="zh-TW" sz="2000" dirty="0"/>
              <a:t>Page </a:t>
            </a:r>
            <a:r>
              <a:rPr lang="en-US" altLang="zh-TW" sz="2000"/>
              <a:t>Scope</a:t>
            </a:r>
            <a:r>
              <a:rPr lang="zh-TW" altLang="en-US" sz="2000"/>
              <a:t>變數</a:t>
            </a:r>
            <a:r>
              <a:rPr lang="en-US" altLang="zh-TW" sz="2000"/>
              <a:t>: </a:t>
            </a:r>
            <a:r>
              <a:rPr lang="zh-TW" altLang="en-US" sz="2000" dirty="0"/>
              <a:t>變數只存活在單一網頁，若重新載入或其他使用者開啟另一個網頁時，原先產生的變數將不存在重新建立新的變數。</a:t>
            </a:r>
          </a:p>
          <a:p>
            <a:pPr marL="742950" lvl="2" indent="-342900" algn="just">
              <a:buFont typeface="Wingdings" panose="05000000000000000000" pitchFamily="2" charset="2"/>
              <a:buChar char="l"/>
            </a:pPr>
            <a:r>
              <a:rPr lang="en-US" altLang="zh-TW" sz="2000" dirty="0"/>
              <a:t>Request </a:t>
            </a:r>
            <a:r>
              <a:rPr lang="en-US" altLang="zh-TW" sz="2000"/>
              <a:t>Scope</a:t>
            </a:r>
            <a:r>
              <a:rPr lang="zh-TW" altLang="en-US" sz="2000"/>
              <a:t>變數</a:t>
            </a:r>
            <a:r>
              <a:rPr lang="en-US" altLang="zh-TW" sz="2000"/>
              <a:t>: </a:t>
            </a:r>
            <a:r>
              <a:rPr lang="zh-TW" altLang="en-US" sz="2000" dirty="0"/>
              <a:t>變數可以經由</a:t>
            </a:r>
            <a:r>
              <a:rPr lang="en-US" altLang="zh-TW" sz="2000" dirty="0"/>
              <a:t>Request(</a:t>
            </a:r>
            <a:r>
              <a:rPr lang="zh-TW" altLang="en-US" sz="2000" dirty="0"/>
              <a:t>請求</a:t>
            </a:r>
            <a:r>
              <a:rPr lang="en-US" altLang="zh-TW" sz="2000" dirty="0"/>
              <a:t>)</a:t>
            </a:r>
            <a:r>
              <a:rPr lang="zh-TW" altLang="en-US" sz="2000" dirty="0"/>
              <a:t>從</a:t>
            </a:r>
            <a:r>
              <a:rPr lang="en-US" altLang="zh-TW" sz="2000" dirty="0"/>
              <a:t>A</a:t>
            </a:r>
            <a:r>
              <a:rPr lang="zh-TW" altLang="en-US" sz="2000" dirty="0"/>
              <a:t>網頁傳到</a:t>
            </a:r>
            <a:r>
              <a:rPr lang="en-US" altLang="zh-TW" sz="2000" dirty="0"/>
              <a:t>B</a:t>
            </a:r>
            <a:r>
              <a:rPr lang="zh-TW" altLang="en-US" sz="2000" dirty="0"/>
              <a:t>網頁後就失效</a:t>
            </a:r>
            <a:r>
              <a:rPr lang="zh-TW" altLang="en-US" sz="2000"/>
              <a:t>，例如：送出</a:t>
            </a:r>
            <a:r>
              <a:rPr lang="en-US" altLang="zh-TW" sz="2000" dirty="0"/>
              <a:t>Form</a:t>
            </a:r>
            <a:r>
              <a:rPr lang="zh-TW" altLang="en-US" sz="2000" dirty="0"/>
              <a:t>表單後由</a:t>
            </a:r>
            <a:r>
              <a:rPr lang="en-US" altLang="zh-TW" sz="2000" dirty="0" err="1"/>
              <a:t>jsp</a:t>
            </a:r>
            <a:r>
              <a:rPr lang="zh-TW" altLang="en-US" sz="2000" dirty="0"/>
              <a:t>網頁或</a:t>
            </a:r>
            <a:r>
              <a:rPr lang="en-US" altLang="zh-TW" sz="2000" dirty="0"/>
              <a:t>Servlet</a:t>
            </a:r>
            <a:r>
              <a:rPr lang="zh-TW" altLang="en-US" sz="2000" dirty="0"/>
              <a:t>程式取得欄位的值。</a:t>
            </a:r>
          </a:p>
          <a:p>
            <a:pPr marL="742950" lvl="2" indent="-342900" algn="just">
              <a:buFont typeface="Wingdings" panose="05000000000000000000" pitchFamily="2" charset="2"/>
              <a:buChar char="l"/>
            </a:pPr>
            <a:r>
              <a:rPr lang="en-US" altLang="zh-TW" sz="2000" dirty="0"/>
              <a:t>Session </a:t>
            </a:r>
            <a:r>
              <a:rPr lang="en-US" altLang="zh-TW" sz="2000"/>
              <a:t>Scope</a:t>
            </a:r>
            <a:r>
              <a:rPr lang="zh-TW" altLang="en-US" sz="2000"/>
              <a:t>變數</a:t>
            </a:r>
            <a:r>
              <a:rPr lang="en-US" altLang="zh-TW" sz="2000"/>
              <a:t>: </a:t>
            </a:r>
            <a:r>
              <a:rPr lang="zh-TW" altLang="en-US" sz="2000" dirty="0"/>
              <a:t>當瀏覽器連結到伺服器時即產生，此變數會存活直到客戶端</a:t>
            </a:r>
            <a:r>
              <a:rPr lang="en-US" altLang="zh-TW" sz="2000" dirty="0"/>
              <a:t>(</a:t>
            </a:r>
            <a:r>
              <a:rPr lang="zh-TW" altLang="en-US" sz="2000" dirty="0"/>
              <a:t>瀏覽器</a:t>
            </a:r>
            <a:r>
              <a:rPr lang="en-US" altLang="zh-TW" sz="2000" dirty="0"/>
              <a:t>)</a:t>
            </a:r>
            <a:r>
              <a:rPr lang="zh-TW" altLang="en-US" sz="2000" dirty="0"/>
              <a:t>與伺服器中斷連線為止；關閉瀏覽器後便中斷連線，</a:t>
            </a:r>
            <a:r>
              <a:rPr lang="en-US" altLang="zh-TW" sz="2000" dirty="0"/>
              <a:t>session</a:t>
            </a:r>
            <a:r>
              <a:rPr lang="zh-TW" altLang="en-US" sz="2000" dirty="0"/>
              <a:t>變數也跟著結束。</a:t>
            </a:r>
          </a:p>
          <a:p>
            <a:pPr marL="742950" lvl="2" indent="-342900" algn="just">
              <a:buFont typeface="Wingdings" panose="05000000000000000000" pitchFamily="2" charset="2"/>
              <a:buChar char="l"/>
            </a:pPr>
            <a:r>
              <a:rPr lang="en-US" altLang="zh-TW" sz="2000" dirty="0"/>
              <a:t>Application </a:t>
            </a:r>
            <a:r>
              <a:rPr lang="en-US" altLang="zh-TW" sz="2000"/>
              <a:t>Scope</a:t>
            </a:r>
            <a:r>
              <a:rPr lang="zh-TW" altLang="en-US" sz="2000"/>
              <a:t>變數</a:t>
            </a:r>
            <a:r>
              <a:rPr lang="en-US" altLang="zh-TW" sz="2000"/>
              <a:t>: </a:t>
            </a:r>
            <a:r>
              <a:rPr lang="zh-TW" altLang="en-US" sz="2000" dirty="0"/>
              <a:t>為應用系統等級的變數，當網站伺服器</a:t>
            </a:r>
            <a:r>
              <a:rPr lang="en-US" altLang="zh-TW" sz="2000" dirty="0"/>
              <a:t>(web server)</a:t>
            </a:r>
            <a:r>
              <a:rPr lang="zh-TW" altLang="en-US" sz="2000" dirty="0"/>
              <a:t>開啟時就產生，直到關閉伺服器</a:t>
            </a:r>
            <a:r>
              <a:rPr lang="en-US" altLang="zh-TW" sz="2000" dirty="0"/>
              <a:t>application</a:t>
            </a:r>
            <a:r>
              <a:rPr lang="zh-TW" altLang="en-US" sz="2000" dirty="0"/>
              <a:t>變數才會結束。</a:t>
            </a:r>
            <a:endParaRPr lang="en-US" altLang="zh-TW" sz="2000" dirty="0"/>
          </a:p>
        </p:txBody>
      </p:sp>
    </p:spTree>
    <p:extLst>
      <p:ext uri="{BB962C8B-B14F-4D97-AF65-F5344CB8AC3E}">
        <p14:creationId xmlns:p14="http://schemas.microsoft.com/office/powerpoint/2010/main" val="13402053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9309147" cy="1320800"/>
          </a:xfrm>
        </p:spPr>
        <p:txBody>
          <a:bodyPr/>
          <a:lstStyle/>
          <a:p>
            <a:r>
              <a:rPr lang="en-US" altLang="zh-TW" sz="3600"/>
              <a:t>20-3 </a:t>
            </a:r>
            <a:r>
              <a:rPr lang="en-US" altLang="zh-TW"/>
              <a:t>JSP</a:t>
            </a:r>
            <a:r>
              <a:rPr lang="zh-TW" altLang="en-US" dirty="0"/>
              <a:t>網頁隱含變數</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58836" y="1348930"/>
            <a:ext cx="10418755" cy="5082691"/>
          </a:xfrm>
        </p:spPr>
        <p:txBody>
          <a:bodyPr>
            <a:normAutofit/>
          </a:bodyPr>
          <a:lstStyle/>
          <a:p>
            <a:pPr marL="342900" lvl="1" indent="-342900" algn="just"/>
            <a:r>
              <a:rPr lang="en-US" altLang="zh-TW" sz="2000" dirty="0"/>
              <a:t>JSP</a:t>
            </a:r>
            <a:r>
              <a:rPr lang="zh-TW" altLang="en-US" sz="2000" dirty="0"/>
              <a:t>中有</a:t>
            </a:r>
            <a:r>
              <a:rPr lang="en-US" altLang="zh-TW" sz="2000" dirty="0"/>
              <a:t>9</a:t>
            </a:r>
            <a:r>
              <a:rPr lang="zh-TW" altLang="en-US" sz="2000" dirty="0"/>
              <a:t>個隱含物件，不用宣告便可直接使用</a:t>
            </a:r>
            <a:endParaRPr lang="en-US" altLang="zh-TW" sz="2000" dirty="0"/>
          </a:p>
          <a:p>
            <a:pPr marL="0" lvl="1" indent="0" algn="just">
              <a:buNone/>
            </a:pPr>
            <a:endParaRPr lang="en-US" altLang="zh-TW" sz="2000" dirty="0"/>
          </a:p>
        </p:txBody>
      </p:sp>
      <p:graphicFrame>
        <p:nvGraphicFramePr>
          <p:cNvPr id="5" name="表格 5">
            <a:extLst>
              <a:ext uri="{FF2B5EF4-FFF2-40B4-BE49-F238E27FC236}">
                <a16:creationId xmlns:a16="http://schemas.microsoft.com/office/drawing/2014/main" id="{D2F1BCB8-2896-471F-B385-6F8238A70523}"/>
              </a:ext>
            </a:extLst>
          </p:cNvPr>
          <p:cNvGraphicFramePr>
            <a:graphicFrameLocks noGrp="1"/>
          </p:cNvGraphicFramePr>
          <p:nvPr>
            <p:extLst>
              <p:ext uri="{D42A27DB-BD31-4B8C-83A1-F6EECF244321}">
                <p14:modId xmlns:p14="http://schemas.microsoft.com/office/powerpoint/2010/main" val="788435385"/>
              </p:ext>
            </p:extLst>
          </p:nvPr>
        </p:nvGraphicFramePr>
        <p:xfrm>
          <a:off x="441788" y="2036075"/>
          <a:ext cx="8537825" cy="3708400"/>
        </p:xfrm>
        <a:graphic>
          <a:graphicData uri="http://schemas.openxmlformats.org/drawingml/2006/table">
            <a:tbl>
              <a:tblPr firstRow="1" bandRow="1">
                <a:tableStyleId>{5C22544A-7EE6-4342-B048-85BDC9FD1C3A}</a:tableStyleId>
              </a:tblPr>
              <a:tblGrid>
                <a:gridCol w="1535274">
                  <a:extLst>
                    <a:ext uri="{9D8B030D-6E8A-4147-A177-3AD203B41FA5}">
                      <a16:colId xmlns:a16="http://schemas.microsoft.com/office/drawing/2014/main" val="419909565"/>
                    </a:ext>
                  </a:extLst>
                </a:gridCol>
                <a:gridCol w="5239198">
                  <a:extLst>
                    <a:ext uri="{9D8B030D-6E8A-4147-A177-3AD203B41FA5}">
                      <a16:colId xmlns:a16="http://schemas.microsoft.com/office/drawing/2014/main" val="776498746"/>
                    </a:ext>
                  </a:extLst>
                </a:gridCol>
                <a:gridCol w="1763353">
                  <a:extLst>
                    <a:ext uri="{9D8B030D-6E8A-4147-A177-3AD203B41FA5}">
                      <a16:colId xmlns:a16="http://schemas.microsoft.com/office/drawing/2014/main" val="3866653302"/>
                    </a:ext>
                  </a:extLst>
                </a:gridCol>
              </a:tblGrid>
              <a:tr h="370840">
                <a:tc>
                  <a:txBody>
                    <a:bodyPr/>
                    <a:lstStyle/>
                    <a:p>
                      <a:pPr algn="ctr"/>
                      <a:r>
                        <a:rPr lang="en-US" altLang="zh-TW" dirty="0"/>
                        <a:t>Variable</a:t>
                      </a:r>
                      <a:endParaRPr lang="zh-TW" altLang="en-US" dirty="0"/>
                    </a:p>
                  </a:txBody>
                  <a:tcPr anchor="ctr"/>
                </a:tc>
                <a:tc>
                  <a:txBody>
                    <a:bodyPr/>
                    <a:lstStyle/>
                    <a:p>
                      <a:pPr algn="ctr"/>
                      <a:r>
                        <a:rPr lang="en-US" altLang="zh-TW" dirty="0"/>
                        <a:t>Type </a:t>
                      </a:r>
                      <a:endParaRPr lang="zh-TW" altLang="en-US" dirty="0"/>
                    </a:p>
                  </a:txBody>
                  <a:tcPr anchor="ctr"/>
                </a:tc>
                <a:tc>
                  <a:txBody>
                    <a:bodyPr/>
                    <a:lstStyle/>
                    <a:p>
                      <a:pPr algn="ctr"/>
                      <a:r>
                        <a:rPr lang="en-US" altLang="zh-TW" dirty="0"/>
                        <a:t>Scope</a:t>
                      </a:r>
                      <a:endParaRPr lang="zh-TW" altLang="en-US" dirty="0"/>
                    </a:p>
                  </a:txBody>
                  <a:tcPr anchor="ctr"/>
                </a:tc>
                <a:extLst>
                  <a:ext uri="{0D108BD9-81ED-4DB2-BD59-A6C34878D82A}">
                    <a16:rowId xmlns:a16="http://schemas.microsoft.com/office/drawing/2014/main" val="3350002274"/>
                  </a:ext>
                </a:extLst>
              </a:tr>
              <a:tr h="370840">
                <a:tc>
                  <a:txBody>
                    <a:bodyPr/>
                    <a:lstStyle/>
                    <a:p>
                      <a:pPr algn="ctr"/>
                      <a:r>
                        <a:rPr lang="en-US" altLang="zh-TW" dirty="0"/>
                        <a:t>application</a:t>
                      </a:r>
                      <a:endParaRPr lang="zh-TW" altLang="en-US" dirty="0"/>
                    </a:p>
                  </a:txBody>
                  <a:tcPr anchor="ctr"/>
                </a:tc>
                <a:tc>
                  <a:txBody>
                    <a:bodyPr/>
                    <a:lstStyle/>
                    <a:p>
                      <a:pPr algn="ctr"/>
                      <a:r>
                        <a:rPr lang="en-US" altLang="zh-TW" dirty="0" err="1"/>
                        <a:t>javax.servlet.ServletContext</a:t>
                      </a:r>
                      <a:r>
                        <a:rPr lang="en-US" altLang="zh-TW" dirty="0"/>
                        <a:t> </a:t>
                      </a:r>
                      <a:endParaRPr lang="zh-TW" altLang="en-US" dirty="0"/>
                    </a:p>
                  </a:txBody>
                  <a:tcPr anchor="ctr"/>
                </a:tc>
                <a:tc>
                  <a:txBody>
                    <a:bodyPr/>
                    <a:lstStyle/>
                    <a:p>
                      <a:pPr algn="ctr"/>
                      <a:r>
                        <a:rPr lang="en-US" altLang="zh-TW" dirty="0"/>
                        <a:t>application</a:t>
                      </a:r>
                      <a:endParaRPr lang="zh-TW" altLang="en-US" dirty="0"/>
                    </a:p>
                  </a:txBody>
                  <a:tcPr anchor="ctr"/>
                </a:tc>
                <a:extLst>
                  <a:ext uri="{0D108BD9-81ED-4DB2-BD59-A6C34878D82A}">
                    <a16:rowId xmlns:a16="http://schemas.microsoft.com/office/drawing/2014/main" val="3480839096"/>
                  </a:ext>
                </a:extLst>
              </a:tr>
              <a:tr h="370840">
                <a:tc>
                  <a:txBody>
                    <a:bodyPr/>
                    <a:lstStyle/>
                    <a:p>
                      <a:pPr algn="ctr"/>
                      <a:r>
                        <a:rPr lang="en-US" altLang="zh-TW" dirty="0"/>
                        <a:t>session</a:t>
                      </a:r>
                      <a:endParaRPr lang="zh-TW" altLang="en-US" dirty="0"/>
                    </a:p>
                  </a:txBody>
                  <a:tcPr anchor="ctr"/>
                </a:tc>
                <a:tc>
                  <a:txBody>
                    <a:bodyPr/>
                    <a:lstStyle/>
                    <a:p>
                      <a:pPr algn="ctr"/>
                      <a:r>
                        <a:rPr lang="en-US" altLang="zh-TW" dirty="0" err="1"/>
                        <a:t>javax.servlet.http.HttpSession</a:t>
                      </a:r>
                      <a:endParaRPr lang="zh-TW" altLang="en-US" dirty="0"/>
                    </a:p>
                  </a:txBody>
                  <a:tcPr anchor="ctr"/>
                </a:tc>
                <a:tc>
                  <a:txBody>
                    <a:bodyPr/>
                    <a:lstStyle/>
                    <a:p>
                      <a:pPr algn="ctr"/>
                      <a:r>
                        <a:rPr lang="en-US" altLang="zh-TW" dirty="0"/>
                        <a:t>session</a:t>
                      </a:r>
                      <a:endParaRPr lang="zh-TW" altLang="en-US" dirty="0"/>
                    </a:p>
                  </a:txBody>
                  <a:tcPr anchor="ctr"/>
                </a:tc>
                <a:extLst>
                  <a:ext uri="{0D108BD9-81ED-4DB2-BD59-A6C34878D82A}">
                    <a16:rowId xmlns:a16="http://schemas.microsoft.com/office/drawing/2014/main" val="2597116395"/>
                  </a:ext>
                </a:extLst>
              </a:tr>
              <a:tr h="370840">
                <a:tc>
                  <a:txBody>
                    <a:bodyPr/>
                    <a:lstStyle/>
                    <a:p>
                      <a:pPr algn="ctr"/>
                      <a:r>
                        <a:rPr lang="en-US" altLang="zh-TW"/>
                        <a:t>request </a:t>
                      </a:r>
                      <a:endParaRPr lang="zh-TW" altLang="en-US" dirty="0"/>
                    </a:p>
                  </a:txBody>
                  <a:tcPr anchor="ctr"/>
                </a:tc>
                <a:tc>
                  <a:txBody>
                    <a:bodyPr/>
                    <a:lstStyle/>
                    <a:p>
                      <a:pPr algn="ctr"/>
                      <a:r>
                        <a:rPr lang="en-US" altLang="zh-TW" dirty="0" err="1"/>
                        <a:t>javax.servlet.http.HttpServletRequest</a:t>
                      </a:r>
                      <a:r>
                        <a:rPr lang="en-US" altLang="zh-TW" dirty="0"/>
                        <a:t> </a:t>
                      </a:r>
                      <a:endParaRPr lang="zh-TW" altLang="en-US" dirty="0"/>
                    </a:p>
                  </a:txBody>
                  <a:tcPr anchor="ctr"/>
                </a:tc>
                <a:tc>
                  <a:txBody>
                    <a:bodyPr/>
                    <a:lstStyle/>
                    <a:p>
                      <a:pPr algn="ctr"/>
                      <a:r>
                        <a:rPr lang="en-US" altLang="zh-TW" dirty="0"/>
                        <a:t>request </a:t>
                      </a:r>
                      <a:endParaRPr lang="zh-TW" altLang="en-US" dirty="0"/>
                    </a:p>
                  </a:txBody>
                  <a:tcPr anchor="ctr"/>
                </a:tc>
                <a:extLst>
                  <a:ext uri="{0D108BD9-81ED-4DB2-BD59-A6C34878D82A}">
                    <a16:rowId xmlns:a16="http://schemas.microsoft.com/office/drawing/2014/main" val="2403450106"/>
                  </a:ext>
                </a:extLst>
              </a:tr>
              <a:tr h="370840">
                <a:tc>
                  <a:txBody>
                    <a:bodyPr/>
                    <a:lstStyle/>
                    <a:p>
                      <a:pPr algn="ctr"/>
                      <a:r>
                        <a:rPr lang="en-US" altLang="zh-TW"/>
                        <a:t>response </a:t>
                      </a:r>
                      <a:endParaRPr lang="zh-TW" altLang="en-US" dirty="0"/>
                    </a:p>
                  </a:txBody>
                  <a:tcPr anchor="ctr"/>
                </a:tc>
                <a:tc>
                  <a:txBody>
                    <a:bodyPr/>
                    <a:lstStyle/>
                    <a:p>
                      <a:pPr algn="ctr"/>
                      <a:r>
                        <a:rPr lang="en-US" altLang="zh-TW" dirty="0" err="1"/>
                        <a:t>javax.servlet.http.HttpServletResponse</a:t>
                      </a:r>
                      <a:endParaRPr lang="zh-TW" altLang="en-US"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dirty="0"/>
                        <a:t>page</a:t>
                      </a:r>
                      <a:endParaRPr lang="zh-TW" altLang="en-US" dirty="0"/>
                    </a:p>
                  </a:txBody>
                  <a:tcPr anchor="ctr"/>
                </a:tc>
                <a:extLst>
                  <a:ext uri="{0D108BD9-81ED-4DB2-BD59-A6C34878D82A}">
                    <a16:rowId xmlns:a16="http://schemas.microsoft.com/office/drawing/2014/main" val="2376468935"/>
                  </a:ext>
                </a:extLst>
              </a:tr>
              <a:tr h="370840">
                <a:tc>
                  <a:txBody>
                    <a:bodyPr/>
                    <a:lstStyle/>
                    <a:p>
                      <a:pPr algn="ctr"/>
                      <a:r>
                        <a:rPr lang="en-US" altLang="zh-TW" dirty="0"/>
                        <a:t>out</a:t>
                      </a:r>
                      <a:endParaRPr lang="zh-TW" altLang="en-US" dirty="0"/>
                    </a:p>
                  </a:txBody>
                  <a:tcPr anchor="ctr"/>
                </a:tc>
                <a:tc>
                  <a:txBody>
                    <a:bodyPr/>
                    <a:lstStyle/>
                    <a:p>
                      <a:pPr algn="ctr"/>
                      <a:r>
                        <a:rPr lang="en-US" altLang="zh-TW" dirty="0" err="1"/>
                        <a:t>javax.servlet.jsp.JspWriter</a:t>
                      </a:r>
                      <a:endParaRPr lang="zh-TW" altLang="en-US"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dirty="0"/>
                        <a:t>page</a:t>
                      </a:r>
                      <a:endParaRPr lang="zh-TW" altLang="en-US" dirty="0"/>
                    </a:p>
                  </a:txBody>
                  <a:tcPr anchor="ctr"/>
                </a:tc>
                <a:extLst>
                  <a:ext uri="{0D108BD9-81ED-4DB2-BD59-A6C34878D82A}">
                    <a16:rowId xmlns:a16="http://schemas.microsoft.com/office/drawing/2014/main" val="645837146"/>
                  </a:ext>
                </a:extLst>
              </a:tr>
              <a:tr h="370840">
                <a:tc>
                  <a:txBody>
                    <a:bodyPr/>
                    <a:lstStyle/>
                    <a:p>
                      <a:pPr algn="ctr"/>
                      <a:r>
                        <a:rPr lang="en-US" altLang="zh-TW" dirty="0"/>
                        <a:t>page</a:t>
                      </a:r>
                      <a:endParaRPr lang="zh-TW" altLang="en-US" dirty="0"/>
                    </a:p>
                  </a:txBody>
                  <a:tcPr anchor="ctr"/>
                </a:tc>
                <a:tc>
                  <a:txBody>
                    <a:bodyPr/>
                    <a:lstStyle/>
                    <a:p>
                      <a:pPr algn="ctr"/>
                      <a:r>
                        <a:rPr lang="en-US" altLang="zh-TW" dirty="0" err="1"/>
                        <a:t>java.lang.Object</a:t>
                      </a:r>
                      <a:r>
                        <a:rPr lang="en-US" altLang="zh-TW" dirty="0"/>
                        <a:t> </a:t>
                      </a:r>
                      <a:endParaRPr lang="zh-TW" altLang="en-US" dirty="0"/>
                    </a:p>
                  </a:txBody>
                  <a:tcPr anchor="ctr"/>
                </a:tc>
                <a:tc>
                  <a:txBody>
                    <a:bodyPr/>
                    <a:lstStyle/>
                    <a:p>
                      <a:pPr algn="ctr"/>
                      <a:r>
                        <a:rPr lang="en-US" altLang="zh-TW" dirty="0"/>
                        <a:t>none</a:t>
                      </a:r>
                      <a:endParaRPr lang="zh-TW" altLang="en-US" dirty="0"/>
                    </a:p>
                  </a:txBody>
                  <a:tcPr anchor="ctr"/>
                </a:tc>
                <a:extLst>
                  <a:ext uri="{0D108BD9-81ED-4DB2-BD59-A6C34878D82A}">
                    <a16:rowId xmlns:a16="http://schemas.microsoft.com/office/drawing/2014/main" val="1074283227"/>
                  </a:ext>
                </a:extLst>
              </a:tr>
              <a:tr h="370840">
                <a:tc>
                  <a:txBody>
                    <a:bodyPr/>
                    <a:lstStyle/>
                    <a:p>
                      <a:pPr algn="ctr"/>
                      <a:r>
                        <a:rPr lang="en-US" altLang="zh-TW" dirty="0" err="1"/>
                        <a:t>pageContext</a:t>
                      </a:r>
                      <a:endParaRPr lang="zh-TW" altLang="en-US" dirty="0"/>
                    </a:p>
                  </a:txBody>
                  <a:tcPr anchor="ctr"/>
                </a:tc>
                <a:tc>
                  <a:txBody>
                    <a:bodyPr/>
                    <a:lstStyle/>
                    <a:p>
                      <a:pPr algn="ctr"/>
                      <a:r>
                        <a:rPr lang="en-US" altLang="zh-TW" dirty="0" err="1"/>
                        <a:t>javax.servlet.jsp.PageContext</a:t>
                      </a:r>
                      <a:endParaRPr lang="zh-TW" altLang="en-US" dirty="0"/>
                    </a:p>
                  </a:txBody>
                  <a:tcPr anchor="ctr"/>
                </a:tc>
                <a:tc>
                  <a:txBody>
                    <a:bodyPr/>
                    <a:lstStyle/>
                    <a:p>
                      <a:pPr algn="ctr"/>
                      <a:r>
                        <a:rPr lang="en-US" altLang="zh-TW" dirty="0"/>
                        <a:t>page</a:t>
                      </a:r>
                      <a:endParaRPr lang="zh-TW" altLang="en-US" dirty="0"/>
                    </a:p>
                  </a:txBody>
                  <a:tcPr anchor="ctr"/>
                </a:tc>
                <a:extLst>
                  <a:ext uri="{0D108BD9-81ED-4DB2-BD59-A6C34878D82A}">
                    <a16:rowId xmlns:a16="http://schemas.microsoft.com/office/drawing/2014/main" val="2034019720"/>
                  </a:ext>
                </a:extLst>
              </a:tr>
              <a:tr h="370840">
                <a:tc>
                  <a:txBody>
                    <a:bodyPr/>
                    <a:lstStyle/>
                    <a:p>
                      <a:pPr algn="ctr"/>
                      <a:r>
                        <a:rPr lang="en-US" altLang="zh-TW" dirty="0"/>
                        <a:t>config</a:t>
                      </a:r>
                      <a:endParaRPr lang="zh-TW" altLang="en-US" dirty="0"/>
                    </a:p>
                  </a:txBody>
                  <a:tcPr anchor="ctr"/>
                </a:tc>
                <a:tc>
                  <a:txBody>
                    <a:bodyPr/>
                    <a:lstStyle/>
                    <a:p>
                      <a:pPr algn="ctr"/>
                      <a:r>
                        <a:rPr lang="en-US" altLang="zh-TW" dirty="0" err="1"/>
                        <a:t>javax.servlet.ServletConfig</a:t>
                      </a:r>
                      <a:endParaRPr lang="zh-TW" altLang="en-US" dirty="0"/>
                    </a:p>
                  </a:txBody>
                  <a:tcPr anchor="ctr"/>
                </a:tc>
                <a:tc>
                  <a:txBody>
                    <a:bodyPr/>
                    <a:lstStyle/>
                    <a:p>
                      <a:pPr algn="ctr"/>
                      <a:r>
                        <a:rPr lang="en-US" altLang="zh-TW" dirty="0"/>
                        <a:t>page</a:t>
                      </a:r>
                      <a:endParaRPr lang="zh-TW" altLang="en-US" dirty="0"/>
                    </a:p>
                  </a:txBody>
                  <a:tcPr anchor="ctr"/>
                </a:tc>
                <a:extLst>
                  <a:ext uri="{0D108BD9-81ED-4DB2-BD59-A6C34878D82A}">
                    <a16:rowId xmlns:a16="http://schemas.microsoft.com/office/drawing/2014/main" val="825280918"/>
                  </a:ext>
                </a:extLst>
              </a:tr>
              <a:tr h="370840">
                <a:tc>
                  <a:txBody>
                    <a:bodyPr/>
                    <a:lstStyle/>
                    <a:p>
                      <a:pPr algn="ctr"/>
                      <a:r>
                        <a:rPr lang="en-US" altLang="zh-TW" dirty="0"/>
                        <a:t>exception</a:t>
                      </a:r>
                      <a:endParaRPr lang="zh-TW" altLang="en-US" dirty="0"/>
                    </a:p>
                  </a:txBody>
                  <a:tcPr anchor="ctr"/>
                </a:tc>
                <a:tc>
                  <a:txBody>
                    <a:bodyPr/>
                    <a:lstStyle/>
                    <a:p>
                      <a:pPr algn="ctr"/>
                      <a:r>
                        <a:rPr lang="en-US" altLang="zh-TW" dirty="0" err="1"/>
                        <a:t>java.lang.Throwable</a:t>
                      </a:r>
                      <a:endParaRPr lang="zh-TW" altLang="en-US" dirty="0"/>
                    </a:p>
                  </a:txBody>
                  <a:tcPr anchor="ctr"/>
                </a:tc>
                <a:tc>
                  <a:txBody>
                    <a:bodyPr/>
                    <a:lstStyle/>
                    <a:p>
                      <a:pPr algn="ctr"/>
                      <a:r>
                        <a:rPr lang="en-US" altLang="zh-TW" dirty="0"/>
                        <a:t>page</a:t>
                      </a:r>
                      <a:endParaRPr lang="zh-TW" altLang="en-US" dirty="0"/>
                    </a:p>
                  </a:txBody>
                  <a:tcPr anchor="ctr"/>
                </a:tc>
                <a:extLst>
                  <a:ext uri="{0D108BD9-81ED-4DB2-BD59-A6C34878D82A}">
                    <a16:rowId xmlns:a16="http://schemas.microsoft.com/office/drawing/2014/main" val="3394124817"/>
                  </a:ext>
                </a:extLst>
              </a:tr>
            </a:tbl>
          </a:graphicData>
        </a:graphic>
      </p:graphicFrame>
    </p:spTree>
    <p:extLst>
      <p:ext uri="{BB962C8B-B14F-4D97-AF65-F5344CB8AC3E}">
        <p14:creationId xmlns:p14="http://schemas.microsoft.com/office/powerpoint/2010/main" val="111261494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E208C0-E806-498B-AB05-FDEEAE0FF1EC}"/>
              </a:ext>
            </a:extLst>
          </p:cNvPr>
          <p:cNvSpPr>
            <a:spLocks noGrp="1"/>
          </p:cNvSpPr>
          <p:nvPr>
            <p:ph type="ctrTitle"/>
          </p:nvPr>
        </p:nvSpPr>
        <p:spPr>
          <a:xfrm>
            <a:off x="-95702" y="1202076"/>
            <a:ext cx="10421229" cy="3318553"/>
          </a:xfrm>
        </p:spPr>
        <p:txBody>
          <a:bodyPr>
            <a:normAutofit/>
          </a:bodyPr>
          <a:lstStyle/>
          <a:p>
            <a:pPr algn="ctr"/>
            <a:r>
              <a:rPr lang="en-US" altLang="zh-TW" sz="5400" dirty="0"/>
              <a:t>Module 21</a:t>
            </a:r>
            <a:br>
              <a:rPr lang="en-US" altLang="zh-TW" sz="5400" dirty="0"/>
            </a:br>
            <a:r>
              <a:rPr lang="en-US" altLang="zh-TW" dirty="0"/>
              <a:t>JSP Scripting Elements</a:t>
            </a:r>
            <a:br>
              <a:rPr lang="en-US" altLang="zh-TW" dirty="0"/>
            </a:br>
            <a:r>
              <a:rPr lang="zh-TW" altLang="en-US" dirty="0"/>
              <a:t>基礎設計</a:t>
            </a:r>
            <a:endParaRPr lang="zh-TW" altLang="en-US" b="1" dirty="0"/>
          </a:p>
        </p:txBody>
      </p:sp>
    </p:spTree>
    <p:extLst>
      <p:ext uri="{BB962C8B-B14F-4D97-AF65-F5344CB8AC3E}">
        <p14:creationId xmlns:p14="http://schemas.microsoft.com/office/powerpoint/2010/main" val="347708406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p:txBody>
          <a:bodyPr/>
          <a:lstStyle/>
          <a:p>
            <a:r>
              <a:rPr lang="en-US" altLang="zh-TW" sz="3600" dirty="0"/>
              <a:t>2-1</a:t>
            </a:r>
            <a:r>
              <a:rPr lang="zh-TW" altLang="en-US" sz="3600" dirty="0"/>
              <a:t> 動態網頁的基本開發環境簡介</a:t>
            </a:r>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512948" y="2068122"/>
            <a:ext cx="9668742" cy="3880773"/>
          </a:xfrm>
        </p:spPr>
        <p:txBody>
          <a:bodyPr>
            <a:normAutofit/>
          </a:bodyPr>
          <a:lstStyle/>
          <a:p>
            <a:pPr marL="0" indent="0">
              <a:buNone/>
            </a:pPr>
            <a:r>
              <a:rPr lang="zh-TW" altLang="en-US" sz="2000" dirty="0"/>
              <a:t>動態網頁的基本開發環境需求</a:t>
            </a:r>
            <a:endParaRPr lang="en-US" altLang="zh-TW" sz="2000" dirty="0"/>
          </a:p>
          <a:p>
            <a:r>
              <a:rPr lang="en-US" altLang="zh-TW" sz="2000" dirty="0"/>
              <a:t>Java</a:t>
            </a:r>
            <a:r>
              <a:rPr lang="zh-TW" altLang="en-US" sz="2000" dirty="0"/>
              <a:t> </a:t>
            </a:r>
            <a:r>
              <a:rPr lang="en-US" altLang="zh-TW" sz="2000" dirty="0"/>
              <a:t>JDK</a:t>
            </a:r>
            <a:r>
              <a:rPr lang="zh-TW" altLang="en-US" sz="2000" dirty="0"/>
              <a:t>開發工具</a:t>
            </a:r>
            <a:endParaRPr lang="en-US" altLang="zh-TW" sz="2000" dirty="0"/>
          </a:p>
          <a:p>
            <a:r>
              <a:rPr lang="en-US" altLang="zh-TW" sz="2000" dirty="0"/>
              <a:t>Tomcat</a:t>
            </a:r>
            <a:r>
              <a:rPr lang="zh-TW" altLang="en-US" sz="2000" dirty="0"/>
              <a:t> </a:t>
            </a:r>
            <a:r>
              <a:rPr lang="en-US" altLang="zh-TW" sz="2000" dirty="0"/>
              <a:t>Web</a:t>
            </a:r>
            <a:r>
              <a:rPr lang="zh-TW" altLang="en-US" sz="2000" dirty="0"/>
              <a:t> </a:t>
            </a:r>
            <a:r>
              <a:rPr lang="en-US" altLang="zh-TW" sz="2000" dirty="0"/>
              <a:t>Server</a:t>
            </a:r>
          </a:p>
          <a:p>
            <a:r>
              <a:rPr lang="en-US" altLang="zh-TW" sz="2000" dirty="0"/>
              <a:t>Eclipse</a:t>
            </a:r>
            <a:r>
              <a:rPr lang="zh-TW" altLang="en-US" sz="2000" dirty="0"/>
              <a:t> </a:t>
            </a:r>
            <a:r>
              <a:rPr lang="en-US" altLang="zh-TW" sz="2000" dirty="0"/>
              <a:t>IDE</a:t>
            </a:r>
            <a:r>
              <a:rPr lang="zh-TW" altLang="en-US" sz="2000" dirty="0"/>
              <a:t>整合開發工具</a:t>
            </a:r>
            <a:endParaRPr lang="en-US" altLang="zh-TW" sz="2000" dirty="0"/>
          </a:p>
          <a:p>
            <a:r>
              <a:rPr lang="en-US" altLang="zh-TW" sz="2000" dirty="0"/>
              <a:t>MS</a:t>
            </a:r>
            <a:r>
              <a:rPr lang="zh-TW" altLang="en-US" sz="2000" dirty="0"/>
              <a:t> </a:t>
            </a:r>
            <a:r>
              <a:rPr lang="en-US" altLang="zh-TW" sz="2000" dirty="0"/>
              <a:t>SQL</a:t>
            </a:r>
            <a:r>
              <a:rPr lang="zh-TW" altLang="en-US" sz="2000" dirty="0"/>
              <a:t> </a:t>
            </a:r>
            <a:r>
              <a:rPr lang="en-US" altLang="zh-TW" sz="2000" dirty="0"/>
              <a:t>Server</a:t>
            </a:r>
            <a:r>
              <a:rPr lang="zh-TW" altLang="en-US" sz="2000" dirty="0"/>
              <a:t>資料庫</a:t>
            </a:r>
            <a:endParaRPr lang="en-US" altLang="zh-TW" sz="2000" dirty="0"/>
          </a:p>
        </p:txBody>
      </p:sp>
    </p:spTree>
    <p:extLst>
      <p:ext uri="{BB962C8B-B14F-4D97-AF65-F5344CB8AC3E}">
        <p14:creationId xmlns:p14="http://schemas.microsoft.com/office/powerpoint/2010/main" val="309913396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168767" y="229170"/>
            <a:ext cx="9417022" cy="1202647"/>
          </a:xfrm>
        </p:spPr>
        <p:txBody>
          <a:bodyPr/>
          <a:lstStyle/>
          <a:p>
            <a:r>
              <a:rPr lang="en-US" altLang="zh-TW" dirty="0"/>
              <a:t>JSP</a:t>
            </a:r>
            <a:r>
              <a:rPr lang="zh-TW" altLang="en-US" dirty="0"/>
              <a:t>組成元素</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17740" y="937800"/>
            <a:ext cx="9432436" cy="6197600"/>
          </a:xfrm>
        </p:spPr>
        <p:txBody>
          <a:bodyPr>
            <a:normAutofit/>
          </a:bodyPr>
          <a:lstStyle/>
          <a:p>
            <a:pPr marL="0" lvl="1" indent="0" algn="just">
              <a:buNone/>
            </a:pPr>
            <a:r>
              <a:rPr lang="en-US" altLang="zh-TW" sz="2000" dirty="0"/>
              <a:t>Java Server Page(JSP</a:t>
            </a:r>
            <a:r>
              <a:rPr lang="zh-TW" altLang="en-US" sz="2000" dirty="0"/>
              <a:t>動態網頁</a:t>
            </a:r>
            <a:r>
              <a:rPr lang="en-US" altLang="zh-TW" sz="2000" dirty="0"/>
              <a:t>)</a:t>
            </a:r>
            <a:r>
              <a:rPr lang="zh-TW" altLang="en-US" sz="2000" dirty="0"/>
              <a:t>的組成元素</a:t>
            </a:r>
            <a:endParaRPr lang="en-US" altLang="zh-TW" sz="2000" dirty="0"/>
          </a:p>
          <a:p>
            <a:pPr marL="342900" lvl="1" indent="-342900" algn="just"/>
            <a:r>
              <a:rPr lang="en-US" altLang="zh-TW" sz="2000" dirty="0"/>
              <a:t>HTML</a:t>
            </a:r>
            <a:r>
              <a:rPr lang="zh-TW" altLang="en-US" sz="2000" dirty="0"/>
              <a:t>標籤</a:t>
            </a:r>
            <a:endParaRPr lang="en-US" altLang="zh-TW" sz="2000" dirty="0"/>
          </a:p>
          <a:p>
            <a:pPr marL="342900" lvl="1" indent="-342900" algn="just"/>
            <a:r>
              <a:rPr lang="en-US" altLang="zh-TW" sz="2000" dirty="0"/>
              <a:t>Scripting Elements (</a:t>
            </a:r>
            <a:r>
              <a:rPr lang="zh-TW" altLang="en-US" sz="2000" dirty="0"/>
              <a:t>描述語言元素</a:t>
            </a:r>
            <a:r>
              <a:rPr lang="en-US" altLang="zh-TW" sz="2000" dirty="0"/>
              <a:t>)</a:t>
            </a:r>
          </a:p>
          <a:p>
            <a:pPr marL="342900" lvl="1" indent="-342900" algn="just"/>
            <a:endParaRPr lang="en-US" altLang="zh-TW" sz="2000" dirty="0"/>
          </a:p>
          <a:p>
            <a:pPr marL="342900" lvl="1" indent="-342900" algn="just"/>
            <a:endParaRPr lang="en-US" altLang="zh-TW" sz="2000" dirty="0"/>
          </a:p>
          <a:p>
            <a:pPr marL="342900" lvl="1" indent="-342900" algn="just"/>
            <a:endParaRPr lang="en-US" altLang="zh-TW" sz="2000" dirty="0"/>
          </a:p>
          <a:p>
            <a:pPr marL="342900" lvl="1" indent="-342900" algn="just"/>
            <a:endParaRPr lang="en-US" altLang="zh-TW" sz="2000" dirty="0"/>
          </a:p>
          <a:p>
            <a:pPr marL="342900" lvl="1" indent="-342900" algn="just"/>
            <a:endParaRPr lang="en-US" altLang="zh-TW" sz="2000" dirty="0"/>
          </a:p>
          <a:p>
            <a:pPr marL="0" lvl="1" indent="0" algn="just">
              <a:buNone/>
            </a:pPr>
            <a:endParaRPr lang="en-US" altLang="zh-TW" sz="2000" dirty="0"/>
          </a:p>
          <a:p>
            <a:pPr marL="0" lvl="1" indent="0" algn="just">
              <a:buNone/>
            </a:pPr>
            <a:endParaRPr lang="en-US" altLang="zh-TW" sz="2000" dirty="0"/>
          </a:p>
          <a:p>
            <a:pPr marL="342900" lvl="1" indent="-342900" algn="just"/>
            <a:r>
              <a:rPr lang="en-US" altLang="zh-TW" sz="2000" dirty="0"/>
              <a:t>Standard Tags(</a:t>
            </a:r>
            <a:r>
              <a:rPr lang="zh-TW" altLang="en-US" sz="2000" dirty="0"/>
              <a:t>標準標籤</a:t>
            </a:r>
            <a:r>
              <a:rPr lang="en-US" altLang="zh-TW" sz="2000" dirty="0"/>
              <a:t>)</a:t>
            </a:r>
          </a:p>
          <a:p>
            <a:pPr marL="342900" lvl="1" indent="-342900" algn="just"/>
            <a:r>
              <a:rPr lang="en-US" altLang="zh-TW" sz="2000" dirty="0"/>
              <a:t>Expression Language</a:t>
            </a:r>
            <a:r>
              <a:rPr lang="en-US" altLang="zh-TW" sz="2000"/>
              <a:t>(EL:</a:t>
            </a:r>
            <a:r>
              <a:rPr lang="zh-TW" altLang="en-US" sz="2000"/>
              <a:t>運算</a:t>
            </a:r>
            <a:r>
              <a:rPr lang="zh-TW" altLang="en-US" sz="2000" dirty="0"/>
              <a:t>式語言</a:t>
            </a:r>
            <a:r>
              <a:rPr lang="en-US" altLang="zh-TW" sz="2000" dirty="0"/>
              <a:t>)</a:t>
            </a:r>
          </a:p>
          <a:p>
            <a:pPr marL="342900" lvl="1" indent="-342900" algn="just"/>
            <a:r>
              <a:rPr lang="en-US" altLang="zh-TW" sz="2000" dirty="0"/>
              <a:t>JSP Standard Tag Library</a:t>
            </a:r>
            <a:r>
              <a:rPr lang="en-US" altLang="zh-TW" sz="2000"/>
              <a:t>(JSTL: </a:t>
            </a:r>
            <a:r>
              <a:rPr lang="zh-TW" altLang="en-US" sz="2000" dirty="0"/>
              <a:t>標準標籤庫</a:t>
            </a:r>
            <a:r>
              <a:rPr lang="en-US" altLang="zh-TW" sz="2000" dirty="0"/>
              <a:t>)</a:t>
            </a:r>
          </a:p>
          <a:p>
            <a:pPr marL="342900" lvl="1" indent="-342900" algn="just"/>
            <a:endParaRPr lang="en-US" altLang="zh-TW" sz="2000" dirty="0"/>
          </a:p>
        </p:txBody>
      </p:sp>
      <p:graphicFrame>
        <p:nvGraphicFramePr>
          <p:cNvPr id="4" name="表格 4">
            <a:extLst>
              <a:ext uri="{FF2B5EF4-FFF2-40B4-BE49-F238E27FC236}">
                <a16:creationId xmlns:a16="http://schemas.microsoft.com/office/drawing/2014/main" id="{FFCD0400-4DE8-4C28-A78B-DF5EDBA1A42B}"/>
              </a:ext>
            </a:extLst>
          </p:cNvPr>
          <p:cNvGraphicFramePr>
            <a:graphicFrameLocks noGrp="1"/>
          </p:cNvGraphicFramePr>
          <p:nvPr>
            <p:extLst>
              <p:ext uri="{D42A27DB-BD31-4B8C-83A1-F6EECF244321}">
                <p14:modId xmlns:p14="http://schemas.microsoft.com/office/powerpoint/2010/main" val="1829045257"/>
              </p:ext>
            </p:extLst>
          </p:nvPr>
        </p:nvGraphicFramePr>
        <p:xfrm>
          <a:off x="1868379" y="2484804"/>
          <a:ext cx="5252378" cy="2468880"/>
        </p:xfrm>
        <a:graphic>
          <a:graphicData uri="http://schemas.openxmlformats.org/drawingml/2006/table">
            <a:tbl>
              <a:tblPr firstRow="1" bandRow="1">
                <a:tableStyleId>{5C22544A-7EE6-4342-B048-85BDC9FD1C3A}</a:tableStyleId>
              </a:tblPr>
              <a:tblGrid>
                <a:gridCol w="2626189">
                  <a:extLst>
                    <a:ext uri="{9D8B030D-6E8A-4147-A177-3AD203B41FA5}">
                      <a16:colId xmlns:a16="http://schemas.microsoft.com/office/drawing/2014/main" val="1748440842"/>
                    </a:ext>
                  </a:extLst>
                </a:gridCol>
                <a:gridCol w="2626189">
                  <a:extLst>
                    <a:ext uri="{9D8B030D-6E8A-4147-A177-3AD203B41FA5}">
                      <a16:colId xmlns:a16="http://schemas.microsoft.com/office/drawing/2014/main" val="3635200523"/>
                    </a:ext>
                  </a:extLst>
                </a:gridCol>
              </a:tblGrid>
              <a:tr h="548280">
                <a:tc>
                  <a:txBody>
                    <a:bodyPr/>
                    <a:lstStyle/>
                    <a:p>
                      <a:pPr algn="ctr"/>
                      <a:r>
                        <a:rPr lang="en-US" altLang="zh-TW" dirty="0">
                          <a:latin typeface="Consolas" panose="020B0609020204030204" pitchFamily="49" charset="0"/>
                        </a:rPr>
                        <a:t>Scripting Elements</a:t>
                      </a:r>
                    </a:p>
                    <a:p>
                      <a:pPr algn="ctr"/>
                      <a:r>
                        <a:rPr lang="en-US" altLang="zh-TW" dirty="0">
                          <a:latin typeface="Consolas" panose="020B0609020204030204" pitchFamily="49" charset="0"/>
                        </a:rPr>
                        <a:t>(</a:t>
                      </a:r>
                      <a:r>
                        <a:rPr lang="zh-TW" altLang="en-US" dirty="0">
                          <a:latin typeface="Consolas" panose="020B0609020204030204" pitchFamily="49" charset="0"/>
                        </a:rPr>
                        <a:t>描述語言元素</a:t>
                      </a:r>
                      <a:r>
                        <a:rPr lang="en-US" altLang="zh-TW" dirty="0">
                          <a:latin typeface="Consolas" panose="020B0609020204030204" pitchFamily="49" charset="0"/>
                        </a:rPr>
                        <a:t>) </a:t>
                      </a:r>
                      <a:r>
                        <a:rPr lang="zh-TW" altLang="en-US" dirty="0">
                          <a:latin typeface="Consolas" panose="020B0609020204030204" pitchFamily="49" charset="0"/>
                        </a:rPr>
                        <a:t>範例 </a:t>
                      </a:r>
                    </a:p>
                  </a:txBody>
                  <a:tcPr anchor="ctr"/>
                </a:tc>
                <a:tc>
                  <a:txBody>
                    <a:bodyPr/>
                    <a:lstStyle/>
                    <a:p>
                      <a:pPr algn="ctr"/>
                      <a:r>
                        <a:rPr lang="zh-TW" altLang="en-US" dirty="0">
                          <a:latin typeface="Consolas" panose="020B0609020204030204" pitchFamily="49" charset="0"/>
                        </a:rPr>
                        <a:t>範例</a:t>
                      </a:r>
                    </a:p>
                  </a:txBody>
                  <a:tcPr anchor="ctr"/>
                </a:tc>
                <a:extLst>
                  <a:ext uri="{0D108BD9-81ED-4DB2-BD59-A6C34878D82A}">
                    <a16:rowId xmlns:a16="http://schemas.microsoft.com/office/drawing/2014/main" val="121068631"/>
                  </a:ext>
                </a:extLst>
              </a:tr>
              <a:tr h="317654">
                <a:tc>
                  <a:txBody>
                    <a:bodyPr/>
                    <a:lstStyle/>
                    <a:p>
                      <a:pPr algn="ctr"/>
                      <a:r>
                        <a:rPr lang="zh-TW" altLang="en-US" dirty="0">
                          <a:latin typeface="Consolas" panose="020B0609020204030204" pitchFamily="49" charset="0"/>
                        </a:rPr>
                        <a:t>註解</a:t>
                      </a:r>
                      <a:r>
                        <a:rPr lang="en-US" altLang="zh-TW" dirty="0">
                          <a:latin typeface="Consolas" panose="020B0609020204030204" pitchFamily="49" charset="0"/>
                        </a:rPr>
                        <a:t>(comment) </a:t>
                      </a:r>
                      <a:endParaRPr lang="zh-TW" altLang="en-US" dirty="0">
                        <a:latin typeface="Consolas" panose="020B0609020204030204" pitchFamily="49" charset="0"/>
                      </a:endParaRPr>
                    </a:p>
                  </a:txBody>
                  <a:tcPr anchor="ctr"/>
                </a:tc>
                <a:tc>
                  <a:txBody>
                    <a:bodyPr/>
                    <a:lstStyle/>
                    <a:p>
                      <a:pPr algn="ctr"/>
                      <a:r>
                        <a:rPr lang="en-US" altLang="zh-TW" dirty="0">
                          <a:latin typeface="Consolas" panose="020B0609020204030204" pitchFamily="49" charset="0"/>
                        </a:rPr>
                        <a:t>&lt;%-- </a:t>
                      </a:r>
                      <a:r>
                        <a:rPr lang="zh-TW" altLang="en-US" dirty="0">
                          <a:latin typeface="Consolas" panose="020B0609020204030204" pitchFamily="49" charset="0"/>
                        </a:rPr>
                        <a:t>註解 </a:t>
                      </a:r>
                      <a:r>
                        <a:rPr lang="en-US" altLang="zh-TW" dirty="0">
                          <a:latin typeface="Consolas" panose="020B0609020204030204" pitchFamily="49" charset="0"/>
                        </a:rPr>
                        <a:t>--%&gt;</a:t>
                      </a:r>
                      <a:endParaRPr lang="zh-TW" altLang="en-US" dirty="0">
                        <a:latin typeface="Consolas" panose="020B0609020204030204" pitchFamily="49" charset="0"/>
                      </a:endParaRPr>
                    </a:p>
                  </a:txBody>
                  <a:tcPr anchor="ctr"/>
                </a:tc>
                <a:extLst>
                  <a:ext uri="{0D108BD9-81ED-4DB2-BD59-A6C34878D82A}">
                    <a16:rowId xmlns:a16="http://schemas.microsoft.com/office/drawing/2014/main" val="4054579667"/>
                  </a:ext>
                </a:extLst>
              </a:tr>
              <a:tr h="317654">
                <a:tc>
                  <a:txBody>
                    <a:bodyPr/>
                    <a:lstStyle/>
                    <a:p>
                      <a:pPr algn="ctr"/>
                      <a:r>
                        <a:rPr lang="zh-TW" altLang="en-US" dirty="0">
                          <a:latin typeface="Consolas" panose="020B0609020204030204" pitchFamily="49" charset="0"/>
                        </a:rPr>
                        <a:t>指令</a:t>
                      </a:r>
                      <a:r>
                        <a:rPr lang="en-US" altLang="zh-TW" dirty="0">
                          <a:latin typeface="Consolas" panose="020B0609020204030204" pitchFamily="49" charset="0"/>
                        </a:rPr>
                        <a:t>(directive)</a:t>
                      </a:r>
                      <a:endParaRPr lang="zh-TW" altLang="en-US" dirty="0">
                        <a:latin typeface="Consolas" panose="020B0609020204030204" pitchFamily="49" charset="0"/>
                      </a:endParaRPr>
                    </a:p>
                  </a:txBody>
                  <a:tcPr anchor="ctr"/>
                </a:tc>
                <a:tc>
                  <a:txBody>
                    <a:bodyPr/>
                    <a:lstStyle/>
                    <a:p>
                      <a:pPr algn="ctr"/>
                      <a:r>
                        <a:rPr lang="en-US" altLang="zh-TW" dirty="0">
                          <a:latin typeface="Consolas" panose="020B0609020204030204" pitchFamily="49" charset="0"/>
                        </a:rPr>
                        <a:t>&lt;%@ </a:t>
                      </a:r>
                      <a:r>
                        <a:rPr lang="zh-TW" altLang="en-US" dirty="0">
                          <a:latin typeface="Consolas" panose="020B0609020204030204" pitchFamily="49" charset="0"/>
                        </a:rPr>
                        <a:t>指令名稱 </a:t>
                      </a:r>
                      <a:r>
                        <a:rPr lang="en-US" altLang="zh-TW" dirty="0">
                          <a:latin typeface="Consolas" panose="020B0609020204030204" pitchFamily="49" charset="0"/>
                        </a:rPr>
                        <a:t>%&gt;</a:t>
                      </a:r>
                      <a:endParaRPr lang="zh-TW" altLang="en-US" dirty="0">
                        <a:latin typeface="Consolas" panose="020B0609020204030204" pitchFamily="49" charset="0"/>
                      </a:endParaRPr>
                    </a:p>
                  </a:txBody>
                  <a:tcPr anchor="ctr"/>
                </a:tc>
                <a:extLst>
                  <a:ext uri="{0D108BD9-81ED-4DB2-BD59-A6C34878D82A}">
                    <a16:rowId xmlns:a16="http://schemas.microsoft.com/office/drawing/2014/main" val="2542816063"/>
                  </a:ext>
                </a:extLst>
              </a:tr>
              <a:tr h="317654">
                <a:tc>
                  <a:txBody>
                    <a:bodyPr/>
                    <a:lstStyle/>
                    <a:p>
                      <a:pPr algn="ctr"/>
                      <a:r>
                        <a:rPr lang="zh-TW" altLang="en-US" dirty="0">
                          <a:latin typeface="Consolas" panose="020B0609020204030204" pitchFamily="49" charset="0"/>
                        </a:rPr>
                        <a:t>宣告</a:t>
                      </a:r>
                      <a:r>
                        <a:rPr lang="en-US" altLang="zh-TW" dirty="0">
                          <a:latin typeface="Consolas" panose="020B0609020204030204" pitchFamily="49" charset="0"/>
                        </a:rPr>
                        <a:t>(declaration)</a:t>
                      </a:r>
                      <a:endParaRPr lang="zh-TW" altLang="en-US" dirty="0">
                        <a:latin typeface="Consolas" panose="020B0609020204030204" pitchFamily="49" charset="0"/>
                      </a:endParaRPr>
                    </a:p>
                  </a:txBody>
                  <a:tcPr anchor="ctr"/>
                </a:tc>
                <a:tc>
                  <a:txBody>
                    <a:bodyPr/>
                    <a:lstStyle/>
                    <a:p>
                      <a:pPr algn="ctr"/>
                      <a:r>
                        <a:rPr lang="en-US" altLang="zh-TW" dirty="0">
                          <a:latin typeface="Consolas" panose="020B0609020204030204" pitchFamily="49" charset="0"/>
                        </a:rPr>
                        <a:t>&lt;%! </a:t>
                      </a:r>
                      <a:r>
                        <a:rPr lang="zh-TW" altLang="en-US" dirty="0">
                          <a:latin typeface="Consolas" panose="020B0609020204030204" pitchFamily="49" charset="0"/>
                        </a:rPr>
                        <a:t>宣告 </a:t>
                      </a:r>
                      <a:r>
                        <a:rPr lang="en-US" altLang="zh-TW" dirty="0">
                          <a:latin typeface="Consolas" panose="020B0609020204030204" pitchFamily="49" charset="0"/>
                        </a:rPr>
                        <a:t>%&gt;</a:t>
                      </a:r>
                      <a:endParaRPr lang="zh-TW" altLang="en-US" dirty="0">
                        <a:latin typeface="Consolas" panose="020B0609020204030204" pitchFamily="49" charset="0"/>
                      </a:endParaRPr>
                    </a:p>
                  </a:txBody>
                  <a:tcPr anchor="ctr"/>
                </a:tc>
                <a:extLst>
                  <a:ext uri="{0D108BD9-81ED-4DB2-BD59-A6C34878D82A}">
                    <a16:rowId xmlns:a16="http://schemas.microsoft.com/office/drawing/2014/main" val="1135482779"/>
                  </a:ext>
                </a:extLst>
              </a:tr>
              <a:tr h="317654">
                <a:tc>
                  <a:txBody>
                    <a:bodyPr/>
                    <a:lstStyle/>
                    <a:p>
                      <a:pPr algn="ctr"/>
                      <a:r>
                        <a:rPr lang="zh-TW" altLang="en-US" dirty="0">
                          <a:latin typeface="Consolas" panose="020B0609020204030204" pitchFamily="49" charset="0"/>
                        </a:rPr>
                        <a:t>程式片段</a:t>
                      </a:r>
                      <a:r>
                        <a:rPr lang="en-US" altLang="zh-TW" dirty="0">
                          <a:latin typeface="Consolas" panose="020B0609020204030204" pitchFamily="49" charset="0"/>
                        </a:rPr>
                        <a:t>(</a:t>
                      </a:r>
                      <a:r>
                        <a:rPr lang="en-US" altLang="zh-TW" dirty="0" err="1">
                          <a:latin typeface="Consolas" panose="020B0609020204030204" pitchFamily="49" charset="0"/>
                        </a:rPr>
                        <a:t>scriptlet</a:t>
                      </a:r>
                      <a:r>
                        <a:rPr lang="en-US" altLang="zh-TW" dirty="0">
                          <a:latin typeface="Consolas" panose="020B0609020204030204" pitchFamily="49" charset="0"/>
                        </a:rPr>
                        <a:t>) </a:t>
                      </a:r>
                      <a:endParaRPr lang="zh-TW" altLang="en-US" dirty="0">
                        <a:latin typeface="Consolas" panose="020B0609020204030204" pitchFamily="49" charset="0"/>
                      </a:endParaRPr>
                    </a:p>
                  </a:txBody>
                  <a:tcPr anchor="ctr"/>
                </a:tc>
                <a:tc>
                  <a:txBody>
                    <a:bodyPr/>
                    <a:lstStyle/>
                    <a:p>
                      <a:pPr algn="ctr"/>
                      <a:r>
                        <a:rPr lang="en-US" altLang="zh-TW" dirty="0">
                          <a:latin typeface="Consolas" panose="020B0609020204030204" pitchFamily="49" charset="0"/>
                        </a:rPr>
                        <a:t>&lt;% </a:t>
                      </a:r>
                      <a:r>
                        <a:rPr lang="zh-TW" altLang="en-US" dirty="0">
                          <a:latin typeface="Consolas" panose="020B0609020204030204" pitchFamily="49" charset="0"/>
                        </a:rPr>
                        <a:t>程式碼 </a:t>
                      </a:r>
                      <a:r>
                        <a:rPr lang="en-US" altLang="zh-TW" dirty="0">
                          <a:latin typeface="Consolas" panose="020B0609020204030204" pitchFamily="49" charset="0"/>
                        </a:rPr>
                        <a:t>%&gt;</a:t>
                      </a:r>
                      <a:endParaRPr lang="zh-TW" altLang="en-US" dirty="0">
                        <a:latin typeface="Consolas" panose="020B0609020204030204" pitchFamily="49" charset="0"/>
                      </a:endParaRPr>
                    </a:p>
                  </a:txBody>
                  <a:tcPr anchor="ctr"/>
                </a:tc>
                <a:extLst>
                  <a:ext uri="{0D108BD9-81ED-4DB2-BD59-A6C34878D82A}">
                    <a16:rowId xmlns:a16="http://schemas.microsoft.com/office/drawing/2014/main" val="1236937547"/>
                  </a:ext>
                </a:extLst>
              </a:tr>
              <a:tr h="317654">
                <a:tc>
                  <a:txBody>
                    <a:bodyPr/>
                    <a:lstStyle/>
                    <a:p>
                      <a:pPr algn="ctr"/>
                      <a:r>
                        <a:rPr lang="zh-TW" altLang="en-US" dirty="0">
                          <a:latin typeface="Consolas" panose="020B0609020204030204" pitchFamily="49" charset="0"/>
                        </a:rPr>
                        <a:t>表示式</a:t>
                      </a:r>
                      <a:r>
                        <a:rPr lang="en-US" altLang="zh-TW" dirty="0">
                          <a:latin typeface="Consolas" panose="020B0609020204030204" pitchFamily="49" charset="0"/>
                        </a:rPr>
                        <a:t>(expression)</a:t>
                      </a:r>
                      <a:endParaRPr lang="zh-TW" altLang="en-US" dirty="0">
                        <a:latin typeface="Consolas" panose="020B0609020204030204" pitchFamily="49" charset="0"/>
                      </a:endParaRPr>
                    </a:p>
                  </a:txBody>
                  <a:tcPr anchor="ctr"/>
                </a:tc>
                <a:tc>
                  <a:txBody>
                    <a:bodyPr/>
                    <a:lstStyle/>
                    <a:p>
                      <a:pPr algn="ctr"/>
                      <a:r>
                        <a:rPr lang="en-US" altLang="zh-TW" dirty="0">
                          <a:latin typeface="Consolas" panose="020B0609020204030204" pitchFamily="49" charset="0"/>
                        </a:rPr>
                        <a:t>&lt;%= </a:t>
                      </a:r>
                      <a:r>
                        <a:rPr lang="zh-TW" altLang="en-US" dirty="0">
                          <a:latin typeface="Consolas" panose="020B0609020204030204" pitchFamily="49" charset="0"/>
                        </a:rPr>
                        <a:t>表示式 </a:t>
                      </a:r>
                      <a:r>
                        <a:rPr lang="en-US" altLang="zh-TW" dirty="0">
                          <a:latin typeface="Consolas" panose="020B0609020204030204" pitchFamily="49" charset="0"/>
                        </a:rPr>
                        <a:t>%&gt;</a:t>
                      </a:r>
                      <a:endParaRPr lang="zh-TW" altLang="en-US" dirty="0">
                        <a:latin typeface="Consolas" panose="020B0609020204030204" pitchFamily="49" charset="0"/>
                      </a:endParaRPr>
                    </a:p>
                  </a:txBody>
                  <a:tcPr anchor="ctr"/>
                </a:tc>
                <a:extLst>
                  <a:ext uri="{0D108BD9-81ED-4DB2-BD59-A6C34878D82A}">
                    <a16:rowId xmlns:a16="http://schemas.microsoft.com/office/drawing/2014/main" val="3492890074"/>
                  </a:ext>
                </a:extLst>
              </a:tr>
            </a:tbl>
          </a:graphicData>
        </a:graphic>
      </p:graphicFrame>
      <p:sp>
        <p:nvSpPr>
          <p:cNvPr id="5" name="右大括弧 4">
            <a:extLst>
              <a:ext uri="{FF2B5EF4-FFF2-40B4-BE49-F238E27FC236}">
                <a16:creationId xmlns:a16="http://schemas.microsoft.com/office/drawing/2014/main" id="{AC3FF125-41C5-45C6-8BD9-9426382A0BAD}"/>
              </a:ext>
            </a:extLst>
          </p:cNvPr>
          <p:cNvSpPr/>
          <p:nvPr/>
        </p:nvSpPr>
        <p:spPr>
          <a:xfrm>
            <a:off x="7286951" y="3985228"/>
            <a:ext cx="287677" cy="84248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09A2231F-9015-4B35-ABCD-5A78DC1F152A}"/>
              </a:ext>
            </a:extLst>
          </p:cNvPr>
          <p:cNvSpPr txBox="1"/>
          <p:nvPr/>
        </p:nvSpPr>
        <p:spPr>
          <a:xfrm>
            <a:off x="7723601" y="4221802"/>
            <a:ext cx="1684961" cy="369332"/>
          </a:xfrm>
          <a:prstGeom prst="rect">
            <a:avLst/>
          </a:prstGeom>
          <a:noFill/>
        </p:spPr>
        <p:txBody>
          <a:bodyPr wrap="square" rtlCol="0">
            <a:spAutoFit/>
          </a:bodyPr>
          <a:lstStyle/>
          <a:p>
            <a:r>
              <a:rPr lang="zh-TW" altLang="en-US" dirty="0"/>
              <a:t>不建議使用</a:t>
            </a:r>
          </a:p>
        </p:txBody>
      </p:sp>
    </p:spTree>
    <p:extLst>
      <p:ext uri="{BB962C8B-B14F-4D97-AF65-F5344CB8AC3E}">
        <p14:creationId xmlns:p14="http://schemas.microsoft.com/office/powerpoint/2010/main" val="45151745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9309147" cy="1320800"/>
          </a:xfrm>
        </p:spPr>
        <p:txBody>
          <a:bodyPr/>
          <a:lstStyle/>
          <a:p>
            <a:r>
              <a:rPr lang="en-US" altLang="zh-TW" sz="3600" dirty="0"/>
              <a:t>21-1 </a:t>
            </a:r>
            <a:r>
              <a:rPr lang="en-US" altLang="zh-TW" dirty="0"/>
              <a:t>JSP</a:t>
            </a:r>
            <a:r>
              <a:rPr lang="zh-TW" altLang="en-US" dirty="0"/>
              <a:t>註解</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58836" y="1348930"/>
            <a:ext cx="9391339" cy="5082691"/>
          </a:xfrm>
        </p:spPr>
        <p:txBody>
          <a:bodyPr>
            <a:normAutofit/>
          </a:bodyPr>
          <a:lstStyle/>
          <a:p>
            <a:pPr marL="0" lvl="1" indent="0" algn="just">
              <a:buNone/>
            </a:pPr>
            <a:r>
              <a:rPr lang="zh-TW" altLang="en-US" sz="2000" dirty="0"/>
              <a:t>撰寫</a:t>
            </a:r>
            <a:r>
              <a:rPr lang="en-US" altLang="zh-TW" sz="2000" dirty="0"/>
              <a:t>JSP Comments(</a:t>
            </a:r>
            <a:r>
              <a:rPr lang="zh-TW" altLang="en-US" sz="2000" dirty="0"/>
              <a:t>註解</a:t>
            </a:r>
            <a:r>
              <a:rPr lang="en-US" altLang="zh-TW" sz="2000" dirty="0"/>
              <a:t>)</a:t>
            </a:r>
            <a:r>
              <a:rPr lang="zh-TW" altLang="en-US" sz="2000" dirty="0"/>
              <a:t>的方式</a:t>
            </a:r>
            <a:endParaRPr lang="en-US" altLang="zh-TW" sz="2000" dirty="0"/>
          </a:p>
          <a:p>
            <a:pPr marL="342900" lvl="1" indent="-342900" algn="just"/>
            <a:r>
              <a:rPr lang="en-US" altLang="zh-TW" sz="2000" dirty="0"/>
              <a:t>HTML</a:t>
            </a:r>
            <a:r>
              <a:rPr lang="zh-TW" altLang="en-US" sz="2000" dirty="0"/>
              <a:t>註解</a:t>
            </a:r>
            <a:r>
              <a:rPr lang="en-US" altLang="zh-TW" sz="2000" dirty="0"/>
              <a:t>: </a:t>
            </a:r>
            <a:r>
              <a:rPr lang="zh-TW" altLang="en-US" sz="2000" dirty="0"/>
              <a:t>此註解方式會顯示在回覆的網頁內</a:t>
            </a:r>
          </a:p>
          <a:p>
            <a:pPr marL="400050" lvl="2" indent="0" algn="just">
              <a:buNone/>
            </a:pPr>
            <a:r>
              <a:rPr lang="en-US" altLang="zh-TW" sz="2000" dirty="0"/>
              <a:t>&lt;!-- </a:t>
            </a:r>
            <a:r>
              <a:rPr lang="zh-TW" altLang="en-US" sz="2000" dirty="0"/>
              <a:t>註解內容 </a:t>
            </a:r>
            <a:r>
              <a:rPr lang="en-US" altLang="zh-TW" sz="2000" dirty="0"/>
              <a:t>--&gt;</a:t>
            </a:r>
          </a:p>
          <a:p>
            <a:pPr marL="342900" lvl="1" indent="-342900" algn="just"/>
            <a:r>
              <a:rPr lang="en-US" altLang="zh-TW" sz="2000" dirty="0"/>
              <a:t>JSP</a:t>
            </a:r>
            <a:r>
              <a:rPr lang="zh-TW" altLang="en-US" sz="2000" dirty="0"/>
              <a:t>網頁註解</a:t>
            </a:r>
            <a:r>
              <a:rPr lang="en-US" altLang="zh-TW" sz="2000" dirty="0"/>
              <a:t>: </a:t>
            </a:r>
            <a:r>
              <a:rPr lang="zh-TW" altLang="en-US" sz="2000" dirty="0"/>
              <a:t>此註解方式不會顯示在回覆的網頁內</a:t>
            </a:r>
          </a:p>
          <a:p>
            <a:pPr marL="400050" lvl="2" indent="0" algn="just">
              <a:buNone/>
            </a:pPr>
            <a:r>
              <a:rPr lang="en-US" altLang="zh-TW" sz="2000" dirty="0"/>
              <a:t>&lt;%-- </a:t>
            </a:r>
            <a:r>
              <a:rPr lang="zh-TW" altLang="en-US" sz="2000" dirty="0"/>
              <a:t>註解內容 </a:t>
            </a:r>
            <a:r>
              <a:rPr lang="en-US" altLang="zh-TW" sz="2000" dirty="0"/>
              <a:t>--%&gt;</a:t>
            </a:r>
          </a:p>
          <a:p>
            <a:pPr marL="342900" lvl="1" indent="-342900" algn="just"/>
            <a:r>
              <a:rPr lang="en-US" altLang="zh-TW" sz="2000" dirty="0"/>
              <a:t>JAVA</a:t>
            </a:r>
            <a:r>
              <a:rPr lang="zh-TW" altLang="en-US" sz="2000" dirty="0"/>
              <a:t>程式註解</a:t>
            </a:r>
            <a:r>
              <a:rPr lang="en-US" altLang="zh-TW" sz="2000" dirty="0"/>
              <a:t>: </a:t>
            </a:r>
            <a:r>
              <a:rPr lang="zh-TW" altLang="en-US" sz="2000" dirty="0"/>
              <a:t>此註解方式不會顯示在回覆的網頁內</a:t>
            </a:r>
          </a:p>
          <a:p>
            <a:pPr marL="400050" lvl="2" indent="0" algn="just">
              <a:buNone/>
            </a:pPr>
            <a:r>
              <a:rPr lang="en-US" altLang="zh-TW" sz="2000" dirty="0"/>
              <a:t>&lt;%</a:t>
            </a:r>
          </a:p>
          <a:p>
            <a:pPr marL="857250" lvl="3" indent="0" algn="just">
              <a:buNone/>
            </a:pPr>
            <a:r>
              <a:rPr lang="en-US" altLang="zh-TW" sz="2000" dirty="0"/>
              <a:t>/* </a:t>
            </a:r>
            <a:r>
              <a:rPr lang="zh-TW" altLang="en-US" sz="2000" dirty="0"/>
              <a:t>註解內容 *</a:t>
            </a:r>
            <a:r>
              <a:rPr lang="en-US" altLang="zh-TW" sz="2000" dirty="0"/>
              <a:t>/</a:t>
            </a:r>
          </a:p>
          <a:p>
            <a:pPr marL="857250" lvl="3" indent="0" algn="just">
              <a:buNone/>
            </a:pPr>
            <a:r>
              <a:rPr lang="en-US" altLang="zh-TW" sz="2000" dirty="0"/>
              <a:t>// </a:t>
            </a:r>
            <a:r>
              <a:rPr lang="zh-TW" altLang="en-US" sz="2000" dirty="0"/>
              <a:t>註解內容</a:t>
            </a:r>
          </a:p>
          <a:p>
            <a:pPr marL="400050" lvl="2" indent="0" algn="just">
              <a:buNone/>
            </a:pPr>
            <a:r>
              <a:rPr lang="en-US" altLang="zh-TW" sz="2000" dirty="0"/>
              <a:t>%&gt;</a:t>
            </a:r>
          </a:p>
        </p:txBody>
      </p:sp>
      <p:graphicFrame>
        <p:nvGraphicFramePr>
          <p:cNvPr id="7" name="表格 4">
            <a:extLst>
              <a:ext uri="{FF2B5EF4-FFF2-40B4-BE49-F238E27FC236}">
                <a16:creationId xmlns:a16="http://schemas.microsoft.com/office/drawing/2014/main" id="{973BC227-E7CD-4F66-A6F1-D83125B5BFFB}"/>
              </a:ext>
            </a:extLst>
          </p:cNvPr>
          <p:cNvGraphicFramePr>
            <a:graphicFrameLocks noGrp="1"/>
          </p:cNvGraphicFramePr>
          <p:nvPr>
            <p:extLst>
              <p:ext uri="{D42A27DB-BD31-4B8C-83A1-F6EECF244321}">
                <p14:modId xmlns:p14="http://schemas.microsoft.com/office/powerpoint/2010/main" val="500446671"/>
              </p:ext>
            </p:extLst>
          </p:nvPr>
        </p:nvGraphicFramePr>
        <p:xfrm>
          <a:off x="3980958" y="4155949"/>
          <a:ext cx="5252378" cy="2468880"/>
        </p:xfrm>
        <a:graphic>
          <a:graphicData uri="http://schemas.openxmlformats.org/drawingml/2006/table">
            <a:tbl>
              <a:tblPr firstRow="1" bandRow="1">
                <a:tableStyleId>{5C22544A-7EE6-4342-B048-85BDC9FD1C3A}</a:tableStyleId>
              </a:tblPr>
              <a:tblGrid>
                <a:gridCol w="2626189">
                  <a:extLst>
                    <a:ext uri="{9D8B030D-6E8A-4147-A177-3AD203B41FA5}">
                      <a16:colId xmlns:a16="http://schemas.microsoft.com/office/drawing/2014/main" val="1748440842"/>
                    </a:ext>
                  </a:extLst>
                </a:gridCol>
                <a:gridCol w="2626189">
                  <a:extLst>
                    <a:ext uri="{9D8B030D-6E8A-4147-A177-3AD203B41FA5}">
                      <a16:colId xmlns:a16="http://schemas.microsoft.com/office/drawing/2014/main" val="3635200523"/>
                    </a:ext>
                  </a:extLst>
                </a:gridCol>
              </a:tblGrid>
              <a:tr h="548280">
                <a:tc>
                  <a:txBody>
                    <a:bodyPr/>
                    <a:lstStyle/>
                    <a:p>
                      <a:pPr algn="ctr"/>
                      <a:r>
                        <a:rPr lang="en-US" altLang="zh-TW" dirty="0">
                          <a:latin typeface="Consolas" panose="020B0609020204030204" pitchFamily="49" charset="0"/>
                        </a:rPr>
                        <a:t>Scripting Elements</a:t>
                      </a:r>
                    </a:p>
                    <a:p>
                      <a:pPr algn="ctr"/>
                      <a:r>
                        <a:rPr lang="en-US" altLang="zh-TW" dirty="0">
                          <a:latin typeface="Consolas" panose="020B0609020204030204" pitchFamily="49" charset="0"/>
                        </a:rPr>
                        <a:t>(</a:t>
                      </a:r>
                      <a:r>
                        <a:rPr lang="zh-TW" altLang="en-US" dirty="0">
                          <a:latin typeface="Consolas" panose="020B0609020204030204" pitchFamily="49" charset="0"/>
                        </a:rPr>
                        <a:t>描述語言元素</a:t>
                      </a:r>
                      <a:r>
                        <a:rPr lang="en-US" altLang="zh-TW" dirty="0">
                          <a:latin typeface="Consolas" panose="020B0609020204030204" pitchFamily="49" charset="0"/>
                        </a:rPr>
                        <a:t>) </a:t>
                      </a:r>
                      <a:r>
                        <a:rPr lang="zh-TW" altLang="en-US" dirty="0">
                          <a:latin typeface="Consolas" panose="020B0609020204030204" pitchFamily="49" charset="0"/>
                        </a:rPr>
                        <a:t>範例 </a:t>
                      </a:r>
                    </a:p>
                  </a:txBody>
                  <a:tcPr anchor="ctr"/>
                </a:tc>
                <a:tc>
                  <a:txBody>
                    <a:bodyPr/>
                    <a:lstStyle/>
                    <a:p>
                      <a:pPr algn="ctr"/>
                      <a:r>
                        <a:rPr lang="zh-TW" altLang="en-US" dirty="0">
                          <a:latin typeface="Consolas" panose="020B0609020204030204" pitchFamily="49" charset="0"/>
                        </a:rPr>
                        <a:t>範例</a:t>
                      </a:r>
                    </a:p>
                  </a:txBody>
                  <a:tcPr anchor="ctr"/>
                </a:tc>
                <a:extLst>
                  <a:ext uri="{0D108BD9-81ED-4DB2-BD59-A6C34878D82A}">
                    <a16:rowId xmlns:a16="http://schemas.microsoft.com/office/drawing/2014/main" val="121068631"/>
                  </a:ext>
                </a:extLst>
              </a:tr>
              <a:tr h="317654">
                <a:tc>
                  <a:txBody>
                    <a:bodyPr/>
                    <a:lstStyle/>
                    <a:p>
                      <a:pPr algn="ctr"/>
                      <a:r>
                        <a:rPr lang="zh-TW" altLang="en-US" dirty="0">
                          <a:latin typeface="Consolas" panose="020B0609020204030204" pitchFamily="49" charset="0"/>
                        </a:rPr>
                        <a:t>註解</a:t>
                      </a:r>
                      <a:r>
                        <a:rPr lang="en-US" altLang="zh-TW" dirty="0">
                          <a:latin typeface="Consolas" panose="020B0609020204030204" pitchFamily="49" charset="0"/>
                        </a:rPr>
                        <a:t>(comment) </a:t>
                      </a:r>
                      <a:endParaRPr lang="zh-TW" altLang="en-US" dirty="0">
                        <a:latin typeface="Consolas" panose="020B0609020204030204" pitchFamily="49" charset="0"/>
                      </a:endParaRPr>
                    </a:p>
                  </a:txBody>
                  <a:tcPr anchor="ctr"/>
                </a:tc>
                <a:tc>
                  <a:txBody>
                    <a:bodyPr/>
                    <a:lstStyle/>
                    <a:p>
                      <a:pPr algn="ctr"/>
                      <a:r>
                        <a:rPr lang="en-US" altLang="zh-TW" dirty="0">
                          <a:latin typeface="Consolas" panose="020B0609020204030204" pitchFamily="49" charset="0"/>
                        </a:rPr>
                        <a:t>&lt;%-- </a:t>
                      </a:r>
                      <a:r>
                        <a:rPr lang="zh-TW" altLang="en-US" dirty="0">
                          <a:latin typeface="Consolas" panose="020B0609020204030204" pitchFamily="49" charset="0"/>
                        </a:rPr>
                        <a:t>註解 </a:t>
                      </a:r>
                      <a:r>
                        <a:rPr lang="en-US" altLang="zh-TW" dirty="0">
                          <a:latin typeface="Consolas" panose="020B0609020204030204" pitchFamily="49" charset="0"/>
                        </a:rPr>
                        <a:t>--%&gt;</a:t>
                      </a:r>
                      <a:endParaRPr lang="zh-TW" altLang="en-US" dirty="0">
                        <a:latin typeface="Consolas" panose="020B0609020204030204" pitchFamily="49" charset="0"/>
                      </a:endParaRPr>
                    </a:p>
                  </a:txBody>
                  <a:tcPr anchor="ctr"/>
                </a:tc>
                <a:extLst>
                  <a:ext uri="{0D108BD9-81ED-4DB2-BD59-A6C34878D82A}">
                    <a16:rowId xmlns:a16="http://schemas.microsoft.com/office/drawing/2014/main" val="4054579667"/>
                  </a:ext>
                </a:extLst>
              </a:tr>
              <a:tr h="317654">
                <a:tc>
                  <a:txBody>
                    <a:bodyPr/>
                    <a:lstStyle/>
                    <a:p>
                      <a:pPr algn="ctr"/>
                      <a:r>
                        <a:rPr lang="zh-TW" altLang="en-US" dirty="0">
                          <a:latin typeface="Consolas" panose="020B0609020204030204" pitchFamily="49" charset="0"/>
                        </a:rPr>
                        <a:t>指令</a:t>
                      </a:r>
                      <a:r>
                        <a:rPr lang="en-US" altLang="zh-TW" dirty="0">
                          <a:latin typeface="Consolas" panose="020B0609020204030204" pitchFamily="49" charset="0"/>
                        </a:rPr>
                        <a:t>(directive)</a:t>
                      </a:r>
                      <a:endParaRPr lang="zh-TW" altLang="en-US" dirty="0">
                        <a:latin typeface="Consolas" panose="020B0609020204030204" pitchFamily="49" charset="0"/>
                      </a:endParaRPr>
                    </a:p>
                  </a:txBody>
                  <a:tcPr anchor="ctr"/>
                </a:tc>
                <a:tc>
                  <a:txBody>
                    <a:bodyPr/>
                    <a:lstStyle/>
                    <a:p>
                      <a:pPr algn="ctr"/>
                      <a:r>
                        <a:rPr lang="en-US" altLang="zh-TW" dirty="0">
                          <a:latin typeface="Consolas" panose="020B0609020204030204" pitchFamily="49" charset="0"/>
                        </a:rPr>
                        <a:t>&lt;%@ </a:t>
                      </a:r>
                      <a:r>
                        <a:rPr lang="zh-TW" altLang="en-US" dirty="0">
                          <a:latin typeface="Consolas" panose="020B0609020204030204" pitchFamily="49" charset="0"/>
                        </a:rPr>
                        <a:t>指令名稱 </a:t>
                      </a:r>
                      <a:r>
                        <a:rPr lang="en-US" altLang="zh-TW" dirty="0">
                          <a:latin typeface="Consolas" panose="020B0609020204030204" pitchFamily="49" charset="0"/>
                        </a:rPr>
                        <a:t>%&gt;</a:t>
                      </a:r>
                      <a:endParaRPr lang="zh-TW" altLang="en-US" dirty="0">
                        <a:latin typeface="Consolas" panose="020B0609020204030204" pitchFamily="49" charset="0"/>
                      </a:endParaRPr>
                    </a:p>
                  </a:txBody>
                  <a:tcPr anchor="ctr"/>
                </a:tc>
                <a:extLst>
                  <a:ext uri="{0D108BD9-81ED-4DB2-BD59-A6C34878D82A}">
                    <a16:rowId xmlns:a16="http://schemas.microsoft.com/office/drawing/2014/main" val="2542816063"/>
                  </a:ext>
                </a:extLst>
              </a:tr>
              <a:tr h="317654">
                <a:tc>
                  <a:txBody>
                    <a:bodyPr/>
                    <a:lstStyle/>
                    <a:p>
                      <a:pPr algn="ctr"/>
                      <a:r>
                        <a:rPr lang="zh-TW" altLang="en-US" dirty="0">
                          <a:latin typeface="Consolas" panose="020B0609020204030204" pitchFamily="49" charset="0"/>
                        </a:rPr>
                        <a:t>宣告</a:t>
                      </a:r>
                      <a:r>
                        <a:rPr lang="en-US" altLang="zh-TW" dirty="0">
                          <a:latin typeface="Consolas" panose="020B0609020204030204" pitchFamily="49" charset="0"/>
                        </a:rPr>
                        <a:t>(declaration)</a:t>
                      </a:r>
                      <a:endParaRPr lang="zh-TW" altLang="en-US" dirty="0">
                        <a:latin typeface="Consolas" panose="020B0609020204030204" pitchFamily="49" charset="0"/>
                      </a:endParaRPr>
                    </a:p>
                  </a:txBody>
                  <a:tcPr anchor="ctr"/>
                </a:tc>
                <a:tc>
                  <a:txBody>
                    <a:bodyPr/>
                    <a:lstStyle/>
                    <a:p>
                      <a:pPr algn="ctr"/>
                      <a:r>
                        <a:rPr lang="en-US" altLang="zh-TW" dirty="0">
                          <a:latin typeface="Consolas" panose="020B0609020204030204" pitchFamily="49" charset="0"/>
                        </a:rPr>
                        <a:t>&lt;%! </a:t>
                      </a:r>
                      <a:r>
                        <a:rPr lang="zh-TW" altLang="en-US" dirty="0">
                          <a:latin typeface="Consolas" panose="020B0609020204030204" pitchFamily="49" charset="0"/>
                        </a:rPr>
                        <a:t>宣告 </a:t>
                      </a:r>
                      <a:r>
                        <a:rPr lang="en-US" altLang="zh-TW" dirty="0">
                          <a:latin typeface="Consolas" panose="020B0609020204030204" pitchFamily="49" charset="0"/>
                        </a:rPr>
                        <a:t>%&gt;</a:t>
                      </a:r>
                      <a:endParaRPr lang="zh-TW" altLang="en-US" dirty="0">
                        <a:latin typeface="Consolas" panose="020B0609020204030204" pitchFamily="49" charset="0"/>
                      </a:endParaRPr>
                    </a:p>
                  </a:txBody>
                  <a:tcPr anchor="ctr"/>
                </a:tc>
                <a:extLst>
                  <a:ext uri="{0D108BD9-81ED-4DB2-BD59-A6C34878D82A}">
                    <a16:rowId xmlns:a16="http://schemas.microsoft.com/office/drawing/2014/main" val="1135482779"/>
                  </a:ext>
                </a:extLst>
              </a:tr>
              <a:tr h="317654">
                <a:tc>
                  <a:txBody>
                    <a:bodyPr/>
                    <a:lstStyle/>
                    <a:p>
                      <a:pPr algn="ctr"/>
                      <a:r>
                        <a:rPr lang="zh-TW" altLang="en-US" dirty="0">
                          <a:latin typeface="Consolas" panose="020B0609020204030204" pitchFamily="49" charset="0"/>
                        </a:rPr>
                        <a:t>程式片段</a:t>
                      </a:r>
                      <a:r>
                        <a:rPr lang="en-US" altLang="zh-TW" dirty="0">
                          <a:latin typeface="Consolas" panose="020B0609020204030204" pitchFamily="49" charset="0"/>
                        </a:rPr>
                        <a:t>(</a:t>
                      </a:r>
                      <a:r>
                        <a:rPr lang="en-US" altLang="zh-TW" dirty="0" err="1">
                          <a:latin typeface="Consolas" panose="020B0609020204030204" pitchFamily="49" charset="0"/>
                        </a:rPr>
                        <a:t>scriptlet</a:t>
                      </a:r>
                      <a:r>
                        <a:rPr lang="en-US" altLang="zh-TW" dirty="0">
                          <a:latin typeface="Consolas" panose="020B0609020204030204" pitchFamily="49" charset="0"/>
                        </a:rPr>
                        <a:t>) </a:t>
                      </a:r>
                      <a:endParaRPr lang="zh-TW" altLang="en-US" dirty="0">
                        <a:latin typeface="Consolas" panose="020B0609020204030204" pitchFamily="49" charset="0"/>
                      </a:endParaRPr>
                    </a:p>
                  </a:txBody>
                  <a:tcPr anchor="ctr"/>
                </a:tc>
                <a:tc>
                  <a:txBody>
                    <a:bodyPr/>
                    <a:lstStyle/>
                    <a:p>
                      <a:pPr algn="ctr"/>
                      <a:r>
                        <a:rPr lang="en-US" altLang="zh-TW" dirty="0">
                          <a:latin typeface="Consolas" panose="020B0609020204030204" pitchFamily="49" charset="0"/>
                        </a:rPr>
                        <a:t>&lt;% </a:t>
                      </a:r>
                      <a:r>
                        <a:rPr lang="zh-TW" altLang="en-US" dirty="0">
                          <a:latin typeface="Consolas" panose="020B0609020204030204" pitchFamily="49" charset="0"/>
                        </a:rPr>
                        <a:t>程式碼 </a:t>
                      </a:r>
                      <a:r>
                        <a:rPr lang="en-US" altLang="zh-TW" dirty="0">
                          <a:latin typeface="Consolas" panose="020B0609020204030204" pitchFamily="49" charset="0"/>
                        </a:rPr>
                        <a:t>%&gt;</a:t>
                      </a:r>
                      <a:endParaRPr lang="zh-TW" altLang="en-US" dirty="0">
                        <a:latin typeface="Consolas" panose="020B0609020204030204" pitchFamily="49" charset="0"/>
                      </a:endParaRPr>
                    </a:p>
                  </a:txBody>
                  <a:tcPr anchor="ctr"/>
                </a:tc>
                <a:extLst>
                  <a:ext uri="{0D108BD9-81ED-4DB2-BD59-A6C34878D82A}">
                    <a16:rowId xmlns:a16="http://schemas.microsoft.com/office/drawing/2014/main" val="1236937547"/>
                  </a:ext>
                </a:extLst>
              </a:tr>
              <a:tr h="317654">
                <a:tc>
                  <a:txBody>
                    <a:bodyPr/>
                    <a:lstStyle/>
                    <a:p>
                      <a:pPr algn="ctr"/>
                      <a:r>
                        <a:rPr lang="zh-TW" altLang="en-US" dirty="0">
                          <a:latin typeface="Consolas" panose="020B0609020204030204" pitchFamily="49" charset="0"/>
                        </a:rPr>
                        <a:t>表示式</a:t>
                      </a:r>
                      <a:r>
                        <a:rPr lang="en-US" altLang="zh-TW" dirty="0">
                          <a:latin typeface="Consolas" panose="020B0609020204030204" pitchFamily="49" charset="0"/>
                        </a:rPr>
                        <a:t>(expression)</a:t>
                      </a:r>
                      <a:endParaRPr lang="zh-TW" altLang="en-US" dirty="0">
                        <a:latin typeface="Consolas" panose="020B0609020204030204" pitchFamily="49" charset="0"/>
                      </a:endParaRPr>
                    </a:p>
                  </a:txBody>
                  <a:tcPr anchor="ctr"/>
                </a:tc>
                <a:tc>
                  <a:txBody>
                    <a:bodyPr/>
                    <a:lstStyle/>
                    <a:p>
                      <a:pPr algn="ctr"/>
                      <a:r>
                        <a:rPr lang="en-US" altLang="zh-TW" dirty="0">
                          <a:latin typeface="Consolas" panose="020B0609020204030204" pitchFamily="49" charset="0"/>
                        </a:rPr>
                        <a:t>&lt;%= </a:t>
                      </a:r>
                      <a:r>
                        <a:rPr lang="zh-TW" altLang="en-US" dirty="0">
                          <a:latin typeface="Consolas" panose="020B0609020204030204" pitchFamily="49" charset="0"/>
                        </a:rPr>
                        <a:t>表示式 </a:t>
                      </a:r>
                      <a:r>
                        <a:rPr lang="en-US" altLang="zh-TW" dirty="0">
                          <a:latin typeface="Consolas" panose="020B0609020204030204" pitchFamily="49" charset="0"/>
                        </a:rPr>
                        <a:t>%&gt;</a:t>
                      </a:r>
                      <a:endParaRPr lang="zh-TW" altLang="en-US" dirty="0">
                        <a:latin typeface="Consolas" panose="020B0609020204030204" pitchFamily="49" charset="0"/>
                      </a:endParaRPr>
                    </a:p>
                  </a:txBody>
                  <a:tcPr anchor="ctr"/>
                </a:tc>
                <a:extLst>
                  <a:ext uri="{0D108BD9-81ED-4DB2-BD59-A6C34878D82A}">
                    <a16:rowId xmlns:a16="http://schemas.microsoft.com/office/drawing/2014/main" val="3492890074"/>
                  </a:ext>
                </a:extLst>
              </a:tr>
            </a:tbl>
          </a:graphicData>
        </a:graphic>
      </p:graphicFrame>
      <p:sp>
        <p:nvSpPr>
          <p:cNvPr id="8" name="箭號: 向右 7">
            <a:extLst>
              <a:ext uri="{FF2B5EF4-FFF2-40B4-BE49-F238E27FC236}">
                <a16:creationId xmlns:a16="http://schemas.microsoft.com/office/drawing/2014/main" id="{F68DB1FC-EC00-4CE8-A36D-8F0D1CD6912C}"/>
              </a:ext>
            </a:extLst>
          </p:cNvPr>
          <p:cNvSpPr/>
          <p:nvPr/>
        </p:nvSpPr>
        <p:spPr>
          <a:xfrm>
            <a:off x="3334242" y="4813739"/>
            <a:ext cx="462456" cy="367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03140241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9309147" cy="1320800"/>
          </a:xfrm>
        </p:spPr>
        <p:txBody>
          <a:bodyPr/>
          <a:lstStyle/>
          <a:p>
            <a:r>
              <a:rPr lang="en-US" altLang="zh-TW" sz="3600" dirty="0"/>
              <a:t>21-2 </a:t>
            </a:r>
            <a:r>
              <a:rPr lang="en-US" altLang="zh-TW" dirty="0"/>
              <a:t>JSP page</a:t>
            </a:r>
            <a:r>
              <a:rPr lang="zh-TW" altLang="en-US" dirty="0"/>
              <a:t>指令</a:t>
            </a:r>
            <a:r>
              <a:rPr lang="en-US" altLang="zh-TW" dirty="0"/>
              <a:t>(1)</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184260" y="880774"/>
            <a:ext cx="9309147" cy="4736387"/>
          </a:xfrm>
        </p:spPr>
        <p:txBody>
          <a:bodyPr>
            <a:normAutofit/>
          </a:bodyPr>
          <a:lstStyle/>
          <a:p>
            <a:pPr marL="342900" lvl="1" indent="-342900" algn="just"/>
            <a:r>
              <a:rPr lang="zh-TW" altLang="en-US" sz="2000" dirty="0">
                <a:latin typeface="Consolas" panose="020B0609020204030204" pitchFamily="49" charset="0"/>
              </a:rPr>
              <a:t>撰寫</a:t>
            </a:r>
            <a:r>
              <a:rPr lang="en-US" altLang="zh-TW" sz="2000" dirty="0">
                <a:latin typeface="Consolas" panose="020B0609020204030204" pitchFamily="49" charset="0"/>
              </a:rPr>
              <a:t>JSP</a:t>
            </a:r>
            <a:r>
              <a:rPr lang="zh-TW" altLang="en-US" sz="2000" dirty="0">
                <a:latin typeface="Consolas" panose="020B0609020204030204" pitchFamily="49" charset="0"/>
              </a:rPr>
              <a:t>指令</a:t>
            </a:r>
            <a:r>
              <a:rPr lang="en-US" altLang="zh-TW" sz="2000" dirty="0">
                <a:latin typeface="Consolas" panose="020B0609020204030204" pitchFamily="49" charset="0"/>
              </a:rPr>
              <a:t>(directive)</a:t>
            </a:r>
            <a:r>
              <a:rPr lang="zh-TW" altLang="en-US" sz="2000" dirty="0">
                <a:latin typeface="Consolas" panose="020B0609020204030204" pitchFamily="49" charset="0"/>
              </a:rPr>
              <a:t>方式：用來提供容器在轉換</a:t>
            </a:r>
            <a:r>
              <a:rPr lang="en-US" altLang="zh-TW" sz="2000" dirty="0">
                <a:latin typeface="Consolas" panose="020B0609020204030204" pitchFamily="49" charset="0"/>
              </a:rPr>
              <a:t>JSP</a:t>
            </a:r>
            <a:r>
              <a:rPr lang="zh-TW" altLang="en-US" sz="2000" dirty="0">
                <a:latin typeface="Consolas" panose="020B0609020204030204" pitchFamily="49" charset="0"/>
              </a:rPr>
              <a:t>網頁時的相關資訊</a:t>
            </a:r>
          </a:p>
          <a:p>
            <a:pPr marL="400050" lvl="2" indent="0" algn="just">
              <a:buNone/>
            </a:pPr>
            <a:r>
              <a:rPr lang="en-US" altLang="zh-TW" sz="2000" dirty="0">
                <a:latin typeface="Consolas" panose="020B0609020204030204" pitchFamily="49" charset="0"/>
              </a:rPr>
              <a:t>JSP</a:t>
            </a:r>
            <a:r>
              <a:rPr lang="zh-TW" altLang="en-US" sz="2000" dirty="0">
                <a:latin typeface="Consolas" panose="020B0609020204030204" pitchFamily="49" charset="0"/>
              </a:rPr>
              <a:t>指令</a:t>
            </a:r>
            <a:r>
              <a:rPr lang="en-US" altLang="zh-TW" sz="2000" dirty="0">
                <a:latin typeface="Consolas" panose="020B0609020204030204" pitchFamily="49" charset="0"/>
              </a:rPr>
              <a:t>(directive)</a:t>
            </a:r>
            <a:r>
              <a:rPr lang="zh-TW" altLang="en-US" sz="2000" dirty="0">
                <a:latin typeface="Consolas" panose="020B0609020204030204" pitchFamily="49" charset="0"/>
              </a:rPr>
              <a:t>語法：</a:t>
            </a:r>
            <a:r>
              <a:rPr lang="en-US" altLang="zh-TW" sz="2000" dirty="0">
                <a:latin typeface="Consolas" panose="020B0609020204030204" pitchFamily="49" charset="0"/>
              </a:rPr>
              <a:t>&lt;%@ </a:t>
            </a:r>
            <a:r>
              <a:rPr lang="zh-TW" altLang="en-US" sz="2000" dirty="0">
                <a:latin typeface="Consolas" panose="020B0609020204030204" pitchFamily="49" charset="0"/>
              </a:rPr>
              <a:t>指令名稱 </a:t>
            </a:r>
            <a:r>
              <a:rPr lang="en-US" altLang="zh-TW" sz="2000" dirty="0">
                <a:latin typeface="Consolas" panose="020B0609020204030204" pitchFamily="49" charset="0"/>
              </a:rPr>
              <a:t>[</a:t>
            </a:r>
            <a:r>
              <a:rPr lang="zh-TW" altLang="en-US" sz="2000" dirty="0">
                <a:latin typeface="Consolas" panose="020B0609020204030204" pitchFamily="49" charset="0"/>
              </a:rPr>
              <a:t>屬性</a:t>
            </a:r>
            <a:r>
              <a:rPr lang="en-US" altLang="zh-TW" sz="2000" dirty="0">
                <a:latin typeface="Consolas" panose="020B0609020204030204" pitchFamily="49" charset="0"/>
              </a:rPr>
              <a:t>="</a:t>
            </a:r>
            <a:r>
              <a:rPr lang="zh-TW" altLang="en-US" sz="2000" dirty="0">
                <a:latin typeface="Consolas" panose="020B0609020204030204" pitchFamily="49" charset="0"/>
              </a:rPr>
              <a:t>屬性值</a:t>
            </a:r>
            <a:r>
              <a:rPr lang="en-US" altLang="zh-TW" sz="2000" dirty="0">
                <a:latin typeface="Consolas" panose="020B0609020204030204" pitchFamily="49" charset="0"/>
              </a:rPr>
              <a:t>"]* %&gt;</a:t>
            </a:r>
          </a:p>
          <a:p>
            <a:pPr marL="400050" lvl="2" indent="0" algn="just">
              <a:buNone/>
            </a:pPr>
            <a:r>
              <a:rPr lang="zh-TW" altLang="en-US" sz="2000" dirty="0">
                <a:latin typeface="Consolas" panose="020B0609020204030204" pitchFamily="49" charset="0"/>
              </a:rPr>
              <a:t>其中指令名稱為</a:t>
            </a:r>
            <a:r>
              <a:rPr lang="en-US" altLang="zh-TW" sz="2000" dirty="0">
                <a:latin typeface="Consolas" panose="020B0609020204030204" pitchFamily="49" charset="0"/>
              </a:rPr>
              <a:t>page</a:t>
            </a:r>
            <a:r>
              <a:rPr lang="zh-TW" altLang="en-US" sz="2000" dirty="0">
                <a:latin typeface="Consolas" panose="020B0609020204030204" pitchFamily="49" charset="0"/>
              </a:rPr>
              <a:t>、</a:t>
            </a:r>
            <a:r>
              <a:rPr lang="en-US" altLang="zh-TW" sz="2000" dirty="0">
                <a:latin typeface="Consolas" panose="020B0609020204030204" pitchFamily="49" charset="0"/>
              </a:rPr>
              <a:t>include</a:t>
            </a:r>
            <a:r>
              <a:rPr lang="zh-TW" altLang="en-US" sz="2000" dirty="0">
                <a:latin typeface="Consolas" panose="020B0609020204030204" pitchFamily="49" charset="0"/>
              </a:rPr>
              <a:t>及</a:t>
            </a:r>
            <a:r>
              <a:rPr lang="en-US" altLang="zh-TW" sz="2000" dirty="0" err="1">
                <a:latin typeface="Consolas" panose="020B0609020204030204" pitchFamily="49" charset="0"/>
              </a:rPr>
              <a:t>taglib</a:t>
            </a:r>
            <a:r>
              <a:rPr lang="zh-TW" altLang="en-US" sz="2000" dirty="0">
                <a:latin typeface="Consolas" panose="020B0609020204030204" pitchFamily="49" charset="0"/>
              </a:rPr>
              <a:t>共三種</a:t>
            </a:r>
            <a:endParaRPr lang="en-US" altLang="zh-TW" sz="2000" dirty="0">
              <a:latin typeface="Consolas" panose="020B0609020204030204" pitchFamily="49" charset="0"/>
            </a:endParaRPr>
          </a:p>
          <a:p>
            <a:pPr marL="342900" lvl="1" indent="-342900" algn="just"/>
            <a:r>
              <a:rPr lang="en-US" altLang="zh-TW" sz="2000" dirty="0">
                <a:latin typeface="Consolas" panose="020B0609020204030204" pitchFamily="49" charset="0"/>
              </a:rPr>
              <a:t>【</a:t>
            </a:r>
            <a:r>
              <a:rPr lang="zh-TW" altLang="en-US" sz="2000" dirty="0">
                <a:latin typeface="Consolas" panose="020B0609020204030204" pitchFamily="49" charset="0"/>
              </a:rPr>
              <a:t>範例</a:t>
            </a:r>
            <a:r>
              <a:rPr lang="en-US" altLang="zh-TW" sz="2000" dirty="0">
                <a:latin typeface="Consolas" panose="020B0609020204030204" pitchFamily="49" charset="0"/>
              </a:rPr>
              <a:t>】page</a:t>
            </a:r>
            <a:r>
              <a:rPr lang="zh-TW" altLang="en-US" sz="2000" dirty="0">
                <a:latin typeface="Consolas" panose="020B0609020204030204" pitchFamily="49" charset="0"/>
              </a:rPr>
              <a:t>指令</a:t>
            </a:r>
            <a:endParaRPr lang="en-US" altLang="zh-TW" sz="2000" dirty="0">
              <a:latin typeface="Consolas" panose="020B0609020204030204" pitchFamily="49" charset="0"/>
            </a:endParaRPr>
          </a:p>
          <a:p>
            <a:pPr marL="400050" lvl="2" indent="0" algn="just">
              <a:buNone/>
            </a:pPr>
            <a:r>
              <a:rPr lang="en-US" altLang="zh-TW" sz="2000" dirty="0">
                <a:latin typeface="Consolas" panose="020B0609020204030204" pitchFamily="49" charset="0"/>
              </a:rPr>
              <a:t>&lt;%@ page language="java" </a:t>
            </a:r>
            <a:r>
              <a:rPr lang="en-US" altLang="zh-TW" sz="2000" dirty="0" err="1">
                <a:latin typeface="Consolas" panose="020B0609020204030204" pitchFamily="49" charset="0"/>
              </a:rPr>
              <a:t>contentType</a:t>
            </a:r>
            <a:r>
              <a:rPr lang="en-US" altLang="zh-TW" sz="2000" dirty="0">
                <a:latin typeface="Consolas" panose="020B0609020204030204" pitchFamily="49" charset="0"/>
              </a:rPr>
              <a:t>="text/html; </a:t>
            </a:r>
          </a:p>
          <a:p>
            <a:pPr marL="400050" lvl="2" indent="0" algn="just">
              <a:buNone/>
            </a:pPr>
            <a:r>
              <a:rPr lang="en-US" altLang="zh-TW" sz="2000" dirty="0">
                <a:latin typeface="Consolas" panose="020B0609020204030204" pitchFamily="49" charset="0"/>
              </a:rPr>
              <a:t>charset=UTF-8" </a:t>
            </a:r>
            <a:r>
              <a:rPr lang="en-US" altLang="zh-TW" sz="2000" dirty="0" err="1">
                <a:latin typeface="Consolas" panose="020B0609020204030204" pitchFamily="49" charset="0"/>
              </a:rPr>
              <a:t>pageEncoding</a:t>
            </a:r>
            <a:r>
              <a:rPr lang="en-US" altLang="zh-TW" sz="2000" dirty="0">
                <a:latin typeface="Consolas" panose="020B0609020204030204" pitchFamily="49" charset="0"/>
              </a:rPr>
              <a:t>="UTF-8"%&gt;</a:t>
            </a:r>
          </a:p>
          <a:p>
            <a:pPr marL="342900" lvl="1" indent="-342900" algn="just"/>
            <a:r>
              <a:rPr lang="zh-TW" altLang="en-US" sz="2000" dirty="0">
                <a:latin typeface="Consolas" panose="020B0609020204030204" pitchFamily="49" charset="0"/>
              </a:rPr>
              <a:t>產生的</a:t>
            </a:r>
            <a:r>
              <a:rPr lang="en-US" altLang="zh-TW" sz="2000" dirty="0">
                <a:latin typeface="Consolas" panose="020B0609020204030204" pitchFamily="49" charset="0"/>
              </a:rPr>
              <a:t>xxx.java</a:t>
            </a:r>
            <a:r>
              <a:rPr lang="zh-TW" altLang="en-US" sz="2000" dirty="0">
                <a:latin typeface="Consolas" panose="020B0609020204030204" pitchFamily="49" charset="0"/>
              </a:rPr>
              <a:t>檔案路徑通常預設會放在</a:t>
            </a:r>
            <a:r>
              <a:rPr lang="en-US" altLang="zh-TW" sz="2000" dirty="0">
                <a:latin typeface="Consolas" panose="020B0609020204030204" pitchFamily="49" charset="0"/>
              </a:rPr>
              <a:t>apache-tomcat</a:t>
            </a:r>
            <a:r>
              <a:rPr lang="zh-TW" altLang="en-US" sz="2000" dirty="0">
                <a:latin typeface="Consolas" panose="020B0609020204030204" pitchFamily="49" charset="0"/>
              </a:rPr>
              <a:t>目錄下的</a:t>
            </a:r>
            <a:endParaRPr lang="en-US" altLang="zh-TW" sz="2000" dirty="0">
              <a:latin typeface="Consolas" panose="020B0609020204030204" pitchFamily="49" charset="0"/>
            </a:endParaRPr>
          </a:p>
          <a:p>
            <a:pPr marL="0" lvl="1" indent="0" algn="just">
              <a:buNone/>
            </a:pPr>
            <a:r>
              <a:rPr lang="en-US" altLang="zh-TW" sz="2000" dirty="0">
                <a:latin typeface="Consolas" panose="020B0609020204030204" pitchFamily="49" charset="0"/>
              </a:rPr>
              <a:t>	\work\Catalina\localhost\</a:t>
            </a:r>
            <a:r>
              <a:rPr lang="en-US" altLang="zh-TW" sz="2000" dirty="0" err="1">
                <a:latin typeface="Consolas" panose="020B0609020204030204" pitchFamily="49" charset="0"/>
              </a:rPr>
              <a:t>xxxProject</a:t>
            </a:r>
            <a:r>
              <a:rPr lang="en-US" altLang="zh-TW" sz="2000" dirty="0">
                <a:latin typeface="Consolas" panose="020B0609020204030204" pitchFamily="49" charset="0"/>
              </a:rPr>
              <a:t>\org\apache\</a:t>
            </a:r>
            <a:r>
              <a:rPr lang="en-US" altLang="zh-TW" sz="2000" dirty="0" err="1">
                <a:latin typeface="Consolas" panose="020B0609020204030204" pitchFamily="49" charset="0"/>
              </a:rPr>
              <a:t>jsp</a:t>
            </a:r>
            <a:endParaRPr lang="en-US" altLang="zh-TW" sz="2000" dirty="0">
              <a:latin typeface="Consolas" panose="020B0609020204030204" pitchFamily="49" charset="0"/>
            </a:endParaRPr>
          </a:p>
          <a:p>
            <a:pPr marL="400050" lvl="2" indent="0" algn="just">
              <a:buNone/>
            </a:pPr>
            <a:endParaRPr lang="en-US" altLang="zh-TW" sz="2000" dirty="0">
              <a:latin typeface="Consolas" panose="020B0609020204030204" pitchFamily="49" charset="0"/>
            </a:endParaRPr>
          </a:p>
          <a:p>
            <a:pPr marL="342900" lvl="1" indent="-342900" algn="just"/>
            <a:endParaRPr lang="en-US" altLang="zh-TW" sz="2000" dirty="0">
              <a:latin typeface="Consolas" panose="020B0609020204030204" pitchFamily="49" charset="0"/>
            </a:endParaRPr>
          </a:p>
        </p:txBody>
      </p:sp>
      <p:graphicFrame>
        <p:nvGraphicFramePr>
          <p:cNvPr id="7" name="表格 4">
            <a:extLst>
              <a:ext uri="{FF2B5EF4-FFF2-40B4-BE49-F238E27FC236}">
                <a16:creationId xmlns:a16="http://schemas.microsoft.com/office/drawing/2014/main" id="{798BF6CE-1C84-41B7-B46B-60DE99753D8E}"/>
              </a:ext>
            </a:extLst>
          </p:cNvPr>
          <p:cNvGraphicFramePr>
            <a:graphicFrameLocks noGrp="1"/>
          </p:cNvGraphicFramePr>
          <p:nvPr>
            <p:extLst>
              <p:ext uri="{D42A27DB-BD31-4B8C-83A1-F6EECF244321}">
                <p14:modId xmlns:p14="http://schemas.microsoft.com/office/powerpoint/2010/main" val="673801026"/>
              </p:ext>
            </p:extLst>
          </p:nvPr>
        </p:nvGraphicFramePr>
        <p:xfrm>
          <a:off x="6755362" y="4316957"/>
          <a:ext cx="5252378" cy="2468880"/>
        </p:xfrm>
        <a:graphic>
          <a:graphicData uri="http://schemas.openxmlformats.org/drawingml/2006/table">
            <a:tbl>
              <a:tblPr firstRow="1" bandRow="1">
                <a:tableStyleId>{5C22544A-7EE6-4342-B048-85BDC9FD1C3A}</a:tableStyleId>
              </a:tblPr>
              <a:tblGrid>
                <a:gridCol w="2626189">
                  <a:extLst>
                    <a:ext uri="{9D8B030D-6E8A-4147-A177-3AD203B41FA5}">
                      <a16:colId xmlns:a16="http://schemas.microsoft.com/office/drawing/2014/main" val="1748440842"/>
                    </a:ext>
                  </a:extLst>
                </a:gridCol>
                <a:gridCol w="2626189">
                  <a:extLst>
                    <a:ext uri="{9D8B030D-6E8A-4147-A177-3AD203B41FA5}">
                      <a16:colId xmlns:a16="http://schemas.microsoft.com/office/drawing/2014/main" val="3635200523"/>
                    </a:ext>
                  </a:extLst>
                </a:gridCol>
              </a:tblGrid>
              <a:tr h="550901">
                <a:tc>
                  <a:txBody>
                    <a:bodyPr/>
                    <a:lstStyle/>
                    <a:p>
                      <a:pPr algn="ctr"/>
                      <a:r>
                        <a:rPr lang="en-US" altLang="zh-TW" dirty="0">
                          <a:latin typeface="Consolas" panose="020B0609020204030204" pitchFamily="49" charset="0"/>
                        </a:rPr>
                        <a:t>Scripting Elements</a:t>
                      </a:r>
                    </a:p>
                    <a:p>
                      <a:pPr algn="ctr"/>
                      <a:r>
                        <a:rPr lang="en-US" altLang="zh-TW" dirty="0">
                          <a:latin typeface="Consolas" panose="020B0609020204030204" pitchFamily="49" charset="0"/>
                        </a:rPr>
                        <a:t>(</a:t>
                      </a:r>
                      <a:r>
                        <a:rPr lang="zh-TW" altLang="en-US" dirty="0">
                          <a:latin typeface="Consolas" panose="020B0609020204030204" pitchFamily="49" charset="0"/>
                        </a:rPr>
                        <a:t>描述語言元素</a:t>
                      </a:r>
                      <a:r>
                        <a:rPr lang="en-US" altLang="zh-TW" dirty="0">
                          <a:latin typeface="Consolas" panose="020B0609020204030204" pitchFamily="49" charset="0"/>
                        </a:rPr>
                        <a:t>) </a:t>
                      </a:r>
                      <a:r>
                        <a:rPr lang="zh-TW" altLang="en-US" dirty="0">
                          <a:latin typeface="Consolas" panose="020B0609020204030204" pitchFamily="49" charset="0"/>
                        </a:rPr>
                        <a:t>範例 </a:t>
                      </a:r>
                    </a:p>
                  </a:txBody>
                  <a:tcPr anchor="ctr"/>
                </a:tc>
                <a:tc>
                  <a:txBody>
                    <a:bodyPr/>
                    <a:lstStyle/>
                    <a:p>
                      <a:pPr algn="ctr"/>
                      <a:r>
                        <a:rPr lang="zh-TW" altLang="en-US" dirty="0">
                          <a:latin typeface="Consolas" panose="020B0609020204030204" pitchFamily="49" charset="0"/>
                        </a:rPr>
                        <a:t>範例</a:t>
                      </a:r>
                    </a:p>
                  </a:txBody>
                  <a:tcPr anchor="ctr"/>
                </a:tc>
                <a:extLst>
                  <a:ext uri="{0D108BD9-81ED-4DB2-BD59-A6C34878D82A}">
                    <a16:rowId xmlns:a16="http://schemas.microsoft.com/office/drawing/2014/main" val="121068631"/>
                  </a:ext>
                </a:extLst>
              </a:tr>
              <a:tr h="317654">
                <a:tc>
                  <a:txBody>
                    <a:bodyPr/>
                    <a:lstStyle/>
                    <a:p>
                      <a:pPr algn="ctr"/>
                      <a:r>
                        <a:rPr lang="zh-TW" altLang="en-US" dirty="0">
                          <a:latin typeface="Consolas" panose="020B0609020204030204" pitchFamily="49" charset="0"/>
                        </a:rPr>
                        <a:t>註解</a:t>
                      </a:r>
                      <a:r>
                        <a:rPr lang="en-US" altLang="zh-TW" dirty="0">
                          <a:latin typeface="Consolas" panose="020B0609020204030204" pitchFamily="49" charset="0"/>
                        </a:rPr>
                        <a:t>(comment) </a:t>
                      </a:r>
                      <a:endParaRPr lang="zh-TW" altLang="en-US" dirty="0">
                        <a:latin typeface="Consolas" panose="020B0609020204030204" pitchFamily="49" charset="0"/>
                      </a:endParaRPr>
                    </a:p>
                  </a:txBody>
                  <a:tcPr anchor="ctr"/>
                </a:tc>
                <a:tc>
                  <a:txBody>
                    <a:bodyPr/>
                    <a:lstStyle/>
                    <a:p>
                      <a:pPr algn="ctr"/>
                      <a:r>
                        <a:rPr lang="en-US" altLang="zh-TW" dirty="0">
                          <a:latin typeface="Consolas" panose="020B0609020204030204" pitchFamily="49" charset="0"/>
                        </a:rPr>
                        <a:t>&lt;%-- </a:t>
                      </a:r>
                      <a:r>
                        <a:rPr lang="zh-TW" altLang="en-US" dirty="0">
                          <a:latin typeface="Consolas" panose="020B0609020204030204" pitchFamily="49" charset="0"/>
                        </a:rPr>
                        <a:t>註解 </a:t>
                      </a:r>
                      <a:r>
                        <a:rPr lang="en-US" altLang="zh-TW" dirty="0">
                          <a:latin typeface="Consolas" panose="020B0609020204030204" pitchFamily="49" charset="0"/>
                        </a:rPr>
                        <a:t>--%&gt;</a:t>
                      </a:r>
                      <a:endParaRPr lang="zh-TW" altLang="en-US" dirty="0">
                        <a:latin typeface="Consolas" panose="020B0609020204030204" pitchFamily="49" charset="0"/>
                      </a:endParaRPr>
                    </a:p>
                  </a:txBody>
                  <a:tcPr anchor="ctr"/>
                </a:tc>
                <a:extLst>
                  <a:ext uri="{0D108BD9-81ED-4DB2-BD59-A6C34878D82A}">
                    <a16:rowId xmlns:a16="http://schemas.microsoft.com/office/drawing/2014/main" val="4054579667"/>
                  </a:ext>
                </a:extLst>
              </a:tr>
              <a:tr h="317654">
                <a:tc>
                  <a:txBody>
                    <a:bodyPr/>
                    <a:lstStyle/>
                    <a:p>
                      <a:pPr algn="ctr"/>
                      <a:r>
                        <a:rPr lang="zh-TW" altLang="en-US" dirty="0">
                          <a:latin typeface="Consolas" panose="020B0609020204030204" pitchFamily="49" charset="0"/>
                        </a:rPr>
                        <a:t>指令</a:t>
                      </a:r>
                      <a:r>
                        <a:rPr lang="en-US" altLang="zh-TW" dirty="0">
                          <a:latin typeface="Consolas" panose="020B0609020204030204" pitchFamily="49" charset="0"/>
                        </a:rPr>
                        <a:t>(directive)</a:t>
                      </a:r>
                      <a:endParaRPr lang="zh-TW" altLang="en-US" dirty="0">
                        <a:latin typeface="Consolas" panose="020B0609020204030204" pitchFamily="49" charset="0"/>
                      </a:endParaRPr>
                    </a:p>
                  </a:txBody>
                  <a:tcPr anchor="ctr"/>
                </a:tc>
                <a:tc>
                  <a:txBody>
                    <a:bodyPr/>
                    <a:lstStyle/>
                    <a:p>
                      <a:pPr algn="ctr"/>
                      <a:r>
                        <a:rPr lang="en-US" altLang="zh-TW" dirty="0">
                          <a:latin typeface="Consolas" panose="020B0609020204030204" pitchFamily="49" charset="0"/>
                        </a:rPr>
                        <a:t>&lt;%@ </a:t>
                      </a:r>
                      <a:r>
                        <a:rPr lang="zh-TW" altLang="en-US" dirty="0">
                          <a:latin typeface="Consolas" panose="020B0609020204030204" pitchFamily="49" charset="0"/>
                        </a:rPr>
                        <a:t>指令名稱 </a:t>
                      </a:r>
                      <a:r>
                        <a:rPr lang="en-US" altLang="zh-TW" dirty="0">
                          <a:latin typeface="Consolas" panose="020B0609020204030204" pitchFamily="49" charset="0"/>
                        </a:rPr>
                        <a:t>%&gt;</a:t>
                      </a:r>
                      <a:endParaRPr lang="zh-TW" altLang="en-US" dirty="0">
                        <a:latin typeface="Consolas" panose="020B0609020204030204" pitchFamily="49" charset="0"/>
                      </a:endParaRPr>
                    </a:p>
                  </a:txBody>
                  <a:tcPr anchor="ctr"/>
                </a:tc>
                <a:extLst>
                  <a:ext uri="{0D108BD9-81ED-4DB2-BD59-A6C34878D82A}">
                    <a16:rowId xmlns:a16="http://schemas.microsoft.com/office/drawing/2014/main" val="2542816063"/>
                  </a:ext>
                </a:extLst>
              </a:tr>
              <a:tr h="317654">
                <a:tc>
                  <a:txBody>
                    <a:bodyPr/>
                    <a:lstStyle/>
                    <a:p>
                      <a:pPr algn="ctr"/>
                      <a:r>
                        <a:rPr lang="zh-TW" altLang="en-US" dirty="0">
                          <a:latin typeface="Consolas" panose="020B0609020204030204" pitchFamily="49" charset="0"/>
                        </a:rPr>
                        <a:t>宣告</a:t>
                      </a:r>
                      <a:r>
                        <a:rPr lang="en-US" altLang="zh-TW" dirty="0">
                          <a:latin typeface="Consolas" panose="020B0609020204030204" pitchFamily="49" charset="0"/>
                        </a:rPr>
                        <a:t>(declaration)</a:t>
                      </a:r>
                      <a:endParaRPr lang="zh-TW" altLang="en-US" dirty="0">
                        <a:latin typeface="Consolas" panose="020B0609020204030204" pitchFamily="49" charset="0"/>
                      </a:endParaRPr>
                    </a:p>
                  </a:txBody>
                  <a:tcPr anchor="ctr"/>
                </a:tc>
                <a:tc>
                  <a:txBody>
                    <a:bodyPr/>
                    <a:lstStyle/>
                    <a:p>
                      <a:pPr algn="ctr"/>
                      <a:r>
                        <a:rPr lang="en-US" altLang="zh-TW" dirty="0">
                          <a:latin typeface="Consolas" panose="020B0609020204030204" pitchFamily="49" charset="0"/>
                        </a:rPr>
                        <a:t>&lt;%! </a:t>
                      </a:r>
                      <a:r>
                        <a:rPr lang="zh-TW" altLang="en-US" dirty="0">
                          <a:latin typeface="Consolas" panose="020B0609020204030204" pitchFamily="49" charset="0"/>
                        </a:rPr>
                        <a:t>宣告 </a:t>
                      </a:r>
                      <a:r>
                        <a:rPr lang="en-US" altLang="zh-TW" dirty="0">
                          <a:latin typeface="Consolas" panose="020B0609020204030204" pitchFamily="49" charset="0"/>
                        </a:rPr>
                        <a:t>%&gt;</a:t>
                      </a:r>
                      <a:endParaRPr lang="zh-TW" altLang="en-US" dirty="0">
                        <a:latin typeface="Consolas" panose="020B0609020204030204" pitchFamily="49" charset="0"/>
                      </a:endParaRPr>
                    </a:p>
                  </a:txBody>
                  <a:tcPr anchor="ctr"/>
                </a:tc>
                <a:extLst>
                  <a:ext uri="{0D108BD9-81ED-4DB2-BD59-A6C34878D82A}">
                    <a16:rowId xmlns:a16="http://schemas.microsoft.com/office/drawing/2014/main" val="1135482779"/>
                  </a:ext>
                </a:extLst>
              </a:tr>
              <a:tr h="317654">
                <a:tc>
                  <a:txBody>
                    <a:bodyPr/>
                    <a:lstStyle/>
                    <a:p>
                      <a:pPr algn="ctr"/>
                      <a:r>
                        <a:rPr lang="zh-TW" altLang="en-US" dirty="0">
                          <a:latin typeface="Consolas" panose="020B0609020204030204" pitchFamily="49" charset="0"/>
                        </a:rPr>
                        <a:t>程式片段</a:t>
                      </a:r>
                      <a:r>
                        <a:rPr lang="en-US" altLang="zh-TW" dirty="0">
                          <a:latin typeface="Consolas" panose="020B0609020204030204" pitchFamily="49" charset="0"/>
                        </a:rPr>
                        <a:t>(</a:t>
                      </a:r>
                      <a:r>
                        <a:rPr lang="en-US" altLang="zh-TW" dirty="0" err="1">
                          <a:latin typeface="Consolas" panose="020B0609020204030204" pitchFamily="49" charset="0"/>
                        </a:rPr>
                        <a:t>scriptlet</a:t>
                      </a:r>
                      <a:r>
                        <a:rPr lang="en-US" altLang="zh-TW" dirty="0">
                          <a:latin typeface="Consolas" panose="020B0609020204030204" pitchFamily="49" charset="0"/>
                        </a:rPr>
                        <a:t>) </a:t>
                      </a:r>
                      <a:endParaRPr lang="zh-TW" altLang="en-US" dirty="0">
                        <a:latin typeface="Consolas" panose="020B0609020204030204" pitchFamily="49" charset="0"/>
                      </a:endParaRPr>
                    </a:p>
                  </a:txBody>
                  <a:tcPr anchor="ctr"/>
                </a:tc>
                <a:tc>
                  <a:txBody>
                    <a:bodyPr/>
                    <a:lstStyle/>
                    <a:p>
                      <a:pPr algn="ctr"/>
                      <a:r>
                        <a:rPr lang="en-US" altLang="zh-TW" dirty="0">
                          <a:latin typeface="Consolas" panose="020B0609020204030204" pitchFamily="49" charset="0"/>
                        </a:rPr>
                        <a:t>&lt;% </a:t>
                      </a:r>
                      <a:r>
                        <a:rPr lang="zh-TW" altLang="en-US" dirty="0">
                          <a:latin typeface="Consolas" panose="020B0609020204030204" pitchFamily="49" charset="0"/>
                        </a:rPr>
                        <a:t>程式碼 </a:t>
                      </a:r>
                      <a:r>
                        <a:rPr lang="en-US" altLang="zh-TW" dirty="0">
                          <a:latin typeface="Consolas" panose="020B0609020204030204" pitchFamily="49" charset="0"/>
                        </a:rPr>
                        <a:t>%&gt;</a:t>
                      </a:r>
                      <a:endParaRPr lang="zh-TW" altLang="en-US" dirty="0">
                        <a:latin typeface="Consolas" panose="020B0609020204030204" pitchFamily="49" charset="0"/>
                      </a:endParaRPr>
                    </a:p>
                  </a:txBody>
                  <a:tcPr anchor="ctr"/>
                </a:tc>
                <a:extLst>
                  <a:ext uri="{0D108BD9-81ED-4DB2-BD59-A6C34878D82A}">
                    <a16:rowId xmlns:a16="http://schemas.microsoft.com/office/drawing/2014/main" val="1236937547"/>
                  </a:ext>
                </a:extLst>
              </a:tr>
              <a:tr h="317654">
                <a:tc>
                  <a:txBody>
                    <a:bodyPr/>
                    <a:lstStyle/>
                    <a:p>
                      <a:pPr algn="ctr"/>
                      <a:r>
                        <a:rPr lang="zh-TW" altLang="en-US" dirty="0">
                          <a:latin typeface="Consolas" panose="020B0609020204030204" pitchFamily="49" charset="0"/>
                        </a:rPr>
                        <a:t>表示式</a:t>
                      </a:r>
                      <a:r>
                        <a:rPr lang="en-US" altLang="zh-TW" dirty="0">
                          <a:latin typeface="Consolas" panose="020B0609020204030204" pitchFamily="49" charset="0"/>
                        </a:rPr>
                        <a:t>(expression)</a:t>
                      </a:r>
                      <a:endParaRPr lang="zh-TW" altLang="en-US" dirty="0">
                        <a:latin typeface="Consolas" panose="020B0609020204030204" pitchFamily="49" charset="0"/>
                      </a:endParaRPr>
                    </a:p>
                  </a:txBody>
                  <a:tcPr anchor="ctr"/>
                </a:tc>
                <a:tc>
                  <a:txBody>
                    <a:bodyPr/>
                    <a:lstStyle/>
                    <a:p>
                      <a:pPr algn="ctr"/>
                      <a:r>
                        <a:rPr lang="en-US" altLang="zh-TW" dirty="0">
                          <a:latin typeface="Consolas" panose="020B0609020204030204" pitchFamily="49" charset="0"/>
                        </a:rPr>
                        <a:t>&lt;%= </a:t>
                      </a:r>
                      <a:r>
                        <a:rPr lang="zh-TW" altLang="en-US" dirty="0">
                          <a:latin typeface="Consolas" panose="020B0609020204030204" pitchFamily="49" charset="0"/>
                        </a:rPr>
                        <a:t>表示式 </a:t>
                      </a:r>
                      <a:r>
                        <a:rPr lang="en-US" altLang="zh-TW" dirty="0">
                          <a:latin typeface="Consolas" panose="020B0609020204030204" pitchFamily="49" charset="0"/>
                        </a:rPr>
                        <a:t>%&gt;</a:t>
                      </a:r>
                      <a:endParaRPr lang="zh-TW" altLang="en-US" dirty="0">
                        <a:latin typeface="Consolas" panose="020B0609020204030204" pitchFamily="49" charset="0"/>
                      </a:endParaRPr>
                    </a:p>
                  </a:txBody>
                  <a:tcPr anchor="ctr"/>
                </a:tc>
                <a:extLst>
                  <a:ext uri="{0D108BD9-81ED-4DB2-BD59-A6C34878D82A}">
                    <a16:rowId xmlns:a16="http://schemas.microsoft.com/office/drawing/2014/main" val="3492890074"/>
                  </a:ext>
                </a:extLst>
              </a:tr>
            </a:tbl>
          </a:graphicData>
        </a:graphic>
      </p:graphicFrame>
      <p:sp>
        <p:nvSpPr>
          <p:cNvPr id="9" name="箭號: 向右 8">
            <a:extLst>
              <a:ext uri="{FF2B5EF4-FFF2-40B4-BE49-F238E27FC236}">
                <a16:creationId xmlns:a16="http://schemas.microsoft.com/office/drawing/2014/main" id="{B5080593-ECFE-48BB-A297-FCD39C84B657}"/>
              </a:ext>
            </a:extLst>
          </p:cNvPr>
          <p:cNvSpPr/>
          <p:nvPr/>
        </p:nvSpPr>
        <p:spPr>
          <a:xfrm>
            <a:off x="6169246" y="5356956"/>
            <a:ext cx="462456" cy="367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57095467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9309147" cy="1320800"/>
          </a:xfrm>
        </p:spPr>
        <p:txBody>
          <a:bodyPr/>
          <a:lstStyle/>
          <a:p>
            <a:r>
              <a:rPr lang="en-US" altLang="zh-TW" sz="3600" dirty="0"/>
              <a:t>21-2 </a:t>
            </a:r>
            <a:r>
              <a:rPr lang="en-US" altLang="zh-TW" dirty="0"/>
              <a:t>JSP page</a:t>
            </a:r>
            <a:r>
              <a:rPr lang="zh-TW" altLang="en-US" dirty="0"/>
              <a:t>指令</a:t>
            </a:r>
            <a:r>
              <a:rPr lang="en-US" altLang="zh-TW" dirty="0"/>
              <a:t>(2)</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770640"/>
            <a:ext cx="10216056" cy="6344863"/>
          </a:xfrm>
        </p:spPr>
        <p:txBody>
          <a:bodyPr>
            <a:normAutofit/>
          </a:bodyPr>
          <a:lstStyle/>
          <a:p>
            <a:pPr marL="342900" lvl="1" indent="-342900" algn="just"/>
            <a:r>
              <a:rPr lang="zh-TW" altLang="en-US" sz="1900" dirty="0">
                <a:latin typeface="Consolas" panose="020B0609020204030204" pitchFamily="49" charset="0"/>
              </a:rPr>
              <a:t>語法：</a:t>
            </a:r>
            <a:r>
              <a:rPr lang="en-US" altLang="zh-TW" sz="1900" dirty="0">
                <a:latin typeface="Consolas" panose="020B0609020204030204" pitchFamily="49" charset="0"/>
              </a:rPr>
              <a:t>&lt;%@ page [</a:t>
            </a:r>
            <a:r>
              <a:rPr lang="zh-TW" altLang="en-US" sz="1900" dirty="0">
                <a:latin typeface="Consolas" panose="020B0609020204030204" pitchFamily="49" charset="0"/>
              </a:rPr>
              <a:t>屬性</a:t>
            </a:r>
            <a:r>
              <a:rPr lang="en-US" altLang="zh-TW" sz="1900" dirty="0">
                <a:latin typeface="Consolas" panose="020B0609020204030204" pitchFamily="49" charset="0"/>
              </a:rPr>
              <a:t>="</a:t>
            </a:r>
            <a:r>
              <a:rPr lang="zh-TW" altLang="en-US" sz="1900" dirty="0">
                <a:latin typeface="Consolas" panose="020B0609020204030204" pitchFamily="49" charset="0"/>
              </a:rPr>
              <a:t>屬性值</a:t>
            </a:r>
            <a:r>
              <a:rPr lang="en-US" altLang="zh-TW" sz="1900" dirty="0">
                <a:latin typeface="Consolas" panose="020B0609020204030204" pitchFamily="49" charset="0"/>
              </a:rPr>
              <a:t>"]* %&gt;</a:t>
            </a:r>
            <a:r>
              <a:rPr lang="zh-TW" altLang="en-US" sz="1900" dirty="0">
                <a:latin typeface="Consolas" panose="020B0609020204030204" pitchFamily="49" charset="0"/>
              </a:rPr>
              <a:t> ，其中常用屬性值為</a:t>
            </a:r>
            <a:r>
              <a:rPr lang="en-US" altLang="zh-TW" sz="1900" dirty="0">
                <a:latin typeface="Consolas" panose="020B0609020204030204" pitchFamily="49" charset="0"/>
              </a:rPr>
              <a:t>:</a:t>
            </a:r>
          </a:p>
          <a:p>
            <a:pPr marL="742950" lvl="2" indent="-342900" algn="just">
              <a:buFont typeface="Wingdings" panose="05000000000000000000" pitchFamily="2" charset="2"/>
              <a:buChar char="l"/>
            </a:pPr>
            <a:r>
              <a:rPr lang="en-US" altLang="zh-TW" sz="1900" dirty="0">
                <a:latin typeface="Consolas" panose="020B0609020204030204" pitchFamily="49" charset="0"/>
              </a:rPr>
              <a:t>language:</a:t>
            </a:r>
            <a:r>
              <a:rPr lang="zh-TW" altLang="en-US" sz="1900" dirty="0">
                <a:latin typeface="Consolas" panose="020B0609020204030204" pitchFamily="49" charset="0"/>
              </a:rPr>
              <a:t>說明網頁內所使用的</a:t>
            </a:r>
            <a:r>
              <a:rPr lang="en-US" altLang="zh-TW" sz="1900" dirty="0">
                <a:latin typeface="Consolas" panose="020B0609020204030204" pitchFamily="49" charset="0"/>
              </a:rPr>
              <a:t>scripting language</a:t>
            </a:r>
            <a:r>
              <a:rPr lang="zh-TW" altLang="en-US" sz="1900" dirty="0">
                <a:latin typeface="Consolas" panose="020B0609020204030204" pitchFamily="49" charset="0"/>
              </a:rPr>
              <a:t>為何種電腦語言，預設為</a:t>
            </a:r>
            <a:r>
              <a:rPr lang="en-US" altLang="zh-TW" sz="1900" dirty="0">
                <a:latin typeface="Consolas" panose="020B0609020204030204" pitchFamily="49" charset="0"/>
              </a:rPr>
              <a:t>java</a:t>
            </a:r>
          </a:p>
          <a:p>
            <a:pPr marL="742950" lvl="2" indent="-342900" algn="just">
              <a:buFont typeface="Wingdings" panose="05000000000000000000" pitchFamily="2" charset="2"/>
              <a:buChar char="l"/>
            </a:pPr>
            <a:r>
              <a:rPr lang="en-US" altLang="zh-TW" sz="1900" dirty="0">
                <a:latin typeface="Consolas" panose="020B0609020204030204" pitchFamily="49" charset="0"/>
              </a:rPr>
              <a:t>import:</a:t>
            </a:r>
            <a:r>
              <a:rPr lang="zh-TW" altLang="en-US" sz="1900" dirty="0">
                <a:latin typeface="Consolas" panose="020B0609020204030204" pitchFamily="49" charset="0"/>
              </a:rPr>
              <a:t>說明網頁中使用到需要載入的套件來源</a:t>
            </a:r>
          </a:p>
          <a:p>
            <a:pPr marL="742950" lvl="2" indent="-342900" algn="just">
              <a:buFont typeface="Wingdings" panose="05000000000000000000" pitchFamily="2" charset="2"/>
              <a:buChar char="l"/>
            </a:pPr>
            <a:r>
              <a:rPr lang="en-US" altLang="zh-TW" sz="1900" dirty="0">
                <a:latin typeface="Consolas" panose="020B0609020204030204" pitchFamily="49" charset="0"/>
              </a:rPr>
              <a:t>session:</a:t>
            </a:r>
            <a:r>
              <a:rPr lang="zh-TW" altLang="en-US" sz="1900" dirty="0">
                <a:latin typeface="Consolas" panose="020B0609020204030204" pitchFamily="49" charset="0"/>
              </a:rPr>
              <a:t>說明網頁中是否要加入</a:t>
            </a:r>
            <a:r>
              <a:rPr lang="en-US" altLang="zh-TW" sz="1900" dirty="0">
                <a:latin typeface="Consolas" panose="020B0609020204030204" pitchFamily="49" charset="0"/>
              </a:rPr>
              <a:t>session</a:t>
            </a:r>
            <a:r>
              <a:rPr lang="zh-TW" altLang="en-US" sz="1900" dirty="0">
                <a:latin typeface="Consolas" panose="020B0609020204030204" pitchFamily="49" charset="0"/>
              </a:rPr>
              <a:t>，預設為</a:t>
            </a:r>
            <a:r>
              <a:rPr lang="en-US" altLang="zh-TW" sz="1900" dirty="0">
                <a:latin typeface="Consolas" panose="020B0609020204030204" pitchFamily="49" charset="0"/>
              </a:rPr>
              <a:t>true</a:t>
            </a:r>
          </a:p>
          <a:p>
            <a:pPr marL="742950" lvl="2" indent="-342900" algn="just">
              <a:buFont typeface="Wingdings" panose="05000000000000000000" pitchFamily="2" charset="2"/>
              <a:buChar char="l"/>
            </a:pPr>
            <a:r>
              <a:rPr lang="en-US" altLang="zh-TW" sz="1900" dirty="0">
                <a:latin typeface="Consolas" panose="020B0609020204030204" pitchFamily="49" charset="0"/>
              </a:rPr>
              <a:t>buffer:</a:t>
            </a:r>
            <a:r>
              <a:rPr lang="zh-TW" altLang="en-US" sz="1900" dirty="0">
                <a:latin typeface="Consolas" panose="020B0609020204030204" pitchFamily="49" charset="0"/>
              </a:rPr>
              <a:t>設定網頁中緩衝區大小，可設定為</a:t>
            </a:r>
            <a:r>
              <a:rPr lang="en-US" altLang="zh-TW" sz="1900" dirty="0">
                <a:latin typeface="Consolas" panose="020B0609020204030204" pitchFamily="49" charset="0"/>
              </a:rPr>
              <a:t>none</a:t>
            </a:r>
            <a:r>
              <a:rPr lang="zh-TW" altLang="en-US" sz="1900" dirty="0">
                <a:latin typeface="Consolas" panose="020B0609020204030204" pitchFamily="49" charset="0"/>
              </a:rPr>
              <a:t>或</a:t>
            </a:r>
            <a:r>
              <a:rPr lang="en-US" altLang="zh-TW" sz="1900" dirty="0" err="1">
                <a:latin typeface="Consolas" panose="020B0609020204030204" pitchFamily="49" charset="0"/>
              </a:rPr>
              <a:t>nkb</a:t>
            </a:r>
            <a:r>
              <a:rPr lang="zh-TW" altLang="en-US" sz="1900" dirty="0">
                <a:latin typeface="Consolas" panose="020B0609020204030204" pitchFamily="49" charset="0"/>
              </a:rPr>
              <a:t>，預設為</a:t>
            </a:r>
            <a:r>
              <a:rPr lang="en-US" altLang="zh-TW" sz="1900" dirty="0">
                <a:latin typeface="Consolas" panose="020B0609020204030204" pitchFamily="49" charset="0"/>
              </a:rPr>
              <a:t>8kb</a:t>
            </a:r>
            <a:r>
              <a:rPr lang="zh-TW" altLang="en-US" sz="1900" dirty="0">
                <a:latin typeface="Consolas" panose="020B0609020204030204" pitchFamily="49" charset="0"/>
              </a:rPr>
              <a:t>或以上</a:t>
            </a:r>
          </a:p>
          <a:p>
            <a:pPr marL="742950" lvl="2" indent="-342900" algn="just">
              <a:buFont typeface="Wingdings" panose="05000000000000000000" pitchFamily="2" charset="2"/>
              <a:buChar char="l"/>
            </a:pPr>
            <a:r>
              <a:rPr lang="en-US" altLang="zh-TW" sz="1900" dirty="0" err="1">
                <a:latin typeface="Consolas" panose="020B0609020204030204" pitchFamily="49" charset="0"/>
              </a:rPr>
              <a:t>autoFlush</a:t>
            </a:r>
            <a:r>
              <a:rPr lang="en-US" altLang="zh-TW" sz="1900" dirty="0">
                <a:latin typeface="Consolas" panose="020B0609020204030204" pitchFamily="49" charset="0"/>
              </a:rPr>
              <a:t>:</a:t>
            </a:r>
            <a:r>
              <a:rPr lang="zh-TW" altLang="en-US" sz="1900" dirty="0">
                <a:latin typeface="Consolas" panose="020B0609020204030204" pitchFamily="49" charset="0"/>
              </a:rPr>
              <a:t>設定網頁中當緩衝區填滿或是丟出</a:t>
            </a:r>
            <a:r>
              <a:rPr lang="en-US" altLang="zh-TW" sz="1900" dirty="0">
                <a:latin typeface="Consolas" panose="020B0609020204030204" pitchFamily="49" charset="0"/>
              </a:rPr>
              <a:t>Exception</a:t>
            </a:r>
            <a:r>
              <a:rPr lang="zh-TW" altLang="en-US" sz="1900" dirty="0">
                <a:latin typeface="Consolas" panose="020B0609020204030204" pitchFamily="49" charset="0"/>
              </a:rPr>
              <a:t>時是否自動將資料送出</a:t>
            </a:r>
          </a:p>
          <a:p>
            <a:pPr marL="742950" lvl="2" indent="-342900" algn="just">
              <a:buFont typeface="Wingdings" panose="05000000000000000000" pitchFamily="2" charset="2"/>
              <a:buChar char="l"/>
            </a:pPr>
            <a:r>
              <a:rPr lang="en-US" altLang="zh-TW" sz="1900" dirty="0" err="1">
                <a:latin typeface="Consolas" panose="020B0609020204030204" pitchFamily="49" charset="0"/>
              </a:rPr>
              <a:t>isErrorPage</a:t>
            </a:r>
            <a:r>
              <a:rPr lang="en-US" altLang="zh-TW" sz="1900" dirty="0">
                <a:latin typeface="Consolas" panose="020B0609020204030204" pitchFamily="49" charset="0"/>
              </a:rPr>
              <a:t>:</a:t>
            </a:r>
            <a:r>
              <a:rPr lang="zh-TW" altLang="en-US" sz="1900" dirty="0">
                <a:latin typeface="Consolas" panose="020B0609020204030204" pitchFamily="49" charset="0"/>
              </a:rPr>
              <a:t>說明當網頁的</a:t>
            </a:r>
            <a:r>
              <a:rPr lang="en-US" altLang="zh-TW" sz="1900" dirty="0" err="1">
                <a:latin typeface="Consolas" panose="020B0609020204030204" pitchFamily="49" charset="0"/>
              </a:rPr>
              <a:t>isErrorPage</a:t>
            </a:r>
            <a:r>
              <a:rPr lang="zh-TW" altLang="en-US" sz="1900" dirty="0">
                <a:latin typeface="Consolas" panose="020B0609020204030204" pitchFamily="49" charset="0"/>
              </a:rPr>
              <a:t>屬性設定值為</a:t>
            </a:r>
            <a:r>
              <a:rPr lang="en-US" altLang="zh-TW" sz="1900" dirty="0">
                <a:latin typeface="Consolas" panose="020B0609020204030204" pitchFamily="49" charset="0"/>
              </a:rPr>
              <a:t>true</a:t>
            </a:r>
            <a:r>
              <a:rPr lang="zh-TW" altLang="en-US" sz="1900" dirty="0">
                <a:latin typeface="Consolas" panose="020B0609020204030204" pitchFamily="49" charset="0"/>
              </a:rPr>
              <a:t>時</a:t>
            </a:r>
            <a:r>
              <a:rPr lang="en-US" altLang="zh-TW" sz="1900" dirty="0">
                <a:latin typeface="Consolas" panose="020B0609020204030204" pitchFamily="49" charset="0"/>
              </a:rPr>
              <a:t>(</a:t>
            </a:r>
            <a:r>
              <a:rPr lang="zh-TW" altLang="en-US" sz="1900" dirty="0">
                <a:latin typeface="Consolas" panose="020B0609020204030204" pitchFamily="49" charset="0"/>
              </a:rPr>
              <a:t>預設是</a:t>
            </a:r>
            <a:r>
              <a:rPr lang="en-US" altLang="zh-TW" sz="1900" dirty="0">
                <a:latin typeface="Consolas" panose="020B0609020204030204" pitchFamily="49" charset="0"/>
              </a:rPr>
              <a:t>false)</a:t>
            </a:r>
            <a:r>
              <a:rPr lang="zh-TW" altLang="en-US" sz="1900" dirty="0">
                <a:latin typeface="Consolas" panose="020B0609020204030204" pitchFamily="49" charset="0"/>
              </a:rPr>
              <a:t>才能作為提供處理例外處理的網頁</a:t>
            </a:r>
            <a:r>
              <a:rPr lang="en-US" altLang="zh-TW" sz="1900" dirty="0" err="1">
                <a:latin typeface="Consolas" panose="020B0609020204030204" pitchFamily="49" charset="0"/>
              </a:rPr>
              <a:t>errorPage</a:t>
            </a:r>
            <a:endParaRPr lang="en-US" altLang="zh-TW" sz="1900" dirty="0">
              <a:latin typeface="Consolas" panose="020B0609020204030204" pitchFamily="49" charset="0"/>
            </a:endParaRPr>
          </a:p>
          <a:p>
            <a:pPr marL="742950" lvl="2" indent="-342900" algn="just">
              <a:buFont typeface="Wingdings" panose="05000000000000000000" pitchFamily="2" charset="2"/>
              <a:buChar char="l"/>
            </a:pPr>
            <a:r>
              <a:rPr lang="en-US" altLang="zh-TW" sz="1900" dirty="0" err="1">
                <a:latin typeface="Consolas" panose="020B0609020204030204" pitchFamily="49" charset="0"/>
              </a:rPr>
              <a:t>errorPage</a:t>
            </a:r>
            <a:r>
              <a:rPr lang="en-US" altLang="zh-TW" sz="1900" dirty="0">
                <a:latin typeface="Consolas" panose="020B0609020204030204" pitchFamily="49" charset="0"/>
              </a:rPr>
              <a:t>:</a:t>
            </a:r>
            <a:r>
              <a:rPr lang="zh-TW" altLang="en-US" sz="1900" dirty="0">
                <a:latin typeface="Consolas" panose="020B0609020204030204" pitchFamily="49" charset="0"/>
              </a:rPr>
              <a:t>說明當目前網頁產生</a:t>
            </a:r>
            <a:r>
              <a:rPr lang="en-US" altLang="zh-TW" sz="1900" dirty="0">
                <a:latin typeface="Consolas" panose="020B0609020204030204" pitchFamily="49" charset="0"/>
              </a:rPr>
              <a:t>Runtime Exception(</a:t>
            </a:r>
            <a:r>
              <a:rPr lang="zh-TW" altLang="en-US" sz="1900" dirty="0">
                <a:latin typeface="Consolas" panose="020B0609020204030204" pitchFamily="49" charset="0"/>
              </a:rPr>
              <a:t>執行時期例外</a:t>
            </a:r>
            <a:r>
              <a:rPr lang="en-US" altLang="zh-TW" sz="1900" dirty="0">
                <a:latin typeface="Consolas" panose="020B0609020204030204" pitchFamily="49" charset="0"/>
              </a:rPr>
              <a:t>)</a:t>
            </a:r>
            <a:r>
              <a:rPr lang="zh-TW" altLang="en-US" sz="1900" dirty="0">
                <a:latin typeface="Consolas" panose="020B0609020204030204" pitchFamily="49" charset="0"/>
              </a:rPr>
              <a:t>時，由哪個</a:t>
            </a:r>
            <a:r>
              <a:rPr lang="en-US" altLang="zh-TW" sz="1900" dirty="0">
                <a:latin typeface="Consolas" panose="020B0609020204030204" pitchFamily="49" charset="0"/>
              </a:rPr>
              <a:t>JSP</a:t>
            </a:r>
            <a:r>
              <a:rPr lang="zh-TW" altLang="en-US" sz="1900" dirty="0">
                <a:latin typeface="Consolas" panose="020B0609020204030204" pitchFamily="49" charset="0"/>
              </a:rPr>
              <a:t>網頁做例外處理</a:t>
            </a:r>
          </a:p>
          <a:p>
            <a:pPr marL="742950" lvl="2" indent="-342900" algn="just">
              <a:buFont typeface="Wingdings" panose="05000000000000000000" pitchFamily="2" charset="2"/>
              <a:buChar char="l"/>
            </a:pPr>
            <a:r>
              <a:rPr lang="en-US" altLang="zh-TW" sz="1900" dirty="0" err="1">
                <a:latin typeface="Consolas" panose="020B0609020204030204" pitchFamily="49" charset="0"/>
              </a:rPr>
              <a:t>contentType</a:t>
            </a:r>
            <a:r>
              <a:rPr lang="en-US" altLang="zh-TW" sz="1900" dirty="0">
                <a:latin typeface="Consolas" panose="020B0609020204030204" pitchFamily="49" charset="0"/>
              </a:rPr>
              <a:t>:</a:t>
            </a:r>
            <a:r>
              <a:rPr lang="zh-TW" altLang="en-US" sz="1900" dirty="0">
                <a:latin typeface="Consolas" panose="020B0609020204030204" pitchFamily="49" charset="0"/>
              </a:rPr>
              <a:t>說明網頁的輸出資料的</a:t>
            </a:r>
            <a:r>
              <a:rPr lang="en-US" altLang="zh-TW" sz="1900" dirty="0">
                <a:latin typeface="Consolas" panose="020B0609020204030204" pitchFamily="49" charset="0"/>
              </a:rPr>
              <a:t>MIME</a:t>
            </a:r>
            <a:r>
              <a:rPr lang="zh-TW" altLang="en-US" sz="1900" dirty="0">
                <a:latin typeface="Consolas" panose="020B0609020204030204" pitchFamily="49" charset="0"/>
              </a:rPr>
              <a:t>型態與回應文字資料的文字編碼</a:t>
            </a:r>
          </a:p>
          <a:p>
            <a:pPr marL="742950" lvl="2" indent="-342900" algn="just">
              <a:buFont typeface="Wingdings" panose="05000000000000000000" pitchFamily="2" charset="2"/>
              <a:buChar char="l"/>
            </a:pPr>
            <a:r>
              <a:rPr lang="en-US" altLang="zh-TW" sz="1900" dirty="0" err="1">
                <a:latin typeface="Consolas" panose="020B0609020204030204" pitchFamily="49" charset="0"/>
              </a:rPr>
              <a:t>pageEncoding</a:t>
            </a:r>
            <a:r>
              <a:rPr lang="en-US" altLang="zh-TW" sz="1900" dirty="0">
                <a:latin typeface="Consolas" panose="020B0609020204030204" pitchFamily="49" charset="0"/>
              </a:rPr>
              <a:t>:</a:t>
            </a:r>
            <a:r>
              <a:rPr lang="zh-TW" altLang="en-US" sz="1900" dirty="0">
                <a:latin typeface="Consolas" panose="020B0609020204030204" pitchFamily="49" charset="0"/>
              </a:rPr>
              <a:t>說明網頁撰寫時所使用的編碼。預設編碼為</a:t>
            </a:r>
            <a:r>
              <a:rPr lang="en-US" altLang="zh-TW" sz="1900" dirty="0">
                <a:latin typeface="Consolas" panose="020B0609020204030204" pitchFamily="49" charset="0"/>
              </a:rPr>
              <a:t>ISO-8859-1</a:t>
            </a:r>
          </a:p>
          <a:p>
            <a:pPr marL="742950" lvl="2" indent="-342900" algn="just">
              <a:buFont typeface="Wingdings" panose="05000000000000000000" pitchFamily="2" charset="2"/>
              <a:buChar char="l"/>
            </a:pPr>
            <a:r>
              <a:rPr lang="en-US" altLang="zh-TW" sz="1900" dirty="0" err="1">
                <a:latin typeface="Consolas" panose="020B0609020204030204" pitchFamily="49" charset="0"/>
              </a:rPr>
              <a:t>isELIgnored</a:t>
            </a:r>
            <a:r>
              <a:rPr lang="en-US" altLang="zh-TW" sz="1900" dirty="0">
                <a:latin typeface="Consolas" panose="020B0609020204030204" pitchFamily="49" charset="0"/>
              </a:rPr>
              <a:t>:</a:t>
            </a:r>
            <a:r>
              <a:rPr lang="zh-TW" altLang="en-US" sz="1900" dirty="0">
                <a:latin typeface="Consolas" panose="020B0609020204030204" pitchFamily="49" charset="0"/>
              </a:rPr>
              <a:t>說明網頁是否忽略</a:t>
            </a:r>
            <a:r>
              <a:rPr lang="en-US" altLang="zh-TW" sz="1900" dirty="0">
                <a:latin typeface="Consolas" panose="020B0609020204030204" pitchFamily="49" charset="0"/>
              </a:rPr>
              <a:t>EL</a:t>
            </a:r>
            <a:r>
              <a:rPr lang="zh-TW" altLang="en-US" sz="1900" dirty="0">
                <a:latin typeface="Consolas" panose="020B0609020204030204" pitchFamily="49" charset="0"/>
              </a:rPr>
              <a:t>元素，預設為</a:t>
            </a:r>
            <a:r>
              <a:rPr lang="en-US" altLang="zh-TW" sz="1900" dirty="0">
                <a:latin typeface="Consolas" panose="020B0609020204030204" pitchFamily="49" charset="0"/>
              </a:rPr>
              <a:t>false</a:t>
            </a:r>
            <a:r>
              <a:rPr lang="zh-TW" altLang="en-US" sz="1900" dirty="0">
                <a:latin typeface="Consolas" panose="020B0609020204030204" pitchFamily="49" charset="0"/>
              </a:rPr>
              <a:t>，若設定為</a:t>
            </a:r>
            <a:r>
              <a:rPr lang="en-US" altLang="zh-TW" sz="1900" dirty="0">
                <a:latin typeface="Consolas" panose="020B0609020204030204" pitchFamily="49" charset="0"/>
              </a:rPr>
              <a:t>true</a:t>
            </a:r>
            <a:r>
              <a:rPr lang="zh-TW" altLang="en-US" sz="1900" dirty="0">
                <a:latin typeface="Consolas" panose="020B0609020204030204" pitchFamily="49" charset="0"/>
              </a:rPr>
              <a:t>，</a:t>
            </a:r>
            <a:r>
              <a:rPr lang="en-US" altLang="zh-TW" sz="1900" dirty="0">
                <a:latin typeface="Consolas" panose="020B0609020204030204" pitchFamily="49" charset="0"/>
              </a:rPr>
              <a:t>EL</a:t>
            </a:r>
            <a:r>
              <a:rPr lang="zh-TW" altLang="en-US" sz="1900" dirty="0">
                <a:latin typeface="Consolas" panose="020B0609020204030204" pitchFamily="49" charset="0"/>
              </a:rPr>
              <a:t>將視為字串並不會運算</a:t>
            </a:r>
            <a:endParaRPr lang="en-US" altLang="zh-TW" sz="1900" dirty="0">
              <a:latin typeface="Consolas" panose="020B0609020204030204" pitchFamily="49" charset="0"/>
            </a:endParaRPr>
          </a:p>
        </p:txBody>
      </p:sp>
    </p:spTree>
    <p:extLst>
      <p:ext uri="{BB962C8B-B14F-4D97-AF65-F5344CB8AC3E}">
        <p14:creationId xmlns:p14="http://schemas.microsoft.com/office/powerpoint/2010/main" val="260717570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9309147" cy="1320800"/>
          </a:xfrm>
        </p:spPr>
        <p:txBody>
          <a:bodyPr/>
          <a:lstStyle/>
          <a:p>
            <a:r>
              <a:rPr lang="en-US" altLang="zh-TW" sz="3600" dirty="0"/>
              <a:t>21-3 </a:t>
            </a:r>
            <a:r>
              <a:rPr lang="en-US" altLang="zh-TW" dirty="0"/>
              <a:t>JSP</a:t>
            </a:r>
            <a:r>
              <a:rPr lang="zh-TW" altLang="en-US" dirty="0"/>
              <a:t>宣告、</a:t>
            </a:r>
            <a:r>
              <a:rPr lang="en-US" altLang="zh-TW" dirty="0" err="1"/>
              <a:t>Scriptlet</a:t>
            </a:r>
            <a:r>
              <a:rPr lang="zh-TW" altLang="en-US" dirty="0"/>
              <a:t>程式片段與表示式</a:t>
            </a:r>
            <a:r>
              <a:rPr lang="en-US" altLang="zh-TW" dirty="0"/>
              <a:t>(1)</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58836" y="1348930"/>
            <a:ext cx="9079454" cy="5082691"/>
          </a:xfrm>
        </p:spPr>
        <p:txBody>
          <a:bodyPr>
            <a:normAutofit/>
          </a:bodyPr>
          <a:lstStyle/>
          <a:p>
            <a:pPr marL="342900" lvl="1" indent="-342900" algn="just"/>
            <a:r>
              <a:rPr lang="zh-TW" altLang="en-US" sz="2000" dirty="0"/>
              <a:t>撰寫</a:t>
            </a:r>
            <a:r>
              <a:rPr lang="en-US" altLang="zh-TW" sz="2000" dirty="0"/>
              <a:t>JSP</a:t>
            </a:r>
            <a:r>
              <a:rPr lang="zh-TW" altLang="en-US" sz="2000" dirty="0"/>
              <a:t>宣告</a:t>
            </a:r>
            <a:r>
              <a:rPr lang="en-US" altLang="zh-TW" sz="2000" dirty="0"/>
              <a:t>(declaration)</a:t>
            </a:r>
            <a:r>
              <a:rPr lang="zh-TW" altLang="en-US" sz="2000" dirty="0"/>
              <a:t>方式</a:t>
            </a:r>
            <a:endParaRPr lang="en-US" altLang="zh-TW" sz="2000" dirty="0"/>
          </a:p>
          <a:p>
            <a:pPr marL="400050" lvl="2" indent="0" algn="just">
              <a:buNone/>
            </a:pPr>
            <a:r>
              <a:rPr lang="zh-TW" altLang="en-US" sz="2000" dirty="0"/>
              <a:t>用來宣告</a:t>
            </a:r>
            <a:r>
              <a:rPr lang="en-US" altLang="zh-TW" sz="2000" dirty="0"/>
              <a:t>JSP</a:t>
            </a:r>
            <a:r>
              <a:rPr lang="zh-TW" altLang="en-US" sz="2000" dirty="0"/>
              <a:t>網頁的</a:t>
            </a:r>
            <a:r>
              <a:rPr lang="en-US" altLang="zh-TW" sz="2000" dirty="0"/>
              <a:t>class members(</a:t>
            </a:r>
            <a:r>
              <a:rPr lang="zh-TW" altLang="en-US" sz="2000" dirty="0"/>
              <a:t>類別成員</a:t>
            </a:r>
            <a:r>
              <a:rPr lang="en-US" altLang="zh-TW" sz="2000" dirty="0"/>
              <a:t>)</a:t>
            </a:r>
            <a:r>
              <a:rPr lang="zh-TW" altLang="en-US" sz="2000" dirty="0"/>
              <a:t>，</a:t>
            </a:r>
            <a:r>
              <a:rPr lang="en-US" altLang="zh-TW" sz="2000" dirty="0"/>
              <a:t>class members (</a:t>
            </a:r>
            <a:r>
              <a:rPr lang="zh-TW" altLang="en-US" sz="2000" dirty="0"/>
              <a:t>類別成員</a:t>
            </a:r>
            <a:r>
              <a:rPr lang="en-US" altLang="zh-TW" sz="2000" dirty="0"/>
              <a:t>)</a:t>
            </a:r>
            <a:r>
              <a:rPr lang="zh-TW" altLang="en-US" sz="2000" dirty="0"/>
              <a:t>為類別屬性及類別方法</a:t>
            </a:r>
          </a:p>
          <a:p>
            <a:pPr marL="342900" lvl="1" indent="-342900" algn="just"/>
            <a:r>
              <a:rPr lang="en-US" altLang="zh-TW" sz="2000" dirty="0"/>
              <a:t>JSP</a:t>
            </a:r>
            <a:r>
              <a:rPr lang="zh-TW" altLang="en-US" sz="2000" dirty="0"/>
              <a:t>宣告</a:t>
            </a:r>
            <a:r>
              <a:rPr lang="en-US" altLang="zh-TW" sz="2000" dirty="0"/>
              <a:t>(declaration)</a:t>
            </a:r>
            <a:r>
              <a:rPr lang="zh-TW" altLang="en-US" sz="2000" dirty="0"/>
              <a:t>語法：</a:t>
            </a:r>
            <a:r>
              <a:rPr lang="en-US" altLang="zh-TW" sz="2000" dirty="0"/>
              <a:t>&lt;%! JAVA</a:t>
            </a:r>
            <a:r>
              <a:rPr lang="zh-TW" altLang="en-US" sz="2000" dirty="0"/>
              <a:t>宣告 </a:t>
            </a:r>
            <a:r>
              <a:rPr lang="en-US" altLang="zh-TW" sz="2000" dirty="0"/>
              <a:t>%&gt;</a:t>
            </a:r>
          </a:p>
          <a:p>
            <a:pPr marL="400050" lvl="2" indent="0" algn="just">
              <a:buNone/>
            </a:pPr>
            <a:r>
              <a:rPr lang="en-US" altLang="zh-TW" sz="2000" dirty="0"/>
              <a:t>【</a:t>
            </a:r>
            <a:r>
              <a:rPr lang="zh-TW" altLang="en-US" sz="2000" dirty="0"/>
              <a:t>範例</a:t>
            </a:r>
            <a:r>
              <a:rPr lang="en-US" altLang="zh-TW" sz="2000" dirty="0"/>
              <a:t>】</a:t>
            </a:r>
          </a:p>
          <a:p>
            <a:pPr marL="857250" lvl="3" indent="0" algn="just">
              <a:buNone/>
            </a:pPr>
            <a:r>
              <a:rPr lang="en-US" altLang="zh-TW" sz="2000" dirty="0">
                <a:latin typeface="Consolas" panose="020B0609020204030204" pitchFamily="49" charset="0"/>
              </a:rPr>
              <a:t>&lt;%! public static final double PI=3.14; %&gt;</a:t>
            </a:r>
          </a:p>
          <a:p>
            <a:pPr marL="857250" lvl="3" indent="0" algn="just">
              <a:buNone/>
            </a:pPr>
            <a:r>
              <a:rPr lang="en-US" altLang="zh-TW" sz="2000" dirty="0">
                <a:latin typeface="Consolas" panose="020B0609020204030204" pitchFamily="49" charset="0"/>
              </a:rPr>
              <a:t>&lt;%! private String name="john";</a:t>
            </a:r>
          </a:p>
          <a:p>
            <a:pPr marL="1314450" lvl="4" indent="0" algn="just">
              <a:buNone/>
            </a:pPr>
            <a:r>
              <a:rPr lang="en-US" altLang="zh-TW" sz="2000" dirty="0">
                <a:latin typeface="Consolas" panose="020B0609020204030204" pitchFamily="49" charset="0"/>
              </a:rPr>
              <a:t>public String </a:t>
            </a:r>
            <a:r>
              <a:rPr lang="en-US" altLang="zh-TW" sz="2000" dirty="0" err="1">
                <a:latin typeface="Consolas" panose="020B0609020204030204" pitchFamily="49" charset="0"/>
              </a:rPr>
              <a:t>getName</a:t>
            </a:r>
            <a:r>
              <a:rPr lang="en-US" altLang="zh-TW" sz="2000" dirty="0">
                <a:latin typeface="Consolas" panose="020B0609020204030204" pitchFamily="49" charset="0"/>
              </a:rPr>
              <a:t>(){</a:t>
            </a:r>
          </a:p>
          <a:p>
            <a:pPr marL="1771650" lvl="5" indent="0" algn="just">
              <a:buNone/>
            </a:pPr>
            <a:r>
              <a:rPr lang="en-US" altLang="zh-TW" sz="2000" dirty="0">
                <a:latin typeface="Consolas" panose="020B0609020204030204" pitchFamily="49" charset="0"/>
              </a:rPr>
              <a:t>return name;</a:t>
            </a:r>
          </a:p>
          <a:p>
            <a:pPr marL="1314450" lvl="4" indent="0" algn="just">
              <a:buNone/>
            </a:pPr>
            <a:r>
              <a:rPr lang="en-US" altLang="zh-TW" sz="2000" dirty="0">
                <a:latin typeface="Consolas" panose="020B0609020204030204" pitchFamily="49" charset="0"/>
              </a:rPr>
              <a:t>}</a:t>
            </a:r>
          </a:p>
          <a:p>
            <a:pPr marL="857250" lvl="3" indent="0" algn="just">
              <a:buNone/>
            </a:pPr>
            <a:r>
              <a:rPr lang="en-US" altLang="zh-TW" sz="2000" dirty="0">
                <a:latin typeface="Consolas" panose="020B0609020204030204" pitchFamily="49" charset="0"/>
              </a:rPr>
              <a:t>%&gt;</a:t>
            </a:r>
          </a:p>
        </p:txBody>
      </p:sp>
      <p:graphicFrame>
        <p:nvGraphicFramePr>
          <p:cNvPr id="5" name="表格 4">
            <a:extLst>
              <a:ext uri="{FF2B5EF4-FFF2-40B4-BE49-F238E27FC236}">
                <a16:creationId xmlns:a16="http://schemas.microsoft.com/office/drawing/2014/main" id="{841A115E-16EA-4215-86C2-2DB5BC9AE496}"/>
              </a:ext>
            </a:extLst>
          </p:cNvPr>
          <p:cNvGraphicFramePr>
            <a:graphicFrameLocks noGrp="1"/>
          </p:cNvGraphicFramePr>
          <p:nvPr>
            <p:extLst>
              <p:ext uri="{D42A27DB-BD31-4B8C-83A1-F6EECF244321}">
                <p14:modId xmlns:p14="http://schemas.microsoft.com/office/powerpoint/2010/main" val="1254086428"/>
              </p:ext>
            </p:extLst>
          </p:nvPr>
        </p:nvGraphicFramePr>
        <p:xfrm>
          <a:off x="6366807" y="4134929"/>
          <a:ext cx="5252378" cy="2468880"/>
        </p:xfrm>
        <a:graphic>
          <a:graphicData uri="http://schemas.openxmlformats.org/drawingml/2006/table">
            <a:tbl>
              <a:tblPr firstRow="1" bandRow="1">
                <a:tableStyleId>{5C22544A-7EE6-4342-B048-85BDC9FD1C3A}</a:tableStyleId>
              </a:tblPr>
              <a:tblGrid>
                <a:gridCol w="2626189">
                  <a:extLst>
                    <a:ext uri="{9D8B030D-6E8A-4147-A177-3AD203B41FA5}">
                      <a16:colId xmlns:a16="http://schemas.microsoft.com/office/drawing/2014/main" val="1748440842"/>
                    </a:ext>
                  </a:extLst>
                </a:gridCol>
                <a:gridCol w="2626189">
                  <a:extLst>
                    <a:ext uri="{9D8B030D-6E8A-4147-A177-3AD203B41FA5}">
                      <a16:colId xmlns:a16="http://schemas.microsoft.com/office/drawing/2014/main" val="3635200523"/>
                    </a:ext>
                  </a:extLst>
                </a:gridCol>
              </a:tblGrid>
              <a:tr h="548280">
                <a:tc>
                  <a:txBody>
                    <a:bodyPr/>
                    <a:lstStyle/>
                    <a:p>
                      <a:pPr algn="ctr"/>
                      <a:r>
                        <a:rPr lang="en-US" altLang="zh-TW" dirty="0">
                          <a:latin typeface="Consolas" panose="020B0609020204030204" pitchFamily="49" charset="0"/>
                        </a:rPr>
                        <a:t>Scripting Elements</a:t>
                      </a:r>
                    </a:p>
                    <a:p>
                      <a:pPr algn="ctr"/>
                      <a:r>
                        <a:rPr lang="en-US" altLang="zh-TW" dirty="0">
                          <a:latin typeface="Consolas" panose="020B0609020204030204" pitchFamily="49" charset="0"/>
                        </a:rPr>
                        <a:t>(</a:t>
                      </a:r>
                      <a:r>
                        <a:rPr lang="zh-TW" altLang="en-US" dirty="0">
                          <a:latin typeface="Consolas" panose="020B0609020204030204" pitchFamily="49" charset="0"/>
                        </a:rPr>
                        <a:t>描述語言元素</a:t>
                      </a:r>
                      <a:r>
                        <a:rPr lang="en-US" altLang="zh-TW" dirty="0">
                          <a:latin typeface="Consolas" panose="020B0609020204030204" pitchFamily="49" charset="0"/>
                        </a:rPr>
                        <a:t>) </a:t>
                      </a:r>
                      <a:r>
                        <a:rPr lang="zh-TW" altLang="en-US" dirty="0">
                          <a:latin typeface="Consolas" panose="020B0609020204030204" pitchFamily="49" charset="0"/>
                        </a:rPr>
                        <a:t>範例 </a:t>
                      </a:r>
                    </a:p>
                  </a:txBody>
                  <a:tcPr anchor="ctr"/>
                </a:tc>
                <a:tc>
                  <a:txBody>
                    <a:bodyPr/>
                    <a:lstStyle/>
                    <a:p>
                      <a:pPr algn="ctr"/>
                      <a:r>
                        <a:rPr lang="zh-TW" altLang="en-US" dirty="0">
                          <a:latin typeface="Consolas" panose="020B0609020204030204" pitchFamily="49" charset="0"/>
                        </a:rPr>
                        <a:t>範例</a:t>
                      </a:r>
                    </a:p>
                  </a:txBody>
                  <a:tcPr anchor="ctr"/>
                </a:tc>
                <a:extLst>
                  <a:ext uri="{0D108BD9-81ED-4DB2-BD59-A6C34878D82A}">
                    <a16:rowId xmlns:a16="http://schemas.microsoft.com/office/drawing/2014/main" val="121068631"/>
                  </a:ext>
                </a:extLst>
              </a:tr>
              <a:tr h="317654">
                <a:tc>
                  <a:txBody>
                    <a:bodyPr/>
                    <a:lstStyle/>
                    <a:p>
                      <a:pPr algn="ctr"/>
                      <a:r>
                        <a:rPr lang="zh-TW" altLang="en-US" dirty="0">
                          <a:latin typeface="Consolas" panose="020B0609020204030204" pitchFamily="49" charset="0"/>
                        </a:rPr>
                        <a:t>註解</a:t>
                      </a:r>
                      <a:r>
                        <a:rPr lang="en-US" altLang="zh-TW" dirty="0">
                          <a:latin typeface="Consolas" panose="020B0609020204030204" pitchFamily="49" charset="0"/>
                        </a:rPr>
                        <a:t>(comment) </a:t>
                      </a:r>
                      <a:endParaRPr lang="zh-TW" altLang="en-US" dirty="0">
                        <a:latin typeface="Consolas" panose="020B0609020204030204" pitchFamily="49" charset="0"/>
                      </a:endParaRPr>
                    </a:p>
                  </a:txBody>
                  <a:tcPr anchor="ctr"/>
                </a:tc>
                <a:tc>
                  <a:txBody>
                    <a:bodyPr/>
                    <a:lstStyle/>
                    <a:p>
                      <a:pPr algn="ctr"/>
                      <a:r>
                        <a:rPr lang="en-US" altLang="zh-TW" dirty="0">
                          <a:latin typeface="Consolas" panose="020B0609020204030204" pitchFamily="49" charset="0"/>
                        </a:rPr>
                        <a:t>&lt;%-- </a:t>
                      </a:r>
                      <a:r>
                        <a:rPr lang="zh-TW" altLang="en-US" dirty="0">
                          <a:latin typeface="Consolas" panose="020B0609020204030204" pitchFamily="49" charset="0"/>
                        </a:rPr>
                        <a:t>註解 </a:t>
                      </a:r>
                      <a:r>
                        <a:rPr lang="en-US" altLang="zh-TW" dirty="0">
                          <a:latin typeface="Consolas" panose="020B0609020204030204" pitchFamily="49" charset="0"/>
                        </a:rPr>
                        <a:t>--%&gt;</a:t>
                      </a:r>
                      <a:endParaRPr lang="zh-TW" altLang="en-US" dirty="0">
                        <a:latin typeface="Consolas" panose="020B0609020204030204" pitchFamily="49" charset="0"/>
                      </a:endParaRPr>
                    </a:p>
                  </a:txBody>
                  <a:tcPr anchor="ctr"/>
                </a:tc>
                <a:extLst>
                  <a:ext uri="{0D108BD9-81ED-4DB2-BD59-A6C34878D82A}">
                    <a16:rowId xmlns:a16="http://schemas.microsoft.com/office/drawing/2014/main" val="4054579667"/>
                  </a:ext>
                </a:extLst>
              </a:tr>
              <a:tr h="317654">
                <a:tc>
                  <a:txBody>
                    <a:bodyPr/>
                    <a:lstStyle/>
                    <a:p>
                      <a:pPr algn="ctr"/>
                      <a:r>
                        <a:rPr lang="zh-TW" altLang="en-US" dirty="0">
                          <a:latin typeface="Consolas" panose="020B0609020204030204" pitchFamily="49" charset="0"/>
                        </a:rPr>
                        <a:t>指令</a:t>
                      </a:r>
                      <a:r>
                        <a:rPr lang="en-US" altLang="zh-TW" dirty="0">
                          <a:latin typeface="Consolas" panose="020B0609020204030204" pitchFamily="49" charset="0"/>
                        </a:rPr>
                        <a:t>(directive)</a:t>
                      </a:r>
                      <a:endParaRPr lang="zh-TW" altLang="en-US" dirty="0">
                        <a:latin typeface="Consolas" panose="020B0609020204030204" pitchFamily="49" charset="0"/>
                      </a:endParaRPr>
                    </a:p>
                  </a:txBody>
                  <a:tcPr anchor="ctr"/>
                </a:tc>
                <a:tc>
                  <a:txBody>
                    <a:bodyPr/>
                    <a:lstStyle/>
                    <a:p>
                      <a:pPr algn="ctr"/>
                      <a:r>
                        <a:rPr lang="en-US" altLang="zh-TW" dirty="0">
                          <a:latin typeface="Consolas" panose="020B0609020204030204" pitchFamily="49" charset="0"/>
                        </a:rPr>
                        <a:t>&lt;%@ </a:t>
                      </a:r>
                      <a:r>
                        <a:rPr lang="zh-TW" altLang="en-US" dirty="0">
                          <a:latin typeface="Consolas" panose="020B0609020204030204" pitchFamily="49" charset="0"/>
                        </a:rPr>
                        <a:t>指令名稱 </a:t>
                      </a:r>
                      <a:r>
                        <a:rPr lang="en-US" altLang="zh-TW" dirty="0">
                          <a:latin typeface="Consolas" panose="020B0609020204030204" pitchFamily="49" charset="0"/>
                        </a:rPr>
                        <a:t>%&gt;</a:t>
                      </a:r>
                      <a:endParaRPr lang="zh-TW" altLang="en-US" dirty="0">
                        <a:latin typeface="Consolas" panose="020B0609020204030204" pitchFamily="49" charset="0"/>
                      </a:endParaRPr>
                    </a:p>
                  </a:txBody>
                  <a:tcPr anchor="ctr"/>
                </a:tc>
                <a:extLst>
                  <a:ext uri="{0D108BD9-81ED-4DB2-BD59-A6C34878D82A}">
                    <a16:rowId xmlns:a16="http://schemas.microsoft.com/office/drawing/2014/main" val="2542816063"/>
                  </a:ext>
                </a:extLst>
              </a:tr>
              <a:tr h="317654">
                <a:tc>
                  <a:txBody>
                    <a:bodyPr/>
                    <a:lstStyle/>
                    <a:p>
                      <a:pPr algn="ctr"/>
                      <a:r>
                        <a:rPr lang="zh-TW" altLang="en-US" dirty="0">
                          <a:latin typeface="Consolas" panose="020B0609020204030204" pitchFamily="49" charset="0"/>
                        </a:rPr>
                        <a:t>宣告</a:t>
                      </a:r>
                      <a:r>
                        <a:rPr lang="en-US" altLang="zh-TW" dirty="0">
                          <a:latin typeface="Consolas" panose="020B0609020204030204" pitchFamily="49" charset="0"/>
                        </a:rPr>
                        <a:t>(declaration)</a:t>
                      </a:r>
                      <a:endParaRPr lang="zh-TW" altLang="en-US" dirty="0">
                        <a:latin typeface="Consolas" panose="020B0609020204030204" pitchFamily="49" charset="0"/>
                      </a:endParaRPr>
                    </a:p>
                  </a:txBody>
                  <a:tcPr anchor="ctr"/>
                </a:tc>
                <a:tc>
                  <a:txBody>
                    <a:bodyPr/>
                    <a:lstStyle/>
                    <a:p>
                      <a:pPr algn="ctr"/>
                      <a:r>
                        <a:rPr lang="en-US" altLang="zh-TW" dirty="0">
                          <a:latin typeface="Consolas" panose="020B0609020204030204" pitchFamily="49" charset="0"/>
                        </a:rPr>
                        <a:t>&lt;%! </a:t>
                      </a:r>
                      <a:r>
                        <a:rPr lang="zh-TW" altLang="en-US" dirty="0">
                          <a:latin typeface="Consolas" panose="020B0609020204030204" pitchFamily="49" charset="0"/>
                        </a:rPr>
                        <a:t>宣告 </a:t>
                      </a:r>
                      <a:r>
                        <a:rPr lang="en-US" altLang="zh-TW" dirty="0">
                          <a:latin typeface="Consolas" panose="020B0609020204030204" pitchFamily="49" charset="0"/>
                        </a:rPr>
                        <a:t>%&gt;</a:t>
                      </a:r>
                      <a:endParaRPr lang="zh-TW" altLang="en-US" dirty="0">
                        <a:latin typeface="Consolas" panose="020B0609020204030204" pitchFamily="49" charset="0"/>
                      </a:endParaRPr>
                    </a:p>
                  </a:txBody>
                  <a:tcPr anchor="ctr"/>
                </a:tc>
                <a:extLst>
                  <a:ext uri="{0D108BD9-81ED-4DB2-BD59-A6C34878D82A}">
                    <a16:rowId xmlns:a16="http://schemas.microsoft.com/office/drawing/2014/main" val="1135482779"/>
                  </a:ext>
                </a:extLst>
              </a:tr>
              <a:tr h="317654">
                <a:tc>
                  <a:txBody>
                    <a:bodyPr/>
                    <a:lstStyle/>
                    <a:p>
                      <a:pPr algn="ctr"/>
                      <a:r>
                        <a:rPr lang="zh-TW" altLang="en-US" dirty="0">
                          <a:latin typeface="Consolas" panose="020B0609020204030204" pitchFamily="49" charset="0"/>
                        </a:rPr>
                        <a:t>程式片段</a:t>
                      </a:r>
                      <a:r>
                        <a:rPr lang="en-US" altLang="zh-TW" dirty="0">
                          <a:latin typeface="Consolas" panose="020B0609020204030204" pitchFamily="49" charset="0"/>
                        </a:rPr>
                        <a:t>(</a:t>
                      </a:r>
                      <a:r>
                        <a:rPr lang="en-US" altLang="zh-TW" dirty="0" err="1">
                          <a:latin typeface="Consolas" panose="020B0609020204030204" pitchFamily="49" charset="0"/>
                        </a:rPr>
                        <a:t>scriptlet</a:t>
                      </a:r>
                      <a:r>
                        <a:rPr lang="en-US" altLang="zh-TW" dirty="0">
                          <a:latin typeface="Consolas" panose="020B0609020204030204" pitchFamily="49" charset="0"/>
                        </a:rPr>
                        <a:t>) </a:t>
                      </a:r>
                      <a:endParaRPr lang="zh-TW" altLang="en-US" dirty="0">
                        <a:latin typeface="Consolas" panose="020B0609020204030204" pitchFamily="49" charset="0"/>
                      </a:endParaRPr>
                    </a:p>
                  </a:txBody>
                  <a:tcPr anchor="ctr"/>
                </a:tc>
                <a:tc>
                  <a:txBody>
                    <a:bodyPr/>
                    <a:lstStyle/>
                    <a:p>
                      <a:pPr algn="ctr"/>
                      <a:r>
                        <a:rPr lang="en-US" altLang="zh-TW" dirty="0">
                          <a:latin typeface="Consolas" panose="020B0609020204030204" pitchFamily="49" charset="0"/>
                        </a:rPr>
                        <a:t>&lt;% </a:t>
                      </a:r>
                      <a:r>
                        <a:rPr lang="zh-TW" altLang="en-US" dirty="0">
                          <a:latin typeface="Consolas" panose="020B0609020204030204" pitchFamily="49" charset="0"/>
                        </a:rPr>
                        <a:t>程式碼 </a:t>
                      </a:r>
                      <a:r>
                        <a:rPr lang="en-US" altLang="zh-TW" dirty="0">
                          <a:latin typeface="Consolas" panose="020B0609020204030204" pitchFamily="49" charset="0"/>
                        </a:rPr>
                        <a:t>%&gt;</a:t>
                      </a:r>
                      <a:endParaRPr lang="zh-TW" altLang="en-US" dirty="0">
                        <a:latin typeface="Consolas" panose="020B0609020204030204" pitchFamily="49" charset="0"/>
                      </a:endParaRPr>
                    </a:p>
                  </a:txBody>
                  <a:tcPr anchor="ctr"/>
                </a:tc>
                <a:extLst>
                  <a:ext uri="{0D108BD9-81ED-4DB2-BD59-A6C34878D82A}">
                    <a16:rowId xmlns:a16="http://schemas.microsoft.com/office/drawing/2014/main" val="1236937547"/>
                  </a:ext>
                </a:extLst>
              </a:tr>
              <a:tr h="317654">
                <a:tc>
                  <a:txBody>
                    <a:bodyPr/>
                    <a:lstStyle/>
                    <a:p>
                      <a:pPr algn="ctr"/>
                      <a:r>
                        <a:rPr lang="zh-TW" altLang="en-US" dirty="0">
                          <a:latin typeface="Consolas" panose="020B0609020204030204" pitchFamily="49" charset="0"/>
                        </a:rPr>
                        <a:t>表示式</a:t>
                      </a:r>
                      <a:r>
                        <a:rPr lang="en-US" altLang="zh-TW" dirty="0">
                          <a:latin typeface="Consolas" panose="020B0609020204030204" pitchFamily="49" charset="0"/>
                        </a:rPr>
                        <a:t>(expression)</a:t>
                      </a:r>
                      <a:endParaRPr lang="zh-TW" altLang="en-US" dirty="0">
                        <a:latin typeface="Consolas" panose="020B0609020204030204" pitchFamily="49" charset="0"/>
                      </a:endParaRPr>
                    </a:p>
                  </a:txBody>
                  <a:tcPr anchor="ctr"/>
                </a:tc>
                <a:tc>
                  <a:txBody>
                    <a:bodyPr/>
                    <a:lstStyle/>
                    <a:p>
                      <a:pPr algn="ctr"/>
                      <a:r>
                        <a:rPr lang="en-US" altLang="zh-TW" dirty="0">
                          <a:latin typeface="Consolas" panose="020B0609020204030204" pitchFamily="49" charset="0"/>
                        </a:rPr>
                        <a:t>&lt;%= </a:t>
                      </a:r>
                      <a:r>
                        <a:rPr lang="zh-TW" altLang="en-US" dirty="0">
                          <a:latin typeface="Consolas" panose="020B0609020204030204" pitchFamily="49" charset="0"/>
                        </a:rPr>
                        <a:t>表示式 </a:t>
                      </a:r>
                      <a:r>
                        <a:rPr lang="en-US" altLang="zh-TW" dirty="0">
                          <a:latin typeface="Consolas" panose="020B0609020204030204" pitchFamily="49" charset="0"/>
                        </a:rPr>
                        <a:t>%&gt;</a:t>
                      </a:r>
                      <a:endParaRPr lang="zh-TW" altLang="en-US" dirty="0">
                        <a:latin typeface="Consolas" panose="020B0609020204030204" pitchFamily="49" charset="0"/>
                      </a:endParaRPr>
                    </a:p>
                  </a:txBody>
                  <a:tcPr anchor="ctr"/>
                </a:tc>
                <a:extLst>
                  <a:ext uri="{0D108BD9-81ED-4DB2-BD59-A6C34878D82A}">
                    <a16:rowId xmlns:a16="http://schemas.microsoft.com/office/drawing/2014/main" val="3492890074"/>
                  </a:ext>
                </a:extLst>
              </a:tr>
            </a:tbl>
          </a:graphicData>
        </a:graphic>
      </p:graphicFrame>
      <p:sp>
        <p:nvSpPr>
          <p:cNvPr id="7" name="箭號: 向右 6">
            <a:extLst>
              <a:ext uri="{FF2B5EF4-FFF2-40B4-BE49-F238E27FC236}">
                <a16:creationId xmlns:a16="http://schemas.microsoft.com/office/drawing/2014/main" id="{581CEE60-08C1-4B94-A2E1-0DF9EF77A6DB}"/>
              </a:ext>
            </a:extLst>
          </p:cNvPr>
          <p:cNvSpPr/>
          <p:nvPr/>
        </p:nvSpPr>
        <p:spPr>
          <a:xfrm>
            <a:off x="5825194" y="5509070"/>
            <a:ext cx="462456" cy="367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2108549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9309147" cy="1320800"/>
          </a:xfrm>
        </p:spPr>
        <p:txBody>
          <a:bodyPr/>
          <a:lstStyle/>
          <a:p>
            <a:r>
              <a:rPr lang="en-US" altLang="zh-TW" sz="3600" dirty="0"/>
              <a:t>21-3 </a:t>
            </a:r>
            <a:r>
              <a:rPr lang="en-US" altLang="zh-TW" dirty="0"/>
              <a:t>JSP</a:t>
            </a:r>
            <a:r>
              <a:rPr lang="zh-TW" altLang="en-US" dirty="0"/>
              <a:t>宣告、</a:t>
            </a:r>
            <a:r>
              <a:rPr lang="en-US" altLang="zh-TW" dirty="0" err="1"/>
              <a:t>Scriptlet</a:t>
            </a:r>
            <a:r>
              <a:rPr lang="zh-TW" altLang="en-US" dirty="0"/>
              <a:t>程式片段與表示式</a:t>
            </a:r>
            <a:r>
              <a:rPr lang="en-US" altLang="zh-TW" dirty="0"/>
              <a:t>(2)</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58836" y="1348930"/>
            <a:ext cx="9457826" cy="5082691"/>
          </a:xfrm>
        </p:spPr>
        <p:txBody>
          <a:bodyPr>
            <a:normAutofit/>
          </a:bodyPr>
          <a:lstStyle/>
          <a:p>
            <a:pPr marL="342900" lvl="1" indent="-342900" algn="just"/>
            <a:r>
              <a:rPr lang="zh-TW" altLang="en-US" sz="2000" dirty="0"/>
              <a:t>撰寫</a:t>
            </a:r>
            <a:r>
              <a:rPr lang="en-US" altLang="zh-TW" sz="2000" dirty="0"/>
              <a:t>JSP </a:t>
            </a:r>
            <a:r>
              <a:rPr lang="en-US" altLang="zh-TW" sz="2000" dirty="0" err="1"/>
              <a:t>Scriptlet</a:t>
            </a:r>
            <a:r>
              <a:rPr lang="zh-TW" altLang="en-US" sz="2000" dirty="0"/>
              <a:t>程式的方式</a:t>
            </a:r>
            <a:endParaRPr lang="en-US" altLang="zh-TW" sz="2000" dirty="0"/>
          </a:p>
          <a:p>
            <a:pPr marL="400050" lvl="2" indent="0" algn="just">
              <a:buNone/>
            </a:pPr>
            <a:r>
              <a:rPr lang="zh-TW" altLang="en-US" sz="2000" dirty="0"/>
              <a:t>編寫</a:t>
            </a:r>
            <a:r>
              <a:rPr lang="en-US" altLang="zh-TW" sz="2000" dirty="0" err="1"/>
              <a:t>Scriptlet</a:t>
            </a:r>
            <a:r>
              <a:rPr lang="zh-TW" altLang="en-US" sz="2000" dirty="0"/>
              <a:t>程式在經過容器轉換之後會放置在</a:t>
            </a:r>
            <a:r>
              <a:rPr lang="en-US" altLang="zh-TW" sz="2000" dirty="0"/>
              <a:t>Java</a:t>
            </a:r>
            <a:r>
              <a:rPr lang="zh-TW" altLang="en-US" sz="2000" dirty="0"/>
              <a:t>程式的</a:t>
            </a:r>
            <a:r>
              <a:rPr lang="en-US" altLang="zh-TW" sz="2000" dirty="0"/>
              <a:t>_</a:t>
            </a:r>
            <a:r>
              <a:rPr lang="en-US" altLang="zh-TW" sz="2000" dirty="0" err="1"/>
              <a:t>jspService</a:t>
            </a:r>
            <a:r>
              <a:rPr lang="en-US" altLang="zh-TW" sz="2000" dirty="0"/>
              <a:t>()</a:t>
            </a:r>
            <a:r>
              <a:rPr lang="zh-TW" altLang="en-US" sz="2000" dirty="0"/>
              <a:t>方法內</a:t>
            </a:r>
          </a:p>
          <a:p>
            <a:pPr marL="342900" lvl="1" indent="-342900" algn="just"/>
            <a:r>
              <a:rPr lang="en-US" altLang="zh-TW" sz="2000" dirty="0"/>
              <a:t>JSP </a:t>
            </a:r>
            <a:r>
              <a:rPr lang="en-US" altLang="zh-TW" sz="2000" dirty="0" err="1"/>
              <a:t>Scriptlet</a:t>
            </a:r>
            <a:r>
              <a:rPr lang="zh-TW" altLang="en-US" sz="2000" dirty="0"/>
              <a:t>程式的語法： </a:t>
            </a:r>
            <a:r>
              <a:rPr lang="en-US" altLang="zh-TW" sz="2000" dirty="0"/>
              <a:t>&lt;% JAVA</a:t>
            </a:r>
            <a:r>
              <a:rPr lang="zh-TW" altLang="en-US" sz="2000" dirty="0"/>
              <a:t>程式碼 </a:t>
            </a:r>
            <a:r>
              <a:rPr lang="en-US" altLang="zh-TW" sz="2000" dirty="0"/>
              <a:t>%&gt;</a:t>
            </a:r>
          </a:p>
          <a:p>
            <a:pPr marL="400050" lvl="2" indent="0" algn="just">
              <a:buNone/>
            </a:pPr>
            <a:r>
              <a:rPr lang="en-US" altLang="zh-TW" sz="2000" dirty="0"/>
              <a:t>【</a:t>
            </a:r>
            <a:r>
              <a:rPr lang="zh-TW" altLang="en-US" sz="2000" dirty="0"/>
              <a:t>範例</a:t>
            </a:r>
            <a:r>
              <a:rPr lang="en-US" altLang="zh-TW" sz="2000" dirty="0"/>
              <a:t>】</a:t>
            </a:r>
          </a:p>
          <a:p>
            <a:pPr marL="857250" lvl="3" indent="0" algn="just">
              <a:buNone/>
            </a:pPr>
            <a:r>
              <a:rPr lang="en-US" altLang="zh-TW" sz="2000" dirty="0">
                <a:latin typeface="Consolas" panose="020B0609020204030204" pitchFamily="49" charset="0"/>
              </a:rPr>
              <a:t>&lt;% int </a:t>
            </a:r>
            <a:r>
              <a:rPr lang="en-US" altLang="zh-TW" sz="2000" dirty="0" err="1">
                <a:latin typeface="Consolas" panose="020B0609020204030204" pitchFamily="49" charset="0"/>
              </a:rPr>
              <a:t>i</a:t>
            </a:r>
            <a:r>
              <a:rPr lang="en-US" altLang="zh-TW" sz="2000" dirty="0">
                <a:latin typeface="Consolas" panose="020B0609020204030204" pitchFamily="49" charset="0"/>
              </a:rPr>
              <a:t>=0; %&gt;</a:t>
            </a:r>
          </a:p>
          <a:p>
            <a:pPr marL="857250" lvl="3" indent="0" algn="just">
              <a:buNone/>
            </a:pPr>
            <a:r>
              <a:rPr lang="en-US" altLang="zh-TW" sz="2000" dirty="0">
                <a:latin typeface="Consolas" panose="020B0609020204030204" pitchFamily="49" charset="0"/>
              </a:rPr>
              <a:t>&lt;% </a:t>
            </a:r>
          </a:p>
          <a:p>
            <a:pPr marL="1314450" lvl="4" indent="0" algn="just">
              <a:buNone/>
            </a:pPr>
            <a:r>
              <a:rPr lang="en-US" altLang="zh-TW" sz="2000" dirty="0">
                <a:latin typeface="Consolas" panose="020B0609020204030204" pitchFamily="49" charset="0"/>
              </a:rPr>
              <a:t>if(</a:t>
            </a:r>
            <a:r>
              <a:rPr lang="en-US" altLang="zh-TW" sz="2000" dirty="0" err="1">
                <a:latin typeface="Consolas" panose="020B0609020204030204" pitchFamily="49" charset="0"/>
              </a:rPr>
              <a:t>i</a:t>
            </a:r>
            <a:r>
              <a:rPr lang="en-US" altLang="zh-TW" sz="2000" dirty="0">
                <a:latin typeface="Consolas" panose="020B0609020204030204" pitchFamily="49" charset="0"/>
              </a:rPr>
              <a:t>&lt;=10){</a:t>
            </a:r>
          </a:p>
          <a:p>
            <a:pPr marL="1314450" lvl="4" indent="0" algn="just">
              <a:buNone/>
            </a:pPr>
            <a:r>
              <a:rPr lang="en-US" altLang="zh-TW" sz="2000" dirty="0">
                <a:latin typeface="Consolas" panose="020B0609020204030204" pitchFamily="49" charset="0"/>
              </a:rPr>
              <a:t>		</a:t>
            </a:r>
            <a:r>
              <a:rPr lang="en-US" altLang="zh-TW" sz="2000" dirty="0" err="1">
                <a:latin typeface="Consolas" panose="020B0609020204030204" pitchFamily="49" charset="0"/>
              </a:rPr>
              <a:t>out.print</a:t>
            </a:r>
            <a:r>
              <a:rPr lang="en-US" altLang="zh-TW" sz="2000" dirty="0">
                <a:latin typeface="Consolas" panose="020B0609020204030204" pitchFamily="49" charset="0"/>
              </a:rPr>
              <a:t>("</a:t>
            </a:r>
            <a:r>
              <a:rPr lang="en-US" altLang="zh-TW" sz="2000" dirty="0" err="1">
                <a:latin typeface="Consolas" panose="020B0609020204030204" pitchFamily="49" charset="0"/>
              </a:rPr>
              <a:t>i</a:t>
            </a:r>
            <a:r>
              <a:rPr lang="en-US" altLang="zh-TW" sz="2000" dirty="0">
                <a:latin typeface="Consolas" panose="020B0609020204030204" pitchFamily="49" charset="0"/>
              </a:rPr>
              <a:t>	=" + </a:t>
            </a:r>
            <a:r>
              <a:rPr lang="en-US" altLang="zh-TW" sz="2000" dirty="0" err="1">
                <a:latin typeface="Consolas" panose="020B0609020204030204" pitchFamily="49" charset="0"/>
              </a:rPr>
              <a:t>i</a:t>
            </a:r>
            <a:r>
              <a:rPr lang="en-US" altLang="zh-TW" sz="2000" dirty="0">
                <a:latin typeface="Consolas" panose="020B0609020204030204" pitchFamily="49" charset="0"/>
              </a:rPr>
              <a:t> + "&lt;BR/&gt;");</a:t>
            </a:r>
          </a:p>
          <a:p>
            <a:pPr marL="1314450" lvl="4" indent="0" algn="just">
              <a:buNone/>
            </a:pPr>
            <a:r>
              <a:rPr lang="en-US" altLang="zh-TW" sz="2000" dirty="0">
                <a:latin typeface="Consolas" panose="020B0609020204030204" pitchFamily="49" charset="0"/>
              </a:rPr>
              <a:t>}</a:t>
            </a:r>
          </a:p>
          <a:p>
            <a:pPr marL="857250" lvl="3" indent="0" algn="just">
              <a:buNone/>
            </a:pPr>
            <a:r>
              <a:rPr lang="en-US" altLang="zh-TW" sz="2000" dirty="0">
                <a:latin typeface="Consolas" panose="020B0609020204030204" pitchFamily="49" charset="0"/>
              </a:rPr>
              <a:t>%&gt;</a:t>
            </a:r>
          </a:p>
        </p:txBody>
      </p:sp>
      <p:graphicFrame>
        <p:nvGraphicFramePr>
          <p:cNvPr id="5" name="表格 4">
            <a:extLst>
              <a:ext uri="{FF2B5EF4-FFF2-40B4-BE49-F238E27FC236}">
                <a16:creationId xmlns:a16="http://schemas.microsoft.com/office/drawing/2014/main" id="{DB921765-532F-426D-9FF8-6A8385EB562F}"/>
              </a:ext>
            </a:extLst>
          </p:cNvPr>
          <p:cNvGraphicFramePr>
            <a:graphicFrameLocks noGrp="1"/>
          </p:cNvGraphicFramePr>
          <p:nvPr>
            <p:extLst>
              <p:ext uri="{D42A27DB-BD31-4B8C-83A1-F6EECF244321}">
                <p14:modId xmlns:p14="http://schemas.microsoft.com/office/powerpoint/2010/main" val="4168996550"/>
              </p:ext>
            </p:extLst>
          </p:nvPr>
        </p:nvGraphicFramePr>
        <p:xfrm>
          <a:off x="6742716" y="4274630"/>
          <a:ext cx="5252378" cy="2468880"/>
        </p:xfrm>
        <a:graphic>
          <a:graphicData uri="http://schemas.openxmlformats.org/drawingml/2006/table">
            <a:tbl>
              <a:tblPr firstRow="1" bandRow="1">
                <a:tableStyleId>{5C22544A-7EE6-4342-B048-85BDC9FD1C3A}</a:tableStyleId>
              </a:tblPr>
              <a:tblGrid>
                <a:gridCol w="2626189">
                  <a:extLst>
                    <a:ext uri="{9D8B030D-6E8A-4147-A177-3AD203B41FA5}">
                      <a16:colId xmlns:a16="http://schemas.microsoft.com/office/drawing/2014/main" val="1748440842"/>
                    </a:ext>
                  </a:extLst>
                </a:gridCol>
                <a:gridCol w="2626189">
                  <a:extLst>
                    <a:ext uri="{9D8B030D-6E8A-4147-A177-3AD203B41FA5}">
                      <a16:colId xmlns:a16="http://schemas.microsoft.com/office/drawing/2014/main" val="3635200523"/>
                    </a:ext>
                  </a:extLst>
                </a:gridCol>
              </a:tblGrid>
              <a:tr h="548280">
                <a:tc>
                  <a:txBody>
                    <a:bodyPr/>
                    <a:lstStyle/>
                    <a:p>
                      <a:pPr algn="ctr"/>
                      <a:r>
                        <a:rPr lang="en-US" altLang="zh-TW" dirty="0">
                          <a:latin typeface="Consolas" panose="020B0609020204030204" pitchFamily="49" charset="0"/>
                        </a:rPr>
                        <a:t>Scripting Elements</a:t>
                      </a:r>
                    </a:p>
                    <a:p>
                      <a:pPr algn="ctr"/>
                      <a:r>
                        <a:rPr lang="en-US" altLang="zh-TW" dirty="0">
                          <a:latin typeface="Consolas" panose="020B0609020204030204" pitchFamily="49" charset="0"/>
                        </a:rPr>
                        <a:t>(</a:t>
                      </a:r>
                      <a:r>
                        <a:rPr lang="zh-TW" altLang="en-US" dirty="0">
                          <a:latin typeface="Consolas" panose="020B0609020204030204" pitchFamily="49" charset="0"/>
                        </a:rPr>
                        <a:t>描述語言元素</a:t>
                      </a:r>
                      <a:r>
                        <a:rPr lang="en-US" altLang="zh-TW" dirty="0">
                          <a:latin typeface="Consolas" panose="020B0609020204030204" pitchFamily="49" charset="0"/>
                        </a:rPr>
                        <a:t>) </a:t>
                      </a:r>
                      <a:r>
                        <a:rPr lang="zh-TW" altLang="en-US" dirty="0">
                          <a:latin typeface="Consolas" panose="020B0609020204030204" pitchFamily="49" charset="0"/>
                        </a:rPr>
                        <a:t>範例 </a:t>
                      </a:r>
                    </a:p>
                  </a:txBody>
                  <a:tcPr anchor="ctr"/>
                </a:tc>
                <a:tc>
                  <a:txBody>
                    <a:bodyPr/>
                    <a:lstStyle/>
                    <a:p>
                      <a:pPr algn="ctr"/>
                      <a:r>
                        <a:rPr lang="zh-TW" altLang="en-US" dirty="0">
                          <a:latin typeface="Consolas" panose="020B0609020204030204" pitchFamily="49" charset="0"/>
                        </a:rPr>
                        <a:t>範例</a:t>
                      </a:r>
                    </a:p>
                  </a:txBody>
                  <a:tcPr anchor="ctr"/>
                </a:tc>
                <a:extLst>
                  <a:ext uri="{0D108BD9-81ED-4DB2-BD59-A6C34878D82A}">
                    <a16:rowId xmlns:a16="http://schemas.microsoft.com/office/drawing/2014/main" val="121068631"/>
                  </a:ext>
                </a:extLst>
              </a:tr>
              <a:tr h="317654">
                <a:tc>
                  <a:txBody>
                    <a:bodyPr/>
                    <a:lstStyle/>
                    <a:p>
                      <a:pPr algn="ctr"/>
                      <a:r>
                        <a:rPr lang="zh-TW" altLang="en-US" dirty="0">
                          <a:latin typeface="Consolas" panose="020B0609020204030204" pitchFamily="49" charset="0"/>
                        </a:rPr>
                        <a:t>註解</a:t>
                      </a:r>
                      <a:r>
                        <a:rPr lang="en-US" altLang="zh-TW" dirty="0">
                          <a:latin typeface="Consolas" panose="020B0609020204030204" pitchFamily="49" charset="0"/>
                        </a:rPr>
                        <a:t>(comment) </a:t>
                      </a:r>
                      <a:endParaRPr lang="zh-TW" altLang="en-US" dirty="0">
                        <a:latin typeface="Consolas" panose="020B0609020204030204" pitchFamily="49" charset="0"/>
                      </a:endParaRPr>
                    </a:p>
                  </a:txBody>
                  <a:tcPr anchor="ctr"/>
                </a:tc>
                <a:tc>
                  <a:txBody>
                    <a:bodyPr/>
                    <a:lstStyle/>
                    <a:p>
                      <a:pPr algn="ctr"/>
                      <a:r>
                        <a:rPr lang="en-US" altLang="zh-TW" dirty="0">
                          <a:latin typeface="Consolas" panose="020B0609020204030204" pitchFamily="49" charset="0"/>
                        </a:rPr>
                        <a:t>&lt;%-- </a:t>
                      </a:r>
                      <a:r>
                        <a:rPr lang="zh-TW" altLang="en-US" dirty="0">
                          <a:latin typeface="Consolas" panose="020B0609020204030204" pitchFamily="49" charset="0"/>
                        </a:rPr>
                        <a:t>註解 </a:t>
                      </a:r>
                      <a:r>
                        <a:rPr lang="en-US" altLang="zh-TW" dirty="0">
                          <a:latin typeface="Consolas" panose="020B0609020204030204" pitchFamily="49" charset="0"/>
                        </a:rPr>
                        <a:t>--%&gt;</a:t>
                      </a:r>
                      <a:endParaRPr lang="zh-TW" altLang="en-US" dirty="0">
                        <a:latin typeface="Consolas" panose="020B0609020204030204" pitchFamily="49" charset="0"/>
                      </a:endParaRPr>
                    </a:p>
                  </a:txBody>
                  <a:tcPr anchor="ctr"/>
                </a:tc>
                <a:extLst>
                  <a:ext uri="{0D108BD9-81ED-4DB2-BD59-A6C34878D82A}">
                    <a16:rowId xmlns:a16="http://schemas.microsoft.com/office/drawing/2014/main" val="4054579667"/>
                  </a:ext>
                </a:extLst>
              </a:tr>
              <a:tr h="317654">
                <a:tc>
                  <a:txBody>
                    <a:bodyPr/>
                    <a:lstStyle/>
                    <a:p>
                      <a:pPr algn="ctr"/>
                      <a:r>
                        <a:rPr lang="zh-TW" altLang="en-US" dirty="0">
                          <a:latin typeface="Consolas" panose="020B0609020204030204" pitchFamily="49" charset="0"/>
                        </a:rPr>
                        <a:t>指令</a:t>
                      </a:r>
                      <a:r>
                        <a:rPr lang="en-US" altLang="zh-TW" dirty="0">
                          <a:latin typeface="Consolas" panose="020B0609020204030204" pitchFamily="49" charset="0"/>
                        </a:rPr>
                        <a:t>(directive)</a:t>
                      </a:r>
                      <a:endParaRPr lang="zh-TW" altLang="en-US" dirty="0">
                        <a:latin typeface="Consolas" panose="020B0609020204030204" pitchFamily="49" charset="0"/>
                      </a:endParaRPr>
                    </a:p>
                  </a:txBody>
                  <a:tcPr anchor="ctr"/>
                </a:tc>
                <a:tc>
                  <a:txBody>
                    <a:bodyPr/>
                    <a:lstStyle/>
                    <a:p>
                      <a:pPr algn="ctr"/>
                      <a:r>
                        <a:rPr lang="en-US" altLang="zh-TW" dirty="0">
                          <a:latin typeface="Consolas" panose="020B0609020204030204" pitchFamily="49" charset="0"/>
                        </a:rPr>
                        <a:t>&lt;%@ </a:t>
                      </a:r>
                      <a:r>
                        <a:rPr lang="zh-TW" altLang="en-US" dirty="0">
                          <a:latin typeface="Consolas" panose="020B0609020204030204" pitchFamily="49" charset="0"/>
                        </a:rPr>
                        <a:t>指令名稱 </a:t>
                      </a:r>
                      <a:r>
                        <a:rPr lang="en-US" altLang="zh-TW" dirty="0">
                          <a:latin typeface="Consolas" panose="020B0609020204030204" pitchFamily="49" charset="0"/>
                        </a:rPr>
                        <a:t>%&gt;</a:t>
                      </a:r>
                      <a:endParaRPr lang="zh-TW" altLang="en-US" dirty="0">
                        <a:latin typeface="Consolas" panose="020B0609020204030204" pitchFamily="49" charset="0"/>
                      </a:endParaRPr>
                    </a:p>
                  </a:txBody>
                  <a:tcPr anchor="ctr"/>
                </a:tc>
                <a:extLst>
                  <a:ext uri="{0D108BD9-81ED-4DB2-BD59-A6C34878D82A}">
                    <a16:rowId xmlns:a16="http://schemas.microsoft.com/office/drawing/2014/main" val="2542816063"/>
                  </a:ext>
                </a:extLst>
              </a:tr>
              <a:tr h="317654">
                <a:tc>
                  <a:txBody>
                    <a:bodyPr/>
                    <a:lstStyle/>
                    <a:p>
                      <a:pPr algn="ctr"/>
                      <a:r>
                        <a:rPr lang="zh-TW" altLang="en-US" dirty="0">
                          <a:latin typeface="Consolas" panose="020B0609020204030204" pitchFamily="49" charset="0"/>
                        </a:rPr>
                        <a:t>宣告</a:t>
                      </a:r>
                      <a:r>
                        <a:rPr lang="en-US" altLang="zh-TW" dirty="0">
                          <a:latin typeface="Consolas" panose="020B0609020204030204" pitchFamily="49" charset="0"/>
                        </a:rPr>
                        <a:t>(declaration)</a:t>
                      </a:r>
                      <a:endParaRPr lang="zh-TW" altLang="en-US" dirty="0">
                        <a:latin typeface="Consolas" panose="020B0609020204030204" pitchFamily="49" charset="0"/>
                      </a:endParaRPr>
                    </a:p>
                  </a:txBody>
                  <a:tcPr anchor="ctr"/>
                </a:tc>
                <a:tc>
                  <a:txBody>
                    <a:bodyPr/>
                    <a:lstStyle/>
                    <a:p>
                      <a:pPr algn="ctr"/>
                      <a:r>
                        <a:rPr lang="en-US" altLang="zh-TW" dirty="0">
                          <a:latin typeface="Consolas" panose="020B0609020204030204" pitchFamily="49" charset="0"/>
                        </a:rPr>
                        <a:t>&lt;%! </a:t>
                      </a:r>
                      <a:r>
                        <a:rPr lang="zh-TW" altLang="en-US" dirty="0">
                          <a:latin typeface="Consolas" panose="020B0609020204030204" pitchFamily="49" charset="0"/>
                        </a:rPr>
                        <a:t>宣告 </a:t>
                      </a:r>
                      <a:r>
                        <a:rPr lang="en-US" altLang="zh-TW" dirty="0">
                          <a:latin typeface="Consolas" panose="020B0609020204030204" pitchFamily="49" charset="0"/>
                        </a:rPr>
                        <a:t>%&gt;</a:t>
                      </a:r>
                      <a:endParaRPr lang="zh-TW" altLang="en-US" dirty="0">
                        <a:latin typeface="Consolas" panose="020B0609020204030204" pitchFamily="49" charset="0"/>
                      </a:endParaRPr>
                    </a:p>
                  </a:txBody>
                  <a:tcPr anchor="ctr"/>
                </a:tc>
                <a:extLst>
                  <a:ext uri="{0D108BD9-81ED-4DB2-BD59-A6C34878D82A}">
                    <a16:rowId xmlns:a16="http://schemas.microsoft.com/office/drawing/2014/main" val="1135482779"/>
                  </a:ext>
                </a:extLst>
              </a:tr>
              <a:tr h="317654">
                <a:tc>
                  <a:txBody>
                    <a:bodyPr/>
                    <a:lstStyle/>
                    <a:p>
                      <a:pPr algn="ctr"/>
                      <a:r>
                        <a:rPr lang="zh-TW" altLang="en-US" dirty="0">
                          <a:latin typeface="Consolas" panose="020B0609020204030204" pitchFamily="49" charset="0"/>
                        </a:rPr>
                        <a:t>程式片段</a:t>
                      </a:r>
                      <a:r>
                        <a:rPr lang="en-US" altLang="zh-TW" dirty="0">
                          <a:latin typeface="Consolas" panose="020B0609020204030204" pitchFamily="49" charset="0"/>
                        </a:rPr>
                        <a:t>(</a:t>
                      </a:r>
                      <a:r>
                        <a:rPr lang="en-US" altLang="zh-TW" dirty="0" err="1">
                          <a:latin typeface="Consolas" panose="020B0609020204030204" pitchFamily="49" charset="0"/>
                        </a:rPr>
                        <a:t>scriptlet</a:t>
                      </a:r>
                      <a:r>
                        <a:rPr lang="en-US" altLang="zh-TW" dirty="0">
                          <a:latin typeface="Consolas" panose="020B0609020204030204" pitchFamily="49" charset="0"/>
                        </a:rPr>
                        <a:t>) </a:t>
                      </a:r>
                      <a:endParaRPr lang="zh-TW" altLang="en-US" dirty="0">
                        <a:latin typeface="Consolas" panose="020B0609020204030204" pitchFamily="49" charset="0"/>
                      </a:endParaRPr>
                    </a:p>
                  </a:txBody>
                  <a:tcPr anchor="ctr"/>
                </a:tc>
                <a:tc>
                  <a:txBody>
                    <a:bodyPr/>
                    <a:lstStyle/>
                    <a:p>
                      <a:pPr algn="ctr"/>
                      <a:r>
                        <a:rPr lang="en-US" altLang="zh-TW" dirty="0">
                          <a:latin typeface="Consolas" panose="020B0609020204030204" pitchFamily="49" charset="0"/>
                        </a:rPr>
                        <a:t>&lt;% </a:t>
                      </a:r>
                      <a:r>
                        <a:rPr lang="zh-TW" altLang="en-US" dirty="0">
                          <a:latin typeface="Consolas" panose="020B0609020204030204" pitchFamily="49" charset="0"/>
                        </a:rPr>
                        <a:t>程式碼 </a:t>
                      </a:r>
                      <a:r>
                        <a:rPr lang="en-US" altLang="zh-TW" dirty="0">
                          <a:latin typeface="Consolas" panose="020B0609020204030204" pitchFamily="49" charset="0"/>
                        </a:rPr>
                        <a:t>%&gt;</a:t>
                      </a:r>
                      <a:endParaRPr lang="zh-TW" altLang="en-US" dirty="0">
                        <a:latin typeface="Consolas" panose="020B0609020204030204" pitchFamily="49" charset="0"/>
                      </a:endParaRPr>
                    </a:p>
                  </a:txBody>
                  <a:tcPr anchor="ctr"/>
                </a:tc>
                <a:extLst>
                  <a:ext uri="{0D108BD9-81ED-4DB2-BD59-A6C34878D82A}">
                    <a16:rowId xmlns:a16="http://schemas.microsoft.com/office/drawing/2014/main" val="1236937547"/>
                  </a:ext>
                </a:extLst>
              </a:tr>
              <a:tr h="317654">
                <a:tc>
                  <a:txBody>
                    <a:bodyPr/>
                    <a:lstStyle/>
                    <a:p>
                      <a:pPr algn="ctr"/>
                      <a:r>
                        <a:rPr lang="zh-TW" altLang="en-US" dirty="0">
                          <a:latin typeface="Consolas" panose="020B0609020204030204" pitchFamily="49" charset="0"/>
                        </a:rPr>
                        <a:t>表示式</a:t>
                      </a:r>
                      <a:r>
                        <a:rPr lang="en-US" altLang="zh-TW" dirty="0">
                          <a:latin typeface="Consolas" panose="020B0609020204030204" pitchFamily="49" charset="0"/>
                        </a:rPr>
                        <a:t>(expression)</a:t>
                      </a:r>
                      <a:endParaRPr lang="zh-TW" altLang="en-US" dirty="0">
                        <a:latin typeface="Consolas" panose="020B0609020204030204" pitchFamily="49" charset="0"/>
                      </a:endParaRPr>
                    </a:p>
                  </a:txBody>
                  <a:tcPr anchor="ctr"/>
                </a:tc>
                <a:tc>
                  <a:txBody>
                    <a:bodyPr/>
                    <a:lstStyle/>
                    <a:p>
                      <a:pPr algn="ctr"/>
                      <a:r>
                        <a:rPr lang="en-US" altLang="zh-TW" dirty="0">
                          <a:latin typeface="Consolas" panose="020B0609020204030204" pitchFamily="49" charset="0"/>
                        </a:rPr>
                        <a:t>&lt;%= </a:t>
                      </a:r>
                      <a:r>
                        <a:rPr lang="zh-TW" altLang="en-US" dirty="0">
                          <a:latin typeface="Consolas" panose="020B0609020204030204" pitchFamily="49" charset="0"/>
                        </a:rPr>
                        <a:t>表示式 </a:t>
                      </a:r>
                      <a:r>
                        <a:rPr lang="en-US" altLang="zh-TW" dirty="0">
                          <a:latin typeface="Consolas" panose="020B0609020204030204" pitchFamily="49" charset="0"/>
                        </a:rPr>
                        <a:t>%&gt;</a:t>
                      </a:r>
                      <a:endParaRPr lang="zh-TW" altLang="en-US" dirty="0">
                        <a:latin typeface="Consolas" panose="020B0609020204030204" pitchFamily="49" charset="0"/>
                      </a:endParaRPr>
                    </a:p>
                  </a:txBody>
                  <a:tcPr anchor="ctr"/>
                </a:tc>
                <a:extLst>
                  <a:ext uri="{0D108BD9-81ED-4DB2-BD59-A6C34878D82A}">
                    <a16:rowId xmlns:a16="http://schemas.microsoft.com/office/drawing/2014/main" val="3492890074"/>
                  </a:ext>
                </a:extLst>
              </a:tr>
            </a:tbl>
          </a:graphicData>
        </a:graphic>
      </p:graphicFrame>
      <p:sp>
        <p:nvSpPr>
          <p:cNvPr id="7" name="箭號: 向右 6">
            <a:extLst>
              <a:ext uri="{FF2B5EF4-FFF2-40B4-BE49-F238E27FC236}">
                <a16:creationId xmlns:a16="http://schemas.microsoft.com/office/drawing/2014/main" id="{4D4534DF-F1D3-49CD-A774-6A0E0DC69242}"/>
              </a:ext>
            </a:extLst>
          </p:cNvPr>
          <p:cNvSpPr/>
          <p:nvPr/>
        </p:nvSpPr>
        <p:spPr>
          <a:xfrm>
            <a:off x="6169572" y="6035773"/>
            <a:ext cx="462456" cy="367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5201031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9309147" cy="1320800"/>
          </a:xfrm>
        </p:spPr>
        <p:txBody>
          <a:bodyPr/>
          <a:lstStyle/>
          <a:p>
            <a:r>
              <a:rPr lang="en-US" altLang="zh-TW" sz="3600" dirty="0"/>
              <a:t>21-3 </a:t>
            </a:r>
            <a:r>
              <a:rPr lang="en-US" altLang="zh-TW" dirty="0"/>
              <a:t>JSP</a:t>
            </a:r>
            <a:r>
              <a:rPr lang="zh-TW" altLang="en-US" dirty="0"/>
              <a:t>宣告、</a:t>
            </a:r>
            <a:r>
              <a:rPr lang="en-US" altLang="zh-TW" dirty="0" err="1"/>
              <a:t>Scriptlet</a:t>
            </a:r>
            <a:r>
              <a:rPr lang="zh-TW" altLang="en-US" dirty="0"/>
              <a:t>程式片段與表示式</a:t>
            </a:r>
            <a:r>
              <a:rPr lang="en-US" altLang="zh-TW" dirty="0"/>
              <a:t>(3)</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58836" y="1348930"/>
            <a:ext cx="9457826" cy="5082691"/>
          </a:xfrm>
        </p:spPr>
        <p:txBody>
          <a:bodyPr>
            <a:normAutofit/>
          </a:bodyPr>
          <a:lstStyle/>
          <a:p>
            <a:pPr marL="342900" lvl="1" indent="-342900" algn="just"/>
            <a:r>
              <a:rPr lang="zh-TW" altLang="en-US" sz="2000" dirty="0"/>
              <a:t>撰寫</a:t>
            </a:r>
            <a:r>
              <a:rPr lang="en-US" altLang="zh-TW" sz="2000" dirty="0"/>
              <a:t>JSP</a:t>
            </a:r>
            <a:r>
              <a:rPr lang="zh-TW" altLang="en-US" sz="2000" dirty="0"/>
              <a:t>表示式</a:t>
            </a:r>
            <a:r>
              <a:rPr lang="en-US" altLang="zh-TW" sz="2000" dirty="0"/>
              <a:t>(expression)</a:t>
            </a:r>
            <a:r>
              <a:rPr lang="zh-TW" altLang="en-US" sz="2000" dirty="0"/>
              <a:t>的方式</a:t>
            </a:r>
            <a:endParaRPr lang="en-US" altLang="zh-TW" sz="2000" dirty="0"/>
          </a:p>
          <a:p>
            <a:pPr marL="400050" lvl="2" indent="0" algn="just">
              <a:buNone/>
            </a:pPr>
            <a:r>
              <a:rPr lang="en-US" altLang="zh-TW" sz="2000" dirty="0"/>
              <a:t>JSP</a:t>
            </a:r>
            <a:r>
              <a:rPr lang="zh-TW" altLang="en-US" sz="2000" dirty="0"/>
              <a:t>的表示式所產生的值可以為基本型態或物件參考型別，並且透過</a:t>
            </a:r>
            <a:r>
              <a:rPr lang="en-US" altLang="zh-TW" sz="2000" dirty="0" err="1"/>
              <a:t>PrintWriter</a:t>
            </a:r>
            <a:r>
              <a:rPr lang="zh-TW" altLang="en-US" sz="2000" dirty="0"/>
              <a:t>物件將資料轉換成</a:t>
            </a:r>
            <a:r>
              <a:rPr lang="en-US" altLang="zh-TW" sz="2000" dirty="0"/>
              <a:t>String(</a:t>
            </a:r>
            <a:r>
              <a:rPr lang="zh-TW" altLang="en-US" sz="2000" dirty="0"/>
              <a:t>字串</a:t>
            </a:r>
            <a:r>
              <a:rPr lang="en-US" altLang="zh-TW" sz="2000" dirty="0"/>
              <a:t>)</a:t>
            </a:r>
            <a:r>
              <a:rPr lang="zh-TW" altLang="en-US" sz="2000" dirty="0"/>
              <a:t>型別放入</a:t>
            </a:r>
            <a:r>
              <a:rPr lang="en-US" altLang="zh-TW" sz="2000" dirty="0"/>
              <a:t>HTTP Response</a:t>
            </a:r>
            <a:r>
              <a:rPr lang="zh-TW" altLang="en-US" sz="2000" dirty="0"/>
              <a:t>內容回覆</a:t>
            </a:r>
          </a:p>
          <a:p>
            <a:pPr marL="342900" lvl="1" indent="-342900" algn="just"/>
            <a:r>
              <a:rPr lang="en-US" altLang="zh-TW" sz="2000" dirty="0"/>
              <a:t>JSP</a:t>
            </a:r>
            <a:r>
              <a:rPr lang="zh-TW" altLang="en-US" sz="2000" dirty="0"/>
              <a:t>表示式</a:t>
            </a:r>
            <a:r>
              <a:rPr lang="en-US" altLang="zh-TW" sz="2000" dirty="0"/>
              <a:t>(expression)</a:t>
            </a:r>
            <a:r>
              <a:rPr lang="zh-TW" altLang="en-US" sz="2000" dirty="0"/>
              <a:t>的語法： </a:t>
            </a:r>
            <a:r>
              <a:rPr lang="en-US" altLang="zh-TW" sz="2000" dirty="0"/>
              <a:t>&lt;%= </a:t>
            </a:r>
            <a:r>
              <a:rPr lang="zh-TW" altLang="en-US" sz="2000" dirty="0"/>
              <a:t>表示式 </a:t>
            </a:r>
            <a:r>
              <a:rPr lang="en-US" altLang="zh-TW" sz="2000" dirty="0"/>
              <a:t>%&gt;</a:t>
            </a:r>
          </a:p>
          <a:p>
            <a:pPr marL="400050" lvl="2" indent="0" algn="just">
              <a:buNone/>
            </a:pPr>
            <a:r>
              <a:rPr lang="en-US" altLang="zh-TW" sz="2000" dirty="0"/>
              <a:t>【</a:t>
            </a:r>
            <a:r>
              <a:rPr lang="zh-TW" altLang="en-US" sz="2000" dirty="0"/>
              <a:t>範例</a:t>
            </a:r>
            <a:r>
              <a:rPr lang="en-US" altLang="zh-TW" sz="2000" dirty="0"/>
              <a:t>】</a:t>
            </a:r>
          </a:p>
          <a:p>
            <a:pPr marL="857250" lvl="3" indent="0" algn="just">
              <a:buNone/>
            </a:pPr>
            <a:r>
              <a:rPr lang="en-US" altLang="zh-TW" sz="2000" dirty="0">
                <a:latin typeface="Consolas" panose="020B0609020204030204" pitchFamily="49" charset="0"/>
              </a:rPr>
              <a:t>&lt;</a:t>
            </a:r>
            <a:r>
              <a:rPr lang="en-US" altLang="zh-TW" sz="2000" dirty="0" err="1">
                <a:latin typeface="Consolas" panose="020B0609020204030204" pitchFamily="49" charset="0"/>
              </a:rPr>
              <a:t>br</a:t>
            </a:r>
            <a:r>
              <a:rPr lang="en-US" altLang="zh-TW" sz="2000" dirty="0">
                <a:latin typeface="Consolas" panose="020B0609020204030204" pitchFamily="49" charset="0"/>
              </a:rPr>
              <a:t>/&gt;The Value is &lt;%= (3*5) %&gt;</a:t>
            </a:r>
          </a:p>
          <a:p>
            <a:pPr marL="857250" lvl="3" indent="0" algn="just">
              <a:buNone/>
            </a:pPr>
            <a:r>
              <a:rPr lang="en-US" altLang="zh-TW" sz="2000" dirty="0">
                <a:latin typeface="Consolas" panose="020B0609020204030204" pitchFamily="49" charset="0"/>
              </a:rPr>
              <a:t>&lt;b&gt;Date:&lt;%= new </a:t>
            </a:r>
            <a:r>
              <a:rPr lang="en-US" altLang="zh-TW" sz="2000" dirty="0" err="1">
                <a:latin typeface="Consolas" panose="020B0609020204030204" pitchFamily="49" charset="0"/>
              </a:rPr>
              <a:t>java.util.Date</a:t>
            </a:r>
            <a:r>
              <a:rPr lang="en-US" altLang="zh-TW" sz="2000" dirty="0">
                <a:latin typeface="Consolas" panose="020B0609020204030204" pitchFamily="49" charset="0"/>
              </a:rPr>
              <a:t>() %&gt;&lt;/b&gt;</a:t>
            </a:r>
          </a:p>
        </p:txBody>
      </p:sp>
      <p:graphicFrame>
        <p:nvGraphicFramePr>
          <p:cNvPr id="5" name="表格 4">
            <a:extLst>
              <a:ext uri="{FF2B5EF4-FFF2-40B4-BE49-F238E27FC236}">
                <a16:creationId xmlns:a16="http://schemas.microsoft.com/office/drawing/2014/main" id="{3978E11F-A087-4197-BF26-3F4E691853D3}"/>
              </a:ext>
            </a:extLst>
          </p:cNvPr>
          <p:cNvGraphicFramePr>
            <a:graphicFrameLocks noGrp="1"/>
          </p:cNvGraphicFramePr>
          <p:nvPr>
            <p:extLst>
              <p:ext uri="{D42A27DB-BD31-4B8C-83A1-F6EECF244321}">
                <p14:modId xmlns:p14="http://schemas.microsoft.com/office/powerpoint/2010/main" val="2894919971"/>
              </p:ext>
            </p:extLst>
          </p:nvPr>
        </p:nvGraphicFramePr>
        <p:xfrm>
          <a:off x="6742716" y="4197991"/>
          <a:ext cx="5252378" cy="2468880"/>
        </p:xfrm>
        <a:graphic>
          <a:graphicData uri="http://schemas.openxmlformats.org/drawingml/2006/table">
            <a:tbl>
              <a:tblPr firstRow="1" bandRow="1">
                <a:tableStyleId>{5C22544A-7EE6-4342-B048-85BDC9FD1C3A}</a:tableStyleId>
              </a:tblPr>
              <a:tblGrid>
                <a:gridCol w="2626189">
                  <a:extLst>
                    <a:ext uri="{9D8B030D-6E8A-4147-A177-3AD203B41FA5}">
                      <a16:colId xmlns:a16="http://schemas.microsoft.com/office/drawing/2014/main" val="1748440842"/>
                    </a:ext>
                  </a:extLst>
                </a:gridCol>
                <a:gridCol w="2626189">
                  <a:extLst>
                    <a:ext uri="{9D8B030D-6E8A-4147-A177-3AD203B41FA5}">
                      <a16:colId xmlns:a16="http://schemas.microsoft.com/office/drawing/2014/main" val="3635200523"/>
                    </a:ext>
                  </a:extLst>
                </a:gridCol>
              </a:tblGrid>
              <a:tr h="548280">
                <a:tc>
                  <a:txBody>
                    <a:bodyPr/>
                    <a:lstStyle/>
                    <a:p>
                      <a:pPr algn="ctr"/>
                      <a:r>
                        <a:rPr lang="en-US" altLang="zh-TW" dirty="0">
                          <a:latin typeface="Consolas" panose="020B0609020204030204" pitchFamily="49" charset="0"/>
                        </a:rPr>
                        <a:t>Scripting Elements</a:t>
                      </a:r>
                    </a:p>
                    <a:p>
                      <a:pPr algn="ctr"/>
                      <a:r>
                        <a:rPr lang="en-US" altLang="zh-TW" dirty="0">
                          <a:latin typeface="Consolas" panose="020B0609020204030204" pitchFamily="49" charset="0"/>
                        </a:rPr>
                        <a:t>(</a:t>
                      </a:r>
                      <a:r>
                        <a:rPr lang="zh-TW" altLang="en-US" dirty="0">
                          <a:latin typeface="Consolas" panose="020B0609020204030204" pitchFamily="49" charset="0"/>
                        </a:rPr>
                        <a:t>描述語言元素</a:t>
                      </a:r>
                      <a:r>
                        <a:rPr lang="en-US" altLang="zh-TW" dirty="0">
                          <a:latin typeface="Consolas" panose="020B0609020204030204" pitchFamily="49" charset="0"/>
                        </a:rPr>
                        <a:t>) </a:t>
                      </a:r>
                      <a:r>
                        <a:rPr lang="zh-TW" altLang="en-US" dirty="0">
                          <a:latin typeface="Consolas" panose="020B0609020204030204" pitchFamily="49" charset="0"/>
                        </a:rPr>
                        <a:t>範例 </a:t>
                      </a:r>
                    </a:p>
                  </a:txBody>
                  <a:tcPr anchor="ctr"/>
                </a:tc>
                <a:tc>
                  <a:txBody>
                    <a:bodyPr/>
                    <a:lstStyle/>
                    <a:p>
                      <a:pPr algn="ctr"/>
                      <a:r>
                        <a:rPr lang="zh-TW" altLang="en-US" dirty="0">
                          <a:latin typeface="Consolas" panose="020B0609020204030204" pitchFamily="49" charset="0"/>
                        </a:rPr>
                        <a:t>範例</a:t>
                      </a:r>
                    </a:p>
                  </a:txBody>
                  <a:tcPr anchor="ctr"/>
                </a:tc>
                <a:extLst>
                  <a:ext uri="{0D108BD9-81ED-4DB2-BD59-A6C34878D82A}">
                    <a16:rowId xmlns:a16="http://schemas.microsoft.com/office/drawing/2014/main" val="121068631"/>
                  </a:ext>
                </a:extLst>
              </a:tr>
              <a:tr h="317654">
                <a:tc>
                  <a:txBody>
                    <a:bodyPr/>
                    <a:lstStyle/>
                    <a:p>
                      <a:pPr algn="ctr"/>
                      <a:r>
                        <a:rPr lang="zh-TW" altLang="en-US" dirty="0">
                          <a:latin typeface="Consolas" panose="020B0609020204030204" pitchFamily="49" charset="0"/>
                        </a:rPr>
                        <a:t>註解</a:t>
                      </a:r>
                      <a:r>
                        <a:rPr lang="en-US" altLang="zh-TW" dirty="0">
                          <a:latin typeface="Consolas" panose="020B0609020204030204" pitchFamily="49" charset="0"/>
                        </a:rPr>
                        <a:t>(comment) </a:t>
                      </a:r>
                      <a:endParaRPr lang="zh-TW" altLang="en-US" dirty="0">
                        <a:latin typeface="Consolas" panose="020B0609020204030204" pitchFamily="49" charset="0"/>
                      </a:endParaRPr>
                    </a:p>
                  </a:txBody>
                  <a:tcPr anchor="ctr"/>
                </a:tc>
                <a:tc>
                  <a:txBody>
                    <a:bodyPr/>
                    <a:lstStyle/>
                    <a:p>
                      <a:pPr algn="ctr"/>
                      <a:r>
                        <a:rPr lang="en-US" altLang="zh-TW" dirty="0">
                          <a:latin typeface="Consolas" panose="020B0609020204030204" pitchFamily="49" charset="0"/>
                        </a:rPr>
                        <a:t>&lt;%-- </a:t>
                      </a:r>
                      <a:r>
                        <a:rPr lang="zh-TW" altLang="en-US" dirty="0">
                          <a:latin typeface="Consolas" panose="020B0609020204030204" pitchFamily="49" charset="0"/>
                        </a:rPr>
                        <a:t>註解 </a:t>
                      </a:r>
                      <a:r>
                        <a:rPr lang="en-US" altLang="zh-TW" dirty="0">
                          <a:latin typeface="Consolas" panose="020B0609020204030204" pitchFamily="49" charset="0"/>
                        </a:rPr>
                        <a:t>--%&gt;</a:t>
                      </a:r>
                      <a:endParaRPr lang="zh-TW" altLang="en-US" dirty="0">
                        <a:latin typeface="Consolas" panose="020B0609020204030204" pitchFamily="49" charset="0"/>
                      </a:endParaRPr>
                    </a:p>
                  </a:txBody>
                  <a:tcPr anchor="ctr"/>
                </a:tc>
                <a:extLst>
                  <a:ext uri="{0D108BD9-81ED-4DB2-BD59-A6C34878D82A}">
                    <a16:rowId xmlns:a16="http://schemas.microsoft.com/office/drawing/2014/main" val="4054579667"/>
                  </a:ext>
                </a:extLst>
              </a:tr>
              <a:tr h="317654">
                <a:tc>
                  <a:txBody>
                    <a:bodyPr/>
                    <a:lstStyle/>
                    <a:p>
                      <a:pPr algn="ctr"/>
                      <a:r>
                        <a:rPr lang="zh-TW" altLang="en-US" dirty="0">
                          <a:latin typeface="Consolas" panose="020B0609020204030204" pitchFamily="49" charset="0"/>
                        </a:rPr>
                        <a:t>指令</a:t>
                      </a:r>
                      <a:r>
                        <a:rPr lang="en-US" altLang="zh-TW" dirty="0">
                          <a:latin typeface="Consolas" panose="020B0609020204030204" pitchFamily="49" charset="0"/>
                        </a:rPr>
                        <a:t>(directive)</a:t>
                      </a:r>
                      <a:endParaRPr lang="zh-TW" altLang="en-US" dirty="0">
                        <a:latin typeface="Consolas" panose="020B0609020204030204" pitchFamily="49" charset="0"/>
                      </a:endParaRPr>
                    </a:p>
                  </a:txBody>
                  <a:tcPr anchor="ctr"/>
                </a:tc>
                <a:tc>
                  <a:txBody>
                    <a:bodyPr/>
                    <a:lstStyle/>
                    <a:p>
                      <a:pPr algn="ctr"/>
                      <a:r>
                        <a:rPr lang="en-US" altLang="zh-TW" dirty="0">
                          <a:latin typeface="Consolas" panose="020B0609020204030204" pitchFamily="49" charset="0"/>
                        </a:rPr>
                        <a:t>&lt;%@ </a:t>
                      </a:r>
                      <a:r>
                        <a:rPr lang="zh-TW" altLang="en-US" dirty="0">
                          <a:latin typeface="Consolas" panose="020B0609020204030204" pitchFamily="49" charset="0"/>
                        </a:rPr>
                        <a:t>指令名稱 </a:t>
                      </a:r>
                      <a:r>
                        <a:rPr lang="en-US" altLang="zh-TW" dirty="0">
                          <a:latin typeface="Consolas" panose="020B0609020204030204" pitchFamily="49" charset="0"/>
                        </a:rPr>
                        <a:t>%&gt;</a:t>
                      </a:r>
                      <a:endParaRPr lang="zh-TW" altLang="en-US" dirty="0">
                        <a:latin typeface="Consolas" panose="020B0609020204030204" pitchFamily="49" charset="0"/>
                      </a:endParaRPr>
                    </a:p>
                  </a:txBody>
                  <a:tcPr anchor="ctr"/>
                </a:tc>
                <a:extLst>
                  <a:ext uri="{0D108BD9-81ED-4DB2-BD59-A6C34878D82A}">
                    <a16:rowId xmlns:a16="http://schemas.microsoft.com/office/drawing/2014/main" val="2542816063"/>
                  </a:ext>
                </a:extLst>
              </a:tr>
              <a:tr h="317654">
                <a:tc>
                  <a:txBody>
                    <a:bodyPr/>
                    <a:lstStyle/>
                    <a:p>
                      <a:pPr algn="ctr"/>
                      <a:r>
                        <a:rPr lang="zh-TW" altLang="en-US" dirty="0">
                          <a:latin typeface="Consolas" panose="020B0609020204030204" pitchFamily="49" charset="0"/>
                        </a:rPr>
                        <a:t>宣告</a:t>
                      </a:r>
                      <a:r>
                        <a:rPr lang="en-US" altLang="zh-TW" dirty="0">
                          <a:latin typeface="Consolas" panose="020B0609020204030204" pitchFamily="49" charset="0"/>
                        </a:rPr>
                        <a:t>(declaration)</a:t>
                      </a:r>
                      <a:endParaRPr lang="zh-TW" altLang="en-US" dirty="0">
                        <a:latin typeface="Consolas" panose="020B0609020204030204" pitchFamily="49" charset="0"/>
                      </a:endParaRPr>
                    </a:p>
                  </a:txBody>
                  <a:tcPr anchor="ctr"/>
                </a:tc>
                <a:tc>
                  <a:txBody>
                    <a:bodyPr/>
                    <a:lstStyle/>
                    <a:p>
                      <a:pPr algn="ctr"/>
                      <a:r>
                        <a:rPr lang="en-US" altLang="zh-TW" dirty="0">
                          <a:latin typeface="Consolas" panose="020B0609020204030204" pitchFamily="49" charset="0"/>
                        </a:rPr>
                        <a:t>&lt;%! </a:t>
                      </a:r>
                      <a:r>
                        <a:rPr lang="zh-TW" altLang="en-US" dirty="0">
                          <a:latin typeface="Consolas" panose="020B0609020204030204" pitchFamily="49" charset="0"/>
                        </a:rPr>
                        <a:t>宣告 </a:t>
                      </a:r>
                      <a:r>
                        <a:rPr lang="en-US" altLang="zh-TW" dirty="0">
                          <a:latin typeface="Consolas" panose="020B0609020204030204" pitchFamily="49" charset="0"/>
                        </a:rPr>
                        <a:t>%&gt;</a:t>
                      </a:r>
                      <a:endParaRPr lang="zh-TW" altLang="en-US" dirty="0">
                        <a:latin typeface="Consolas" panose="020B0609020204030204" pitchFamily="49" charset="0"/>
                      </a:endParaRPr>
                    </a:p>
                  </a:txBody>
                  <a:tcPr anchor="ctr"/>
                </a:tc>
                <a:extLst>
                  <a:ext uri="{0D108BD9-81ED-4DB2-BD59-A6C34878D82A}">
                    <a16:rowId xmlns:a16="http://schemas.microsoft.com/office/drawing/2014/main" val="1135482779"/>
                  </a:ext>
                </a:extLst>
              </a:tr>
              <a:tr h="317654">
                <a:tc>
                  <a:txBody>
                    <a:bodyPr/>
                    <a:lstStyle/>
                    <a:p>
                      <a:pPr algn="ctr"/>
                      <a:r>
                        <a:rPr lang="zh-TW" altLang="en-US" dirty="0">
                          <a:latin typeface="Consolas" panose="020B0609020204030204" pitchFamily="49" charset="0"/>
                        </a:rPr>
                        <a:t>程式片段</a:t>
                      </a:r>
                      <a:r>
                        <a:rPr lang="en-US" altLang="zh-TW" dirty="0">
                          <a:latin typeface="Consolas" panose="020B0609020204030204" pitchFamily="49" charset="0"/>
                        </a:rPr>
                        <a:t>(</a:t>
                      </a:r>
                      <a:r>
                        <a:rPr lang="en-US" altLang="zh-TW" dirty="0" err="1">
                          <a:latin typeface="Consolas" panose="020B0609020204030204" pitchFamily="49" charset="0"/>
                        </a:rPr>
                        <a:t>scriptlet</a:t>
                      </a:r>
                      <a:r>
                        <a:rPr lang="en-US" altLang="zh-TW" dirty="0">
                          <a:latin typeface="Consolas" panose="020B0609020204030204" pitchFamily="49" charset="0"/>
                        </a:rPr>
                        <a:t>) </a:t>
                      </a:r>
                      <a:endParaRPr lang="zh-TW" altLang="en-US" dirty="0">
                        <a:latin typeface="Consolas" panose="020B0609020204030204" pitchFamily="49" charset="0"/>
                      </a:endParaRPr>
                    </a:p>
                  </a:txBody>
                  <a:tcPr anchor="ctr"/>
                </a:tc>
                <a:tc>
                  <a:txBody>
                    <a:bodyPr/>
                    <a:lstStyle/>
                    <a:p>
                      <a:pPr algn="ctr"/>
                      <a:r>
                        <a:rPr lang="en-US" altLang="zh-TW" dirty="0">
                          <a:latin typeface="Consolas" panose="020B0609020204030204" pitchFamily="49" charset="0"/>
                        </a:rPr>
                        <a:t>&lt;% </a:t>
                      </a:r>
                      <a:r>
                        <a:rPr lang="zh-TW" altLang="en-US" dirty="0">
                          <a:latin typeface="Consolas" panose="020B0609020204030204" pitchFamily="49" charset="0"/>
                        </a:rPr>
                        <a:t>程式碼 </a:t>
                      </a:r>
                      <a:r>
                        <a:rPr lang="en-US" altLang="zh-TW" dirty="0">
                          <a:latin typeface="Consolas" panose="020B0609020204030204" pitchFamily="49" charset="0"/>
                        </a:rPr>
                        <a:t>%&gt;</a:t>
                      </a:r>
                      <a:endParaRPr lang="zh-TW" altLang="en-US" dirty="0">
                        <a:latin typeface="Consolas" panose="020B0609020204030204" pitchFamily="49" charset="0"/>
                      </a:endParaRPr>
                    </a:p>
                  </a:txBody>
                  <a:tcPr anchor="ctr"/>
                </a:tc>
                <a:extLst>
                  <a:ext uri="{0D108BD9-81ED-4DB2-BD59-A6C34878D82A}">
                    <a16:rowId xmlns:a16="http://schemas.microsoft.com/office/drawing/2014/main" val="1236937547"/>
                  </a:ext>
                </a:extLst>
              </a:tr>
              <a:tr h="317654">
                <a:tc>
                  <a:txBody>
                    <a:bodyPr/>
                    <a:lstStyle/>
                    <a:p>
                      <a:pPr algn="ctr"/>
                      <a:r>
                        <a:rPr lang="zh-TW" altLang="en-US" dirty="0">
                          <a:latin typeface="Consolas" panose="020B0609020204030204" pitchFamily="49" charset="0"/>
                        </a:rPr>
                        <a:t>表示式</a:t>
                      </a:r>
                      <a:r>
                        <a:rPr lang="en-US" altLang="zh-TW" dirty="0">
                          <a:latin typeface="Consolas" panose="020B0609020204030204" pitchFamily="49" charset="0"/>
                        </a:rPr>
                        <a:t>(expression)</a:t>
                      </a:r>
                      <a:endParaRPr lang="zh-TW" altLang="en-US" dirty="0">
                        <a:latin typeface="Consolas" panose="020B0609020204030204" pitchFamily="49" charset="0"/>
                      </a:endParaRPr>
                    </a:p>
                  </a:txBody>
                  <a:tcPr anchor="ctr"/>
                </a:tc>
                <a:tc>
                  <a:txBody>
                    <a:bodyPr/>
                    <a:lstStyle/>
                    <a:p>
                      <a:pPr algn="ctr"/>
                      <a:r>
                        <a:rPr lang="en-US" altLang="zh-TW" dirty="0">
                          <a:latin typeface="Consolas" panose="020B0609020204030204" pitchFamily="49" charset="0"/>
                        </a:rPr>
                        <a:t>&lt;%= </a:t>
                      </a:r>
                      <a:r>
                        <a:rPr lang="zh-TW" altLang="en-US" dirty="0">
                          <a:latin typeface="Consolas" panose="020B0609020204030204" pitchFamily="49" charset="0"/>
                        </a:rPr>
                        <a:t>表示式 </a:t>
                      </a:r>
                      <a:r>
                        <a:rPr lang="en-US" altLang="zh-TW" dirty="0">
                          <a:latin typeface="Consolas" panose="020B0609020204030204" pitchFamily="49" charset="0"/>
                        </a:rPr>
                        <a:t>%&gt;</a:t>
                      </a:r>
                      <a:endParaRPr lang="zh-TW" altLang="en-US" dirty="0">
                        <a:latin typeface="Consolas" panose="020B0609020204030204" pitchFamily="49" charset="0"/>
                      </a:endParaRPr>
                    </a:p>
                  </a:txBody>
                  <a:tcPr anchor="ctr"/>
                </a:tc>
                <a:extLst>
                  <a:ext uri="{0D108BD9-81ED-4DB2-BD59-A6C34878D82A}">
                    <a16:rowId xmlns:a16="http://schemas.microsoft.com/office/drawing/2014/main" val="3492890074"/>
                  </a:ext>
                </a:extLst>
              </a:tr>
            </a:tbl>
          </a:graphicData>
        </a:graphic>
      </p:graphicFrame>
      <p:sp>
        <p:nvSpPr>
          <p:cNvPr id="7" name="箭號: 向右 6">
            <a:extLst>
              <a:ext uri="{FF2B5EF4-FFF2-40B4-BE49-F238E27FC236}">
                <a16:creationId xmlns:a16="http://schemas.microsoft.com/office/drawing/2014/main" id="{5B8AFCE5-E0F7-4DBC-A9E8-1C86229919F7}"/>
              </a:ext>
            </a:extLst>
          </p:cNvPr>
          <p:cNvSpPr/>
          <p:nvPr/>
        </p:nvSpPr>
        <p:spPr>
          <a:xfrm>
            <a:off x="6159060" y="6309519"/>
            <a:ext cx="462456" cy="367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36515891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E208C0-E806-498B-AB05-FDEEAE0FF1EC}"/>
              </a:ext>
            </a:extLst>
          </p:cNvPr>
          <p:cNvSpPr>
            <a:spLocks noGrp="1"/>
          </p:cNvSpPr>
          <p:nvPr>
            <p:ph type="ctrTitle"/>
          </p:nvPr>
        </p:nvSpPr>
        <p:spPr>
          <a:xfrm>
            <a:off x="-95702" y="1202076"/>
            <a:ext cx="10421229" cy="3318553"/>
          </a:xfrm>
        </p:spPr>
        <p:txBody>
          <a:bodyPr>
            <a:normAutofit/>
          </a:bodyPr>
          <a:lstStyle/>
          <a:p>
            <a:pPr algn="ctr"/>
            <a:r>
              <a:rPr lang="en-US" altLang="zh-TW" sz="5400" dirty="0"/>
              <a:t>Module 22</a:t>
            </a:r>
            <a:br>
              <a:rPr lang="en-US" altLang="zh-TW" sz="5400" dirty="0"/>
            </a:br>
            <a:r>
              <a:rPr lang="en-US" altLang="zh-TW" dirty="0"/>
              <a:t>JSP Scripting Elements</a:t>
            </a:r>
            <a:br>
              <a:rPr lang="en-US" altLang="zh-TW" dirty="0"/>
            </a:br>
            <a:r>
              <a:rPr lang="zh-TW" altLang="en-US" dirty="0"/>
              <a:t>進階設計</a:t>
            </a:r>
            <a:endParaRPr lang="zh-TW" altLang="en-US" b="1" dirty="0"/>
          </a:p>
        </p:txBody>
      </p:sp>
    </p:spTree>
    <p:extLst>
      <p:ext uri="{BB962C8B-B14F-4D97-AF65-F5344CB8AC3E}">
        <p14:creationId xmlns:p14="http://schemas.microsoft.com/office/powerpoint/2010/main" val="388139933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9309147" cy="1320800"/>
          </a:xfrm>
        </p:spPr>
        <p:txBody>
          <a:bodyPr/>
          <a:lstStyle/>
          <a:p>
            <a:r>
              <a:rPr lang="en-US" altLang="zh-TW" sz="3600" dirty="0"/>
              <a:t>22-1 </a:t>
            </a:r>
            <a:r>
              <a:rPr lang="zh-TW" altLang="en-US" sz="3600" dirty="0"/>
              <a:t>描述語言元素載入套件的建立方式</a:t>
            </a:r>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735724"/>
            <a:ext cx="10216056" cy="6379779"/>
          </a:xfrm>
        </p:spPr>
        <p:txBody>
          <a:bodyPr>
            <a:normAutofit lnSpcReduction="10000"/>
          </a:bodyPr>
          <a:lstStyle/>
          <a:p>
            <a:pPr marL="342900" lvl="1" indent="-342900" algn="just"/>
            <a:r>
              <a:rPr lang="en-US" altLang="zh-TW" sz="1900" dirty="0">
                <a:latin typeface="Consolas" panose="020B0609020204030204" pitchFamily="49" charset="0"/>
              </a:rPr>
              <a:t>【</a:t>
            </a:r>
            <a:r>
              <a:rPr lang="zh-TW" altLang="en-US" sz="1900" dirty="0">
                <a:latin typeface="Consolas" panose="020B0609020204030204" pitchFamily="49" charset="0"/>
              </a:rPr>
              <a:t>範例</a:t>
            </a:r>
            <a:r>
              <a:rPr lang="en-US" altLang="zh-TW" sz="1900" dirty="0">
                <a:latin typeface="Consolas" panose="020B0609020204030204" pitchFamily="49" charset="0"/>
              </a:rPr>
              <a:t>】</a:t>
            </a:r>
            <a:r>
              <a:rPr lang="en-US" altLang="zh-TW" sz="1900" dirty="0" err="1">
                <a:latin typeface="Consolas" panose="020B0609020204030204" pitchFamily="49" charset="0"/>
              </a:rPr>
              <a:t>ImportTest.jsp</a:t>
            </a:r>
            <a:endParaRPr lang="en-US" altLang="zh-TW" sz="1900" dirty="0">
              <a:latin typeface="Consolas" panose="020B0609020204030204" pitchFamily="49" charset="0"/>
            </a:endParaRPr>
          </a:p>
          <a:p>
            <a:pPr marL="857250" lvl="3" indent="0" algn="just">
              <a:buNone/>
            </a:pPr>
            <a:r>
              <a:rPr lang="en-US" altLang="zh-TW" sz="1800" dirty="0">
                <a:highlight>
                  <a:srgbClr val="C0C0C0"/>
                </a:highlight>
                <a:latin typeface="Consolas" panose="020B0609020204030204" pitchFamily="49" charset="0"/>
              </a:rPr>
              <a:t>&lt;%@ page language="java" </a:t>
            </a:r>
            <a:r>
              <a:rPr lang="en-US" altLang="zh-TW" sz="1800" dirty="0" err="1">
                <a:highlight>
                  <a:srgbClr val="C0C0C0"/>
                </a:highlight>
                <a:latin typeface="Consolas" panose="020B0609020204030204" pitchFamily="49" charset="0"/>
              </a:rPr>
              <a:t>contentType</a:t>
            </a:r>
            <a:r>
              <a:rPr lang="en-US" altLang="zh-TW" sz="1800" dirty="0">
                <a:highlight>
                  <a:srgbClr val="C0C0C0"/>
                </a:highlight>
                <a:latin typeface="Consolas" panose="020B0609020204030204" pitchFamily="49" charset="0"/>
              </a:rPr>
              <a:t>="text/html; charset=UTF-8"</a:t>
            </a:r>
          </a:p>
          <a:p>
            <a:pPr marL="857250" lvl="3" indent="0" algn="just">
              <a:buNone/>
            </a:pPr>
            <a:r>
              <a:rPr lang="en-US" altLang="zh-TW" sz="1800" dirty="0">
                <a:highlight>
                  <a:srgbClr val="C0C0C0"/>
                </a:highlight>
                <a:latin typeface="Consolas" panose="020B0609020204030204" pitchFamily="49" charset="0"/>
              </a:rPr>
              <a:t>	</a:t>
            </a:r>
            <a:r>
              <a:rPr lang="en-US" altLang="zh-TW" sz="1800" dirty="0" err="1">
                <a:highlight>
                  <a:srgbClr val="C0C0C0"/>
                </a:highlight>
                <a:latin typeface="Consolas" panose="020B0609020204030204" pitchFamily="49" charset="0"/>
              </a:rPr>
              <a:t>pageEncoding</a:t>
            </a:r>
            <a:r>
              <a:rPr lang="en-US" altLang="zh-TW" sz="1800" dirty="0">
                <a:highlight>
                  <a:srgbClr val="C0C0C0"/>
                </a:highlight>
                <a:latin typeface="Consolas" panose="020B0609020204030204" pitchFamily="49" charset="0"/>
              </a:rPr>
              <a:t>="UTF-8"%&gt;</a:t>
            </a:r>
          </a:p>
          <a:p>
            <a:pPr marL="857250" lvl="3" indent="0" algn="just">
              <a:buNone/>
            </a:pPr>
            <a:r>
              <a:rPr lang="en-US" altLang="zh-TW" sz="1800" dirty="0">
                <a:highlight>
                  <a:srgbClr val="C0C0C0"/>
                </a:highlight>
                <a:latin typeface="Consolas" panose="020B0609020204030204" pitchFamily="49" charset="0"/>
              </a:rPr>
              <a:t>&lt;%@ page import="</a:t>
            </a:r>
            <a:r>
              <a:rPr lang="en-US" altLang="zh-TW" sz="1800" dirty="0" err="1">
                <a:highlight>
                  <a:srgbClr val="C0C0C0"/>
                </a:highlight>
                <a:latin typeface="Consolas" panose="020B0609020204030204" pitchFamily="49" charset="0"/>
              </a:rPr>
              <a:t>java.util</a:t>
            </a:r>
            <a:r>
              <a:rPr lang="en-US" altLang="zh-TW" sz="1800" dirty="0">
                <a:highlight>
                  <a:srgbClr val="C0C0C0"/>
                </a:highlight>
                <a:latin typeface="Consolas" panose="020B0609020204030204" pitchFamily="49" charset="0"/>
              </a:rPr>
              <a:t>.*"%&gt;</a:t>
            </a:r>
          </a:p>
          <a:p>
            <a:pPr marL="857250" lvl="3" indent="0" algn="just">
              <a:buNone/>
            </a:pPr>
            <a:r>
              <a:rPr lang="en-US" altLang="zh-TW" sz="1800" dirty="0">
                <a:latin typeface="Consolas" panose="020B0609020204030204" pitchFamily="49" charset="0"/>
              </a:rPr>
              <a:t>&lt;!DOCTYPE html&gt;</a:t>
            </a:r>
          </a:p>
          <a:p>
            <a:pPr marL="857250" lvl="3" indent="0" algn="just">
              <a:buNone/>
            </a:pPr>
            <a:r>
              <a:rPr lang="en-US" altLang="zh-TW" sz="1800" dirty="0">
                <a:latin typeface="Consolas" panose="020B0609020204030204" pitchFamily="49" charset="0"/>
              </a:rPr>
              <a:t>&lt;html&gt;&lt;head&gt;&lt;meta charset="UTF-8"&gt;&lt;title&gt;Import Test&lt;/title&gt;&lt;/head&gt;</a:t>
            </a:r>
          </a:p>
          <a:p>
            <a:pPr marL="857250" lvl="3" indent="0" algn="just">
              <a:buNone/>
            </a:pPr>
            <a:r>
              <a:rPr lang="en-US" altLang="zh-TW" sz="1800" dirty="0">
                <a:latin typeface="Consolas" panose="020B0609020204030204" pitchFamily="49" charset="0"/>
              </a:rPr>
              <a:t>&lt;body&gt;</a:t>
            </a:r>
          </a:p>
          <a:p>
            <a:pPr marL="1314450" lvl="4" indent="0" algn="just">
              <a:buNone/>
            </a:pPr>
            <a:r>
              <a:rPr lang="en-US" altLang="zh-TW" sz="1800" dirty="0">
                <a:latin typeface="Consolas" panose="020B0609020204030204" pitchFamily="49" charset="0"/>
              </a:rPr>
              <a:t>	&lt;div&gt;Hello&lt;/div&gt;</a:t>
            </a:r>
          </a:p>
          <a:p>
            <a:pPr marL="1314450" lvl="4" indent="0" algn="just">
              <a:buNone/>
            </a:pPr>
            <a:r>
              <a:rPr lang="en-US" altLang="zh-TW" sz="1800" dirty="0">
                <a:latin typeface="Consolas" panose="020B0609020204030204" pitchFamily="49" charset="0"/>
              </a:rPr>
              <a:t>	&lt;div&gt;</a:t>
            </a:r>
          </a:p>
          <a:p>
            <a:pPr marL="1314450" lvl="4" indent="0" algn="just">
              <a:buNone/>
            </a:pPr>
            <a:r>
              <a:rPr lang="en-US" altLang="zh-TW" sz="1800" dirty="0">
                <a:latin typeface="Consolas" panose="020B0609020204030204" pitchFamily="49" charset="0"/>
              </a:rPr>
              <a:t>		</a:t>
            </a:r>
            <a:r>
              <a:rPr lang="zh-TW" altLang="en-US" sz="1800" dirty="0">
                <a:latin typeface="Consolas" panose="020B0609020204030204" pitchFamily="49" charset="0"/>
              </a:rPr>
              <a:t>現在日期是：</a:t>
            </a:r>
            <a:r>
              <a:rPr lang="en-US" altLang="zh-TW" sz="1800" dirty="0">
                <a:latin typeface="Consolas" panose="020B0609020204030204" pitchFamily="49" charset="0"/>
              </a:rPr>
              <a:t>&lt;%</a:t>
            </a:r>
          </a:p>
          <a:p>
            <a:pPr marL="1314450" lvl="4" indent="0" algn="just">
              <a:buNone/>
            </a:pPr>
            <a:r>
              <a:rPr lang="en-US" altLang="zh-TW" sz="1800" dirty="0">
                <a:latin typeface="Consolas" panose="020B0609020204030204" pitchFamily="49" charset="0"/>
              </a:rPr>
              <a:t>		Date </a:t>
            </a:r>
            <a:r>
              <a:rPr lang="en-US" altLang="zh-TW" sz="1800" dirty="0" err="1">
                <a:latin typeface="Consolas" panose="020B0609020204030204" pitchFamily="49" charset="0"/>
              </a:rPr>
              <a:t>date</a:t>
            </a:r>
            <a:r>
              <a:rPr lang="en-US" altLang="zh-TW" sz="1800" dirty="0">
                <a:latin typeface="Consolas" panose="020B0609020204030204" pitchFamily="49" charset="0"/>
              </a:rPr>
              <a:t> = new Date();</a:t>
            </a:r>
          </a:p>
          <a:p>
            <a:pPr marL="1314450" lvl="4" indent="0" algn="just">
              <a:buNone/>
            </a:pPr>
            <a:r>
              <a:rPr lang="en-US" altLang="zh-TW" sz="1800" dirty="0">
                <a:latin typeface="Consolas" panose="020B0609020204030204" pitchFamily="49" charset="0"/>
              </a:rPr>
              <a:t>		</a:t>
            </a:r>
            <a:r>
              <a:rPr lang="en-US" altLang="zh-TW" sz="1800" dirty="0" err="1">
                <a:latin typeface="Consolas" panose="020B0609020204030204" pitchFamily="49" charset="0"/>
              </a:rPr>
              <a:t>out.write</a:t>
            </a:r>
            <a:r>
              <a:rPr lang="en-US" altLang="zh-TW" sz="1800" dirty="0">
                <a:latin typeface="Consolas" panose="020B0609020204030204" pitchFamily="49" charset="0"/>
              </a:rPr>
              <a:t>(</a:t>
            </a:r>
            <a:r>
              <a:rPr lang="en-US" altLang="zh-TW" sz="1800" dirty="0" err="1">
                <a:latin typeface="Consolas" panose="020B0609020204030204" pitchFamily="49" charset="0"/>
              </a:rPr>
              <a:t>date.toString</a:t>
            </a:r>
            <a:r>
              <a:rPr lang="en-US" altLang="zh-TW" sz="1800" dirty="0">
                <a:latin typeface="Consolas" panose="020B0609020204030204" pitchFamily="49" charset="0"/>
              </a:rPr>
              <a:t>());</a:t>
            </a:r>
          </a:p>
          <a:p>
            <a:pPr marL="1314450" lvl="4" indent="0" algn="just">
              <a:buNone/>
            </a:pPr>
            <a:r>
              <a:rPr lang="en-US" altLang="zh-TW" sz="1800" dirty="0">
                <a:latin typeface="Consolas" panose="020B0609020204030204" pitchFamily="49" charset="0"/>
              </a:rPr>
              <a:t>		%&gt;</a:t>
            </a:r>
          </a:p>
          <a:p>
            <a:pPr marL="1314450" lvl="4" indent="0" algn="just">
              <a:buNone/>
            </a:pPr>
            <a:r>
              <a:rPr lang="en-US" altLang="zh-TW" sz="1800" dirty="0">
                <a:latin typeface="Consolas" panose="020B0609020204030204" pitchFamily="49" charset="0"/>
              </a:rPr>
              <a:t>	&lt;/div&gt;</a:t>
            </a:r>
          </a:p>
          <a:p>
            <a:pPr marL="857250" lvl="3" indent="0" algn="just">
              <a:buNone/>
            </a:pPr>
            <a:r>
              <a:rPr lang="en-US" altLang="zh-TW" sz="1800" dirty="0">
                <a:latin typeface="Consolas" panose="020B0609020204030204" pitchFamily="49" charset="0"/>
              </a:rPr>
              <a:t>&lt;/body&gt;</a:t>
            </a:r>
          </a:p>
          <a:p>
            <a:pPr marL="857250" lvl="3" indent="0" algn="just">
              <a:buNone/>
            </a:pPr>
            <a:r>
              <a:rPr lang="en-US" altLang="zh-TW" sz="1800" dirty="0">
                <a:latin typeface="Consolas" panose="020B0609020204030204" pitchFamily="49" charset="0"/>
              </a:rPr>
              <a:t>&lt;/html&gt;</a:t>
            </a:r>
          </a:p>
        </p:txBody>
      </p:sp>
    </p:spTree>
    <p:extLst>
      <p:ext uri="{BB962C8B-B14F-4D97-AF65-F5344CB8AC3E}">
        <p14:creationId xmlns:p14="http://schemas.microsoft.com/office/powerpoint/2010/main" val="161687364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9309147" cy="1320800"/>
          </a:xfrm>
        </p:spPr>
        <p:txBody>
          <a:bodyPr/>
          <a:lstStyle/>
          <a:p>
            <a:r>
              <a:rPr lang="en-US" altLang="zh-TW" sz="3600" dirty="0"/>
              <a:t>22-2 </a:t>
            </a:r>
            <a:r>
              <a:rPr lang="zh-TW" altLang="en-US" sz="3600" dirty="0"/>
              <a:t>描述語言元素錯誤頁面的建立方式</a:t>
            </a:r>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770640"/>
            <a:ext cx="10216056" cy="6344863"/>
          </a:xfrm>
        </p:spPr>
        <p:txBody>
          <a:bodyPr>
            <a:normAutofit/>
          </a:bodyPr>
          <a:lstStyle/>
          <a:p>
            <a:pPr marL="0" lvl="1" indent="0" algn="just">
              <a:buNone/>
            </a:pPr>
            <a:r>
              <a:rPr lang="en-US" altLang="zh-TW" sz="1700" dirty="0">
                <a:latin typeface="Consolas" panose="020B0609020204030204" pitchFamily="49" charset="0"/>
              </a:rPr>
              <a:t>【</a:t>
            </a:r>
            <a:r>
              <a:rPr lang="zh-TW" altLang="en-US" sz="1700" dirty="0">
                <a:latin typeface="Consolas" panose="020B0609020204030204" pitchFamily="49" charset="0"/>
              </a:rPr>
              <a:t>範例</a:t>
            </a:r>
            <a:r>
              <a:rPr lang="en-US" altLang="zh-TW" sz="1700" dirty="0">
                <a:latin typeface="Consolas" panose="020B0609020204030204" pitchFamily="49" charset="0"/>
              </a:rPr>
              <a:t>】</a:t>
            </a:r>
            <a:r>
              <a:rPr lang="en-US" altLang="zh-TW" sz="1700" dirty="0" err="1">
                <a:latin typeface="Consolas" panose="020B0609020204030204" pitchFamily="49" charset="0"/>
              </a:rPr>
              <a:t>TestErrorPage</a:t>
            </a:r>
            <a:endParaRPr lang="en-US" altLang="zh-TW" sz="1700" dirty="0">
              <a:latin typeface="Consolas" panose="020B0609020204030204" pitchFamily="49" charset="0"/>
            </a:endParaRPr>
          </a:p>
          <a:p>
            <a:pPr marL="400050" lvl="2" indent="0" algn="just">
              <a:buNone/>
            </a:pPr>
            <a:r>
              <a:rPr lang="en-US" altLang="zh-TW" sz="1700" dirty="0">
                <a:latin typeface="Consolas" panose="020B0609020204030204" pitchFamily="49" charset="0"/>
              </a:rPr>
              <a:t>&lt;%@ page language="java" </a:t>
            </a:r>
            <a:r>
              <a:rPr lang="en-US" altLang="zh-TW" sz="1700" dirty="0" err="1">
                <a:latin typeface="Consolas" panose="020B0609020204030204" pitchFamily="49" charset="0"/>
              </a:rPr>
              <a:t>contentType</a:t>
            </a:r>
            <a:r>
              <a:rPr lang="en-US" altLang="zh-TW" sz="1700" dirty="0">
                <a:latin typeface="Consolas" panose="020B0609020204030204" pitchFamily="49" charset="0"/>
              </a:rPr>
              <a:t>="text/html; charset=UTF-8"%&gt;</a:t>
            </a:r>
          </a:p>
          <a:p>
            <a:pPr marL="400050" lvl="2" indent="0" algn="just">
              <a:buNone/>
            </a:pPr>
            <a:r>
              <a:rPr lang="en-US" altLang="zh-TW" sz="1700" dirty="0">
                <a:latin typeface="Consolas" panose="020B0609020204030204" pitchFamily="49" charset="0"/>
              </a:rPr>
              <a:t>&lt;%@ page </a:t>
            </a:r>
            <a:r>
              <a:rPr lang="en-US" altLang="zh-TW" sz="1700" dirty="0" err="1">
                <a:latin typeface="Consolas" panose="020B0609020204030204" pitchFamily="49" charset="0"/>
              </a:rPr>
              <a:t>isErrorPage</a:t>
            </a:r>
            <a:r>
              <a:rPr lang="en-US" altLang="zh-TW" sz="1700" dirty="0">
                <a:latin typeface="Consolas" panose="020B0609020204030204" pitchFamily="49" charset="0"/>
              </a:rPr>
              <a:t>="true" import="java.io.*" </a:t>
            </a:r>
            <a:r>
              <a:rPr lang="en-US" altLang="zh-TW" sz="1700" dirty="0" err="1">
                <a:latin typeface="Consolas" panose="020B0609020204030204" pitchFamily="49" charset="0"/>
              </a:rPr>
              <a:t>pageEncoding</a:t>
            </a:r>
            <a:r>
              <a:rPr lang="en-US" altLang="zh-TW" sz="1700" dirty="0">
                <a:latin typeface="Consolas" panose="020B0609020204030204" pitchFamily="49" charset="0"/>
              </a:rPr>
              <a:t>="UTF-8"%&gt;</a:t>
            </a:r>
          </a:p>
          <a:p>
            <a:pPr marL="400050" lvl="2" indent="0" algn="just">
              <a:buNone/>
            </a:pPr>
            <a:r>
              <a:rPr lang="en-US" altLang="zh-TW" sz="1700" dirty="0">
                <a:latin typeface="Consolas" panose="020B0609020204030204" pitchFamily="49" charset="0"/>
              </a:rPr>
              <a:t>&lt;!DOCTYPE html&gt;</a:t>
            </a:r>
          </a:p>
          <a:p>
            <a:pPr marL="400050" lvl="2" indent="0" algn="just">
              <a:buNone/>
            </a:pPr>
            <a:r>
              <a:rPr lang="en-US" altLang="zh-TW" sz="1700" dirty="0">
                <a:latin typeface="Consolas" panose="020B0609020204030204" pitchFamily="49" charset="0"/>
              </a:rPr>
              <a:t>&lt;html&gt;&lt;head&gt;&lt;meta http-</a:t>
            </a:r>
            <a:r>
              <a:rPr lang="en-US" altLang="zh-TW" sz="1700" dirty="0" err="1">
                <a:latin typeface="Consolas" panose="020B0609020204030204" pitchFamily="49" charset="0"/>
              </a:rPr>
              <a:t>equiv</a:t>
            </a:r>
            <a:r>
              <a:rPr lang="en-US" altLang="zh-TW" sz="1700" dirty="0">
                <a:latin typeface="Consolas" panose="020B0609020204030204" pitchFamily="49" charset="0"/>
              </a:rPr>
              <a:t>="Content-Type" content="text/html; charset=UTF-8"&gt;</a:t>
            </a:r>
          </a:p>
          <a:p>
            <a:pPr marL="400050" lvl="2" indent="0" algn="just">
              <a:buNone/>
            </a:pPr>
            <a:r>
              <a:rPr lang="en-US" altLang="zh-TW" sz="1700" dirty="0">
                <a:latin typeface="Consolas" panose="020B0609020204030204" pitchFamily="49" charset="0"/>
              </a:rPr>
              <a:t>&lt;title&gt;Test Error Page&lt;/title&gt;&lt;/head&gt;</a:t>
            </a:r>
          </a:p>
          <a:p>
            <a:pPr marL="400050" lvl="2" indent="0" algn="just">
              <a:buNone/>
            </a:pPr>
            <a:r>
              <a:rPr lang="en-US" altLang="zh-TW" sz="1700" dirty="0">
                <a:latin typeface="Consolas" panose="020B0609020204030204" pitchFamily="49" charset="0"/>
              </a:rPr>
              <a:t>&lt;body&gt;</a:t>
            </a:r>
          </a:p>
          <a:p>
            <a:pPr marL="857250" lvl="3" indent="0" algn="just">
              <a:buNone/>
            </a:pPr>
            <a:r>
              <a:rPr lang="en-US" altLang="zh-TW" sz="1700" dirty="0">
                <a:latin typeface="Consolas" panose="020B0609020204030204" pitchFamily="49" charset="0"/>
              </a:rPr>
              <a:t>	</a:t>
            </a:r>
            <a:r>
              <a:rPr lang="zh-TW" altLang="en-US" sz="1700" dirty="0">
                <a:latin typeface="Consolas" panose="020B0609020204030204" pitchFamily="49" charset="0"/>
              </a:rPr>
              <a:t>錯誤訊息</a:t>
            </a:r>
            <a:r>
              <a:rPr lang="en-US" altLang="zh-TW" sz="1700" dirty="0">
                <a:latin typeface="Consolas" panose="020B0609020204030204" pitchFamily="49" charset="0"/>
              </a:rPr>
              <a:t>:</a:t>
            </a:r>
          </a:p>
          <a:p>
            <a:pPr marL="857250" lvl="3" indent="0" algn="just">
              <a:buNone/>
            </a:pPr>
            <a:r>
              <a:rPr lang="en-US" altLang="zh-TW" sz="1700" dirty="0">
                <a:latin typeface="Consolas" panose="020B0609020204030204" pitchFamily="49" charset="0"/>
              </a:rPr>
              <a:t>	&lt;</a:t>
            </a:r>
            <a:r>
              <a:rPr lang="en-US" altLang="zh-TW" sz="1700" dirty="0" err="1">
                <a:latin typeface="Consolas" panose="020B0609020204030204" pitchFamily="49" charset="0"/>
              </a:rPr>
              <a:t>br</a:t>
            </a:r>
            <a:r>
              <a:rPr lang="en-US" altLang="zh-TW" sz="1700" dirty="0">
                <a:latin typeface="Consolas" panose="020B0609020204030204" pitchFamily="49" charset="0"/>
              </a:rPr>
              <a:t> /&gt;</a:t>
            </a:r>
          </a:p>
          <a:p>
            <a:pPr marL="857250" lvl="3" indent="0" algn="just">
              <a:buNone/>
            </a:pPr>
            <a:r>
              <a:rPr lang="en-US" altLang="zh-TW" sz="1700" dirty="0">
                <a:latin typeface="Consolas" panose="020B0609020204030204" pitchFamily="49" charset="0"/>
              </a:rPr>
              <a:t>	&lt;%=exception%&gt;</a:t>
            </a:r>
          </a:p>
          <a:p>
            <a:pPr marL="1314450" lvl="4" indent="0" algn="just">
              <a:buNone/>
            </a:pPr>
            <a:r>
              <a:rPr lang="en-US" altLang="zh-TW" sz="1700" dirty="0">
                <a:latin typeface="Consolas" panose="020B0609020204030204" pitchFamily="49" charset="0"/>
              </a:rPr>
              <a:t>	&lt;p&gt;</a:t>
            </a:r>
          </a:p>
          <a:p>
            <a:pPr marL="1314450" lvl="4" indent="0" algn="just">
              <a:buNone/>
            </a:pPr>
            <a:r>
              <a:rPr lang="en-US" altLang="zh-TW" sz="1700" dirty="0">
                <a:latin typeface="Consolas" panose="020B0609020204030204" pitchFamily="49" charset="0"/>
              </a:rPr>
              <a:t>		</a:t>
            </a:r>
            <a:r>
              <a:rPr lang="zh-TW" altLang="en-US" sz="1700" dirty="0">
                <a:latin typeface="Consolas" panose="020B0609020204030204" pitchFamily="49" charset="0"/>
              </a:rPr>
              <a:t>顯示例外堆疊訊息</a:t>
            </a:r>
            <a:r>
              <a:rPr lang="en-US" altLang="zh-TW" sz="1700" dirty="0">
                <a:latin typeface="Consolas" panose="020B0609020204030204" pitchFamily="49" charset="0"/>
              </a:rPr>
              <a:t>:&lt;</a:t>
            </a:r>
            <a:r>
              <a:rPr lang="en-US" altLang="zh-TW" sz="1700" dirty="0" err="1">
                <a:latin typeface="Consolas" panose="020B0609020204030204" pitchFamily="49" charset="0"/>
              </a:rPr>
              <a:t>br</a:t>
            </a:r>
            <a:r>
              <a:rPr lang="en-US" altLang="zh-TW" sz="1700" dirty="0">
                <a:latin typeface="Consolas" panose="020B0609020204030204" pitchFamily="49" charset="0"/>
              </a:rPr>
              <a:t> /&gt;</a:t>
            </a:r>
          </a:p>
          <a:p>
            <a:pPr marL="1314450" lvl="4" indent="0" algn="just">
              <a:buNone/>
            </a:pPr>
            <a:r>
              <a:rPr lang="en-US" altLang="zh-TW" sz="1700" dirty="0">
                <a:latin typeface="Consolas" panose="020B0609020204030204" pitchFamily="49" charset="0"/>
              </a:rPr>
              <a:t>		&lt;%	</a:t>
            </a:r>
            <a:r>
              <a:rPr lang="en-US" altLang="zh-TW" sz="1700" dirty="0" err="1">
                <a:latin typeface="Consolas" panose="020B0609020204030204" pitchFamily="49" charset="0"/>
              </a:rPr>
              <a:t>exception.printStackTrace</a:t>
            </a:r>
            <a:r>
              <a:rPr lang="en-US" altLang="zh-TW" sz="1700" dirty="0">
                <a:latin typeface="Consolas" panose="020B0609020204030204" pitchFamily="49" charset="0"/>
              </a:rPr>
              <a:t>(new </a:t>
            </a:r>
            <a:r>
              <a:rPr lang="en-US" altLang="zh-TW" sz="1700" dirty="0" err="1">
                <a:latin typeface="Consolas" panose="020B0609020204030204" pitchFamily="49" charset="0"/>
              </a:rPr>
              <a:t>PrintWriter</a:t>
            </a:r>
            <a:r>
              <a:rPr lang="en-US" altLang="zh-TW" sz="1700" dirty="0">
                <a:latin typeface="Consolas" panose="020B0609020204030204" pitchFamily="49" charset="0"/>
              </a:rPr>
              <a:t>(out));%&gt;</a:t>
            </a:r>
          </a:p>
          <a:p>
            <a:pPr marL="1314450" lvl="4" indent="0" algn="just">
              <a:buNone/>
            </a:pPr>
            <a:r>
              <a:rPr lang="en-US" altLang="zh-TW" sz="1700" dirty="0">
                <a:latin typeface="Consolas" panose="020B0609020204030204" pitchFamily="49" charset="0"/>
              </a:rPr>
              <a:t>	&lt;/p&gt;</a:t>
            </a:r>
          </a:p>
          <a:p>
            <a:pPr marL="400050" lvl="2" indent="0" algn="just">
              <a:buNone/>
            </a:pPr>
            <a:r>
              <a:rPr lang="en-US" altLang="zh-TW" sz="1700" dirty="0">
                <a:latin typeface="Consolas" panose="020B0609020204030204" pitchFamily="49" charset="0"/>
              </a:rPr>
              <a:t>&lt;/body&gt;</a:t>
            </a:r>
          </a:p>
          <a:p>
            <a:pPr marL="400050" lvl="2" indent="0" algn="just">
              <a:buNone/>
            </a:pPr>
            <a:r>
              <a:rPr lang="en-US" altLang="zh-TW" sz="1700" dirty="0">
                <a:latin typeface="Consolas" panose="020B0609020204030204" pitchFamily="49" charset="0"/>
              </a:rPr>
              <a:t>&lt;/html&gt;</a:t>
            </a:r>
          </a:p>
        </p:txBody>
      </p:sp>
    </p:spTree>
    <p:extLst>
      <p:ext uri="{BB962C8B-B14F-4D97-AF65-F5344CB8AC3E}">
        <p14:creationId xmlns:p14="http://schemas.microsoft.com/office/powerpoint/2010/main" val="402999430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p:txBody>
          <a:bodyPr/>
          <a:lstStyle/>
          <a:p>
            <a:r>
              <a:rPr lang="en-US" altLang="zh-TW" sz="3600" dirty="0"/>
              <a:t>2-2 </a:t>
            </a:r>
            <a:r>
              <a:rPr lang="zh-TW" altLang="en-US" sz="3600" dirty="0"/>
              <a:t>動態網頁設計環境的安裝與設定</a:t>
            </a:r>
            <a:r>
              <a:rPr lang="en-US" altLang="zh-TW" sz="3600" dirty="0"/>
              <a:t>(1)</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77334" y="1441398"/>
            <a:ext cx="9668742" cy="4807002"/>
          </a:xfrm>
        </p:spPr>
        <p:txBody>
          <a:bodyPr>
            <a:normAutofit/>
          </a:bodyPr>
          <a:lstStyle/>
          <a:p>
            <a:pPr marL="0" indent="0">
              <a:buNone/>
            </a:pPr>
            <a:r>
              <a:rPr lang="en-US" altLang="zh-TW" sz="2000" dirty="0"/>
              <a:t>Java JDK</a:t>
            </a:r>
            <a:r>
              <a:rPr lang="zh-TW" altLang="en-US" sz="2000" dirty="0"/>
              <a:t>開發工具安裝與設定</a:t>
            </a:r>
            <a:endParaRPr lang="en-US" altLang="zh-TW" sz="2000" dirty="0"/>
          </a:p>
          <a:p>
            <a:pPr marL="0" indent="0">
              <a:buNone/>
            </a:pPr>
            <a:r>
              <a:rPr lang="en-US" altLang="zh-TW" sz="2000" dirty="0"/>
              <a:t>Open JDK</a:t>
            </a:r>
            <a:r>
              <a:rPr lang="zh-TW" altLang="en-US" sz="2000" dirty="0"/>
              <a:t>安裝</a:t>
            </a:r>
            <a:endParaRPr lang="en-US" altLang="zh-TW" sz="2000" dirty="0"/>
          </a:p>
          <a:p>
            <a:pPr marL="457200" indent="-457200">
              <a:buFont typeface="+mj-lt"/>
              <a:buAutoNum type="arabicPeriod"/>
            </a:pPr>
            <a:r>
              <a:rPr lang="zh-TW" altLang="en-US" sz="2000" dirty="0"/>
              <a:t>下載參考網站：</a:t>
            </a:r>
            <a:r>
              <a:rPr lang="en-US" altLang="zh-TW" sz="2000" dirty="0">
                <a:hlinkClick r:id="rId2"/>
              </a:rPr>
              <a:t>https://github.com/ojdkbuild/ojdkbuild</a:t>
            </a:r>
            <a:endParaRPr lang="en-US" altLang="zh-TW" sz="2000" dirty="0"/>
          </a:p>
          <a:p>
            <a:pPr marL="457200" indent="-457200">
              <a:buFont typeface="+mj-lt"/>
              <a:buAutoNum type="arabicPeriod"/>
            </a:pPr>
            <a:r>
              <a:rPr lang="zh-TW" altLang="en-US" sz="2000" dirty="0"/>
              <a:t>依照以下步驟：控制台→系統→進階→環境變數→系統變數</a:t>
            </a:r>
            <a:endParaRPr lang="en-US" altLang="zh-TW" sz="2000" dirty="0"/>
          </a:p>
          <a:p>
            <a:pPr marL="457200" indent="-457200">
              <a:buFont typeface="+mj-lt"/>
              <a:buAutoNum type="arabicPeriod"/>
            </a:pPr>
            <a:r>
              <a:rPr lang="zh-TW" altLang="en-US" sz="2000" dirty="0"/>
              <a:t>設定新增環境變數：</a:t>
            </a:r>
            <a:endParaRPr lang="en-US" altLang="zh-TW" sz="2000" dirty="0"/>
          </a:p>
          <a:p>
            <a:pPr marL="540000" lvl="2" indent="0">
              <a:buNone/>
            </a:pPr>
            <a:r>
              <a:rPr lang="zh-TW" altLang="en-US" sz="2000" dirty="0"/>
              <a:t>環境變數名稱：</a:t>
            </a:r>
            <a:r>
              <a:rPr lang="en-US" altLang="zh-TW" sz="2000" dirty="0"/>
              <a:t>JAVA_HOME</a:t>
            </a:r>
          </a:p>
          <a:p>
            <a:pPr marL="540000" lvl="2" indent="0">
              <a:buNone/>
            </a:pPr>
            <a:r>
              <a:rPr lang="zh-TW" altLang="en-US" sz="2000" dirty="0"/>
              <a:t>環境變數值：</a:t>
            </a:r>
            <a:r>
              <a:rPr lang="en-US" altLang="zh-TW" sz="2000" dirty="0"/>
              <a:t>JDK</a:t>
            </a:r>
            <a:r>
              <a:rPr lang="zh-TW" altLang="en-US" sz="2000" dirty="0"/>
              <a:t>路徑</a:t>
            </a:r>
            <a:r>
              <a:rPr lang="en-US" altLang="zh-TW" sz="2000" dirty="0"/>
              <a:t>(</a:t>
            </a:r>
            <a:r>
              <a:rPr lang="en-US" altLang="zh-TW" sz="2000" dirty="0" err="1"/>
              <a:t>Ex.C</a:t>
            </a:r>
            <a:r>
              <a:rPr lang="en-US" altLang="zh-TW" sz="2000" dirty="0"/>
              <a:t>:\</a:t>
            </a:r>
            <a:r>
              <a:rPr lang="en-US" altLang="zh-TW" sz="2000" dirty="0" err="1"/>
              <a:t>DataSource</a:t>
            </a:r>
            <a:r>
              <a:rPr lang="en-US" altLang="zh-TW" sz="2000" dirty="0"/>
              <a:t>\</a:t>
            </a:r>
            <a:r>
              <a:rPr lang="en-US" altLang="zh-TW" sz="2000" dirty="0" err="1"/>
              <a:t>openjdk</a:t>
            </a:r>
            <a:r>
              <a:rPr lang="en-US" altLang="zh-TW" sz="2000" dirty="0"/>
              <a:t>-xxx)</a:t>
            </a:r>
          </a:p>
          <a:p>
            <a:pPr marL="457200" indent="-457200">
              <a:buFont typeface="+mj-lt"/>
              <a:buAutoNum type="arabicPeriod"/>
            </a:pPr>
            <a:r>
              <a:rPr lang="zh-TW" altLang="en-US" sz="2000" dirty="0"/>
              <a:t>找到變數</a:t>
            </a:r>
            <a:r>
              <a:rPr lang="en-US" altLang="zh-TW" sz="2000" dirty="0"/>
              <a:t>path</a:t>
            </a:r>
            <a:r>
              <a:rPr lang="zh-TW" altLang="en-US" sz="2000" dirty="0"/>
              <a:t>點選編輯，加入路徑：</a:t>
            </a:r>
            <a:r>
              <a:rPr lang="en-US" altLang="zh-TW" sz="2000" dirty="0"/>
              <a:t>%JAVA_HOME%\bin</a:t>
            </a:r>
          </a:p>
          <a:p>
            <a:pPr marL="457200" indent="-457200">
              <a:buFont typeface="+mj-lt"/>
              <a:buAutoNum type="arabicPeriod"/>
            </a:pPr>
            <a:r>
              <a:rPr lang="zh-TW" altLang="en-US" sz="2000" dirty="0"/>
              <a:t>完成後重新開機</a:t>
            </a:r>
            <a:endParaRPr lang="en-US" altLang="zh-TW" sz="2000" dirty="0"/>
          </a:p>
          <a:p>
            <a:pPr marL="457200" indent="-457200">
              <a:buFont typeface="+mj-lt"/>
              <a:buAutoNum type="arabicPeriod"/>
            </a:pPr>
            <a:r>
              <a:rPr lang="zh-TW" altLang="en-US" sz="2000" dirty="0"/>
              <a:t>開啟命令列</a:t>
            </a:r>
            <a:r>
              <a:rPr lang="en-US" altLang="zh-TW" sz="2000" dirty="0"/>
              <a:t>(Command Line)</a:t>
            </a:r>
            <a:r>
              <a:rPr lang="zh-TW" altLang="en-US" sz="2000" dirty="0"/>
              <a:t>輸入</a:t>
            </a:r>
            <a:r>
              <a:rPr lang="en-US" altLang="zh-TW" sz="2000" dirty="0"/>
              <a:t>java</a:t>
            </a:r>
            <a:r>
              <a:rPr lang="zh-TW" altLang="en-US" sz="2000" dirty="0"/>
              <a:t>指令測試是否安裝成功</a:t>
            </a:r>
            <a:endParaRPr lang="en-US" altLang="zh-TW" sz="2000" dirty="0"/>
          </a:p>
          <a:p>
            <a:pPr marL="0" indent="0">
              <a:buNone/>
            </a:pPr>
            <a:endParaRPr lang="en-US" altLang="zh-TW" sz="2000" dirty="0"/>
          </a:p>
        </p:txBody>
      </p:sp>
    </p:spTree>
    <p:extLst>
      <p:ext uri="{BB962C8B-B14F-4D97-AF65-F5344CB8AC3E}">
        <p14:creationId xmlns:p14="http://schemas.microsoft.com/office/powerpoint/2010/main" val="21943187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15311" y="451945"/>
            <a:ext cx="9309147" cy="1320800"/>
          </a:xfrm>
        </p:spPr>
        <p:txBody>
          <a:bodyPr/>
          <a:lstStyle/>
          <a:p>
            <a:r>
              <a:rPr lang="en-US" altLang="zh-TW" sz="3600" dirty="0"/>
              <a:t>22-3 JSP include</a:t>
            </a:r>
            <a:r>
              <a:rPr lang="zh-TW" altLang="en-US" sz="3600" dirty="0"/>
              <a:t>指令</a:t>
            </a:r>
            <a:r>
              <a:rPr lang="en-US" altLang="zh-TW" sz="3600" dirty="0"/>
              <a:t>(1)</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41131" y="1212075"/>
            <a:ext cx="9448800" cy="6344863"/>
          </a:xfrm>
        </p:spPr>
        <p:txBody>
          <a:bodyPr>
            <a:normAutofit/>
          </a:bodyPr>
          <a:lstStyle/>
          <a:p>
            <a:pPr marL="342900" lvl="1" indent="-342900" algn="just"/>
            <a:r>
              <a:rPr lang="en-US" altLang="zh-TW" sz="2000" dirty="0">
                <a:latin typeface="Consolas" panose="020B0609020204030204" pitchFamily="49" charset="0"/>
              </a:rPr>
              <a:t>JSP include</a:t>
            </a:r>
            <a:r>
              <a:rPr lang="zh-TW" altLang="en-US" sz="2000" dirty="0">
                <a:latin typeface="Consolas" panose="020B0609020204030204" pitchFamily="49" charset="0"/>
              </a:rPr>
              <a:t>指令</a:t>
            </a:r>
            <a:r>
              <a:rPr lang="en-US" altLang="zh-TW" sz="2000" dirty="0">
                <a:latin typeface="Consolas" panose="020B0609020204030204" pitchFamily="49" charset="0"/>
              </a:rPr>
              <a:t>(directive)</a:t>
            </a:r>
            <a:r>
              <a:rPr lang="zh-TW" altLang="en-US" sz="2000" dirty="0">
                <a:latin typeface="Consolas" panose="020B0609020204030204" pitchFamily="49" charset="0"/>
              </a:rPr>
              <a:t>的屬性</a:t>
            </a:r>
            <a:endParaRPr lang="en-US" altLang="zh-TW" sz="2000" dirty="0">
              <a:latin typeface="Consolas" panose="020B0609020204030204" pitchFamily="49" charset="0"/>
            </a:endParaRPr>
          </a:p>
          <a:p>
            <a:pPr marL="400050" lvl="2" indent="0" algn="just">
              <a:buNone/>
            </a:pPr>
            <a:r>
              <a:rPr lang="zh-TW" altLang="en-US" sz="2000" dirty="0">
                <a:latin typeface="Consolas" panose="020B0609020204030204" pitchFamily="49" charset="0"/>
              </a:rPr>
              <a:t>將已經寫好的</a:t>
            </a:r>
            <a:r>
              <a:rPr lang="en-US" altLang="zh-TW" sz="2000" dirty="0">
                <a:latin typeface="Consolas" panose="020B0609020204030204" pitchFamily="49" charset="0"/>
              </a:rPr>
              <a:t>JSP</a:t>
            </a:r>
            <a:r>
              <a:rPr lang="zh-TW" altLang="en-US" sz="2000" dirty="0">
                <a:latin typeface="Consolas" panose="020B0609020204030204" pitchFamily="49" charset="0"/>
              </a:rPr>
              <a:t>網頁包含進來，達到程式碼</a:t>
            </a:r>
            <a:r>
              <a:rPr lang="en-US" altLang="zh-TW" sz="2000" dirty="0">
                <a:latin typeface="Consolas" panose="020B0609020204030204" pitchFamily="49" charset="0"/>
              </a:rPr>
              <a:t>reuse(</a:t>
            </a:r>
            <a:r>
              <a:rPr lang="zh-TW" altLang="en-US" sz="2000" dirty="0">
                <a:latin typeface="Consolas" panose="020B0609020204030204" pitchFamily="49" charset="0"/>
              </a:rPr>
              <a:t>重複</a:t>
            </a:r>
            <a:r>
              <a:rPr lang="en-US" altLang="zh-TW" sz="2000" dirty="0">
                <a:latin typeface="Consolas" panose="020B0609020204030204" pitchFamily="49" charset="0"/>
              </a:rPr>
              <a:t>)</a:t>
            </a:r>
            <a:r>
              <a:rPr lang="zh-TW" altLang="en-US" sz="2000" dirty="0">
                <a:latin typeface="Consolas" panose="020B0609020204030204" pitchFamily="49" charset="0"/>
              </a:rPr>
              <a:t>使用的目的，通常會用在</a:t>
            </a:r>
            <a:r>
              <a:rPr lang="en-US" altLang="zh-TW" sz="2000" dirty="0">
                <a:latin typeface="Consolas" panose="020B0609020204030204" pitchFamily="49" charset="0"/>
              </a:rPr>
              <a:t>JSP</a:t>
            </a:r>
            <a:r>
              <a:rPr lang="zh-TW" altLang="en-US" sz="2000" dirty="0">
                <a:latin typeface="Consolas" panose="020B0609020204030204" pitchFamily="49" charset="0"/>
              </a:rPr>
              <a:t>網頁的開頭或結尾有需要共用網頁的時候使用，例如</a:t>
            </a:r>
            <a:r>
              <a:rPr lang="en-US" altLang="zh-TW" sz="2000" dirty="0">
                <a:latin typeface="Consolas" panose="020B0609020204030204" pitchFamily="49" charset="0"/>
              </a:rPr>
              <a:t>:</a:t>
            </a:r>
            <a:r>
              <a:rPr lang="zh-TW" altLang="en-US" sz="2000" dirty="0">
                <a:latin typeface="Consolas" panose="020B0609020204030204" pitchFamily="49" charset="0"/>
              </a:rPr>
              <a:t>檢查使用者登入</a:t>
            </a:r>
          </a:p>
          <a:p>
            <a:pPr marL="342900" lvl="1" indent="-342900" algn="just"/>
            <a:r>
              <a:rPr lang="en-US" altLang="zh-TW" sz="2000" dirty="0">
                <a:latin typeface="Consolas" panose="020B0609020204030204" pitchFamily="49" charset="0"/>
              </a:rPr>
              <a:t>JSP include</a:t>
            </a:r>
            <a:r>
              <a:rPr lang="zh-TW" altLang="en-US" sz="2000" dirty="0">
                <a:latin typeface="Consolas" panose="020B0609020204030204" pitchFamily="49" charset="0"/>
              </a:rPr>
              <a:t>指令</a:t>
            </a:r>
            <a:r>
              <a:rPr lang="en-US" altLang="zh-TW" sz="2000" dirty="0">
                <a:latin typeface="Consolas" panose="020B0609020204030204" pitchFamily="49" charset="0"/>
              </a:rPr>
              <a:t>(directive)</a:t>
            </a:r>
            <a:r>
              <a:rPr lang="zh-TW" altLang="en-US" sz="2000" dirty="0">
                <a:latin typeface="Consolas" panose="020B0609020204030204" pitchFamily="49" charset="0"/>
              </a:rPr>
              <a:t>語法</a:t>
            </a:r>
            <a:endParaRPr lang="en-US" altLang="zh-TW" sz="2000" dirty="0">
              <a:latin typeface="Consolas" panose="020B0609020204030204" pitchFamily="49" charset="0"/>
            </a:endParaRPr>
          </a:p>
          <a:p>
            <a:pPr marL="400050" lvl="2" indent="0" algn="just">
              <a:buNone/>
            </a:pPr>
            <a:r>
              <a:rPr lang="en-US" altLang="zh-TW" sz="2000" dirty="0">
                <a:latin typeface="Consolas" panose="020B0609020204030204" pitchFamily="49" charset="0"/>
              </a:rPr>
              <a:t>&lt;%@ include file= "</a:t>
            </a:r>
            <a:r>
              <a:rPr lang="en-US" altLang="zh-TW" sz="2000" dirty="0" err="1">
                <a:latin typeface="Consolas" panose="020B0609020204030204" pitchFamily="49" charset="0"/>
              </a:rPr>
              <a:t>xxxJspPage.jsp</a:t>
            </a:r>
            <a:r>
              <a:rPr lang="en-US" altLang="zh-TW" sz="2000" dirty="0">
                <a:latin typeface="Consolas" panose="020B0609020204030204" pitchFamily="49" charset="0"/>
              </a:rPr>
              <a:t>" %&gt;</a:t>
            </a:r>
          </a:p>
        </p:txBody>
      </p:sp>
    </p:spTree>
    <p:extLst>
      <p:ext uri="{BB962C8B-B14F-4D97-AF65-F5344CB8AC3E}">
        <p14:creationId xmlns:p14="http://schemas.microsoft.com/office/powerpoint/2010/main" val="68812229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9309147" cy="1320800"/>
          </a:xfrm>
        </p:spPr>
        <p:txBody>
          <a:bodyPr/>
          <a:lstStyle/>
          <a:p>
            <a:r>
              <a:rPr lang="en-US" altLang="zh-TW" sz="3600" dirty="0"/>
              <a:t>22-3 JSP include</a:t>
            </a:r>
            <a:r>
              <a:rPr lang="zh-TW" altLang="en-US" sz="3600" dirty="0"/>
              <a:t>指令</a:t>
            </a:r>
            <a:r>
              <a:rPr lang="en-US" altLang="zh-TW" sz="3600" dirty="0"/>
              <a:t>(2)</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599090" y="809297"/>
            <a:ext cx="9448800" cy="6737131"/>
          </a:xfrm>
        </p:spPr>
        <p:txBody>
          <a:bodyPr>
            <a:normAutofit/>
          </a:bodyPr>
          <a:lstStyle/>
          <a:p>
            <a:pPr marL="342900" lvl="1" indent="-342900" algn="just"/>
            <a:r>
              <a:rPr lang="en-US" altLang="zh-TW" sz="2000" dirty="0">
                <a:latin typeface="Consolas" panose="020B0609020204030204" pitchFamily="49" charset="0"/>
              </a:rPr>
              <a:t>【</a:t>
            </a:r>
            <a:r>
              <a:rPr lang="zh-TW" altLang="en-US" sz="2000" dirty="0">
                <a:latin typeface="Consolas" panose="020B0609020204030204" pitchFamily="49" charset="0"/>
              </a:rPr>
              <a:t>範例</a:t>
            </a:r>
            <a:r>
              <a:rPr lang="en-US" altLang="zh-TW" sz="2000" dirty="0">
                <a:latin typeface="Consolas" panose="020B0609020204030204" pitchFamily="49" charset="0"/>
              </a:rPr>
              <a:t>】</a:t>
            </a:r>
            <a:r>
              <a:rPr lang="en-US" altLang="zh-TW" sz="2000" dirty="0" err="1">
                <a:latin typeface="Consolas" panose="020B0609020204030204" pitchFamily="49" charset="0"/>
              </a:rPr>
              <a:t>Welcome.jsp</a:t>
            </a:r>
            <a:r>
              <a:rPr lang="en-US" altLang="zh-TW" sz="2000" dirty="0">
                <a:latin typeface="Consolas" panose="020B0609020204030204" pitchFamily="49" charset="0"/>
              </a:rPr>
              <a:t> </a:t>
            </a:r>
            <a:r>
              <a:rPr lang="zh-TW" altLang="en-US" sz="2000" dirty="0">
                <a:latin typeface="Consolas" panose="020B0609020204030204" pitchFamily="49" charset="0"/>
              </a:rPr>
              <a:t>被</a:t>
            </a:r>
            <a:r>
              <a:rPr lang="en-US" altLang="zh-TW" sz="2000" dirty="0">
                <a:latin typeface="Consolas" panose="020B0609020204030204" pitchFamily="49" charset="0"/>
              </a:rPr>
              <a:t>include</a:t>
            </a:r>
            <a:r>
              <a:rPr lang="zh-TW" altLang="en-US" sz="2000" dirty="0">
                <a:latin typeface="Consolas" panose="020B0609020204030204" pitchFamily="49" charset="0"/>
              </a:rPr>
              <a:t>的頁面</a:t>
            </a:r>
            <a:endParaRPr lang="en-US" altLang="zh-TW" sz="2000" dirty="0">
              <a:latin typeface="Consolas" panose="020B0609020204030204" pitchFamily="49" charset="0"/>
            </a:endParaRPr>
          </a:p>
          <a:p>
            <a:pPr marL="0" lvl="1" indent="0" algn="just">
              <a:buNone/>
            </a:pPr>
            <a:r>
              <a:rPr lang="en-US" altLang="zh-TW" sz="2000" dirty="0">
                <a:latin typeface="Consolas" panose="020B0609020204030204" pitchFamily="49" charset="0"/>
              </a:rPr>
              <a:t>&lt;%@ page language="java" </a:t>
            </a:r>
            <a:r>
              <a:rPr lang="en-US" altLang="zh-TW" sz="2000" dirty="0" err="1">
                <a:latin typeface="Consolas" panose="020B0609020204030204" pitchFamily="49" charset="0"/>
              </a:rPr>
              <a:t>contentType</a:t>
            </a:r>
            <a:r>
              <a:rPr lang="en-US" altLang="zh-TW" sz="2000" dirty="0">
                <a:latin typeface="Consolas" panose="020B0609020204030204" pitchFamily="49" charset="0"/>
              </a:rPr>
              <a:t>="text/html; charset=UTF-8"</a:t>
            </a:r>
          </a:p>
          <a:p>
            <a:pPr marL="0" lvl="1" indent="0" algn="just">
              <a:buNone/>
            </a:pPr>
            <a:r>
              <a:rPr lang="en-US" altLang="zh-TW" sz="2000" dirty="0">
                <a:latin typeface="Consolas" panose="020B0609020204030204" pitchFamily="49" charset="0"/>
              </a:rPr>
              <a:t>	</a:t>
            </a:r>
            <a:r>
              <a:rPr lang="en-US" altLang="zh-TW" sz="2000" dirty="0" err="1">
                <a:latin typeface="Consolas" panose="020B0609020204030204" pitchFamily="49" charset="0"/>
              </a:rPr>
              <a:t>pageEncoding</a:t>
            </a:r>
            <a:r>
              <a:rPr lang="en-US" altLang="zh-TW" sz="2000" dirty="0">
                <a:latin typeface="Consolas" panose="020B0609020204030204" pitchFamily="49" charset="0"/>
              </a:rPr>
              <a:t>="UTF-8"%&gt;</a:t>
            </a:r>
          </a:p>
          <a:p>
            <a:pPr marL="0" lvl="1" indent="0" algn="just">
              <a:buNone/>
            </a:pPr>
            <a:r>
              <a:rPr lang="en-US" altLang="zh-TW" sz="2000" dirty="0">
                <a:latin typeface="Consolas" panose="020B0609020204030204" pitchFamily="49" charset="0"/>
              </a:rPr>
              <a:t>&lt;!DOCTYPE html&gt;</a:t>
            </a:r>
          </a:p>
          <a:p>
            <a:pPr marL="0" lvl="1" indent="0" algn="just">
              <a:buNone/>
            </a:pPr>
            <a:r>
              <a:rPr lang="en-US" altLang="zh-TW" sz="2000" dirty="0">
                <a:latin typeface="Consolas" panose="020B0609020204030204" pitchFamily="49" charset="0"/>
              </a:rPr>
              <a:t>&lt;html&gt;&lt;head&gt;&lt;meta charset="UTF-8"&gt;&lt;title&gt;Welcome&lt;/title&gt;&lt;/head&gt;</a:t>
            </a:r>
          </a:p>
          <a:p>
            <a:pPr marL="0" lvl="1" indent="0" algn="just">
              <a:buNone/>
            </a:pPr>
            <a:r>
              <a:rPr lang="en-US" altLang="zh-TW" sz="2000" dirty="0">
                <a:latin typeface="Consolas" panose="020B0609020204030204" pitchFamily="49" charset="0"/>
              </a:rPr>
              <a:t>&lt;body&gt;</a:t>
            </a:r>
          </a:p>
          <a:p>
            <a:pPr marL="0" lvl="1" indent="0" algn="just">
              <a:buNone/>
            </a:pPr>
            <a:r>
              <a:rPr lang="en-US" altLang="zh-TW" sz="2000" dirty="0">
                <a:latin typeface="Consolas" panose="020B0609020204030204" pitchFamily="49" charset="0"/>
              </a:rPr>
              <a:t>	&lt;table border="1" width="100%" height="30" </a:t>
            </a:r>
            <a:r>
              <a:rPr lang="en-US" altLang="zh-TW" sz="2000" dirty="0" err="1">
                <a:latin typeface="Consolas" panose="020B0609020204030204" pitchFamily="49" charset="0"/>
              </a:rPr>
              <a:t>bgcolor</a:t>
            </a:r>
            <a:r>
              <a:rPr lang="en-US" altLang="zh-TW" sz="2000" dirty="0">
                <a:latin typeface="Consolas" panose="020B0609020204030204" pitchFamily="49" charset="0"/>
              </a:rPr>
              <a:t>="yellow"&gt;</a:t>
            </a:r>
          </a:p>
          <a:p>
            <a:pPr marL="0" lvl="1" indent="0" algn="just">
              <a:buNone/>
            </a:pPr>
            <a:r>
              <a:rPr lang="en-US" altLang="zh-TW" sz="2000" dirty="0">
                <a:latin typeface="Consolas" panose="020B0609020204030204" pitchFamily="49" charset="0"/>
              </a:rPr>
              <a:t>		&lt;tr&gt;</a:t>
            </a:r>
          </a:p>
          <a:p>
            <a:pPr marL="0" lvl="1" indent="0" algn="just">
              <a:buNone/>
            </a:pPr>
            <a:r>
              <a:rPr lang="en-US" altLang="zh-TW" sz="2000" dirty="0">
                <a:latin typeface="Consolas" panose="020B0609020204030204" pitchFamily="49" charset="0"/>
              </a:rPr>
              <a:t>			&lt;td align="center"&gt;Welcome&lt;/td&gt;</a:t>
            </a:r>
          </a:p>
          <a:p>
            <a:pPr marL="0" lvl="1" indent="0" algn="just">
              <a:buNone/>
            </a:pPr>
            <a:r>
              <a:rPr lang="en-US" altLang="zh-TW" sz="2000" dirty="0">
                <a:latin typeface="Consolas" panose="020B0609020204030204" pitchFamily="49" charset="0"/>
              </a:rPr>
              <a:t>		&lt;/tr&gt;</a:t>
            </a:r>
          </a:p>
          <a:p>
            <a:pPr marL="0" lvl="1" indent="0" algn="just">
              <a:buNone/>
            </a:pPr>
            <a:r>
              <a:rPr lang="en-US" altLang="zh-TW" sz="2000" dirty="0">
                <a:latin typeface="Consolas" panose="020B0609020204030204" pitchFamily="49" charset="0"/>
              </a:rPr>
              <a:t>	&lt;/table&gt;</a:t>
            </a:r>
          </a:p>
          <a:p>
            <a:pPr marL="0" lvl="1" indent="0" algn="just">
              <a:buNone/>
            </a:pPr>
            <a:r>
              <a:rPr lang="en-US" altLang="zh-TW" sz="2000" dirty="0">
                <a:latin typeface="Consolas" panose="020B0609020204030204" pitchFamily="49" charset="0"/>
              </a:rPr>
              <a:t>&lt;/body&gt;</a:t>
            </a:r>
          </a:p>
          <a:p>
            <a:pPr marL="0" lvl="1" indent="0" algn="just">
              <a:buNone/>
            </a:pPr>
            <a:r>
              <a:rPr lang="en-US" altLang="zh-TW" sz="2000" dirty="0">
                <a:latin typeface="Consolas" panose="020B0609020204030204" pitchFamily="49" charset="0"/>
              </a:rPr>
              <a:t>&lt;/html&gt;</a:t>
            </a:r>
          </a:p>
          <a:p>
            <a:pPr marL="342900" lvl="1" indent="-342900" algn="just"/>
            <a:endParaRPr lang="en-US" altLang="zh-TW" sz="2000" dirty="0">
              <a:latin typeface="Consolas" panose="020B0609020204030204" pitchFamily="49" charset="0"/>
            </a:endParaRPr>
          </a:p>
        </p:txBody>
      </p:sp>
    </p:spTree>
    <p:extLst>
      <p:ext uri="{BB962C8B-B14F-4D97-AF65-F5344CB8AC3E}">
        <p14:creationId xmlns:p14="http://schemas.microsoft.com/office/powerpoint/2010/main" val="184648514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9309147" cy="1320800"/>
          </a:xfrm>
        </p:spPr>
        <p:txBody>
          <a:bodyPr/>
          <a:lstStyle/>
          <a:p>
            <a:r>
              <a:rPr lang="en-US" altLang="zh-TW" sz="3600" dirty="0"/>
              <a:t>22-3 JSP include</a:t>
            </a:r>
            <a:r>
              <a:rPr lang="zh-TW" altLang="en-US" sz="3600" dirty="0"/>
              <a:t>指令</a:t>
            </a:r>
            <a:r>
              <a:rPr lang="en-US" altLang="zh-TW" sz="3600" dirty="0"/>
              <a:t>(3)</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599090" y="809297"/>
            <a:ext cx="9448800" cy="6737131"/>
          </a:xfrm>
        </p:spPr>
        <p:txBody>
          <a:bodyPr>
            <a:normAutofit/>
          </a:bodyPr>
          <a:lstStyle/>
          <a:p>
            <a:pPr marL="342900" lvl="1" indent="-342900" algn="just"/>
            <a:r>
              <a:rPr lang="en-US" altLang="zh-TW" sz="2000" dirty="0">
                <a:latin typeface="Consolas" panose="020B0609020204030204" pitchFamily="49" charset="0"/>
              </a:rPr>
              <a:t>【</a:t>
            </a:r>
            <a:r>
              <a:rPr lang="zh-TW" altLang="en-US" sz="2000" dirty="0">
                <a:latin typeface="Consolas" panose="020B0609020204030204" pitchFamily="49" charset="0"/>
              </a:rPr>
              <a:t>範例</a:t>
            </a:r>
            <a:r>
              <a:rPr lang="en-US" altLang="zh-TW" sz="2000" dirty="0">
                <a:latin typeface="Consolas" panose="020B0609020204030204" pitchFamily="49" charset="0"/>
              </a:rPr>
              <a:t>】</a:t>
            </a:r>
            <a:r>
              <a:rPr lang="en-US" altLang="zh-TW" sz="2000" dirty="0" err="1">
                <a:latin typeface="Consolas" panose="020B0609020204030204" pitchFamily="49" charset="0"/>
              </a:rPr>
              <a:t>TestInclude.jsp</a:t>
            </a:r>
            <a:endParaRPr lang="en-US" altLang="zh-TW" sz="2000" dirty="0">
              <a:latin typeface="Consolas" panose="020B0609020204030204" pitchFamily="49" charset="0"/>
            </a:endParaRPr>
          </a:p>
          <a:p>
            <a:pPr marL="0" lvl="1" indent="0" algn="just">
              <a:buNone/>
            </a:pPr>
            <a:r>
              <a:rPr lang="en-US" altLang="zh-TW" sz="2000" dirty="0">
                <a:latin typeface="Consolas" panose="020B0609020204030204" pitchFamily="49" charset="0"/>
              </a:rPr>
              <a:t>&lt;%@ page language="java" </a:t>
            </a:r>
            <a:r>
              <a:rPr lang="en-US" altLang="zh-TW" sz="2000" dirty="0" err="1">
                <a:latin typeface="Consolas" panose="020B0609020204030204" pitchFamily="49" charset="0"/>
              </a:rPr>
              <a:t>contentType</a:t>
            </a:r>
            <a:r>
              <a:rPr lang="en-US" altLang="zh-TW" sz="2000" dirty="0">
                <a:latin typeface="Consolas" panose="020B0609020204030204" pitchFamily="49" charset="0"/>
              </a:rPr>
              <a:t>="text/html; charset=UTF-8"</a:t>
            </a:r>
          </a:p>
          <a:p>
            <a:pPr marL="0" lvl="1" indent="0" algn="just">
              <a:buNone/>
            </a:pPr>
            <a:r>
              <a:rPr lang="en-US" altLang="zh-TW" sz="2000" dirty="0">
                <a:latin typeface="Consolas" panose="020B0609020204030204" pitchFamily="49" charset="0"/>
              </a:rPr>
              <a:t>    </a:t>
            </a:r>
            <a:r>
              <a:rPr lang="en-US" altLang="zh-TW" sz="2000" dirty="0" err="1">
                <a:latin typeface="Consolas" panose="020B0609020204030204" pitchFamily="49" charset="0"/>
              </a:rPr>
              <a:t>pageEncoding</a:t>
            </a:r>
            <a:r>
              <a:rPr lang="en-US" altLang="zh-TW" sz="2000" dirty="0">
                <a:latin typeface="Consolas" panose="020B0609020204030204" pitchFamily="49" charset="0"/>
              </a:rPr>
              <a:t>="UTF-8"%&gt;</a:t>
            </a:r>
          </a:p>
          <a:p>
            <a:pPr marL="0" lvl="1" indent="0" algn="just">
              <a:buNone/>
            </a:pPr>
            <a:r>
              <a:rPr lang="en-US" altLang="zh-TW" sz="2000" dirty="0">
                <a:latin typeface="Consolas" panose="020B0609020204030204" pitchFamily="49" charset="0"/>
              </a:rPr>
              <a:t>    &lt;%@ include file="</a:t>
            </a:r>
            <a:r>
              <a:rPr lang="en-US" altLang="zh-TW" sz="2000" dirty="0" err="1">
                <a:latin typeface="Consolas" panose="020B0609020204030204" pitchFamily="49" charset="0"/>
              </a:rPr>
              <a:t>Welcome.jsp</a:t>
            </a:r>
            <a:r>
              <a:rPr lang="en-US" altLang="zh-TW" sz="2000" dirty="0">
                <a:latin typeface="Consolas" panose="020B0609020204030204" pitchFamily="49" charset="0"/>
              </a:rPr>
              <a:t>" %&gt;</a:t>
            </a:r>
          </a:p>
          <a:p>
            <a:pPr marL="0" lvl="1" indent="0" algn="just">
              <a:buNone/>
            </a:pPr>
            <a:r>
              <a:rPr lang="en-US" altLang="zh-TW" sz="2000" dirty="0">
                <a:latin typeface="Consolas" panose="020B0609020204030204" pitchFamily="49" charset="0"/>
              </a:rPr>
              <a:t>&lt;!DOCTYPE html&gt;</a:t>
            </a:r>
          </a:p>
          <a:p>
            <a:pPr marL="0" lvl="1" indent="0" algn="just">
              <a:buNone/>
            </a:pPr>
            <a:r>
              <a:rPr lang="en-US" altLang="zh-TW" sz="2000" dirty="0">
                <a:latin typeface="Consolas" panose="020B0609020204030204" pitchFamily="49" charset="0"/>
              </a:rPr>
              <a:t>&lt;html&gt;&lt;head&gt;&lt;meta charset="UTF-8"&gt;</a:t>
            </a:r>
          </a:p>
          <a:p>
            <a:pPr marL="0" lvl="1" indent="0" algn="just">
              <a:buNone/>
            </a:pPr>
            <a:r>
              <a:rPr lang="en-US" altLang="zh-TW" sz="2000" dirty="0">
                <a:latin typeface="Consolas" panose="020B0609020204030204" pitchFamily="49" charset="0"/>
              </a:rPr>
              <a:t>&lt;title&gt;</a:t>
            </a:r>
            <a:r>
              <a:rPr lang="en-US" altLang="zh-TW" sz="2000" dirty="0" err="1">
                <a:latin typeface="Consolas" panose="020B0609020204030204" pitchFamily="49" charset="0"/>
              </a:rPr>
              <a:t>TestInclude</a:t>
            </a:r>
            <a:r>
              <a:rPr lang="en-US" altLang="zh-TW" sz="2000" dirty="0">
                <a:latin typeface="Consolas" panose="020B0609020204030204" pitchFamily="49" charset="0"/>
              </a:rPr>
              <a:t>&lt;/title&gt;</a:t>
            </a:r>
          </a:p>
          <a:p>
            <a:pPr marL="0" lvl="1" indent="0" algn="just">
              <a:buNone/>
            </a:pPr>
            <a:r>
              <a:rPr lang="en-US" altLang="zh-TW" sz="2000" dirty="0">
                <a:latin typeface="Consolas" panose="020B0609020204030204" pitchFamily="49" charset="0"/>
              </a:rPr>
              <a:t>&lt;/head&gt;</a:t>
            </a:r>
          </a:p>
          <a:p>
            <a:pPr marL="0" lvl="1" indent="0" algn="just">
              <a:buNone/>
            </a:pPr>
            <a:r>
              <a:rPr lang="en-US" altLang="zh-TW" sz="2000" dirty="0">
                <a:latin typeface="Consolas" panose="020B0609020204030204" pitchFamily="49" charset="0"/>
              </a:rPr>
              <a:t>&lt;body&gt;</a:t>
            </a:r>
          </a:p>
          <a:p>
            <a:pPr marL="0" lvl="1" indent="0" algn="just">
              <a:buNone/>
            </a:pPr>
            <a:r>
              <a:rPr lang="en-US" altLang="zh-TW" sz="2000" dirty="0">
                <a:latin typeface="Consolas" panose="020B0609020204030204" pitchFamily="49" charset="0"/>
              </a:rPr>
              <a:t>	&lt;div&gt;</a:t>
            </a:r>
            <a:r>
              <a:rPr lang="zh-TW" altLang="en-US" sz="2000" dirty="0">
                <a:latin typeface="Consolas" panose="020B0609020204030204" pitchFamily="49" charset="0"/>
              </a:rPr>
              <a:t>在這個頁面</a:t>
            </a:r>
            <a:r>
              <a:rPr lang="en-US" altLang="zh-TW" sz="2000" dirty="0">
                <a:latin typeface="Consolas" panose="020B0609020204030204" pitchFamily="49" charset="0"/>
              </a:rPr>
              <a:t>include </a:t>
            </a:r>
            <a:r>
              <a:rPr lang="en-US" altLang="zh-TW" sz="2000" dirty="0" err="1">
                <a:latin typeface="Consolas" panose="020B0609020204030204" pitchFamily="49" charset="0"/>
              </a:rPr>
              <a:t>Welcome.jsp</a:t>
            </a:r>
            <a:r>
              <a:rPr lang="en-US" altLang="zh-TW" sz="2000" dirty="0">
                <a:latin typeface="Consolas" panose="020B0609020204030204" pitchFamily="49" charset="0"/>
              </a:rPr>
              <a:t>&lt;/div&gt;</a:t>
            </a:r>
          </a:p>
          <a:p>
            <a:pPr marL="0" lvl="1" indent="0" algn="just">
              <a:buNone/>
            </a:pPr>
            <a:r>
              <a:rPr lang="en-US" altLang="zh-TW" sz="2000" dirty="0">
                <a:latin typeface="Consolas" panose="020B0609020204030204" pitchFamily="49" charset="0"/>
              </a:rPr>
              <a:t>	&lt;div&gt;</a:t>
            </a:r>
            <a:r>
              <a:rPr lang="zh-TW" altLang="en-US" sz="2000" dirty="0">
                <a:latin typeface="Consolas" panose="020B0609020204030204" pitchFamily="49" charset="0"/>
              </a:rPr>
              <a:t>標題仍然為</a:t>
            </a:r>
            <a:r>
              <a:rPr lang="en-US" altLang="zh-TW" sz="2000" dirty="0" err="1">
                <a:latin typeface="Consolas" panose="020B0609020204030204" pitchFamily="49" charset="0"/>
              </a:rPr>
              <a:t>TestInclude</a:t>
            </a:r>
            <a:r>
              <a:rPr lang="en-US" altLang="zh-TW" sz="2000" dirty="0">
                <a:latin typeface="Consolas" panose="020B0609020204030204" pitchFamily="49" charset="0"/>
              </a:rPr>
              <a:t>&lt;/div&gt;</a:t>
            </a:r>
          </a:p>
          <a:p>
            <a:pPr marL="0" lvl="1" indent="0" algn="just">
              <a:buNone/>
            </a:pPr>
            <a:r>
              <a:rPr lang="en-US" altLang="zh-TW" sz="2000" dirty="0">
                <a:latin typeface="Consolas" panose="020B0609020204030204" pitchFamily="49" charset="0"/>
              </a:rPr>
              <a:t>&lt;/body&gt;</a:t>
            </a:r>
          </a:p>
          <a:p>
            <a:pPr marL="0" lvl="1" indent="0" algn="just">
              <a:buNone/>
            </a:pPr>
            <a:r>
              <a:rPr lang="en-US" altLang="zh-TW" sz="2000" dirty="0">
                <a:latin typeface="Consolas" panose="020B0609020204030204" pitchFamily="49" charset="0"/>
              </a:rPr>
              <a:t>&lt;/html&gt;</a:t>
            </a:r>
          </a:p>
        </p:txBody>
      </p:sp>
    </p:spTree>
    <p:extLst>
      <p:ext uri="{BB962C8B-B14F-4D97-AF65-F5344CB8AC3E}">
        <p14:creationId xmlns:p14="http://schemas.microsoft.com/office/powerpoint/2010/main" val="316412007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E208C0-E806-498B-AB05-FDEEAE0FF1EC}"/>
              </a:ext>
            </a:extLst>
          </p:cNvPr>
          <p:cNvSpPr>
            <a:spLocks noGrp="1"/>
          </p:cNvSpPr>
          <p:nvPr>
            <p:ph type="ctrTitle"/>
          </p:nvPr>
        </p:nvSpPr>
        <p:spPr>
          <a:xfrm>
            <a:off x="-95702" y="1202076"/>
            <a:ext cx="10421229" cy="2676241"/>
          </a:xfrm>
        </p:spPr>
        <p:txBody>
          <a:bodyPr>
            <a:normAutofit/>
          </a:bodyPr>
          <a:lstStyle/>
          <a:p>
            <a:pPr algn="ctr"/>
            <a:r>
              <a:rPr lang="en-US" altLang="zh-TW" sz="5400" dirty="0"/>
              <a:t>Module 23</a:t>
            </a:r>
            <a:br>
              <a:rPr lang="en-US" altLang="zh-TW" sz="5400" dirty="0"/>
            </a:br>
            <a:r>
              <a:rPr lang="en-US" altLang="zh-TW" dirty="0"/>
              <a:t>JavaBean Component</a:t>
            </a:r>
            <a:r>
              <a:rPr lang="zh-TW" altLang="en-US" dirty="0"/>
              <a:t>元件</a:t>
            </a:r>
            <a:endParaRPr lang="zh-TW" altLang="en-US" b="1" dirty="0"/>
          </a:p>
        </p:txBody>
      </p:sp>
    </p:spTree>
    <p:extLst>
      <p:ext uri="{BB962C8B-B14F-4D97-AF65-F5344CB8AC3E}">
        <p14:creationId xmlns:p14="http://schemas.microsoft.com/office/powerpoint/2010/main" val="48145875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15311" y="451945"/>
            <a:ext cx="9309147" cy="1320800"/>
          </a:xfrm>
        </p:spPr>
        <p:txBody>
          <a:bodyPr/>
          <a:lstStyle/>
          <a:p>
            <a:r>
              <a:rPr lang="en-US" altLang="zh-TW" sz="3600" dirty="0"/>
              <a:t>23-1 JavaBean</a:t>
            </a:r>
            <a:r>
              <a:rPr lang="zh-TW" altLang="en-US" sz="3600" dirty="0"/>
              <a:t>簡介</a:t>
            </a:r>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41131" y="1212075"/>
            <a:ext cx="8983327" cy="6344863"/>
          </a:xfrm>
        </p:spPr>
        <p:txBody>
          <a:bodyPr>
            <a:normAutofit/>
          </a:bodyPr>
          <a:lstStyle/>
          <a:p>
            <a:pPr marL="360000" lvl="1" indent="-360000" algn="just"/>
            <a:r>
              <a:rPr lang="en-US" altLang="zh-TW" sz="2000" dirty="0">
                <a:latin typeface="Consolas" panose="020B0609020204030204" pitchFamily="49" charset="0"/>
              </a:rPr>
              <a:t>JavaBean </a:t>
            </a:r>
            <a:r>
              <a:rPr lang="en-US" altLang="zh-TW" sz="2000" dirty="0" err="1">
                <a:latin typeface="Consolas" panose="020B0609020204030204" pitchFamily="49" charset="0"/>
              </a:rPr>
              <a:t>Componet</a:t>
            </a:r>
            <a:r>
              <a:rPr lang="en-US" altLang="zh-TW" sz="2000" dirty="0">
                <a:latin typeface="Consolas" panose="020B0609020204030204" pitchFamily="49" charset="0"/>
              </a:rPr>
              <a:t>(</a:t>
            </a:r>
            <a:r>
              <a:rPr lang="zh-TW" altLang="en-US" sz="2000" dirty="0">
                <a:latin typeface="Consolas" panose="020B0609020204030204" pitchFamily="49" charset="0"/>
              </a:rPr>
              <a:t>元件</a:t>
            </a:r>
            <a:r>
              <a:rPr lang="en-US" altLang="zh-TW" sz="2000" dirty="0">
                <a:latin typeface="Consolas" panose="020B0609020204030204" pitchFamily="49" charset="0"/>
              </a:rPr>
              <a:t>): JavaBean</a:t>
            </a:r>
            <a:r>
              <a:rPr lang="zh-TW" altLang="en-US" sz="2000" dirty="0">
                <a:latin typeface="Consolas" panose="020B0609020204030204" pitchFamily="49" charset="0"/>
              </a:rPr>
              <a:t>為容器中的特殊元件</a:t>
            </a:r>
            <a:r>
              <a:rPr lang="en-US" altLang="zh-TW" sz="2000" dirty="0">
                <a:latin typeface="Consolas" panose="020B0609020204030204" pitchFamily="49" charset="0"/>
              </a:rPr>
              <a:t>(Java</a:t>
            </a:r>
            <a:r>
              <a:rPr lang="zh-TW" altLang="en-US" sz="2000" dirty="0">
                <a:latin typeface="Consolas" panose="020B0609020204030204" pitchFamily="49" charset="0"/>
              </a:rPr>
              <a:t>類別</a:t>
            </a:r>
            <a:r>
              <a:rPr lang="en-US" altLang="zh-TW" sz="2000" dirty="0">
                <a:latin typeface="Consolas" panose="020B0609020204030204" pitchFamily="49" charset="0"/>
              </a:rPr>
              <a:t>) </a:t>
            </a:r>
            <a:r>
              <a:rPr lang="zh-TW" altLang="en-US" sz="2000" dirty="0">
                <a:latin typeface="Consolas" panose="020B0609020204030204" pitchFamily="49" charset="0"/>
              </a:rPr>
              <a:t>，主要負責功能為處理應用程式系統中的</a:t>
            </a:r>
            <a:r>
              <a:rPr lang="en-US" altLang="zh-TW" sz="2000" dirty="0">
                <a:latin typeface="Consolas" panose="020B0609020204030204" pitchFamily="49" charset="0"/>
              </a:rPr>
              <a:t>Business Logic</a:t>
            </a:r>
            <a:r>
              <a:rPr lang="zh-TW" altLang="en-US" sz="2000" dirty="0">
                <a:latin typeface="Consolas" panose="020B0609020204030204" pitchFamily="49" charset="0"/>
              </a:rPr>
              <a:t>商業邏輯，可以用來封裝系統主要物件的屬性值，也可以封裝系統提供的服務。</a:t>
            </a:r>
            <a:endParaRPr lang="en-US" altLang="zh-TW" sz="2000" dirty="0">
              <a:latin typeface="Consolas" panose="020B0609020204030204" pitchFamily="49" charset="0"/>
            </a:endParaRPr>
          </a:p>
          <a:p>
            <a:pPr marL="360000" lvl="1" indent="-360000" algn="just"/>
            <a:r>
              <a:rPr lang="en-US" altLang="zh-TW" sz="2000" dirty="0">
                <a:latin typeface="Consolas" panose="020B0609020204030204" pitchFamily="49" charset="0"/>
              </a:rPr>
              <a:t>JavaBean</a:t>
            </a:r>
            <a:r>
              <a:rPr lang="zh-TW" altLang="en-US" sz="2000" dirty="0">
                <a:latin typeface="Consolas" panose="020B0609020204030204" pitchFamily="49" charset="0"/>
              </a:rPr>
              <a:t>是一個遵循特定寫法的</a:t>
            </a:r>
            <a:r>
              <a:rPr lang="en-US" altLang="zh-TW" sz="2000" dirty="0">
                <a:latin typeface="Consolas" panose="020B0609020204030204" pitchFamily="49" charset="0"/>
              </a:rPr>
              <a:t>Java</a:t>
            </a:r>
            <a:r>
              <a:rPr lang="zh-TW" altLang="en-US" sz="2000" dirty="0">
                <a:latin typeface="Consolas" panose="020B0609020204030204" pitchFamily="49" charset="0"/>
              </a:rPr>
              <a:t>類別，是一種</a:t>
            </a:r>
            <a:r>
              <a:rPr lang="en-US" altLang="zh-TW" sz="2000" dirty="0">
                <a:latin typeface="Consolas" panose="020B0609020204030204" pitchFamily="49" charset="0"/>
              </a:rPr>
              <a:t>Java</a:t>
            </a:r>
            <a:r>
              <a:rPr lang="zh-TW" altLang="en-US" sz="2000" dirty="0">
                <a:latin typeface="Consolas" panose="020B0609020204030204" pitchFamily="49" charset="0"/>
              </a:rPr>
              <a:t>語言編寫的可重複使用的元件，它的方法命名，構造及行為必須符合特定的約定。</a:t>
            </a:r>
          </a:p>
          <a:p>
            <a:pPr marL="360000" lvl="1" indent="-360000" algn="just"/>
            <a:endParaRPr lang="en-US" altLang="zh-TW" sz="2000" dirty="0">
              <a:latin typeface="Consolas" panose="020B0609020204030204" pitchFamily="49" charset="0"/>
            </a:endParaRPr>
          </a:p>
        </p:txBody>
      </p:sp>
    </p:spTree>
    <p:extLst>
      <p:ext uri="{BB962C8B-B14F-4D97-AF65-F5344CB8AC3E}">
        <p14:creationId xmlns:p14="http://schemas.microsoft.com/office/powerpoint/2010/main" val="37245427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15311" y="451945"/>
            <a:ext cx="9309147" cy="1320800"/>
          </a:xfrm>
        </p:spPr>
        <p:txBody>
          <a:bodyPr/>
          <a:lstStyle/>
          <a:p>
            <a:r>
              <a:rPr lang="en-US" altLang="zh-TW" sz="3600" dirty="0"/>
              <a:t>22-2 JavaBean</a:t>
            </a:r>
            <a:r>
              <a:rPr lang="zh-TW" altLang="en-US" sz="3600" dirty="0"/>
              <a:t>的運作方式</a:t>
            </a:r>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41132" y="1212075"/>
            <a:ext cx="8460828" cy="6344863"/>
          </a:xfrm>
        </p:spPr>
        <p:txBody>
          <a:bodyPr>
            <a:normAutofit/>
          </a:bodyPr>
          <a:lstStyle/>
          <a:p>
            <a:pPr marL="342900" lvl="1" indent="-342900" algn="just">
              <a:lnSpc>
                <a:spcPct val="150000"/>
              </a:lnSpc>
            </a:pPr>
            <a:r>
              <a:rPr lang="en-US" altLang="zh-TW" sz="2000" dirty="0">
                <a:latin typeface="Consolas" panose="020B0609020204030204" pitchFamily="49" charset="0"/>
              </a:rPr>
              <a:t>JavaBean</a:t>
            </a:r>
            <a:r>
              <a:rPr lang="zh-TW" altLang="en-US" sz="2000" dirty="0">
                <a:latin typeface="Consolas" panose="020B0609020204030204" pitchFamily="49" charset="0"/>
              </a:rPr>
              <a:t>本身為標準的</a:t>
            </a:r>
            <a:r>
              <a:rPr lang="en-US" altLang="zh-TW" sz="2000" dirty="0">
                <a:latin typeface="Consolas" panose="020B0609020204030204" pitchFamily="49" charset="0"/>
              </a:rPr>
              <a:t>Java</a:t>
            </a:r>
            <a:r>
              <a:rPr lang="zh-TW" altLang="en-US" sz="2000" dirty="0">
                <a:latin typeface="Consolas" panose="020B0609020204030204" pitchFamily="49" charset="0"/>
              </a:rPr>
              <a:t>類別並且具備下列特徵</a:t>
            </a:r>
            <a:endParaRPr lang="en-US" altLang="zh-TW" sz="2000" dirty="0">
              <a:latin typeface="Consolas" panose="020B0609020204030204" pitchFamily="49" charset="0"/>
            </a:endParaRPr>
          </a:p>
          <a:p>
            <a:pPr marL="742950" lvl="2" indent="-342900" algn="just">
              <a:lnSpc>
                <a:spcPct val="150000"/>
              </a:lnSpc>
              <a:buFont typeface="Wingdings" panose="05000000000000000000" pitchFamily="2" charset="2"/>
              <a:buChar char="l"/>
            </a:pPr>
            <a:r>
              <a:rPr lang="zh-TW" altLang="en-US" sz="2000" dirty="0">
                <a:latin typeface="Consolas" panose="020B0609020204030204" pitchFamily="49" charset="0"/>
              </a:rPr>
              <a:t>可有多個</a:t>
            </a:r>
            <a:r>
              <a:rPr lang="en-US" altLang="zh-TW" sz="2000" dirty="0">
                <a:latin typeface="Consolas" panose="020B0609020204030204" pitchFamily="49" charset="0"/>
              </a:rPr>
              <a:t>constructor(</a:t>
            </a:r>
            <a:r>
              <a:rPr lang="zh-TW" altLang="en-US" sz="2000" dirty="0">
                <a:latin typeface="Consolas" panose="020B0609020204030204" pitchFamily="49" charset="0"/>
              </a:rPr>
              <a:t>建構子</a:t>
            </a:r>
            <a:r>
              <a:rPr lang="en-US" altLang="zh-TW" sz="2000" dirty="0">
                <a:latin typeface="Consolas" panose="020B0609020204030204" pitchFamily="49" charset="0"/>
              </a:rPr>
              <a:t>)</a:t>
            </a:r>
            <a:r>
              <a:rPr lang="zh-TW" altLang="en-US" sz="2000" dirty="0">
                <a:latin typeface="Consolas" panose="020B0609020204030204" pitchFamily="49" charset="0"/>
              </a:rPr>
              <a:t>，但必須擁有不帶參數的</a:t>
            </a:r>
            <a:r>
              <a:rPr lang="en-US" altLang="zh-TW" sz="2000" dirty="0">
                <a:latin typeface="Consolas" panose="020B0609020204030204" pitchFamily="49" charset="0"/>
              </a:rPr>
              <a:t>constructor(</a:t>
            </a:r>
            <a:r>
              <a:rPr lang="zh-TW" altLang="en-US" sz="2000" dirty="0">
                <a:latin typeface="Consolas" panose="020B0609020204030204" pitchFamily="49" charset="0"/>
              </a:rPr>
              <a:t>建構子</a:t>
            </a:r>
            <a:r>
              <a:rPr lang="en-US" altLang="zh-TW" sz="2000" dirty="0">
                <a:latin typeface="Consolas" panose="020B0609020204030204" pitchFamily="49" charset="0"/>
              </a:rPr>
              <a:t>)</a:t>
            </a:r>
          </a:p>
          <a:p>
            <a:pPr marL="742950" lvl="2" indent="-342900" algn="just">
              <a:lnSpc>
                <a:spcPct val="150000"/>
              </a:lnSpc>
              <a:buFont typeface="Wingdings" panose="05000000000000000000" pitchFamily="2" charset="2"/>
              <a:buChar char="l"/>
            </a:pPr>
            <a:r>
              <a:rPr lang="zh-TW" altLang="en-US" sz="2000" dirty="0">
                <a:latin typeface="Consolas" panose="020B0609020204030204" pitchFamily="49" charset="0"/>
              </a:rPr>
              <a:t>不可有</a:t>
            </a:r>
            <a:r>
              <a:rPr lang="en-US" altLang="zh-TW" sz="2000" dirty="0">
                <a:latin typeface="Consolas" panose="020B0609020204030204" pitchFamily="49" charset="0"/>
              </a:rPr>
              <a:t>public</a:t>
            </a:r>
            <a:r>
              <a:rPr lang="zh-TW" altLang="en-US" sz="2000" dirty="0">
                <a:latin typeface="Consolas" panose="020B0609020204030204" pitchFamily="49" charset="0"/>
              </a:rPr>
              <a:t>修飾字</a:t>
            </a:r>
            <a:r>
              <a:rPr lang="en-US" altLang="zh-TW" sz="2000" dirty="0">
                <a:latin typeface="Consolas" panose="020B0609020204030204" pitchFamily="49" charset="0"/>
              </a:rPr>
              <a:t>instance variable(</a:t>
            </a:r>
            <a:r>
              <a:rPr lang="zh-TW" altLang="en-US" sz="2000" dirty="0">
                <a:latin typeface="Consolas" panose="020B0609020204030204" pitchFamily="49" charset="0"/>
              </a:rPr>
              <a:t>屬性變數</a:t>
            </a:r>
            <a:r>
              <a:rPr lang="en-US" altLang="zh-TW" sz="2000" dirty="0">
                <a:latin typeface="Consolas" panose="020B0609020204030204" pitchFamily="49" charset="0"/>
              </a:rPr>
              <a:t>)</a:t>
            </a:r>
            <a:r>
              <a:rPr lang="zh-TW" altLang="en-US" sz="2000" dirty="0">
                <a:latin typeface="Consolas" panose="020B0609020204030204" pitchFamily="49" charset="0"/>
              </a:rPr>
              <a:t>，通常使用</a:t>
            </a:r>
            <a:r>
              <a:rPr lang="en-US" altLang="zh-TW" sz="2000" dirty="0">
                <a:latin typeface="Consolas" panose="020B0609020204030204" pitchFamily="49" charset="0"/>
              </a:rPr>
              <a:t>private</a:t>
            </a:r>
            <a:r>
              <a:rPr lang="zh-TW" altLang="en-US" sz="2000" dirty="0">
                <a:latin typeface="Consolas" panose="020B0609020204030204" pitchFamily="49" charset="0"/>
              </a:rPr>
              <a:t>修飾字</a:t>
            </a:r>
          </a:p>
          <a:p>
            <a:pPr marL="742950" lvl="2" indent="-342900" algn="just">
              <a:lnSpc>
                <a:spcPct val="150000"/>
              </a:lnSpc>
              <a:buFont typeface="Wingdings" panose="05000000000000000000" pitchFamily="2" charset="2"/>
              <a:buChar char="l"/>
            </a:pPr>
            <a:r>
              <a:rPr lang="zh-TW" altLang="en-US" sz="2000" dirty="0">
                <a:latin typeface="Consolas" panose="020B0609020204030204" pitchFamily="49" charset="0"/>
              </a:rPr>
              <a:t>必須實作 </a:t>
            </a:r>
            <a:r>
              <a:rPr lang="en-US" altLang="zh-TW" sz="2000" dirty="0" err="1">
                <a:latin typeface="Consolas" panose="020B0609020204030204" pitchFamily="49" charset="0"/>
              </a:rPr>
              <a:t>java.io.Serializable</a:t>
            </a:r>
            <a:r>
              <a:rPr lang="en-US" altLang="zh-TW" sz="2000" dirty="0">
                <a:latin typeface="Consolas" panose="020B0609020204030204" pitchFamily="49" charset="0"/>
              </a:rPr>
              <a:t> </a:t>
            </a:r>
            <a:r>
              <a:rPr lang="zh-TW" altLang="en-US" sz="2000" dirty="0">
                <a:latin typeface="Consolas" panose="020B0609020204030204" pitchFamily="49" charset="0"/>
              </a:rPr>
              <a:t>介面</a:t>
            </a:r>
          </a:p>
          <a:p>
            <a:pPr marL="742950" lvl="2" indent="-342900" algn="just">
              <a:lnSpc>
                <a:spcPct val="150000"/>
              </a:lnSpc>
              <a:buFont typeface="Wingdings" panose="05000000000000000000" pitchFamily="2" charset="2"/>
              <a:buChar char="l"/>
            </a:pPr>
            <a:r>
              <a:rPr lang="zh-TW" altLang="en-US" sz="2000" dirty="0">
                <a:latin typeface="Consolas" panose="020B0609020204030204" pitchFamily="49" charset="0"/>
              </a:rPr>
              <a:t>提供以</a:t>
            </a:r>
            <a:r>
              <a:rPr lang="en-US" altLang="zh-TW" sz="2000" dirty="0">
                <a:latin typeface="Consolas" panose="020B0609020204030204" pitchFamily="49" charset="0"/>
              </a:rPr>
              <a:t>getter()</a:t>
            </a:r>
            <a:r>
              <a:rPr lang="zh-TW" altLang="en-US" sz="2000" dirty="0">
                <a:latin typeface="Consolas" panose="020B0609020204030204" pitchFamily="49" charset="0"/>
              </a:rPr>
              <a:t>與</a:t>
            </a:r>
            <a:r>
              <a:rPr lang="en-US" altLang="zh-TW" sz="2000" dirty="0">
                <a:latin typeface="Consolas" panose="020B0609020204030204" pitchFamily="49" charset="0"/>
              </a:rPr>
              <a:t>setter()</a:t>
            </a:r>
            <a:r>
              <a:rPr lang="zh-TW" altLang="en-US" sz="2000" dirty="0">
                <a:latin typeface="Consolas" panose="020B0609020204030204" pitchFamily="49" charset="0"/>
              </a:rPr>
              <a:t>成對方法來存取私有屬性</a:t>
            </a:r>
            <a:endParaRPr lang="en-US" altLang="zh-TW" sz="2000" dirty="0">
              <a:latin typeface="Consolas" panose="020B0609020204030204" pitchFamily="49" charset="0"/>
            </a:endParaRPr>
          </a:p>
        </p:txBody>
      </p:sp>
    </p:spTree>
    <p:extLst>
      <p:ext uri="{BB962C8B-B14F-4D97-AF65-F5344CB8AC3E}">
        <p14:creationId xmlns:p14="http://schemas.microsoft.com/office/powerpoint/2010/main" val="414611410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15311" y="451945"/>
            <a:ext cx="9309147" cy="1320800"/>
          </a:xfrm>
        </p:spPr>
        <p:txBody>
          <a:bodyPr/>
          <a:lstStyle/>
          <a:p>
            <a:r>
              <a:rPr lang="en-US" altLang="zh-TW" sz="3600" dirty="0"/>
              <a:t>23-2 </a:t>
            </a:r>
            <a:r>
              <a:rPr lang="zh-TW" altLang="en-US" sz="3600" dirty="0"/>
              <a:t>實作</a:t>
            </a:r>
            <a:r>
              <a:rPr lang="en-US" altLang="zh-TW" sz="3600" dirty="0"/>
              <a:t>JavaBean</a:t>
            </a:r>
            <a:r>
              <a:rPr lang="zh-TW" altLang="en-US" sz="3600" dirty="0"/>
              <a:t>的類別</a:t>
            </a:r>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41131" y="1212075"/>
            <a:ext cx="9448800" cy="6344863"/>
          </a:xfrm>
        </p:spPr>
        <p:txBody>
          <a:bodyPr>
            <a:normAutofit/>
          </a:bodyPr>
          <a:lstStyle/>
          <a:p>
            <a:pPr marL="342900" lvl="1" indent="-342900" algn="just"/>
            <a:r>
              <a:rPr lang="en-US" altLang="zh-TW" sz="2000" dirty="0">
                <a:latin typeface="Consolas" panose="020B0609020204030204" pitchFamily="49" charset="0"/>
              </a:rPr>
              <a:t>【</a:t>
            </a:r>
            <a:r>
              <a:rPr lang="zh-TW" altLang="en-US" sz="2000" dirty="0">
                <a:latin typeface="Consolas" panose="020B0609020204030204" pitchFamily="49" charset="0"/>
              </a:rPr>
              <a:t>範例</a:t>
            </a:r>
            <a:r>
              <a:rPr lang="en-US" altLang="zh-TW" sz="2000" dirty="0">
                <a:latin typeface="Consolas" panose="020B0609020204030204" pitchFamily="49" charset="0"/>
              </a:rPr>
              <a:t>】</a:t>
            </a:r>
            <a:r>
              <a:rPr lang="en-US" altLang="zh-TW" sz="2000" dirty="0" err="1">
                <a:latin typeface="Consolas" panose="020B0609020204030204" pitchFamily="49" charset="0"/>
              </a:rPr>
              <a:t>CityBean</a:t>
            </a:r>
            <a:endParaRPr lang="en-US" altLang="zh-TW" sz="2000" dirty="0">
              <a:latin typeface="Consolas" panose="020B0609020204030204" pitchFamily="49" charset="0"/>
            </a:endParaRPr>
          </a:p>
          <a:p>
            <a:pPr marL="400050" lvl="2" indent="0" algn="just">
              <a:buNone/>
            </a:pPr>
            <a:r>
              <a:rPr lang="en-US" altLang="zh-TW" sz="1800" dirty="0">
                <a:latin typeface="Consolas" panose="020B0609020204030204" pitchFamily="49" charset="0"/>
              </a:rPr>
              <a:t>public class </a:t>
            </a:r>
            <a:r>
              <a:rPr lang="en-US" altLang="zh-TW" sz="1800" dirty="0" err="1">
                <a:latin typeface="Consolas" panose="020B0609020204030204" pitchFamily="49" charset="0"/>
              </a:rPr>
              <a:t>CityBean</a:t>
            </a:r>
            <a:r>
              <a:rPr lang="en-US" altLang="zh-TW" sz="1800" dirty="0">
                <a:latin typeface="Consolas" panose="020B0609020204030204" pitchFamily="49" charset="0"/>
              </a:rPr>
              <a:t> implements Serializable {</a:t>
            </a:r>
          </a:p>
          <a:p>
            <a:pPr marL="400050" lvl="2" indent="0" algn="just">
              <a:buNone/>
            </a:pPr>
            <a:r>
              <a:rPr lang="en-US" altLang="zh-TW" sz="1800" dirty="0">
                <a:latin typeface="Consolas" panose="020B0609020204030204" pitchFamily="49" charset="0"/>
              </a:rPr>
              <a:t>	private static final long </a:t>
            </a:r>
            <a:r>
              <a:rPr lang="en-US" altLang="zh-TW" sz="1800" dirty="0" err="1">
                <a:latin typeface="Consolas" panose="020B0609020204030204" pitchFamily="49" charset="0"/>
              </a:rPr>
              <a:t>serialVersionUID</a:t>
            </a:r>
            <a:r>
              <a:rPr lang="en-US" altLang="zh-TW" sz="1800" dirty="0">
                <a:latin typeface="Consolas" panose="020B0609020204030204" pitchFamily="49" charset="0"/>
              </a:rPr>
              <a:t> = 1L;</a:t>
            </a:r>
          </a:p>
          <a:p>
            <a:pPr marL="400050" lvl="2" indent="0" algn="just">
              <a:buNone/>
            </a:pPr>
            <a:r>
              <a:rPr lang="en-US" altLang="zh-TW" sz="1800" dirty="0">
                <a:latin typeface="Consolas" panose="020B0609020204030204" pitchFamily="49" charset="0"/>
              </a:rPr>
              <a:t>	private String country = "Taiwan";</a:t>
            </a:r>
          </a:p>
          <a:p>
            <a:pPr marL="400050" lvl="2" indent="0" algn="just">
              <a:buNone/>
            </a:pPr>
            <a:r>
              <a:rPr lang="en-US" altLang="zh-TW" sz="1800" dirty="0">
                <a:latin typeface="Consolas" panose="020B0609020204030204" pitchFamily="49" charset="0"/>
              </a:rPr>
              <a:t>	private String city = "Taipei";</a:t>
            </a:r>
          </a:p>
          <a:p>
            <a:pPr marL="400050" lvl="2" indent="0" algn="just">
              <a:buNone/>
            </a:pPr>
            <a:r>
              <a:rPr lang="en-US" altLang="zh-TW" sz="1800" dirty="0">
                <a:latin typeface="Consolas" panose="020B0609020204030204" pitchFamily="49" charset="0"/>
              </a:rPr>
              <a:t>	private int population = 2646000;</a:t>
            </a:r>
          </a:p>
          <a:p>
            <a:pPr marL="400050" lvl="2" indent="0" algn="just">
              <a:buNone/>
            </a:pPr>
            <a:endParaRPr lang="en-US" altLang="zh-TW" sz="1800" dirty="0">
              <a:latin typeface="Consolas" panose="020B0609020204030204" pitchFamily="49" charset="0"/>
            </a:endParaRPr>
          </a:p>
          <a:p>
            <a:pPr marL="400050" lvl="2" indent="0" algn="just">
              <a:buNone/>
            </a:pPr>
            <a:r>
              <a:rPr lang="en-US" altLang="zh-TW" sz="1800" dirty="0">
                <a:latin typeface="Consolas" panose="020B0609020204030204" pitchFamily="49" charset="0"/>
              </a:rPr>
              <a:t>//…getter</a:t>
            </a:r>
            <a:r>
              <a:rPr lang="zh-TW" altLang="en-US" sz="1800" dirty="0">
                <a:latin typeface="Consolas" panose="020B0609020204030204" pitchFamily="49" charset="0"/>
              </a:rPr>
              <a:t>、</a:t>
            </a:r>
            <a:r>
              <a:rPr lang="en-US" altLang="zh-TW" sz="1800" dirty="0">
                <a:latin typeface="Consolas" panose="020B0609020204030204" pitchFamily="49" charset="0"/>
              </a:rPr>
              <a:t>setter</a:t>
            </a:r>
            <a:r>
              <a:rPr lang="zh-TW" altLang="en-US" sz="1800" dirty="0">
                <a:latin typeface="Consolas" panose="020B0609020204030204" pitchFamily="49" charset="0"/>
              </a:rPr>
              <a:t>方法</a:t>
            </a:r>
            <a:endParaRPr lang="en-US" altLang="zh-TW" sz="1800" dirty="0">
              <a:latin typeface="Consolas" panose="020B0609020204030204" pitchFamily="49" charset="0"/>
            </a:endParaRPr>
          </a:p>
          <a:p>
            <a:pPr marL="400050" lvl="2" indent="0" algn="just">
              <a:buNone/>
            </a:pPr>
            <a:r>
              <a:rPr lang="en-US" altLang="zh-TW" sz="1800" dirty="0">
                <a:latin typeface="Consolas" panose="020B0609020204030204" pitchFamily="49" charset="0"/>
              </a:rPr>
              <a:t>}</a:t>
            </a:r>
          </a:p>
        </p:txBody>
      </p:sp>
    </p:spTree>
    <p:extLst>
      <p:ext uri="{BB962C8B-B14F-4D97-AF65-F5344CB8AC3E}">
        <p14:creationId xmlns:p14="http://schemas.microsoft.com/office/powerpoint/2010/main" val="285627762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E208C0-E806-498B-AB05-FDEEAE0FF1EC}"/>
              </a:ext>
            </a:extLst>
          </p:cNvPr>
          <p:cNvSpPr>
            <a:spLocks noGrp="1"/>
          </p:cNvSpPr>
          <p:nvPr>
            <p:ph type="ctrTitle"/>
          </p:nvPr>
        </p:nvSpPr>
        <p:spPr>
          <a:xfrm>
            <a:off x="-95702" y="1202076"/>
            <a:ext cx="10421229" cy="2676241"/>
          </a:xfrm>
        </p:spPr>
        <p:txBody>
          <a:bodyPr>
            <a:normAutofit/>
          </a:bodyPr>
          <a:lstStyle/>
          <a:p>
            <a:pPr algn="ctr"/>
            <a:r>
              <a:rPr lang="en-US" altLang="zh-TW" sz="5400" dirty="0"/>
              <a:t>Module 24</a:t>
            </a:r>
            <a:br>
              <a:rPr lang="en-US" altLang="zh-TW" sz="5400" dirty="0"/>
            </a:br>
            <a:r>
              <a:rPr lang="zh-TW" altLang="en-US" dirty="0"/>
              <a:t>標準標籤基礎</a:t>
            </a:r>
            <a:endParaRPr lang="zh-TW" altLang="en-US" b="1" dirty="0"/>
          </a:p>
        </p:txBody>
      </p:sp>
    </p:spTree>
    <p:extLst>
      <p:ext uri="{BB962C8B-B14F-4D97-AF65-F5344CB8AC3E}">
        <p14:creationId xmlns:p14="http://schemas.microsoft.com/office/powerpoint/2010/main" val="293464793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15311" y="451945"/>
            <a:ext cx="9309147" cy="1320800"/>
          </a:xfrm>
        </p:spPr>
        <p:txBody>
          <a:bodyPr/>
          <a:lstStyle/>
          <a:p>
            <a:r>
              <a:rPr lang="en-US" altLang="zh-TW" sz="3600" dirty="0"/>
              <a:t>23-1 Standard Tags</a:t>
            </a:r>
            <a:r>
              <a:rPr lang="zh-TW" altLang="en-US" sz="3600" dirty="0"/>
              <a:t>簡介</a:t>
            </a:r>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41132" y="1212075"/>
            <a:ext cx="8849710" cy="6344863"/>
          </a:xfrm>
        </p:spPr>
        <p:txBody>
          <a:bodyPr>
            <a:normAutofit/>
          </a:bodyPr>
          <a:lstStyle/>
          <a:p>
            <a:pPr marL="360000" lvl="1" indent="-360000" algn="just"/>
            <a:r>
              <a:rPr lang="en-US" altLang="zh-TW" sz="2000" dirty="0">
                <a:latin typeface="Consolas" panose="020B0609020204030204" pitchFamily="49" charset="0"/>
              </a:rPr>
              <a:t>Standard Tags(</a:t>
            </a:r>
            <a:r>
              <a:rPr lang="zh-TW" altLang="en-US" sz="2000" dirty="0">
                <a:latin typeface="Consolas" panose="020B0609020204030204" pitchFamily="49" charset="0"/>
              </a:rPr>
              <a:t>標準標籤</a:t>
            </a:r>
            <a:r>
              <a:rPr lang="en-US" altLang="zh-TW" sz="2000" dirty="0">
                <a:latin typeface="Consolas" panose="020B0609020204030204" pitchFamily="49" charset="0"/>
              </a:rPr>
              <a:t>)</a:t>
            </a:r>
          </a:p>
          <a:p>
            <a:pPr marL="400050" lvl="2" indent="0" algn="just">
              <a:buNone/>
            </a:pPr>
            <a:r>
              <a:rPr lang="en-US" altLang="zh-TW" sz="2000" dirty="0">
                <a:latin typeface="Consolas" panose="020B0609020204030204" pitchFamily="49" charset="0"/>
              </a:rPr>
              <a:t>JSP</a:t>
            </a:r>
            <a:r>
              <a:rPr lang="zh-TW" altLang="en-US" sz="2000" dirty="0">
                <a:latin typeface="Consolas" panose="020B0609020204030204" pitchFamily="49" charset="0"/>
              </a:rPr>
              <a:t>規格書定義可在</a:t>
            </a:r>
            <a:r>
              <a:rPr lang="en-US" altLang="zh-TW" sz="2000" dirty="0">
                <a:latin typeface="Consolas" panose="020B0609020204030204" pitchFamily="49" charset="0"/>
              </a:rPr>
              <a:t>JSP</a:t>
            </a:r>
            <a:r>
              <a:rPr lang="zh-TW" altLang="en-US" sz="2000" dirty="0">
                <a:latin typeface="Consolas" panose="020B0609020204030204" pitchFamily="49" charset="0"/>
              </a:rPr>
              <a:t>網頁中使用</a:t>
            </a:r>
            <a:r>
              <a:rPr lang="en-US" altLang="zh-TW" sz="2000" dirty="0">
                <a:latin typeface="Consolas" panose="020B0609020204030204" pitchFamily="49" charset="0"/>
              </a:rPr>
              <a:t>Standard Tags(</a:t>
            </a:r>
            <a:r>
              <a:rPr lang="zh-TW" altLang="en-US" sz="2000" dirty="0">
                <a:latin typeface="Consolas" panose="020B0609020204030204" pitchFamily="49" charset="0"/>
              </a:rPr>
              <a:t>標準標籤</a:t>
            </a:r>
            <a:r>
              <a:rPr lang="en-US" altLang="zh-TW" sz="2000" dirty="0">
                <a:latin typeface="Consolas" panose="020B0609020204030204" pitchFamily="49" charset="0"/>
              </a:rPr>
              <a:t>)</a:t>
            </a:r>
            <a:r>
              <a:rPr lang="zh-TW" altLang="en-US" sz="2000" dirty="0">
                <a:latin typeface="Consolas" panose="020B0609020204030204" pitchFamily="49" charset="0"/>
              </a:rPr>
              <a:t>，每個</a:t>
            </a:r>
            <a:r>
              <a:rPr lang="en-US" altLang="zh-TW" sz="2000" dirty="0">
                <a:latin typeface="Consolas" panose="020B0609020204030204" pitchFamily="49" charset="0"/>
              </a:rPr>
              <a:t>Web Container(</a:t>
            </a:r>
            <a:r>
              <a:rPr lang="zh-TW" altLang="en-US" sz="2000" dirty="0">
                <a:latin typeface="Consolas" panose="020B0609020204030204" pitchFamily="49" charset="0"/>
              </a:rPr>
              <a:t>容器</a:t>
            </a:r>
            <a:r>
              <a:rPr lang="en-US" altLang="zh-TW" sz="2000" dirty="0">
                <a:latin typeface="Consolas" panose="020B0609020204030204" pitchFamily="49" charset="0"/>
              </a:rPr>
              <a:t>)</a:t>
            </a:r>
            <a:r>
              <a:rPr lang="zh-TW" altLang="en-US" sz="2000" dirty="0">
                <a:latin typeface="Consolas" panose="020B0609020204030204" pitchFamily="49" charset="0"/>
              </a:rPr>
              <a:t>都必須要支援，以確保任何的應用程式系統都能夠使用</a:t>
            </a:r>
            <a:r>
              <a:rPr lang="en-US" altLang="zh-TW" sz="2000" dirty="0">
                <a:latin typeface="Consolas" panose="020B0609020204030204" pitchFamily="49" charset="0"/>
              </a:rPr>
              <a:t>Standard Tags(</a:t>
            </a:r>
            <a:r>
              <a:rPr lang="zh-TW" altLang="en-US" sz="2000" dirty="0">
                <a:latin typeface="Consolas" panose="020B0609020204030204" pitchFamily="49" charset="0"/>
              </a:rPr>
              <a:t>標準標籤</a:t>
            </a:r>
            <a:r>
              <a:rPr lang="en-US" altLang="zh-TW" sz="2000" dirty="0">
                <a:latin typeface="Consolas" panose="020B0609020204030204" pitchFamily="49" charset="0"/>
              </a:rPr>
              <a:t>)</a:t>
            </a:r>
            <a:r>
              <a:rPr lang="zh-TW" altLang="en-US" sz="2000" dirty="0">
                <a:latin typeface="Consolas" panose="020B0609020204030204" pitchFamily="49" charset="0"/>
              </a:rPr>
              <a:t>，可用來減少</a:t>
            </a:r>
            <a:r>
              <a:rPr lang="en-US" altLang="zh-TW" sz="2000" dirty="0">
                <a:latin typeface="Consolas" panose="020B0609020204030204" pitchFamily="49" charset="0"/>
              </a:rPr>
              <a:t>JSP</a:t>
            </a:r>
            <a:r>
              <a:rPr lang="zh-TW" altLang="en-US" sz="2000" dirty="0">
                <a:latin typeface="Consolas" panose="020B0609020204030204" pitchFamily="49" charset="0"/>
              </a:rPr>
              <a:t>網頁中的</a:t>
            </a:r>
            <a:r>
              <a:rPr lang="en-US" altLang="zh-TW" sz="2000" dirty="0" err="1">
                <a:latin typeface="Consolas" panose="020B0609020204030204" pitchFamily="49" charset="0"/>
              </a:rPr>
              <a:t>Scriptlet</a:t>
            </a:r>
            <a:r>
              <a:rPr lang="zh-TW" altLang="en-US" sz="2000" dirty="0">
                <a:latin typeface="Consolas" panose="020B0609020204030204" pitchFamily="49" charset="0"/>
              </a:rPr>
              <a:t>的</a:t>
            </a:r>
            <a:r>
              <a:rPr lang="en-US" altLang="zh-TW" sz="2000" dirty="0">
                <a:latin typeface="Consolas" panose="020B0609020204030204" pitchFamily="49" charset="0"/>
              </a:rPr>
              <a:t>Java</a:t>
            </a:r>
            <a:r>
              <a:rPr lang="zh-TW" altLang="en-US" sz="2000" dirty="0">
                <a:latin typeface="Consolas" panose="020B0609020204030204" pitchFamily="49" charset="0"/>
              </a:rPr>
              <a:t>程式碼，不過</a:t>
            </a:r>
            <a:r>
              <a:rPr lang="en-US" altLang="zh-TW" sz="2000" dirty="0">
                <a:latin typeface="Consolas" panose="020B0609020204030204" pitchFamily="49" charset="0"/>
              </a:rPr>
              <a:t>Standard Tags(</a:t>
            </a:r>
            <a:r>
              <a:rPr lang="zh-TW" altLang="en-US" sz="2000" dirty="0">
                <a:latin typeface="Consolas" panose="020B0609020204030204" pitchFamily="49" charset="0"/>
              </a:rPr>
              <a:t>標準標籤</a:t>
            </a:r>
            <a:r>
              <a:rPr lang="en-US" altLang="zh-TW" sz="2000" dirty="0">
                <a:latin typeface="Consolas" panose="020B0609020204030204" pitchFamily="49" charset="0"/>
              </a:rPr>
              <a:t>)</a:t>
            </a:r>
            <a:r>
              <a:rPr lang="zh-TW" altLang="en-US" sz="2000" dirty="0">
                <a:latin typeface="Consolas" panose="020B0609020204030204" pitchFamily="49" charset="0"/>
              </a:rPr>
              <a:t>所提供的功能有限，未來可以</a:t>
            </a:r>
            <a:r>
              <a:rPr lang="en-US" altLang="zh-TW" sz="2000" dirty="0">
                <a:latin typeface="Consolas" panose="020B0609020204030204" pitchFamily="49" charset="0"/>
              </a:rPr>
              <a:t>EL</a:t>
            </a:r>
            <a:r>
              <a:rPr lang="zh-TW" altLang="en-US" sz="2000" dirty="0">
                <a:latin typeface="Consolas" panose="020B0609020204030204" pitchFamily="49" charset="0"/>
              </a:rPr>
              <a:t>及</a:t>
            </a:r>
            <a:r>
              <a:rPr lang="en-US" altLang="zh-TW" sz="2000" dirty="0">
                <a:latin typeface="Consolas" panose="020B0609020204030204" pitchFamily="49" charset="0"/>
              </a:rPr>
              <a:t>JSTL</a:t>
            </a:r>
            <a:r>
              <a:rPr lang="zh-TW" altLang="en-US" sz="2000" dirty="0">
                <a:latin typeface="Consolas" panose="020B0609020204030204" pitchFamily="49" charset="0"/>
              </a:rPr>
              <a:t>來提供此方面的需求</a:t>
            </a:r>
          </a:p>
          <a:p>
            <a:pPr marL="360000" lvl="1" indent="-360000" algn="just"/>
            <a:r>
              <a:rPr lang="en-US" altLang="zh-TW" sz="2000" dirty="0">
                <a:latin typeface="Consolas" panose="020B0609020204030204" pitchFamily="49" charset="0"/>
              </a:rPr>
              <a:t>Standard Tags(</a:t>
            </a:r>
            <a:r>
              <a:rPr lang="zh-TW" altLang="en-US" sz="2000" dirty="0">
                <a:latin typeface="Consolas" panose="020B0609020204030204" pitchFamily="49" charset="0"/>
              </a:rPr>
              <a:t>標準標籤</a:t>
            </a:r>
            <a:r>
              <a:rPr lang="en-US" altLang="zh-TW" sz="2000" dirty="0">
                <a:latin typeface="Consolas" panose="020B0609020204030204" pitchFamily="49" charset="0"/>
              </a:rPr>
              <a:t>)</a:t>
            </a:r>
            <a:r>
              <a:rPr lang="zh-TW" altLang="en-US" sz="2000" dirty="0">
                <a:latin typeface="Consolas" panose="020B0609020204030204" pitchFamily="49" charset="0"/>
              </a:rPr>
              <a:t>的語法</a:t>
            </a:r>
            <a:endParaRPr lang="en-US" altLang="zh-TW" sz="2000" dirty="0">
              <a:latin typeface="Consolas" panose="020B0609020204030204" pitchFamily="49" charset="0"/>
            </a:endParaRPr>
          </a:p>
          <a:p>
            <a:pPr marL="400050" lvl="2" indent="0" algn="just">
              <a:buNone/>
            </a:pPr>
            <a:r>
              <a:rPr lang="en-US" altLang="zh-TW" sz="2000" dirty="0">
                <a:latin typeface="Consolas" panose="020B0609020204030204" pitchFamily="49" charset="0"/>
              </a:rPr>
              <a:t>&lt;</a:t>
            </a:r>
            <a:r>
              <a:rPr lang="en-US" altLang="zh-TW" sz="2000" dirty="0" err="1">
                <a:latin typeface="Consolas" panose="020B0609020204030204" pitchFamily="49" charset="0"/>
              </a:rPr>
              <a:t>jsp</a:t>
            </a:r>
            <a:r>
              <a:rPr lang="en-US" altLang="zh-TW" sz="2000" dirty="0">
                <a:latin typeface="Consolas" panose="020B0609020204030204" pitchFamily="49" charset="0"/>
              </a:rPr>
              <a:t>:</a:t>
            </a:r>
            <a:r>
              <a:rPr lang="zh-TW" altLang="en-US" sz="2000" dirty="0">
                <a:latin typeface="Consolas" panose="020B0609020204030204" pitchFamily="49" charset="0"/>
              </a:rPr>
              <a:t>動作名稱 </a:t>
            </a:r>
            <a:r>
              <a:rPr lang="en-US" altLang="zh-TW" sz="2000" dirty="0">
                <a:latin typeface="Consolas" panose="020B0609020204030204" pitchFamily="49" charset="0"/>
              </a:rPr>
              <a:t>[</a:t>
            </a:r>
            <a:r>
              <a:rPr lang="zh-TW" altLang="en-US" sz="2000" dirty="0">
                <a:latin typeface="Consolas" panose="020B0609020204030204" pitchFamily="49" charset="0"/>
              </a:rPr>
              <a:t>屬性</a:t>
            </a:r>
            <a:r>
              <a:rPr lang="en-US" altLang="zh-TW" sz="2000" dirty="0">
                <a:latin typeface="Consolas" panose="020B0609020204030204" pitchFamily="49" charset="0"/>
              </a:rPr>
              <a:t>="</a:t>
            </a:r>
            <a:r>
              <a:rPr lang="zh-TW" altLang="en-US" sz="2000" dirty="0">
                <a:latin typeface="Consolas" panose="020B0609020204030204" pitchFamily="49" charset="0"/>
              </a:rPr>
              <a:t>屬性值</a:t>
            </a:r>
            <a:r>
              <a:rPr lang="en-US" altLang="zh-TW" sz="2000" dirty="0">
                <a:latin typeface="Consolas" panose="020B0609020204030204" pitchFamily="49" charset="0"/>
              </a:rPr>
              <a:t>"]* /&gt;</a:t>
            </a:r>
          </a:p>
        </p:txBody>
      </p:sp>
    </p:spTree>
    <p:extLst>
      <p:ext uri="{BB962C8B-B14F-4D97-AF65-F5344CB8AC3E}">
        <p14:creationId xmlns:p14="http://schemas.microsoft.com/office/powerpoint/2010/main" val="164790694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15311" y="451945"/>
            <a:ext cx="9309147" cy="1320800"/>
          </a:xfrm>
        </p:spPr>
        <p:txBody>
          <a:bodyPr/>
          <a:lstStyle/>
          <a:p>
            <a:r>
              <a:rPr lang="en-US" altLang="zh-TW" sz="3600" dirty="0"/>
              <a:t>23-2 Standard Tags</a:t>
            </a:r>
            <a:r>
              <a:rPr lang="zh-TW" altLang="en-US" sz="3600" dirty="0"/>
              <a:t>的動作名稱</a:t>
            </a:r>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41131" y="1212075"/>
            <a:ext cx="8983327" cy="6344863"/>
          </a:xfrm>
        </p:spPr>
        <p:txBody>
          <a:bodyPr>
            <a:normAutofit/>
          </a:bodyPr>
          <a:lstStyle/>
          <a:p>
            <a:pPr marL="0" lvl="1" indent="0" algn="just">
              <a:buNone/>
            </a:pPr>
            <a:r>
              <a:rPr lang="en-US" altLang="zh-TW" sz="2000" dirty="0">
                <a:latin typeface="Consolas" panose="020B0609020204030204" pitchFamily="49" charset="0"/>
              </a:rPr>
              <a:t>Standard Tags(</a:t>
            </a:r>
            <a:r>
              <a:rPr lang="zh-TW" altLang="en-US" sz="2000" dirty="0">
                <a:latin typeface="Consolas" panose="020B0609020204030204" pitchFamily="49" charset="0"/>
              </a:rPr>
              <a:t>標準標籤</a:t>
            </a:r>
            <a:r>
              <a:rPr lang="en-US" altLang="zh-TW" sz="2000" dirty="0">
                <a:latin typeface="Consolas" panose="020B0609020204030204" pitchFamily="49" charset="0"/>
              </a:rPr>
              <a:t>)</a:t>
            </a:r>
            <a:r>
              <a:rPr lang="zh-TW" altLang="en-US" sz="2000" dirty="0">
                <a:latin typeface="Consolas" panose="020B0609020204030204" pitchFamily="49" charset="0"/>
              </a:rPr>
              <a:t>的動作名稱</a:t>
            </a:r>
            <a:endParaRPr lang="en-US" altLang="zh-TW" sz="2000" dirty="0">
              <a:latin typeface="Consolas" panose="020B0609020204030204" pitchFamily="49" charset="0"/>
            </a:endParaRPr>
          </a:p>
          <a:p>
            <a:pPr marL="360000" lvl="1" indent="-360000" algn="just"/>
            <a:r>
              <a:rPr lang="zh-TW" altLang="en-US" sz="2000" dirty="0">
                <a:latin typeface="Consolas" panose="020B0609020204030204" pitchFamily="49" charset="0"/>
              </a:rPr>
              <a:t>與</a:t>
            </a:r>
            <a:r>
              <a:rPr lang="en-US" altLang="zh-TW" sz="2000" dirty="0">
                <a:latin typeface="Consolas" panose="020B0609020204030204" pitchFamily="49" charset="0"/>
              </a:rPr>
              <a:t>JavaBean</a:t>
            </a:r>
            <a:r>
              <a:rPr lang="zh-TW" altLang="en-US" sz="2000" dirty="0">
                <a:latin typeface="Consolas" panose="020B0609020204030204" pitchFamily="49" charset="0"/>
              </a:rPr>
              <a:t>有關的動作名稱</a:t>
            </a:r>
          </a:p>
          <a:p>
            <a:pPr marL="760050" lvl="2" indent="-360000" algn="just">
              <a:buFont typeface="Wingdings" panose="05000000000000000000" pitchFamily="2" charset="2"/>
              <a:buChar char="l"/>
            </a:pPr>
            <a:r>
              <a:rPr lang="en-US" altLang="zh-TW" sz="2000" dirty="0">
                <a:latin typeface="Consolas" panose="020B0609020204030204" pitchFamily="49" charset="0"/>
              </a:rPr>
              <a:t>&lt;</a:t>
            </a:r>
            <a:r>
              <a:rPr lang="en-US" altLang="zh-TW" sz="2000" dirty="0" err="1">
                <a:latin typeface="Consolas" panose="020B0609020204030204" pitchFamily="49" charset="0"/>
              </a:rPr>
              <a:t>jsp:useBean</a:t>
            </a:r>
            <a:r>
              <a:rPr lang="en-US" altLang="zh-TW" sz="2000" dirty="0">
                <a:latin typeface="Consolas" panose="020B0609020204030204" pitchFamily="49" charset="0"/>
              </a:rPr>
              <a:t>&gt;</a:t>
            </a:r>
          </a:p>
          <a:p>
            <a:pPr marL="760050" lvl="2" indent="-360000" algn="just">
              <a:buFont typeface="Wingdings" panose="05000000000000000000" pitchFamily="2" charset="2"/>
              <a:buChar char="l"/>
            </a:pPr>
            <a:r>
              <a:rPr lang="en-US" altLang="zh-TW" sz="2000" dirty="0">
                <a:latin typeface="Consolas" panose="020B0609020204030204" pitchFamily="49" charset="0"/>
              </a:rPr>
              <a:t>&lt;</a:t>
            </a:r>
            <a:r>
              <a:rPr lang="en-US" altLang="zh-TW" sz="2000" dirty="0" err="1">
                <a:latin typeface="Consolas" panose="020B0609020204030204" pitchFamily="49" charset="0"/>
              </a:rPr>
              <a:t>jsp:setProperty</a:t>
            </a:r>
            <a:r>
              <a:rPr lang="en-US" altLang="zh-TW" sz="2000" dirty="0">
                <a:latin typeface="Consolas" panose="020B0609020204030204" pitchFamily="49" charset="0"/>
              </a:rPr>
              <a:t>&gt;</a:t>
            </a:r>
          </a:p>
          <a:p>
            <a:pPr marL="760050" lvl="2" indent="-360000" algn="just">
              <a:buFont typeface="Wingdings" panose="05000000000000000000" pitchFamily="2" charset="2"/>
              <a:buChar char="l"/>
            </a:pPr>
            <a:r>
              <a:rPr lang="en-US" altLang="zh-TW" sz="2000" dirty="0">
                <a:latin typeface="Consolas" panose="020B0609020204030204" pitchFamily="49" charset="0"/>
              </a:rPr>
              <a:t>&lt;</a:t>
            </a:r>
            <a:r>
              <a:rPr lang="en-US" altLang="zh-TW" sz="2000" dirty="0" err="1">
                <a:latin typeface="Consolas" panose="020B0609020204030204" pitchFamily="49" charset="0"/>
              </a:rPr>
              <a:t>jsp:getProperty</a:t>
            </a:r>
            <a:r>
              <a:rPr lang="en-US" altLang="zh-TW" sz="2000" dirty="0">
                <a:latin typeface="Consolas" panose="020B0609020204030204" pitchFamily="49" charset="0"/>
              </a:rPr>
              <a:t>&gt;</a:t>
            </a:r>
          </a:p>
          <a:p>
            <a:pPr marL="360000" lvl="1" indent="-360000" algn="just"/>
            <a:r>
              <a:rPr lang="zh-TW" altLang="en-US" sz="2000" dirty="0">
                <a:latin typeface="Consolas" panose="020B0609020204030204" pitchFamily="49" charset="0"/>
              </a:rPr>
              <a:t>其他的動作名稱</a:t>
            </a:r>
          </a:p>
          <a:p>
            <a:pPr marL="760050" lvl="2" indent="-360000" algn="just">
              <a:buFont typeface="Wingdings" panose="05000000000000000000" pitchFamily="2" charset="2"/>
              <a:buChar char="l"/>
            </a:pPr>
            <a:r>
              <a:rPr lang="en-US" altLang="zh-TW" sz="2000" dirty="0">
                <a:latin typeface="Consolas" panose="020B0609020204030204" pitchFamily="49" charset="0"/>
              </a:rPr>
              <a:t>&lt;</a:t>
            </a:r>
            <a:r>
              <a:rPr lang="en-US" altLang="zh-TW" sz="2000" dirty="0" err="1">
                <a:latin typeface="Consolas" panose="020B0609020204030204" pitchFamily="49" charset="0"/>
              </a:rPr>
              <a:t>jsp:include</a:t>
            </a:r>
            <a:r>
              <a:rPr lang="en-US" altLang="zh-TW" sz="2000" dirty="0">
                <a:latin typeface="Consolas" panose="020B0609020204030204" pitchFamily="49" charset="0"/>
              </a:rPr>
              <a:t>&gt;</a:t>
            </a:r>
            <a:r>
              <a:rPr lang="zh-TW" altLang="en-US" sz="2000" dirty="0">
                <a:latin typeface="Consolas" panose="020B0609020204030204" pitchFamily="49" charset="0"/>
              </a:rPr>
              <a:t>：包括其他</a:t>
            </a:r>
            <a:r>
              <a:rPr lang="en-US" altLang="zh-TW" sz="2000" dirty="0">
                <a:latin typeface="Consolas" panose="020B0609020204030204" pitchFamily="49" charset="0"/>
              </a:rPr>
              <a:t>JSP</a:t>
            </a:r>
          </a:p>
          <a:p>
            <a:pPr marL="760050" lvl="2" indent="-360000" algn="just">
              <a:buFont typeface="Wingdings" panose="05000000000000000000" pitchFamily="2" charset="2"/>
              <a:buChar char="l"/>
            </a:pPr>
            <a:r>
              <a:rPr lang="en-US" altLang="zh-TW" sz="2000" dirty="0">
                <a:latin typeface="Consolas" panose="020B0609020204030204" pitchFamily="49" charset="0"/>
              </a:rPr>
              <a:t>&lt;</a:t>
            </a:r>
            <a:r>
              <a:rPr lang="en-US" altLang="zh-TW" sz="2000" dirty="0" err="1">
                <a:latin typeface="Consolas" panose="020B0609020204030204" pitchFamily="49" charset="0"/>
              </a:rPr>
              <a:t>jsp:foraward</a:t>
            </a:r>
            <a:r>
              <a:rPr lang="en-US" altLang="zh-TW" sz="2000" dirty="0">
                <a:latin typeface="Consolas" panose="020B0609020204030204" pitchFamily="49" charset="0"/>
              </a:rPr>
              <a:t>&gt;</a:t>
            </a:r>
            <a:r>
              <a:rPr lang="zh-TW" altLang="en-US" sz="2000" dirty="0">
                <a:latin typeface="Consolas" panose="020B0609020204030204" pitchFamily="49" charset="0"/>
              </a:rPr>
              <a:t>：轉發請求給其他</a:t>
            </a:r>
            <a:r>
              <a:rPr lang="en-US" altLang="zh-TW" sz="2000" dirty="0">
                <a:latin typeface="Consolas" panose="020B0609020204030204" pitchFamily="49" charset="0"/>
              </a:rPr>
              <a:t>JSP</a:t>
            </a:r>
          </a:p>
          <a:p>
            <a:pPr marL="760050" lvl="2" indent="-360000" algn="just">
              <a:buFont typeface="Wingdings" panose="05000000000000000000" pitchFamily="2" charset="2"/>
              <a:buChar char="l"/>
            </a:pPr>
            <a:r>
              <a:rPr lang="en-US" altLang="zh-TW" sz="2000" dirty="0">
                <a:latin typeface="Consolas" panose="020B0609020204030204" pitchFamily="49" charset="0"/>
              </a:rPr>
              <a:t>&lt;</a:t>
            </a:r>
            <a:r>
              <a:rPr lang="en-US" altLang="zh-TW" sz="2000" dirty="0" err="1">
                <a:latin typeface="Consolas" panose="020B0609020204030204" pitchFamily="49" charset="0"/>
              </a:rPr>
              <a:t>jsp:plugin</a:t>
            </a:r>
            <a:r>
              <a:rPr lang="en-US" altLang="zh-TW" sz="2000" dirty="0">
                <a:latin typeface="Consolas" panose="020B0609020204030204" pitchFamily="49" charset="0"/>
              </a:rPr>
              <a:t>&gt;</a:t>
            </a:r>
            <a:r>
              <a:rPr lang="zh-TW" altLang="en-US" sz="2000" dirty="0">
                <a:latin typeface="Consolas" panose="020B0609020204030204" pitchFamily="49" charset="0"/>
              </a:rPr>
              <a:t>：可以</a:t>
            </a:r>
            <a:r>
              <a:rPr lang="en-US" altLang="zh-TW" sz="2000" dirty="0">
                <a:latin typeface="Consolas" panose="020B0609020204030204" pitchFamily="49" charset="0"/>
              </a:rPr>
              <a:t>JSP</a:t>
            </a:r>
            <a:r>
              <a:rPr lang="zh-TW" altLang="en-US" sz="2000" dirty="0">
                <a:latin typeface="Consolas" panose="020B0609020204030204" pitchFamily="49" charset="0"/>
              </a:rPr>
              <a:t>頁面插入</a:t>
            </a:r>
            <a:r>
              <a:rPr lang="en-US" altLang="zh-TW" sz="2000" dirty="0">
                <a:latin typeface="Consolas" panose="020B0609020204030204" pitchFamily="49" charset="0"/>
              </a:rPr>
              <a:t>Java Applet</a:t>
            </a:r>
            <a:r>
              <a:rPr lang="zh-TW" altLang="en-US" sz="2000" dirty="0">
                <a:latin typeface="Consolas" panose="020B0609020204030204" pitchFamily="49" charset="0"/>
              </a:rPr>
              <a:t>小程式或</a:t>
            </a:r>
            <a:r>
              <a:rPr lang="en-US" altLang="zh-TW" sz="2000" dirty="0">
                <a:latin typeface="Consolas" panose="020B0609020204030204" pitchFamily="49" charset="0"/>
              </a:rPr>
              <a:t>JavaBean</a:t>
            </a:r>
          </a:p>
          <a:p>
            <a:pPr marL="760050" lvl="2" indent="-360000" algn="just">
              <a:buFont typeface="Wingdings" panose="05000000000000000000" pitchFamily="2" charset="2"/>
              <a:buChar char="l"/>
            </a:pPr>
            <a:r>
              <a:rPr lang="en-US" altLang="zh-TW" sz="2000" dirty="0">
                <a:latin typeface="Consolas" panose="020B0609020204030204" pitchFamily="49" charset="0"/>
              </a:rPr>
              <a:t>&lt;</a:t>
            </a:r>
            <a:r>
              <a:rPr lang="en-US" altLang="zh-TW" sz="2000" dirty="0" err="1">
                <a:latin typeface="Consolas" panose="020B0609020204030204" pitchFamily="49" charset="0"/>
              </a:rPr>
              <a:t>jsp:param</a:t>
            </a:r>
            <a:r>
              <a:rPr lang="en-US" altLang="zh-TW" sz="2000" dirty="0">
                <a:latin typeface="Consolas" panose="020B0609020204030204" pitchFamily="49" charset="0"/>
              </a:rPr>
              <a:t>&gt;</a:t>
            </a:r>
            <a:r>
              <a:rPr lang="zh-TW" altLang="en-US" sz="2000" dirty="0">
                <a:latin typeface="Consolas" panose="020B0609020204030204" pitchFamily="49" charset="0"/>
              </a:rPr>
              <a:t>：跟以上三個標籤搭配使用以傳值</a:t>
            </a:r>
            <a:endParaRPr lang="en-US" altLang="zh-TW" sz="2000" dirty="0">
              <a:latin typeface="Consolas" panose="020B0609020204030204" pitchFamily="49" charset="0"/>
            </a:endParaRPr>
          </a:p>
          <a:p>
            <a:pPr marL="760050" lvl="2" indent="-360000" algn="just">
              <a:buFont typeface="Wingdings" panose="05000000000000000000" pitchFamily="2" charset="2"/>
              <a:buChar char="l"/>
            </a:pPr>
            <a:endParaRPr lang="en-US" altLang="zh-TW" sz="2000" dirty="0">
              <a:latin typeface="Consolas" panose="020B0609020204030204" pitchFamily="49" charset="0"/>
            </a:endParaRPr>
          </a:p>
        </p:txBody>
      </p:sp>
    </p:spTree>
    <p:extLst>
      <p:ext uri="{BB962C8B-B14F-4D97-AF65-F5344CB8AC3E}">
        <p14:creationId xmlns:p14="http://schemas.microsoft.com/office/powerpoint/2010/main" val="391135380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p:txBody>
          <a:bodyPr/>
          <a:lstStyle/>
          <a:p>
            <a:r>
              <a:rPr lang="en-US" altLang="zh-TW" sz="3600" dirty="0"/>
              <a:t>2-2 </a:t>
            </a:r>
            <a:r>
              <a:rPr lang="zh-TW" altLang="en-US" sz="3600" dirty="0"/>
              <a:t>動態網頁設計環境的安裝與設定</a:t>
            </a:r>
            <a:r>
              <a:rPr lang="en-US" altLang="zh-TW" dirty="0"/>
              <a:t>(2)</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77334" y="1441398"/>
            <a:ext cx="9668742" cy="4807002"/>
          </a:xfrm>
        </p:spPr>
        <p:txBody>
          <a:bodyPr>
            <a:normAutofit/>
          </a:bodyPr>
          <a:lstStyle/>
          <a:p>
            <a:pPr marL="0" indent="0">
              <a:buNone/>
            </a:pPr>
            <a:r>
              <a:rPr lang="en-US" altLang="zh-TW" sz="2000" dirty="0"/>
              <a:t>Eclipse IDE</a:t>
            </a:r>
            <a:r>
              <a:rPr lang="zh-TW" altLang="en-US" sz="2000" dirty="0"/>
              <a:t>整合開發工具安裝與設定</a:t>
            </a:r>
            <a:endParaRPr lang="en-US" altLang="zh-TW" sz="2000" dirty="0"/>
          </a:p>
          <a:p>
            <a:pPr marL="457200" indent="-457200">
              <a:buFont typeface="+mj-lt"/>
              <a:buAutoNum type="arabicPeriod"/>
            </a:pPr>
            <a:r>
              <a:rPr lang="zh-TW" altLang="en-US" sz="2000" dirty="0"/>
              <a:t>下載</a:t>
            </a:r>
            <a:r>
              <a:rPr lang="zh-TW" altLang="en-US" sz="2000"/>
              <a:t>參考網站：</a:t>
            </a:r>
            <a:r>
              <a:rPr lang="en-US" altLang="zh-TW" sz="2000">
                <a:hlinkClick r:id="rId2"/>
              </a:rPr>
              <a:t>https://</a:t>
            </a:r>
            <a:r>
              <a:rPr lang="en-US" altLang="zh-TW" sz="2000" dirty="0">
                <a:hlinkClick r:id="rId2"/>
              </a:rPr>
              <a:t>www.eclipse.org/downloads/</a:t>
            </a:r>
            <a:endParaRPr lang="en-US" altLang="zh-TW" sz="2000" dirty="0"/>
          </a:p>
          <a:p>
            <a:pPr marL="457200" indent="-457200">
              <a:buFont typeface="+mj-lt"/>
              <a:buAutoNum type="arabicPeriod"/>
            </a:pPr>
            <a:r>
              <a:rPr lang="zh-TW" altLang="en-US" sz="2000" dirty="0"/>
              <a:t>安裝完成後，第一次啟動須設定工作區域</a:t>
            </a:r>
            <a:r>
              <a:rPr lang="en-US" altLang="zh-TW" sz="2000" dirty="0"/>
              <a:t>workspace</a:t>
            </a:r>
          </a:p>
          <a:p>
            <a:pPr marL="720000" lvl="2" indent="0">
              <a:buNone/>
            </a:pPr>
            <a:r>
              <a:rPr lang="zh-TW" altLang="en-US" sz="2000"/>
              <a:t>例如：</a:t>
            </a:r>
            <a:r>
              <a:rPr lang="en-US" altLang="zh-TW" sz="2000"/>
              <a:t>C:\</a:t>
            </a:r>
            <a:r>
              <a:rPr lang="en-US" altLang="zh-TW" sz="2000" dirty="0"/>
              <a:t>DataSource\xxxworkspace</a:t>
            </a:r>
          </a:p>
          <a:p>
            <a:pPr marL="457200" indent="-457200">
              <a:buFont typeface="+mj-lt"/>
              <a:buAutoNum type="arabicPeriod"/>
            </a:pPr>
            <a:r>
              <a:rPr lang="zh-TW" altLang="en-US" sz="2000" dirty="0"/>
              <a:t>建立伺服器</a:t>
            </a:r>
            <a:r>
              <a:rPr lang="en-US" altLang="zh-TW" sz="2000" dirty="0"/>
              <a:t>(Server)</a:t>
            </a:r>
          </a:p>
          <a:p>
            <a:pPr marL="457200" indent="-457200">
              <a:buFont typeface="+mj-lt"/>
              <a:buAutoNum type="arabicPeriod"/>
            </a:pPr>
            <a:r>
              <a:rPr lang="zh-TW" altLang="en-US" sz="2000" dirty="0"/>
              <a:t>建立動態</a:t>
            </a:r>
            <a:r>
              <a:rPr lang="en-US" altLang="zh-TW" sz="2000" dirty="0"/>
              <a:t>Web</a:t>
            </a:r>
            <a:r>
              <a:rPr lang="zh-TW" altLang="en-US" sz="2000" dirty="0"/>
              <a:t>專案</a:t>
            </a:r>
            <a:r>
              <a:rPr lang="en-US" altLang="zh-TW" sz="2000" dirty="0"/>
              <a:t>(Dynamic Web Project)</a:t>
            </a:r>
          </a:p>
          <a:p>
            <a:pPr marL="457200" indent="-457200">
              <a:buFont typeface="+mj-lt"/>
              <a:buAutoNum type="arabicPeriod"/>
            </a:pPr>
            <a:r>
              <a:rPr lang="zh-TW" altLang="en-US" sz="2000" dirty="0"/>
              <a:t>設定開發環境內碼</a:t>
            </a:r>
            <a:r>
              <a:rPr lang="en-US" altLang="zh-TW" sz="2000" dirty="0"/>
              <a:t>(UTF-8)</a:t>
            </a:r>
          </a:p>
          <a:p>
            <a:pPr marL="457200" indent="-457200">
              <a:buFont typeface="+mj-lt"/>
              <a:buAutoNum type="arabicPeriod"/>
            </a:pPr>
            <a:r>
              <a:rPr lang="zh-TW" altLang="en-US" sz="2000" dirty="0"/>
              <a:t>加入範例程式進行測試</a:t>
            </a:r>
            <a:endParaRPr lang="en-US" altLang="zh-TW" sz="2000" dirty="0"/>
          </a:p>
          <a:p>
            <a:pPr marL="0" indent="0">
              <a:buNone/>
            </a:pPr>
            <a:endParaRPr lang="en-US" altLang="zh-TW" sz="2000" dirty="0"/>
          </a:p>
        </p:txBody>
      </p:sp>
    </p:spTree>
    <p:extLst>
      <p:ext uri="{BB962C8B-B14F-4D97-AF65-F5344CB8AC3E}">
        <p14:creationId xmlns:p14="http://schemas.microsoft.com/office/powerpoint/2010/main" val="17869915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10026868" cy="1320800"/>
          </a:xfrm>
        </p:spPr>
        <p:txBody>
          <a:bodyPr/>
          <a:lstStyle/>
          <a:p>
            <a:r>
              <a:rPr lang="en-US" altLang="zh-TW" sz="3600" dirty="0"/>
              <a:t>23-2 </a:t>
            </a:r>
            <a:r>
              <a:rPr lang="en-US" altLang="zh-TW" sz="3600" dirty="0" err="1"/>
              <a:t>setProperty</a:t>
            </a:r>
            <a:r>
              <a:rPr lang="zh-TW" altLang="en-US" sz="3600" dirty="0"/>
              <a:t>、</a:t>
            </a:r>
            <a:r>
              <a:rPr lang="en-US" altLang="zh-TW" sz="3600" dirty="0" err="1"/>
              <a:t>getProperty</a:t>
            </a:r>
            <a:r>
              <a:rPr lang="zh-TW" altLang="en-US" sz="3600" dirty="0"/>
              <a:t>、</a:t>
            </a:r>
            <a:r>
              <a:rPr lang="en-US" altLang="zh-TW" sz="3600" dirty="0" err="1"/>
              <a:t>useBean</a:t>
            </a:r>
            <a:r>
              <a:rPr lang="en-US" altLang="zh-TW" sz="3600" dirty="0"/>
              <a:t>(1)</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67862" y="660400"/>
            <a:ext cx="9743090" cy="6344863"/>
          </a:xfrm>
        </p:spPr>
        <p:txBody>
          <a:bodyPr>
            <a:normAutofit/>
          </a:bodyPr>
          <a:lstStyle/>
          <a:p>
            <a:pPr marL="360000" lvl="1" indent="-360000" algn="just"/>
            <a:r>
              <a:rPr lang="en-US" altLang="zh-TW" sz="2000" dirty="0" err="1">
                <a:latin typeface="Consolas" panose="020B0609020204030204" pitchFamily="49" charset="0"/>
              </a:rPr>
              <a:t>useBean</a:t>
            </a:r>
            <a:r>
              <a:rPr lang="zh-TW" altLang="en-US" sz="2000" dirty="0">
                <a:latin typeface="Consolas" panose="020B0609020204030204" pitchFamily="49" charset="0"/>
              </a:rPr>
              <a:t>標籤語法</a:t>
            </a:r>
            <a:endParaRPr lang="en-US" altLang="zh-TW" sz="2000" dirty="0">
              <a:latin typeface="Consolas" panose="020B0609020204030204" pitchFamily="49" charset="0"/>
            </a:endParaRPr>
          </a:p>
          <a:p>
            <a:pPr marL="400050" lvl="2" indent="0" algn="just">
              <a:buNone/>
            </a:pPr>
            <a:r>
              <a:rPr lang="en-US" altLang="zh-TW" sz="2000" dirty="0">
                <a:latin typeface="Consolas" panose="020B0609020204030204" pitchFamily="49" charset="0"/>
              </a:rPr>
              <a:t>&lt;</a:t>
            </a:r>
            <a:r>
              <a:rPr lang="en-US" altLang="zh-TW" sz="2000" dirty="0" err="1">
                <a:latin typeface="Consolas" panose="020B0609020204030204" pitchFamily="49" charset="0"/>
              </a:rPr>
              <a:t>jsp:useBean</a:t>
            </a:r>
            <a:r>
              <a:rPr lang="en-US" altLang="zh-TW" sz="2000" dirty="0">
                <a:latin typeface="Consolas" panose="020B0609020204030204" pitchFamily="49" charset="0"/>
              </a:rPr>
              <a:t> id="</a:t>
            </a:r>
            <a:r>
              <a:rPr lang="en-US" altLang="zh-TW" sz="2000" dirty="0" err="1">
                <a:latin typeface="Consolas" panose="020B0609020204030204" pitchFamily="49" charset="0"/>
              </a:rPr>
              <a:t>beanName</a:t>
            </a:r>
            <a:r>
              <a:rPr lang="en-US" altLang="zh-TW" sz="2000" dirty="0">
                <a:latin typeface="Consolas" panose="020B0609020204030204" pitchFamily="49" charset="0"/>
              </a:rPr>
              <a:t>"</a:t>
            </a:r>
          </a:p>
          <a:p>
            <a:pPr marL="400050" lvl="2" indent="0" algn="just">
              <a:buNone/>
            </a:pPr>
            <a:r>
              <a:rPr lang="en-US" altLang="zh-TW" sz="2000" dirty="0">
                <a:latin typeface="Consolas" panose="020B0609020204030204" pitchFamily="49" charset="0"/>
              </a:rPr>
              <a:t>class="</a:t>
            </a:r>
            <a:r>
              <a:rPr lang="en-US" altLang="zh-TW" sz="2000" dirty="0" err="1">
                <a:latin typeface="Consolas" panose="020B0609020204030204" pitchFamily="49" charset="0"/>
              </a:rPr>
              <a:t>packageName.classname</a:t>
            </a:r>
            <a:r>
              <a:rPr lang="en-US" altLang="zh-TW" sz="2000" dirty="0">
                <a:latin typeface="Consolas" panose="020B0609020204030204" pitchFamily="49" charset="0"/>
              </a:rPr>
              <a:t>"</a:t>
            </a:r>
          </a:p>
          <a:p>
            <a:pPr marL="400050" lvl="2" indent="0" algn="just">
              <a:buNone/>
            </a:pPr>
            <a:r>
              <a:rPr lang="en-US" altLang="zh-TW" sz="2000" dirty="0">
                <a:latin typeface="Consolas" panose="020B0609020204030204" pitchFamily="49" charset="0"/>
              </a:rPr>
              <a:t>scope="</a:t>
            </a:r>
            <a:r>
              <a:rPr lang="en-US" altLang="zh-TW" sz="2000" dirty="0" err="1">
                <a:latin typeface="Consolas" panose="020B0609020204030204" pitchFamily="49" charset="0"/>
              </a:rPr>
              <a:t>page|request|session|application</a:t>
            </a:r>
            <a:r>
              <a:rPr lang="en-US" altLang="zh-TW" sz="2000" dirty="0">
                <a:latin typeface="Consolas" panose="020B0609020204030204" pitchFamily="49" charset="0"/>
              </a:rPr>
              <a:t>" /&gt;</a:t>
            </a:r>
          </a:p>
          <a:p>
            <a:pPr marL="400050" lvl="2" indent="0" algn="just">
              <a:buNone/>
            </a:pPr>
            <a:endParaRPr lang="en-US" altLang="zh-TW" sz="2000" dirty="0">
              <a:latin typeface="Consolas" panose="020B0609020204030204" pitchFamily="49" charset="0"/>
            </a:endParaRPr>
          </a:p>
          <a:p>
            <a:pPr marL="360000" lvl="1" indent="-360000" algn="just"/>
            <a:r>
              <a:rPr lang="en-US" altLang="zh-TW" sz="2000" dirty="0" err="1">
                <a:latin typeface="Consolas" panose="020B0609020204030204" pitchFamily="49" charset="0"/>
              </a:rPr>
              <a:t>useBean</a:t>
            </a:r>
            <a:r>
              <a:rPr lang="zh-TW" altLang="en-US" sz="2000" dirty="0">
                <a:latin typeface="Consolas" panose="020B0609020204030204" pitchFamily="49" charset="0"/>
              </a:rPr>
              <a:t>標籤的語法簡介</a:t>
            </a:r>
            <a:endParaRPr lang="en-US" altLang="zh-TW" sz="2000" dirty="0">
              <a:latin typeface="Consolas" panose="020B0609020204030204" pitchFamily="49" charset="0"/>
            </a:endParaRPr>
          </a:p>
          <a:p>
            <a:pPr marL="400050" lvl="2" indent="0" algn="just">
              <a:buNone/>
            </a:pPr>
            <a:r>
              <a:rPr lang="zh-TW" altLang="en-US" sz="2000" dirty="0">
                <a:latin typeface="Consolas" panose="020B0609020204030204" pitchFamily="49" charset="0"/>
              </a:rPr>
              <a:t>在指定的範圍內尋找以</a:t>
            </a:r>
            <a:r>
              <a:rPr lang="en-US" altLang="zh-TW" sz="2000" dirty="0">
                <a:latin typeface="Consolas" panose="020B0609020204030204" pitchFamily="49" charset="0"/>
              </a:rPr>
              <a:t>id</a:t>
            </a:r>
            <a:r>
              <a:rPr lang="zh-TW" altLang="en-US" sz="2000" dirty="0">
                <a:latin typeface="Consolas" panose="020B0609020204030204" pitchFamily="49" charset="0"/>
              </a:rPr>
              <a:t>名稱為識別名稱，型別為</a:t>
            </a:r>
            <a:r>
              <a:rPr lang="en-US" altLang="zh-TW" sz="2000" dirty="0" err="1">
                <a:latin typeface="Consolas" panose="020B0609020204030204" pitchFamily="49" charset="0"/>
              </a:rPr>
              <a:t>packageName.classname</a:t>
            </a:r>
            <a:r>
              <a:rPr lang="zh-TW" altLang="en-US" sz="2000" dirty="0">
                <a:latin typeface="Consolas" panose="020B0609020204030204" pitchFamily="49" charset="0"/>
              </a:rPr>
              <a:t>的屬性物件實體，並將此物件實體存入變數</a:t>
            </a:r>
            <a:r>
              <a:rPr lang="en-US" altLang="zh-TW" sz="2000" dirty="0" err="1">
                <a:latin typeface="Consolas" panose="020B0609020204030204" pitchFamily="49" charset="0"/>
              </a:rPr>
              <a:t>BeanName</a:t>
            </a:r>
            <a:r>
              <a:rPr lang="zh-TW" altLang="en-US" sz="2000" dirty="0">
                <a:latin typeface="Consolas" panose="020B0609020204030204" pitchFamily="49" charset="0"/>
              </a:rPr>
              <a:t>內。如果不存在，會建立新的</a:t>
            </a:r>
            <a:r>
              <a:rPr lang="en-US" altLang="zh-TW" sz="2000" dirty="0" err="1">
                <a:latin typeface="Consolas" panose="020B0609020204030204" pitchFamily="49" charset="0"/>
              </a:rPr>
              <a:t>javaBean</a:t>
            </a:r>
            <a:r>
              <a:rPr lang="zh-TW" altLang="en-US" sz="2000" dirty="0">
                <a:latin typeface="Consolas" panose="020B0609020204030204" pitchFamily="49" charset="0"/>
              </a:rPr>
              <a:t>物件，並以</a:t>
            </a:r>
            <a:r>
              <a:rPr lang="en-US" altLang="zh-TW" sz="2000" dirty="0">
                <a:latin typeface="Consolas" panose="020B0609020204030204" pitchFamily="49" charset="0"/>
              </a:rPr>
              <a:t>id</a:t>
            </a:r>
            <a:r>
              <a:rPr lang="zh-TW" altLang="en-US" sz="2000" dirty="0">
                <a:latin typeface="Consolas" panose="020B0609020204030204" pitchFamily="49" charset="0"/>
              </a:rPr>
              <a:t>名稱為識別名稱，放置於指定的</a:t>
            </a:r>
            <a:r>
              <a:rPr lang="en-US" altLang="zh-TW" sz="2000" dirty="0">
                <a:latin typeface="Consolas" panose="020B0609020204030204" pitchFamily="49" charset="0"/>
              </a:rPr>
              <a:t>scope</a:t>
            </a:r>
            <a:r>
              <a:rPr lang="zh-TW" altLang="en-US" sz="2000" dirty="0">
                <a:latin typeface="Consolas" panose="020B0609020204030204" pitchFamily="49" charset="0"/>
              </a:rPr>
              <a:t>範圍內提供存取。</a:t>
            </a:r>
          </a:p>
          <a:p>
            <a:pPr marL="1143000" lvl="3" indent="-285750" algn="just">
              <a:buFont typeface="Wingdings" panose="05000000000000000000" pitchFamily="2" charset="2"/>
              <a:buChar char="l"/>
            </a:pPr>
            <a:r>
              <a:rPr lang="en-US" altLang="zh-TW" sz="2000" dirty="0" err="1">
                <a:latin typeface="Consolas" panose="020B0609020204030204" pitchFamily="49" charset="0"/>
              </a:rPr>
              <a:t>id:javaBean</a:t>
            </a:r>
            <a:r>
              <a:rPr lang="zh-TW" altLang="en-US" sz="2000" dirty="0">
                <a:latin typeface="Consolas" panose="020B0609020204030204" pitchFamily="49" charset="0"/>
              </a:rPr>
              <a:t>的識別名稱</a:t>
            </a:r>
          </a:p>
          <a:p>
            <a:pPr marL="1143000" lvl="3" indent="-285750" algn="just">
              <a:buFont typeface="Wingdings" panose="05000000000000000000" pitchFamily="2" charset="2"/>
              <a:buChar char="l"/>
            </a:pPr>
            <a:r>
              <a:rPr lang="en-US" altLang="zh-TW" sz="2000" dirty="0" err="1">
                <a:latin typeface="Consolas" panose="020B0609020204030204" pitchFamily="49" charset="0"/>
              </a:rPr>
              <a:t>class:javaBean</a:t>
            </a:r>
            <a:r>
              <a:rPr lang="en-US" altLang="zh-TW" sz="2000" dirty="0">
                <a:latin typeface="Consolas" panose="020B0609020204030204" pitchFamily="49" charset="0"/>
              </a:rPr>
              <a:t> fully-qualify </a:t>
            </a:r>
            <a:r>
              <a:rPr lang="en-US" altLang="zh-TW" sz="2000" dirty="0" err="1">
                <a:latin typeface="Consolas" panose="020B0609020204030204" pitchFamily="49" charset="0"/>
              </a:rPr>
              <a:t>classname</a:t>
            </a:r>
            <a:r>
              <a:rPr lang="en-US" altLang="zh-TW" sz="2000" dirty="0">
                <a:latin typeface="Consolas" panose="020B0609020204030204" pitchFamily="49" charset="0"/>
              </a:rPr>
              <a:t>(</a:t>
            </a:r>
            <a:r>
              <a:rPr lang="zh-TW" altLang="en-US" sz="2000" dirty="0">
                <a:latin typeface="Consolas" panose="020B0609020204030204" pitchFamily="49" charset="0"/>
              </a:rPr>
              <a:t>完整類別名稱包含套件及類別名稱</a:t>
            </a:r>
            <a:r>
              <a:rPr lang="en-US" altLang="zh-TW" sz="2000" dirty="0">
                <a:latin typeface="Consolas" panose="020B0609020204030204" pitchFamily="49" charset="0"/>
              </a:rPr>
              <a:t>)</a:t>
            </a:r>
          </a:p>
          <a:p>
            <a:pPr marL="1143000" lvl="3" indent="-285750" algn="just">
              <a:buFont typeface="Wingdings" panose="05000000000000000000" pitchFamily="2" charset="2"/>
              <a:buChar char="l"/>
            </a:pPr>
            <a:r>
              <a:rPr lang="en-US" altLang="zh-TW" sz="2000" dirty="0">
                <a:latin typeface="Consolas" panose="020B0609020204030204" pitchFamily="49" charset="0"/>
              </a:rPr>
              <a:t>scope</a:t>
            </a:r>
            <a:r>
              <a:rPr lang="zh-TW" altLang="en-US" sz="2000" dirty="0">
                <a:latin typeface="Consolas" panose="020B0609020204030204" pitchFamily="49" charset="0"/>
              </a:rPr>
              <a:t>範圍</a:t>
            </a:r>
            <a:r>
              <a:rPr lang="en-US" altLang="zh-TW" sz="2000" dirty="0">
                <a:latin typeface="Consolas" panose="020B0609020204030204" pitchFamily="49" charset="0"/>
              </a:rPr>
              <a:t>:</a:t>
            </a:r>
            <a:r>
              <a:rPr lang="zh-TW" altLang="en-US" sz="2000" dirty="0">
                <a:latin typeface="Consolas" panose="020B0609020204030204" pitchFamily="49" charset="0"/>
              </a:rPr>
              <a:t>指定</a:t>
            </a:r>
            <a:r>
              <a:rPr lang="en-US" altLang="zh-TW" sz="2000" dirty="0" err="1">
                <a:latin typeface="Consolas" panose="020B0609020204030204" pitchFamily="49" charset="0"/>
              </a:rPr>
              <a:t>javaBean</a:t>
            </a:r>
            <a:r>
              <a:rPr lang="zh-TW" altLang="en-US" sz="2000" dirty="0">
                <a:latin typeface="Consolas" panose="020B0609020204030204" pitchFamily="49" charset="0"/>
              </a:rPr>
              <a:t>物件的存取範圍，共有四個範圍</a:t>
            </a:r>
            <a:r>
              <a:rPr lang="en-US" altLang="zh-TW" sz="2000" dirty="0">
                <a:latin typeface="Consolas" panose="020B0609020204030204" pitchFamily="49" charset="0"/>
              </a:rPr>
              <a:t>(page</a:t>
            </a:r>
            <a:r>
              <a:rPr lang="zh-TW" altLang="en-US" sz="2000" dirty="0">
                <a:latin typeface="Consolas" panose="020B0609020204030204" pitchFamily="49" charset="0"/>
              </a:rPr>
              <a:t>、</a:t>
            </a:r>
            <a:r>
              <a:rPr lang="en-US" altLang="zh-TW" sz="2000" dirty="0">
                <a:latin typeface="Consolas" panose="020B0609020204030204" pitchFamily="49" charset="0"/>
              </a:rPr>
              <a:t>request</a:t>
            </a:r>
            <a:r>
              <a:rPr lang="zh-TW" altLang="en-US" sz="2000" dirty="0">
                <a:latin typeface="Consolas" panose="020B0609020204030204" pitchFamily="49" charset="0"/>
              </a:rPr>
              <a:t>、</a:t>
            </a:r>
            <a:r>
              <a:rPr lang="en-US" altLang="zh-TW" sz="2000" dirty="0">
                <a:latin typeface="Consolas" panose="020B0609020204030204" pitchFamily="49" charset="0"/>
              </a:rPr>
              <a:t>session</a:t>
            </a:r>
            <a:r>
              <a:rPr lang="zh-TW" altLang="en-US" sz="2000" dirty="0">
                <a:latin typeface="Consolas" panose="020B0609020204030204" pitchFamily="49" charset="0"/>
              </a:rPr>
              <a:t>及</a:t>
            </a:r>
            <a:r>
              <a:rPr lang="en-US" altLang="zh-TW" sz="2000" dirty="0">
                <a:latin typeface="Consolas" panose="020B0609020204030204" pitchFamily="49" charset="0"/>
              </a:rPr>
              <a:t>application)</a:t>
            </a:r>
            <a:r>
              <a:rPr lang="zh-TW" altLang="en-US" sz="2000" dirty="0">
                <a:latin typeface="Consolas" panose="020B0609020204030204" pitchFamily="49" charset="0"/>
              </a:rPr>
              <a:t>，預設為</a:t>
            </a:r>
            <a:r>
              <a:rPr lang="en-US" altLang="zh-TW" sz="2000" dirty="0">
                <a:latin typeface="Consolas" panose="020B0609020204030204" pitchFamily="49" charset="0"/>
              </a:rPr>
              <a:t>page</a:t>
            </a:r>
            <a:r>
              <a:rPr lang="zh-TW" altLang="en-US" sz="2000" dirty="0">
                <a:latin typeface="Consolas" panose="020B0609020204030204" pitchFamily="49" charset="0"/>
              </a:rPr>
              <a:t>存取範圍</a:t>
            </a:r>
            <a:endParaRPr lang="en-US" altLang="zh-TW" sz="2000" dirty="0">
              <a:latin typeface="Consolas" panose="020B0609020204030204" pitchFamily="49" charset="0"/>
            </a:endParaRPr>
          </a:p>
        </p:txBody>
      </p:sp>
    </p:spTree>
    <p:extLst>
      <p:ext uri="{BB962C8B-B14F-4D97-AF65-F5344CB8AC3E}">
        <p14:creationId xmlns:p14="http://schemas.microsoft.com/office/powerpoint/2010/main" val="273187505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10026868" cy="1320800"/>
          </a:xfrm>
        </p:spPr>
        <p:txBody>
          <a:bodyPr/>
          <a:lstStyle/>
          <a:p>
            <a:r>
              <a:rPr lang="en-US" altLang="zh-TW" sz="3600" dirty="0"/>
              <a:t>23-2 </a:t>
            </a:r>
            <a:r>
              <a:rPr lang="en-US" altLang="zh-TW" sz="3600" dirty="0" err="1"/>
              <a:t>setProperty</a:t>
            </a:r>
            <a:r>
              <a:rPr lang="zh-TW" altLang="en-US" sz="3600" dirty="0"/>
              <a:t>、</a:t>
            </a:r>
            <a:r>
              <a:rPr lang="en-US" altLang="zh-TW" sz="3600" dirty="0" err="1"/>
              <a:t>getProperty</a:t>
            </a:r>
            <a:r>
              <a:rPr lang="zh-TW" altLang="en-US" sz="3600" dirty="0"/>
              <a:t>、</a:t>
            </a:r>
            <a:r>
              <a:rPr lang="en-US" altLang="zh-TW" sz="3600" dirty="0" err="1"/>
              <a:t>useBean</a:t>
            </a:r>
            <a:r>
              <a:rPr lang="en-US" altLang="zh-TW" sz="3600" dirty="0"/>
              <a:t>(2)</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67862" y="660400"/>
            <a:ext cx="9743090" cy="6344863"/>
          </a:xfrm>
        </p:spPr>
        <p:txBody>
          <a:bodyPr>
            <a:normAutofit/>
          </a:bodyPr>
          <a:lstStyle/>
          <a:p>
            <a:pPr marL="360000" lvl="1" indent="-360000" algn="just"/>
            <a:r>
              <a:rPr lang="en-US" altLang="zh-TW" sz="2000" dirty="0" err="1">
                <a:latin typeface="Consolas" panose="020B0609020204030204" pitchFamily="49" charset="0"/>
              </a:rPr>
              <a:t>setProperty</a:t>
            </a:r>
            <a:r>
              <a:rPr lang="zh-TW" altLang="en-US" sz="2000" dirty="0">
                <a:latin typeface="Consolas" panose="020B0609020204030204" pitchFamily="49" charset="0"/>
              </a:rPr>
              <a:t>標籤語法</a:t>
            </a:r>
            <a:endParaRPr lang="en-US" altLang="zh-TW" sz="2000" dirty="0">
              <a:latin typeface="Consolas" panose="020B0609020204030204" pitchFamily="49" charset="0"/>
            </a:endParaRPr>
          </a:p>
          <a:p>
            <a:pPr marL="742950" lvl="2" indent="-342900" algn="just">
              <a:buFont typeface="+mj-lt"/>
              <a:buAutoNum type="arabicPeriod"/>
            </a:pPr>
            <a:r>
              <a:rPr lang="en-US" altLang="zh-TW" sz="2000" dirty="0">
                <a:latin typeface="Consolas" panose="020B0609020204030204" pitchFamily="49" charset="0"/>
              </a:rPr>
              <a:t>&lt;</a:t>
            </a:r>
            <a:r>
              <a:rPr lang="en-US" altLang="zh-TW" sz="2000" dirty="0" err="1">
                <a:latin typeface="Consolas" panose="020B0609020204030204" pitchFamily="49" charset="0"/>
              </a:rPr>
              <a:t>jsp</a:t>
            </a:r>
            <a:r>
              <a:rPr lang="en-US" altLang="zh-TW" sz="2000" dirty="0">
                <a:latin typeface="Consolas" panose="020B0609020204030204" pitchFamily="49" charset="0"/>
              </a:rPr>
              <a:t>: </a:t>
            </a:r>
            <a:r>
              <a:rPr lang="en-US" altLang="zh-TW" sz="2000" dirty="0" err="1">
                <a:latin typeface="Consolas" panose="020B0609020204030204" pitchFamily="49" charset="0"/>
              </a:rPr>
              <a:t>setProperty</a:t>
            </a:r>
            <a:r>
              <a:rPr lang="en-US" altLang="zh-TW" sz="2000" dirty="0">
                <a:latin typeface="Consolas" panose="020B0609020204030204" pitchFamily="49" charset="0"/>
              </a:rPr>
              <a:t> name="</a:t>
            </a:r>
            <a:r>
              <a:rPr lang="en-US" altLang="zh-TW" sz="2000" dirty="0" err="1">
                <a:latin typeface="Consolas" panose="020B0609020204030204" pitchFamily="49" charset="0"/>
              </a:rPr>
              <a:t>beanName</a:t>
            </a:r>
            <a:r>
              <a:rPr lang="en-US" altLang="zh-TW" sz="2000" dirty="0">
                <a:latin typeface="Consolas" panose="020B0609020204030204" pitchFamily="49" charset="0"/>
              </a:rPr>
              <a:t>"</a:t>
            </a:r>
          </a:p>
          <a:p>
            <a:pPr marL="1314450" lvl="4" indent="0" algn="just">
              <a:buNone/>
            </a:pPr>
            <a:r>
              <a:rPr lang="en-US" altLang="zh-TW" sz="2000" dirty="0">
                <a:latin typeface="Consolas" panose="020B0609020204030204" pitchFamily="49" charset="0"/>
              </a:rPr>
              <a:t>property="</a:t>
            </a:r>
            <a:r>
              <a:rPr lang="en-US" altLang="zh-TW" sz="2000" dirty="0" err="1">
                <a:latin typeface="Consolas" panose="020B0609020204030204" pitchFamily="49" charset="0"/>
              </a:rPr>
              <a:t>propertyname</a:t>
            </a:r>
            <a:r>
              <a:rPr lang="en-US" altLang="zh-TW" sz="2000" dirty="0">
                <a:latin typeface="Consolas" panose="020B0609020204030204" pitchFamily="49" charset="0"/>
              </a:rPr>
              <a:t>"</a:t>
            </a:r>
          </a:p>
          <a:p>
            <a:pPr marL="1314450" lvl="4" indent="0" algn="just">
              <a:buNone/>
            </a:pPr>
            <a:r>
              <a:rPr lang="en-US" altLang="zh-TW" sz="2000" dirty="0">
                <a:latin typeface="Consolas" panose="020B0609020204030204" pitchFamily="49" charset="0"/>
              </a:rPr>
              <a:t>value="</a:t>
            </a:r>
            <a:r>
              <a:rPr lang="en-US" altLang="zh-TW" sz="2000" dirty="0" err="1">
                <a:latin typeface="Consolas" panose="020B0609020204030204" pitchFamily="49" charset="0"/>
              </a:rPr>
              <a:t>propertyValue</a:t>
            </a:r>
            <a:r>
              <a:rPr lang="en-US" altLang="zh-TW" sz="2000" dirty="0">
                <a:latin typeface="Consolas" panose="020B0609020204030204" pitchFamily="49" charset="0"/>
              </a:rPr>
              <a:t>" /&gt;</a:t>
            </a:r>
          </a:p>
          <a:p>
            <a:pPr marL="742950" lvl="2" indent="-342900" algn="just">
              <a:buFont typeface="+mj-lt"/>
              <a:buAutoNum type="arabicPeriod"/>
            </a:pPr>
            <a:r>
              <a:rPr lang="en-US" altLang="zh-TW" sz="2000" dirty="0">
                <a:latin typeface="Consolas" panose="020B0609020204030204" pitchFamily="49" charset="0"/>
              </a:rPr>
              <a:t>&lt;</a:t>
            </a:r>
            <a:r>
              <a:rPr lang="en-US" altLang="zh-TW" sz="2000" dirty="0" err="1">
                <a:latin typeface="Consolas" panose="020B0609020204030204" pitchFamily="49" charset="0"/>
              </a:rPr>
              <a:t>jsp</a:t>
            </a:r>
            <a:r>
              <a:rPr lang="en-US" altLang="zh-TW" sz="2000" dirty="0">
                <a:latin typeface="Consolas" panose="020B0609020204030204" pitchFamily="49" charset="0"/>
              </a:rPr>
              <a:t>: </a:t>
            </a:r>
            <a:r>
              <a:rPr lang="en-US" altLang="zh-TW" sz="2000" dirty="0" err="1">
                <a:latin typeface="Consolas" panose="020B0609020204030204" pitchFamily="49" charset="0"/>
              </a:rPr>
              <a:t>setProperty</a:t>
            </a:r>
            <a:r>
              <a:rPr lang="en-US" altLang="zh-TW" sz="2000" dirty="0">
                <a:latin typeface="Consolas" panose="020B0609020204030204" pitchFamily="49" charset="0"/>
              </a:rPr>
              <a:t> name="</a:t>
            </a:r>
            <a:r>
              <a:rPr lang="en-US" altLang="zh-TW" sz="2000" dirty="0" err="1">
                <a:latin typeface="Consolas" panose="020B0609020204030204" pitchFamily="49" charset="0"/>
              </a:rPr>
              <a:t>beanName</a:t>
            </a:r>
            <a:r>
              <a:rPr lang="en-US" altLang="zh-TW" sz="2000" dirty="0">
                <a:latin typeface="Consolas" panose="020B0609020204030204" pitchFamily="49" charset="0"/>
              </a:rPr>
              <a:t>"</a:t>
            </a:r>
          </a:p>
          <a:p>
            <a:pPr marL="1314450" lvl="4" indent="0" algn="just">
              <a:buNone/>
            </a:pPr>
            <a:r>
              <a:rPr lang="en-US" altLang="zh-TW" sz="2000" dirty="0">
                <a:latin typeface="Consolas" panose="020B0609020204030204" pitchFamily="49" charset="0"/>
              </a:rPr>
              <a:t>property="</a:t>
            </a:r>
            <a:r>
              <a:rPr lang="en-US" altLang="zh-TW" sz="2000" dirty="0" err="1">
                <a:latin typeface="Consolas" panose="020B0609020204030204" pitchFamily="49" charset="0"/>
              </a:rPr>
              <a:t>propertyname</a:t>
            </a:r>
            <a:r>
              <a:rPr lang="en-US" altLang="zh-TW" sz="2000" dirty="0">
                <a:latin typeface="Consolas" panose="020B0609020204030204" pitchFamily="49" charset="0"/>
              </a:rPr>
              <a:t>"</a:t>
            </a:r>
          </a:p>
          <a:p>
            <a:pPr marL="1314450" lvl="4" indent="0" algn="just">
              <a:buNone/>
            </a:pPr>
            <a:r>
              <a:rPr lang="en-US" altLang="zh-TW" sz="2000" dirty="0">
                <a:latin typeface="Consolas" panose="020B0609020204030204" pitchFamily="49" charset="0"/>
              </a:rPr>
              <a:t>param="</a:t>
            </a:r>
            <a:r>
              <a:rPr lang="en-US" altLang="zh-TW" sz="2000" dirty="0" err="1">
                <a:latin typeface="Consolas" panose="020B0609020204030204" pitchFamily="49" charset="0"/>
              </a:rPr>
              <a:t>formItemName</a:t>
            </a:r>
            <a:r>
              <a:rPr lang="en-US" altLang="zh-TW" sz="2000" dirty="0">
                <a:latin typeface="Consolas" panose="020B0609020204030204" pitchFamily="49" charset="0"/>
              </a:rPr>
              <a:t>" /&gt;</a:t>
            </a:r>
          </a:p>
          <a:p>
            <a:pPr marL="360000" lvl="1" indent="-360000" algn="just"/>
            <a:r>
              <a:rPr lang="en-US" altLang="zh-TW" sz="2000" dirty="0" err="1">
                <a:latin typeface="Consolas" panose="020B0609020204030204" pitchFamily="49" charset="0"/>
              </a:rPr>
              <a:t>setProperty</a:t>
            </a:r>
            <a:r>
              <a:rPr lang="zh-TW" altLang="en-US" sz="2000" dirty="0">
                <a:latin typeface="Consolas" panose="020B0609020204030204" pitchFamily="49" charset="0"/>
              </a:rPr>
              <a:t>標籤的語法說明</a:t>
            </a:r>
            <a:endParaRPr lang="en-US" altLang="zh-TW" sz="2000" dirty="0">
              <a:latin typeface="Consolas" panose="020B0609020204030204" pitchFamily="49" charset="0"/>
            </a:endParaRPr>
          </a:p>
          <a:p>
            <a:pPr marL="400050" lvl="2" indent="0" algn="just">
              <a:buNone/>
            </a:pPr>
            <a:r>
              <a:rPr lang="zh-TW" altLang="en-US" sz="2000" dirty="0">
                <a:latin typeface="Consolas" panose="020B0609020204030204" pitchFamily="49" charset="0"/>
              </a:rPr>
              <a:t>表示設定</a:t>
            </a:r>
            <a:r>
              <a:rPr lang="en-US" altLang="zh-TW" sz="2000" dirty="0">
                <a:latin typeface="Consolas" panose="020B0609020204030204" pitchFamily="49" charset="0"/>
              </a:rPr>
              <a:t>bean</a:t>
            </a:r>
            <a:r>
              <a:rPr lang="zh-TW" altLang="en-US" sz="2000" dirty="0">
                <a:latin typeface="Consolas" panose="020B0609020204030204" pitchFamily="49" charset="0"/>
              </a:rPr>
              <a:t>物件的某個</a:t>
            </a:r>
            <a:r>
              <a:rPr lang="en-US" altLang="zh-TW" sz="2000" dirty="0">
                <a:latin typeface="Consolas" panose="020B0609020204030204" pitchFamily="49" charset="0"/>
              </a:rPr>
              <a:t>property(</a:t>
            </a:r>
            <a:r>
              <a:rPr lang="zh-TW" altLang="en-US" sz="2000" dirty="0">
                <a:latin typeface="Consolas" panose="020B0609020204030204" pitchFamily="49" charset="0"/>
              </a:rPr>
              <a:t>特性</a:t>
            </a:r>
            <a:r>
              <a:rPr lang="en-US" altLang="zh-TW" sz="2000" dirty="0">
                <a:latin typeface="Consolas" panose="020B0609020204030204" pitchFamily="49" charset="0"/>
              </a:rPr>
              <a:t>)</a:t>
            </a:r>
            <a:r>
              <a:rPr lang="zh-TW" altLang="en-US" sz="2000" dirty="0">
                <a:latin typeface="Consolas" panose="020B0609020204030204" pitchFamily="49" charset="0"/>
              </a:rPr>
              <a:t>的內含值</a:t>
            </a:r>
          </a:p>
          <a:p>
            <a:pPr marL="1217250" lvl="3" indent="-360000" algn="just">
              <a:buFont typeface="Wingdings" panose="05000000000000000000" pitchFamily="2" charset="2"/>
              <a:buChar char="l"/>
            </a:pPr>
            <a:r>
              <a:rPr lang="en-US" altLang="zh-TW" sz="2000" dirty="0">
                <a:latin typeface="Consolas" panose="020B0609020204030204" pitchFamily="49" charset="0"/>
              </a:rPr>
              <a:t>name: </a:t>
            </a:r>
            <a:r>
              <a:rPr lang="zh-TW" altLang="en-US" sz="2000" dirty="0">
                <a:latin typeface="Consolas" panose="020B0609020204030204" pitchFamily="49" charset="0"/>
              </a:rPr>
              <a:t>指定</a:t>
            </a:r>
            <a:r>
              <a:rPr lang="en-US" altLang="zh-TW" sz="2000" dirty="0">
                <a:latin typeface="Consolas" panose="020B0609020204030204" pitchFamily="49" charset="0"/>
              </a:rPr>
              <a:t>bean</a:t>
            </a:r>
            <a:r>
              <a:rPr lang="zh-TW" altLang="en-US" sz="2000" dirty="0">
                <a:latin typeface="Consolas" panose="020B0609020204030204" pitchFamily="49" charset="0"/>
              </a:rPr>
              <a:t>物件的名稱，此名稱對應到</a:t>
            </a:r>
            <a:r>
              <a:rPr lang="en-US" altLang="zh-TW" sz="2000" dirty="0" err="1">
                <a:latin typeface="Consolas" panose="020B0609020204030204" pitchFamily="49" charset="0"/>
              </a:rPr>
              <a:t>useBean</a:t>
            </a:r>
            <a:r>
              <a:rPr lang="zh-TW" altLang="en-US" sz="2000" dirty="0">
                <a:latin typeface="Consolas" panose="020B0609020204030204" pitchFamily="49" charset="0"/>
              </a:rPr>
              <a:t>中的</a:t>
            </a:r>
            <a:r>
              <a:rPr lang="en-US" altLang="zh-TW" sz="2000" dirty="0">
                <a:latin typeface="Consolas" panose="020B0609020204030204" pitchFamily="49" charset="0"/>
              </a:rPr>
              <a:t>id</a:t>
            </a:r>
            <a:r>
              <a:rPr lang="zh-TW" altLang="en-US" sz="2000" dirty="0">
                <a:latin typeface="Consolas" panose="020B0609020204030204" pitchFamily="49" charset="0"/>
              </a:rPr>
              <a:t>值</a:t>
            </a:r>
          </a:p>
          <a:p>
            <a:pPr marL="1217250" lvl="3" indent="-360000" algn="just">
              <a:buFont typeface="Wingdings" panose="05000000000000000000" pitchFamily="2" charset="2"/>
              <a:buChar char="l"/>
            </a:pPr>
            <a:r>
              <a:rPr lang="en-US" altLang="zh-TW" sz="2000" dirty="0">
                <a:latin typeface="Consolas" panose="020B0609020204030204" pitchFamily="49" charset="0"/>
              </a:rPr>
              <a:t>property: </a:t>
            </a:r>
            <a:r>
              <a:rPr lang="zh-TW" altLang="en-US" sz="2000" dirty="0">
                <a:latin typeface="Consolas" panose="020B0609020204030204" pitchFamily="49" charset="0"/>
              </a:rPr>
              <a:t>設定</a:t>
            </a:r>
            <a:r>
              <a:rPr lang="en-US" altLang="zh-TW" sz="2000" dirty="0">
                <a:latin typeface="Consolas" panose="020B0609020204030204" pitchFamily="49" charset="0"/>
              </a:rPr>
              <a:t>bean</a:t>
            </a:r>
            <a:r>
              <a:rPr lang="zh-TW" altLang="en-US" sz="2000" dirty="0">
                <a:latin typeface="Consolas" panose="020B0609020204030204" pitchFamily="49" charset="0"/>
              </a:rPr>
              <a:t>物件的</a:t>
            </a:r>
            <a:r>
              <a:rPr lang="en-US" altLang="zh-TW" sz="2000" dirty="0">
                <a:latin typeface="Consolas" panose="020B0609020204030204" pitchFamily="49" charset="0"/>
              </a:rPr>
              <a:t>property(</a:t>
            </a:r>
            <a:r>
              <a:rPr lang="zh-TW" altLang="en-US" sz="2000" dirty="0">
                <a:latin typeface="Consolas" panose="020B0609020204030204" pitchFamily="49" charset="0"/>
              </a:rPr>
              <a:t>特性</a:t>
            </a:r>
            <a:r>
              <a:rPr lang="en-US" altLang="zh-TW" sz="2000" dirty="0">
                <a:latin typeface="Consolas" panose="020B0609020204030204" pitchFamily="49" charset="0"/>
              </a:rPr>
              <a:t>)</a:t>
            </a:r>
            <a:r>
              <a:rPr lang="zh-TW" altLang="en-US" sz="2000" dirty="0">
                <a:latin typeface="Consolas" panose="020B0609020204030204" pitchFamily="49" charset="0"/>
              </a:rPr>
              <a:t>名稱</a:t>
            </a:r>
          </a:p>
          <a:p>
            <a:pPr marL="1217250" lvl="3" indent="-360000" algn="just">
              <a:buFont typeface="Wingdings" panose="05000000000000000000" pitchFamily="2" charset="2"/>
              <a:buChar char="l"/>
            </a:pPr>
            <a:r>
              <a:rPr lang="en-US" altLang="zh-TW" sz="2000" dirty="0">
                <a:latin typeface="Consolas" panose="020B0609020204030204" pitchFamily="49" charset="0"/>
              </a:rPr>
              <a:t>value: </a:t>
            </a:r>
            <a:r>
              <a:rPr lang="zh-TW" altLang="en-US" sz="2000" dirty="0">
                <a:latin typeface="Consolas" panose="020B0609020204030204" pitchFamily="49" charset="0"/>
              </a:rPr>
              <a:t>設定</a:t>
            </a:r>
            <a:r>
              <a:rPr lang="en-US" altLang="zh-TW" sz="2000" dirty="0">
                <a:latin typeface="Consolas" panose="020B0609020204030204" pitchFamily="49" charset="0"/>
              </a:rPr>
              <a:t>property(</a:t>
            </a:r>
            <a:r>
              <a:rPr lang="zh-TW" altLang="en-US" sz="2000" dirty="0">
                <a:latin typeface="Consolas" panose="020B0609020204030204" pitchFamily="49" charset="0"/>
              </a:rPr>
              <a:t>特性</a:t>
            </a:r>
            <a:r>
              <a:rPr lang="en-US" altLang="zh-TW" sz="2000" dirty="0">
                <a:latin typeface="Consolas" panose="020B0609020204030204" pitchFamily="49" charset="0"/>
              </a:rPr>
              <a:t>)</a:t>
            </a:r>
            <a:r>
              <a:rPr lang="zh-TW" altLang="en-US" sz="2000" dirty="0">
                <a:latin typeface="Consolas" panose="020B0609020204030204" pitchFamily="49" charset="0"/>
              </a:rPr>
              <a:t>的值</a:t>
            </a:r>
            <a:r>
              <a:rPr lang="en-US" altLang="zh-TW" sz="2000" dirty="0">
                <a:latin typeface="Consolas" panose="020B0609020204030204" pitchFamily="49" charset="0"/>
              </a:rPr>
              <a:t>(</a:t>
            </a:r>
            <a:r>
              <a:rPr lang="zh-TW" altLang="en-US" sz="2000" dirty="0">
                <a:latin typeface="Consolas" panose="020B0609020204030204" pitchFamily="49" charset="0"/>
              </a:rPr>
              <a:t>直接給值</a:t>
            </a:r>
            <a:r>
              <a:rPr lang="en-US" altLang="zh-TW" sz="2000" dirty="0">
                <a:latin typeface="Consolas" panose="020B0609020204030204" pitchFamily="49" charset="0"/>
              </a:rPr>
              <a:t>)</a:t>
            </a:r>
          </a:p>
          <a:p>
            <a:pPr marL="1217250" lvl="3" indent="-360000" algn="just">
              <a:buFont typeface="Wingdings" panose="05000000000000000000" pitchFamily="2" charset="2"/>
              <a:buChar char="l"/>
            </a:pPr>
            <a:r>
              <a:rPr lang="en-US" altLang="zh-TW" sz="2000" dirty="0">
                <a:latin typeface="Consolas" panose="020B0609020204030204" pitchFamily="49" charset="0"/>
              </a:rPr>
              <a:t>param: </a:t>
            </a:r>
            <a:r>
              <a:rPr lang="zh-TW" altLang="en-US" sz="2000" dirty="0">
                <a:latin typeface="Consolas" panose="020B0609020204030204" pitchFamily="49" charset="0"/>
              </a:rPr>
              <a:t>表單控制項名稱</a:t>
            </a:r>
            <a:r>
              <a:rPr lang="en-US" altLang="zh-TW" sz="2000" dirty="0">
                <a:latin typeface="Consolas" panose="020B0609020204030204" pitchFamily="49" charset="0"/>
              </a:rPr>
              <a:t>(</a:t>
            </a:r>
            <a:r>
              <a:rPr lang="zh-TW" altLang="en-US" sz="2000" dirty="0">
                <a:latin typeface="Consolas" panose="020B0609020204030204" pitchFamily="49" charset="0"/>
              </a:rPr>
              <a:t>從網頁表單中取得欄位值</a:t>
            </a:r>
            <a:r>
              <a:rPr lang="en-US" altLang="zh-TW" sz="2000" dirty="0">
                <a:latin typeface="Consolas" panose="020B0609020204030204" pitchFamily="49" charset="0"/>
              </a:rPr>
              <a:t>)</a:t>
            </a:r>
          </a:p>
        </p:txBody>
      </p:sp>
    </p:spTree>
    <p:extLst>
      <p:ext uri="{BB962C8B-B14F-4D97-AF65-F5344CB8AC3E}">
        <p14:creationId xmlns:p14="http://schemas.microsoft.com/office/powerpoint/2010/main" val="166459718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10026868" cy="1320800"/>
          </a:xfrm>
        </p:spPr>
        <p:txBody>
          <a:bodyPr/>
          <a:lstStyle/>
          <a:p>
            <a:r>
              <a:rPr lang="en-US" altLang="zh-TW" sz="3600" dirty="0"/>
              <a:t>23-2 </a:t>
            </a:r>
            <a:r>
              <a:rPr lang="en-US" altLang="zh-TW" sz="3600" dirty="0" err="1"/>
              <a:t>setProperty</a:t>
            </a:r>
            <a:r>
              <a:rPr lang="zh-TW" altLang="en-US" sz="3600" dirty="0"/>
              <a:t>、</a:t>
            </a:r>
            <a:r>
              <a:rPr lang="en-US" altLang="zh-TW" sz="3600" dirty="0" err="1"/>
              <a:t>getProperty</a:t>
            </a:r>
            <a:r>
              <a:rPr lang="zh-TW" altLang="en-US" sz="3600" dirty="0"/>
              <a:t>、</a:t>
            </a:r>
            <a:r>
              <a:rPr lang="en-US" altLang="zh-TW" sz="3600" dirty="0" err="1"/>
              <a:t>useBean</a:t>
            </a:r>
            <a:r>
              <a:rPr lang="en-US" altLang="zh-TW" sz="3600" dirty="0"/>
              <a:t>(3)</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67862" y="660400"/>
            <a:ext cx="9743090" cy="6344863"/>
          </a:xfrm>
        </p:spPr>
        <p:txBody>
          <a:bodyPr>
            <a:normAutofit/>
          </a:bodyPr>
          <a:lstStyle/>
          <a:p>
            <a:pPr marL="360000" lvl="1" indent="-360000" algn="just"/>
            <a:r>
              <a:rPr lang="en-US" altLang="zh-TW" sz="2000" dirty="0" err="1">
                <a:latin typeface="Consolas" panose="020B0609020204030204" pitchFamily="49" charset="0"/>
              </a:rPr>
              <a:t>getProperty</a:t>
            </a:r>
            <a:r>
              <a:rPr lang="zh-TW" altLang="en-US" sz="2000" dirty="0">
                <a:latin typeface="Consolas" panose="020B0609020204030204" pitchFamily="49" charset="0"/>
              </a:rPr>
              <a:t>標籤的語法</a:t>
            </a:r>
            <a:endParaRPr lang="en-US" altLang="zh-TW" sz="2000" dirty="0">
              <a:latin typeface="Consolas" panose="020B0609020204030204" pitchFamily="49" charset="0"/>
            </a:endParaRPr>
          </a:p>
          <a:p>
            <a:pPr marL="400050" lvl="2" indent="0" algn="just">
              <a:buNone/>
            </a:pPr>
            <a:r>
              <a:rPr lang="en-US" altLang="zh-TW" sz="2000" dirty="0">
                <a:latin typeface="Consolas" panose="020B0609020204030204" pitchFamily="49" charset="0"/>
              </a:rPr>
              <a:t>&lt;</a:t>
            </a:r>
            <a:r>
              <a:rPr lang="en-US" altLang="zh-TW" sz="2000" dirty="0" err="1">
                <a:latin typeface="Consolas" panose="020B0609020204030204" pitchFamily="49" charset="0"/>
              </a:rPr>
              <a:t>jsp</a:t>
            </a:r>
            <a:r>
              <a:rPr lang="en-US" altLang="zh-TW" sz="2000" dirty="0">
                <a:latin typeface="Consolas" panose="020B0609020204030204" pitchFamily="49" charset="0"/>
              </a:rPr>
              <a:t>: </a:t>
            </a:r>
            <a:r>
              <a:rPr lang="en-US" altLang="zh-TW" sz="2000" dirty="0" err="1">
                <a:latin typeface="Consolas" panose="020B0609020204030204" pitchFamily="49" charset="0"/>
              </a:rPr>
              <a:t>getProperty</a:t>
            </a:r>
            <a:r>
              <a:rPr lang="en-US" altLang="zh-TW" sz="2000" dirty="0">
                <a:latin typeface="Consolas" panose="020B0609020204030204" pitchFamily="49" charset="0"/>
              </a:rPr>
              <a:t> name="</a:t>
            </a:r>
            <a:r>
              <a:rPr lang="en-US" altLang="zh-TW" sz="2000" dirty="0" err="1">
                <a:latin typeface="Consolas" panose="020B0609020204030204" pitchFamily="49" charset="0"/>
              </a:rPr>
              <a:t>beanName</a:t>
            </a:r>
            <a:r>
              <a:rPr lang="en-US" altLang="zh-TW" sz="2000" dirty="0">
                <a:latin typeface="Consolas" panose="020B0609020204030204" pitchFamily="49" charset="0"/>
              </a:rPr>
              <a:t>"</a:t>
            </a:r>
          </a:p>
          <a:p>
            <a:pPr marL="400050" lvl="2" indent="0" algn="just">
              <a:buNone/>
            </a:pPr>
            <a:r>
              <a:rPr lang="en-US" altLang="zh-TW" sz="2000" dirty="0">
                <a:latin typeface="Consolas" panose="020B0609020204030204" pitchFamily="49" charset="0"/>
              </a:rPr>
              <a:t>property="</a:t>
            </a:r>
            <a:r>
              <a:rPr lang="en-US" altLang="zh-TW" sz="2000" dirty="0" err="1">
                <a:latin typeface="Consolas" panose="020B0609020204030204" pitchFamily="49" charset="0"/>
              </a:rPr>
              <a:t>propertyname</a:t>
            </a:r>
            <a:r>
              <a:rPr lang="en-US" altLang="zh-TW" sz="2000" dirty="0">
                <a:latin typeface="Consolas" panose="020B0609020204030204" pitchFamily="49" charset="0"/>
              </a:rPr>
              <a:t>" /&gt;</a:t>
            </a:r>
          </a:p>
          <a:p>
            <a:pPr marL="360000" lvl="1" indent="-360000" algn="just"/>
            <a:r>
              <a:rPr lang="en-US" altLang="zh-TW" sz="2000" dirty="0" err="1">
                <a:latin typeface="Consolas" panose="020B0609020204030204" pitchFamily="49" charset="0"/>
              </a:rPr>
              <a:t>getProperty</a:t>
            </a:r>
            <a:r>
              <a:rPr lang="zh-TW" altLang="en-US" sz="2000" dirty="0">
                <a:latin typeface="Consolas" panose="020B0609020204030204" pitchFamily="49" charset="0"/>
              </a:rPr>
              <a:t>標籤的語法說明</a:t>
            </a:r>
            <a:endParaRPr lang="en-US" altLang="zh-TW" sz="2000" dirty="0">
              <a:latin typeface="Consolas" panose="020B0609020204030204" pitchFamily="49" charset="0"/>
            </a:endParaRPr>
          </a:p>
          <a:p>
            <a:pPr marL="400050" lvl="2" indent="0" algn="just">
              <a:buNone/>
            </a:pPr>
            <a:r>
              <a:rPr lang="zh-TW" altLang="en-US" sz="2000" dirty="0">
                <a:latin typeface="Consolas" panose="020B0609020204030204" pitchFamily="49" charset="0"/>
              </a:rPr>
              <a:t>表示取出</a:t>
            </a:r>
            <a:r>
              <a:rPr lang="en-US" altLang="zh-TW" sz="2000" dirty="0">
                <a:latin typeface="Consolas" panose="020B0609020204030204" pitchFamily="49" charset="0"/>
              </a:rPr>
              <a:t>bean</a:t>
            </a:r>
            <a:r>
              <a:rPr lang="zh-TW" altLang="en-US" sz="2000" dirty="0">
                <a:latin typeface="Consolas" panose="020B0609020204030204" pitchFamily="49" charset="0"/>
              </a:rPr>
              <a:t>物件某個屬性的屬性值</a:t>
            </a:r>
          </a:p>
          <a:p>
            <a:pPr marL="1217250" lvl="3" indent="-360000" algn="just">
              <a:buFont typeface="Wingdings" panose="05000000000000000000" pitchFamily="2" charset="2"/>
              <a:buChar char="l"/>
            </a:pPr>
            <a:r>
              <a:rPr lang="en-US" altLang="zh-TW" sz="2000" dirty="0">
                <a:latin typeface="Consolas" panose="020B0609020204030204" pitchFamily="49" charset="0"/>
              </a:rPr>
              <a:t>name: </a:t>
            </a:r>
            <a:r>
              <a:rPr lang="zh-TW" altLang="en-US" sz="2000" dirty="0">
                <a:latin typeface="Consolas" panose="020B0609020204030204" pitchFamily="49" charset="0"/>
              </a:rPr>
              <a:t>指定</a:t>
            </a:r>
            <a:r>
              <a:rPr lang="en-US" altLang="zh-TW" sz="2000" dirty="0">
                <a:latin typeface="Consolas" panose="020B0609020204030204" pitchFamily="49" charset="0"/>
              </a:rPr>
              <a:t>bean</a:t>
            </a:r>
            <a:r>
              <a:rPr lang="zh-TW" altLang="en-US" sz="2000" dirty="0">
                <a:latin typeface="Consolas" panose="020B0609020204030204" pitchFamily="49" charset="0"/>
              </a:rPr>
              <a:t>物件的名稱，此名稱對應到</a:t>
            </a:r>
            <a:r>
              <a:rPr lang="en-US" altLang="zh-TW" sz="2000" dirty="0" err="1">
                <a:latin typeface="Consolas" panose="020B0609020204030204" pitchFamily="49" charset="0"/>
              </a:rPr>
              <a:t>useBean</a:t>
            </a:r>
            <a:r>
              <a:rPr lang="zh-TW" altLang="en-US" sz="2000" dirty="0">
                <a:latin typeface="Consolas" panose="020B0609020204030204" pitchFamily="49" charset="0"/>
              </a:rPr>
              <a:t>中的</a:t>
            </a:r>
            <a:r>
              <a:rPr lang="en-US" altLang="zh-TW" sz="2000" dirty="0">
                <a:latin typeface="Consolas" panose="020B0609020204030204" pitchFamily="49" charset="0"/>
              </a:rPr>
              <a:t>id</a:t>
            </a:r>
            <a:r>
              <a:rPr lang="zh-TW" altLang="en-US" sz="2000" dirty="0">
                <a:latin typeface="Consolas" panose="020B0609020204030204" pitchFamily="49" charset="0"/>
              </a:rPr>
              <a:t>值</a:t>
            </a:r>
          </a:p>
          <a:p>
            <a:pPr marL="1217250" lvl="3" indent="-360000" algn="just">
              <a:buFont typeface="Wingdings" panose="05000000000000000000" pitchFamily="2" charset="2"/>
              <a:buChar char="l"/>
            </a:pPr>
            <a:r>
              <a:rPr lang="en-US" altLang="zh-TW" sz="2000" dirty="0">
                <a:latin typeface="Consolas" panose="020B0609020204030204" pitchFamily="49" charset="0"/>
              </a:rPr>
              <a:t>property : </a:t>
            </a:r>
            <a:r>
              <a:rPr lang="zh-TW" altLang="en-US" sz="2000" dirty="0">
                <a:latin typeface="Consolas" panose="020B0609020204030204" pitchFamily="49" charset="0"/>
              </a:rPr>
              <a:t>要取得</a:t>
            </a:r>
            <a:r>
              <a:rPr lang="en-US" altLang="zh-TW" sz="2000" dirty="0">
                <a:latin typeface="Consolas" panose="020B0609020204030204" pitchFamily="49" charset="0"/>
              </a:rPr>
              <a:t>bean</a:t>
            </a:r>
            <a:r>
              <a:rPr lang="zh-TW" altLang="en-US" sz="2000" dirty="0">
                <a:latin typeface="Consolas" panose="020B0609020204030204" pitchFamily="49" charset="0"/>
              </a:rPr>
              <a:t>物件的屬性名稱</a:t>
            </a:r>
            <a:endParaRPr lang="en-US" altLang="zh-TW" sz="2000" dirty="0">
              <a:latin typeface="Consolas" panose="020B0609020204030204" pitchFamily="49" charset="0"/>
            </a:endParaRPr>
          </a:p>
        </p:txBody>
      </p:sp>
    </p:spTree>
    <p:extLst>
      <p:ext uri="{BB962C8B-B14F-4D97-AF65-F5344CB8AC3E}">
        <p14:creationId xmlns:p14="http://schemas.microsoft.com/office/powerpoint/2010/main" val="144992475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10026868" cy="1320800"/>
          </a:xfrm>
        </p:spPr>
        <p:txBody>
          <a:bodyPr/>
          <a:lstStyle/>
          <a:p>
            <a:r>
              <a:rPr lang="en-US" altLang="zh-TW" sz="3600" dirty="0"/>
              <a:t>23-2 </a:t>
            </a:r>
            <a:r>
              <a:rPr lang="en-US" altLang="zh-TW" sz="3600" dirty="0" err="1"/>
              <a:t>setProperty</a:t>
            </a:r>
            <a:r>
              <a:rPr lang="zh-TW" altLang="en-US" sz="3600" dirty="0"/>
              <a:t>、</a:t>
            </a:r>
            <a:r>
              <a:rPr lang="en-US" altLang="zh-TW" sz="3600" dirty="0" err="1"/>
              <a:t>getProperty</a:t>
            </a:r>
            <a:r>
              <a:rPr lang="zh-TW" altLang="en-US" sz="3600" dirty="0"/>
              <a:t>、</a:t>
            </a:r>
            <a:r>
              <a:rPr lang="en-US" altLang="zh-TW" sz="3600" dirty="0" err="1"/>
              <a:t>useBean</a:t>
            </a:r>
            <a:r>
              <a:rPr lang="en-US" altLang="zh-TW" sz="3600" dirty="0"/>
              <a:t>(4)</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67861" y="660400"/>
            <a:ext cx="10195035" cy="6344863"/>
          </a:xfrm>
        </p:spPr>
        <p:txBody>
          <a:bodyPr>
            <a:normAutofit/>
          </a:bodyPr>
          <a:lstStyle/>
          <a:p>
            <a:pPr marL="360000" lvl="1" indent="-360000" algn="just"/>
            <a:r>
              <a:rPr lang="en-US" altLang="zh-TW" sz="2000" dirty="0">
                <a:latin typeface="Consolas" panose="020B0609020204030204" pitchFamily="49" charset="0"/>
              </a:rPr>
              <a:t>【</a:t>
            </a:r>
            <a:r>
              <a:rPr lang="zh-TW" altLang="en-US" sz="2000" dirty="0">
                <a:latin typeface="Consolas" panose="020B0609020204030204" pitchFamily="49" charset="0"/>
              </a:rPr>
              <a:t>範例</a:t>
            </a:r>
            <a:r>
              <a:rPr lang="en-US" altLang="zh-TW" sz="2000" dirty="0">
                <a:latin typeface="Consolas" panose="020B0609020204030204" pitchFamily="49" charset="0"/>
              </a:rPr>
              <a:t>】</a:t>
            </a:r>
            <a:r>
              <a:rPr lang="en-US" altLang="zh-TW" sz="2000" dirty="0" err="1">
                <a:latin typeface="Consolas" panose="020B0609020204030204" pitchFamily="49" charset="0"/>
              </a:rPr>
              <a:t>TestUseBean.jsp</a:t>
            </a:r>
            <a:endParaRPr lang="en-US" altLang="zh-TW" sz="2000" dirty="0">
              <a:latin typeface="Consolas" panose="020B0609020204030204" pitchFamily="49" charset="0"/>
            </a:endParaRPr>
          </a:p>
          <a:p>
            <a:pPr marL="0" lvl="1" indent="0" algn="just">
              <a:buNone/>
            </a:pPr>
            <a:r>
              <a:rPr lang="en-US" altLang="zh-TW" sz="1800" dirty="0">
                <a:latin typeface="Consolas" panose="020B0609020204030204" pitchFamily="49" charset="0"/>
              </a:rPr>
              <a:t>&lt;%@ page language="java" </a:t>
            </a:r>
            <a:r>
              <a:rPr lang="en-US" altLang="zh-TW" sz="1800" dirty="0" err="1">
                <a:latin typeface="Consolas" panose="020B0609020204030204" pitchFamily="49" charset="0"/>
              </a:rPr>
              <a:t>contentType</a:t>
            </a:r>
            <a:r>
              <a:rPr lang="en-US" altLang="zh-TW" sz="1800" dirty="0">
                <a:latin typeface="Consolas" panose="020B0609020204030204" pitchFamily="49" charset="0"/>
              </a:rPr>
              <a:t>="text/html; charset=UTF-8"</a:t>
            </a:r>
          </a:p>
          <a:p>
            <a:pPr marL="0" lvl="1" indent="0" algn="just">
              <a:buNone/>
            </a:pPr>
            <a:r>
              <a:rPr lang="en-US" altLang="zh-TW" sz="1800" dirty="0">
                <a:latin typeface="Consolas" panose="020B0609020204030204" pitchFamily="49" charset="0"/>
              </a:rPr>
              <a:t>	</a:t>
            </a:r>
            <a:r>
              <a:rPr lang="en-US" altLang="zh-TW" sz="1800" dirty="0" err="1">
                <a:latin typeface="Consolas" panose="020B0609020204030204" pitchFamily="49" charset="0"/>
              </a:rPr>
              <a:t>pageEncoding</a:t>
            </a:r>
            <a:r>
              <a:rPr lang="en-US" altLang="zh-TW" sz="1800" dirty="0">
                <a:latin typeface="Consolas" panose="020B0609020204030204" pitchFamily="49" charset="0"/>
              </a:rPr>
              <a:t>="UTF-8"%&gt;&lt;!DOCTYPE html&gt;</a:t>
            </a:r>
          </a:p>
          <a:p>
            <a:pPr marL="0" lvl="1" indent="0" algn="just">
              <a:buNone/>
            </a:pPr>
            <a:r>
              <a:rPr lang="en-US" altLang="zh-TW" sz="1800" dirty="0">
                <a:latin typeface="Consolas" panose="020B0609020204030204" pitchFamily="49" charset="0"/>
              </a:rPr>
              <a:t>&lt;html&gt;&lt;head&gt;&lt;meta charset="UTF-8"&gt;&lt;title&gt;</a:t>
            </a:r>
            <a:r>
              <a:rPr lang="en-US" altLang="zh-TW" sz="1800" dirty="0" err="1">
                <a:latin typeface="Consolas" panose="020B0609020204030204" pitchFamily="49" charset="0"/>
              </a:rPr>
              <a:t>TestUseBean</a:t>
            </a:r>
            <a:r>
              <a:rPr lang="en-US" altLang="zh-TW" sz="1800" dirty="0">
                <a:latin typeface="Consolas" panose="020B0609020204030204" pitchFamily="49" charset="0"/>
              </a:rPr>
              <a:t>&lt;/title&gt;&lt;/head&gt;</a:t>
            </a:r>
          </a:p>
          <a:p>
            <a:pPr marL="0" lvl="1" indent="0" algn="just">
              <a:buNone/>
            </a:pPr>
            <a:r>
              <a:rPr lang="en-US" altLang="zh-TW" sz="1800" dirty="0">
                <a:latin typeface="Consolas" panose="020B0609020204030204" pitchFamily="49" charset="0"/>
              </a:rPr>
              <a:t>&lt;body&gt;</a:t>
            </a:r>
          </a:p>
          <a:p>
            <a:pPr marL="0" lvl="1" indent="0" algn="just">
              <a:buNone/>
            </a:pPr>
            <a:r>
              <a:rPr lang="en-US" altLang="zh-TW" sz="1800" dirty="0">
                <a:latin typeface="Consolas" panose="020B0609020204030204" pitchFamily="49" charset="0"/>
              </a:rPr>
              <a:t>	&lt;</a:t>
            </a:r>
            <a:r>
              <a:rPr lang="en-US" altLang="zh-TW" sz="1800" dirty="0" err="1">
                <a:latin typeface="Consolas" panose="020B0609020204030204" pitchFamily="49" charset="0"/>
              </a:rPr>
              <a:t>jsp:useBean</a:t>
            </a:r>
            <a:r>
              <a:rPr lang="en-US" altLang="zh-TW" sz="1800" dirty="0">
                <a:latin typeface="Consolas" panose="020B0609020204030204" pitchFamily="49" charset="0"/>
              </a:rPr>
              <a:t> id="</a:t>
            </a:r>
            <a:r>
              <a:rPr lang="en-US" altLang="zh-TW" sz="1800" dirty="0" err="1">
                <a:latin typeface="Consolas" panose="020B0609020204030204" pitchFamily="49" charset="0"/>
              </a:rPr>
              <a:t>myBean</a:t>
            </a:r>
            <a:r>
              <a:rPr lang="en-US" altLang="zh-TW" sz="1800" dirty="0">
                <a:latin typeface="Consolas" panose="020B0609020204030204" pitchFamily="49" charset="0"/>
              </a:rPr>
              <a:t>" class="</a:t>
            </a:r>
            <a:r>
              <a:rPr lang="en-US" altLang="zh-TW" sz="1800" dirty="0" err="1">
                <a:latin typeface="Consolas" panose="020B0609020204030204" pitchFamily="49" charset="0"/>
              </a:rPr>
              <a:t>pers.allen.servlet.CityBean</a:t>
            </a:r>
            <a:r>
              <a:rPr lang="en-US" altLang="zh-TW" sz="1800" dirty="0">
                <a:latin typeface="Consolas" panose="020B0609020204030204" pitchFamily="49" charset="0"/>
              </a:rPr>
              <a:t>" /&gt;</a:t>
            </a:r>
          </a:p>
          <a:p>
            <a:pPr marL="0" lvl="1" indent="0" algn="just">
              <a:buNone/>
            </a:pPr>
            <a:r>
              <a:rPr lang="en-US" altLang="zh-TW" sz="1800" dirty="0">
                <a:latin typeface="Consolas" panose="020B0609020204030204" pitchFamily="49" charset="0"/>
              </a:rPr>
              <a:t>	&lt;div&gt;</a:t>
            </a:r>
            <a:r>
              <a:rPr lang="zh-TW" altLang="en-US" sz="1800" dirty="0">
                <a:latin typeface="Consolas" panose="020B0609020204030204" pitchFamily="49" charset="0"/>
              </a:rPr>
              <a:t>國家：</a:t>
            </a:r>
            <a:r>
              <a:rPr lang="en-US" altLang="zh-TW" sz="1800" dirty="0">
                <a:latin typeface="Consolas" panose="020B0609020204030204" pitchFamily="49" charset="0"/>
              </a:rPr>
              <a:t>&lt;</a:t>
            </a:r>
            <a:r>
              <a:rPr lang="en-US" altLang="zh-TW" sz="1800" dirty="0" err="1">
                <a:latin typeface="Consolas" panose="020B0609020204030204" pitchFamily="49" charset="0"/>
              </a:rPr>
              <a:t>jsp:getProperty</a:t>
            </a:r>
            <a:r>
              <a:rPr lang="en-US" altLang="zh-TW" sz="1800" dirty="0">
                <a:latin typeface="Consolas" panose="020B0609020204030204" pitchFamily="49" charset="0"/>
              </a:rPr>
              <a:t> property="country" name="</a:t>
            </a:r>
            <a:r>
              <a:rPr lang="en-US" altLang="zh-TW" sz="1800" dirty="0" err="1">
                <a:latin typeface="Consolas" panose="020B0609020204030204" pitchFamily="49" charset="0"/>
              </a:rPr>
              <a:t>myBean</a:t>
            </a:r>
            <a:r>
              <a:rPr lang="en-US" altLang="zh-TW" sz="1800" dirty="0">
                <a:latin typeface="Consolas" panose="020B0609020204030204" pitchFamily="49" charset="0"/>
              </a:rPr>
              <a:t>" /&gt;&lt;/div&gt;</a:t>
            </a:r>
          </a:p>
          <a:p>
            <a:pPr marL="0" lvl="1" indent="0" algn="just">
              <a:buNone/>
            </a:pPr>
            <a:r>
              <a:rPr lang="en-US" altLang="zh-TW" sz="1800" dirty="0">
                <a:latin typeface="Consolas" panose="020B0609020204030204" pitchFamily="49" charset="0"/>
              </a:rPr>
              <a:t>	&lt;</a:t>
            </a:r>
            <a:r>
              <a:rPr lang="en-US" altLang="zh-TW" sz="1800" dirty="0" err="1">
                <a:latin typeface="Consolas" panose="020B0609020204030204" pitchFamily="49" charset="0"/>
              </a:rPr>
              <a:t>jsp:setProperty</a:t>
            </a:r>
            <a:r>
              <a:rPr lang="en-US" altLang="zh-TW" sz="1800" dirty="0">
                <a:latin typeface="Consolas" panose="020B0609020204030204" pitchFamily="49" charset="0"/>
              </a:rPr>
              <a:t> property="city" name="</a:t>
            </a:r>
            <a:r>
              <a:rPr lang="en-US" altLang="zh-TW" sz="1800" dirty="0" err="1">
                <a:latin typeface="Consolas" panose="020B0609020204030204" pitchFamily="49" charset="0"/>
              </a:rPr>
              <a:t>myBean</a:t>
            </a:r>
            <a:r>
              <a:rPr lang="en-US" altLang="zh-TW" sz="1800" dirty="0">
                <a:latin typeface="Consolas" panose="020B0609020204030204" pitchFamily="49" charset="0"/>
              </a:rPr>
              <a:t>" value="new </a:t>
            </a:r>
            <a:r>
              <a:rPr lang="en-US" altLang="zh-TW" sz="1800" dirty="0" err="1">
                <a:latin typeface="Consolas" panose="020B0609020204030204" pitchFamily="49" charset="0"/>
              </a:rPr>
              <a:t>taipei</a:t>
            </a:r>
            <a:r>
              <a:rPr lang="en-US" altLang="zh-TW" sz="1800" dirty="0">
                <a:latin typeface="Consolas" panose="020B0609020204030204" pitchFamily="49" charset="0"/>
              </a:rPr>
              <a:t>" /&gt;</a:t>
            </a:r>
          </a:p>
          <a:p>
            <a:pPr marL="0" lvl="1" indent="0" algn="just">
              <a:buNone/>
            </a:pPr>
            <a:r>
              <a:rPr lang="en-US" altLang="zh-TW" sz="1800" dirty="0">
                <a:latin typeface="Consolas" panose="020B0609020204030204" pitchFamily="49" charset="0"/>
              </a:rPr>
              <a:t>	&lt;div&gt;</a:t>
            </a:r>
            <a:r>
              <a:rPr lang="zh-TW" altLang="en-US" sz="1800" dirty="0">
                <a:latin typeface="Consolas" panose="020B0609020204030204" pitchFamily="49" charset="0"/>
              </a:rPr>
              <a:t>城市：</a:t>
            </a:r>
            <a:r>
              <a:rPr lang="en-US" altLang="zh-TW" sz="1800" dirty="0">
                <a:latin typeface="Consolas" panose="020B0609020204030204" pitchFamily="49" charset="0"/>
              </a:rPr>
              <a:t>&lt;</a:t>
            </a:r>
            <a:r>
              <a:rPr lang="en-US" altLang="zh-TW" sz="1800" dirty="0" err="1">
                <a:latin typeface="Consolas" panose="020B0609020204030204" pitchFamily="49" charset="0"/>
              </a:rPr>
              <a:t>jsp:getProperty</a:t>
            </a:r>
            <a:r>
              <a:rPr lang="en-US" altLang="zh-TW" sz="1800" dirty="0">
                <a:latin typeface="Consolas" panose="020B0609020204030204" pitchFamily="49" charset="0"/>
              </a:rPr>
              <a:t> property="city" name="</a:t>
            </a:r>
            <a:r>
              <a:rPr lang="en-US" altLang="zh-TW" sz="1800" dirty="0" err="1">
                <a:latin typeface="Consolas" panose="020B0609020204030204" pitchFamily="49" charset="0"/>
              </a:rPr>
              <a:t>myBean</a:t>
            </a:r>
            <a:r>
              <a:rPr lang="en-US" altLang="zh-TW" sz="1800" dirty="0">
                <a:latin typeface="Consolas" panose="020B0609020204030204" pitchFamily="49" charset="0"/>
              </a:rPr>
              <a:t>" /&gt;&lt;/div&gt;</a:t>
            </a:r>
          </a:p>
          <a:p>
            <a:pPr marL="0" lvl="1" indent="0" algn="just">
              <a:buNone/>
            </a:pPr>
            <a:r>
              <a:rPr lang="en-US" altLang="zh-TW" sz="1800" dirty="0">
                <a:latin typeface="Consolas" panose="020B0609020204030204" pitchFamily="49" charset="0"/>
              </a:rPr>
              <a:t>	&lt;</a:t>
            </a:r>
            <a:r>
              <a:rPr lang="en-US" altLang="zh-TW" sz="1800" dirty="0" err="1">
                <a:latin typeface="Consolas" panose="020B0609020204030204" pitchFamily="49" charset="0"/>
              </a:rPr>
              <a:t>jsp:setProperty</a:t>
            </a:r>
            <a:r>
              <a:rPr lang="en-US" altLang="zh-TW" sz="1800" dirty="0">
                <a:latin typeface="Consolas" panose="020B0609020204030204" pitchFamily="49" charset="0"/>
              </a:rPr>
              <a:t> property="population" name="</a:t>
            </a:r>
            <a:r>
              <a:rPr lang="en-US" altLang="zh-TW" sz="1800" dirty="0" err="1">
                <a:latin typeface="Consolas" panose="020B0609020204030204" pitchFamily="49" charset="0"/>
              </a:rPr>
              <a:t>myBean</a:t>
            </a:r>
            <a:r>
              <a:rPr lang="en-US" altLang="zh-TW" sz="1800" dirty="0">
                <a:latin typeface="Consolas" panose="020B0609020204030204" pitchFamily="49" charset="0"/>
              </a:rPr>
              <a:t>" param=“</a:t>
            </a:r>
            <a:r>
              <a:rPr lang="en-US" altLang="zh-TW" sz="1800" dirty="0" err="1">
                <a:latin typeface="Consolas" panose="020B0609020204030204" pitchFamily="49" charset="0"/>
              </a:rPr>
              <a:t>QueryString</a:t>
            </a:r>
            <a:r>
              <a:rPr lang="en-US" altLang="zh-TW" sz="1800" dirty="0">
                <a:latin typeface="Consolas" panose="020B0609020204030204" pitchFamily="49" charset="0"/>
              </a:rPr>
              <a:t>" /&gt;</a:t>
            </a:r>
          </a:p>
          <a:p>
            <a:pPr marL="0" lvl="1" indent="0" algn="just">
              <a:buNone/>
            </a:pPr>
            <a:r>
              <a:rPr lang="en-US" altLang="zh-TW" sz="1800" dirty="0">
                <a:latin typeface="Consolas" panose="020B0609020204030204" pitchFamily="49" charset="0"/>
              </a:rPr>
              <a:t>	&lt;div&gt;</a:t>
            </a:r>
            <a:r>
              <a:rPr lang="zh-TW" altLang="en-US" sz="1800" dirty="0">
                <a:latin typeface="Consolas" panose="020B0609020204030204" pitchFamily="49" charset="0"/>
              </a:rPr>
              <a:t>人口數：</a:t>
            </a:r>
            <a:r>
              <a:rPr lang="en-US" altLang="zh-TW" sz="1800" dirty="0">
                <a:latin typeface="Consolas" panose="020B0609020204030204" pitchFamily="49" charset="0"/>
              </a:rPr>
              <a:t>${</a:t>
            </a:r>
            <a:r>
              <a:rPr lang="en-US" altLang="zh-TW" sz="1800" dirty="0" err="1">
                <a:latin typeface="Consolas" panose="020B0609020204030204" pitchFamily="49" charset="0"/>
              </a:rPr>
              <a:t>myBean.population</a:t>
            </a:r>
            <a:r>
              <a:rPr lang="en-US" altLang="zh-TW" sz="1800" dirty="0">
                <a:latin typeface="Consolas" panose="020B0609020204030204" pitchFamily="49" charset="0"/>
              </a:rPr>
              <a:t>}&lt;/div&gt;</a:t>
            </a:r>
          </a:p>
          <a:p>
            <a:pPr marL="0" lvl="1" indent="0" algn="just">
              <a:buNone/>
            </a:pPr>
            <a:r>
              <a:rPr lang="en-US" altLang="zh-TW" sz="1800" dirty="0">
                <a:latin typeface="Consolas" panose="020B0609020204030204" pitchFamily="49" charset="0"/>
              </a:rPr>
              <a:t>&lt;/body&gt;</a:t>
            </a:r>
          </a:p>
          <a:p>
            <a:pPr marL="0" lvl="1" indent="0" algn="just">
              <a:buNone/>
            </a:pPr>
            <a:r>
              <a:rPr lang="en-US" altLang="zh-TW" sz="1800" dirty="0">
                <a:latin typeface="Consolas" panose="020B0609020204030204" pitchFamily="49" charset="0"/>
              </a:rPr>
              <a:t>&lt;/html&gt;</a:t>
            </a:r>
          </a:p>
        </p:txBody>
      </p:sp>
    </p:spTree>
    <p:extLst>
      <p:ext uri="{BB962C8B-B14F-4D97-AF65-F5344CB8AC3E}">
        <p14:creationId xmlns:p14="http://schemas.microsoft.com/office/powerpoint/2010/main" val="12497244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E208C0-E806-498B-AB05-FDEEAE0FF1EC}"/>
              </a:ext>
            </a:extLst>
          </p:cNvPr>
          <p:cNvSpPr>
            <a:spLocks noGrp="1"/>
          </p:cNvSpPr>
          <p:nvPr>
            <p:ph type="ctrTitle"/>
          </p:nvPr>
        </p:nvSpPr>
        <p:spPr>
          <a:xfrm>
            <a:off x="-95702" y="1202076"/>
            <a:ext cx="10421229" cy="2676241"/>
          </a:xfrm>
        </p:spPr>
        <p:txBody>
          <a:bodyPr>
            <a:normAutofit/>
          </a:bodyPr>
          <a:lstStyle/>
          <a:p>
            <a:pPr algn="ctr"/>
            <a:r>
              <a:rPr lang="en-US" altLang="zh-TW" sz="5400" dirty="0"/>
              <a:t>Module 25</a:t>
            </a:r>
            <a:br>
              <a:rPr lang="en-US" altLang="zh-TW" sz="5400" dirty="0"/>
            </a:br>
            <a:r>
              <a:rPr lang="zh-TW" altLang="en-US" dirty="0"/>
              <a:t>標準標籤應用</a:t>
            </a:r>
            <a:endParaRPr lang="zh-TW" altLang="en-US" b="1" dirty="0"/>
          </a:p>
        </p:txBody>
      </p:sp>
    </p:spTree>
    <p:extLst>
      <p:ext uri="{BB962C8B-B14F-4D97-AF65-F5344CB8AC3E}">
        <p14:creationId xmlns:p14="http://schemas.microsoft.com/office/powerpoint/2010/main" val="66951164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15311" y="451945"/>
            <a:ext cx="9309147" cy="1320800"/>
          </a:xfrm>
        </p:spPr>
        <p:txBody>
          <a:bodyPr/>
          <a:lstStyle/>
          <a:p>
            <a:r>
              <a:rPr lang="en-US" altLang="zh-TW" sz="3600" dirty="0"/>
              <a:t>24-1 </a:t>
            </a:r>
            <a:r>
              <a:rPr lang="zh-TW" altLang="en-US" sz="3600" dirty="0"/>
              <a:t>標準標籤的使用方式</a:t>
            </a:r>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41131" y="1212075"/>
            <a:ext cx="8983327" cy="6344863"/>
          </a:xfrm>
        </p:spPr>
        <p:txBody>
          <a:bodyPr>
            <a:normAutofit/>
          </a:bodyPr>
          <a:lstStyle/>
          <a:p>
            <a:pPr marL="0" lvl="1" indent="0" algn="just">
              <a:buNone/>
            </a:pPr>
            <a:r>
              <a:rPr lang="zh-TW" altLang="en-US" sz="2000" dirty="0">
                <a:latin typeface="Consolas" panose="020B0609020204030204" pitchFamily="49" charset="0"/>
              </a:rPr>
              <a:t>使用方式</a:t>
            </a:r>
            <a:endParaRPr lang="en-US" altLang="zh-TW" sz="2000" dirty="0">
              <a:latin typeface="Consolas" panose="020B0609020204030204" pitchFamily="49" charset="0"/>
            </a:endParaRPr>
          </a:p>
          <a:p>
            <a:pPr marL="760050" lvl="2" indent="-360000" algn="just">
              <a:buFont typeface="Wingdings" panose="05000000000000000000" pitchFamily="2" charset="2"/>
              <a:buChar char="l"/>
            </a:pPr>
            <a:endParaRPr lang="en-US" altLang="zh-TW" sz="2000" dirty="0">
              <a:latin typeface="Consolas" panose="020B0609020204030204" pitchFamily="49" charset="0"/>
            </a:endParaRPr>
          </a:p>
        </p:txBody>
      </p:sp>
    </p:spTree>
    <p:extLst>
      <p:ext uri="{BB962C8B-B14F-4D97-AF65-F5344CB8AC3E}">
        <p14:creationId xmlns:p14="http://schemas.microsoft.com/office/powerpoint/2010/main" val="321031621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15311" y="451945"/>
            <a:ext cx="9309147" cy="1320800"/>
          </a:xfrm>
        </p:spPr>
        <p:txBody>
          <a:bodyPr/>
          <a:lstStyle/>
          <a:p>
            <a:r>
              <a:rPr lang="en-US" altLang="zh-TW" sz="3600" dirty="0"/>
              <a:t>24-2 </a:t>
            </a:r>
            <a:r>
              <a:rPr lang="zh-TW" altLang="en-US" sz="3600" dirty="0"/>
              <a:t>標準標籤動作名稱的建立方式</a:t>
            </a:r>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41131" y="1212075"/>
            <a:ext cx="8983327" cy="6344863"/>
          </a:xfrm>
        </p:spPr>
        <p:txBody>
          <a:bodyPr>
            <a:normAutofit/>
          </a:bodyPr>
          <a:lstStyle/>
          <a:p>
            <a:pPr marL="0" lvl="1" indent="0" algn="just">
              <a:buNone/>
            </a:pPr>
            <a:r>
              <a:rPr lang="zh-TW" altLang="en-US" sz="2000" dirty="0">
                <a:latin typeface="Consolas" panose="020B0609020204030204" pitchFamily="49" charset="0"/>
              </a:rPr>
              <a:t>建立方式</a:t>
            </a:r>
            <a:endParaRPr lang="en-US" altLang="zh-TW" sz="2000" dirty="0">
              <a:latin typeface="Consolas" panose="020B0609020204030204" pitchFamily="49" charset="0"/>
            </a:endParaRPr>
          </a:p>
        </p:txBody>
      </p:sp>
    </p:spTree>
    <p:extLst>
      <p:ext uri="{BB962C8B-B14F-4D97-AF65-F5344CB8AC3E}">
        <p14:creationId xmlns:p14="http://schemas.microsoft.com/office/powerpoint/2010/main" val="238470431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15311" y="451945"/>
            <a:ext cx="9309147" cy="1320800"/>
          </a:xfrm>
        </p:spPr>
        <p:txBody>
          <a:bodyPr/>
          <a:lstStyle/>
          <a:p>
            <a:r>
              <a:rPr lang="en-US" altLang="zh-TW" sz="3600" dirty="0"/>
              <a:t>24-3 </a:t>
            </a:r>
            <a:r>
              <a:rPr lang="zh-TW" altLang="en-US" sz="3600" dirty="0"/>
              <a:t>標準標籤購物車的建立方式</a:t>
            </a:r>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41131" y="1212075"/>
            <a:ext cx="8983327" cy="6344863"/>
          </a:xfrm>
        </p:spPr>
        <p:txBody>
          <a:bodyPr>
            <a:normAutofit/>
          </a:bodyPr>
          <a:lstStyle/>
          <a:p>
            <a:pPr marL="0" lvl="1" indent="0" algn="just">
              <a:buNone/>
            </a:pPr>
            <a:r>
              <a:rPr lang="zh-TW" altLang="en-US" sz="2000" dirty="0">
                <a:latin typeface="Consolas" panose="020B0609020204030204" pitchFamily="49" charset="0"/>
              </a:rPr>
              <a:t>購物車建立方式</a:t>
            </a:r>
            <a:endParaRPr lang="en-US" altLang="zh-TW" sz="2000" dirty="0">
              <a:latin typeface="Consolas" panose="020B0609020204030204" pitchFamily="49" charset="0"/>
            </a:endParaRPr>
          </a:p>
        </p:txBody>
      </p:sp>
    </p:spTree>
    <p:extLst>
      <p:ext uri="{BB962C8B-B14F-4D97-AF65-F5344CB8AC3E}">
        <p14:creationId xmlns:p14="http://schemas.microsoft.com/office/powerpoint/2010/main" val="150957890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E208C0-E806-498B-AB05-FDEEAE0FF1EC}"/>
              </a:ext>
            </a:extLst>
          </p:cNvPr>
          <p:cNvSpPr>
            <a:spLocks noGrp="1"/>
          </p:cNvSpPr>
          <p:nvPr>
            <p:ph type="ctrTitle"/>
          </p:nvPr>
        </p:nvSpPr>
        <p:spPr>
          <a:xfrm>
            <a:off x="-95702" y="1202076"/>
            <a:ext cx="10421229" cy="2676241"/>
          </a:xfrm>
        </p:spPr>
        <p:txBody>
          <a:bodyPr>
            <a:normAutofit/>
          </a:bodyPr>
          <a:lstStyle/>
          <a:p>
            <a:pPr algn="ctr"/>
            <a:r>
              <a:rPr lang="en-US" altLang="zh-TW" sz="5400" dirty="0"/>
              <a:t>Module 26</a:t>
            </a:r>
            <a:br>
              <a:rPr lang="en-US" altLang="zh-TW" sz="5400" dirty="0"/>
            </a:br>
            <a:r>
              <a:rPr lang="en-US" altLang="zh-TW" dirty="0"/>
              <a:t>MVC</a:t>
            </a:r>
            <a:r>
              <a:rPr lang="zh-TW" altLang="en-US" dirty="0"/>
              <a:t>架構開發</a:t>
            </a:r>
            <a:endParaRPr lang="zh-TW" altLang="en-US" b="1" dirty="0"/>
          </a:p>
        </p:txBody>
      </p:sp>
    </p:spTree>
    <p:extLst>
      <p:ext uri="{BB962C8B-B14F-4D97-AF65-F5344CB8AC3E}">
        <p14:creationId xmlns:p14="http://schemas.microsoft.com/office/powerpoint/2010/main" val="332818393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9309147" cy="1320800"/>
          </a:xfrm>
        </p:spPr>
        <p:txBody>
          <a:bodyPr/>
          <a:lstStyle/>
          <a:p>
            <a:r>
              <a:rPr lang="en-US" altLang="zh-TW" sz="3600" dirty="0"/>
              <a:t>26-1 Model</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41738" y="660400"/>
            <a:ext cx="9648496" cy="6344863"/>
          </a:xfrm>
        </p:spPr>
        <p:txBody>
          <a:bodyPr>
            <a:normAutofit/>
          </a:bodyPr>
          <a:lstStyle/>
          <a:p>
            <a:pPr marL="360000" lvl="1" indent="-360000" algn="just"/>
            <a:r>
              <a:rPr lang="zh-TW" altLang="en-US" sz="2000" dirty="0">
                <a:latin typeface="Consolas" panose="020B0609020204030204" pitchFamily="49" charset="0"/>
              </a:rPr>
              <a:t>表示應用系統內的範圍物件</a:t>
            </a:r>
            <a:r>
              <a:rPr lang="en-US" altLang="zh-TW" sz="2000" dirty="0">
                <a:latin typeface="Consolas" panose="020B0609020204030204" pitchFamily="49" charset="0"/>
              </a:rPr>
              <a:t>(Domain Object)</a:t>
            </a:r>
            <a:r>
              <a:rPr lang="zh-TW" altLang="en-US" sz="2000" dirty="0">
                <a:latin typeface="Consolas" panose="020B0609020204030204" pitchFamily="49" charset="0"/>
              </a:rPr>
              <a:t>與商業服務</a:t>
            </a:r>
            <a:r>
              <a:rPr lang="en-US" altLang="zh-TW" sz="2000" dirty="0">
                <a:latin typeface="Consolas" panose="020B0609020204030204" pitchFamily="49" charset="0"/>
              </a:rPr>
              <a:t>(Business Service)</a:t>
            </a:r>
          </a:p>
          <a:p>
            <a:pPr marL="742950" lvl="2" indent="-342900" algn="just">
              <a:buFont typeface="Wingdings" panose="05000000000000000000" pitchFamily="2" charset="2"/>
              <a:buChar char="l"/>
            </a:pPr>
            <a:r>
              <a:rPr lang="zh-TW" altLang="en-US" sz="2000" dirty="0">
                <a:latin typeface="Consolas" panose="020B0609020204030204" pitchFamily="49" charset="0"/>
              </a:rPr>
              <a:t>範圍物件</a:t>
            </a:r>
            <a:r>
              <a:rPr lang="en-US" altLang="zh-TW" sz="2000" dirty="0">
                <a:latin typeface="Consolas" panose="020B0609020204030204" pitchFamily="49" charset="0"/>
              </a:rPr>
              <a:t>: </a:t>
            </a:r>
            <a:r>
              <a:rPr lang="zh-TW" altLang="en-US" sz="2000" dirty="0">
                <a:latin typeface="Consolas" panose="020B0609020204030204" pitchFamily="49" charset="0"/>
              </a:rPr>
              <a:t>在系統中大部分主要處理的重要物件</a:t>
            </a:r>
          </a:p>
          <a:p>
            <a:pPr marL="742950" lvl="2" indent="-342900" algn="just">
              <a:buFont typeface="Wingdings" panose="05000000000000000000" pitchFamily="2" charset="2"/>
              <a:buChar char="l"/>
            </a:pPr>
            <a:r>
              <a:rPr lang="zh-TW" altLang="en-US" sz="2000" dirty="0">
                <a:latin typeface="Consolas" panose="020B0609020204030204" pitchFamily="49" charset="0"/>
              </a:rPr>
              <a:t>商業服務</a:t>
            </a:r>
            <a:r>
              <a:rPr lang="en-US" altLang="zh-TW" sz="2000" dirty="0">
                <a:latin typeface="Consolas" panose="020B0609020204030204" pitchFamily="49" charset="0"/>
              </a:rPr>
              <a:t>: </a:t>
            </a:r>
            <a:r>
              <a:rPr lang="zh-TW" altLang="en-US" sz="2000" dirty="0">
                <a:latin typeface="Consolas" panose="020B0609020204030204" pitchFamily="49" charset="0"/>
              </a:rPr>
              <a:t>負責提供利用商業邏輯</a:t>
            </a:r>
            <a:r>
              <a:rPr lang="en-US" altLang="zh-TW" sz="2000" dirty="0">
                <a:latin typeface="Consolas" panose="020B0609020204030204" pitchFamily="49" charset="0"/>
              </a:rPr>
              <a:t>(</a:t>
            </a:r>
            <a:r>
              <a:rPr lang="en-US" altLang="zh-TW" sz="2000" dirty="0" err="1">
                <a:latin typeface="Consolas" panose="020B0609020204030204" pitchFamily="49" charset="0"/>
              </a:rPr>
              <a:t>Bussiness</a:t>
            </a:r>
            <a:r>
              <a:rPr lang="en-US" altLang="zh-TW" sz="2000" dirty="0">
                <a:latin typeface="Consolas" panose="020B0609020204030204" pitchFamily="49" charset="0"/>
              </a:rPr>
              <a:t> Logic)</a:t>
            </a:r>
            <a:r>
              <a:rPr lang="zh-TW" altLang="en-US" sz="2000" dirty="0">
                <a:latin typeface="Consolas" panose="020B0609020204030204" pitchFamily="49" charset="0"/>
              </a:rPr>
              <a:t>模式用來處理有關運算的主要物件</a:t>
            </a:r>
          </a:p>
          <a:p>
            <a:pPr marL="400050" lvl="2" indent="0" algn="just">
              <a:buNone/>
            </a:pPr>
            <a:r>
              <a:rPr lang="zh-TW" altLang="en-US" sz="2000" dirty="0">
                <a:latin typeface="Consolas" panose="020B0609020204030204" pitchFamily="49" charset="0"/>
              </a:rPr>
              <a:t>例如</a:t>
            </a:r>
            <a:r>
              <a:rPr lang="en-US" altLang="zh-TW" sz="2000" dirty="0">
                <a:latin typeface="Consolas" panose="020B0609020204030204" pitchFamily="49" charset="0"/>
              </a:rPr>
              <a:t>:</a:t>
            </a:r>
            <a:r>
              <a:rPr lang="zh-TW" altLang="en-US" sz="2000" dirty="0">
                <a:latin typeface="Consolas" panose="020B0609020204030204" pitchFamily="49" charset="0"/>
              </a:rPr>
              <a:t>建立資料庫連線、資料庫資料讀取與寫入與企業邏輯處理等等，其扮演角色為範圍物件與 </a:t>
            </a:r>
            <a:r>
              <a:rPr lang="en-US" altLang="zh-TW" sz="2000" dirty="0">
                <a:latin typeface="Consolas" panose="020B0609020204030204" pitchFamily="49" charset="0"/>
              </a:rPr>
              <a:t>View/Controller </a:t>
            </a:r>
            <a:r>
              <a:rPr lang="zh-TW" altLang="en-US" sz="2000" dirty="0">
                <a:latin typeface="Consolas" panose="020B0609020204030204" pitchFamily="49" charset="0"/>
              </a:rPr>
              <a:t>之間的橋樑</a:t>
            </a:r>
          </a:p>
          <a:p>
            <a:pPr marL="360000" lvl="1" indent="-360000" algn="just"/>
            <a:r>
              <a:rPr lang="zh-TW" altLang="en-US" sz="2000" dirty="0">
                <a:latin typeface="Consolas" panose="020B0609020204030204" pitchFamily="49" charset="0"/>
              </a:rPr>
              <a:t>封裝應用程式</a:t>
            </a:r>
            <a:r>
              <a:rPr lang="en-US" altLang="zh-TW" sz="2000" dirty="0">
                <a:latin typeface="Consolas" panose="020B0609020204030204" pitchFamily="49" charset="0"/>
              </a:rPr>
              <a:t>state(</a:t>
            </a:r>
            <a:r>
              <a:rPr lang="zh-TW" altLang="en-US" sz="2000" dirty="0">
                <a:latin typeface="Consolas" panose="020B0609020204030204" pitchFamily="49" charset="0"/>
              </a:rPr>
              <a:t>狀態</a:t>
            </a:r>
            <a:r>
              <a:rPr lang="en-US" altLang="zh-TW" sz="2000" dirty="0">
                <a:latin typeface="Consolas" panose="020B0609020204030204" pitchFamily="49" charset="0"/>
              </a:rPr>
              <a:t>)</a:t>
            </a:r>
            <a:r>
              <a:rPr lang="zh-TW" altLang="en-US" sz="2000" dirty="0">
                <a:latin typeface="Consolas" panose="020B0609020204030204" pitchFamily="49" charset="0"/>
              </a:rPr>
              <a:t>，其中</a:t>
            </a:r>
            <a:r>
              <a:rPr lang="en-US" altLang="zh-TW" sz="2000" dirty="0">
                <a:latin typeface="Consolas" panose="020B0609020204030204" pitchFamily="49" charset="0"/>
              </a:rPr>
              <a:t>state(</a:t>
            </a:r>
            <a:r>
              <a:rPr lang="zh-TW" altLang="en-US" sz="2000" dirty="0">
                <a:latin typeface="Consolas" panose="020B0609020204030204" pitchFamily="49" charset="0"/>
              </a:rPr>
              <a:t>狀態</a:t>
            </a:r>
            <a:r>
              <a:rPr lang="en-US" altLang="zh-TW" sz="2000" dirty="0">
                <a:latin typeface="Consolas" panose="020B0609020204030204" pitchFamily="49" charset="0"/>
              </a:rPr>
              <a:t>)</a:t>
            </a:r>
            <a:r>
              <a:rPr lang="zh-TW" altLang="en-US" sz="2000" dirty="0">
                <a:latin typeface="Consolas" panose="020B0609020204030204" pitchFamily="49" charset="0"/>
              </a:rPr>
              <a:t>表示物件的屬性</a:t>
            </a:r>
          </a:p>
          <a:p>
            <a:pPr marL="360000" lvl="1" indent="-360000" algn="just"/>
            <a:r>
              <a:rPr lang="zh-TW" altLang="en-US" sz="2000" dirty="0">
                <a:latin typeface="Consolas" panose="020B0609020204030204" pitchFamily="49" charset="0"/>
              </a:rPr>
              <a:t>回覆</a:t>
            </a:r>
            <a:r>
              <a:rPr lang="en-US" altLang="zh-TW" sz="2000" dirty="0">
                <a:latin typeface="Consolas" panose="020B0609020204030204" pitchFamily="49" charset="0"/>
              </a:rPr>
              <a:t>state(</a:t>
            </a:r>
            <a:r>
              <a:rPr lang="zh-TW" altLang="en-US" sz="2000" dirty="0">
                <a:latin typeface="Consolas" panose="020B0609020204030204" pitchFamily="49" charset="0"/>
              </a:rPr>
              <a:t>狀態</a:t>
            </a:r>
            <a:r>
              <a:rPr lang="en-US" altLang="zh-TW" sz="2000" dirty="0">
                <a:latin typeface="Consolas" panose="020B0609020204030204" pitchFamily="49" charset="0"/>
              </a:rPr>
              <a:t>)</a:t>
            </a:r>
            <a:r>
              <a:rPr lang="zh-TW" altLang="en-US" sz="2000" dirty="0">
                <a:latin typeface="Consolas" panose="020B0609020204030204" pitchFamily="49" charset="0"/>
              </a:rPr>
              <a:t>的查詢</a:t>
            </a:r>
          </a:p>
          <a:p>
            <a:pPr marL="360000" lvl="1" indent="-360000" algn="just"/>
            <a:r>
              <a:rPr lang="zh-TW" altLang="en-US" sz="2000" dirty="0">
                <a:latin typeface="Consolas" panose="020B0609020204030204" pitchFamily="49" charset="0"/>
              </a:rPr>
              <a:t>提供應用系統的功能</a:t>
            </a:r>
            <a:endParaRPr lang="en-US" altLang="zh-TW" sz="2000" dirty="0">
              <a:latin typeface="Consolas" panose="020B0609020204030204" pitchFamily="49" charset="0"/>
            </a:endParaRPr>
          </a:p>
        </p:txBody>
      </p:sp>
    </p:spTree>
    <p:extLst>
      <p:ext uri="{BB962C8B-B14F-4D97-AF65-F5344CB8AC3E}">
        <p14:creationId xmlns:p14="http://schemas.microsoft.com/office/powerpoint/2010/main" val="139183490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p:txBody>
          <a:bodyPr/>
          <a:lstStyle/>
          <a:p>
            <a:r>
              <a:rPr lang="en-US" altLang="zh-TW" sz="3600" dirty="0"/>
              <a:t>2-2 </a:t>
            </a:r>
            <a:r>
              <a:rPr lang="zh-TW" altLang="en-US" sz="3600" dirty="0"/>
              <a:t>動態網頁設計環境的安裝與設定</a:t>
            </a:r>
            <a:r>
              <a:rPr lang="en-US" altLang="zh-TW" dirty="0"/>
              <a:t>(3)</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77334" y="1441398"/>
            <a:ext cx="9668742" cy="4807002"/>
          </a:xfrm>
        </p:spPr>
        <p:txBody>
          <a:bodyPr>
            <a:normAutofit/>
          </a:bodyPr>
          <a:lstStyle/>
          <a:p>
            <a:pPr marL="0" indent="0">
              <a:buNone/>
            </a:pPr>
            <a:r>
              <a:rPr lang="zh-TW" altLang="en-US" sz="2000"/>
              <a:t>第一次啟動</a:t>
            </a:r>
            <a:r>
              <a:rPr lang="en-US" altLang="zh-TW" sz="2000"/>
              <a:t>Eclipse</a:t>
            </a:r>
            <a:r>
              <a:rPr lang="zh-TW" altLang="en-US" sz="2000"/>
              <a:t>時必須建立工作區域</a:t>
            </a:r>
            <a:endParaRPr lang="en-US" altLang="zh-TW" sz="2000" dirty="0"/>
          </a:p>
        </p:txBody>
      </p:sp>
      <p:pic>
        <p:nvPicPr>
          <p:cNvPr id="7" name="圖片 6">
            <a:extLst>
              <a:ext uri="{FF2B5EF4-FFF2-40B4-BE49-F238E27FC236}">
                <a16:creationId xmlns:a16="http://schemas.microsoft.com/office/drawing/2014/main" id="{524D764C-6670-494F-8FFC-40C8E3537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009" y="2066854"/>
            <a:ext cx="8509301" cy="4181546"/>
          </a:xfrm>
          <a:prstGeom prst="rect">
            <a:avLst/>
          </a:prstGeom>
        </p:spPr>
      </p:pic>
    </p:spTree>
    <p:extLst>
      <p:ext uri="{BB962C8B-B14F-4D97-AF65-F5344CB8AC3E}">
        <p14:creationId xmlns:p14="http://schemas.microsoft.com/office/powerpoint/2010/main" val="401410773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15311" y="451945"/>
            <a:ext cx="9309147" cy="1320800"/>
          </a:xfrm>
        </p:spPr>
        <p:txBody>
          <a:bodyPr/>
          <a:lstStyle/>
          <a:p>
            <a:r>
              <a:rPr lang="en-US" altLang="zh-TW" sz="3600" dirty="0"/>
              <a:t>26-2 View</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41131" y="1212075"/>
            <a:ext cx="8983327" cy="6344863"/>
          </a:xfrm>
        </p:spPr>
        <p:txBody>
          <a:bodyPr>
            <a:normAutofit/>
          </a:bodyPr>
          <a:lstStyle/>
          <a:p>
            <a:pPr marL="360000" lvl="1" indent="-360000" algn="just"/>
            <a:r>
              <a:rPr lang="zh-TW" altLang="en-US" sz="2000" dirty="0">
                <a:latin typeface="Consolas" panose="020B0609020204030204" pitchFamily="49" charset="0"/>
              </a:rPr>
              <a:t>負責提供畫面呈現給使用者的工作，將</a:t>
            </a:r>
            <a:r>
              <a:rPr lang="en-US" altLang="zh-TW" sz="2000" dirty="0">
                <a:latin typeface="Consolas" panose="020B0609020204030204" pitchFamily="49" charset="0"/>
              </a:rPr>
              <a:t>Model</a:t>
            </a:r>
            <a:r>
              <a:rPr lang="zh-TW" altLang="en-US" sz="2000" dirty="0">
                <a:latin typeface="Consolas" panose="020B0609020204030204" pitchFamily="49" charset="0"/>
              </a:rPr>
              <a:t>所提供的資料呈現畫面給使用者，例如</a:t>
            </a:r>
            <a:r>
              <a:rPr lang="en-US" altLang="zh-TW" sz="2000" dirty="0">
                <a:latin typeface="Consolas" panose="020B0609020204030204" pitchFamily="49" charset="0"/>
              </a:rPr>
              <a:t>: html</a:t>
            </a:r>
            <a:r>
              <a:rPr lang="zh-TW" altLang="en-US" sz="2000" dirty="0">
                <a:latin typeface="Consolas" panose="020B0609020204030204" pitchFamily="49" charset="0"/>
              </a:rPr>
              <a:t>、</a:t>
            </a:r>
            <a:r>
              <a:rPr lang="en-US" altLang="zh-TW" sz="2000" dirty="0">
                <a:latin typeface="Consolas" panose="020B0609020204030204" pitchFamily="49" charset="0"/>
              </a:rPr>
              <a:t>Servlet</a:t>
            </a:r>
            <a:r>
              <a:rPr lang="zh-TW" altLang="en-US" sz="2000" dirty="0">
                <a:latin typeface="Consolas" panose="020B0609020204030204" pitchFamily="49" charset="0"/>
              </a:rPr>
              <a:t>或</a:t>
            </a:r>
            <a:r>
              <a:rPr lang="en-US" altLang="zh-TW" sz="2000" dirty="0">
                <a:latin typeface="Consolas" panose="020B0609020204030204" pitchFamily="49" charset="0"/>
              </a:rPr>
              <a:t>JSP</a:t>
            </a:r>
            <a:r>
              <a:rPr lang="zh-TW" altLang="en-US" sz="2000" dirty="0">
                <a:latin typeface="Consolas" panose="020B0609020204030204" pitchFamily="49" charset="0"/>
              </a:rPr>
              <a:t>網頁</a:t>
            </a:r>
          </a:p>
          <a:p>
            <a:pPr marL="742950" lvl="2" indent="-342900" algn="just">
              <a:buFont typeface="Wingdings" panose="05000000000000000000" pitchFamily="2" charset="2"/>
              <a:buChar char="l"/>
            </a:pPr>
            <a:r>
              <a:rPr lang="zh-TW" altLang="en-US" sz="2000" dirty="0">
                <a:latin typeface="Consolas" panose="020B0609020204030204" pitchFamily="49" charset="0"/>
              </a:rPr>
              <a:t>繪製</a:t>
            </a:r>
            <a:r>
              <a:rPr lang="en-US" altLang="zh-TW" sz="2000" dirty="0">
                <a:latin typeface="Consolas" panose="020B0609020204030204" pitchFamily="49" charset="0"/>
              </a:rPr>
              <a:t>HTML Response(</a:t>
            </a:r>
            <a:r>
              <a:rPr lang="zh-TW" altLang="en-US" sz="2000" dirty="0">
                <a:latin typeface="Consolas" panose="020B0609020204030204" pitchFamily="49" charset="0"/>
              </a:rPr>
              <a:t>回應</a:t>
            </a:r>
            <a:r>
              <a:rPr lang="en-US" altLang="zh-TW" sz="2000" dirty="0">
                <a:latin typeface="Consolas" panose="020B0609020204030204" pitchFamily="49" charset="0"/>
              </a:rPr>
              <a:t>)</a:t>
            </a:r>
          </a:p>
          <a:p>
            <a:pPr marL="742950" lvl="2" indent="-342900" algn="just">
              <a:buFont typeface="Wingdings" panose="05000000000000000000" pitchFamily="2" charset="2"/>
              <a:buChar char="l"/>
            </a:pPr>
            <a:r>
              <a:rPr lang="zh-TW" altLang="en-US" sz="2000" dirty="0">
                <a:latin typeface="Consolas" panose="020B0609020204030204" pitchFamily="49" charset="0"/>
              </a:rPr>
              <a:t>向</a:t>
            </a:r>
            <a:r>
              <a:rPr lang="en-US" altLang="zh-TW" sz="2000" dirty="0">
                <a:latin typeface="Consolas" panose="020B0609020204030204" pitchFamily="49" charset="0"/>
              </a:rPr>
              <a:t>Model</a:t>
            </a:r>
            <a:r>
              <a:rPr lang="zh-TW" altLang="en-US" sz="2000" dirty="0">
                <a:latin typeface="Consolas" panose="020B0609020204030204" pitchFamily="49" charset="0"/>
              </a:rPr>
              <a:t>請求資料修改更新</a:t>
            </a:r>
          </a:p>
          <a:p>
            <a:pPr marL="742950" lvl="2" indent="-342900" algn="just">
              <a:buFont typeface="Wingdings" panose="05000000000000000000" pitchFamily="2" charset="2"/>
              <a:buChar char="l"/>
            </a:pPr>
            <a:r>
              <a:rPr lang="zh-TW" altLang="en-US" sz="2000" dirty="0">
                <a:latin typeface="Consolas" panose="020B0609020204030204" pitchFamily="49" charset="0"/>
              </a:rPr>
              <a:t>提供使用者請求的</a:t>
            </a:r>
            <a:r>
              <a:rPr lang="en-US" altLang="zh-TW" sz="2000" dirty="0">
                <a:latin typeface="Consolas" panose="020B0609020204030204" pitchFamily="49" charset="0"/>
              </a:rPr>
              <a:t>HTML</a:t>
            </a:r>
            <a:r>
              <a:rPr lang="zh-TW" altLang="en-US" sz="2000" dirty="0">
                <a:latin typeface="Consolas" panose="020B0609020204030204" pitchFamily="49" charset="0"/>
              </a:rPr>
              <a:t>表單</a:t>
            </a:r>
            <a:endParaRPr lang="en-US" altLang="zh-TW" sz="2000" dirty="0">
              <a:latin typeface="Consolas" panose="020B0609020204030204" pitchFamily="49" charset="0"/>
            </a:endParaRPr>
          </a:p>
        </p:txBody>
      </p:sp>
    </p:spTree>
    <p:extLst>
      <p:ext uri="{BB962C8B-B14F-4D97-AF65-F5344CB8AC3E}">
        <p14:creationId xmlns:p14="http://schemas.microsoft.com/office/powerpoint/2010/main" val="7476458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15311" y="451945"/>
            <a:ext cx="9309147" cy="1320800"/>
          </a:xfrm>
        </p:spPr>
        <p:txBody>
          <a:bodyPr/>
          <a:lstStyle/>
          <a:p>
            <a:r>
              <a:rPr lang="en-US" altLang="zh-TW" sz="3600" dirty="0"/>
              <a:t>24-3 Controller</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41131" y="1212075"/>
            <a:ext cx="8983327" cy="6344863"/>
          </a:xfrm>
        </p:spPr>
        <p:txBody>
          <a:bodyPr>
            <a:normAutofit/>
          </a:bodyPr>
          <a:lstStyle/>
          <a:p>
            <a:pPr marL="342900" lvl="1" indent="-342900" algn="just"/>
            <a:r>
              <a:rPr lang="zh-TW" altLang="en-US" sz="2000" dirty="0">
                <a:latin typeface="Consolas" panose="020B0609020204030204" pitchFamily="49" charset="0"/>
              </a:rPr>
              <a:t>負責接受使用者的動作，讀取使用者輸入的資料、進行資料的檢核、呼叫</a:t>
            </a:r>
            <a:r>
              <a:rPr lang="en-US" altLang="zh-TW" sz="2000" dirty="0">
                <a:latin typeface="Consolas" panose="020B0609020204030204" pitchFamily="49" charset="0"/>
              </a:rPr>
              <a:t>Model</a:t>
            </a:r>
            <a:r>
              <a:rPr lang="zh-TW" altLang="en-US" sz="2000" dirty="0">
                <a:latin typeface="Consolas" panose="020B0609020204030204" pitchFamily="49" charset="0"/>
              </a:rPr>
              <a:t>中元件執行處理並選擇所要呈現的</a:t>
            </a:r>
            <a:r>
              <a:rPr lang="en-US" altLang="zh-TW" sz="2000" dirty="0">
                <a:latin typeface="Consolas" panose="020B0609020204030204" pitchFamily="49" charset="0"/>
              </a:rPr>
              <a:t>View</a:t>
            </a:r>
            <a:r>
              <a:rPr lang="zh-TW" altLang="en-US" sz="2000" dirty="0">
                <a:latin typeface="Consolas" panose="020B0609020204030204" pitchFamily="49" charset="0"/>
              </a:rPr>
              <a:t>畫面等等</a:t>
            </a:r>
          </a:p>
          <a:p>
            <a:pPr marL="742950" lvl="2" indent="-342900" algn="just">
              <a:buFont typeface="Wingdings" panose="05000000000000000000" pitchFamily="2" charset="2"/>
              <a:buChar char="l"/>
            </a:pPr>
            <a:r>
              <a:rPr lang="zh-TW" altLang="en-US" sz="2000" dirty="0">
                <a:latin typeface="Consolas" panose="020B0609020204030204" pitchFamily="49" charset="0"/>
              </a:rPr>
              <a:t>讀取使用者輸入的資料</a:t>
            </a:r>
          </a:p>
          <a:p>
            <a:pPr marL="857250" lvl="3" indent="0" algn="just">
              <a:buNone/>
            </a:pPr>
            <a:r>
              <a:rPr lang="en-US" altLang="zh-TW" sz="2000" dirty="0">
                <a:latin typeface="Consolas" panose="020B0609020204030204" pitchFamily="49" charset="0"/>
              </a:rPr>
              <a:t>String name = </a:t>
            </a:r>
            <a:r>
              <a:rPr lang="en-US" altLang="zh-TW" sz="2000" dirty="0" err="1">
                <a:latin typeface="Consolas" panose="020B0609020204030204" pitchFamily="49" charset="0"/>
              </a:rPr>
              <a:t>request.getParameter</a:t>
            </a:r>
            <a:r>
              <a:rPr lang="en-US" altLang="zh-TW" sz="2000" dirty="0">
                <a:latin typeface="Consolas" panose="020B0609020204030204" pitchFamily="49" charset="0"/>
              </a:rPr>
              <a:t>("name");</a:t>
            </a:r>
          </a:p>
          <a:p>
            <a:pPr marL="742950" lvl="2" indent="-342900" algn="just">
              <a:buFont typeface="Wingdings" panose="05000000000000000000" pitchFamily="2" charset="2"/>
              <a:buChar char="l"/>
            </a:pPr>
            <a:r>
              <a:rPr lang="zh-TW" altLang="en-US" sz="2000" dirty="0">
                <a:latin typeface="Consolas" panose="020B0609020204030204" pitchFamily="49" charset="0"/>
              </a:rPr>
              <a:t>進行資料的檢核</a:t>
            </a:r>
          </a:p>
          <a:p>
            <a:pPr marL="857250" lvl="3" indent="0" algn="just">
              <a:buNone/>
            </a:pPr>
            <a:r>
              <a:rPr lang="zh-TW" altLang="en-US" sz="2000" dirty="0">
                <a:latin typeface="Consolas" panose="020B0609020204030204" pitchFamily="49" charset="0"/>
              </a:rPr>
              <a:t>檢查使用者輸入的資料是否有錯誤，若資料正確送至後端元件處理，若資料不正確將送至</a:t>
            </a:r>
            <a:r>
              <a:rPr lang="en-US" altLang="zh-TW" sz="2000" dirty="0">
                <a:latin typeface="Consolas" panose="020B0609020204030204" pitchFamily="49" charset="0"/>
              </a:rPr>
              <a:t>View</a:t>
            </a:r>
            <a:r>
              <a:rPr lang="zh-TW" altLang="en-US" sz="2000" dirty="0">
                <a:latin typeface="Consolas" panose="020B0609020204030204" pitchFamily="49" charset="0"/>
              </a:rPr>
              <a:t>元件處理送回錯誤訊息至使用者畫面上</a:t>
            </a:r>
          </a:p>
          <a:p>
            <a:pPr marL="742950" lvl="2" indent="-342900" algn="just">
              <a:buFont typeface="Wingdings" panose="05000000000000000000" pitchFamily="2" charset="2"/>
              <a:buChar char="l"/>
            </a:pPr>
            <a:r>
              <a:rPr lang="zh-TW" altLang="en-US" sz="2000" dirty="0">
                <a:latin typeface="Consolas" panose="020B0609020204030204" pitchFamily="49" charset="0"/>
              </a:rPr>
              <a:t>呼叫</a:t>
            </a:r>
            <a:r>
              <a:rPr lang="en-US" altLang="zh-TW" sz="2000" dirty="0">
                <a:latin typeface="Consolas" panose="020B0609020204030204" pitchFamily="49" charset="0"/>
              </a:rPr>
              <a:t>Model</a:t>
            </a:r>
            <a:r>
              <a:rPr lang="zh-TW" altLang="en-US" sz="2000" dirty="0">
                <a:latin typeface="Consolas" panose="020B0609020204030204" pitchFamily="49" charset="0"/>
              </a:rPr>
              <a:t>中元件執行處理</a:t>
            </a:r>
          </a:p>
          <a:p>
            <a:pPr marL="857250" lvl="3" indent="0" algn="just">
              <a:buNone/>
            </a:pPr>
            <a:r>
              <a:rPr lang="zh-TW" altLang="en-US" sz="2000" dirty="0">
                <a:latin typeface="Consolas" panose="020B0609020204030204" pitchFamily="49" charset="0"/>
              </a:rPr>
              <a:t>進行資料的資料的判讀並選擇呼叫對應的</a:t>
            </a:r>
            <a:r>
              <a:rPr lang="en-US" altLang="zh-TW" sz="2000" dirty="0">
                <a:latin typeface="Consolas" panose="020B0609020204030204" pitchFamily="49" charset="0"/>
              </a:rPr>
              <a:t>Model</a:t>
            </a:r>
            <a:r>
              <a:rPr lang="zh-TW" altLang="en-US" sz="2000" dirty="0">
                <a:latin typeface="Consolas" panose="020B0609020204030204" pitchFamily="49" charset="0"/>
              </a:rPr>
              <a:t>元件處理</a:t>
            </a:r>
          </a:p>
          <a:p>
            <a:pPr marL="742950" lvl="2" indent="-342900" algn="just">
              <a:buFont typeface="Wingdings" panose="05000000000000000000" pitchFamily="2" charset="2"/>
              <a:buChar char="l"/>
            </a:pPr>
            <a:r>
              <a:rPr lang="zh-TW" altLang="en-US" sz="2000" dirty="0">
                <a:latin typeface="Consolas" panose="020B0609020204030204" pitchFamily="49" charset="0"/>
              </a:rPr>
              <a:t>選擇所要呈現的</a:t>
            </a:r>
            <a:r>
              <a:rPr lang="en-US" altLang="zh-TW" sz="2000" dirty="0">
                <a:latin typeface="Consolas" panose="020B0609020204030204" pitchFamily="49" charset="0"/>
              </a:rPr>
              <a:t>View</a:t>
            </a:r>
            <a:r>
              <a:rPr lang="zh-TW" altLang="en-US" sz="2000" dirty="0">
                <a:latin typeface="Consolas" panose="020B0609020204030204" pitchFamily="49" charset="0"/>
              </a:rPr>
              <a:t>畫面</a:t>
            </a:r>
          </a:p>
          <a:p>
            <a:pPr marL="857250" lvl="3" indent="0" algn="just">
              <a:buNone/>
            </a:pPr>
            <a:r>
              <a:rPr lang="zh-TW" altLang="en-US" sz="2000" dirty="0">
                <a:latin typeface="Consolas" panose="020B0609020204030204" pitchFamily="49" charset="0"/>
              </a:rPr>
              <a:t>根據執行的結果選擇適當的</a:t>
            </a:r>
            <a:r>
              <a:rPr lang="en-US" altLang="zh-TW" sz="2000" dirty="0">
                <a:latin typeface="Consolas" panose="020B0609020204030204" pitchFamily="49" charset="0"/>
              </a:rPr>
              <a:t>View</a:t>
            </a:r>
            <a:r>
              <a:rPr lang="zh-TW" altLang="en-US" sz="2000" dirty="0">
                <a:latin typeface="Consolas" panose="020B0609020204030204" pitchFamily="49" charset="0"/>
              </a:rPr>
              <a:t>元件，送回並顯示有關處理結果的資訊</a:t>
            </a:r>
            <a:endParaRPr lang="en-US" altLang="zh-TW" sz="2000" dirty="0">
              <a:latin typeface="Consolas" panose="020B0609020204030204" pitchFamily="49" charset="0"/>
            </a:endParaRPr>
          </a:p>
        </p:txBody>
      </p:sp>
    </p:spTree>
    <p:extLst>
      <p:ext uri="{BB962C8B-B14F-4D97-AF65-F5344CB8AC3E}">
        <p14:creationId xmlns:p14="http://schemas.microsoft.com/office/powerpoint/2010/main" val="365130516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15311" y="451945"/>
            <a:ext cx="9309147" cy="1320800"/>
          </a:xfrm>
        </p:spPr>
        <p:txBody>
          <a:bodyPr/>
          <a:lstStyle/>
          <a:p>
            <a:r>
              <a:rPr lang="en-US" altLang="zh-TW" sz="3600" dirty="0"/>
              <a:t>MVC</a:t>
            </a:r>
            <a:r>
              <a:rPr lang="zh-TW" altLang="en-US" sz="3600" dirty="0"/>
              <a:t>架構網路應用系統</a:t>
            </a:r>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41131" y="1212075"/>
            <a:ext cx="8983327" cy="6344863"/>
          </a:xfrm>
        </p:spPr>
        <p:txBody>
          <a:bodyPr>
            <a:normAutofit/>
          </a:bodyPr>
          <a:lstStyle/>
          <a:p>
            <a:pPr marL="342900" lvl="1" indent="-342900" algn="just"/>
            <a:r>
              <a:rPr lang="zh-TW" altLang="en-US" sz="2000" dirty="0">
                <a:latin typeface="Consolas" panose="020B0609020204030204" pitchFamily="49" charset="0"/>
              </a:rPr>
              <a:t>在</a:t>
            </a:r>
            <a:r>
              <a:rPr lang="en-US" altLang="zh-TW" sz="2000" dirty="0">
                <a:latin typeface="Consolas" panose="020B0609020204030204" pitchFamily="49" charset="0"/>
              </a:rPr>
              <a:t>MVC</a:t>
            </a:r>
            <a:r>
              <a:rPr lang="zh-TW" altLang="en-US" sz="2000" dirty="0">
                <a:latin typeface="Consolas" panose="020B0609020204030204" pitchFamily="49" charset="0"/>
              </a:rPr>
              <a:t>架構的網路應用系統中，</a:t>
            </a:r>
            <a:r>
              <a:rPr lang="en-US" altLang="zh-TW" sz="2000" dirty="0">
                <a:latin typeface="Consolas" panose="020B0609020204030204" pitchFamily="49" charset="0"/>
              </a:rPr>
              <a:t>Controller</a:t>
            </a:r>
            <a:r>
              <a:rPr lang="zh-TW" altLang="en-US" sz="2000" dirty="0">
                <a:latin typeface="Consolas" panose="020B0609020204030204" pitchFamily="49" charset="0"/>
              </a:rPr>
              <a:t>負責處理使用者提出的請求，然後根據處理的結果來呼叫適當的</a:t>
            </a:r>
            <a:r>
              <a:rPr lang="en-US" altLang="zh-TW" sz="2000" dirty="0">
                <a:latin typeface="Consolas" panose="020B0609020204030204" pitchFamily="49" charset="0"/>
              </a:rPr>
              <a:t>View</a:t>
            </a:r>
            <a:r>
              <a:rPr lang="zh-TW" altLang="en-US" sz="2000" dirty="0">
                <a:latin typeface="Consolas" panose="020B0609020204030204" pitchFamily="49" charset="0"/>
              </a:rPr>
              <a:t>元件，由</a:t>
            </a:r>
            <a:r>
              <a:rPr lang="en-US" altLang="zh-TW" sz="2000" dirty="0">
                <a:latin typeface="Consolas" panose="020B0609020204030204" pitchFamily="49" charset="0"/>
              </a:rPr>
              <a:t>View</a:t>
            </a:r>
            <a:r>
              <a:rPr lang="zh-TW" altLang="en-US" sz="2000" dirty="0">
                <a:latin typeface="Consolas" panose="020B0609020204030204" pitchFamily="49" charset="0"/>
              </a:rPr>
              <a:t>負責產生所需的畫面，其中</a:t>
            </a:r>
            <a:r>
              <a:rPr lang="en-US" altLang="zh-TW" sz="2000" dirty="0">
                <a:latin typeface="Consolas" panose="020B0609020204030204" pitchFamily="49" charset="0"/>
              </a:rPr>
              <a:t>Controller</a:t>
            </a:r>
            <a:r>
              <a:rPr lang="zh-TW" altLang="en-US" sz="2000" dirty="0">
                <a:latin typeface="Consolas" panose="020B0609020204030204" pitchFamily="49" charset="0"/>
              </a:rPr>
              <a:t>的功能由</a:t>
            </a:r>
            <a:r>
              <a:rPr lang="en-US" altLang="zh-TW" sz="2000" dirty="0">
                <a:latin typeface="Consolas" panose="020B0609020204030204" pitchFamily="49" charset="0"/>
              </a:rPr>
              <a:t>Servlet</a:t>
            </a:r>
            <a:r>
              <a:rPr lang="zh-TW" altLang="en-US" sz="2000" dirty="0">
                <a:latin typeface="Consolas" panose="020B0609020204030204" pitchFamily="49" charset="0"/>
              </a:rPr>
              <a:t>來完成，</a:t>
            </a:r>
            <a:r>
              <a:rPr lang="en-US" altLang="zh-TW" sz="2000" dirty="0">
                <a:latin typeface="Consolas" panose="020B0609020204030204" pitchFamily="49" charset="0"/>
              </a:rPr>
              <a:t>View</a:t>
            </a:r>
            <a:r>
              <a:rPr lang="zh-TW" altLang="en-US" sz="2000" dirty="0">
                <a:latin typeface="Consolas" panose="020B0609020204030204" pitchFamily="49" charset="0"/>
              </a:rPr>
              <a:t>的功能由</a:t>
            </a:r>
            <a:r>
              <a:rPr lang="en-US" altLang="zh-TW" sz="2000" dirty="0">
                <a:latin typeface="Consolas" panose="020B0609020204030204" pitchFamily="49" charset="0"/>
              </a:rPr>
              <a:t>JSP</a:t>
            </a:r>
            <a:r>
              <a:rPr lang="zh-TW" altLang="en-US" sz="2000" dirty="0">
                <a:latin typeface="Consolas" panose="020B0609020204030204" pitchFamily="49" charset="0"/>
              </a:rPr>
              <a:t>網頁來完成，</a:t>
            </a:r>
            <a:r>
              <a:rPr lang="en-US" altLang="zh-TW" sz="2000" dirty="0">
                <a:latin typeface="Consolas" panose="020B0609020204030204" pitchFamily="49" charset="0"/>
              </a:rPr>
              <a:t>Model</a:t>
            </a:r>
            <a:r>
              <a:rPr lang="zh-TW" altLang="en-US" sz="2000" dirty="0">
                <a:latin typeface="Consolas" panose="020B0609020204030204" pitchFamily="49" charset="0"/>
              </a:rPr>
              <a:t>的功能則由</a:t>
            </a:r>
            <a:r>
              <a:rPr lang="en-US" altLang="zh-TW" sz="2000" dirty="0">
                <a:latin typeface="Consolas" panose="020B0609020204030204" pitchFamily="49" charset="0"/>
              </a:rPr>
              <a:t>Java Bean</a:t>
            </a:r>
            <a:r>
              <a:rPr lang="zh-TW" altLang="en-US" sz="2000" dirty="0">
                <a:latin typeface="Consolas" panose="020B0609020204030204" pitchFamily="49" charset="0"/>
              </a:rPr>
              <a:t>來完成。</a:t>
            </a:r>
            <a:endParaRPr lang="en-US" altLang="zh-TW" sz="2000" dirty="0">
              <a:latin typeface="Consolas" panose="020B0609020204030204" pitchFamily="49" charset="0"/>
            </a:endParaRPr>
          </a:p>
          <a:p>
            <a:pPr marL="342900" lvl="1" indent="-342900" algn="just"/>
            <a:endParaRPr lang="zh-TW" altLang="en-US" sz="2000" dirty="0">
              <a:latin typeface="Consolas" panose="020B0609020204030204" pitchFamily="49" charset="0"/>
            </a:endParaRPr>
          </a:p>
          <a:p>
            <a:pPr marL="342900" lvl="1" indent="-342900" algn="just"/>
            <a:endParaRPr lang="en-US" altLang="zh-TW" sz="2000" dirty="0">
              <a:latin typeface="Consolas" panose="020B0609020204030204" pitchFamily="49" charset="0"/>
            </a:endParaRPr>
          </a:p>
        </p:txBody>
      </p:sp>
      <p:sp>
        <p:nvSpPr>
          <p:cNvPr id="4" name="矩形: 圓角 3">
            <a:extLst>
              <a:ext uri="{FF2B5EF4-FFF2-40B4-BE49-F238E27FC236}">
                <a16:creationId xmlns:a16="http://schemas.microsoft.com/office/drawing/2014/main" id="{4A47D828-F623-4031-89B8-F3303A0D7BD8}"/>
              </a:ext>
            </a:extLst>
          </p:cNvPr>
          <p:cNvSpPr/>
          <p:nvPr/>
        </p:nvSpPr>
        <p:spPr>
          <a:xfrm>
            <a:off x="493989" y="4319753"/>
            <a:ext cx="1187668" cy="8618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Browser</a:t>
            </a:r>
            <a:endParaRPr lang="zh-TW" altLang="en-US" dirty="0"/>
          </a:p>
        </p:txBody>
      </p:sp>
      <p:sp>
        <p:nvSpPr>
          <p:cNvPr id="5" name="矩形 4">
            <a:extLst>
              <a:ext uri="{FF2B5EF4-FFF2-40B4-BE49-F238E27FC236}">
                <a16:creationId xmlns:a16="http://schemas.microsoft.com/office/drawing/2014/main" id="{59D7FACB-74D1-4AE0-AF1F-2C242364E4AB}"/>
              </a:ext>
            </a:extLst>
          </p:cNvPr>
          <p:cNvSpPr/>
          <p:nvPr/>
        </p:nvSpPr>
        <p:spPr>
          <a:xfrm>
            <a:off x="2153111" y="3082160"/>
            <a:ext cx="5959365" cy="3337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圓柱形 5">
            <a:extLst>
              <a:ext uri="{FF2B5EF4-FFF2-40B4-BE49-F238E27FC236}">
                <a16:creationId xmlns:a16="http://schemas.microsoft.com/office/drawing/2014/main" id="{948DF13F-B4B8-444C-96F4-4761821C4EC1}"/>
              </a:ext>
            </a:extLst>
          </p:cNvPr>
          <p:cNvSpPr/>
          <p:nvPr/>
        </p:nvSpPr>
        <p:spPr>
          <a:xfrm>
            <a:off x="8798639" y="3752194"/>
            <a:ext cx="1651634" cy="199696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t>DataBase</a:t>
            </a:r>
            <a:endParaRPr lang="zh-TW" altLang="en-US" dirty="0"/>
          </a:p>
        </p:txBody>
      </p:sp>
      <p:sp>
        <p:nvSpPr>
          <p:cNvPr id="7" name="矩形 6">
            <a:extLst>
              <a:ext uri="{FF2B5EF4-FFF2-40B4-BE49-F238E27FC236}">
                <a16:creationId xmlns:a16="http://schemas.microsoft.com/office/drawing/2014/main" id="{2C6F6240-5969-40DC-AFFF-27AEDEA3118E}"/>
              </a:ext>
            </a:extLst>
          </p:cNvPr>
          <p:cNvSpPr/>
          <p:nvPr/>
        </p:nvSpPr>
        <p:spPr>
          <a:xfrm>
            <a:off x="3132083" y="3258207"/>
            <a:ext cx="4750675" cy="299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圓角 7">
            <a:extLst>
              <a:ext uri="{FF2B5EF4-FFF2-40B4-BE49-F238E27FC236}">
                <a16:creationId xmlns:a16="http://schemas.microsoft.com/office/drawing/2014/main" id="{640AE626-9173-466E-B470-0268987C0EE2}"/>
              </a:ext>
            </a:extLst>
          </p:cNvPr>
          <p:cNvSpPr/>
          <p:nvPr/>
        </p:nvSpPr>
        <p:spPr>
          <a:xfrm>
            <a:off x="3657599" y="3641834"/>
            <a:ext cx="1418897" cy="8723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Controller</a:t>
            </a:r>
          </a:p>
          <a:p>
            <a:pPr algn="ctr"/>
            <a:r>
              <a:rPr lang="en-US" altLang="zh-TW" dirty="0"/>
              <a:t>(Servlet)</a:t>
            </a:r>
            <a:endParaRPr lang="zh-TW" altLang="en-US" dirty="0"/>
          </a:p>
        </p:txBody>
      </p:sp>
      <p:sp>
        <p:nvSpPr>
          <p:cNvPr id="10" name="矩形: 圓角 9">
            <a:extLst>
              <a:ext uri="{FF2B5EF4-FFF2-40B4-BE49-F238E27FC236}">
                <a16:creationId xmlns:a16="http://schemas.microsoft.com/office/drawing/2014/main" id="{E3AC3D47-FC6D-471D-8BCA-6E372E693079}"/>
              </a:ext>
            </a:extLst>
          </p:cNvPr>
          <p:cNvSpPr/>
          <p:nvPr/>
        </p:nvSpPr>
        <p:spPr>
          <a:xfrm>
            <a:off x="3657599" y="4897820"/>
            <a:ext cx="1418897" cy="8723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View</a:t>
            </a:r>
          </a:p>
          <a:p>
            <a:pPr algn="ctr"/>
            <a:r>
              <a:rPr lang="en-US" altLang="zh-TW" dirty="0"/>
              <a:t>(JSP)</a:t>
            </a:r>
            <a:endParaRPr lang="zh-TW" altLang="en-US" dirty="0"/>
          </a:p>
        </p:txBody>
      </p:sp>
      <p:sp>
        <p:nvSpPr>
          <p:cNvPr id="12" name="矩形: 圓角 11">
            <a:extLst>
              <a:ext uri="{FF2B5EF4-FFF2-40B4-BE49-F238E27FC236}">
                <a16:creationId xmlns:a16="http://schemas.microsoft.com/office/drawing/2014/main" id="{7CA0F8E8-04AE-4129-ADA3-B2C08D259FC6}"/>
              </a:ext>
            </a:extLst>
          </p:cNvPr>
          <p:cNvSpPr/>
          <p:nvPr/>
        </p:nvSpPr>
        <p:spPr>
          <a:xfrm>
            <a:off x="5762659" y="4309242"/>
            <a:ext cx="1656890" cy="8723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Model</a:t>
            </a:r>
          </a:p>
          <a:p>
            <a:pPr algn="ctr"/>
            <a:r>
              <a:rPr lang="en-US" altLang="zh-TW" dirty="0"/>
              <a:t>(JavaBean)</a:t>
            </a:r>
          </a:p>
          <a:p>
            <a:pPr algn="ctr"/>
            <a:r>
              <a:rPr lang="en-US" altLang="zh-TW" dirty="0"/>
              <a:t>(</a:t>
            </a:r>
            <a:r>
              <a:rPr lang="en-US" altLang="zh-TW" dirty="0" err="1"/>
              <a:t>BeanService</a:t>
            </a:r>
            <a:r>
              <a:rPr lang="en-US" altLang="zh-TW" dirty="0"/>
              <a:t>)</a:t>
            </a:r>
          </a:p>
        </p:txBody>
      </p:sp>
      <p:sp>
        <p:nvSpPr>
          <p:cNvPr id="13" name="文字方塊 12">
            <a:extLst>
              <a:ext uri="{FF2B5EF4-FFF2-40B4-BE49-F238E27FC236}">
                <a16:creationId xmlns:a16="http://schemas.microsoft.com/office/drawing/2014/main" id="{CC15D116-B3EF-4835-A5B6-5FCB811DB3FF}"/>
              </a:ext>
            </a:extLst>
          </p:cNvPr>
          <p:cNvSpPr txBox="1"/>
          <p:nvPr/>
        </p:nvSpPr>
        <p:spPr>
          <a:xfrm>
            <a:off x="1787310" y="3059668"/>
            <a:ext cx="1352293" cy="369332"/>
          </a:xfrm>
          <a:prstGeom prst="rect">
            <a:avLst/>
          </a:prstGeom>
          <a:noFill/>
        </p:spPr>
        <p:txBody>
          <a:bodyPr wrap="none" rtlCol="0">
            <a:spAutoFit/>
          </a:bodyPr>
          <a:lstStyle/>
          <a:p>
            <a:r>
              <a:rPr lang="en-US" altLang="zh-TW" dirty="0"/>
              <a:t>Web Server</a:t>
            </a:r>
          </a:p>
        </p:txBody>
      </p:sp>
      <p:sp>
        <p:nvSpPr>
          <p:cNvPr id="15" name="文字方塊 14">
            <a:extLst>
              <a:ext uri="{FF2B5EF4-FFF2-40B4-BE49-F238E27FC236}">
                <a16:creationId xmlns:a16="http://schemas.microsoft.com/office/drawing/2014/main" id="{41D130D4-4550-464D-BA26-202EC3394650}"/>
              </a:ext>
            </a:extLst>
          </p:cNvPr>
          <p:cNvSpPr txBox="1"/>
          <p:nvPr/>
        </p:nvSpPr>
        <p:spPr>
          <a:xfrm>
            <a:off x="6177804" y="3277757"/>
            <a:ext cx="1704954" cy="369332"/>
          </a:xfrm>
          <a:prstGeom prst="rect">
            <a:avLst/>
          </a:prstGeom>
          <a:noFill/>
        </p:spPr>
        <p:txBody>
          <a:bodyPr wrap="none" rtlCol="0">
            <a:spAutoFit/>
          </a:bodyPr>
          <a:lstStyle/>
          <a:p>
            <a:r>
              <a:rPr lang="en-US" altLang="zh-TW" dirty="0"/>
              <a:t>Web Container</a:t>
            </a:r>
          </a:p>
        </p:txBody>
      </p:sp>
      <p:cxnSp>
        <p:nvCxnSpPr>
          <p:cNvPr id="17" name="直線單箭頭接點 16">
            <a:extLst>
              <a:ext uri="{FF2B5EF4-FFF2-40B4-BE49-F238E27FC236}">
                <a16:creationId xmlns:a16="http://schemas.microsoft.com/office/drawing/2014/main" id="{57D7CBB7-1648-47AE-B360-BD16D8828E02}"/>
              </a:ext>
            </a:extLst>
          </p:cNvPr>
          <p:cNvCxnSpPr/>
          <p:nvPr/>
        </p:nvCxnSpPr>
        <p:spPr>
          <a:xfrm flipV="1">
            <a:off x="1828799" y="4158533"/>
            <a:ext cx="1460938" cy="4519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線單箭頭接點 17">
            <a:extLst>
              <a:ext uri="{FF2B5EF4-FFF2-40B4-BE49-F238E27FC236}">
                <a16:creationId xmlns:a16="http://schemas.microsoft.com/office/drawing/2014/main" id="{D7A440C7-4D08-435D-A324-EF31C4E1BEE7}"/>
              </a:ext>
            </a:extLst>
          </p:cNvPr>
          <p:cNvCxnSpPr>
            <a:cxnSpLocks/>
          </p:cNvCxnSpPr>
          <p:nvPr/>
        </p:nvCxnSpPr>
        <p:spPr>
          <a:xfrm flipH="1" flipV="1">
            <a:off x="1853580" y="4897820"/>
            <a:ext cx="1460938" cy="4519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單箭頭接點 19">
            <a:extLst>
              <a:ext uri="{FF2B5EF4-FFF2-40B4-BE49-F238E27FC236}">
                <a16:creationId xmlns:a16="http://schemas.microsoft.com/office/drawing/2014/main" id="{DF5D9E09-51DD-475E-87BA-15753F9B2209}"/>
              </a:ext>
            </a:extLst>
          </p:cNvPr>
          <p:cNvCxnSpPr>
            <a:cxnSpLocks/>
            <a:stCxn id="8" idx="2"/>
            <a:endCxn id="10" idx="0"/>
          </p:cNvCxnSpPr>
          <p:nvPr/>
        </p:nvCxnSpPr>
        <p:spPr>
          <a:xfrm>
            <a:off x="4367048" y="4514193"/>
            <a:ext cx="0" cy="3836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單箭頭接點 21">
            <a:extLst>
              <a:ext uri="{FF2B5EF4-FFF2-40B4-BE49-F238E27FC236}">
                <a16:creationId xmlns:a16="http://schemas.microsoft.com/office/drawing/2014/main" id="{8DAFC63C-4E17-40EF-84AB-F5CF997036D3}"/>
              </a:ext>
            </a:extLst>
          </p:cNvPr>
          <p:cNvCxnSpPr>
            <a:cxnSpLocks/>
          </p:cNvCxnSpPr>
          <p:nvPr/>
        </p:nvCxnSpPr>
        <p:spPr>
          <a:xfrm>
            <a:off x="5153815" y="3971084"/>
            <a:ext cx="493986" cy="3083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線單箭頭接點 23">
            <a:extLst>
              <a:ext uri="{FF2B5EF4-FFF2-40B4-BE49-F238E27FC236}">
                <a16:creationId xmlns:a16="http://schemas.microsoft.com/office/drawing/2014/main" id="{8E711E46-DB81-4275-80F3-4450920A8703}"/>
              </a:ext>
            </a:extLst>
          </p:cNvPr>
          <p:cNvCxnSpPr>
            <a:cxnSpLocks/>
          </p:cNvCxnSpPr>
          <p:nvPr/>
        </p:nvCxnSpPr>
        <p:spPr>
          <a:xfrm flipH="1">
            <a:off x="5153815" y="4992325"/>
            <a:ext cx="493986" cy="3083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文字方塊 25">
            <a:extLst>
              <a:ext uri="{FF2B5EF4-FFF2-40B4-BE49-F238E27FC236}">
                <a16:creationId xmlns:a16="http://schemas.microsoft.com/office/drawing/2014/main" id="{64B7930C-40A3-49EF-913B-99C69E772F97}"/>
              </a:ext>
            </a:extLst>
          </p:cNvPr>
          <p:cNvSpPr txBox="1"/>
          <p:nvPr/>
        </p:nvSpPr>
        <p:spPr>
          <a:xfrm>
            <a:off x="1751064" y="3973867"/>
            <a:ext cx="1002454" cy="369332"/>
          </a:xfrm>
          <a:prstGeom prst="rect">
            <a:avLst/>
          </a:prstGeom>
          <a:noFill/>
        </p:spPr>
        <p:txBody>
          <a:bodyPr wrap="none" rtlCol="0">
            <a:spAutoFit/>
          </a:bodyPr>
          <a:lstStyle/>
          <a:p>
            <a:r>
              <a:rPr lang="en-US" altLang="zh-TW" dirty="0"/>
              <a:t>Request</a:t>
            </a:r>
          </a:p>
        </p:txBody>
      </p:sp>
      <p:sp>
        <p:nvSpPr>
          <p:cNvPr id="28" name="文字方塊 27">
            <a:extLst>
              <a:ext uri="{FF2B5EF4-FFF2-40B4-BE49-F238E27FC236}">
                <a16:creationId xmlns:a16="http://schemas.microsoft.com/office/drawing/2014/main" id="{2FEC6675-4844-4221-BA7E-989E124DE3B6}"/>
              </a:ext>
            </a:extLst>
          </p:cNvPr>
          <p:cNvSpPr txBox="1"/>
          <p:nvPr/>
        </p:nvSpPr>
        <p:spPr>
          <a:xfrm>
            <a:off x="1666420" y="5172737"/>
            <a:ext cx="1127488" cy="369332"/>
          </a:xfrm>
          <a:prstGeom prst="rect">
            <a:avLst/>
          </a:prstGeom>
          <a:noFill/>
        </p:spPr>
        <p:txBody>
          <a:bodyPr wrap="none" rtlCol="0">
            <a:spAutoFit/>
          </a:bodyPr>
          <a:lstStyle/>
          <a:p>
            <a:r>
              <a:rPr lang="en-US" altLang="zh-TW" dirty="0"/>
              <a:t>Response</a:t>
            </a:r>
          </a:p>
        </p:txBody>
      </p:sp>
      <p:cxnSp>
        <p:nvCxnSpPr>
          <p:cNvPr id="31" name="直線單箭頭接點 30">
            <a:extLst>
              <a:ext uri="{FF2B5EF4-FFF2-40B4-BE49-F238E27FC236}">
                <a16:creationId xmlns:a16="http://schemas.microsoft.com/office/drawing/2014/main" id="{A2880FE0-735B-45A7-9C4F-EA50B1A666E3}"/>
              </a:ext>
            </a:extLst>
          </p:cNvPr>
          <p:cNvCxnSpPr>
            <a:cxnSpLocks/>
          </p:cNvCxnSpPr>
          <p:nvPr/>
        </p:nvCxnSpPr>
        <p:spPr>
          <a:xfrm flipH="1">
            <a:off x="7546429" y="4939863"/>
            <a:ext cx="11351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線單箭頭接點 33">
            <a:extLst>
              <a:ext uri="{FF2B5EF4-FFF2-40B4-BE49-F238E27FC236}">
                <a16:creationId xmlns:a16="http://schemas.microsoft.com/office/drawing/2014/main" id="{8D669222-194B-4034-A7E8-E5546909FF91}"/>
              </a:ext>
            </a:extLst>
          </p:cNvPr>
          <p:cNvCxnSpPr>
            <a:cxnSpLocks/>
          </p:cNvCxnSpPr>
          <p:nvPr/>
        </p:nvCxnSpPr>
        <p:spPr>
          <a:xfrm>
            <a:off x="7567449" y="4605224"/>
            <a:ext cx="11351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6105049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E208C0-E806-498B-AB05-FDEEAE0FF1EC}"/>
              </a:ext>
            </a:extLst>
          </p:cNvPr>
          <p:cNvSpPr>
            <a:spLocks noGrp="1"/>
          </p:cNvSpPr>
          <p:nvPr>
            <p:ph type="ctrTitle"/>
          </p:nvPr>
        </p:nvSpPr>
        <p:spPr>
          <a:xfrm>
            <a:off x="-95702" y="1202076"/>
            <a:ext cx="10421229" cy="2676241"/>
          </a:xfrm>
        </p:spPr>
        <p:txBody>
          <a:bodyPr>
            <a:normAutofit/>
          </a:bodyPr>
          <a:lstStyle/>
          <a:p>
            <a:pPr algn="ctr"/>
            <a:r>
              <a:rPr lang="en-US" altLang="zh-TW" sz="5400" dirty="0"/>
              <a:t>Module 27</a:t>
            </a:r>
            <a:br>
              <a:rPr lang="en-US" altLang="zh-TW" sz="5400" dirty="0"/>
            </a:br>
            <a:r>
              <a:rPr lang="en-US" altLang="zh-TW" dirty="0"/>
              <a:t>JSP</a:t>
            </a:r>
            <a:r>
              <a:rPr lang="zh-TW" altLang="en-US" dirty="0"/>
              <a:t>網頁資料庫基礎設計</a:t>
            </a:r>
            <a:endParaRPr lang="zh-TW" altLang="en-US" b="1" dirty="0"/>
          </a:p>
        </p:txBody>
      </p:sp>
    </p:spTree>
    <p:extLst>
      <p:ext uri="{BB962C8B-B14F-4D97-AF65-F5344CB8AC3E}">
        <p14:creationId xmlns:p14="http://schemas.microsoft.com/office/powerpoint/2010/main" val="185119516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15311" y="451945"/>
            <a:ext cx="9309147" cy="1320800"/>
          </a:xfrm>
        </p:spPr>
        <p:txBody>
          <a:bodyPr/>
          <a:lstStyle/>
          <a:p>
            <a:r>
              <a:rPr lang="en-US" altLang="zh-TW" sz="3600" dirty="0"/>
              <a:t>27-1 </a:t>
            </a:r>
            <a:r>
              <a:rPr lang="zh-TW" altLang="en-US" sz="3600" dirty="0"/>
              <a:t>動態網頁資料庫開發簡介</a:t>
            </a:r>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41131" y="1212075"/>
            <a:ext cx="8983327" cy="6344863"/>
          </a:xfrm>
        </p:spPr>
        <p:txBody>
          <a:bodyPr>
            <a:normAutofit/>
          </a:bodyPr>
          <a:lstStyle/>
          <a:p>
            <a:pPr marL="342900" lvl="1" indent="-342900" algn="just"/>
            <a:r>
              <a:rPr lang="zh-TW" altLang="en-US" sz="2000" dirty="0">
                <a:latin typeface="Consolas" panose="020B0609020204030204" pitchFamily="49" charset="0"/>
              </a:rPr>
              <a:t>透過</a:t>
            </a:r>
            <a:r>
              <a:rPr lang="en-US" altLang="zh-TW" sz="2000" dirty="0">
                <a:latin typeface="Consolas" panose="020B0609020204030204" pitchFamily="49" charset="0"/>
              </a:rPr>
              <a:t>JSP</a:t>
            </a:r>
            <a:r>
              <a:rPr lang="zh-TW" altLang="en-US" sz="2000" dirty="0">
                <a:latin typeface="Consolas" panose="020B0609020204030204" pitchFamily="49" charset="0"/>
              </a:rPr>
              <a:t>動態網頁連接資料庫，將取得的資料作儲存或讀取的動作，更進一步可以做統計分析並繪製成各式的圖表顯示於瀏覽器的畫面上，提供使用者資訊。</a:t>
            </a:r>
          </a:p>
          <a:p>
            <a:pPr marL="342900" lvl="1" indent="-342900" algn="just"/>
            <a:r>
              <a:rPr lang="zh-TW" altLang="en-US" sz="2000" dirty="0">
                <a:latin typeface="Consolas" panose="020B0609020204030204" pitchFamily="49" charset="0"/>
              </a:rPr>
              <a:t>定義在</a:t>
            </a:r>
            <a:r>
              <a:rPr lang="en-US" altLang="zh-TW" sz="2000" dirty="0" err="1">
                <a:latin typeface="Consolas" panose="020B0609020204030204" pitchFamily="49" charset="0"/>
              </a:rPr>
              <a:t>java.sql</a:t>
            </a:r>
            <a:r>
              <a:rPr lang="zh-TW" altLang="en-US" sz="2000" dirty="0">
                <a:latin typeface="Consolas" panose="020B0609020204030204" pitchFamily="49" charset="0"/>
              </a:rPr>
              <a:t>、</a:t>
            </a:r>
            <a:r>
              <a:rPr lang="en-US" altLang="zh-TW" sz="2000" dirty="0" err="1">
                <a:latin typeface="Consolas" panose="020B0609020204030204" pitchFamily="49" charset="0"/>
              </a:rPr>
              <a:t>javax.sql</a:t>
            </a:r>
            <a:r>
              <a:rPr lang="zh-TW" altLang="en-US" sz="2000" dirty="0">
                <a:latin typeface="Consolas" panose="020B0609020204030204" pitchFamily="49" charset="0"/>
              </a:rPr>
              <a:t>及</a:t>
            </a:r>
            <a:r>
              <a:rPr lang="en-US" altLang="zh-TW" sz="2000" dirty="0" err="1">
                <a:latin typeface="Consolas" panose="020B0609020204030204" pitchFamily="49" charset="0"/>
              </a:rPr>
              <a:t>javax.naming</a:t>
            </a:r>
            <a:r>
              <a:rPr lang="en-US" altLang="zh-TW" sz="2000" dirty="0">
                <a:latin typeface="Consolas" panose="020B0609020204030204" pitchFamily="49" charset="0"/>
              </a:rPr>
              <a:t> package(</a:t>
            </a:r>
            <a:r>
              <a:rPr lang="zh-TW" altLang="en-US" sz="2000" dirty="0">
                <a:latin typeface="Consolas" panose="020B0609020204030204" pitchFamily="49" charset="0"/>
              </a:rPr>
              <a:t>套件</a:t>
            </a:r>
            <a:r>
              <a:rPr lang="en-US" altLang="zh-TW" sz="2000" dirty="0">
                <a:latin typeface="Consolas" panose="020B0609020204030204" pitchFamily="49" charset="0"/>
              </a:rPr>
              <a:t>)</a:t>
            </a:r>
          </a:p>
        </p:txBody>
      </p:sp>
    </p:spTree>
    <p:extLst>
      <p:ext uri="{BB962C8B-B14F-4D97-AF65-F5344CB8AC3E}">
        <p14:creationId xmlns:p14="http://schemas.microsoft.com/office/powerpoint/2010/main" val="289139358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15311" y="451945"/>
            <a:ext cx="9309147" cy="1320800"/>
          </a:xfrm>
        </p:spPr>
        <p:txBody>
          <a:bodyPr/>
          <a:lstStyle/>
          <a:p>
            <a:r>
              <a:rPr lang="en-US" altLang="zh-TW" sz="3600" dirty="0"/>
              <a:t>27-2 JSP</a:t>
            </a:r>
            <a:r>
              <a:rPr lang="zh-TW" altLang="en-US" sz="3600" dirty="0"/>
              <a:t>網頁資料庫連結的方式</a:t>
            </a:r>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41131" y="1212075"/>
            <a:ext cx="8891752" cy="6344863"/>
          </a:xfrm>
        </p:spPr>
        <p:txBody>
          <a:bodyPr>
            <a:normAutofit/>
          </a:bodyPr>
          <a:lstStyle/>
          <a:p>
            <a:pPr marL="342900" lvl="1" indent="-342900" algn="just"/>
            <a:r>
              <a:rPr lang="en-US" altLang="zh-TW" sz="2000" dirty="0">
                <a:latin typeface="Consolas" panose="020B0609020204030204" pitchFamily="49" charset="0"/>
              </a:rPr>
              <a:t>JDBC</a:t>
            </a:r>
            <a:r>
              <a:rPr lang="zh-TW" altLang="en-US" sz="2000" dirty="0">
                <a:latin typeface="Consolas" panose="020B0609020204030204" pitchFamily="49" charset="0"/>
              </a:rPr>
              <a:t>連線步驟</a:t>
            </a:r>
            <a:endParaRPr lang="en-US" altLang="zh-TW" sz="2000" dirty="0">
              <a:latin typeface="Consolas" panose="020B0609020204030204" pitchFamily="49" charset="0"/>
            </a:endParaRPr>
          </a:p>
          <a:p>
            <a:pPr marL="857250" lvl="2" indent="-457200" algn="just">
              <a:buFont typeface="+mj-lt"/>
              <a:buAutoNum type="arabicPeriod"/>
            </a:pPr>
            <a:r>
              <a:rPr lang="zh-TW" altLang="en-US" sz="2000" dirty="0">
                <a:latin typeface="Consolas" panose="020B0609020204030204" pitchFamily="49" charset="0"/>
              </a:rPr>
              <a:t>設定</a:t>
            </a:r>
            <a:r>
              <a:rPr lang="en-US" altLang="zh-TW" sz="2000" dirty="0">
                <a:latin typeface="Consolas" panose="020B0609020204030204" pitchFamily="49" charset="0"/>
              </a:rPr>
              <a:t>JDBC Driver</a:t>
            </a:r>
          </a:p>
          <a:p>
            <a:pPr marL="857250" lvl="2" indent="-457200" algn="just">
              <a:buFont typeface="+mj-lt"/>
              <a:buAutoNum type="arabicPeriod"/>
            </a:pPr>
            <a:r>
              <a:rPr lang="zh-TW" altLang="en-US" sz="2000" dirty="0">
                <a:latin typeface="Consolas" panose="020B0609020204030204" pitchFamily="49" charset="0"/>
              </a:rPr>
              <a:t>載入驅動程式</a:t>
            </a:r>
            <a:r>
              <a:rPr lang="en-US" altLang="zh-TW" sz="2000" dirty="0">
                <a:latin typeface="Consolas" panose="020B0609020204030204" pitchFamily="49" charset="0"/>
              </a:rPr>
              <a:t>(Driver</a:t>
            </a:r>
            <a:r>
              <a:rPr lang="zh-TW" altLang="en-US" sz="2000" dirty="0">
                <a:latin typeface="Consolas" panose="020B0609020204030204" pitchFamily="49" charset="0"/>
              </a:rPr>
              <a:t>驅動程式由廠商提供</a:t>
            </a:r>
            <a:r>
              <a:rPr lang="en-US" altLang="zh-TW" sz="2000" dirty="0">
                <a:latin typeface="Consolas" panose="020B0609020204030204" pitchFamily="49" charset="0"/>
              </a:rPr>
              <a:t>)</a:t>
            </a:r>
          </a:p>
          <a:p>
            <a:pPr marL="857250" lvl="2" indent="-457200" algn="just">
              <a:buFont typeface="+mj-lt"/>
              <a:buAutoNum type="arabicPeriod"/>
            </a:pPr>
            <a:r>
              <a:rPr lang="zh-TW" altLang="en-US" sz="2000" dirty="0">
                <a:latin typeface="Consolas" panose="020B0609020204030204" pitchFamily="49" charset="0"/>
              </a:rPr>
              <a:t>建立資料庫連線</a:t>
            </a:r>
            <a:r>
              <a:rPr lang="en-US" altLang="zh-TW" sz="2000" dirty="0">
                <a:latin typeface="Consolas" panose="020B0609020204030204" pitchFamily="49" charset="0"/>
              </a:rPr>
              <a:t>(Connection)</a:t>
            </a:r>
          </a:p>
          <a:p>
            <a:pPr marL="857250" lvl="2" indent="-457200" algn="just">
              <a:buFont typeface="+mj-lt"/>
              <a:buAutoNum type="arabicPeriod"/>
            </a:pPr>
            <a:r>
              <a:rPr lang="zh-TW" altLang="en-US" sz="2000" dirty="0">
                <a:latin typeface="Consolas" panose="020B0609020204030204" pitchFamily="49" charset="0"/>
              </a:rPr>
              <a:t>建立</a:t>
            </a:r>
            <a:r>
              <a:rPr lang="en-US" altLang="zh-TW" sz="2000" dirty="0">
                <a:latin typeface="Consolas" panose="020B0609020204030204" pitchFamily="49" charset="0"/>
              </a:rPr>
              <a:t>Statement </a:t>
            </a:r>
            <a:r>
              <a:rPr lang="zh-TW" altLang="en-US" sz="2000" dirty="0">
                <a:latin typeface="Consolas" panose="020B0609020204030204" pitchFamily="49" charset="0"/>
              </a:rPr>
              <a:t>物件</a:t>
            </a:r>
          </a:p>
          <a:p>
            <a:pPr marL="857250" lvl="2" indent="-457200" algn="just">
              <a:buFont typeface="+mj-lt"/>
              <a:buAutoNum type="arabicPeriod"/>
            </a:pPr>
            <a:r>
              <a:rPr lang="zh-TW" altLang="en-US" sz="2000" dirty="0">
                <a:latin typeface="Consolas" panose="020B0609020204030204" pitchFamily="49" charset="0"/>
              </a:rPr>
              <a:t>執行 </a:t>
            </a:r>
            <a:r>
              <a:rPr lang="en-US" altLang="zh-TW" sz="2000" dirty="0">
                <a:latin typeface="Consolas" panose="020B0609020204030204" pitchFamily="49" charset="0"/>
              </a:rPr>
              <a:t>Statement </a:t>
            </a:r>
            <a:r>
              <a:rPr lang="zh-TW" altLang="en-US" sz="2000" dirty="0">
                <a:latin typeface="Consolas" panose="020B0609020204030204" pitchFamily="49" charset="0"/>
              </a:rPr>
              <a:t>物件的 </a:t>
            </a:r>
            <a:r>
              <a:rPr lang="en-US" altLang="zh-TW" sz="2000" dirty="0" err="1">
                <a:latin typeface="Consolas" panose="020B0609020204030204" pitchFamily="49" charset="0"/>
              </a:rPr>
              <a:t>executeQuery</a:t>
            </a:r>
            <a:r>
              <a:rPr lang="en-US" altLang="zh-TW" sz="2000" dirty="0">
                <a:latin typeface="Consolas" panose="020B0609020204030204" pitchFamily="49" charset="0"/>
              </a:rPr>
              <a:t>() </a:t>
            </a:r>
            <a:r>
              <a:rPr lang="zh-TW" altLang="en-US" sz="2000" dirty="0">
                <a:latin typeface="Consolas" panose="020B0609020204030204" pitchFamily="49" charset="0"/>
              </a:rPr>
              <a:t>或 </a:t>
            </a:r>
            <a:r>
              <a:rPr lang="en-US" altLang="zh-TW" sz="2000" dirty="0" err="1">
                <a:latin typeface="Consolas" panose="020B0609020204030204" pitchFamily="49" charset="0"/>
              </a:rPr>
              <a:t>executeUpdate</a:t>
            </a:r>
            <a:r>
              <a:rPr lang="en-US" altLang="zh-TW" sz="2000" dirty="0">
                <a:latin typeface="Consolas" panose="020B0609020204030204" pitchFamily="49" charset="0"/>
              </a:rPr>
              <a:t>() </a:t>
            </a:r>
            <a:r>
              <a:rPr lang="zh-TW" altLang="en-US" sz="2000" dirty="0">
                <a:latin typeface="Consolas" panose="020B0609020204030204" pitchFamily="49" charset="0"/>
              </a:rPr>
              <a:t>方法並取得</a:t>
            </a:r>
            <a:r>
              <a:rPr lang="en-US" altLang="zh-TW" sz="2000" dirty="0" err="1">
                <a:latin typeface="Consolas" panose="020B0609020204030204" pitchFamily="49" charset="0"/>
              </a:rPr>
              <a:t>ResultSet</a:t>
            </a:r>
            <a:r>
              <a:rPr lang="zh-TW" altLang="en-US" sz="2000" dirty="0">
                <a:latin typeface="Consolas" panose="020B0609020204030204" pitchFamily="49" charset="0"/>
              </a:rPr>
              <a:t>物件來查詢資料庫</a:t>
            </a:r>
          </a:p>
          <a:p>
            <a:pPr marL="857250" lvl="2" indent="-457200" algn="just">
              <a:buFont typeface="+mj-lt"/>
              <a:buAutoNum type="arabicPeriod"/>
            </a:pPr>
            <a:r>
              <a:rPr lang="zh-TW" altLang="en-US" sz="2000" dirty="0">
                <a:latin typeface="Consolas" panose="020B0609020204030204" pitchFamily="49" charset="0"/>
              </a:rPr>
              <a:t>處理存取資料庫所得到的結果</a:t>
            </a:r>
          </a:p>
          <a:p>
            <a:pPr marL="857250" lvl="2" indent="-457200" algn="just">
              <a:buFont typeface="+mj-lt"/>
              <a:buAutoNum type="arabicPeriod"/>
            </a:pPr>
            <a:r>
              <a:rPr lang="zh-TW" altLang="en-US" sz="2000" dirty="0">
                <a:latin typeface="Consolas" panose="020B0609020204030204" pitchFamily="49" charset="0"/>
              </a:rPr>
              <a:t>關閉</a:t>
            </a:r>
            <a:r>
              <a:rPr lang="en-US" altLang="zh-TW" sz="2000" dirty="0">
                <a:latin typeface="Consolas" panose="020B0609020204030204" pitchFamily="49" charset="0"/>
              </a:rPr>
              <a:t>JDBC</a:t>
            </a:r>
            <a:r>
              <a:rPr lang="zh-TW" altLang="en-US" sz="2000" dirty="0">
                <a:latin typeface="Consolas" panose="020B0609020204030204" pitchFamily="49" charset="0"/>
              </a:rPr>
              <a:t>物件與連線</a:t>
            </a:r>
            <a:endParaRPr lang="en-US" altLang="zh-TW" sz="2000" dirty="0">
              <a:latin typeface="Consolas" panose="020B0609020204030204" pitchFamily="49" charset="0"/>
            </a:endParaRPr>
          </a:p>
        </p:txBody>
      </p:sp>
    </p:spTree>
    <p:extLst>
      <p:ext uri="{BB962C8B-B14F-4D97-AF65-F5344CB8AC3E}">
        <p14:creationId xmlns:p14="http://schemas.microsoft.com/office/powerpoint/2010/main" val="409097376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9309147" cy="1320800"/>
          </a:xfrm>
        </p:spPr>
        <p:txBody>
          <a:bodyPr/>
          <a:lstStyle/>
          <a:p>
            <a:r>
              <a:rPr lang="en-US" altLang="zh-TW" sz="3600" dirty="0"/>
              <a:t>27-3 </a:t>
            </a:r>
            <a:r>
              <a:rPr lang="zh-TW" altLang="en-US" sz="3600" dirty="0"/>
              <a:t>進行資料庫的</a:t>
            </a:r>
            <a:r>
              <a:rPr lang="en-US" altLang="zh-TW" sz="3600" dirty="0"/>
              <a:t>CRUD(1)</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189187" y="818055"/>
            <a:ext cx="10279117" cy="6344863"/>
          </a:xfrm>
        </p:spPr>
        <p:txBody>
          <a:bodyPr>
            <a:normAutofit/>
          </a:bodyPr>
          <a:lstStyle/>
          <a:p>
            <a:pPr marL="342900" lvl="1" indent="-342900" algn="just"/>
            <a:r>
              <a:rPr lang="en-US" altLang="zh-TW" sz="2000" dirty="0">
                <a:latin typeface="Consolas" panose="020B0609020204030204" pitchFamily="49" charset="0"/>
              </a:rPr>
              <a:t>JDBC</a:t>
            </a:r>
            <a:r>
              <a:rPr lang="zh-TW" altLang="en-US" sz="2000" dirty="0">
                <a:latin typeface="Consolas" panose="020B0609020204030204" pitchFamily="49" charset="0"/>
              </a:rPr>
              <a:t>連線步驟</a:t>
            </a:r>
            <a:r>
              <a:rPr lang="en-US" altLang="zh-TW" sz="2000" dirty="0">
                <a:latin typeface="Consolas" panose="020B0609020204030204" pitchFamily="49" charset="0"/>
              </a:rPr>
              <a:t>(1)</a:t>
            </a:r>
          </a:p>
          <a:p>
            <a:pPr marL="400050" lvl="2" indent="0" algn="just">
              <a:buNone/>
            </a:pPr>
            <a:r>
              <a:rPr lang="en-US" altLang="zh-TW" sz="2000" dirty="0">
                <a:latin typeface="Consolas" panose="020B0609020204030204" pitchFamily="49" charset="0"/>
              </a:rPr>
              <a:t>1. </a:t>
            </a:r>
            <a:r>
              <a:rPr lang="zh-TW" altLang="en-US" sz="2000" dirty="0">
                <a:latin typeface="Consolas" panose="020B0609020204030204" pitchFamily="49" charset="0"/>
              </a:rPr>
              <a:t>設定</a:t>
            </a:r>
            <a:r>
              <a:rPr lang="en-US" altLang="zh-TW" sz="2000" dirty="0">
                <a:latin typeface="Consolas" panose="020B0609020204030204" pitchFamily="49" charset="0"/>
              </a:rPr>
              <a:t>JDBC Driver</a:t>
            </a:r>
          </a:p>
          <a:p>
            <a:pPr marL="857250" lvl="3" indent="0" algn="just">
              <a:buNone/>
            </a:pPr>
            <a:r>
              <a:rPr lang="zh-TW" altLang="en-US" sz="2000" dirty="0">
                <a:latin typeface="Consolas" panose="020B0609020204030204" pitchFamily="49" charset="0"/>
              </a:rPr>
              <a:t>將所需的</a:t>
            </a:r>
            <a:r>
              <a:rPr lang="en-US" altLang="zh-TW" sz="2000" dirty="0">
                <a:latin typeface="Consolas" panose="020B0609020204030204" pitchFamily="49" charset="0"/>
              </a:rPr>
              <a:t>JDBC Driver(xxx.jar</a:t>
            </a:r>
            <a:r>
              <a:rPr lang="zh-TW" altLang="en-US" sz="2000" dirty="0">
                <a:latin typeface="Consolas" panose="020B0609020204030204" pitchFamily="49" charset="0"/>
              </a:rPr>
              <a:t>檔案</a:t>
            </a:r>
            <a:r>
              <a:rPr lang="en-US" altLang="zh-TW" sz="2000" dirty="0">
                <a:latin typeface="Consolas" panose="020B0609020204030204" pitchFamily="49" charset="0"/>
              </a:rPr>
              <a:t>)</a:t>
            </a:r>
            <a:r>
              <a:rPr lang="zh-TW" altLang="en-US" sz="2000" dirty="0">
                <a:latin typeface="Consolas" panose="020B0609020204030204" pitchFamily="49" charset="0"/>
              </a:rPr>
              <a:t>放置於</a:t>
            </a:r>
            <a:r>
              <a:rPr lang="en-US" altLang="zh-TW" sz="2000" dirty="0">
                <a:latin typeface="Consolas" panose="020B0609020204030204" pitchFamily="49" charset="0"/>
              </a:rPr>
              <a:t>WEB-INF\lib</a:t>
            </a:r>
            <a:r>
              <a:rPr lang="zh-TW" altLang="en-US" sz="2000" dirty="0">
                <a:latin typeface="Consolas" panose="020B0609020204030204" pitchFamily="49" charset="0"/>
              </a:rPr>
              <a:t>目錄中</a:t>
            </a:r>
            <a:endParaRPr lang="en-US" altLang="zh-TW" sz="2000" dirty="0">
              <a:latin typeface="Consolas" panose="020B0609020204030204" pitchFamily="49" charset="0"/>
            </a:endParaRPr>
          </a:p>
          <a:p>
            <a:pPr marL="857250" lvl="3" indent="0" algn="just">
              <a:buNone/>
            </a:pPr>
            <a:endParaRPr lang="en-US" altLang="zh-TW" sz="2000" dirty="0">
              <a:latin typeface="Consolas" panose="020B0609020204030204" pitchFamily="49" charset="0"/>
            </a:endParaRPr>
          </a:p>
          <a:p>
            <a:pPr marL="400050" lvl="2" indent="0" algn="just">
              <a:buNone/>
            </a:pPr>
            <a:r>
              <a:rPr lang="en-US" altLang="zh-TW" sz="2000" dirty="0">
                <a:latin typeface="Consolas" panose="020B0609020204030204" pitchFamily="49" charset="0"/>
              </a:rPr>
              <a:t>2. </a:t>
            </a:r>
            <a:r>
              <a:rPr lang="zh-TW" altLang="en-US" sz="2000" dirty="0">
                <a:latin typeface="Consolas" panose="020B0609020204030204" pitchFamily="49" charset="0"/>
              </a:rPr>
              <a:t>載入驅動程式</a:t>
            </a:r>
            <a:r>
              <a:rPr lang="en-US" altLang="zh-TW" sz="2000" dirty="0">
                <a:latin typeface="Consolas" panose="020B0609020204030204" pitchFamily="49" charset="0"/>
              </a:rPr>
              <a:t>(Driver</a:t>
            </a:r>
            <a:r>
              <a:rPr lang="zh-TW" altLang="en-US" sz="2000" dirty="0">
                <a:latin typeface="Consolas" panose="020B0609020204030204" pitchFamily="49" charset="0"/>
              </a:rPr>
              <a:t>驅動程式由廠商提供</a:t>
            </a:r>
            <a:r>
              <a:rPr lang="en-US" altLang="zh-TW" sz="2000" dirty="0">
                <a:latin typeface="Consolas" panose="020B0609020204030204" pitchFamily="49" charset="0"/>
              </a:rPr>
              <a:t>)</a:t>
            </a:r>
          </a:p>
          <a:p>
            <a:pPr marL="857250" lvl="3" indent="0" algn="just">
              <a:buNone/>
            </a:pPr>
            <a:r>
              <a:rPr lang="zh-TW" altLang="en-US" sz="2000" dirty="0">
                <a:latin typeface="Consolas" panose="020B0609020204030204" pitchFamily="49" charset="0"/>
              </a:rPr>
              <a:t>在</a:t>
            </a:r>
            <a:r>
              <a:rPr lang="en-US" altLang="zh-TW" sz="2000" dirty="0">
                <a:latin typeface="Consolas" panose="020B0609020204030204" pitchFamily="49" charset="0"/>
              </a:rPr>
              <a:t>JDBC4.0</a:t>
            </a:r>
            <a:r>
              <a:rPr lang="zh-TW" altLang="en-US" sz="2000" dirty="0">
                <a:latin typeface="Consolas" panose="020B0609020204030204" pitchFamily="49" charset="0"/>
              </a:rPr>
              <a:t>以上版本已自動完成此步驟</a:t>
            </a:r>
          </a:p>
          <a:p>
            <a:pPr marL="857250" lvl="3" indent="0" algn="just">
              <a:buNone/>
            </a:pPr>
            <a:r>
              <a:rPr lang="en-US" altLang="zh-TW" sz="2000" dirty="0">
                <a:latin typeface="Consolas" panose="020B0609020204030204" pitchFamily="49" charset="0"/>
              </a:rPr>
              <a:t>【</a:t>
            </a:r>
            <a:r>
              <a:rPr lang="zh-TW" altLang="en-US" sz="2000" dirty="0">
                <a:latin typeface="Consolas" panose="020B0609020204030204" pitchFamily="49" charset="0"/>
              </a:rPr>
              <a:t>範例</a:t>
            </a:r>
            <a:r>
              <a:rPr lang="en-US" altLang="zh-TW" sz="2000" dirty="0">
                <a:latin typeface="Consolas" panose="020B0609020204030204" pitchFamily="49" charset="0"/>
              </a:rPr>
              <a:t>】</a:t>
            </a:r>
          </a:p>
          <a:p>
            <a:pPr marL="1314450" lvl="4" indent="0" algn="just">
              <a:buNone/>
            </a:pPr>
            <a:r>
              <a:rPr lang="en-US" altLang="zh-TW" sz="2000" dirty="0" err="1">
                <a:latin typeface="Consolas" panose="020B0609020204030204" pitchFamily="49" charset="0"/>
              </a:rPr>
              <a:t>Class.forName</a:t>
            </a:r>
            <a:r>
              <a:rPr lang="en-US" altLang="zh-TW" sz="2000" dirty="0">
                <a:latin typeface="Consolas" panose="020B0609020204030204" pitchFamily="49" charset="0"/>
              </a:rPr>
              <a:t>("</a:t>
            </a:r>
            <a:r>
              <a:rPr lang="en-US" altLang="zh-TW" sz="2000" dirty="0" err="1">
                <a:latin typeface="Consolas" panose="020B0609020204030204" pitchFamily="49" charset="0"/>
              </a:rPr>
              <a:t>sun.jdbc.odbc.JdbcOdbcDriver</a:t>
            </a:r>
            <a:r>
              <a:rPr lang="en-US" altLang="zh-TW" sz="2000" dirty="0">
                <a:latin typeface="Consolas" panose="020B0609020204030204" pitchFamily="49" charset="0"/>
              </a:rPr>
              <a:t>");</a:t>
            </a:r>
          </a:p>
          <a:p>
            <a:pPr marL="1314450" lvl="4" indent="0" algn="just">
              <a:buNone/>
            </a:pPr>
            <a:r>
              <a:rPr lang="en-US" altLang="zh-TW" sz="2000" dirty="0" err="1">
                <a:latin typeface="Consolas" panose="020B0609020204030204" pitchFamily="49" charset="0"/>
              </a:rPr>
              <a:t>Class.forName</a:t>
            </a:r>
            <a:r>
              <a:rPr lang="en-US" altLang="zh-TW" sz="2000" dirty="0">
                <a:latin typeface="Consolas" panose="020B0609020204030204" pitchFamily="49" charset="0"/>
              </a:rPr>
              <a:t>("</a:t>
            </a:r>
            <a:r>
              <a:rPr lang="en-US" altLang="zh-TW" sz="2000" dirty="0" err="1">
                <a:latin typeface="Consolas" panose="020B0609020204030204" pitchFamily="49" charset="0"/>
              </a:rPr>
              <a:t>com.mysql.jdbc.Driver</a:t>
            </a:r>
            <a:r>
              <a:rPr lang="en-US" altLang="zh-TW" sz="2000" dirty="0">
                <a:latin typeface="Consolas" panose="020B0609020204030204" pitchFamily="49" charset="0"/>
              </a:rPr>
              <a:t>");</a:t>
            </a:r>
          </a:p>
          <a:p>
            <a:pPr marL="1314450" lvl="4" indent="0" algn="just">
              <a:buNone/>
            </a:pPr>
            <a:r>
              <a:rPr lang="en-US" altLang="zh-TW" sz="2000" dirty="0" err="1">
                <a:latin typeface="Consolas" panose="020B0609020204030204" pitchFamily="49" charset="0"/>
              </a:rPr>
              <a:t>Class.forName</a:t>
            </a:r>
            <a:r>
              <a:rPr lang="en-US" altLang="zh-TW" sz="2000" dirty="0">
                <a:latin typeface="Consolas" panose="020B0609020204030204" pitchFamily="49" charset="0"/>
              </a:rPr>
              <a:t>("</a:t>
            </a:r>
            <a:r>
              <a:rPr lang="en-US" altLang="zh-TW" sz="2000" dirty="0" err="1">
                <a:latin typeface="Consolas" panose="020B0609020204030204" pitchFamily="49" charset="0"/>
              </a:rPr>
              <a:t>oracle.jdbc.driver.OracleDriver</a:t>
            </a:r>
            <a:r>
              <a:rPr lang="en-US" altLang="zh-TW" sz="2000" dirty="0">
                <a:latin typeface="Consolas" panose="020B0609020204030204" pitchFamily="49" charset="0"/>
              </a:rPr>
              <a:t>");</a:t>
            </a:r>
          </a:p>
          <a:p>
            <a:pPr marL="1314450" lvl="4" indent="0" algn="just">
              <a:buNone/>
            </a:pPr>
            <a:r>
              <a:rPr lang="en-US" altLang="zh-TW" sz="2000" dirty="0" err="1">
                <a:latin typeface="Consolas" panose="020B0609020204030204" pitchFamily="49" charset="0"/>
              </a:rPr>
              <a:t>Class.forName</a:t>
            </a:r>
            <a:r>
              <a:rPr lang="en-US" altLang="zh-TW" sz="2000" dirty="0">
                <a:latin typeface="Consolas" panose="020B0609020204030204" pitchFamily="49" charset="0"/>
              </a:rPr>
              <a:t>("</a:t>
            </a:r>
            <a:r>
              <a:rPr lang="en-US" altLang="zh-TW" sz="2000" dirty="0" err="1">
                <a:latin typeface="Consolas" panose="020B0609020204030204" pitchFamily="49" charset="0"/>
              </a:rPr>
              <a:t>com.microsoft.sqlserver.jdbc.SQLServerDriver</a:t>
            </a:r>
            <a:r>
              <a:rPr lang="en-US" altLang="zh-TW" sz="2000" dirty="0">
                <a:latin typeface="Consolas" panose="020B0609020204030204" pitchFamily="49" charset="0"/>
              </a:rPr>
              <a:t>")</a:t>
            </a:r>
          </a:p>
        </p:txBody>
      </p:sp>
    </p:spTree>
    <p:extLst>
      <p:ext uri="{BB962C8B-B14F-4D97-AF65-F5344CB8AC3E}">
        <p14:creationId xmlns:p14="http://schemas.microsoft.com/office/powerpoint/2010/main" val="236447432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9309147" cy="1320800"/>
          </a:xfrm>
        </p:spPr>
        <p:txBody>
          <a:bodyPr/>
          <a:lstStyle/>
          <a:p>
            <a:r>
              <a:rPr lang="en-US" altLang="zh-TW" sz="3600" dirty="0"/>
              <a:t>27-3 </a:t>
            </a:r>
            <a:r>
              <a:rPr lang="zh-TW" altLang="en-US" sz="3600" dirty="0"/>
              <a:t>進行資料庫的</a:t>
            </a:r>
            <a:r>
              <a:rPr lang="en-US" altLang="zh-TW" sz="3600" dirty="0"/>
              <a:t>CRUD(2)</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189187" y="818055"/>
            <a:ext cx="10342179" cy="6344863"/>
          </a:xfrm>
        </p:spPr>
        <p:txBody>
          <a:bodyPr>
            <a:normAutofit/>
          </a:bodyPr>
          <a:lstStyle/>
          <a:p>
            <a:pPr marL="342900" lvl="1" indent="-342900" algn="just"/>
            <a:r>
              <a:rPr lang="en-US" altLang="zh-TW" sz="2000" dirty="0">
                <a:latin typeface="Consolas" panose="020B0609020204030204" pitchFamily="49" charset="0"/>
              </a:rPr>
              <a:t>JDBC</a:t>
            </a:r>
            <a:r>
              <a:rPr lang="zh-TW" altLang="en-US" sz="2000" dirty="0">
                <a:latin typeface="Consolas" panose="020B0609020204030204" pitchFamily="49" charset="0"/>
              </a:rPr>
              <a:t>連線步驟</a:t>
            </a:r>
            <a:r>
              <a:rPr lang="en-US" altLang="zh-TW" sz="2000" dirty="0">
                <a:latin typeface="Consolas" panose="020B0609020204030204" pitchFamily="49" charset="0"/>
              </a:rPr>
              <a:t>(2)</a:t>
            </a:r>
          </a:p>
          <a:p>
            <a:pPr marL="400050" lvl="2" indent="0" algn="just">
              <a:buNone/>
            </a:pPr>
            <a:r>
              <a:rPr lang="en-US" altLang="zh-TW" sz="2000" dirty="0">
                <a:latin typeface="Consolas" panose="020B0609020204030204" pitchFamily="49" charset="0"/>
              </a:rPr>
              <a:t>3. </a:t>
            </a:r>
            <a:r>
              <a:rPr lang="zh-TW" altLang="en-US" sz="2000" dirty="0">
                <a:latin typeface="Consolas" panose="020B0609020204030204" pitchFamily="49" charset="0"/>
              </a:rPr>
              <a:t>建立資料庫連線</a:t>
            </a:r>
            <a:r>
              <a:rPr lang="en-US" altLang="zh-TW" sz="2000" dirty="0">
                <a:latin typeface="Consolas" panose="020B0609020204030204" pitchFamily="49" charset="0"/>
              </a:rPr>
              <a:t>(Connection)</a:t>
            </a:r>
          </a:p>
          <a:p>
            <a:pPr marL="857250" lvl="3" indent="0" algn="just">
              <a:buNone/>
            </a:pPr>
            <a:r>
              <a:rPr lang="en-US" altLang="zh-TW" sz="2000" dirty="0">
                <a:latin typeface="Consolas" panose="020B0609020204030204" pitchFamily="49" charset="0"/>
              </a:rPr>
              <a:t>【</a:t>
            </a:r>
            <a:r>
              <a:rPr lang="zh-TW" altLang="en-US" sz="2000" dirty="0">
                <a:latin typeface="Consolas" panose="020B0609020204030204" pitchFamily="49" charset="0"/>
              </a:rPr>
              <a:t>範例</a:t>
            </a:r>
            <a:r>
              <a:rPr lang="en-US" altLang="zh-TW" sz="2000" dirty="0">
                <a:latin typeface="Consolas" panose="020B0609020204030204" pitchFamily="49" charset="0"/>
              </a:rPr>
              <a:t>】</a:t>
            </a:r>
            <a:r>
              <a:rPr lang="zh-TW" altLang="en-US" sz="2000" dirty="0">
                <a:latin typeface="Consolas" panose="020B0609020204030204" pitchFamily="49" charset="0"/>
              </a:rPr>
              <a:t>使用</a:t>
            </a:r>
            <a:r>
              <a:rPr lang="en-US" altLang="zh-TW" sz="2000" dirty="0">
                <a:latin typeface="Consolas" panose="020B0609020204030204" pitchFamily="49" charset="0"/>
              </a:rPr>
              <a:t>JDBC Driver</a:t>
            </a:r>
            <a:r>
              <a:rPr lang="zh-TW" altLang="en-US" sz="2000" dirty="0">
                <a:latin typeface="Consolas" panose="020B0609020204030204" pitchFamily="49" charset="0"/>
              </a:rPr>
              <a:t>的方式</a:t>
            </a:r>
            <a:endParaRPr lang="en-US" altLang="zh-TW" sz="2000" dirty="0">
              <a:latin typeface="Consolas" panose="020B0609020204030204" pitchFamily="49" charset="0"/>
            </a:endParaRPr>
          </a:p>
          <a:p>
            <a:pPr marL="857250" lvl="3" indent="0" algn="just">
              <a:buNone/>
            </a:pPr>
            <a:r>
              <a:rPr lang="en-US" altLang="zh-TW" sz="2000" dirty="0">
                <a:latin typeface="Consolas" panose="020B0609020204030204" pitchFamily="49" charset="0"/>
              </a:rPr>
              <a:t>String </a:t>
            </a:r>
            <a:r>
              <a:rPr lang="en-US" altLang="zh-TW" sz="2000" dirty="0" err="1">
                <a:latin typeface="Consolas" panose="020B0609020204030204" pitchFamily="49" charset="0"/>
              </a:rPr>
              <a:t>urlstr</a:t>
            </a:r>
            <a:r>
              <a:rPr lang="en-US" altLang="zh-TW" sz="2000" dirty="0">
                <a:latin typeface="Consolas" panose="020B0609020204030204" pitchFamily="49" charset="0"/>
              </a:rPr>
              <a:t>= "</a:t>
            </a:r>
            <a:r>
              <a:rPr lang="en-US" altLang="zh-TW" sz="2000" dirty="0" err="1">
                <a:latin typeface="Consolas" panose="020B0609020204030204" pitchFamily="49" charset="0"/>
              </a:rPr>
              <a:t>jdbc:sqlserver</a:t>
            </a:r>
            <a:r>
              <a:rPr lang="en-US" altLang="zh-TW" sz="2000" dirty="0">
                <a:latin typeface="Consolas" panose="020B0609020204030204" pitchFamily="49" charset="0"/>
              </a:rPr>
              <a:t>://localhost:1433;" +</a:t>
            </a:r>
          </a:p>
          <a:p>
            <a:pPr marL="857250" lvl="3" indent="0" algn="just">
              <a:buNone/>
            </a:pPr>
            <a:r>
              <a:rPr lang="en-US" altLang="zh-TW" sz="2000" dirty="0">
                <a:latin typeface="Consolas" panose="020B0609020204030204" pitchFamily="49" charset="0"/>
              </a:rPr>
              <a:t>"</a:t>
            </a:r>
            <a:r>
              <a:rPr lang="en-US" altLang="zh-TW" sz="2000" dirty="0" err="1">
                <a:latin typeface="Consolas" panose="020B0609020204030204" pitchFamily="49" charset="0"/>
              </a:rPr>
              <a:t>databaseName</a:t>
            </a:r>
            <a:r>
              <a:rPr lang="en-US" altLang="zh-TW" sz="2000" dirty="0">
                <a:latin typeface="Consolas" panose="020B0609020204030204" pitchFamily="49" charset="0"/>
              </a:rPr>
              <a:t>=</a:t>
            </a:r>
            <a:r>
              <a:rPr lang="en-US" altLang="zh-TW" sz="2000" dirty="0" err="1">
                <a:latin typeface="Consolas" panose="020B0609020204030204" pitchFamily="49" charset="0"/>
              </a:rPr>
              <a:t>xxxDataBaseName;user</a:t>
            </a:r>
            <a:r>
              <a:rPr lang="en-US" altLang="zh-TW" sz="2000" dirty="0">
                <a:latin typeface="Consolas" panose="020B0609020204030204" pitchFamily="49" charset="0"/>
              </a:rPr>
              <a:t>=</a:t>
            </a:r>
            <a:r>
              <a:rPr lang="en-US" altLang="zh-TW" sz="2000" dirty="0" err="1">
                <a:latin typeface="Consolas" panose="020B0609020204030204" pitchFamily="49" charset="0"/>
              </a:rPr>
              <a:t>UserName;password</a:t>
            </a:r>
            <a:r>
              <a:rPr lang="en-US" altLang="zh-TW" sz="2000" dirty="0">
                <a:latin typeface="Consolas" panose="020B0609020204030204" pitchFamily="49" charset="0"/>
              </a:rPr>
              <a:t>=*****";</a:t>
            </a:r>
          </a:p>
          <a:p>
            <a:pPr marL="857250" lvl="3" indent="0" algn="just">
              <a:buNone/>
            </a:pPr>
            <a:r>
              <a:rPr lang="en-US" altLang="zh-TW" sz="2000" dirty="0">
                <a:latin typeface="Consolas" panose="020B0609020204030204" pitchFamily="49" charset="0"/>
              </a:rPr>
              <a:t>Connection conn = </a:t>
            </a:r>
            <a:r>
              <a:rPr lang="en-US" altLang="zh-TW" sz="2000" dirty="0" err="1">
                <a:latin typeface="Consolas" panose="020B0609020204030204" pitchFamily="49" charset="0"/>
              </a:rPr>
              <a:t>DriverManager.getConnection</a:t>
            </a:r>
            <a:r>
              <a:rPr lang="en-US" altLang="zh-TW" sz="2000" dirty="0">
                <a:latin typeface="Consolas" panose="020B0609020204030204" pitchFamily="49" charset="0"/>
              </a:rPr>
              <a:t>(</a:t>
            </a:r>
            <a:r>
              <a:rPr lang="en-US" altLang="zh-TW" sz="2000" dirty="0" err="1">
                <a:latin typeface="Consolas" panose="020B0609020204030204" pitchFamily="49" charset="0"/>
              </a:rPr>
              <a:t>urlstr</a:t>
            </a:r>
            <a:r>
              <a:rPr lang="en-US" altLang="zh-TW" sz="2000" dirty="0">
                <a:latin typeface="Consolas" panose="020B0609020204030204" pitchFamily="49" charset="0"/>
              </a:rPr>
              <a:t>);</a:t>
            </a:r>
          </a:p>
          <a:p>
            <a:pPr marL="400050" lvl="2" indent="0" algn="just">
              <a:buNone/>
            </a:pPr>
            <a:endParaRPr lang="en-US" altLang="zh-TW" sz="2000" dirty="0">
              <a:latin typeface="Consolas" panose="020B0609020204030204" pitchFamily="49" charset="0"/>
            </a:endParaRPr>
          </a:p>
          <a:p>
            <a:pPr marL="400050" lvl="2" indent="0" algn="just">
              <a:buNone/>
            </a:pPr>
            <a:r>
              <a:rPr lang="en-US" altLang="zh-TW" sz="2000" dirty="0">
                <a:latin typeface="Consolas" panose="020B0609020204030204" pitchFamily="49" charset="0"/>
              </a:rPr>
              <a:t>4. </a:t>
            </a:r>
            <a:r>
              <a:rPr lang="zh-TW" altLang="en-US" sz="2000" dirty="0">
                <a:latin typeface="Consolas" panose="020B0609020204030204" pitchFamily="49" charset="0"/>
              </a:rPr>
              <a:t>建立</a:t>
            </a:r>
            <a:r>
              <a:rPr lang="en-US" altLang="zh-TW" sz="2000" dirty="0">
                <a:latin typeface="Consolas" panose="020B0609020204030204" pitchFamily="49" charset="0"/>
              </a:rPr>
              <a:t>Statement </a:t>
            </a:r>
            <a:r>
              <a:rPr lang="zh-TW" altLang="en-US" sz="2000" dirty="0">
                <a:latin typeface="Consolas" panose="020B0609020204030204" pitchFamily="49" charset="0"/>
              </a:rPr>
              <a:t>物件</a:t>
            </a:r>
            <a:r>
              <a:rPr lang="en-US" altLang="zh-TW" sz="2000" dirty="0">
                <a:latin typeface="Consolas" panose="020B0609020204030204" pitchFamily="49" charset="0"/>
              </a:rPr>
              <a:t>:</a:t>
            </a:r>
          </a:p>
          <a:p>
            <a:pPr marL="857250" lvl="3" indent="0" algn="just">
              <a:buNone/>
            </a:pPr>
            <a:r>
              <a:rPr lang="en-US" altLang="zh-TW" sz="2000" dirty="0">
                <a:latin typeface="Consolas" panose="020B0609020204030204" pitchFamily="49" charset="0"/>
              </a:rPr>
              <a:t>【</a:t>
            </a:r>
            <a:r>
              <a:rPr lang="zh-TW" altLang="en-US" sz="2000" dirty="0">
                <a:latin typeface="Consolas" panose="020B0609020204030204" pitchFamily="49" charset="0"/>
              </a:rPr>
              <a:t>範例</a:t>
            </a:r>
            <a:r>
              <a:rPr lang="en-US" altLang="zh-TW" sz="2000" dirty="0">
                <a:latin typeface="Consolas" panose="020B0609020204030204" pitchFamily="49" charset="0"/>
              </a:rPr>
              <a:t>】</a:t>
            </a:r>
          </a:p>
          <a:p>
            <a:pPr marL="857250" lvl="3" indent="0" algn="just">
              <a:buNone/>
            </a:pPr>
            <a:r>
              <a:rPr lang="en-US" altLang="zh-TW" sz="2000" dirty="0">
                <a:latin typeface="Consolas" panose="020B0609020204030204" pitchFamily="49" charset="0"/>
              </a:rPr>
              <a:t>		Statement state = </a:t>
            </a:r>
            <a:r>
              <a:rPr lang="en-US" altLang="zh-TW" sz="2000" dirty="0" err="1">
                <a:latin typeface="Consolas" panose="020B0609020204030204" pitchFamily="49" charset="0"/>
              </a:rPr>
              <a:t>conn.createStatement</a:t>
            </a:r>
            <a:r>
              <a:rPr lang="en-US" altLang="zh-TW" sz="2000" dirty="0">
                <a:latin typeface="Consolas" panose="020B0609020204030204" pitchFamily="49" charset="0"/>
              </a:rPr>
              <a:t>();</a:t>
            </a:r>
          </a:p>
        </p:txBody>
      </p:sp>
    </p:spTree>
    <p:extLst>
      <p:ext uri="{BB962C8B-B14F-4D97-AF65-F5344CB8AC3E}">
        <p14:creationId xmlns:p14="http://schemas.microsoft.com/office/powerpoint/2010/main" val="352156123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9309147" cy="1320800"/>
          </a:xfrm>
        </p:spPr>
        <p:txBody>
          <a:bodyPr/>
          <a:lstStyle/>
          <a:p>
            <a:r>
              <a:rPr lang="en-US" altLang="zh-TW" sz="3600" dirty="0"/>
              <a:t>27-3 </a:t>
            </a:r>
            <a:r>
              <a:rPr lang="zh-TW" altLang="en-US" sz="3600" dirty="0"/>
              <a:t>進行資料庫的</a:t>
            </a:r>
            <a:r>
              <a:rPr lang="en-US" altLang="zh-TW" sz="3600" dirty="0"/>
              <a:t>CRUD(3)</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828565"/>
            <a:ext cx="9984827" cy="6344863"/>
          </a:xfrm>
        </p:spPr>
        <p:txBody>
          <a:bodyPr>
            <a:noAutofit/>
          </a:bodyPr>
          <a:lstStyle/>
          <a:p>
            <a:pPr marL="342900" lvl="1" indent="-342900" algn="just"/>
            <a:r>
              <a:rPr lang="en-US" altLang="zh-TW" sz="1900" dirty="0">
                <a:latin typeface="Consolas" panose="020B0609020204030204" pitchFamily="49" charset="0"/>
              </a:rPr>
              <a:t>JDBC</a:t>
            </a:r>
            <a:r>
              <a:rPr lang="zh-TW" altLang="en-US" sz="1900" dirty="0">
                <a:latin typeface="Consolas" panose="020B0609020204030204" pitchFamily="49" charset="0"/>
              </a:rPr>
              <a:t>連線步驟</a:t>
            </a:r>
            <a:r>
              <a:rPr lang="en-US" altLang="zh-TW" sz="1900" dirty="0">
                <a:latin typeface="Consolas" panose="020B0609020204030204" pitchFamily="49" charset="0"/>
              </a:rPr>
              <a:t>(3)</a:t>
            </a:r>
          </a:p>
          <a:p>
            <a:pPr marL="400050" lvl="2" indent="0" algn="just">
              <a:buNone/>
            </a:pPr>
            <a:r>
              <a:rPr lang="en-US" altLang="zh-TW" sz="1900" dirty="0">
                <a:latin typeface="Consolas" panose="020B0609020204030204" pitchFamily="49" charset="0"/>
              </a:rPr>
              <a:t>5.</a:t>
            </a:r>
            <a:r>
              <a:rPr lang="zh-TW" altLang="en-US" sz="1900" dirty="0">
                <a:latin typeface="Consolas" panose="020B0609020204030204" pitchFamily="49" charset="0"/>
              </a:rPr>
              <a:t>執行 </a:t>
            </a:r>
            <a:r>
              <a:rPr lang="en-US" altLang="zh-TW" sz="1900" dirty="0">
                <a:latin typeface="Consolas" panose="020B0609020204030204" pitchFamily="49" charset="0"/>
              </a:rPr>
              <a:t>Statement </a:t>
            </a:r>
            <a:r>
              <a:rPr lang="zh-TW" altLang="en-US" sz="1900" dirty="0">
                <a:latin typeface="Consolas" panose="020B0609020204030204" pitchFamily="49" charset="0"/>
              </a:rPr>
              <a:t>物件的 </a:t>
            </a:r>
            <a:r>
              <a:rPr lang="en-US" altLang="zh-TW" sz="1900" dirty="0" err="1">
                <a:latin typeface="Consolas" panose="020B0609020204030204" pitchFamily="49" charset="0"/>
              </a:rPr>
              <a:t>executeQuery</a:t>
            </a:r>
            <a:r>
              <a:rPr lang="en-US" altLang="zh-TW" sz="1900" dirty="0">
                <a:latin typeface="Consolas" panose="020B0609020204030204" pitchFamily="49" charset="0"/>
              </a:rPr>
              <a:t>() </a:t>
            </a:r>
            <a:r>
              <a:rPr lang="zh-TW" altLang="en-US" sz="1900" dirty="0">
                <a:latin typeface="Consolas" panose="020B0609020204030204" pitchFamily="49" charset="0"/>
              </a:rPr>
              <a:t>或 </a:t>
            </a:r>
            <a:r>
              <a:rPr lang="en-US" altLang="zh-TW" sz="1900" dirty="0" err="1">
                <a:latin typeface="Consolas" panose="020B0609020204030204" pitchFamily="49" charset="0"/>
              </a:rPr>
              <a:t>executeUpdate</a:t>
            </a:r>
            <a:r>
              <a:rPr lang="en-US" altLang="zh-TW" sz="1900" dirty="0">
                <a:latin typeface="Consolas" panose="020B0609020204030204" pitchFamily="49" charset="0"/>
              </a:rPr>
              <a:t>() </a:t>
            </a:r>
            <a:r>
              <a:rPr lang="zh-TW" altLang="en-US" sz="1900" dirty="0">
                <a:latin typeface="Consolas" panose="020B0609020204030204" pitchFamily="49" charset="0"/>
              </a:rPr>
              <a:t>方法並取得</a:t>
            </a:r>
            <a:r>
              <a:rPr lang="en-US" altLang="zh-TW" sz="1900" dirty="0" err="1">
                <a:latin typeface="Consolas" panose="020B0609020204030204" pitchFamily="49" charset="0"/>
              </a:rPr>
              <a:t>ResultSet</a:t>
            </a:r>
            <a:r>
              <a:rPr lang="en-US" altLang="zh-TW" sz="1900" dirty="0">
                <a:latin typeface="Consolas" panose="020B0609020204030204" pitchFamily="49" charset="0"/>
              </a:rPr>
              <a:t> </a:t>
            </a:r>
            <a:r>
              <a:rPr lang="zh-TW" altLang="en-US" sz="1900" dirty="0">
                <a:latin typeface="Consolas" panose="020B0609020204030204" pitchFamily="49" charset="0"/>
              </a:rPr>
              <a:t>物件來查詢資料庫</a:t>
            </a:r>
            <a:endParaRPr lang="en-US" altLang="zh-TW" sz="1900" dirty="0">
              <a:latin typeface="Consolas" panose="020B0609020204030204" pitchFamily="49" charset="0"/>
            </a:endParaRPr>
          </a:p>
          <a:p>
            <a:pPr marL="400050" lvl="2" indent="0" algn="just">
              <a:buNone/>
            </a:pPr>
            <a:r>
              <a:rPr lang="en-US" altLang="zh-TW" sz="1900" dirty="0">
                <a:latin typeface="Consolas" panose="020B0609020204030204" pitchFamily="49" charset="0"/>
              </a:rPr>
              <a:t>【</a:t>
            </a:r>
            <a:r>
              <a:rPr lang="zh-TW" altLang="en-US" sz="1900" dirty="0">
                <a:latin typeface="Consolas" panose="020B0609020204030204" pitchFamily="49" charset="0"/>
              </a:rPr>
              <a:t>範例</a:t>
            </a:r>
            <a:r>
              <a:rPr lang="en-US" altLang="zh-TW" sz="1900" dirty="0">
                <a:latin typeface="Consolas" panose="020B0609020204030204" pitchFamily="49" charset="0"/>
              </a:rPr>
              <a:t>】</a:t>
            </a:r>
          </a:p>
          <a:p>
            <a:pPr marL="857250" lvl="3" indent="0" algn="just">
              <a:buNone/>
            </a:pPr>
            <a:r>
              <a:rPr lang="en-US" altLang="zh-TW" sz="1900" dirty="0" err="1">
                <a:latin typeface="Consolas" panose="020B0609020204030204" pitchFamily="49" charset="0"/>
              </a:rPr>
              <a:t>ResultSet</a:t>
            </a:r>
            <a:r>
              <a:rPr lang="en-US" altLang="zh-TW" sz="1900" dirty="0">
                <a:latin typeface="Consolas" panose="020B0609020204030204" pitchFamily="49" charset="0"/>
              </a:rPr>
              <a:t> </a:t>
            </a:r>
            <a:r>
              <a:rPr lang="en-US" altLang="zh-TW" sz="1900" dirty="0" err="1">
                <a:latin typeface="Consolas" panose="020B0609020204030204" pitchFamily="49" charset="0"/>
              </a:rPr>
              <a:t>rs</a:t>
            </a:r>
            <a:r>
              <a:rPr lang="en-US" altLang="zh-TW" sz="1900" dirty="0">
                <a:latin typeface="Consolas" panose="020B0609020204030204" pitchFamily="49" charset="0"/>
              </a:rPr>
              <a:t> = </a:t>
            </a:r>
            <a:r>
              <a:rPr lang="en-US" altLang="zh-TW" sz="1900" dirty="0" err="1">
                <a:latin typeface="Consolas" panose="020B0609020204030204" pitchFamily="49" charset="0"/>
              </a:rPr>
              <a:t>state.executeQuery</a:t>
            </a:r>
            <a:r>
              <a:rPr lang="en-US" altLang="zh-TW" sz="1900" dirty="0">
                <a:latin typeface="Consolas" panose="020B0609020204030204" pitchFamily="49" charset="0"/>
              </a:rPr>
              <a:t>(</a:t>
            </a:r>
            <a:r>
              <a:rPr lang="en-US" altLang="zh-TW" sz="1900" dirty="0" err="1">
                <a:latin typeface="Consolas" panose="020B0609020204030204" pitchFamily="49" charset="0"/>
              </a:rPr>
              <a:t>Sqlstr</a:t>
            </a:r>
            <a:r>
              <a:rPr lang="en-US" altLang="zh-TW" sz="1900" dirty="0">
                <a:latin typeface="Consolas" panose="020B0609020204030204" pitchFamily="49" charset="0"/>
              </a:rPr>
              <a:t>); //</a:t>
            </a:r>
            <a:r>
              <a:rPr lang="zh-TW" altLang="en-US" sz="1900" dirty="0">
                <a:latin typeface="Consolas" panose="020B0609020204030204" pitchFamily="49" charset="0"/>
              </a:rPr>
              <a:t>其中</a:t>
            </a:r>
            <a:r>
              <a:rPr lang="en-US" altLang="zh-TW" sz="1900" dirty="0" err="1">
                <a:latin typeface="Consolas" panose="020B0609020204030204" pitchFamily="49" charset="0"/>
              </a:rPr>
              <a:t>Sqlstr</a:t>
            </a:r>
            <a:r>
              <a:rPr lang="zh-TW" altLang="en-US" sz="1900" dirty="0">
                <a:latin typeface="Consolas" panose="020B0609020204030204" pitchFamily="49" charset="0"/>
              </a:rPr>
              <a:t>為</a:t>
            </a:r>
            <a:r>
              <a:rPr lang="en-US" altLang="zh-TW" sz="1900" dirty="0">
                <a:latin typeface="Consolas" panose="020B0609020204030204" pitchFamily="49" charset="0"/>
              </a:rPr>
              <a:t>SQL</a:t>
            </a:r>
            <a:r>
              <a:rPr lang="zh-TW" altLang="en-US" sz="1900" dirty="0">
                <a:latin typeface="Consolas" panose="020B0609020204030204" pitchFamily="49" charset="0"/>
              </a:rPr>
              <a:t>查詢字串</a:t>
            </a:r>
            <a:endParaRPr lang="en-US" altLang="zh-TW" sz="1900" dirty="0">
              <a:latin typeface="Consolas" panose="020B0609020204030204" pitchFamily="49" charset="0"/>
            </a:endParaRPr>
          </a:p>
          <a:p>
            <a:pPr marL="400050" lvl="2" indent="0" algn="just">
              <a:buNone/>
            </a:pPr>
            <a:r>
              <a:rPr lang="en-US" altLang="zh-TW" sz="1900" dirty="0">
                <a:latin typeface="Consolas" panose="020B0609020204030204" pitchFamily="49" charset="0"/>
              </a:rPr>
              <a:t>6. </a:t>
            </a:r>
            <a:r>
              <a:rPr lang="zh-TW" altLang="en-US" sz="1900" dirty="0">
                <a:latin typeface="Consolas" panose="020B0609020204030204" pitchFamily="49" charset="0"/>
              </a:rPr>
              <a:t>處理存取資料庫所得到的結果</a:t>
            </a:r>
            <a:endParaRPr lang="en-US" altLang="zh-TW" sz="1900" dirty="0">
              <a:latin typeface="Consolas" panose="020B0609020204030204" pitchFamily="49" charset="0"/>
            </a:endParaRPr>
          </a:p>
          <a:p>
            <a:pPr marL="857250" lvl="3" indent="0" algn="just">
              <a:buNone/>
            </a:pPr>
            <a:r>
              <a:rPr lang="en-US" altLang="zh-TW" sz="1900" dirty="0">
                <a:latin typeface="Consolas" panose="020B0609020204030204" pitchFamily="49" charset="0"/>
              </a:rPr>
              <a:t>【</a:t>
            </a:r>
            <a:r>
              <a:rPr lang="zh-TW" altLang="en-US" sz="1900" dirty="0">
                <a:latin typeface="Consolas" panose="020B0609020204030204" pitchFamily="49" charset="0"/>
              </a:rPr>
              <a:t>範例</a:t>
            </a:r>
            <a:r>
              <a:rPr lang="en-US" altLang="zh-TW" sz="1900" dirty="0">
                <a:latin typeface="Consolas" panose="020B0609020204030204" pitchFamily="49" charset="0"/>
              </a:rPr>
              <a:t>】</a:t>
            </a:r>
          </a:p>
          <a:p>
            <a:pPr marL="1314450" lvl="4" indent="0" algn="just">
              <a:buNone/>
            </a:pPr>
            <a:r>
              <a:rPr lang="en-US" altLang="zh-TW" sz="1900" dirty="0">
                <a:latin typeface="Consolas" panose="020B0609020204030204" pitchFamily="49" charset="0"/>
              </a:rPr>
              <a:t>while (</a:t>
            </a:r>
            <a:r>
              <a:rPr lang="en-US" altLang="zh-TW" sz="1900" dirty="0" err="1">
                <a:latin typeface="Consolas" panose="020B0609020204030204" pitchFamily="49" charset="0"/>
              </a:rPr>
              <a:t>rs.next</a:t>
            </a:r>
            <a:r>
              <a:rPr lang="en-US" altLang="zh-TW" sz="1900" dirty="0">
                <a:latin typeface="Consolas" panose="020B0609020204030204" pitchFamily="49" charset="0"/>
              </a:rPr>
              <a:t>()) {</a:t>
            </a:r>
          </a:p>
          <a:p>
            <a:pPr marL="1314450" lvl="4" indent="0" algn="just">
              <a:buNone/>
            </a:pPr>
            <a:r>
              <a:rPr lang="en-US" altLang="zh-TW" sz="1900" dirty="0">
                <a:latin typeface="Consolas" panose="020B0609020204030204" pitchFamily="49" charset="0"/>
              </a:rPr>
              <a:t>		</a:t>
            </a:r>
            <a:r>
              <a:rPr lang="en-US" altLang="zh-TW" sz="1900" dirty="0" err="1">
                <a:latin typeface="Consolas" panose="020B0609020204030204" pitchFamily="49" charset="0"/>
              </a:rPr>
              <a:t>out.print</a:t>
            </a:r>
            <a:r>
              <a:rPr lang="en-US" altLang="zh-TW" sz="1900" dirty="0">
                <a:latin typeface="Consolas" panose="020B0609020204030204" pitchFamily="49" charset="0"/>
              </a:rPr>
              <a:t>("</a:t>
            </a:r>
            <a:r>
              <a:rPr lang="zh-TW" altLang="en-US" sz="1900" dirty="0">
                <a:latin typeface="Consolas" panose="020B0609020204030204" pitchFamily="49" charset="0"/>
              </a:rPr>
              <a:t>欄位名稱</a:t>
            </a:r>
            <a:r>
              <a:rPr lang="en-US" altLang="zh-TW" sz="1900" dirty="0">
                <a:latin typeface="Consolas" panose="020B0609020204030204" pitchFamily="49" charset="0"/>
              </a:rPr>
              <a:t>=" + </a:t>
            </a:r>
            <a:r>
              <a:rPr lang="en-US" altLang="zh-TW" sz="1900" dirty="0" err="1">
                <a:latin typeface="Consolas" panose="020B0609020204030204" pitchFamily="49" charset="0"/>
              </a:rPr>
              <a:t>rs.getString</a:t>
            </a:r>
            <a:r>
              <a:rPr lang="en-US" altLang="zh-TW" sz="1900" dirty="0">
                <a:latin typeface="Consolas" panose="020B0609020204030204" pitchFamily="49" charset="0"/>
              </a:rPr>
              <a:t>("</a:t>
            </a:r>
            <a:r>
              <a:rPr lang="zh-TW" altLang="en-US" sz="1900" dirty="0">
                <a:latin typeface="Consolas" panose="020B0609020204030204" pitchFamily="49" charset="0"/>
              </a:rPr>
              <a:t>欄位名稱</a:t>
            </a:r>
            <a:r>
              <a:rPr lang="en-US" altLang="zh-TW" sz="1900" dirty="0">
                <a:latin typeface="Consolas" panose="020B0609020204030204" pitchFamily="49" charset="0"/>
              </a:rPr>
              <a:t>") + " ");}</a:t>
            </a:r>
          </a:p>
          <a:p>
            <a:pPr marL="400050" lvl="2" indent="0" algn="just">
              <a:buNone/>
            </a:pPr>
            <a:r>
              <a:rPr lang="en-US" altLang="zh-TW" sz="1900" dirty="0">
                <a:latin typeface="Consolas" panose="020B0609020204030204" pitchFamily="49" charset="0"/>
              </a:rPr>
              <a:t>7.</a:t>
            </a:r>
            <a:r>
              <a:rPr lang="zh-TW" altLang="en-US" sz="1900" dirty="0">
                <a:latin typeface="Consolas" panose="020B0609020204030204" pitchFamily="49" charset="0"/>
              </a:rPr>
              <a:t>關閉</a:t>
            </a:r>
            <a:r>
              <a:rPr lang="en-US" altLang="zh-TW" sz="1900" dirty="0">
                <a:latin typeface="Consolas" panose="020B0609020204030204" pitchFamily="49" charset="0"/>
              </a:rPr>
              <a:t>JDBC</a:t>
            </a:r>
            <a:r>
              <a:rPr lang="zh-TW" altLang="en-US" sz="1900" dirty="0">
                <a:latin typeface="Consolas" panose="020B0609020204030204" pitchFamily="49" charset="0"/>
              </a:rPr>
              <a:t>物件與連線</a:t>
            </a:r>
            <a:endParaRPr lang="en-US" altLang="zh-TW" sz="1900" dirty="0">
              <a:latin typeface="Consolas" panose="020B0609020204030204" pitchFamily="49" charset="0"/>
            </a:endParaRPr>
          </a:p>
          <a:p>
            <a:pPr marL="857250" lvl="3" indent="0" algn="just">
              <a:buNone/>
            </a:pPr>
            <a:r>
              <a:rPr lang="en-US" altLang="zh-TW" sz="1900" dirty="0">
                <a:latin typeface="Consolas" panose="020B0609020204030204" pitchFamily="49" charset="0"/>
              </a:rPr>
              <a:t>【</a:t>
            </a:r>
            <a:r>
              <a:rPr lang="zh-TW" altLang="en-US" sz="1900" dirty="0">
                <a:latin typeface="Consolas" panose="020B0609020204030204" pitchFamily="49" charset="0"/>
              </a:rPr>
              <a:t>範例</a:t>
            </a:r>
            <a:r>
              <a:rPr lang="en-US" altLang="zh-TW" sz="1900" dirty="0">
                <a:latin typeface="Consolas" panose="020B0609020204030204" pitchFamily="49" charset="0"/>
              </a:rPr>
              <a:t>】</a:t>
            </a:r>
          </a:p>
          <a:p>
            <a:pPr marL="1314450" lvl="4" indent="0" algn="just">
              <a:buNone/>
            </a:pPr>
            <a:r>
              <a:rPr lang="en-US" altLang="zh-TW" sz="1900" dirty="0" err="1">
                <a:latin typeface="Consolas" panose="020B0609020204030204" pitchFamily="49" charset="0"/>
              </a:rPr>
              <a:t>rs.close</a:t>
            </a:r>
            <a:r>
              <a:rPr lang="en-US" altLang="zh-TW" sz="1900" dirty="0">
                <a:latin typeface="Consolas" panose="020B0609020204030204" pitchFamily="49" charset="0"/>
              </a:rPr>
              <a:t>();</a:t>
            </a:r>
          </a:p>
          <a:p>
            <a:pPr marL="1314450" lvl="4" indent="0" algn="just">
              <a:buNone/>
            </a:pPr>
            <a:r>
              <a:rPr lang="en-US" altLang="zh-TW" sz="1900" dirty="0" err="1">
                <a:latin typeface="Consolas" panose="020B0609020204030204" pitchFamily="49" charset="0"/>
              </a:rPr>
              <a:t>state.close</a:t>
            </a:r>
            <a:r>
              <a:rPr lang="en-US" altLang="zh-TW" sz="1900" dirty="0">
                <a:latin typeface="Consolas" panose="020B0609020204030204" pitchFamily="49" charset="0"/>
              </a:rPr>
              <a:t>();</a:t>
            </a:r>
          </a:p>
          <a:p>
            <a:pPr marL="1314450" lvl="4" indent="0" algn="just">
              <a:buNone/>
            </a:pPr>
            <a:r>
              <a:rPr lang="en-US" altLang="zh-TW" sz="1900" dirty="0" err="1">
                <a:latin typeface="Consolas" panose="020B0609020204030204" pitchFamily="49" charset="0"/>
              </a:rPr>
              <a:t>conn.close</a:t>
            </a:r>
            <a:r>
              <a:rPr lang="en-US" altLang="zh-TW" sz="1900" dirty="0">
                <a:latin typeface="Consolas" panose="020B0609020204030204" pitchFamily="49" charset="0"/>
              </a:rPr>
              <a:t>();</a:t>
            </a:r>
          </a:p>
        </p:txBody>
      </p:sp>
    </p:spTree>
    <p:extLst>
      <p:ext uri="{BB962C8B-B14F-4D97-AF65-F5344CB8AC3E}">
        <p14:creationId xmlns:p14="http://schemas.microsoft.com/office/powerpoint/2010/main" val="61081355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E208C0-E806-498B-AB05-FDEEAE0FF1EC}"/>
              </a:ext>
            </a:extLst>
          </p:cNvPr>
          <p:cNvSpPr>
            <a:spLocks noGrp="1"/>
          </p:cNvSpPr>
          <p:nvPr>
            <p:ph type="ctrTitle"/>
          </p:nvPr>
        </p:nvSpPr>
        <p:spPr>
          <a:xfrm>
            <a:off x="-95702" y="1202076"/>
            <a:ext cx="10421229" cy="2676241"/>
          </a:xfrm>
        </p:spPr>
        <p:txBody>
          <a:bodyPr>
            <a:normAutofit/>
          </a:bodyPr>
          <a:lstStyle/>
          <a:p>
            <a:pPr algn="ctr"/>
            <a:r>
              <a:rPr lang="en-US" altLang="zh-TW" sz="5400" dirty="0"/>
              <a:t>Module 28</a:t>
            </a:r>
            <a:br>
              <a:rPr lang="en-US" altLang="zh-TW" sz="5400" dirty="0"/>
            </a:br>
            <a:r>
              <a:rPr lang="en-US" altLang="zh-TW" dirty="0"/>
              <a:t>JSP</a:t>
            </a:r>
            <a:r>
              <a:rPr lang="zh-TW" altLang="en-US" dirty="0"/>
              <a:t>網頁資料庫進階設計</a:t>
            </a:r>
            <a:endParaRPr lang="zh-TW" altLang="en-US" b="1" dirty="0"/>
          </a:p>
        </p:txBody>
      </p:sp>
    </p:spTree>
    <p:extLst>
      <p:ext uri="{BB962C8B-B14F-4D97-AF65-F5344CB8AC3E}">
        <p14:creationId xmlns:p14="http://schemas.microsoft.com/office/powerpoint/2010/main" val="44627486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8596668" cy="1320800"/>
          </a:xfrm>
        </p:spPr>
        <p:txBody>
          <a:bodyPr/>
          <a:lstStyle/>
          <a:p>
            <a:r>
              <a:rPr lang="en-US" altLang="zh-TW" sz="3600" dirty="0"/>
              <a:t>2-2 </a:t>
            </a:r>
            <a:r>
              <a:rPr lang="zh-TW" altLang="en-US" sz="3600" dirty="0"/>
              <a:t>動態網頁設計環境的安裝與設定</a:t>
            </a:r>
            <a:r>
              <a:rPr lang="en-US" altLang="zh-TW" dirty="0"/>
              <a:t>(4)</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76088" y="660400"/>
            <a:ext cx="9668742" cy="4807002"/>
          </a:xfrm>
        </p:spPr>
        <p:txBody>
          <a:bodyPr>
            <a:normAutofit/>
          </a:bodyPr>
          <a:lstStyle/>
          <a:p>
            <a:pPr marL="0" indent="0">
              <a:buNone/>
            </a:pPr>
            <a:r>
              <a:rPr lang="zh-TW" altLang="en-US" sz="2000" dirty="0"/>
              <a:t>建立伺服器</a:t>
            </a:r>
            <a:r>
              <a:rPr lang="en-US" altLang="zh-TW" sz="2000" dirty="0"/>
              <a:t>(Server)(1)</a:t>
            </a:r>
          </a:p>
        </p:txBody>
      </p:sp>
      <p:pic>
        <p:nvPicPr>
          <p:cNvPr id="7" name="圖片 6">
            <a:extLst>
              <a:ext uri="{FF2B5EF4-FFF2-40B4-BE49-F238E27FC236}">
                <a16:creationId xmlns:a16="http://schemas.microsoft.com/office/drawing/2014/main" id="{524D764C-6670-494F-8FFC-40C8E3537F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92398" y="1097418"/>
            <a:ext cx="10467511" cy="5549962"/>
          </a:xfrm>
          <a:prstGeom prst="rect">
            <a:avLst/>
          </a:prstGeom>
        </p:spPr>
      </p:pic>
    </p:spTree>
    <p:extLst>
      <p:ext uri="{BB962C8B-B14F-4D97-AF65-F5344CB8AC3E}">
        <p14:creationId xmlns:p14="http://schemas.microsoft.com/office/powerpoint/2010/main" val="97522298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15311" y="451945"/>
            <a:ext cx="9309147" cy="1320800"/>
          </a:xfrm>
        </p:spPr>
        <p:txBody>
          <a:bodyPr/>
          <a:lstStyle/>
          <a:p>
            <a:r>
              <a:rPr lang="en-US" altLang="zh-TW" sz="3600" dirty="0"/>
              <a:t>28-1 Connection Pool(</a:t>
            </a:r>
            <a:r>
              <a:rPr lang="zh-TW" altLang="en-US" sz="3600" dirty="0"/>
              <a:t>連結池</a:t>
            </a:r>
            <a:r>
              <a:rPr lang="en-US" altLang="zh-TW" sz="3600" dirty="0"/>
              <a:t>)</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41131" y="1212075"/>
            <a:ext cx="8983327" cy="6344863"/>
          </a:xfrm>
        </p:spPr>
        <p:txBody>
          <a:bodyPr>
            <a:normAutofit/>
          </a:bodyPr>
          <a:lstStyle/>
          <a:p>
            <a:pPr marL="342900" lvl="1" indent="-342900" algn="just"/>
            <a:r>
              <a:rPr lang="zh-TW" altLang="en-US" sz="2000" dirty="0">
                <a:latin typeface="Consolas" panose="020B0609020204030204" pitchFamily="49" charset="0"/>
              </a:rPr>
              <a:t>對伺服器來說建立與關閉資料庫連結需耗費許多的資源與時間，因此在</a:t>
            </a:r>
            <a:r>
              <a:rPr lang="en-US" altLang="zh-TW" sz="2000" dirty="0">
                <a:latin typeface="Consolas" panose="020B0609020204030204" pitchFamily="49" charset="0"/>
              </a:rPr>
              <a:t>JDBC2.0</a:t>
            </a:r>
            <a:r>
              <a:rPr lang="zh-TW" altLang="en-US" sz="2000" dirty="0">
                <a:latin typeface="Consolas" panose="020B0609020204030204" pitchFamily="49" charset="0"/>
              </a:rPr>
              <a:t>已開始納入</a:t>
            </a:r>
            <a:r>
              <a:rPr lang="en-US" altLang="zh-TW" sz="2000" dirty="0">
                <a:latin typeface="Consolas" panose="020B0609020204030204" pitchFamily="49" charset="0"/>
              </a:rPr>
              <a:t>Connection Pool(</a:t>
            </a:r>
            <a:r>
              <a:rPr lang="zh-TW" altLang="en-US" sz="2000" dirty="0">
                <a:latin typeface="Consolas" panose="020B0609020204030204" pitchFamily="49" charset="0"/>
              </a:rPr>
              <a:t>連結池</a:t>
            </a:r>
            <a:r>
              <a:rPr lang="en-US" altLang="zh-TW" sz="2000" dirty="0">
                <a:latin typeface="Consolas" panose="020B0609020204030204" pitchFamily="49" charset="0"/>
              </a:rPr>
              <a:t>)</a:t>
            </a:r>
            <a:r>
              <a:rPr lang="zh-TW" altLang="en-US" sz="2000" dirty="0">
                <a:latin typeface="Consolas" panose="020B0609020204030204" pitchFamily="49" charset="0"/>
              </a:rPr>
              <a:t>的觀念</a:t>
            </a:r>
            <a:r>
              <a:rPr lang="en-US" altLang="zh-TW" sz="2000" dirty="0">
                <a:latin typeface="Consolas" panose="020B0609020204030204" pitchFamily="49" charset="0"/>
              </a:rPr>
              <a:t>(</a:t>
            </a:r>
            <a:r>
              <a:rPr lang="zh-TW" altLang="en-US" sz="2000" dirty="0">
                <a:latin typeface="Consolas" panose="020B0609020204030204" pitchFamily="49" charset="0"/>
              </a:rPr>
              <a:t>過去必須由程式設計師自行建立</a:t>
            </a:r>
            <a:r>
              <a:rPr lang="en-US" altLang="zh-TW" sz="2000" dirty="0">
                <a:latin typeface="Consolas" panose="020B0609020204030204" pitchFamily="49" charset="0"/>
              </a:rPr>
              <a:t>)</a:t>
            </a:r>
            <a:r>
              <a:rPr lang="zh-TW" altLang="en-US" sz="2000" dirty="0">
                <a:latin typeface="Consolas" panose="020B0609020204030204" pitchFamily="49" charset="0"/>
              </a:rPr>
              <a:t>。</a:t>
            </a:r>
            <a:endParaRPr lang="en-US" altLang="zh-TW" sz="2000" dirty="0">
              <a:latin typeface="Consolas" panose="020B0609020204030204" pitchFamily="49" charset="0"/>
            </a:endParaRPr>
          </a:p>
          <a:p>
            <a:pPr marL="342900" lvl="1" indent="-342900" algn="just"/>
            <a:r>
              <a:rPr lang="en-US" altLang="zh-TW" sz="2000" dirty="0">
                <a:latin typeface="Consolas" panose="020B0609020204030204" pitchFamily="49" charset="0"/>
              </a:rPr>
              <a:t>Connection Pool(</a:t>
            </a:r>
            <a:r>
              <a:rPr lang="zh-TW" altLang="en-US" sz="2000" dirty="0">
                <a:latin typeface="Consolas" panose="020B0609020204030204" pitchFamily="49" charset="0"/>
              </a:rPr>
              <a:t>連結池</a:t>
            </a:r>
            <a:r>
              <a:rPr lang="en-US" altLang="zh-TW" sz="2000" dirty="0">
                <a:latin typeface="Consolas" panose="020B0609020204030204" pitchFamily="49" charset="0"/>
              </a:rPr>
              <a:t>)</a:t>
            </a:r>
            <a:r>
              <a:rPr lang="zh-TW" altLang="en-US" sz="2000" dirty="0">
                <a:latin typeface="Consolas" panose="020B0609020204030204" pitchFamily="49" charset="0"/>
              </a:rPr>
              <a:t>主要在於伺服器上預先建立許多資料庫連結放置在儲存序列中等待連結取用，當使用者瀏覽網頁時，便直接在</a:t>
            </a:r>
            <a:r>
              <a:rPr lang="en-US" altLang="zh-TW" sz="2000" dirty="0">
                <a:latin typeface="Consolas" panose="020B0609020204030204" pitchFamily="49" charset="0"/>
              </a:rPr>
              <a:t>Connection Pool(</a:t>
            </a:r>
            <a:r>
              <a:rPr lang="zh-TW" altLang="en-US" sz="2000" dirty="0">
                <a:latin typeface="Consolas" panose="020B0609020204030204" pitchFamily="49" charset="0"/>
              </a:rPr>
              <a:t>連結池</a:t>
            </a:r>
            <a:r>
              <a:rPr lang="en-US" altLang="zh-TW" sz="2000" dirty="0">
                <a:latin typeface="Consolas" panose="020B0609020204030204" pitchFamily="49" charset="0"/>
              </a:rPr>
              <a:t>)</a:t>
            </a:r>
            <a:r>
              <a:rPr lang="zh-TW" altLang="en-US" sz="2000" dirty="0">
                <a:latin typeface="Consolas" panose="020B0609020204030204" pitchFamily="49" charset="0"/>
              </a:rPr>
              <a:t>取得尚未被使用的連線存取資料，當使用完成後便將此連線歸還連結池，等待下一次的連線使用。</a:t>
            </a:r>
            <a:endParaRPr lang="en-US" altLang="zh-TW" sz="2000" dirty="0">
              <a:latin typeface="Consolas" panose="020B0609020204030204" pitchFamily="49" charset="0"/>
            </a:endParaRPr>
          </a:p>
          <a:p>
            <a:pPr marL="342900" lvl="1" indent="-342900" algn="just"/>
            <a:r>
              <a:rPr lang="en-US" altLang="zh-TW" sz="2000" dirty="0">
                <a:latin typeface="Consolas" panose="020B0609020204030204" pitchFamily="49" charset="0"/>
              </a:rPr>
              <a:t>Connection Pool(</a:t>
            </a:r>
            <a:r>
              <a:rPr lang="zh-TW" altLang="en-US" sz="2000" dirty="0">
                <a:latin typeface="Consolas" panose="020B0609020204030204" pitchFamily="49" charset="0"/>
              </a:rPr>
              <a:t>連結池</a:t>
            </a:r>
            <a:r>
              <a:rPr lang="en-US" altLang="zh-TW" sz="2000" dirty="0">
                <a:latin typeface="Consolas" panose="020B0609020204030204" pitchFamily="49" charset="0"/>
              </a:rPr>
              <a:t>)</a:t>
            </a:r>
            <a:r>
              <a:rPr lang="zh-TW" altLang="en-US" sz="2000" dirty="0">
                <a:latin typeface="Consolas" panose="020B0609020204030204" pitchFamily="49" charset="0"/>
              </a:rPr>
              <a:t>本身必須負責維護資料庫的連結建立與關閉等相關的動作。</a:t>
            </a:r>
          </a:p>
          <a:p>
            <a:pPr marL="342900" lvl="1" indent="-342900" algn="just"/>
            <a:r>
              <a:rPr lang="zh-TW" altLang="en-US" sz="2000" dirty="0">
                <a:latin typeface="Consolas" panose="020B0609020204030204" pitchFamily="49" charset="0"/>
              </a:rPr>
              <a:t>注意</a:t>
            </a:r>
            <a:r>
              <a:rPr lang="en-US" altLang="zh-TW" sz="2000" dirty="0">
                <a:latin typeface="Consolas" panose="020B0609020204030204" pitchFamily="49" charset="0"/>
              </a:rPr>
              <a:t>:</a:t>
            </a:r>
            <a:r>
              <a:rPr lang="zh-TW" altLang="en-US" sz="2000" dirty="0">
                <a:latin typeface="Consolas" panose="020B0609020204030204" pitchFamily="49" charset="0"/>
              </a:rPr>
              <a:t>在方法中取得</a:t>
            </a:r>
            <a:r>
              <a:rPr lang="en-US" altLang="zh-TW" sz="2000" dirty="0">
                <a:latin typeface="Consolas" panose="020B0609020204030204" pitchFamily="49" charset="0"/>
              </a:rPr>
              <a:t>Connection(</a:t>
            </a:r>
            <a:r>
              <a:rPr lang="zh-TW" altLang="en-US" sz="2000" dirty="0">
                <a:latin typeface="Consolas" panose="020B0609020204030204" pitchFamily="49" charset="0"/>
              </a:rPr>
              <a:t>連線</a:t>
            </a:r>
            <a:r>
              <a:rPr lang="en-US" altLang="zh-TW" sz="2000" dirty="0">
                <a:latin typeface="Consolas" panose="020B0609020204030204" pitchFamily="49" charset="0"/>
              </a:rPr>
              <a:t>)</a:t>
            </a:r>
            <a:r>
              <a:rPr lang="zh-TW" altLang="en-US" sz="2000" dirty="0">
                <a:latin typeface="Consolas" panose="020B0609020204030204" pitchFamily="49" charset="0"/>
              </a:rPr>
              <a:t>，當使用完畢時必須由該方法內關閉該連線</a:t>
            </a:r>
            <a:endParaRPr lang="en-US" altLang="zh-TW" sz="2000" dirty="0">
              <a:latin typeface="Consolas" panose="020B0609020204030204" pitchFamily="49" charset="0"/>
            </a:endParaRPr>
          </a:p>
        </p:txBody>
      </p:sp>
    </p:spTree>
    <p:extLst>
      <p:ext uri="{BB962C8B-B14F-4D97-AF65-F5344CB8AC3E}">
        <p14:creationId xmlns:p14="http://schemas.microsoft.com/office/powerpoint/2010/main" val="400945102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15311" y="451945"/>
            <a:ext cx="9309147" cy="1320800"/>
          </a:xfrm>
        </p:spPr>
        <p:txBody>
          <a:bodyPr/>
          <a:lstStyle/>
          <a:p>
            <a:r>
              <a:rPr lang="en-US" altLang="zh-TW" sz="3600" dirty="0"/>
              <a:t>28-2 JSP</a:t>
            </a:r>
            <a:r>
              <a:rPr lang="zh-TW" altLang="en-US" sz="3600" dirty="0"/>
              <a:t>網頁資料庫使用</a:t>
            </a:r>
            <a:r>
              <a:rPr lang="en-US" altLang="zh-TW" sz="3600" dirty="0"/>
              <a:t>JNDI</a:t>
            </a:r>
            <a:r>
              <a:rPr lang="zh-TW" altLang="en-US" sz="3600" dirty="0"/>
              <a:t>連結的方式</a:t>
            </a:r>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41131" y="1212075"/>
            <a:ext cx="8983327" cy="6344863"/>
          </a:xfrm>
        </p:spPr>
        <p:txBody>
          <a:bodyPr>
            <a:normAutofit/>
          </a:bodyPr>
          <a:lstStyle/>
          <a:p>
            <a:pPr marL="342900" lvl="1" indent="-342900" algn="just"/>
            <a:r>
              <a:rPr lang="en-US" altLang="zh-TW" sz="2000" dirty="0">
                <a:latin typeface="Consolas" panose="020B0609020204030204" pitchFamily="49" charset="0"/>
              </a:rPr>
              <a:t>JDBC 2.0</a:t>
            </a:r>
            <a:r>
              <a:rPr lang="zh-TW" altLang="en-US" sz="2000" dirty="0">
                <a:latin typeface="Consolas" panose="020B0609020204030204" pitchFamily="49" charset="0"/>
              </a:rPr>
              <a:t>開始支援 </a:t>
            </a:r>
            <a:r>
              <a:rPr lang="en-US" altLang="zh-TW" sz="2000" dirty="0">
                <a:latin typeface="Consolas" panose="020B0609020204030204" pitchFamily="49" charset="0"/>
              </a:rPr>
              <a:t>JNDI </a:t>
            </a:r>
            <a:r>
              <a:rPr lang="zh-TW" altLang="en-US" sz="2000" dirty="0">
                <a:latin typeface="Consolas" panose="020B0609020204030204" pitchFamily="49" charset="0"/>
              </a:rPr>
              <a:t>的使用</a:t>
            </a:r>
            <a:r>
              <a:rPr lang="en-US" altLang="zh-TW" sz="2000" dirty="0">
                <a:latin typeface="Consolas" panose="020B0609020204030204" pitchFamily="49" charset="0"/>
              </a:rPr>
              <a:t>JNDI(Java Naming and Directory Interface)</a:t>
            </a:r>
            <a:r>
              <a:rPr lang="zh-TW" altLang="en-US" sz="2000" dirty="0">
                <a:latin typeface="Consolas" panose="020B0609020204030204" pitchFamily="49" charset="0"/>
              </a:rPr>
              <a:t>，</a:t>
            </a:r>
            <a:r>
              <a:rPr lang="en-US" altLang="zh-TW" sz="2000" dirty="0">
                <a:latin typeface="Consolas" panose="020B0609020204030204" pitchFamily="49" charset="0"/>
              </a:rPr>
              <a:t>Java</a:t>
            </a:r>
            <a:r>
              <a:rPr lang="zh-TW" altLang="en-US" sz="2000" dirty="0">
                <a:latin typeface="Consolas" panose="020B0609020204030204" pitchFamily="49" charset="0"/>
              </a:rPr>
              <a:t>命名和目錄服務介面</a:t>
            </a:r>
            <a:r>
              <a:rPr lang="en-US" altLang="zh-TW" sz="2000" dirty="0">
                <a:latin typeface="Consolas" panose="020B0609020204030204" pitchFamily="49" charset="0"/>
              </a:rPr>
              <a:t>(JNDI)</a:t>
            </a:r>
            <a:r>
              <a:rPr lang="zh-TW" altLang="en-US" sz="2000" dirty="0">
                <a:latin typeface="Consolas" panose="020B0609020204030204" pitchFamily="49" charset="0"/>
              </a:rPr>
              <a:t>提供只需以名稱方式即可取得所需系統資源。</a:t>
            </a:r>
            <a:endParaRPr lang="en-US" altLang="zh-TW" sz="2000" dirty="0">
              <a:latin typeface="Consolas" panose="020B0609020204030204" pitchFamily="49" charset="0"/>
            </a:endParaRPr>
          </a:p>
          <a:p>
            <a:pPr marL="342900" lvl="1" indent="-342900" algn="just"/>
            <a:r>
              <a:rPr lang="zh-TW" altLang="en-US" sz="2000" dirty="0">
                <a:latin typeface="Consolas" panose="020B0609020204030204" pitchFamily="49" charset="0"/>
              </a:rPr>
              <a:t>當應用程式伺服器</a:t>
            </a:r>
            <a:r>
              <a:rPr lang="en-US" altLang="zh-TW" sz="2000" dirty="0">
                <a:latin typeface="Consolas" panose="020B0609020204030204" pitchFamily="49" charset="0"/>
              </a:rPr>
              <a:t>(Application Server) </a:t>
            </a:r>
            <a:r>
              <a:rPr lang="zh-TW" altLang="en-US" sz="2000" dirty="0">
                <a:latin typeface="Consolas" panose="020B0609020204030204" pitchFamily="49" charset="0"/>
              </a:rPr>
              <a:t>儲存完成</a:t>
            </a:r>
            <a:r>
              <a:rPr lang="en-US" altLang="zh-TW" sz="2000" dirty="0" err="1">
                <a:latin typeface="Consolas" panose="020B0609020204030204" pitchFamily="49" charset="0"/>
              </a:rPr>
              <a:t>DataSource</a:t>
            </a:r>
            <a:r>
              <a:rPr lang="zh-TW" altLang="en-US" sz="2000" dirty="0">
                <a:latin typeface="Consolas" panose="020B0609020204030204" pitchFamily="49" charset="0"/>
              </a:rPr>
              <a:t>物件的</a:t>
            </a:r>
            <a:r>
              <a:rPr lang="en-US" altLang="zh-TW" sz="2000" dirty="0">
                <a:latin typeface="Consolas" panose="020B0609020204030204" pitchFamily="49" charset="0"/>
              </a:rPr>
              <a:t>JNDI</a:t>
            </a:r>
            <a:r>
              <a:rPr lang="zh-TW" altLang="en-US" sz="2000" dirty="0">
                <a:latin typeface="Consolas" panose="020B0609020204030204" pitchFamily="49" charset="0"/>
              </a:rPr>
              <a:t>服務，便可透過 </a:t>
            </a:r>
            <a:r>
              <a:rPr lang="en-US" altLang="zh-TW" sz="2000" dirty="0">
                <a:latin typeface="Consolas" panose="020B0609020204030204" pitchFamily="49" charset="0"/>
              </a:rPr>
              <a:t>JNDI API</a:t>
            </a:r>
            <a:r>
              <a:rPr lang="zh-TW" altLang="en-US" sz="2000" dirty="0">
                <a:latin typeface="Consolas" panose="020B0609020204030204" pitchFamily="49" charset="0"/>
              </a:rPr>
              <a:t>來存取 </a:t>
            </a:r>
            <a:r>
              <a:rPr lang="en-US" altLang="zh-TW" sz="2000" dirty="0" err="1">
                <a:latin typeface="Consolas" panose="020B0609020204030204" pitchFamily="49" charset="0"/>
              </a:rPr>
              <a:t>DataSource</a:t>
            </a:r>
            <a:r>
              <a:rPr lang="en-US" altLang="zh-TW" sz="2000" dirty="0">
                <a:latin typeface="Consolas" panose="020B0609020204030204" pitchFamily="49" charset="0"/>
              </a:rPr>
              <a:t> </a:t>
            </a:r>
            <a:r>
              <a:rPr lang="zh-TW" altLang="en-US" sz="2000" dirty="0">
                <a:latin typeface="Consolas" panose="020B0609020204030204" pitchFamily="49" charset="0"/>
              </a:rPr>
              <a:t>物件，並以 </a:t>
            </a:r>
            <a:r>
              <a:rPr lang="en-US" altLang="zh-TW" sz="2000" dirty="0" err="1">
                <a:latin typeface="Consolas" panose="020B0609020204030204" pitchFamily="49" charset="0"/>
              </a:rPr>
              <a:t>DataSource</a:t>
            </a:r>
            <a:r>
              <a:rPr lang="en-US" altLang="zh-TW" sz="2000" dirty="0">
                <a:latin typeface="Consolas" panose="020B0609020204030204" pitchFamily="49" charset="0"/>
              </a:rPr>
              <a:t> </a:t>
            </a:r>
            <a:r>
              <a:rPr lang="zh-TW" altLang="en-US" sz="2000" dirty="0">
                <a:latin typeface="Consolas" panose="020B0609020204030204" pitchFamily="49" charset="0"/>
              </a:rPr>
              <a:t>物件來取得</a:t>
            </a:r>
            <a:r>
              <a:rPr lang="en-US" altLang="zh-TW" sz="2000" dirty="0" err="1">
                <a:latin typeface="Consolas" panose="020B0609020204030204" pitchFamily="49" charset="0"/>
              </a:rPr>
              <a:t>java.sql.Connection</a:t>
            </a:r>
            <a:r>
              <a:rPr lang="en-US" altLang="zh-TW" sz="2000" dirty="0">
                <a:latin typeface="Consolas" panose="020B0609020204030204" pitchFamily="49" charset="0"/>
              </a:rPr>
              <a:t> </a:t>
            </a:r>
            <a:r>
              <a:rPr lang="zh-TW" altLang="en-US" sz="2000" dirty="0">
                <a:latin typeface="Consolas" panose="020B0609020204030204" pitchFamily="49" charset="0"/>
              </a:rPr>
              <a:t>物件</a:t>
            </a:r>
          </a:p>
          <a:p>
            <a:pPr marL="342900" lvl="1" indent="-342900" algn="just"/>
            <a:r>
              <a:rPr lang="en-US" altLang="zh-TW" sz="2000" dirty="0" err="1">
                <a:latin typeface="Consolas" panose="020B0609020204030204" pitchFamily="49" charset="0"/>
              </a:rPr>
              <a:t>javax.sql</a:t>
            </a:r>
            <a:r>
              <a:rPr lang="zh-TW" altLang="en-US" sz="2000" dirty="0">
                <a:latin typeface="Consolas" panose="020B0609020204030204" pitchFamily="49" charset="0"/>
              </a:rPr>
              <a:t>及</a:t>
            </a:r>
            <a:r>
              <a:rPr lang="en-US" altLang="zh-TW" sz="2000" dirty="0" err="1">
                <a:latin typeface="Consolas" panose="020B0609020204030204" pitchFamily="49" charset="0"/>
              </a:rPr>
              <a:t>javax.naming</a:t>
            </a:r>
            <a:r>
              <a:rPr lang="en-US" altLang="zh-TW" sz="2000" dirty="0">
                <a:latin typeface="Consolas" panose="020B0609020204030204" pitchFamily="49" charset="0"/>
              </a:rPr>
              <a:t> package(</a:t>
            </a:r>
            <a:r>
              <a:rPr lang="zh-TW" altLang="en-US" sz="2000" dirty="0">
                <a:latin typeface="Consolas" panose="020B0609020204030204" pitchFamily="49" charset="0"/>
              </a:rPr>
              <a:t>套件</a:t>
            </a:r>
            <a:r>
              <a:rPr lang="en-US" altLang="zh-TW" sz="2000" dirty="0">
                <a:latin typeface="Consolas" panose="020B0609020204030204" pitchFamily="49" charset="0"/>
              </a:rPr>
              <a:t>)</a:t>
            </a:r>
          </a:p>
        </p:txBody>
      </p:sp>
    </p:spTree>
    <p:extLst>
      <p:ext uri="{BB962C8B-B14F-4D97-AF65-F5344CB8AC3E}">
        <p14:creationId xmlns:p14="http://schemas.microsoft.com/office/powerpoint/2010/main" val="92677440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15311" y="451945"/>
            <a:ext cx="9309147" cy="1320800"/>
          </a:xfrm>
        </p:spPr>
        <p:txBody>
          <a:bodyPr/>
          <a:lstStyle/>
          <a:p>
            <a:r>
              <a:rPr lang="en-US" altLang="zh-TW" sz="3600" dirty="0"/>
              <a:t>28-3 </a:t>
            </a:r>
            <a:r>
              <a:rPr lang="en-US" altLang="zh-TW" sz="3600" dirty="0" err="1"/>
              <a:t>DataSource</a:t>
            </a:r>
            <a:r>
              <a:rPr lang="zh-TW" altLang="en-US" sz="3600" dirty="0"/>
              <a:t>介面簡介</a:t>
            </a:r>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41131" y="1212075"/>
            <a:ext cx="8983327" cy="6344863"/>
          </a:xfrm>
        </p:spPr>
        <p:txBody>
          <a:bodyPr>
            <a:normAutofit/>
          </a:bodyPr>
          <a:lstStyle/>
          <a:p>
            <a:pPr marL="342900" lvl="1" indent="-342900" algn="just"/>
            <a:r>
              <a:rPr lang="zh-TW" altLang="en-US" sz="2000" dirty="0">
                <a:latin typeface="Consolas" panose="020B0609020204030204" pitchFamily="49" charset="0"/>
              </a:rPr>
              <a:t>定義在</a:t>
            </a:r>
            <a:r>
              <a:rPr lang="en-US" altLang="zh-TW" sz="2000" dirty="0" err="1">
                <a:latin typeface="Consolas" panose="020B0609020204030204" pitchFamily="49" charset="0"/>
              </a:rPr>
              <a:t>javax.sql</a:t>
            </a:r>
            <a:r>
              <a:rPr lang="en-US" altLang="zh-TW" sz="2000" dirty="0">
                <a:latin typeface="Consolas" panose="020B0609020204030204" pitchFamily="49" charset="0"/>
              </a:rPr>
              <a:t> package</a:t>
            </a:r>
          </a:p>
          <a:p>
            <a:pPr marL="342900" lvl="1" indent="-342900" algn="just"/>
            <a:r>
              <a:rPr lang="zh-TW" altLang="en-US" sz="2000" dirty="0">
                <a:latin typeface="Consolas" panose="020B0609020204030204" pitchFamily="49" charset="0"/>
              </a:rPr>
              <a:t>使用</a:t>
            </a:r>
            <a:r>
              <a:rPr lang="en-US" altLang="zh-TW" sz="2000" dirty="0" err="1">
                <a:latin typeface="Consolas" panose="020B0609020204030204" pitchFamily="49" charset="0"/>
              </a:rPr>
              <a:t>DataSource</a:t>
            </a:r>
            <a:r>
              <a:rPr lang="zh-TW" altLang="en-US" sz="2000" dirty="0">
                <a:latin typeface="Consolas" panose="020B0609020204030204" pitchFamily="49" charset="0"/>
              </a:rPr>
              <a:t>搭配</a:t>
            </a:r>
            <a:r>
              <a:rPr lang="en-US" altLang="zh-TW" sz="2000" dirty="0">
                <a:latin typeface="Consolas" panose="020B0609020204030204" pitchFamily="49" charset="0"/>
              </a:rPr>
              <a:t>JNDI API</a:t>
            </a:r>
            <a:r>
              <a:rPr lang="zh-TW" altLang="en-US" sz="2000" dirty="0">
                <a:latin typeface="Consolas" panose="020B0609020204030204" pitchFamily="49" charset="0"/>
              </a:rPr>
              <a:t>的優點</a:t>
            </a:r>
            <a:endParaRPr lang="en-US" altLang="zh-TW" sz="2000" dirty="0">
              <a:latin typeface="Consolas" panose="020B0609020204030204" pitchFamily="49" charset="0"/>
            </a:endParaRPr>
          </a:p>
          <a:p>
            <a:pPr marL="685800" lvl="2" indent="-285750" algn="just">
              <a:buFont typeface="Wingdings" panose="05000000000000000000" pitchFamily="2" charset="2"/>
              <a:buChar char="l"/>
            </a:pPr>
            <a:r>
              <a:rPr lang="zh-TW" altLang="en-US" sz="2000" dirty="0">
                <a:latin typeface="Consolas" panose="020B0609020204030204" pitchFamily="49" charset="0"/>
              </a:rPr>
              <a:t>簡化工作</a:t>
            </a:r>
            <a:r>
              <a:rPr lang="en-US" altLang="zh-TW" sz="2000" dirty="0">
                <a:latin typeface="Consolas" panose="020B0609020204030204" pitchFamily="49" charset="0"/>
              </a:rPr>
              <a:t>: </a:t>
            </a:r>
            <a:r>
              <a:rPr lang="en-US" altLang="zh-TW" sz="2000" dirty="0" err="1">
                <a:latin typeface="Consolas" panose="020B0609020204030204" pitchFamily="49" charset="0"/>
              </a:rPr>
              <a:t>DataSource</a:t>
            </a:r>
            <a:r>
              <a:rPr lang="zh-TW" altLang="en-US" sz="2000" dirty="0">
                <a:latin typeface="Consolas" panose="020B0609020204030204" pitchFamily="49" charset="0"/>
              </a:rPr>
              <a:t>提供</a:t>
            </a:r>
            <a:r>
              <a:rPr lang="en-US" altLang="zh-TW" sz="2000" dirty="0">
                <a:latin typeface="Consolas" panose="020B0609020204030204" pitchFamily="49" charset="0"/>
              </a:rPr>
              <a:t>Connection Pool(</a:t>
            </a:r>
            <a:r>
              <a:rPr lang="zh-TW" altLang="en-US" sz="2000" dirty="0">
                <a:latin typeface="Consolas" panose="020B0609020204030204" pitchFamily="49" charset="0"/>
              </a:rPr>
              <a:t>連結池</a:t>
            </a:r>
            <a:r>
              <a:rPr lang="en-US" altLang="zh-TW" sz="2000" dirty="0">
                <a:latin typeface="Consolas" panose="020B0609020204030204" pitchFamily="49" charset="0"/>
              </a:rPr>
              <a:t>)</a:t>
            </a:r>
            <a:r>
              <a:rPr lang="zh-TW" altLang="en-US" sz="2000" dirty="0">
                <a:latin typeface="Consolas" panose="020B0609020204030204" pitchFamily="49" charset="0"/>
              </a:rPr>
              <a:t>及</a:t>
            </a:r>
            <a:r>
              <a:rPr lang="en-US" altLang="zh-TW" sz="2000" dirty="0">
                <a:latin typeface="Consolas" panose="020B0609020204030204" pitchFamily="49" charset="0"/>
              </a:rPr>
              <a:t>Distributed</a:t>
            </a:r>
            <a:r>
              <a:rPr lang="zh-TW" altLang="en-US" sz="2000" dirty="0">
                <a:latin typeface="Consolas" panose="020B0609020204030204" pitchFamily="49" charset="0"/>
              </a:rPr>
              <a:t> </a:t>
            </a:r>
            <a:r>
              <a:rPr lang="en-US" altLang="zh-TW" sz="2000" dirty="0">
                <a:latin typeface="Consolas" panose="020B0609020204030204" pitchFamily="49" charset="0"/>
              </a:rPr>
              <a:t>Transaction</a:t>
            </a:r>
            <a:r>
              <a:rPr lang="zh-TW" altLang="en-US" sz="2000" dirty="0">
                <a:latin typeface="Consolas" panose="020B0609020204030204" pitchFamily="49" charset="0"/>
              </a:rPr>
              <a:t>分散式交易，可以簡化過去繁雜的工作</a:t>
            </a:r>
          </a:p>
          <a:p>
            <a:pPr marL="685800" lvl="2" indent="-285750" algn="just">
              <a:buFont typeface="Wingdings" panose="05000000000000000000" pitchFamily="2" charset="2"/>
              <a:buChar char="l"/>
            </a:pPr>
            <a:r>
              <a:rPr lang="zh-TW" altLang="en-US" sz="2000" dirty="0">
                <a:latin typeface="Consolas" panose="020B0609020204030204" pitchFamily="49" charset="0"/>
              </a:rPr>
              <a:t>可攜性較佳</a:t>
            </a:r>
            <a:r>
              <a:rPr lang="en-US" altLang="zh-TW" sz="2000" dirty="0">
                <a:latin typeface="Consolas" panose="020B0609020204030204" pitchFamily="49" charset="0"/>
              </a:rPr>
              <a:t>: </a:t>
            </a:r>
            <a:r>
              <a:rPr lang="zh-TW" altLang="en-US" sz="2000" dirty="0">
                <a:latin typeface="Consolas" panose="020B0609020204030204" pitchFamily="49" charset="0"/>
              </a:rPr>
              <a:t>僅需定義名稱並設定即可使用</a:t>
            </a:r>
            <a:r>
              <a:rPr lang="en-US" altLang="zh-TW" sz="2000" dirty="0" err="1">
                <a:latin typeface="Consolas" panose="020B0609020204030204" pitchFamily="49" charset="0"/>
              </a:rPr>
              <a:t>DataSource</a:t>
            </a:r>
            <a:r>
              <a:rPr lang="en-US" altLang="zh-TW" sz="2000" dirty="0">
                <a:latin typeface="Consolas" panose="020B0609020204030204" pitchFamily="49" charset="0"/>
              </a:rPr>
              <a:t> </a:t>
            </a:r>
            <a:r>
              <a:rPr lang="zh-TW" altLang="en-US" sz="2000" dirty="0">
                <a:latin typeface="Consolas" panose="020B0609020204030204" pitchFamily="49" charset="0"/>
              </a:rPr>
              <a:t>物件，不須撰寫特定的</a:t>
            </a:r>
            <a:r>
              <a:rPr lang="en-US" altLang="zh-TW" sz="2000" dirty="0" err="1">
                <a:latin typeface="Consolas" panose="020B0609020204030204" pitchFamily="49" charset="0"/>
              </a:rPr>
              <a:t>DataBase</a:t>
            </a:r>
            <a:r>
              <a:rPr lang="en-US" altLang="zh-TW" sz="2000" dirty="0">
                <a:latin typeface="Consolas" panose="020B0609020204030204" pitchFamily="49" charset="0"/>
              </a:rPr>
              <a:t> Driver</a:t>
            </a:r>
            <a:r>
              <a:rPr lang="zh-TW" altLang="en-US" sz="2000" dirty="0">
                <a:latin typeface="Consolas" panose="020B0609020204030204" pitchFamily="49" charset="0"/>
              </a:rPr>
              <a:t>有關的敘述，便可在應用程式伺服器</a:t>
            </a:r>
            <a:r>
              <a:rPr lang="en-US" altLang="zh-TW" sz="2000" dirty="0">
                <a:latin typeface="Consolas" panose="020B0609020204030204" pitchFamily="49" charset="0"/>
              </a:rPr>
              <a:t>(Application Server)</a:t>
            </a:r>
            <a:r>
              <a:rPr lang="zh-TW" altLang="en-US" sz="2000" dirty="0">
                <a:latin typeface="Consolas" panose="020B0609020204030204" pitchFamily="49" charset="0"/>
              </a:rPr>
              <a:t>上使用，增加程式的可攜性</a:t>
            </a:r>
            <a:endParaRPr lang="en-US" altLang="zh-TW" sz="2000" dirty="0">
              <a:latin typeface="Consolas" panose="020B0609020204030204" pitchFamily="49" charset="0"/>
            </a:endParaRPr>
          </a:p>
        </p:txBody>
      </p:sp>
    </p:spTree>
    <p:extLst>
      <p:ext uri="{BB962C8B-B14F-4D97-AF65-F5344CB8AC3E}">
        <p14:creationId xmlns:p14="http://schemas.microsoft.com/office/powerpoint/2010/main" val="213914363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E208C0-E806-498B-AB05-FDEEAE0FF1EC}"/>
              </a:ext>
            </a:extLst>
          </p:cNvPr>
          <p:cNvSpPr>
            <a:spLocks noGrp="1"/>
          </p:cNvSpPr>
          <p:nvPr>
            <p:ph type="ctrTitle"/>
          </p:nvPr>
        </p:nvSpPr>
        <p:spPr>
          <a:xfrm>
            <a:off x="-95702" y="1202076"/>
            <a:ext cx="10421229" cy="2676241"/>
          </a:xfrm>
        </p:spPr>
        <p:txBody>
          <a:bodyPr>
            <a:normAutofit/>
          </a:bodyPr>
          <a:lstStyle/>
          <a:p>
            <a:pPr algn="ctr"/>
            <a:r>
              <a:rPr lang="en-US" altLang="zh-TW" sz="5400" dirty="0"/>
              <a:t>Module 29</a:t>
            </a:r>
            <a:br>
              <a:rPr lang="en-US" altLang="zh-TW" sz="5400" dirty="0"/>
            </a:br>
            <a:r>
              <a:rPr lang="en-US" altLang="zh-TW" dirty="0" err="1"/>
              <a:t>DataSource</a:t>
            </a:r>
            <a:r>
              <a:rPr lang="zh-TW" altLang="en-US" dirty="0"/>
              <a:t>使用</a:t>
            </a:r>
            <a:r>
              <a:rPr lang="en-US" altLang="zh-TW" dirty="0"/>
              <a:t>JNDI</a:t>
            </a:r>
            <a:r>
              <a:rPr lang="zh-TW" altLang="en-US" dirty="0"/>
              <a:t>連結設計</a:t>
            </a:r>
            <a:endParaRPr lang="zh-TW" altLang="en-US" b="1" dirty="0"/>
          </a:p>
        </p:txBody>
      </p:sp>
    </p:spTree>
    <p:extLst>
      <p:ext uri="{BB962C8B-B14F-4D97-AF65-F5344CB8AC3E}">
        <p14:creationId xmlns:p14="http://schemas.microsoft.com/office/powerpoint/2010/main" val="242728835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9309147" cy="1320800"/>
          </a:xfrm>
        </p:spPr>
        <p:txBody>
          <a:bodyPr/>
          <a:lstStyle/>
          <a:p>
            <a:r>
              <a:rPr lang="en-US" altLang="zh-TW" sz="3600" dirty="0"/>
              <a:t>26-1 </a:t>
            </a:r>
            <a:r>
              <a:rPr lang="zh-TW" altLang="en-US" sz="3600" dirty="0"/>
              <a:t>設定</a:t>
            </a:r>
            <a:r>
              <a:rPr lang="en-US" altLang="zh-TW" sz="3600" dirty="0"/>
              <a:t>context.xml</a:t>
            </a:r>
            <a:r>
              <a:rPr lang="zh-TW" altLang="en-US" sz="3600" dirty="0"/>
              <a:t>檔</a:t>
            </a:r>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99393" y="660400"/>
            <a:ext cx="9532883" cy="6344863"/>
          </a:xfrm>
        </p:spPr>
        <p:txBody>
          <a:bodyPr>
            <a:normAutofit/>
          </a:bodyPr>
          <a:lstStyle/>
          <a:p>
            <a:pPr marL="342900" lvl="1" indent="-342900" algn="just"/>
            <a:r>
              <a:rPr lang="zh-TW" altLang="en-US" sz="2000" dirty="0">
                <a:latin typeface="Consolas" panose="020B0609020204030204" pitchFamily="49" charset="0"/>
              </a:rPr>
              <a:t>於</a:t>
            </a:r>
            <a:r>
              <a:rPr lang="en-US" altLang="zh-TW" sz="2000" dirty="0" err="1">
                <a:latin typeface="Consolas" panose="020B0609020204030204" pitchFamily="49" charset="0"/>
              </a:rPr>
              <a:t>JspProjct</a:t>
            </a:r>
            <a:r>
              <a:rPr lang="en-US" altLang="zh-TW" sz="2000" dirty="0">
                <a:latin typeface="Consolas" panose="020B0609020204030204" pitchFamily="49" charset="0"/>
              </a:rPr>
              <a:t>/</a:t>
            </a:r>
            <a:r>
              <a:rPr lang="en-US" altLang="zh-TW" sz="2000" dirty="0" err="1">
                <a:latin typeface="Consolas" panose="020B0609020204030204" pitchFamily="49" charset="0"/>
              </a:rPr>
              <a:t>WebContent</a:t>
            </a:r>
            <a:r>
              <a:rPr lang="en-US" altLang="zh-TW" sz="2000" dirty="0">
                <a:latin typeface="Consolas" panose="020B0609020204030204" pitchFamily="49" charset="0"/>
              </a:rPr>
              <a:t>/META-INF/</a:t>
            </a:r>
            <a:r>
              <a:rPr lang="zh-TW" altLang="en-US" sz="2000" dirty="0">
                <a:latin typeface="Consolas" panose="020B0609020204030204" pitchFamily="49" charset="0"/>
              </a:rPr>
              <a:t>下新增</a:t>
            </a:r>
            <a:r>
              <a:rPr lang="en-US" altLang="zh-TW" sz="2000" dirty="0">
                <a:latin typeface="Consolas" panose="020B0609020204030204" pitchFamily="49" charset="0"/>
              </a:rPr>
              <a:t>context.xml</a:t>
            </a:r>
          </a:p>
          <a:p>
            <a:pPr marL="400050" lvl="2" indent="0" algn="just">
              <a:buNone/>
            </a:pPr>
            <a:r>
              <a:rPr lang="en-US" altLang="zh-TW" sz="2000" dirty="0">
                <a:latin typeface="Consolas" panose="020B0609020204030204" pitchFamily="49" charset="0"/>
              </a:rPr>
              <a:t>&lt;Context&gt;</a:t>
            </a:r>
          </a:p>
          <a:p>
            <a:pPr marL="400050" lvl="2" indent="0" algn="just">
              <a:buNone/>
            </a:pPr>
            <a:r>
              <a:rPr lang="en-US" altLang="zh-TW" sz="2000" dirty="0">
                <a:latin typeface="Consolas" panose="020B0609020204030204" pitchFamily="49" charset="0"/>
              </a:rPr>
              <a:t>&lt;Resource</a:t>
            </a:r>
          </a:p>
          <a:p>
            <a:pPr marL="857250" lvl="3" indent="0" algn="just">
              <a:buNone/>
            </a:pPr>
            <a:r>
              <a:rPr lang="en-US" altLang="zh-TW" sz="2000" dirty="0">
                <a:latin typeface="Consolas" panose="020B0609020204030204" pitchFamily="49" charset="0"/>
              </a:rPr>
              <a:t>name="</a:t>
            </a:r>
            <a:r>
              <a:rPr lang="zh-TW" altLang="en-US" sz="2000" dirty="0">
                <a:latin typeface="Consolas" panose="020B0609020204030204" pitchFamily="49" charset="0"/>
              </a:rPr>
              <a:t>資源名稱</a:t>
            </a:r>
            <a:r>
              <a:rPr lang="en-US" altLang="zh-TW" sz="2000" dirty="0">
                <a:latin typeface="Consolas" panose="020B0609020204030204" pitchFamily="49" charset="0"/>
              </a:rPr>
              <a:t>" type="</a:t>
            </a:r>
            <a:r>
              <a:rPr lang="zh-TW" altLang="en-US" sz="2000" dirty="0">
                <a:latin typeface="Consolas" panose="020B0609020204030204" pitchFamily="49" charset="0"/>
              </a:rPr>
              <a:t>實作類別</a:t>
            </a:r>
            <a:r>
              <a:rPr lang="en-US" altLang="zh-TW" sz="2000" dirty="0">
                <a:latin typeface="Consolas" panose="020B0609020204030204" pitchFamily="49" charset="0"/>
              </a:rPr>
              <a:t>"</a:t>
            </a:r>
          </a:p>
          <a:p>
            <a:pPr marL="857250" lvl="3" indent="0" algn="just">
              <a:buNone/>
            </a:pPr>
            <a:r>
              <a:rPr lang="en-US" altLang="zh-TW" sz="2000" dirty="0">
                <a:latin typeface="Consolas" panose="020B0609020204030204" pitchFamily="49" charset="0"/>
              </a:rPr>
              <a:t>auth="</a:t>
            </a:r>
            <a:r>
              <a:rPr lang="zh-TW" altLang="en-US" sz="2000" dirty="0">
                <a:latin typeface="Consolas" panose="020B0609020204030204" pitchFamily="49" charset="0"/>
              </a:rPr>
              <a:t>取用方式</a:t>
            </a:r>
            <a:r>
              <a:rPr lang="en-US" altLang="zh-TW" sz="2000" dirty="0">
                <a:latin typeface="Consolas" panose="020B0609020204030204" pitchFamily="49" charset="0"/>
              </a:rPr>
              <a:t>" username="</a:t>
            </a:r>
            <a:r>
              <a:rPr lang="zh-TW" altLang="en-US" sz="2000" dirty="0">
                <a:latin typeface="Consolas" panose="020B0609020204030204" pitchFamily="49" charset="0"/>
              </a:rPr>
              <a:t>使用者名稱</a:t>
            </a:r>
            <a:r>
              <a:rPr lang="en-US" altLang="zh-TW" sz="2000" dirty="0">
                <a:latin typeface="Consolas" panose="020B0609020204030204" pitchFamily="49" charset="0"/>
              </a:rPr>
              <a:t>"</a:t>
            </a:r>
          </a:p>
          <a:p>
            <a:pPr marL="857250" lvl="3" indent="0" algn="just">
              <a:buNone/>
            </a:pPr>
            <a:r>
              <a:rPr lang="en-US" altLang="zh-TW" sz="2000" dirty="0">
                <a:latin typeface="Consolas" panose="020B0609020204030204" pitchFamily="49" charset="0"/>
              </a:rPr>
              <a:t>password="</a:t>
            </a:r>
            <a:r>
              <a:rPr lang="zh-TW" altLang="en-US" sz="2000" dirty="0">
                <a:latin typeface="Consolas" panose="020B0609020204030204" pitchFamily="49" charset="0"/>
              </a:rPr>
              <a:t>使用者密碼</a:t>
            </a:r>
            <a:r>
              <a:rPr lang="en-US" altLang="zh-TW" sz="2000" dirty="0">
                <a:latin typeface="Consolas" panose="020B0609020204030204" pitchFamily="49" charset="0"/>
              </a:rPr>
              <a:t>" </a:t>
            </a:r>
            <a:r>
              <a:rPr lang="en-US" altLang="zh-TW" sz="2000" dirty="0" err="1">
                <a:latin typeface="Consolas" panose="020B0609020204030204" pitchFamily="49" charset="0"/>
              </a:rPr>
              <a:t>driverClassName</a:t>
            </a:r>
            <a:r>
              <a:rPr lang="en-US" altLang="zh-TW" sz="2000" dirty="0">
                <a:latin typeface="Consolas" panose="020B0609020204030204" pitchFamily="49" charset="0"/>
              </a:rPr>
              <a:t>="</a:t>
            </a:r>
            <a:r>
              <a:rPr lang="zh-TW" altLang="en-US" sz="2000" dirty="0">
                <a:latin typeface="Consolas" panose="020B0609020204030204" pitchFamily="49" charset="0"/>
              </a:rPr>
              <a:t>使用的驅動程式類別</a:t>
            </a:r>
            <a:r>
              <a:rPr lang="en-US" altLang="zh-TW" sz="2000" dirty="0">
                <a:latin typeface="Consolas" panose="020B0609020204030204" pitchFamily="49" charset="0"/>
              </a:rPr>
              <a:t>"</a:t>
            </a:r>
          </a:p>
          <a:p>
            <a:pPr marL="857250" lvl="3" indent="0" algn="just">
              <a:buNone/>
            </a:pPr>
            <a:r>
              <a:rPr lang="en-US" altLang="zh-TW" sz="2000" dirty="0" err="1">
                <a:latin typeface="Consolas" panose="020B0609020204030204" pitchFamily="49" charset="0"/>
              </a:rPr>
              <a:t>url</a:t>
            </a:r>
            <a:r>
              <a:rPr lang="en-US" altLang="zh-TW" sz="2000" dirty="0">
                <a:latin typeface="Consolas" panose="020B0609020204030204" pitchFamily="49" charset="0"/>
              </a:rPr>
              <a:t>="</a:t>
            </a:r>
            <a:r>
              <a:rPr lang="zh-TW" altLang="en-US" sz="2000" dirty="0">
                <a:latin typeface="Consolas" panose="020B0609020204030204" pitchFamily="49" charset="0"/>
              </a:rPr>
              <a:t>資料庫連結</a:t>
            </a:r>
            <a:r>
              <a:rPr lang="en-US" altLang="zh-TW" sz="2000" dirty="0">
                <a:latin typeface="Consolas" panose="020B0609020204030204" pitchFamily="49" charset="0"/>
              </a:rPr>
              <a:t>URL" /&gt;</a:t>
            </a:r>
          </a:p>
          <a:p>
            <a:pPr marL="400050" lvl="2" indent="0" algn="just">
              <a:buNone/>
            </a:pPr>
            <a:r>
              <a:rPr lang="en-US" altLang="zh-TW" sz="2000" dirty="0">
                <a:latin typeface="Consolas" panose="020B0609020204030204" pitchFamily="49" charset="0"/>
              </a:rPr>
              <a:t>&lt;/Context&gt;</a:t>
            </a:r>
          </a:p>
          <a:p>
            <a:pPr marL="342900" lvl="1" indent="-342900" algn="just"/>
            <a:r>
              <a:rPr lang="zh-TW" altLang="en-US" sz="2000" dirty="0">
                <a:latin typeface="Consolas" panose="020B0609020204030204" pitchFamily="49" charset="0"/>
              </a:rPr>
              <a:t>說明</a:t>
            </a:r>
            <a:endParaRPr lang="en-US" altLang="zh-TW" sz="2000" dirty="0">
              <a:latin typeface="Consolas" panose="020B0609020204030204" pitchFamily="49" charset="0"/>
            </a:endParaRPr>
          </a:p>
          <a:p>
            <a:pPr marL="400050" lvl="2" indent="0" algn="just">
              <a:buNone/>
            </a:pPr>
            <a:r>
              <a:rPr lang="en-US" altLang="zh-TW" sz="2000" dirty="0">
                <a:latin typeface="Consolas" panose="020B0609020204030204" pitchFamily="49" charset="0"/>
              </a:rPr>
              <a:t>name:</a:t>
            </a:r>
            <a:r>
              <a:rPr lang="zh-TW" altLang="en-US" sz="2000" dirty="0">
                <a:latin typeface="Consolas" panose="020B0609020204030204" pitchFamily="49" charset="0"/>
              </a:rPr>
              <a:t>用於參考資料庫資源的</a:t>
            </a:r>
            <a:r>
              <a:rPr lang="en-US" altLang="zh-TW" sz="2000" dirty="0">
                <a:latin typeface="Consolas" panose="020B0609020204030204" pitchFamily="49" charset="0"/>
              </a:rPr>
              <a:t>JNDI</a:t>
            </a:r>
            <a:r>
              <a:rPr lang="zh-TW" altLang="en-US" sz="2000" dirty="0">
                <a:latin typeface="Consolas" panose="020B0609020204030204" pitchFamily="49" charset="0"/>
              </a:rPr>
              <a:t>路徑，路徑為</a:t>
            </a:r>
            <a:r>
              <a:rPr lang="en-US" altLang="zh-TW" sz="2000" dirty="0" err="1">
                <a:latin typeface="Consolas" panose="020B0609020204030204" pitchFamily="49" charset="0"/>
              </a:rPr>
              <a:t>java:comp</a:t>
            </a:r>
            <a:r>
              <a:rPr lang="en-US" altLang="zh-TW" sz="2000" dirty="0">
                <a:latin typeface="Consolas" panose="020B0609020204030204" pitchFamily="49" charset="0"/>
              </a:rPr>
              <a:t>/env/</a:t>
            </a:r>
            <a:r>
              <a:rPr lang="zh-TW" altLang="en-US" sz="2000" dirty="0">
                <a:latin typeface="Consolas" panose="020B0609020204030204" pitchFamily="49" charset="0"/>
              </a:rPr>
              <a:t>資源名稱</a:t>
            </a:r>
          </a:p>
          <a:p>
            <a:pPr marL="400050" lvl="2" indent="0" algn="just">
              <a:buNone/>
            </a:pPr>
            <a:r>
              <a:rPr lang="en-US" altLang="zh-TW" sz="2000" dirty="0">
                <a:latin typeface="Consolas" panose="020B0609020204030204" pitchFamily="49" charset="0"/>
              </a:rPr>
              <a:t>type:</a:t>
            </a:r>
            <a:r>
              <a:rPr lang="zh-TW" altLang="en-US" sz="2000" dirty="0">
                <a:latin typeface="Consolas" panose="020B0609020204030204" pitchFamily="49" charset="0"/>
              </a:rPr>
              <a:t>用於尋找</a:t>
            </a:r>
            <a:r>
              <a:rPr lang="en-US" altLang="zh-TW" sz="2000" dirty="0">
                <a:latin typeface="Consolas" panose="020B0609020204030204" pitchFamily="49" charset="0"/>
              </a:rPr>
              <a:t>JNDI</a:t>
            </a:r>
            <a:r>
              <a:rPr lang="zh-TW" altLang="en-US" sz="2000" dirty="0">
                <a:latin typeface="Consolas" panose="020B0609020204030204" pitchFamily="49" charset="0"/>
              </a:rPr>
              <a:t>資源時所使用的實作類別，通常為</a:t>
            </a:r>
            <a:r>
              <a:rPr lang="en-US" altLang="zh-TW" sz="2000" dirty="0" err="1">
                <a:latin typeface="Consolas" panose="020B0609020204030204" pitchFamily="49" charset="0"/>
              </a:rPr>
              <a:t>javax.sql.DataSource</a:t>
            </a:r>
            <a:endParaRPr lang="en-US" altLang="zh-TW" sz="2000" dirty="0">
              <a:latin typeface="Consolas" panose="020B0609020204030204" pitchFamily="49" charset="0"/>
            </a:endParaRPr>
          </a:p>
          <a:p>
            <a:pPr marL="400050" lvl="2" indent="0" algn="just">
              <a:buNone/>
            </a:pPr>
            <a:r>
              <a:rPr lang="en-US" altLang="zh-TW" sz="2000" dirty="0" err="1">
                <a:latin typeface="Consolas" panose="020B0609020204030204" pitchFamily="49" charset="0"/>
              </a:rPr>
              <a:t>auth:JNDI</a:t>
            </a:r>
            <a:r>
              <a:rPr lang="zh-TW" altLang="en-US" sz="2000" dirty="0">
                <a:latin typeface="Consolas" panose="020B0609020204030204" pitchFamily="49" charset="0"/>
              </a:rPr>
              <a:t>資源取用方式，若提供</a:t>
            </a:r>
            <a:r>
              <a:rPr lang="en-US" altLang="zh-TW" sz="2000" dirty="0">
                <a:latin typeface="Consolas" panose="020B0609020204030204" pitchFamily="49" charset="0"/>
              </a:rPr>
              <a:t>Servlet</a:t>
            </a:r>
            <a:r>
              <a:rPr lang="zh-TW" altLang="en-US" sz="2000" dirty="0">
                <a:latin typeface="Consolas" panose="020B0609020204030204" pitchFamily="49" charset="0"/>
              </a:rPr>
              <a:t>使用需設定為</a:t>
            </a:r>
            <a:r>
              <a:rPr lang="en-US" altLang="zh-TW" sz="2000" dirty="0">
                <a:latin typeface="Consolas" panose="020B0609020204030204" pitchFamily="49" charset="0"/>
              </a:rPr>
              <a:t>Servlet</a:t>
            </a:r>
            <a:r>
              <a:rPr lang="zh-TW" altLang="en-US" sz="2000" dirty="0">
                <a:latin typeface="Consolas" panose="020B0609020204030204" pitchFamily="49" charset="0"/>
              </a:rPr>
              <a:t>，若提供</a:t>
            </a:r>
            <a:r>
              <a:rPr lang="en-US" altLang="zh-TW" sz="2000" dirty="0">
                <a:latin typeface="Consolas" panose="020B0609020204030204" pitchFamily="49" charset="0"/>
              </a:rPr>
              <a:t>JSP</a:t>
            </a:r>
          </a:p>
          <a:p>
            <a:pPr marL="400050" lvl="2" indent="0" algn="just">
              <a:buNone/>
            </a:pPr>
            <a:r>
              <a:rPr lang="zh-TW" altLang="en-US" sz="2000" dirty="0">
                <a:latin typeface="Consolas" panose="020B0609020204030204" pitchFamily="49" charset="0"/>
              </a:rPr>
              <a:t>網頁使用須設定為</a:t>
            </a:r>
            <a:r>
              <a:rPr lang="en-US" altLang="zh-TW" sz="2000" dirty="0">
                <a:latin typeface="Consolas" panose="020B0609020204030204" pitchFamily="49" charset="0"/>
              </a:rPr>
              <a:t>Container</a:t>
            </a:r>
          </a:p>
        </p:txBody>
      </p:sp>
    </p:spTree>
    <p:extLst>
      <p:ext uri="{BB962C8B-B14F-4D97-AF65-F5344CB8AC3E}">
        <p14:creationId xmlns:p14="http://schemas.microsoft.com/office/powerpoint/2010/main" val="99106931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9309147" cy="1320800"/>
          </a:xfrm>
        </p:spPr>
        <p:txBody>
          <a:bodyPr/>
          <a:lstStyle/>
          <a:p>
            <a:r>
              <a:rPr lang="en-US" altLang="zh-TW" sz="3600" dirty="0"/>
              <a:t>26-2 </a:t>
            </a:r>
            <a:r>
              <a:rPr lang="zh-TW" altLang="en-US" sz="3600" dirty="0"/>
              <a:t>設定部署描述檔</a:t>
            </a:r>
            <a:r>
              <a:rPr lang="en-US" altLang="zh-TW" sz="3600" dirty="0"/>
              <a:t>web.xml</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73573" y="660400"/>
            <a:ext cx="10373710" cy="6344863"/>
          </a:xfrm>
        </p:spPr>
        <p:txBody>
          <a:bodyPr>
            <a:normAutofit/>
          </a:bodyPr>
          <a:lstStyle/>
          <a:p>
            <a:pPr marL="342900" lvl="1" indent="-342900" algn="just"/>
            <a:r>
              <a:rPr lang="zh-TW" altLang="en-US" sz="2000" dirty="0">
                <a:latin typeface="Consolas" panose="020B0609020204030204" pitchFamily="49" charset="0"/>
              </a:rPr>
              <a:t>設定部署描述檔</a:t>
            </a:r>
            <a:r>
              <a:rPr lang="en-US" altLang="zh-TW" sz="2000" dirty="0">
                <a:latin typeface="Consolas" panose="020B0609020204030204" pitchFamily="49" charset="0"/>
              </a:rPr>
              <a:t>web.xml </a:t>
            </a:r>
            <a:r>
              <a:rPr lang="zh-TW" altLang="en-US" sz="2000" dirty="0">
                <a:latin typeface="Consolas" panose="020B0609020204030204" pitchFamily="49" charset="0"/>
              </a:rPr>
              <a:t>建立</a:t>
            </a:r>
            <a:r>
              <a:rPr lang="en-US" altLang="zh-TW" sz="2000" dirty="0">
                <a:latin typeface="Consolas" panose="020B0609020204030204" pitchFamily="49" charset="0"/>
              </a:rPr>
              <a:t>JNDI</a:t>
            </a:r>
            <a:r>
              <a:rPr lang="zh-TW" altLang="en-US" sz="2000" dirty="0">
                <a:latin typeface="Consolas" panose="020B0609020204030204" pitchFamily="49" charset="0"/>
              </a:rPr>
              <a:t>資源參考</a:t>
            </a:r>
          </a:p>
          <a:p>
            <a:pPr marL="400050" lvl="2" indent="0" algn="just">
              <a:buNone/>
            </a:pPr>
            <a:r>
              <a:rPr lang="en-US" altLang="zh-TW" sz="2000" dirty="0">
                <a:latin typeface="Consolas" panose="020B0609020204030204" pitchFamily="49" charset="0"/>
              </a:rPr>
              <a:t>&lt;resource-ref&gt;</a:t>
            </a:r>
          </a:p>
          <a:p>
            <a:pPr marL="857250" lvl="3" indent="0" algn="just">
              <a:buNone/>
            </a:pPr>
            <a:r>
              <a:rPr lang="en-US" altLang="zh-TW" sz="2000" dirty="0">
                <a:latin typeface="Consolas" panose="020B0609020204030204" pitchFamily="49" charset="0"/>
              </a:rPr>
              <a:t>&lt;description&gt;</a:t>
            </a:r>
            <a:r>
              <a:rPr lang="zh-TW" altLang="en-US" sz="2000" dirty="0">
                <a:latin typeface="Consolas" panose="020B0609020204030204" pitchFamily="49" charset="0"/>
              </a:rPr>
              <a:t>部署描述說明資訊</a:t>
            </a:r>
            <a:r>
              <a:rPr lang="en-US" altLang="zh-TW" sz="2000" dirty="0">
                <a:latin typeface="Consolas" panose="020B0609020204030204" pitchFamily="49" charset="0"/>
              </a:rPr>
              <a:t>&lt;/description&gt;</a:t>
            </a:r>
          </a:p>
          <a:p>
            <a:pPr marL="857250" lvl="3" indent="0" algn="just">
              <a:buNone/>
            </a:pPr>
            <a:r>
              <a:rPr lang="en-US" altLang="zh-TW" sz="2000" dirty="0">
                <a:latin typeface="Consolas" panose="020B0609020204030204" pitchFamily="49" charset="0"/>
              </a:rPr>
              <a:t>&lt;res-ref-name&gt;</a:t>
            </a:r>
            <a:r>
              <a:rPr lang="zh-TW" altLang="en-US" sz="2000" dirty="0">
                <a:latin typeface="Consolas" panose="020B0609020204030204" pitchFamily="49" charset="0"/>
              </a:rPr>
              <a:t>資源名稱</a:t>
            </a:r>
            <a:r>
              <a:rPr lang="en-US" altLang="zh-TW" sz="2000" dirty="0">
                <a:latin typeface="Consolas" panose="020B0609020204030204" pitchFamily="49" charset="0"/>
              </a:rPr>
              <a:t>&lt;/res-ref-name&gt;</a:t>
            </a:r>
          </a:p>
          <a:p>
            <a:pPr marL="857250" lvl="3" indent="0" algn="just">
              <a:buNone/>
            </a:pPr>
            <a:r>
              <a:rPr lang="en-US" altLang="zh-TW" sz="2000" dirty="0">
                <a:latin typeface="Consolas" panose="020B0609020204030204" pitchFamily="49" charset="0"/>
              </a:rPr>
              <a:t>&lt;res-type&gt;</a:t>
            </a:r>
            <a:r>
              <a:rPr lang="zh-TW" altLang="en-US" sz="2000" dirty="0">
                <a:latin typeface="Consolas" panose="020B0609020204030204" pitchFamily="49" charset="0"/>
              </a:rPr>
              <a:t>實作類別</a:t>
            </a:r>
            <a:r>
              <a:rPr lang="en-US" altLang="zh-TW" sz="2000" dirty="0">
                <a:latin typeface="Consolas" panose="020B0609020204030204" pitchFamily="49" charset="0"/>
              </a:rPr>
              <a:t>&lt;/res-type&gt;</a:t>
            </a:r>
          </a:p>
          <a:p>
            <a:pPr marL="857250" lvl="3" indent="0" algn="just">
              <a:buNone/>
            </a:pPr>
            <a:r>
              <a:rPr lang="en-US" altLang="zh-TW" sz="2000" dirty="0">
                <a:latin typeface="Consolas" panose="020B0609020204030204" pitchFamily="49" charset="0"/>
              </a:rPr>
              <a:t>&lt;res-auth&gt;</a:t>
            </a:r>
            <a:r>
              <a:rPr lang="zh-TW" altLang="en-US" sz="2000" dirty="0">
                <a:latin typeface="Consolas" panose="020B0609020204030204" pitchFamily="49" charset="0"/>
              </a:rPr>
              <a:t>取用方式</a:t>
            </a:r>
            <a:r>
              <a:rPr lang="en-US" altLang="zh-TW" sz="2000" dirty="0">
                <a:latin typeface="Consolas" panose="020B0609020204030204" pitchFamily="49" charset="0"/>
              </a:rPr>
              <a:t>&lt;/res-auth&gt;</a:t>
            </a:r>
          </a:p>
          <a:p>
            <a:pPr marL="400050" lvl="2" indent="0" algn="just">
              <a:buNone/>
            </a:pPr>
            <a:r>
              <a:rPr lang="en-US" altLang="zh-TW" sz="2000" dirty="0">
                <a:latin typeface="Consolas" panose="020B0609020204030204" pitchFamily="49" charset="0"/>
              </a:rPr>
              <a:t>&lt;/resource-ref&gt;</a:t>
            </a:r>
          </a:p>
          <a:p>
            <a:pPr marL="342900" lvl="1" indent="-342900" algn="just"/>
            <a:r>
              <a:rPr lang="zh-TW" altLang="en-US" sz="2000" dirty="0">
                <a:latin typeface="Consolas" panose="020B0609020204030204" pitchFamily="49" charset="0"/>
              </a:rPr>
              <a:t>說明</a:t>
            </a:r>
            <a:endParaRPr lang="en-US" altLang="zh-TW" sz="2000" dirty="0">
              <a:latin typeface="Consolas" panose="020B0609020204030204" pitchFamily="49" charset="0"/>
            </a:endParaRPr>
          </a:p>
          <a:p>
            <a:pPr marL="685800" lvl="2" indent="-285750" algn="just">
              <a:buFont typeface="Wingdings" panose="05000000000000000000" pitchFamily="2" charset="2"/>
              <a:buChar char="l"/>
            </a:pPr>
            <a:r>
              <a:rPr lang="en-US" altLang="zh-TW" sz="2000" dirty="0">
                <a:latin typeface="Consolas" panose="020B0609020204030204" pitchFamily="49" charset="0"/>
              </a:rPr>
              <a:t>description: </a:t>
            </a:r>
            <a:r>
              <a:rPr lang="zh-TW" altLang="en-US" sz="2000" dirty="0">
                <a:latin typeface="Consolas" panose="020B0609020204030204" pitchFamily="49" charset="0"/>
              </a:rPr>
              <a:t>給部署者看的說明性文字</a:t>
            </a:r>
          </a:p>
          <a:p>
            <a:pPr marL="685800" lvl="2" indent="-285750" algn="just">
              <a:buFont typeface="Wingdings" panose="05000000000000000000" pitchFamily="2" charset="2"/>
              <a:buChar char="l"/>
            </a:pPr>
            <a:r>
              <a:rPr lang="en-US" altLang="zh-TW" sz="2000" dirty="0">
                <a:latin typeface="Consolas" panose="020B0609020204030204" pitchFamily="49" charset="0"/>
              </a:rPr>
              <a:t>res-ref-name:</a:t>
            </a:r>
            <a:r>
              <a:rPr lang="zh-TW" altLang="en-US" sz="2000" dirty="0">
                <a:latin typeface="Consolas" panose="020B0609020204030204" pitchFamily="49" charset="0"/>
              </a:rPr>
              <a:t>用於參考資料庫資源的</a:t>
            </a:r>
            <a:r>
              <a:rPr lang="en-US" altLang="zh-TW" sz="2000" dirty="0">
                <a:latin typeface="Consolas" panose="020B0609020204030204" pitchFamily="49" charset="0"/>
              </a:rPr>
              <a:t>JNDI</a:t>
            </a:r>
            <a:r>
              <a:rPr lang="zh-TW" altLang="en-US" sz="2000" dirty="0">
                <a:latin typeface="Consolas" panose="020B0609020204030204" pitchFamily="49" charset="0"/>
              </a:rPr>
              <a:t>路徑，路徑為</a:t>
            </a:r>
            <a:r>
              <a:rPr lang="en-US" altLang="zh-TW" sz="2000" dirty="0" err="1">
                <a:latin typeface="Consolas" panose="020B0609020204030204" pitchFamily="49" charset="0"/>
              </a:rPr>
              <a:t>java:comp</a:t>
            </a:r>
            <a:r>
              <a:rPr lang="en-US" altLang="zh-TW" sz="2000" dirty="0">
                <a:latin typeface="Consolas" panose="020B0609020204030204" pitchFamily="49" charset="0"/>
              </a:rPr>
              <a:t>/env/</a:t>
            </a:r>
            <a:r>
              <a:rPr lang="zh-TW" altLang="en-US" sz="2000" dirty="0">
                <a:latin typeface="Consolas" panose="020B0609020204030204" pitchFamily="49" charset="0"/>
              </a:rPr>
              <a:t>資源名稱</a:t>
            </a:r>
          </a:p>
          <a:p>
            <a:pPr marL="685800" lvl="2" indent="-285750" algn="just">
              <a:buFont typeface="Wingdings" panose="05000000000000000000" pitchFamily="2" charset="2"/>
              <a:buChar char="l"/>
            </a:pPr>
            <a:r>
              <a:rPr lang="en-US" altLang="zh-TW" sz="2000" dirty="0">
                <a:latin typeface="Consolas" panose="020B0609020204030204" pitchFamily="49" charset="0"/>
              </a:rPr>
              <a:t>res-type:</a:t>
            </a:r>
            <a:r>
              <a:rPr lang="zh-TW" altLang="en-US" sz="2000" dirty="0">
                <a:latin typeface="Consolas" panose="020B0609020204030204" pitchFamily="49" charset="0"/>
              </a:rPr>
              <a:t>用於尋找</a:t>
            </a:r>
            <a:r>
              <a:rPr lang="en-US" altLang="zh-TW" sz="2000" dirty="0">
                <a:latin typeface="Consolas" panose="020B0609020204030204" pitchFamily="49" charset="0"/>
              </a:rPr>
              <a:t>JNDI</a:t>
            </a:r>
            <a:r>
              <a:rPr lang="zh-TW" altLang="en-US" sz="2000" dirty="0">
                <a:latin typeface="Consolas" panose="020B0609020204030204" pitchFamily="49" charset="0"/>
              </a:rPr>
              <a:t>資源時所使用的實作類別，通常為</a:t>
            </a:r>
            <a:r>
              <a:rPr lang="en-US" altLang="zh-TW" sz="2000" dirty="0" err="1">
                <a:latin typeface="Consolas" panose="020B0609020204030204" pitchFamily="49" charset="0"/>
              </a:rPr>
              <a:t>javax.sql.DataSource</a:t>
            </a:r>
            <a:endParaRPr lang="en-US" altLang="zh-TW" sz="2000" dirty="0">
              <a:latin typeface="Consolas" panose="020B0609020204030204" pitchFamily="49" charset="0"/>
            </a:endParaRPr>
          </a:p>
          <a:p>
            <a:pPr marL="685800" lvl="2" indent="-285750" algn="just">
              <a:buFont typeface="Wingdings" panose="05000000000000000000" pitchFamily="2" charset="2"/>
              <a:buChar char="l"/>
            </a:pPr>
            <a:r>
              <a:rPr lang="en-US" altLang="zh-TW" sz="2000" dirty="0" err="1">
                <a:latin typeface="Consolas" panose="020B0609020204030204" pitchFamily="49" charset="0"/>
              </a:rPr>
              <a:t>res-auth:JNDI</a:t>
            </a:r>
            <a:r>
              <a:rPr lang="zh-TW" altLang="en-US" sz="2000" dirty="0">
                <a:latin typeface="Consolas" panose="020B0609020204030204" pitchFamily="49" charset="0"/>
              </a:rPr>
              <a:t>資源取用方式，若提供</a:t>
            </a:r>
            <a:r>
              <a:rPr lang="en-US" altLang="zh-TW" sz="2000" dirty="0">
                <a:latin typeface="Consolas" panose="020B0609020204030204" pitchFamily="49" charset="0"/>
              </a:rPr>
              <a:t>Servlet</a:t>
            </a:r>
            <a:r>
              <a:rPr lang="zh-TW" altLang="en-US" sz="2000" dirty="0">
                <a:latin typeface="Consolas" panose="020B0609020204030204" pitchFamily="49" charset="0"/>
              </a:rPr>
              <a:t>使用需設定為</a:t>
            </a:r>
            <a:r>
              <a:rPr lang="en-US" altLang="zh-TW" sz="2000" dirty="0">
                <a:latin typeface="Consolas" panose="020B0609020204030204" pitchFamily="49" charset="0"/>
              </a:rPr>
              <a:t>Servlet</a:t>
            </a:r>
            <a:r>
              <a:rPr lang="zh-TW" altLang="en-US" sz="2000" dirty="0">
                <a:latin typeface="Consolas" panose="020B0609020204030204" pitchFamily="49" charset="0"/>
              </a:rPr>
              <a:t>，若提供</a:t>
            </a:r>
            <a:r>
              <a:rPr lang="en-US" altLang="zh-TW" sz="2000" dirty="0">
                <a:latin typeface="Consolas" panose="020B0609020204030204" pitchFamily="49" charset="0"/>
              </a:rPr>
              <a:t>JSP</a:t>
            </a:r>
            <a:r>
              <a:rPr lang="zh-TW" altLang="en-US" sz="2000" dirty="0">
                <a:latin typeface="Consolas" panose="020B0609020204030204" pitchFamily="49" charset="0"/>
              </a:rPr>
              <a:t>網頁使用須設定為</a:t>
            </a:r>
            <a:r>
              <a:rPr lang="en-US" altLang="zh-TW" sz="2000" dirty="0">
                <a:latin typeface="Consolas" panose="020B0609020204030204" pitchFamily="49" charset="0"/>
              </a:rPr>
              <a:t>Container</a:t>
            </a:r>
          </a:p>
        </p:txBody>
      </p:sp>
    </p:spTree>
    <p:extLst>
      <p:ext uri="{BB962C8B-B14F-4D97-AF65-F5344CB8AC3E}">
        <p14:creationId xmlns:p14="http://schemas.microsoft.com/office/powerpoint/2010/main" val="427056190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9309147" cy="1320800"/>
          </a:xfrm>
        </p:spPr>
        <p:txBody>
          <a:bodyPr/>
          <a:lstStyle/>
          <a:p>
            <a:r>
              <a:rPr lang="en-US" altLang="zh-TW" sz="3600" dirty="0"/>
              <a:t>26-3 </a:t>
            </a:r>
            <a:r>
              <a:rPr lang="zh-TW" altLang="en-US" sz="3600" dirty="0"/>
              <a:t>透過</a:t>
            </a:r>
            <a:r>
              <a:rPr lang="en-US" altLang="zh-TW" sz="3600" dirty="0"/>
              <a:t>JNDI</a:t>
            </a:r>
            <a:r>
              <a:rPr lang="zh-TW" altLang="en-US" sz="3600" dirty="0"/>
              <a:t>取得資料庫連結</a:t>
            </a:r>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162909" y="660400"/>
            <a:ext cx="10294884" cy="6344863"/>
          </a:xfrm>
        </p:spPr>
        <p:txBody>
          <a:bodyPr>
            <a:normAutofit/>
          </a:bodyPr>
          <a:lstStyle/>
          <a:p>
            <a:pPr marL="342900" lvl="1" indent="-342900" algn="just"/>
            <a:r>
              <a:rPr lang="zh-TW" altLang="en-US" sz="2000" dirty="0">
                <a:latin typeface="Consolas" panose="020B0609020204030204" pitchFamily="49" charset="0"/>
              </a:rPr>
              <a:t>透過</a:t>
            </a:r>
            <a:r>
              <a:rPr lang="en-US" altLang="zh-TW" sz="2000" dirty="0">
                <a:latin typeface="Consolas" panose="020B0609020204030204" pitchFamily="49" charset="0"/>
              </a:rPr>
              <a:t>JNDI</a:t>
            </a:r>
            <a:r>
              <a:rPr lang="zh-TW" altLang="en-US" sz="2000" dirty="0">
                <a:latin typeface="Consolas" panose="020B0609020204030204" pitchFamily="49" charset="0"/>
              </a:rPr>
              <a:t>取得資料庫連結</a:t>
            </a:r>
          </a:p>
          <a:p>
            <a:pPr marL="400050" lvl="2" indent="0" algn="just">
              <a:buNone/>
            </a:pPr>
            <a:r>
              <a:rPr lang="en-US" altLang="zh-TW" sz="2000" dirty="0" err="1">
                <a:latin typeface="Consolas" panose="020B0609020204030204" pitchFamily="49" charset="0"/>
              </a:rPr>
              <a:t>InitialContext</a:t>
            </a:r>
            <a:r>
              <a:rPr lang="en-US" altLang="zh-TW" sz="2000" dirty="0">
                <a:latin typeface="Consolas" panose="020B0609020204030204" pitchFamily="49" charset="0"/>
              </a:rPr>
              <a:t> context = new </a:t>
            </a:r>
            <a:r>
              <a:rPr lang="en-US" altLang="zh-TW" sz="2000" dirty="0" err="1">
                <a:latin typeface="Consolas" panose="020B0609020204030204" pitchFamily="49" charset="0"/>
              </a:rPr>
              <a:t>InitialContext</a:t>
            </a:r>
            <a:r>
              <a:rPr lang="en-US" altLang="zh-TW" sz="2000" dirty="0">
                <a:latin typeface="Consolas" panose="020B0609020204030204" pitchFamily="49" charset="0"/>
              </a:rPr>
              <a:t>();</a:t>
            </a:r>
          </a:p>
          <a:p>
            <a:pPr marL="400050" lvl="2" indent="0" algn="just">
              <a:buNone/>
            </a:pPr>
            <a:r>
              <a:rPr lang="en-US" altLang="zh-TW" sz="2000" dirty="0" err="1">
                <a:latin typeface="Consolas" panose="020B0609020204030204" pitchFamily="49" charset="0"/>
              </a:rPr>
              <a:t>DataSource</a:t>
            </a:r>
            <a:r>
              <a:rPr lang="en-US" altLang="zh-TW" sz="2000" dirty="0">
                <a:latin typeface="Consolas" panose="020B0609020204030204" pitchFamily="49" charset="0"/>
              </a:rPr>
              <a:t> ds</a:t>
            </a:r>
            <a:r>
              <a:rPr lang="zh-TW" altLang="en-US" sz="2000" dirty="0">
                <a:latin typeface="Consolas" panose="020B0609020204030204" pitchFamily="49" charset="0"/>
              </a:rPr>
              <a:t> </a:t>
            </a:r>
            <a:r>
              <a:rPr lang="en-US" altLang="zh-TW" sz="2000" dirty="0">
                <a:latin typeface="Consolas" panose="020B0609020204030204" pitchFamily="49" charset="0"/>
              </a:rPr>
              <a:t>= (</a:t>
            </a:r>
            <a:r>
              <a:rPr lang="en-US" altLang="zh-TW" sz="2000" dirty="0" err="1">
                <a:latin typeface="Consolas" panose="020B0609020204030204" pitchFamily="49" charset="0"/>
              </a:rPr>
              <a:t>DataSource</a:t>
            </a:r>
            <a:r>
              <a:rPr lang="en-US" altLang="zh-TW" sz="2000" dirty="0">
                <a:latin typeface="Consolas" panose="020B0609020204030204" pitchFamily="49" charset="0"/>
              </a:rPr>
              <a:t>)</a:t>
            </a:r>
            <a:r>
              <a:rPr lang="en-US" altLang="zh-TW" sz="2000" dirty="0" err="1">
                <a:latin typeface="Consolas" panose="020B0609020204030204" pitchFamily="49" charset="0"/>
              </a:rPr>
              <a:t>context.lookup</a:t>
            </a:r>
            <a:r>
              <a:rPr lang="en-US" altLang="zh-TW" sz="2000" dirty="0">
                <a:latin typeface="Consolas" panose="020B0609020204030204" pitchFamily="49" charset="0"/>
              </a:rPr>
              <a:t>("</a:t>
            </a:r>
            <a:r>
              <a:rPr lang="en-US" altLang="zh-TW" sz="2000" dirty="0" err="1">
                <a:latin typeface="Consolas" panose="020B0609020204030204" pitchFamily="49" charset="0"/>
              </a:rPr>
              <a:t>java:comp</a:t>
            </a:r>
            <a:r>
              <a:rPr lang="en-US" altLang="zh-TW" sz="2000" dirty="0">
                <a:latin typeface="Consolas" panose="020B0609020204030204" pitchFamily="49" charset="0"/>
              </a:rPr>
              <a:t>/env/</a:t>
            </a:r>
            <a:r>
              <a:rPr lang="zh-TW" altLang="en-US" sz="2000" dirty="0">
                <a:latin typeface="Consolas" panose="020B0609020204030204" pitchFamily="49" charset="0"/>
              </a:rPr>
              <a:t>資源名稱</a:t>
            </a:r>
            <a:r>
              <a:rPr lang="en-US" altLang="zh-TW" sz="2000" dirty="0">
                <a:latin typeface="Consolas" panose="020B0609020204030204" pitchFamily="49" charset="0"/>
              </a:rPr>
              <a:t>");</a:t>
            </a:r>
          </a:p>
          <a:p>
            <a:pPr marL="400050" lvl="2" indent="0" algn="just">
              <a:buNone/>
            </a:pPr>
            <a:r>
              <a:rPr lang="en-US" altLang="zh-TW" sz="2000" dirty="0">
                <a:latin typeface="Consolas" panose="020B0609020204030204" pitchFamily="49" charset="0"/>
              </a:rPr>
              <a:t>Connection conn1 = </a:t>
            </a:r>
            <a:r>
              <a:rPr lang="en-US" altLang="zh-TW" sz="2000" dirty="0" err="1">
                <a:latin typeface="Consolas" panose="020B0609020204030204" pitchFamily="49" charset="0"/>
              </a:rPr>
              <a:t>ds.getConnection</a:t>
            </a:r>
            <a:r>
              <a:rPr lang="en-US" altLang="zh-TW" sz="2000" dirty="0">
                <a:latin typeface="Consolas" panose="020B0609020204030204" pitchFamily="49" charset="0"/>
              </a:rPr>
              <a:t>();</a:t>
            </a:r>
          </a:p>
          <a:p>
            <a:pPr marL="400050" lvl="2" indent="0" algn="just">
              <a:buNone/>
            </a:pPr>
            <a:r>
              <a:rPr lang="en-US" altLang="zh-TW" sz="2000" dirty="0">
                <a:latin typeface="Consolas" panose="020B0609020204030204" pitchFamily="49" charset="0"/>
              </a:rPr>
              <a:t>//</a:t>
            </a:r>
            <a:r>
              <a:rPr lang="zh-TW" altLang="en-US" sz="2000" dirty="0">
                <a:latin typeface="Consolas" panose="020B0609020204030204" pitchFamily="49" charset="0"/>
              </a:rPr>
              <a:t>當</a:t>
            </a:r>
            <a:r>
              <a:rPr lang="en-US" altLang="zh-TW" sz="2000" dirty="0">
                <a:latin typeface="Consolas" panose="020B0609020204030204" pitchFamily="49" charset="0"/>
              </a:rPr>
              <a:t>Servlet</a:t>
            </a:r>
            <a:r>
              <a:rPr lang="zh-TW" altLang="en-US" sz="2000" dirty="0">
                <a:latin typeface="Consolas" panose="020B0609020204030204" pitchFamily="49" charset="0"/>
              </a:rPr>
              <a:t>程式中自訂使用者身分驗證時，</a:t>
            </a:r>
          </a:p>
          <a:p>
            <a:pPr marL="400050" lvl="2" indent="0" algn="just">
              <a:buNone/>
            </a:pPr>
            <a:r>
              <a:rPr lang="en-US" altLang="zh-TW" sz="2000" dirty="0">
                <a:latin typeface="Consolas" panose="020B0609020204030204" pitchFamily="49" charset="0"/>
              </a:rPr>
              <a:t>//</a:t>
            </a:r>
            <a:r>
              <a:rPr lang="zh-TW" altLang="en-US" sz="2000" dirty="0">
                <a:latin typeface="Consolas" panose="020B0609020204030204" pitchFamily="49" charset="0"/>
              </a:rPr>
              <a:t>需設定</a:t>
            </a:r>
            <a:r>
              <a:rPr lang="en-US" altLang="zh-TW" sz="2000" dirty="0">
                <a:latin typeface="Consolas" panose="020B0609020204030204" pitchFamily="49" charset="0"/>
              </a:rPr>
              <a:t>&lt;res-auth&gt;Servlet&lt;/res-auth&gt;</a:t>
            </a:r>
          </a:p>
          <a:p>
            <a:pPr marL="400050" lvl="2" indent="0" algn="just">
              <a:buNone/>
            </a:pPr>
            <a:r>
              <a:rPr lang="en-US" altLang="zh-TW" sz="2000" dirty="0">
                <a:latin typeface="Consolas" panose="020B0609020204030204" pitchFamily="49" charset="0"/>
              </a:rPr>
              <a:t>Connection conn2 = </a:t>
            </a:r>
            <a:r>
              <a:rPr lang="en-US" altLang="zh-TW" sz="2000" dirty="0" err="1">
                <a:latin typeface="Consolas" panose="020B0609020204030204" pitchFamily="49" charset="0"/>
              </a:rPr>
              <a:t>ds.getConnection</a:t>
            </a:r>
            <a:r>
              <a:rPr lang="en-US" altLang="zh-TW" sz="2000" dirty="0">
                <a:latin typeface="Consolas" panose="020B0609020204030204" pitchFamily="49" charset="0"/>
              </a:rPr>
              <a:t>("user", "password")</a:t>
            </a:r>
          </a:p>
        </p:txBody>
      </p:sp>
    </p:spTree>
    <p:extLst>
      <p:ext uri="{BB962C8B-B14F-4D97-AF65-F5344CB8AC3E}">
        <p14:creationId xmlns:p14="http://schemas.microsoft.com/office/powerpoint/2010/main" val="342184421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E208C0-E806-498B-AB05-FDEEAE0FF1EC}"/>
              </a:ext>
            </a:extLst>
          </p:cNvPr>
          <p:cNvSpPr>
            <a:spLocks noGrp="1"/>
          </p:cNvSpPr>
          <p:nvPr>
            <p:ph type="ctrTitle"/>
          </p:nvPr>
        </p:nvSpPr>
        <p:spPr>
          <a:xfrm>
            <a:off x="-95702" y="1202076"/>
            <a:ext cx="10421229" cy="2676241"/>
          </a:xfrm>
        </p:spPr>
        <p:txBody>
          <a:bodyPr>
            <a:normAutofit/>
          </a:bodyPr>
          <a:lstStyle/>
          <a:p>
            <a:pPr algn="ctr"/>
            <a:r>
              <a:rPr lang="en-US" altLang="zh-TW" sz="5400" dirty="0"/>
              <a:t>Module 30</a:t>
            </a:r>
            <a:br>
              <a:rPr lang="en-US" altLang="zh-TW" sz="5400" dirty="0"/>
            </a:br>
            <a:r>
              <a:rPr lang="en-US" altLang="zh-TW" dirty="0"/>
              <a:t>EL</a:t>
            </a:r>
            <a:r>
              <a:rPr lang="zh-TW" altLang="en-US" dirty="0"/>
              <a:t>運算式語言的基礎</a:t>
            </a:r>
            <a:endParaRPr lang="zh-TW" altLang="en-US" b="1" dirty="0"/>
          </a:p>
        </p:txBody>
      </p:sp>
    </p:spTree>
    <p:extLst>
      <p:ext uri="{BB962C8B-B14F-4D97-AF65-F5344CB8AC3E}">
        <p14:creationId xmlns:p14="http://schemas.microsoft.com/office/powerpoint/2010/main" val="204158185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15311" y="451945"/>
            <a:ext cx="9309147" cy="1320800"/>
          </a:xfrm>
        </p:spPr>
        <p:txBody>
          <a:bodyPr/>
          <a:lstStyle/>
          <a:p>
            <a:r>
              <a:rPr lang="en-US" altLang="zh-TW" sz="3600" dirty="0"/>
              <a:t>30-1 EL</a:t>
            </a:r>
            <a:r>
              <a:rPr lang="zh-TW" altLang="en-US" sz="3600" dirty="0"/>
              <a:t>運算式語言簡介</a:t>
            </a:r>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41131" y="1212075"/>
            <a:ext cx="8983327" cy="6344863"/>
          </a:xfrm>
        </p:spPr>
        <p:txBody>
          <a:bodyPr>
            <a:normAutofit/>
          </a:bodyPr>
          <a:lstStyle/>
          <a:p>
            <a:pPr marL="342900" lvl="1" indent="-342900" algn="just"/>
            <a:r>
              <a:rPr lang="en-US" altLang="zh-TW" sz="2000" dirty="0">
                <a:latin typeface="Consolas" panose="020B0609020204030204" pitchFamily="49" charset="0"/>
              </a:rPr>
              <a:t>EL</a:t>
            </a:r>
            <a:r>
              <a:rPr lang="zh-TW" altLang="en-US" sz="2000" dirty="0">
                <a:latin typeface="Consolas" panose="020B0609020204030204" pitchFamily="49" charset="0"/>
              </a:rPr>
              <a:t>運算式語言在</a:t>
            </a:r>
            <a:r>
              <a:rPr lang="en-US" altLang="zh-TW" sz="2000" dirty="0">
                <a:latin typeface="Consolas" panose="020B0609020204030204" pitchFamily="49" charset="0"/>
              </a:rPr>
              <a:t>JSP2.0</a:t>
            </a:r>
            <a:r>
              <a:rPr lang="zh-TW" altLang="en-US" sz="2000" dirty="0">
                <a:latin typeface="Consolas" panose="020B0609020204030204" pitchFamily="49" charset="0"/>
              </a:rPr>
              <a:t>版後，</a:t>
            </a:r>
            <a:r>
              <a:rPr lang="en-US" altLang="zh-TW" sz="2000" dirty="0">
                <a:latin typeface="Consolas" panose="020B0609020204030204" pitchFamily="49" charset="0"/>
              </a:rPr>
              <a:t>Web</a:t>
            </a:r>
            <a:r>
              <a:rPr lang="zh-TW" altLang="en-US" sz="2000" dirty="0">
                <a:latin typeface="Consolas" panose="020B0609020204030204" pitchFamily="49" charset="0"/>
              </a:rPr>
              <a:t>容器</a:t>
            </a:r>
            <a:r>
              <a:rPr lang="en-US" altLang="zh-TW" sz="2000" dirty="0">
                <a:latin typeface="Consolas" panose="020B0609020204030204" pitchFamily="49" charset="0"/>
              </a:rPr>
              <a:t>Tomcat5.x</a:t>
            </a:r>
            <a:r>
              <a:rPr lang="zh-TW" altLang="en-US" sz="2000" dirty="0">
                <a:latin typeface="Consolas" panose="020B0609020204030204" pitchFamily="49" charset="0"/>
              </a:rPr>
              <a:t>以上版本已全面支援，可取代</a:t>
            </a:r>
            <a:r>
              <a:rPr lang="en-US" altLang="zh-TW" sz="2000" dirty="0">
                <a:latin typeface="Consolas" panose="020B0609020204030204" pitchFamily="49" charset="0"/>
              </a:rPr>
              <a:t>JSP</a:t>
            </a:r>
            <a:r>
              <a:rPr lang="zh-TW" altLang="en-US" sz="2000" dirty="0">
                <a:latin typeface="Consolas" panose="020B0609020204030204" pitchFamily="49" charset="0"/>
              </a:rPr>
              <a:t>的宣告、</a:t>
            </a:r>
            <a:r>
              <a:rPr lang="en-US" altLang="zh-TW" sz="2000" dirty="0" err="1">
                <a:latin typeface="Consolas" panose="020B0609020204030204" pitchFamily="49" charset="0"/>
              </a:rPr>
              <a:t>scriptlet</a:t>
            </a:r>
            <a:r>
              <a:rPr lang="zh-TW" altLang="en-US" sz="2000" dirty="0">
                <a:latin typeface="Consolas" panose="020B0609020204030204" pitchFamily="49" charset="0"/>
              </a:rPr>
              <a:t>及運算表示式，在使用上與屬性物件及</a:t>
            </a:r>
            <a:r>
              <a:rPr lang="en-US" altLang="zh-TW" sz="2000" dirty="0">
                <a:latin typeface="Consolas" panose="020B0609020204030204" pitchFamily="49" charset="0"/>
              </a:rPr>
              <a:t>JSTL</a:t>
            </a:r>
            <a:r>
              <a:rPr lang="zh-TW" altLang="en-US" sz="2000" dirty="0">
                <a:latin typeface="Consolas" panose="020B0609020204030204" pitchFamily="49" charset="0"/>
              </a:rPr>
              <a:t>有緊密的關係，能在</a:t>
            </a:r>
            <a:r>
              <a:rPr lang="en-US" altLang="zh-TW" sz="2000" dirty="0">
                <a:latin typeface="Consolas" panose="020B0609020204030204" pitchFamily="49" charset="0"/>
              </a:rPr>
              <a:t>JSP</a:t>
            </a:r>
            <a:r>
              <a:rPr lang="zh-TW" altLang="en-US" sz="2000" dirty="0">
                <a:latin typeface="Consolas" panose="020B0609020204030204" pitchFamily="49" charset="0"/>
              </a:rPr>
              <a:t>網頁中以簡潔的方式取出屬性物件內的資料，將其送回給提出請求的瀏覽器，也可存取集合物件、基本運算、邏輯運算、</a:t>
            </a:r>
            <a:r>
              <a:rPr lang="en-US" altLang="zh-TW" sz="2000" dirty="0">
                <a:latin typeface="Consolas" panose="020B0609020204030204" pitchFamily="49" charset="0"/>
              </a:rPr>
              <a:t>JavaBean</a:t>
            </a:r>
            <a:r>
              <a:rPr lang="zh-TW" altLang="en-US" sz="2000" dirty="0">
                <a:latin typeface="Consolas" panose="020B0609020204030204" pitchFamily="49" charset="0"/>
              </a:rPr>
              <a:t>及其他隱含物件 </a:t>
            </a:r>
            <a:r>
              <a:rPr lang="en-US" altLang="zh-TW" sz="2000" dirty="0">
                <a:latin typeface="Consolas" panose="020B0609020204030204" pitchFamily="49" charset="0"/>
              </a:rPr>
              <a:t>(page</a:t>
            </a:r>
            <a:r>
              <a:rPr lang="zh-TW" altLang="en-US" sz="2000" dirty="0">
                <a:latin typeface="Consolas" panose="020B0609020204030204" pitchFamily="49" charset="0"/>
              </a:rPr>
              <a:t>、</a:t>
            </a:r>
            <a:r>
              <a:rPr lang="en-US" altLang="zh-TW" sz="2000" dirty="0">
                <a:latin typeface="Consolas" panose="020B0609020204030204" pitchFamily="49" charset="0"/>
              </a:rPr>
              <a:t>request</a:t>
            </a:r>
            <a:r>
              <a:rPr lang="zh-TW" altLang="en-US" sz="2000" dirty="0">
                <a:latin typeface="Consolas" panose="020B0609020204030204" pitchFamily="49" charset="0"/>
              </a:rPr>
              <a:t>、</a:t>
            </a:r>
            <a:r>
              <a:rPr lang="en-US" altLang="zh-TW" sz="2000" dirty="0">
                <a:latin typeface="Consolas" panose="020B0609020204030204" pitchFamily="49" charset="0"/>
              </a:rPr>
              <a:t>session</a:t>
            </a:r>
            <a:r>
              <a:rPr lang="zh-TW" altLang="en-US" sz="2000" dirty="0">
                <a:latin typeface="Consolas" panose="020B0609020204030204" pitchFamily="49" charset="0"/>
              </a:rPr>
              <a:t>及</a:t>
            </a:r>
            <a:r>
              <a:rPr lang="en-US" altLang="zh-TW" sz="2000" dirty="0">
                <a:latin typeface="Consolas" panose="020B0609020204030204" pitchFamily="49" charset="0"/>
              </a:rPr>
              <a:t>application)</a:t>
            </a:r>
            <a:r>
              <a:rPr lang="zh-TW" altLang="en-US" sz="2000" dirty="0">
                <a:latin typeface="Consolas" panose="020B0609020204030204" pitchFamily="49" charset="0"/>
              </a:rPr>
              <a:t>等等</a:t>
            </a:r>
          </a:p>
          <a:p>
            <a:pPr marL="342900" lvl="1" indent="-342900" algn="just"/>
            <a:r>
              <a:rPr lang="zh-TW" altLang="en-US" sz="2000" dirty="0">
                <a:latin typeface="Consolas" panose="020B0609020204030204" pitchFamily="49" charset="0"/>
              </a:rPr>
              <a:t>語法：</a:t>
            </a:r>
            <a:r>
              <a:rPr lang="en-US" altLang="zh-TW" sz="2000" dirty="0">
                <a:latin typeface="Consolas" panose="020B0609020204030204" pitchFamily="49" charset="0"/>
              </a:rPr>
              <a:t>${expression}</a:t>
            </a:r>
          </a:p>
          <a:p>
            <a:pPr marL="342900" lvl="1" indent="-342900" algn="just"/>
            <a:r>
              <a:rPr lang="zh-TW" altLang="en-US" sz="2000" dirty="0">
                <a:latin typeface="Consolas" panose="020B0609020204030204" pitchFamily="49" charset="0"/>
              </a:rPr>
              <a:t>若要忽略</a:t>
            </a:r>
            <a:r>
              <a:rPr lang="en-US" altLang="zh-TW" sz="2000" dirty="0">
                <a:latin typeface="Consolas" panose="020B0609020204030204" pitchFamily="49" charset="0"/>
              </a:rPr>
              <a:t>JSP</a:t>
            </a:r>
            <a:r>
              <a:rPr lang="zh-TW" altLang="en-US" sz="2000" dirty="0">
                <a:latin typeface="Consolas" panose="020B0609020204030204" pitchFamily="49" charset="0"/>
              </a:rPr>
              <a:t>網頁內的</a:t>
            </a:r>
            <a:r>
              <a:rPr lang="en-US" altLang="zh-TW" sz="2000" dirty="0">
                <a:latin typeface="Consolas" panose="020B0609020204030204" pitchFamily="49" charset="0"/>
              </a:rPr>
              <a:t>EL</a:t>
            </a:r>
            <a:r>
              <a:rPr lang="zh-TW" altLang="en-US" sz="2000" dirty="0">
                <a:latin typeface="Consolas" panose="020B0609020204030204" pitchFamily="49" charset="0"/>
              </a:rPr>
              <a:t>將會視</a:t>
            </a:r>
            <a:r>
              <a:rPr lang="en-US" altLang="zh-TW" sz="2000" dirty="0">
                <a:latin typeface="Consolas" panose="020B0609020204030204" pitchFamily="49" charset="0"/>
              </a:rPr>
              <a:t>EL</a:t>
            </a:r>
            <a:r>
              <a:rPr lang="zh-TW" altLang="en-US" sz="2000" dirty="0">
                <a:latin typeface="Consolas" panose="020B0609020204030204" pitchFamily="49" charset="0"/>
              </a:rPr>
              <a:t>為字串不做運算直接輸出，提供兩種可用方式</a:t>
            </a:r>
            <a:r>
              <a:rPr lang="en-US" altLang="zh-TW" sz="2000" dirty="0">
                <a:latin typeface="Consolas" panose="020B0609020204030204" pitchFamily="49" charset="0"/>
              </a:rPr>
              <a:t>:</a:t>
            </a:r>
          </a:p>
          <a:p>
            <a:pPr marL="742950" lvl="2" indent="-342900" algn="just">
              <a:buFont typeface="Wingdings" panose="05000000000000000000" pitchFamily="2" charset="2"/>
              <a:buChar char="l"/>
            </a:pPr>
            <a:r>
              <a:rPr lang="en-US" altLang="zh-TW" sz="1800" dirty="0">
                <a:latin typeface="Consolas" panose="020B0609020204030204" pitchFamily="49" charset="0"/>
              </a:rPr>
              <a:t>&lt;%@ page </a:t>
            </a:r>
            <a:r>
              <a:rPr lang="en-US" altLang="zh-TW" sz="1800" dirty="0" err="1">
                <a:latin typeface="Consolas" panose="020B0609020204030204" pitchFamily="49" charset="0"/>
              </a:rPr>
              <a:t>isELIgnored</a:t>
            </a:r>
            <a:r>
              <a:rPr lang="en-US" altLang="zh-TW" sz="1800" dirty="0">
                <a:latin typeface="Consolas" panose="020B0609020204030204" pitchFamily="49" charset="0"/>
              </a:rPr>
              <a:t>="true" %&gt;</a:t>
            </a:r>
          </a:p>
          <a:p>
            <a:pPr marL="742950" lvl="2" indent="-342900" algn="just">
              <a:buFont typeface="Wingdings" panose="05000000000000000000" pitchFamily="2" charset="2"/>
              <a:buChar char="l"/>
            </a:pPr>
            <a:r>
              <a:rPr lang="en-US" altLang="zh-TW" sz="1800" dirty="0">
                <a:latin typeface="Consolas" panose="020B0609020204030204" pitchFamily="49" charset="0"/>
              </a:rPr>
              <a:t>\${expression}</a:t>
            </a:r>
          </a:p>
        </p:txBody>
      </p:sp>
    </p:spTree>
    <p:extLst>
      <p:ext uri="{BB962C8B-B14F-4D97-AF65-F5344CB8AC3E}">
        <p14:creationId xmlns:p14="http://schemas.microsoft.com/office/powerpoint/2010/main" val="28005097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15311" y="451945"/>
            <a:ext cx="9309147" cy="1320800"/>
          </a:xfrm>
        </p:spPr>
        <p:txBody>
          <a:bodyPr/>
          <a:lstStyle/>
          <a:p>
            <a:r>
              <a:rPr lang="en-US" altLang="zh-TW" sz="3600" dirty="0"/>
              <a:t>30-2 EL</a:t>
            </a:r>
            <a:r>
              <a:rPr lang="zh-TW" altLang="en-US" sz="3600" dirty="0"/>
              <a:t>的保留字與運算子</a:t>
            </a:r>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41131" y="1212075"/>
            <a:ext cx="8983327" cy="6344863"/>
          </a:xfrm>
        </p:spPr>
        <p:txBody>
          <a:bodyPr>
            <a:normAutofit/>
          </a:bodyPr>
          <a:lstStyle/>
          <a:p>
            <a:pPr marL="342900" lvl="1" indent="-342900" algn="just"/>
            <a:r>
              <a:rPr lang="en-US" altLang="zh-TW" sz="2000" dirty="0">
                <a:latin typeface="Consolas" panose="020B0609020204030204" pitchFamily="49" charset="0"/>
              </a:rPr>
              <a:t>EL</a:t>
            </a:r>
            <a:r>
              <a:rPr lang="zh-TW" altLang="en-US" sz="2000" dirty="0">
                <a:latin typeface="Consolas" panose="020B0609020204030204" pitchFamily="49" charset="0"/>
              </a:rPr>
              <a:t>的保留字</a:t>
            </a:r>
            <a:endParaRPr lang="en-US" altLang="zh-TW" sz="2000" dirty="0">
              <a:latin typeface="Consolas" panose="020B0609020204030204" pitchFamily="49" charset="0"/>
            </a:endParaRPr>
          </a:p>
          <a:p>
            <a:pPr marL="342900" lvl="1" indent="-342900" algn="just"/>
            <a:endParaRPr lang="en-US" altLang="zh-TW" sz="2000" dirty="0">
              <a:latin typeface="Consolas" panose="020B0609020204030204" pitchFamily="49" charset="0"/>
            </a:endParaRPr>
          </a:p>
          <a:p>
            <a:pPr marL="342900" lvl="1" indent="-342900" algn="just"/>
            <a:endParaRPr lang="en-US" altLang="zh-TW" sz="2000" dirty="0">
              <a:latin typeface="Consolas" panose="020B0609020204030204" pitchFamily="49" charset="0"/>
            </a:endParaRPr>
          </a:p>
          <a:p>
            <a:pPr marL="342900" lvl="1" indent="-342900" algn="just"/>
            <a:endParaRPr lang="en-US" altLang="zh-TW" sz="2000" dirty="0">
              <a:latin typeface="Consolas" panose="020B0609020204030204" pitchFamily="49" charset="0"/>
            </a:endParaRPr>
          </a:p>
          <a:p>
            <a:pPr marL="342900" lvl="1" indent="-342900" algn="just"/>
            <a:endParaRPr lang="en-US" altLang="zh-TW" sz="2000" dirty="0">
              <a:latin typeface="Consolas" panose="020B0609020204030204" pitchFamily="49" charset="0"/>
            </a:endParaRPr>
          </a:p>
          <a:p>
            <a:pPr marL="342900" lvl="1" indent="-342900" algn="just"/>
            <a:r>
              <a:rPr lang="en-US" altLang="zh-TW" sz="2000" dirty="0">
                <a:latin typeface="Consolas" panose="020B0609020204030204" pitchFamily="49" charset="0"/>
              </a:rPr>
              <a:t>EL</a:t>
            </a:r>
            <a:r>
              <a:rPr lang="zh-TW" altLang="en-US" sz="2000" dirty="0">
                <a:latin typeface="Consolas" panose="020B0609020204030204" pitchFamily="49" charset="0"/>
              </a:rPr>
              <a:t>的運算子</a:t>
            </a:r>
          </a:p>
          <a:p>
            <a:pPr marL="342900" lvl="1" indent="-342900" algn="just"/>
            <a:endParaRPr lang="en-US" altLang="zh-TW" sz="2000" dirty="0">
              <a:latin typeface="Consolas" panose="020B0609020204030204" pitchFamily="49" charset="0"/>
            </a:endParaRPr>
          </a:p>
          <a:p>
            <a:pPr marL="342900" lvl="1" indent="-342900" algn="just"/>
            <a:endParaRPr lang="en-US" altLang="zh-TW" sz="2000" dirty="0">
              <a:latin typeface="Consolas" panose="020B0609020204030204" pitchFamily="49" charset="0"/>
            </a:endParaRPr>
          </a:p>
          <a:p>
            <a:pPr marL="342900" lvl="1" indent="-342900" algn="just"/>
            <a:endParaRPr lang="en-US" altLang="zh-TW" sz="2000" dirty="0">
              <a:latin typeface="Consolas" panose="020B0609020204030204" pitchFamily="49" charset="0"/>
            </a:endParaRPr>
          </a:p>
          <a:p>
            <a:pPr marL="342900" lvl="1" indent="-342900" algn="just"/>
            <a:endParaRPr lang="en-US" altLang="zh-TW" sz="2000" dirty="0">
              <a:latin typeface="Consolas" panose="020B0609020204030204" pitchFamily="49" charset="0"/>
            </a:endParaRPr>
          </a:p>
          <a:p>
            <a:pPr marL="342900" lvl="1" indent="-342900" algn="just"/>
            <a:endParaRPr lang="en-US" altLang="zh-TW" sz="2000" dirty="0">
              <a:latin typeface="Consolas" panose="020B0609020204030204" pitchFamily="49" charset="0"/>
            </a:endParaRPr>
          </a:p>
          <a:p>
            <a:pPr marL="342900" lvl="1" indent="-342900" algn="just"/>
            <a:endParaRPr lang="zh-TW" altLang="en-US" sz="2000" dirty="0">
              <a:latin typeface="Consolas" panose="020B0609020204030204" pitchFamily="49" charset="0"/>
            </a:endParaRPr>
          </a:p>
        </p:txBody>
      </p:sp>
      <p:graphicFrame>
        <p:nvGraphicFramePr>
          <p:cNvPr id="5" name="表格 5">
            <a:extLst>
              <a:ext uri="{FF2B5EF4-FFF2-40B4-BE49-F238E27FC236}">
                <a16:creationId xmlns:a16="http://schemas.microsoft.com/office/drawing/2014/main" id="{D952593B-A464-41CF-A147-1E41A049AFD6}"/>
              </a:ext>
            </a:extLst>
          </p:cNvPr>
          <p:cNvGraphicFramePr>
            <a:graphicFrameLocks noGrp="1"/>
          </p:cNvGraphicFramePr>
          <p:nvPr>
            <p:extLst>
              <p:ext uri="{D42A27DB-BD31-4B8C-83A1-F6EECF244321}">
                <p14:modId xmlns:p14="http://schemas.microsoft.com/office/powerpoint/2010/main" val="4145992122"/>
              </p:ext>
            </p:extLst>
          </p:nvPr>
        </p:nvGraphicFramePr>
        <p:xfrm>
          <a:off x="1255352" y="1772745"/>
          <a:ext cx="5468640" cy="1483359"/>
        </p:xfrm>
        <a:graphic>
          <a:graphicData uri="http://schemas.openxmlformats.org/drawingml/2006/table">
            <a:tbl>
              <a:tblPr firstRow="1" bandRow="1">
                <a:tableStyleId>{5C22544A-7EE6-4342-B048-85BDC9FD1C3A}</a:tableStyleId>
              </a:tblPr>
              <a:tblGrid>
                <a:gridCol w="1367160">
                  <a:extLst>
                    <a:ext uri="{9D8B030D-6E8A-4147-A177-3AD203B41FA5}">
                      <a16:colId xmlns:a16="http://schemas.microsoft.com/office/drawing/2014/main" val="4029701077"/>
                    </a:ext>
                  </a:extLst>
                </a:gridCol>
                <a:gridCol w="1367160">
                  <a:extLst>
                    <a:ext uri="{9D8B030D-6E8A-4147-A177-3AD203B41FA5}">
                      <a16:colId xmlns:a16="http://schemas.microsoft.com/office/drawing/2014/main" val="3816805642"/>
                    </a:ext>
                  </a:extLst>
                </a:gridCol>
                <a:gridCol w="1367160">
                  <a:extLst>
                    <a:ext uri="{9D8B030D-6E8A-4147-A177-3AD203B41FA5}">
                      <a16:colId xmlns:a16="http://schemas.microsoft.com/office/drawing/2014/main" val="2874736553"/>
                    </a:ext>
                  </a:extLst>
                </a:gridCol>
                <a:gridCol w="1367160">
                  <a:extLst>
                    <a:ext uri="{9D8B030D-6E8A-4147-A177-3AD203B41FA5}">
                      <a16:colId xmlns:a16="http://schemas.microsoft.com/office/drawing/2014/main" val="471359077"/>
                    </a:ext>
                  </a:extLst>
                </a:gridCol>
              </a:tblGrid>
              <a:tr h="367017">
                <a:tc>
                  <a:txBody>
                    <a:bodyPr/>
                    <a:lstStyle/>
                    <a:p>
                      <a:pPr marL="0" algn="ctr" defTabSz="457200" rtl="0" eaLnBrk="1" latinLnBrk="0" hangingPunct="1"/>
                      <a:r>
                        <a:rPr lang="en-US" altLang="zh-TW" sz="1800" b="0" kern="1200" dirty="0">
                          <a:solidFill>
                            <a:schemeClr val="dk1"/>
                          </a:solidFill>
                          <a:latin typeface="+mn-lt"/>
                          <a:ea typeface="+mn-ea"/>
                          <a:cs typeface="+mn-cs"/>
                        </a:rPr>
                        <a:t>true</a:t>
                      </a:r>
                      <a:endParaRPr lang="zh-TW" altLang="en-US" sz="18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F6FC"/>
                    </a:solidFill>
                  </a:tcPr>
                </a:tc>
                <a:tc>
                  <a:txBody>
                    <a:bodyPr/>
                    <a:lstStyle/>
                    <a:p>
                      <a:pPr marL="0" algn="ctr" defTabSz="457200" rtl="0" eaLnBrk="1" latinLnBrk="0" hangingPunct="1"/>
                      <a:r>
                        <a:rPr lang="en-US" altLang="zh-TW" sz="1800" b="0" kern="1200" dirty="0">
                          <a:solidFill>
                            <a:schemeClr val="dk1"/>
                          </a:solidFill>
                          <a:latin typeface="+mn-lt"/>
                          <a:ea typeface="+mn-ea"/>
                          <a:cs typeface="+mn-cs"/>
                        </a:rPr>
                        <a:t>false</a:t>
                      </a:r>
                      <a:endParaRPr lang="zh-TW" altLang="en-US" sz="18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F6FC"/>
                    </a:solidFill>
                  </a:tcPr>
                </a:tc>
                <a:tc>
                  <a:txBody>
                    <a:bodyPr/>
                    <a:lstStyle/>
                    <a:p>
                      <a:pPr marL="0" algn="ctr" defTabSz="457200" rtl="0" eaLnBrk="1" latinLnBrk="0" hangingPunct="1"/>
                      <a:r>
                        <a:rPr lang="en-US" altLang="zh-TW" sz="1800" b="0" kern="1200" dirty="0">
                          <a:solidFill>
                            <a:schemeClr val="dk1"/>
                          </a:solidFill>
                          <a:latin typeface="+mn-lt"/>
                          <a:ea typeface="+mn-ea"/>
                          <a:cs typeface="+mn-cs"/>
                        </a:rPr>
                        <a:t>and</a:t>
                      </a:r>
                      <a:endParaRPr lang="zh-TW" altLang="en-US" sz="18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F6FC"/>
                    </a:solidFill>
                  </a:tcPr>
                </a:tc>
                <a:tc>
                  <a:txBody>
                    <a:bodyPr/>
                    <a:lstStyle/>
                    <a:p>
                      <a:pPr marL="0" algn="ctr" defTabSz="457200" rtl="0" eaLnBrk="1" latinLnBrk="0" hangingPunct="1"/>
                      <a:r>
                        <a:rPr lang="en-US" altLang="zh-TW" sz="1800" b="0" kern="1200" dirty="0">
                          <a:solidFill>
                            <a:schemeClr val="dk1"/>
                          </a:solidFill>
                          <a:latin typeface="+mn-lt"/>
                          <a:ea typeface="+mn-ea"/>
                          <a:cs typeface="+mn-cs"/>
                        </a:rPr>
                        <a:t>or</a:t>
                      </a:r>
                      <a:endParaRPr lang="zh-TW" altLang="en-US" sz="18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F6FC"/>
                    </a:solidFill>
                  </a:tcPr>
                </a:tc>
                <a:extLst>
                  <a:ext uri="{0D108BD9-81ED-4DB2-BD59-A6C34878D82A}">
                    <a16:rowId xmlns:a16="http://schemas.microsoft.com/office/drawing/2014/main" val="2139382243"/>
                  </a:ext>
                </a:extLst>
              </a:tr>
              <a:tr h="372114">
                <a:tc>
                  <a:txBody>
                    <a:bodyPr/>
                    <a:lstStyle/>
                    <a:p>
                      <a:pPr algn="ctr"/>
                      <a:r>
                        <a:rPr lang="en-US" altLang="zh-TW" b="0" dirty="0"/>
                        <a:t>not</a:t>
                      </a:r>
                      <a:endParaRPr lang="zh-TW"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0" dirty="0"/>
                        <a:t>eq</a:t>
                      </a:r>
                      <a:endParaRPr lang="zh-TW"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0" dirty="0" err="1"/>
                        <a:t>gt</a:t>
                      </a:r>
                      <a:endParaRPr lang="zh-TW"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0" dirty="0" err="1"/>
                        <a:t>lt</a:t>
                      </a:r>
                      <a:endParaRPr lang="zh-TW"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76440080"/>
                  </a:ext>
                </a:extLst>
              </a:tr>
              <a:tr h="372114">
                <a:tc>
                  <a:txBody>
                    <a:bodyPr/>
                    <a:lstStyle/>
                    <a:p>
                      <a:pPr algn="ctr"/>
                      <a:r>
                        <a:rPr lang="en-US" altLang="zh-TW" b="0" dirty="0" err="1"/>
                        <a:t>ge</a:t>
                      </a:r>
                      <a:endParaRPr lang="zh-TW"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0" dirty="0"/>
                        <a:t>ne</a:t>
                      </a:r>
                      <a:endParaRPr lang="zh-TW"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0" dirty="0"/>
                        <a:t>le</a:t>
                      </a:r>
                      <a:endParaRPr lang="zh-TW"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0" dirty="0"/>
                        <a:t>mod</a:t>
                      </a:r>
                      <a:endParaRPr lang="zh-TW"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1405124"/>
                  </a:ext>
                </a:extLst>
              </a:tr>
              <a:tr h="372114">
                <a:tc>
                  <a:txBody>
                    <a:bodyPr/>
                    <a:lstStyle/>
                    <a:p>
                      <a:pPr algn="ctr"/>
                      <a:r>
                        <a:rPr lang="en-US" altLang="zh-TW" b="0" dirty="0"/>
                        <a:t>div</a:t>
                      </a:r>
                      <a:endParaRPr lang="zh-TW"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0" dirty="0"/>
                        <a:t>null</a:t>
                      </a:r>
                      <a:endParaRPr lang="zh-TW"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0" dirty="0"/>
                        <a:t>empty</a:t>
                      </a:r>
                      <a:endParaRPr lang="zh-TW"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0" dirty="0" err="1"/>
                        <a:t>instanceof</a:t>
                      </a:r>
                      <a:endParaRPr lang="zh-TW"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1757979"/>
                  </a:ext>
                </a:extLst>
              </a:tr>
            </a:tbl>
          </a:graphicData>
        </a:graphic>
      </p:graphicFrame>
      <p:graphicFrame>
        <p:nvGraphicFramePr>
          <p:cNvPr id="6" name="表格 6">
            <a:extLst>
              <a:ext uri="{FF2B5EF4-FFF2-40B4-BE49-F238E27FC236}">
                <a16:creationId xmlns:a16="http://schemas.microsoft.com/office/drawing/2014/main" id="{790ECE1A-3A96-428A-B3E1-1CF9947D2F5C}"/>
              </a:ext>
            </a:extLst>
          </p:cNvPr>
          <p:cNvGraphicFramePr>
            <a:graphicFrameLocks noGrp="1"/>
          </p:cNvGraphicFramePr>
          <p:nvPr>
            <p:extLst>
              <p:ext uri="{D42A27DB-BD31-4B8C-83A1-F6EECF244321}">
                <p14:modId xmlns:p14="http://schemas.microsoft.com/office/powerpoint/2010/main" val="1554127113"/>
              </p:ext>
            </p:extLst>
          </p:nvPr>
        </p:nvGraphicFramePr>
        <p:xfrm>
          <a:off x="1255352" y="4038287"/>
          <a:ext cx="8992234" cy="2367768"/>
        </p:xfrm>
        <a:graphic>
          <a:graphicData uri="http://schemas.openxmlformats.org/drawingml/2006/table">
            <a:tbl>
              <a:tblPr firstRow="1" bandRow="1">
                <a:tableStyleId>{5C22544A-7EE6-4342-B048-85BDC9FD1C3A}</a:tableStyleId>
              </a:tblPr>
              <a:tblGrid>
                <a:gridCol w="1792648">
                  <a:extLst>
                    <a:ext uri="{9D8B030D-6E8A-4147-A177-3AD203B41FA5}">
                      <a16:colId xmlns:a16="http://schemas.microsoft.com/office/drawing/2014/main" val="2320692837"/>
                    </a:ext>
                  </a:extLst>
                </a:gridCol>
                <a:gridCol w="3415862">
                  <a:extLst>
                    <a:ext uri="{9D8B030D-6E8A-4147-A177-3AD203B41FA5}">
                      <a16:colId xmlns:a16="http://schemas.microsoft.com/office/drawing/2014/main" val="928841648"/>
                    </a:ext>
                  </a:extLst>
                </a:gridCol>
                <a:gridCol w="3783724">
                  <a:extLst>
                    <a:ext uri="{9D8B030D-6E8A-4147-A177-3AD203B41FA5}">
                      <a16:colId xmlns:a16="http://schemas.microsoft.com/office/drawing/2014/main" val="298015941"/>
                    </a:ext>
                  </a:extLst>
                </a:gridCol>
              </a:tblGrid>
              <a:tr h="332672">
                <a:tc>
                  <a:txBody>
                    <a:bodyPr/>
                    <a:lstStyle/>
                    <a:p>
                      <a:pPr algn="ctr"/>
                      <a:r>
                        <a:rPr lang="zh-TW" altLang="en-US" dirty="0"/>
                        <a:t>類型</a:t>
                      </a:r>
                    </a:p>
                  </a:txBody>
                  <a:tcPr anchor="ctr"/>
                </a:tc>
                <a:tc>
                  <a:txBody>
                    <a:bodyPr/>
                    <a:lstStyle/>
                    <a:p>
                      <a:pPr algn="ctr"/>
                      <a:r>
                        <a:rPr lang="zh-TW" altLang="en-US" dirty="0"/>
                        <a:t>運算子</a:t>
                      </a:r>
                    </a:p>
                  </a:txBody>
                  <a:tcPr anchor="ctr"/>
                </a:tc>
                <a:tc>
                  <a:txBody>
                    <a:bodyPr/>
                    <a:lstStyle/>
                    <a:p>
                      <a:pPr algn="ctr"/>
                      <a:r>
                        <a:rPr lang="zh-TW" altLang="en-US" dirty="0"/>
                        <a:t>範例</a:t>
                      </a:r>
                    </a:p>
                  </a:txBody>
                  <a:tcPr anchor="ctr"/>
                </a:tc>
                <a:extLst>
                  <a:ext uri="{0D108BD9-81ED-4DB2-BD59-A6C34878D82A}">
                    <a16:rowId xmlns:a16="http://schemas.microsoft.com/office/drawing/2014/main" val="1710918057"/>
                  </a:ext>
                </a:extLst>
              </a:tr>
              <a:tr h="332672">
                <a:tc>
                  <a:txBody>
                    <a:bodyPr/>
                    <a:lstStyle/>
                    <a:p>
                      <a:pPr algn="ctr"/>
                      <a:r>
                        <a:rPr lang="zh-TW" altLang="en-US" dirty="0"/>
                        <a:t>算術運算子</a:t>
                      </a:r>
                    </a:p>
                  </a:txBody>
                  <a:tcPr anchor="ctr"/>
                </a:tc>
                <a:tc>
                  <a:txBody>
                    <a:bodyPr/>
                    <a:lstStyle/>
                    <a:p>
                      <a:pPr algn="ctr"/>
                      <a:r>
                        <a:rPr lang="en-US" altLang="zh-TW" dirty="0"/>
                        <a:t>+ - * /(div) %(mod)</a:t>
                      </a:r>
                      <a:endParaRPr lang="zh-TW" altLang="en-US" dirty="0"/>
                    </a:p>
                  </a:txBody>
                  <a:tcPr anchor="ctr"/>
                </a:tc>
                <a:tc>
                  <a:txBody>
                    <a:bodyPr/>
                    <a:lstStyle/>
                    <a:p>
                      <a:pPr algn="ctr"/>
                      <a:r>
                        <a:rPr lang="en-US" altLang="zh-TW" dirty="0"/>
                        <a:t>${10/3} ${6 mod 2}</a:t>
                      </a:r>
                      <a:endParaRPr lang="zh-TW" altLang="en-US" dirty="0"/>
                    </a:p>
                  </a:txBody>
                  <a:tcPr anchor="ctr"/>
                </a:tc>
                <a:extLst>
                  <a:ext uri="{0D108BD9-81ED-4DB2-BD59-A6C34878D82A}">
                    <a16:rowId xmlns:a16="http://schemas.microsoft.com/office/drawing/2014/main" val="1049485205"/>
                  </a:ext>
                </a:extLst>
              </a:tr>
              <a:tr h="332672">
                <a:tc>
                  <a:txBody>
                    <a:bodyPr/>
                    <a:lstStyle/>
                    <a:p>
                      <a:pPr algn="ctr"/>
                      <a:r>
                        <a:rPr lang="zh-TW" altLang="en-US" dirty="0"/>
                        <a:t>關係運算子</a:t>
                      </a:r>
                    </a:p>
                  </a:txBody>
                  <a:tcPr anchor="ctr"/>
                </a:tc>
                <a:tc>
                  <a:txBody>
                    <a:bodyPr/>
                    <a:lstStyle/>
                    <a:p>
                      <a:pPr algn="ctr"/>
                      <a:r>
                        <a:rPr lang="fr-FR" altLang="zh-TW" dirty="0"/>
                        <a:t>==(eq) !=(ne) &gt;(gt) =(ge) &lt;=(le)</a:t>
                      </a:r>
                      <a:endParaRPr lang="zh-TW" altLang="en-US" dirty="0"/>
                    </a:p>
                  </a:txBody>
                  <a:tcPr anchor="ctr"/>
                </a:tc>
                <a:tc>
                  <a:txBody>
                    <a:bodyPr/>
                    <a:lstStyle/>
                    <a:p>
                      <a:pPr algn="ctr"/>
                      <a:r>
                        <a:rPr lang="sv-SE" altLang="zh-TW" dirty="0"/>
                        <a:t>${(6*2)&gt;=15} ${(6*2) ge 15} </a:t>
                      </a:r>
                      <a:endParaRPr lang="zh-TW" altLang="en-US" dirty="0"/>
                    </a:p>
                  </a:txBody>
                  <a:tcPr anchor="ctr"/>
                </a:tc>
                <a:extLst>
                  <a:ext uri="{0D108BD9-81ED-4DB2-BD59-A6C34878D82A}">
                    <a16:rowId xmlns:a16="http://schemas.microsoft.com/office/drawing/2014/main" val="2379638280"/>
                  </a:ext>
                </a:extLst>
              </a:tr>
              <a:tr h="332672">
                <a:tc>
                  <a:txBody>
                    <a:bodyPr/>
                    <a:lstStyle/>
                    <a:p>
                      <a:pPr algn="ctr"/>
                      <a:r>
                        <a:rPr lang="zh-TW" altLang="en-US" dirty="0"/>
                        <a:t>邏輯運算子</a:t>
                      </a:r>
                    </a:p>
                  </a:txBody>
                  <a:tcPr anchor="ctr"/>
                </a:tc>
                <a:tc>
                  <a:txBody>
                    <a:bodyPr/>
                    <a:lstStyle/>
                    <a:p>
                      <a:pPr algn="ctr"/>
                      <a:r>
                        <a:rPr lang="en-US" altLang="zh-TW" dirty="0"/>
                        <a:t>&amp;&amp;(and) ||(or) not(!)</a:t>
                      </a:r>
                      <a:endParaRPr lang="zh-TW" altLang="en-US" dirty="0"/>
                    </a:p>
                  </a:txBody>
                  <a:tcPr anchor="ctr"/>
                </a:tc>
                <a:tc>
                  <a:txBody>
                    <a:bodyPr/>
                    <a:lstStyle/>
                    <a:p>
                      <a:pPr algn="ctr"/>
                      <a:r>
                        <a:rPr lang="en-US" altLang="zh-TW" dirty="0"/>
                        <a:t>${name!="</a:t>
                      </a:r>
                      <a:r>
                        <a:rPr lang="en-US" altLang="zh-TW" dirty="0" err="1"/>
                        <a:t>mary</a:t>
                      </a:r>
                      <a:r>
                        <a:rPr lang="en-US" altLang="zh-TW" dirty="0"/>
                        <a:t>"} </a:t>
                      </a:r>
                      <a:endParaRPr lang="zh-TW" altLang="en-US" dirty="0"/>
                    </a:p>
                  </a:txBody>
                  <a:tcPr anchor="ctr"/>
                </a:tc>
                <a:extLst>
                  <a:ext uri="{0D108BD9-81ED-4DB2-BD59-A6C34878D82A}">
                    <a16:rowId xmlns:a16="http://schemas.microsoft.com/office/drawing/2014/main" val="4006668991"/>
                  </a:ext>
                </a:extLst>
              </a:tr>
              <a:tr h="332672">
                <a:tc>
                  <a:txBody>
                    <a:bodyPr/>
                    <a:lstStyle/>
                    <a:p>
                      <a:pPr algn="ctr"/>
                      <a:r>
                        <a:rPr lang="en-US" altLang="zh-TW" dirty="0"/>
                        <a:t>empty</a:t>
                      </a:r>
                      <a:r>
                        <a:rPr lang="zh-TW" altLang="en-US" dirty="0"/>
                        <a:t>運算子</a:t>
                      </a:r>
                    </a:p>
                  </a:txBody>
                  <a:tcPr anchor="ctr"/>
                </a:tc>
                <a:tc>
                  <a:txBody>
                    <a:bodyPr/>
                    <a:lstStyle/>
                    <a:p>
                      <a:pPr algn="ctr"/>
                      <a:r>
                        <a:rPr lang="en-US" altLang="zh-TW" dirty="0"/>
                        <a:t>empty</a:t>
                      </a:r>
                      <a:r>
                        <a:rPr lang="zh-TW" altLang="en-US" dirty="0"/>
                        <a:t>判斷值是否為空 </a:t>
                      </a:r>
                    </a:p>
                  </a:txBody>
                  <a:tcPr anchor="ctr"/>
                </a:tc>
                <a:tc>
                  <a:txBody>
                    <a:bodyPr/>
                    <a:lstStyle/>
                    <a:p>
                      <a:pPr algn="ctr"/>
                      <a:r>
                        <a:rPr lang="en-US" altLang="zh-TW" dirty="0"/>
                        <a:t>${empty name}</a:t>
                      </a:r>
                      <a:endParaRPr lang="zh-TW" altLang="en-US" dirty="0"/>
                    </a:p>
                  </a:txBody>
                  <a:tcPr anchor="ctr"/>
                </a:tc>
                <a:extLst>
                  <a:ext uri="{0D108BD9-81ED-4DB2-BD59-A6C34878D82A}">
                    <a16:rowId xmlns:a16="http://schemas.microsoft.com/office/drawing/2014/main" val="1486674576"/>
                  </a:ext>
                </a:extLst>
              </a:tr>
              <a:tr h="538968">
                <a:tc>
                  <a:txBody>
                    <a:bodyPr/>
                    <a:lstStyle/>
                    <a:p>
                      <a:pPr algn="ctr"/>
                      <a:r>
                        <a:rPr lang="zh-TW" altLang="en-US" dirty="0"/>
                        <a:t>條件運算子</a:t>
                      </a:r>
                    </a:p>
                  </a:txBody>
                  <a:tcPr anchor="ctr"/>
                </a:tc>
                <a:tc>
                  <a:txBody>
                    <a:bodyPr/>
                    <a:lstStyle/>
                    <a:p>
                      <a:pPr algn="ctr"/>
                      <a:r>
                        <a:rPr lang="en-US" altLang="zh-TW" dirty="0"/>
                        <a:t>A?B:C</a:t>
                      </a:r>
                      <a:endParaRPr lang="zh-TW" altLang="en-US" dirty="0"/>
                    </a:p>
                  </a:txBody>
                  <a:tcPr anchor="ctr"/>
                </a:tc>
                <a:tc>
                  <a:txBody>
                    <a:bodyPr/>
                    <a:lstStyle/>
                    <a:p>
                      <a:pPr algn="ctr"/>
                      <a:r>
                        <a:rPr lang="en-US" altLang="zh-TW" dirty="0"/>
                        <a:t>${price&gt;=1000?"cheap":"expensive"}</a:t>
                      </a:r>
                      <a:endParaRPr lang="zh-TW" altLang="en-US" dirty="0"/>
                    </a:p>
                  </a:txBody>
                  <a:tcPr anchor="ctr"/>
                </a:tc>
                <a:extLst>
                  <a:ext uri="{0D108BD9-81ED-4DB2-BD59-A6C34878D82A}">
                    <a16:rowId xmlns:a16="http://schemas.microsoft.com/office/drawing/2014/main" val="3782131754"/>
                  </a:ext>
                </a:extLst>
              </a:tr>
            </a:tbl>
          </a:graphicData>
        </a:graphic>
      </p:graphicFrame>
    </p:spTree>
    <p:extLst>
      <p:ext uri="{BB962C8B-B14F-4D97-AF65-F5344CB8AC3E}">
        <p14:creationId xmlns:p14="http://schemas.microsoft.com/office/powerpoint/2010/main" val="64667473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8596668" cy="1320800"/>
          </a:xfrm>
        </p:spPr>
        <p:txBody>
          <a:bodyPr/>
          <a:lstStyle/>
          <a:p>
            <a:r>
              <a:rPr lang="en-US" altLang="zh-TW" sz="3600" dirty="0"/>
              <a:t>2-2 </a:t>
            </a:r>
            <a:r>
              <a:rPr lang="zh-TW" altLang="en-US" sz="3600" dirty="0"/>
              <a:t>動態網頁設計環境的安裝與設定</a:t>
            </a:r>
            <a:r>
              <a:rPr lang="en-US" altLang="zh-TW" dirty="0"/>
              <a:t>(5)</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76088" y="660400"/>
            <a:ext cx="9668742" cy="4807002"/>
          </a:xfrm>
        </p:spPr>
        <p:txBody>
          <a:bodyPr>
            <a:normAutofit/>
          </a:bodyPr>
          <a:lstStyle/>
          <a:p>
            <a:pPr marL="0" indent="0">
              <a:buNone/>
            </a:pPr>
            <a:r>
              <a:rPr lang="zh-TW" altLang="en-US" sz="2000" dirty="0"/>
              <a:t>建立伺服器</a:t>
            </a:r>
            <a:r>
              <a:rPr lang="en-US" altLang="zh-TW" sz="2000" dirty="0"/>
              <a:t>(Server)(2)</a:t>
            </a:r>
          </a:p>
        </p:txBody>
      </p:sp>
      <p:pic>
        <p:nvPicPr>
          <p:cNvPr id="7" name="圖片 6">
            <a:extLst>
              <a:ext uri="{FF2B5EF4-FFF2-40B4-BE49-F238E27FC236}">
                <a16:creationId xmlns:a16="http://schemas.microsoft.com/office/drawing/2014/main" id="{524D764C-6670-494F-8FFC-40C8E3537F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01132" y="1128241"/>
            <a:ext cx="5989736" cy="5549962"/>
          </a:xfrm>
          <a:prstGeom prst="rect">
            <a:avLst/>
          </a:prstGeom>
        </p:spPr>
      </p:pic>
    </p:spTree>
    <p:extLst>
      <p:ext uri="{BB962C8B-B14F-4D97-AF65-F5344CB8AC3E}">
        <p14:creationId xmlns:p14="http://schemas.microsoft.com/office/powerpoint/2010/main" val="194525523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15311" y="451945"/>
            <a:ext cx="9309147" cy="1320800"/>
          </a:xfrm>
        </p:spPr>
        <p:txBody>
          <a:bodyPr/>
          <a:lstStyle/>
          <a:p>
            <a:r>
              <a:rPr lang="en-US" altLang="zh-TW" sz="3600" dirty="0"/>
              <a:t>30-3 EL</a:t>
            </a:r>
            <a:r>
              <a:rPr lang="zh-TW" altLang="en-US" sz="3600" dirty="0"/>
              <a:t>的屬性</a:t>
            </a:r>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41131" y="1212075"/>
            <a:ext cx="8983327" cy="6344863"/>
          </a:xfrm>
        </p:spPr>
        <p:txBody>
          <a:bodyPr>
            <a:normAutofit/>
          </a:bodyPr>
          <a:lstStyle/>
          <a:p>
            <a:pPr marL="342900" lvl="1" indent="-342900" algn="just"/>
            <a:r>
              <a:rPr lang="zh-TW" altLang="en-US" sz="2000" dirty="0">
                <a:latin typeface="Consolas" panose="020B0609020204030204" pitchFamily="49" charset="0"/>
              </a:rPr>
              <a:t>當在</a:t>
            </a:r>
            <a:r>
              <a:rPr lang="en-US" altLang="zh-TW" sz="2000" dirty="0">
                <a:latin typeface="Consolas" panose="020B0609020204030204" pitchFamily="49" charset="0"/>
              </a:rPr>
              <a:t>JSP</a:t>
            </a:r>
            <a:r>
              <a:rPr lang="zh-TW" altLang="en-US" sz="2000" dirty="0">
                <a:latin typeface="Consolas" panose="020B0609020204030204" pitchFamily="49" charset="0"/>
              </a:rPr>
              <a:t>中設定存取範圍為</a:t>
            </a:r>
            <a:r>
              <a:rPr lang="en-US" altLang="zh-TW" sz="2000" dirty="0">
                <a:latin typeface="Consolas" panose="020B0609020204030204" pitchFamily="49" charset="0"/>
              </a:rPr>
              <a:t>page</a:t>
            </a:r>
            <a:r>
              <a:rPr lang="zh-TW" altLang="en-US" sz="2000" dirty="0">
                <a:latin typeface="Consolas" panose="020B0609020204030204" pitchFamily="49" charset="0"/>
              </a:rPr>
              <a:t>、</a:t>
            </a:r>
            <a:r>
              <a:rPr lang="en-US" altLang="zh-TW" sz="2000" dirty="0">
                <a:latin typeface="Consolas" panose="020B0609020204030204" pitchFamily="49" charset="0"/>
              </a:rPr>
              <a:t>request</a:t>
            </a:r>
            <a:r>
              <a:rPr lang="zh-TW" altLang="en-US" sz="2000" dirty="0">
                <a:latin typeface="Consolas" panose="020B0609020204030204" pitchFamily="49" charset="0"/>
              </a:rPr>
              <a:t>、</a:t>
            </a:r>
            <a:r>
              <a:rPr lang="en-US" altLang="zh-TW" sz="2000" dirty="0">
                <a:latin typeface="Consolas" panose="020B0609020204030204" pitchFamily="49" charset="0"/>
              </a:rPr>
              <a:t>session</a:t>
            </a:r>
            <a:r>
              <a:rPr lang="zh-TW" altLang="en-US" sz="2000" dirty="0">
                <a:latin typeface="Consolas" panose="020B0609020204030204" pitchFamily="49" charset="0"/>
              </a:rPr>
              <a:t>或</a:t>
            </a:r>
            <a:r>
              <a:rPr lang="en-US" altLang="zh-TW" sz="2000" dirty="0">
                <a:latin typeface="Consolas" panose="020B0609020204030204" pitchFamily="49" charset="0"/>
              </a:rPr>
              <a:t>application</a:t>
            </a:r>
            <a:r>
              <a:rPr lang="zh-TW" altLang="en-US" sz="2000" dirty="0">
                <a:latin typeface="Consolas" panose="020B0609020204030204" pitchFamily="49" charset="0"/>
              </a:rPr>
              <a:t>，此時若將物件儲存為屬性物件，可透過</a:t>
            </a:r>
            <a:r>
              <a:rPr lang="en-US" altLang="zh-TW" sz="2000" dirty="0" err="1">
                <a:latin typeface="Consolas" panose="020B0609020204030204" pitchFamily="49" charset="0"/>
              </a:rPr>
              <a:t>Scriptlet</a:t>
            </a:r>
            <a:r>
              <a:rPr lang="zh-TW" altLang="en-US" sz="2000" dirty="0">
                <a:latin typeface="Consolas" panose="020B0609020204030204" pitchFamily="49" charset="0"/>
              </a:rPr>
              <a:t>或</a:t>
            </a:r>
            <a:r>
              <a:rPr lang="en-US" altLang="zh-TW" sz="2000" dirty="0">
                <a:latin typeface="Consolas" panose="020B0609020204030204" pitchFamily="49" charset="0"/>
              </a:rPr>
              <a:t>&lt;</a:t>
            </a:r>
            <a:r>
              <a:rPr lang="en-US" altLang="zh-TW" sz="2000" dirty="0" err="1">
                <a:latin typeface="Consolas" panose="020B0609020204030204" pitchFamily="49" charset="0"/>
              </a:rPr>
              <a:t>jsp:useBean</a:t>
            </a:r>
            <a:r>
              <a:rPr lang="en-US" altLang="zh-TW" sz="2000" dirty="0">
                <a:latin typeface="Consolas" panose="020B0609020204030204" pitchFamily="49" charset="0"/>
              </a:rPr>
              <a:t>&gt;</a:t>
            </a:r>
            <a:r>
              <a:rPr lang="zh-TW" altLang="en-US" sz="2000" dirty="0">
                <a:latin typeface="Consolas" panose="020B0609020204030204" pitchFamily="49" charset="0"/>
              </a:rPr>
              <a:t>的方式來存取屬性資料，但撰寫時較為冗長，因此</a:t>
            </a:r>
            <a:r>
              <a:rPr lang="en-US" altLang="zh-TW" sz="2000" dirty="0">
                <a:latin typeface="Consolas" panose="020B0609020204030204" pitchFamily="49" charset="0"/>
              </a:rPr>
              <a:t>JSP</a:t>
            </a:r>
            <a:r>
              <a:rPr lang="zh-TW" altLang="en-US" sz="2000" dirty="0">
                <a:latin typeface="Consolas" panose="020B0609020204030204" pitchFamily="49" charset="0"/>
              </a:rPr>
              <a:t>提供以</a:t>
            </a:r>
            <a:r>
              <a:rPr lang="en-US" altLang="zh-TW" sz="2000" dirty="0">
                <a:latin typeface="Consolas" panose="020B0609020204030204" pitchFamily="49" charset="0"/>
              </a:rPr>
              <a:t>EL</a:t>
            </a:r>
            <a:r>
              <a:rPr lang="zh-TW" altLang="en-US" sz="2000" dirty="0">
                <a:latin typeface="Consolas" panose="020B0609020204030204" pitchFamily="49" charset="0"/>
              </a:rPr>
              <a:t>運算式語言的方式來達成簡化程式設計師撰寫程式的目的</a:t>
            </a:r>
          </a:p>
          <a:p>
            <a:pPr marL="342900" lvl="1" indent="-342900" algn="just"/>
            <a:r>
              <a:rPr lang="en-US" altLang="zh-TW" sz="2000" dirty="0">
                <a:latin typeface="Consolas" panose="020B0609020204030204" pitchFamily="49" charset="0"/>
              </a:rPr>
              <a:t>Expression Language(EL</a:t>
            </a:r>
            <a:r>
              <a:rPr lang="zh-TW" altLang="en-US" sz="2000" dirty="0">
                <a:latin typeface="Consolas" panose="020B0609020204030204" pitchFamily="49" charset="0"/>
              </a:rPr>
              <a:t>運算式語言</a:t>
            </a:r>
            <a:r>
              <a:rPr lang="en-US" altLang="zh-TW" sz="2000" dirty="0">
                <a:latin typeface="Consolas" panose="020B0609020204030204" pitchFamily="49" charset="0"/>
              </a:rPr>
              <a:t>)</a:t>
            </a:r>
            <a:r>
              <a:rPr lang="zh-TW" altLang="en-US" sz="2000" dirty="0">
                <a:latin typeface="Consolas" panose="020B0609020204030204" pitchFamily="49" charset="0"/>
              </a:rPr>
              <a:t>屬性物件的種類</a:t>
            </a:r>
            <a:r>
              <a:rPr lang="en-US" altLang="zh-TW" sz="2000" dirty="0">
                <a:latin typeface="Consolas" panose="020B0609020204030204" pitchFamily="49" charset="0"/>
              </a:rPr>
              <a:t>:</a:t>
            </a:r>
          </a:p>
          <a:p>
            <a:pPr marL="685800" lvl="2" indent="-285750" algn="just">
              <a:buFont typeface="Wingdings" panose="05000000000000000000" pitchFamily="2" charset="2"/>
              <a:buChar char="l"/>
            </a:pPr>
            <a:r>
              <a:rPr lang="zh-TW" altLang="en-US" sz="2000" dirty="0">
                <a:latin typeface="Consolas" panose="020B0609020204030204" pitchFamily="49" charset="0"/>
              </a:rPr>
              <a:t>字串物件</a:t>
            </a:r>
          </a:p>
          <a:p>
            <a:pPr marL="685800" lvl="2" indent="-285750" algn="just">
              <a:buFont typeface="Wingdings" panose="05000000000000000000" pitchFamily="2" charset="2"/>
              <a:buChar char="l"/>
            </a:pPr>
            <a:r>
              <a:rPr lang="en-US" altLang="zh-TW" sz="2000" dirty="0">
                <a:latin typeface="Consolas" panose="020B0609020204030204" pitchFamily="49" charset="0"/>
              </a:rPr>
              <a:t>Map</a:t>
            </a:r>
            <a:r>
              <a:rPr lang="zh-TW" altLang="en-US" sz="2000" dirty="0">
                <a:latin typeface="Consolas" panose="020B0609020204030204" pitchFamily="49" charset="0"/>
              </a:rPr>
              <a:t>物件</a:t>
            </a:r>
          </a:p>
          <a:p>
            <a:pPr marL="685800" lvl="2" indent="-285750" algn="just">
              <a:buFont typeface="Wingdings" panose="05000000000000000000" pitchFamily="2" charset="2"/>
              <a:buChar char="l"/>
            </a:pPr>
            <a:r>
              <a:rPr lang="zh-TW" altLang="en-US" sz="2000" dirty="0">
                <a:latin typeface="Consolas" panose="020B0609020204030204" pitchFamily="49" charset="0"/>
              </a:rPr>
              <a:t>陣列物件</a:t>
            </a:r>
          </a:p>
          <a:p>
            <a:pPr marL="685800" lvl="2" indent="-285750" algn="just">
              <a:buFont typeface="Wingdings" panose="05000000000000000000" pitchFamily="2" charset="2"/>
              <a:buChar char="l"/>
            </a:pPr>
            <a:r>
              <a:rPr lang="en-US" altLang="zh-TW" sz="2000" dirty="0">
                <a:latin typeface="Consolas" panose="020B0609020204030204" pitchFamily="49" charset="0"/>
              </a:rPr>
              <a:t>JavaBean</a:t>
            </a:r>
            <a:r>
              <a:rPr lang="zh-TW" altLang="en-US" sz="2000" dirty="0">
                <a:latin typeface="Consolas" panose="020B0609020204030204" pitchFamily="49" charset="0"/>
              </a:rPr>
              <a:t>物件</a:t>
            </a:r>
            <a:endParaRPr lang="en-US" altLang="zh-TW" sz="2000" dirty="0">
              <a:latin typeface="Consolas" panose="020B0609020204030204" pitchFamily="49" charset="0"/>
            </a:endParaRPr>
          </a:p>
        </p:txBody>
      </p:sp>
    </p:spTree>
    <p:extLst>
      <p:ext uri="{BB962C8B-B14F-4D97-AF65-F5344CB8AC3E}">
        <p14:creationId xmlns:p14="http://schemas.microsoft.com/office/powerpoint/2010/main" val="142108877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E208C0-E806-498B-AB05-FDEEAE0FF1EC}"/>
              </a:ext>
            </a:extLst>
          </p:cNvPr>
          <p:cNvSpPr>
            <a:spLocks noGrp="1"/>
          </p:cNvSpPr>
          <p:nvPr>
            <p:ph type="ctrTitle"/>
          </p:nvPr>
        </p:nvSpPr>
        <p:spPr>
          <a:xfrm>
            <a:off x="-95702" y="1202076"/>
            <a:ext cx="10421229" cy="2676241"/>
          </a:xfrm>
        </p:spPr>
        <p:txBody>
          <a:bodyPr>
            <a:normAutofit/>
          </a:bodyPr>
          <a:lstStyle/>
          <a:p>
            <a:pPr algn="ctr"/>
            <a:r>
              <a:rPr lang="en-US" altLang="zh-TW" sz="5400" dirty="0"/>
              <a:t>Module 31</a:t>
            </a:r>
            <a:br>
              <a:rPr lang="en-US" altLang="zh-TW" sz="5400" dirty="0"/>
            </a:br>
            <a:r>
              <a:rPr lang="en-US" altLang="zh-TW" dirty="0"/>
              <a:t>EL</a:t>
            </a:r>
            <a:r>
              <a:rPr lang="zh-TW" altLang="en-US" dirty="0"/>
              <a:t>屬性物件的種類及取得方式</a:t>
            </a:r>
            <a:endParaRPr lang="zh-TW" altLang="en-US" b="1" dirty="0"/>
          </a:p>
        </p:txBody>
      </p:sp>
    </p:spTree>
    <p:extLst>
      <p:ext uri="{BB962C8B-B14F-4D97-AF65-F5344CB8AC3E}">
        <p14:creationId xmlns:p14="http://schemas.microsoft.com/office/powerpoint/2010/main" val="163708469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15311" y="451945"/>
            <a:ext cx="9309147" cy="1320800"/>
          </a:xfrm>
        </p:spPr>
        <p:txBody>
          <a:bodyPr/>
          <a:lstStyle/>
          <a:p>
            <a:r>
              <a:rPr lang="en-US" altLang="zh-TW" sz="3600" dirty="0"/>
              <a:t>31-1 </a:t>
            </a:r>
            <a:r>
              <a:rPr lang="zh-TW" altLang="en-US" sz="3600" dirty="0"/>
              <a:t>字串物件</a:t>
            </a:r>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41131" y="1212075"/>
            <a:ext cx="8983327" cy="6344863"/>
          </a:xfrm>
        </p:spPr>
        <p:txBody>
          <a:bodyPr>
            <a:normAutofit/>
          </a:bodyPr>
          <a:lstStyle/>
          <a:p>
            <a:pPr marL="0" lvl="1" indent="0" algn="just">
              <a:buNone/>
            </a:pPr>
            <a:r>
              <a:rPr lang="zh-TW" altLang="en-US" sz="2000" dirty="0">
                <a:latin typeface="Consolas" panose="020B0609020204030204" pitchFamily="49" charset="0"/>
              </a:rPr>
              <a:t>語法：</a:t>
            </a:r>
            <a:r>
              <a:rPr lang="en-US" altLang="zh-TW" sz="2000" dirty="0">
                <a:latin typeface="Consolas" panose="020B0609020204030204" pitchFamily="49" charset="0"/>
              </a:rPr>
              <a:t>${</a:t>
            </a:r>
            <a:r>
              <a:rPr lang="zh-TW" altLang="en-US" sz="2000" dirty="0">
                <a:latin typeface="Consolas" panose="020B0609020204030204" pitchFamily="49" charset="0"/>
              </a:rPr>
              <a:t>識別名稱</a:t>
            </a:r>
            <a:r>
              <a:rPr lang="en-US" altLang="zh-TW" sz="2000" dirty="0">
                <a:latin typeface="Consolas" panose="020B0609020204030204" pitchFamily="49" charset="0"/>
              </a:rPr>
              <a:t>}</a:t>
            </a:r>
          </a:p>
          <a:p>
            <a:pPr marL="342900" lvl="1" indent="-342900" algn="just"/>
            <a:r>
              <a:rPr lang="en-US" altLang="zh-TW" sz="2000" dirty="0">
                <a:latin typeface="Consolas" panose="020B0609020204030204" pitchFamily="49" charset="0"/>
              </a:rPr>
              <a:t>【</a:t>
            </a:r>
            <a:r>
              <a:rPr lang="zh-TW" altLang="en-US" sz="2000" dirty="0">
                <a:latin typeface="Consolas" panose="020B0609020204030204" pitchFamily="49" charset="0"/>
              </a:rPr>
              <a:t>範例</a:t>
            </a:r>
            <a:r>
              <a:rPr lang="en-US" altLang="zh-TW" sz="2000" dirty="0">
                <a:latin typeface="Consolas" panose="020B0609020204030204" pitchFamily="49" charset="0"/>
              </a:rPr>
              <a:t>】</a:t>
            </a:r>
          </a:p>
          <a:p>
            <a:pPr marL="400050" lvl="2" indent="0" algn="just">
              <a:buNone/>
            </a:pPr>
            <a:r>
              <a:rPr lang="en-US" altLang="zh-TW" sz="2000" dirty="0">
                <a:latin typeface="Consolas" panose="020B0609020204030204" pitchFamily="49" charset="0"/>
              </a:rPr>
              <a:t>&lt;%</a:t>
            </a:r>
          </a:p>
          <a:p>
            <a:pPr marL="857250" lvl="3" indent="0" algn="just">
              <a:buNone/>
            </a:pPr>
            <a:r>
              <a:rPr lang="en-US" altLang="zh-TW" sz="2000" dirty="0">
                <a:latin typeface="Consolas" panose="020B0609020204030204" pitchFamily="49" charset="0"/>
              </a:rPr>
              <a:t>String title="This is a JSP Page";</a:t>
            </a:r>
          </a:p>
          <a:p>
            <a:pPr marL="857250" lvl="3" indent="0" algn="just">
              <a:buNone/>
            </a:pPr>
            <a:r>
              <a:rPr lang="en-US" altLang="zh-TW" sz="2000" dirty="0" err="1">
                <a:latin typeface="Consolas" panose="020B0609020204030204" pitchFamily="49" charset="0"/>
              </a:rPr>
              <a:t>request.setAttribute</a:t>
            </a:r>
            <a:r>
              <a:rPr lang="en-US" altLang="zh-TW" sz="2000" dirty="0">
                <a:latin typeface="Consolas" panose="020B0609020204030204" pitchFamily="49" charset="0"/>
              </a:rPr>
              <a:t>("</a:t>
            </a:r>
            <a:r>
              <a:rPr lang="en-US" altLang="zh-TW" sz="2000" dirty="0" err="1">
                <a:latin typeface="Consolas" panose="020B0609020204030204" pitchFamily="49" charset="0"/>
              </a:rPr>
              <a:t>contentTitle</a:t>
            </a:r>
            <a:r>
              <a:rPr lang="en-US" altLang="zh-TW" sz="2000" dirty="0">
                <a:latin typeface="Consolas" panose="020B0609020204030204" pitchFamily="49" charset="0"/>
              </a:rPr>
              <a:t>",title);</a:t>
            </a:r>
          </a:p>
          <a:p>
            <a:pPr marL="400050" lvl="2" indent="0" algn="just">
              <a:buNone/>
            </a:pPr>
            <a:r>
              <a:rPr lang="en-US" altLang="zh-TW" sz="2000" dirty="0">
                <a:latin typeface="Consolas" panose="020B0609020204030204" pitchFamily="49" charset="0"/>
              </a:rPr>
              <a:t>%&gt;</a:t>
            </a:r>
          </a:p>
          <a:p>
            <a:pPr marL="342900" lvl="1" indent="-342900" algn="just"/>
            <a:r>
              <a:rPr lang="zh-TW" altLang="en-US" sz="2000" dirty="0">
                <a:latin typeface="Consolas" panose="020B0609020204030204" pitchFamily="49" charset="0"/>
              </a:rPr>
              <a:t>使用</a:t>
            </a:r>
            <a:r>
              <a:rPr lang="en-US" altLang="zh-TW" sz="2000" dirty="0">
                <a:latin typeface="Consolas" panose="020B0609020204030204" pitchFamily="49" charset="0"/>
              </a:rPr>
              <a:t>EL</a:t>
            </a:r>
            <a:r>
              <a:rPr lang="zh-TW" altLang="en-US" sz="2000" dirty="0">
                <a:latin typeface="Consolas" panose="020B0609020204030204" pitchFamily="49" charset="0"/>
              </a:rPr>
              <a:t>取得方式</a:t>
            </a:r>
            <a:endParaRPr lang="en-US" altLang="zh-TW" sz="2000" dirty="0">
              <a:latin typeface="Consolas" panose="020B0609020204030204" pitchFamily="49" charset="0"/>
            </a:endParaRPr>
          </a:p>
          <a:p>
            <a:pPr marL="400050" lvl="2" indent="0" algn="just">
              <a:buNone/>
            </a:pPr>
            <a:r>
              <a:rPr lang="en-US" altLang="zh-TW" sz="2000" dirty="0">
                <a:latin typeface="Consolas" panose="020B0609020204030204" pitchFamily="49" charset="0"/>
              </a:rPr>
              <a:t>Page Title:${</a:t>
            </a:r>
            <a:r>
              <a:rPr lang="en-US" altLang="zh-TW" sz="2000" dirty="0" err="1">
                <a:latin typeface="Consolas" panose="020B0609020204030204" pitchFamily="49" charset="0"/>
              </a:rPr>
              <a:t>contentTitle</a:t>
            </a:r>
            <a:r>
              <a:rPr lang="en-US" altLang="zh-TW" sz="2000" dirty="0">
                <a:latin typeface="Consolas" panose="020B0609020204030204" pitchFamily="49" charset="0"/>
              </a:rPr>
              <a:t>}</a:t>
            </a:r>
          </a:p>
        </p:txBody>
      </p:sp>
    </p:spTree>
    <p:extLst>
      <p:ext uri="{BB962C8B-B14F-4D97-AF65-F5344CB8AC3E}">
        <p14:creationId xmlns:p14="http://schemas.microsoft.com/office/powerpoint/2010/main" val="4771447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9309147" cy="1320800"/>
          </a:xfrm>
        </p:spPr>
        <p:txBody>
          <a:bodyPr/>
          <a:lstStyle/>
          <a:p>
            <a:r>
              <a:rPr lang="en-US" altLang="zh-TW" sz="3600" dirty="0"/>
              <a:t>31-2 </a:t>
            </a:r>
            <a:r>
              <a:rPr lang="en-US" altLang="zh-TW" dirty="0"/>
              <a:t>Map</a:t>
            </a:r>
            <a:r>
              <a:rPr lang="zh-TW" altLang="en-US" dirty="0"/>
              <a:t>物件與陣列物件</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25820" y="660400"/>
            <a:ext cx="8983327" cy="6344863"/>
          </a:xfrm>
        </p:spPr>
        <p:txBody>
          <a:bodyPr>
            <a:normAutofit/>
          </a:bodyPr>
          <a:lstStyle/>
          <a:p>
            <a:pPr marL="342900" lvl="1" indent="-342900" algn="just"/>
            <a:r>
              <a:rPr lang="en-US" altLang="zh-TW" sz="1700" dirty="0">
                <a:latin typeface="Consolas" panose="020B0609020204030204" pitchFamily="49" charset="0"/>
              </a:rPr>
              <a:t>Map</a:t>
            </a:r>
            <a:r>
              <a:rPr lang="zh-TW" altLang="en-US" sz="1700" dirty="0">
                <a:latin typeface="Consolas" panose="020B0609020204030204" pitchFamily="49" charset="0"/>
              </a:rPr>
              <a:t>物件：</a:t>
            </a:r>
            <a:r>
              <a:rPr lang="en-US" altLang="zh-TW" sz="1700" dirty="0">
                <a:latin typeface="Consolas" panose="020B0609020204030204" pitchFamily="49" charset="0"/>
              </a:rPr>
              <a:t>${</a:t>
            </a:r>
            <a:r>
              <a:rPr lang="zh-TW" altLang="en-US" sz="1700" dirty="0">
                <a:latin typeface="Consolas" panose="020B0609020204030204" pitchFamily="49" charset="0"/>
              </a:rPr>
              <a:t>識別名稱</a:t>
            </a:r>
            <a:r>
              <a:rPr lang="en-US" altLang="zh-TW" sz="1700" dirty="0">
                <a:latin typeface="Consolas" panose="020B0609020204030204" pitchFamily="49" charset="0"/>
              </a:rPr>
              <a:t>.key}</a:t>
            </a:r>
          </a:p>
          <a:p>
            <a:pPr marL="742950" lvl="2" indent="-342900" algn="just">
              <a:buFont typeface="Wingdings" panose="05000000000000000000" pitchFamily="2" charset="2"/>
              <a:buChar char="l"/>
            </a:pPr>
            <a:r>
              <a:rPr lang="en-US" altLang="zh-TW" sz="1700" dirty="0">
                <a:latin typeface="Consolas" panose="020B0609020204030204" pitchFamily="49" charset="0"/>
              </a:rPr>
              <a:t>【</a:t>
            </a:r>
            <a:r>
              <a:rPr lang="zh-TW" altLang="en-US" sz="1700" dirty="0">
                <a:latin typeface="Consolas" panose="020B0609020204030204" pitchFamily="49" charset="0"/>
              </a:rPr>
              <a:t>範例</a:t>
            </a:r>
            <a:r>
              <a:rPr lang="en-US" altLang="zh-TW" sz="1700" dirty="0">
                <a:latin typeface="Consolas" panose="020B0609020204030204" pitchFamily="49" charset="0"/>
              </a:rPr>
              <a:t>】</a:t>
            </a:r>
          </a:p>
          <a:p>
            <a:pPr marL="857250" lvl="3" indent="0" algn="just">
              <a:buNone/>
            </a:pPr>
            <a:r>
              <a:rPr lang="en-US" altLang="zh-TW" sz="1700" dirty="0">
                <a:latin typeface="Consolas" panose="020B0609020204030204" pitchFamily="49" charset="0"/>
              </a:rPr>
              <a:t>&lt;%</a:t>
            </a:r>
            <a:r>
              <a:rPr lang="zh-TW" altLang="en-US" sz="1700" dirty="0">
                <a:latin typeface="Consolas" panose="020B0609020204030204" pitchFamily="49" charset="0"/>
              </a:rPr>
              <a:t> </a:t>
            </a:r>
            <a:r>
              <a:rPr lang="en-US" altLang="zh-TW" sz="1700" dirty="0">
                <a:latin typeface="Consolas" panose="020B0609020204030204" pitchFamily="49" charset="0"/>
              </a:rPr>
              <a:t>Map </a:t>
            </a:r>
            <a:r>
              <a:rPr lang="en-US" altLang="zh-TW" sz="1700" dirty="0" err="1">
                <a:latin typeface="Consolas" panose="020B0609020204030204" pitchFamily="49" charset="0"/>
              </a:rPr>
              <a:t>map</a:t>
            </a:r>
            <a:r>
              <a:rPr lang="en-US" altLang="zh-TW" sz="1700" dirty="0">
                <a:latin typeface="Consolas" panose="020B0609020204030204" pitchFamily="49" charset="0"/>
              </a:rPr>
              <a:t> = new HashMap();</a:t>
            </a:r>
          </a:p>
          <a:p>
            <a:pPr marL="1314450" lvl="4" indent="0" algn="just">
              <a:buNone/>
            </a:pPr>
            <a:r>
              <a:rPr lang="en-US" altLang="zh-TW" sz="1700" dirty="0" err="1">
                <a:latin typeface="Consolas" panose="020B0609020204030204" pitchFamily="49" charset="0"/>
              </a:rPr>
              <a:t>map.put</a:t>
            </a:r>
            <a:r>
              <a:rPr lang="en-US" altLang="zh-TW" sz="1700" dirty="0">
                <a:latin typeface="Consolas" panose="020B0609020204030204" pitchFamily="49" charset="0"/>
              </a:rPr>
              <a:t>("username", "Leon");</a:t>
            </a:r>
          </a:p>
          <a:p>
            <a:pPr marL="1314450" lvl="4" indent="0" algn="just">
              <a:buNone/>
            </a:pPr>
            <a:r>
              <a:rPr lang="en-US" altLang="zh-TW" sz="1700" dirty="0" err="1">
                <a:latin typeface="Consolas" panose="020B0609020204030204" pitchFamily="49" charset="0"/>
              </a:rPr>
              <a:t>map.put</a:t>
            </a:r>
            <a:r>
              <a:rPr lang="en-US" altLang="zh-TW" sz="1700" dirty="0">
                <a:latin typeface="Consolas" panose="020B0609020204030204" pitchFamily="49" charset="0"/>
              </a:rPr>
              <a:t>("password", "1234567");</a:t>
            </a:r>
          </a:p>
          <a:p>
            <a:pPr marL="1314450" lvl="4" indent="0" algn="just">
              <a:buNone/>
            </a:pPr>
            <a:r>
              <a:rPr lang="en-US" altLang="zh-TW" sz="1700" dirty="0" err="1">
                <a:latin typeface="Consolas" panose="020B0609020204030204" pitchFamily="49" charset="0"/>
              </a:rPr>
              <a:t>request.setAttribute</a:t>
            </a:r>
            <a:r>
              <a:rPr lang="en-US" altLang="zh-TW" sz="1700" dirty="0">
                <a:latin typeface="Consolas" panose="020B0609020204030204" pitchFamily="49" charset="0"/>
              </a:rPr>
              <a:t>("login", map);%&gt;</a:t>
            </a:r>
          </a:p>
          <a:p>
            <a:pPr marL="742950" lvl="2" indent="-342900" algn="just">
              <a:buFont typeface="Wingdings" panose="05000000000000000000" pitchFamily="2" charset="2"/>
              <a:buChar char="l"/>
            </a:pPr>
            <a:r>
              <a:rPr lang="zh-TW" altLang="en-US" sz="1700" dirty="0">
                <a:latin typeface="Consolas" panose="020B0609020204030204" pitchFamily="49" charset="0"/>
              </a:rPr>
              <a:t>使用</a:t>
            </a:r>
            <a:r>
              <a:rPr lang="en-US" altLang="zh-TW" sz="1700" dirty="0">
                <a:latin typeface="Consolas" panose="020B0609020204030204" pitchFamily="49" charset="0"/>
              </a:rPr>
              <a:t>EL</a:t>
            </a:r>
            <a:r>
              <a:rPr lang="zh-TW" altLang="en-US" sz="1700" dirty="0">
                <a:latin typeface="Consolas" panose="020B0609020204030204" pitchFamily="49" charset="0"/>
              </a:rPr>
              <a:t>取得方式</a:t>
            </a:r>
            <a:endParaRPr lang="en-US" altLang="zh-TW" sz="1700" dirty="0">
              <a:latin typeface="Consolas" panose="020B0609020204030204" pitchFamily="49" charset="0"/>
            </a:endParaRPr>
          </a:p>
          <a:p>
            <a:pPr marL="857250" lvl="3" indent="0" algn="just">
              <a:buNone/>
            </a:pPr>
            <a:r>
              <a:rPr lang="zh-TW" altLang="en-US" sz="1700" dirty="0">
                <a:latin typeface="Consolas" panose="020B0609020204030204" pitchFamily="49" charset="0"/>
              </a:rPr>
              <a:t>帳號</a:t>
            </a:r>
            <a:r>
              <a:rPr lang="en-US" altLang="zh-TW" sz="1700" dirty="0">
                <a:latin typeface="Consolas" panose="020B0609020204030204" pitchFamily="49" charset="0"/>
              </a:rPr>
              <a:t>:${</a:t>
            </a:r>
            <a:r>
              <a:rPr lang="en-US" altLang="zh-TW" sz="1700" dirty="0" err="1">
                <a:latin typeface="Consolas" panose="020B0609020204030204" pitchFamily="49" charset="0"/>
              </a:rPr>
              <a:t>login.username</a:t>
            </a:r>
            <a:r>
              <a:rPr lang="en-US" altLang="zh-TW" sz="1700" dirty="0">
                <a:latin typeface="Consolas" panose="020B0609020204030204" pitchFamily="49" charset="0"/>
              </a:rPr>
              <a:t>}&lt;</a:t>
            </a:r>
            <a:r>
              <a:rPr lang="en-US" altLang="zh-TW" sz="1700" dirty="0" err="1">
                <a:latin typeface="Consolas" panose="020B0609020204030204" pitchFamily="49" charset="0"/>
              </a:rPr>
              <a:t>br</a:t>
            </a:r>
            <a:r>
              <a:rPr lang="en-US" altLang="zh-TW" sz="1700" dirty="0">
                <a:latin typeface="Consolas" panose="020B0609020204030204" pitchFamily="49" charset="0"/>
              </a:rPr>
              <a:t>&gt;</a:t>
            </a:r>
          </a:p>
          <a:p>
            <a:pPr marL="857250" lvl="3" indent="0" algn="just">
              <a:buNone/>
            </a:pPr>
            <a:r>
              <a:rPr lang="zh-TW" altLang="en-US" sz="1700" dirty="0">
                <a:latin typeface="Consolas" panose="020B0609020204030204" pitchFamily="49" charset="0"/>
              </a:rPr>
              <a:t>密碼</a:t>
            </a:r>
            <a:r>
              <a:rPr lang="en-US" altLang="zh-TW" sz="1700" dirty="0">
                <a:latin typeface="Consolas" panose="020B0609020204030204" pitchFamily="49" charset="0"/>
              </a:rPr>
              <a:t>:${</a:t>
            </a:r>
            <a:r>
              <a:rPr lang="en-US" altLang="zh-TW" sz="1700" dirty="0" err="1">
                <a:latin typeface="Consolas" panose="020B0609020204030204" pitchFamily="49" charset="0"/>
              </a:rPr>
              <a:t>login.password</a:t>
            </a:r>
            <a:r>
              <a:rPr lang="en-US" altLang="zh-TW" sz="1700" dirty="0">
                <a:latin typeface="Consolas" panose="020B0609020204030204" pitchFamily="49" charset="0"/>
              </a:rPr>
              <a:t>}&lt;</a:t>
            </a:r>
            <a:r>
              <a:rPr lang="en-US" altLang="zh-TW" sz="1700" dirty="0" err="1">
                <a:latin typeface="Consolas" panose="020B0609020204030204" pitchFamily="49" charset="0"/>
              </a:rPr>
              <a:t>br</a:t>
            </a:r>
            <a:r>
              <a:rPr lang="en-US" altLang="zh-TW" sz="1700" dirty="0">
                <a:latin typeface="Consolas" panose="020B0609020204030204" pitchFamily="49" charset="0"/>
              </a:rPr>
              <a:t>&gt;</a:t>
            </a:r>
          </a:p>
          <a:p>
            <a:pPr marL="342900" lvl="1" indent="-342900" algn="just"/>
            <a:r>
              <a:rPr lang="zh-TW" altLang="en-US" sz="1700" dirty="0">
                <a:latin typeface="Consolas" panose="020B0609020204030204" pitchFamily="49" charset="0"/>
              </a:rPr>
              <a:t>陣列物件：</a:t>
            </a:r>
            <a:r>
              <a:rPr lang="en-US" altLang="zh-TW" sz="1700" dirty="0">
                <a:latin typeface="Consolas" panose="020B0609020204030204" pitchFamily="49" charset="0"/>
              </a:rPr>
              <a:t>${</a:t>
            </a:r>
            <a:r>
              <a:rPr lang="zh-TW" altLang="en-US" sz="1700" dirty="0">
                <a:latin typeface="Consolas" panose="020B0609020204030204" pitchFamily="49" charset="0"/>
              </a:rPr>
              <a:t>識別名稱</a:t>
            </a:r>
            <a:r>
              <a:rPr lang="en-US" altLang="zh-TW" sz="1700" dirty="0">
                <a:latin typeface="Consolas" panose="020B0609020204030204" pitchFamily="49" charset="0"/>
              </a:rPr>
              <a:t>[</a:t>
            </a:r>
            <a:r>
              <a:rPr lang="zh-TW" altLang="en-US" sz="1700" dirty="0">
                <a:latin typeface="Consolas" panose="020B0609020204030204" pitchFamily="49" charset="0"/>
              </a:rPr>
              <a:t>序號</a:t>
            </a:r>
            <a:r>
              <a:rPr lang="en-US" altLang="zh-TW" sz="1700" dirty="0">
                <a:latin typeface="Consolas" panose="020B0609020204030204" pitchFamily="49" charset="0"/>
              </a:rPr>
              <a:t>]}</a:t>
            </a:r>
          </a:p>
          <a:p>
            <a:pPr marL="742950" lvl="2" indent="-342900" algn="just">
              <a:buFont typeface="Wingdings" panose="05000000000000000000" pitchFamily="2" charset="2"/>
              <a:buChar char="l"/>
            </a:pPr>
            <a:r>
              <a:rPr lang="en-US" altLang="zh-TW" sz="1700" dirty="0">
                <a:latin typeface="Consolas" panose="020B0609020204030204" pitchFamily="49" charset="0"/>
              </a:rPr>
              <a:t>【</a:t>
            </a:r>
            <a:r>
              <a:rPr lang="zh-TW" altLang="en-US" sz="1700" dirty="0">
                <a:latin typeface="Consolas" panose="020B0609020204030204" pitchFamily="49" charset="0"/>
              </a:rPr>
              <a:t>範例</a:t>
            </a:r>
            <a:r>
              <a:rPr lang="en-US" altLang="zh-TW" sz="1700" dirty="0">
                <a:latin typeface="Consolas" panose="020B0609020204030204" pitchFamily="49" charset="0"/>
              </a:rPr>
              <a:t>】</a:t>
            </a:r>
          </a:p>
          <a:p>
            <a:pPr marL="857250" lvl="3" indent="0" algn="just">
              <a:buNone/>
            </a:pPr>
            <a:r>
              <a:rPr lang="en-US" altLang="zh-TW" sz="1700" dirty="0">
                <a:latin typeface="Consolas" panose="020B0609020204030204" pitchFamily="49" charset="0"/>
              </a:rPr>
              <a:t>&lt;%</a:t>
            </a:r>
            <a:r>
              <a:rPr lang="zh-TW" altLang="en-US" sz="1700" dirty="0">
                <a:latin typeface="Consolas" panose="020B0609020204030204" pitchFamily="49" charset="0"/>
              </a:rPr>
              <a:t> </a:t>
            </a:r>
            <a:r>
              <a:rPr lang="en-US" altLang="zh-TW" sz="1700" dirty="0">
                <a:latin typeface="Consolas" panose="020B0609020204030204" pitchFamily="49" charset="0"/>
              </a:rPr>
              <a:t>String[] fruit={"</a:t>
            </a:r>
            <a:r>
              <a:rPr lang="en-US" altLang="zh-TW" sz="1700" dirty="0" err="1">
                <a:latin typeface="Consolas" panose="020B0609020204030204" pitchFamily="49" charset="0"/>
              </a:rPr>
              <a:t>banana","pineapple","longan</a:t>
            </a:r>
            <a:r>
              <a:rPr lang="en-US" altLang="zh-TW" sz="1700" dirty="0">
                <a:latin typeface="Consolas" panose="020B0609020204030204" pitchFamily="49" charset="0"/>
              </a:rPr>
              <a:t>"};</a:t>
            </a:r>
          </a:p>
          <a:p>
            <a:pPr marL="857250" lvl="3" indent="0" algn="just">
              <a:buNone/>
            </a:pPr>
            <a:r>
              <a:rPr lang="en-US" altLang="zh-TW" sz="1700" dirty="0" err="1">
                <a:latin typeface="Consolas" panose="020B0609020204030204" pitchFamily="49" charset="0"/>
              </a:rPr>
              <a:t>request.setAttribute</a:t>
            </a:r>
            <a:r>
              <a:rPr lang="en-US" altLang="zh-TW" sz="1700" dirty="0">
                <a:latin typeface="Consolas" panose="020B0609020204030204" pitchFamily="49" charset="0"/>
              </a:rPr>
              <a:t>("</a:t>
            </a:r>
            <a:r>
              <a:rPr lang="en-US" altLang="zh-TW" sz="1700" dirty="0" err="1">
                <a:latin typeface="Consolas" panose="020B0609020204030204" pitchFamily="49" charset="0"/>
              </a:rPr>
              <a:t>taiwanFruit</a:t>
            </a:r>
            <a:r>
              <a:rPr lang="en-US" altLang="zh-TW" sz="1700" dirty="0">
                <a:latin typeface="Consolas" panose="020B0609020204030204" pitchFamily="49" charset="0"/>
              </a:rPr>
              <a:t>", fruit);%&gt;</a:t>
            </a:r>
          </a:p>
          <a:p>
            <a:pPr marL="685800" lvl="2" indent="-285750" algn="just">
              <a:buFont typeface="Wingdings" panose="05000000000000000000" pitchFamily="2" charset="2"/>
              <a:buChar char="l"/>
            </a:pPr>
            <a:r>
              <a:rPr lang="zh-TW" altLang="en-US" sz="1700" dirty="0">
                <a:latin typeface="Consolas" panose="020B0609020204030204" pitchFamily="49" charset="0"/>
              </a:rPr>
              <a:t>使用</a:t>
            </a:r>
            <a:r>
              <a:rPr lang="en-US" altLang="zh-TW" sz="1700" dirty="0">
                <a:latin typeface="Consolas" panose="020B0609020204030204" pitchFamily="49" charset="0"/>
              </a:rPr>
              <a:t>EL</a:t>
            </a:r>
            <a:r>
              <a:rPr lang="zh-TW" altLang="en-US" sz="1700" dirty="0">
                <a:latin typeface="Consolas" panose="020B0609020204030204" pitchFamily="49" charset="0"/>
              </a:rPr>
              <a:t>取得方式</a:t>
            </a:r>
            <a:endParaRPr lang="en-US" altLang="zh-TW" sz="1700" dirty="0">
              <a:latin typeface="Consolas" panose="020B0609020204030204" pitchFamily="49" charset="0"/>
            </a:endParaRPr>
          </a:p>
          <a:p>
            <a:pPr marL="857250" lvl="3" indent="0" algn="just">
              <a:buNone/>
            </a:pPr>
            <a:r>
              <a:rPr lang="zh-TW" altLang="en-US" sz="1700" dirty="0">
                <a:latin typeface="Consolas" panose="020B0609020204030204" pitchFamily="49" charset="0"/>
              </a:rPr>
              <a:t>台灣水果</a:t>
            </a:r>
            <a:r>
              <a:rPr lang="en-US" altLang="zh-TW" sz="1700" dirty="0">
                <a:latin typeface="Consolas" panose="020B0609020204030204" pitchFamily="49" charset="0"/>
              </a:rPr>
              <a:t>: ${</a:t>
            </a:r>
            <a:r>
              <a:rPr lang="en-US" altLang="zh-TW" sz="1700" dirty="0" err="1">
                <a:latin typeface="Consolas" panose="020B0609020204030204" pitchFamily="49" charset="0"/>
              </a:rPr>
              <a:t>taiwanFruit</a:t>
            </a:r>
            <a:r>
              <a:rPr lang="en-US" altLang="zh-TW" sz="1700" dirty="0">
                <a:latin typeface="Consolas" panose="020B0609020204030204" pitchFamily="49" charset="0"/>
              </a:rPr>
              <a:t>[0]}&lt;</a:t>
            </a:r>
            <a:r>
              <a:rPr lang="en-US" altLang="zh-TW" sz="1700" dirty="0" err="1">
                <a:latin typeface="Consolas" panose="020B0609020204030204" pitchFamily="49" charset="0"/>
              </a:rPr>
              <a:t>br</a:t>
            </a:r>
            <a:r>
              <a:rPr lang="en-US" altLang="zh-TW" sz="1700" dirty="0">
                <a:latin typeface="Consolas" panose="020B0609020204030204" pitchFamily="49" charset="0"/>
              </a:rPr>
              <a:t>&gt;</a:t>
            </a:r>
          </a:p>
          <a:p>
            <a:pPr marL="857250" lvl="3" indent="0" algn="just">
              <a:buNone/>
            </a:pPr>
            <a:r>
              <a:rPr lang="zh-TW" altLang="en-US" sz="1700" dirty="0">
                <a:latin typeface="Consolas" panose="020B0609020204030204" pitchFamily="49" charset="0"/>
              </a:rPr>
              <a:t>台灣水果</a:t>
            </a:r>
            <a:r>
              <a:rPr lang="en-US" altLang="zh-TW" sz="1700" dirty="0">
                <a:latin typeface="Consolas" panose="020B0609020204030204" pitchFamily="49" charset="0"/>
              </a:rPr>
              <a:t>: ${</a:t>
            </a:r>
            <a:r>
              <a:rPr lang="en-US" altLang="zh-TW" sz="1700" dirty="0" err="1">
                <a:latin typeface="Consolas" panose="020B0609020204030204" pitchFamily="49" charset="0"/>
              </a:rPr>
              <a:t>taiwanFruit</a:t>
            </a:r>
            <a:r>
              <a:rPr lang="en-US" altLang="zh-TW" sz="1700" dirty="0">
                <a:latin typeface="Consolas" panose="020B0609020204030204" pitchFamily="49" charset="0"/>
              </a:rPr>
              <a:t>[1]}&lt;</a:t>
            </a:r>
            <a:r>
              <a:rPr lang="en-US" altLang="zh-TW" sz="1700" dirty="0" err="1">
                <a:latin typeface="Consolas" panose="020B0609020204030204" pitchFamily="49" charset="0"/>
              </a:rPr>
              <a:t>br</a:t>
            </a:r>
            <a:r>
              <a:rPr lang="en-US" altLang="zh-TW" sz="1700" dirty="0">
                <a:latin typeface="Consolas" panose="020B0609020204030204" pitchFamily="49" charset="0"/>
              </a:rPr>
              <a:t>&gt;</a:t>
            </a:r>
          </a:p>
        </p:txBody>
      </p:sp>
    </p:spTree>
    <p:extLst>
      <p:ext uri="{BB962C8B-B14F-4D97-AF65-F5344CB8AC3E}">
        <p14:creationId xmlns:p14="http://schemas.microsoft.com/office/powerpoint/2010/main" val="226933218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15310" y="385261"/>
            <a:ext cx="9309147" cy="1320800"/>
          </a:xfrm>
        </p:spPr>
        <p:txBody>
          <a:bodyPr/>
          <a:lstStyle/>
          <a:p>
            <a:r>
              <a:rPr lang="en-US" altLang="zh-TW" sz="3600" dirty="0"/>
              <a:t>31-3 </a:t>
            </a:r>
            <a:r>
              <a:rPr lang="en-US" altLang="zh-TW" dirty="0"/>
              <a:t>JavaBean</a:t>
            </a:r>
            <a:r>
              <a:rPr lang="zh-TW" altLang="en-US" dirty="0"/>
              <a:t>物件</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199696" y="1706061"/>
            <a:ext cx="9953297" cy="6344863"/>
          </a:xfrm>
        </p:spPr>
        <p:txBody>
          <a:bodyPr>
            <a:normAutofit/>
          </a:bodyPr>
          <a:lstStyle/>
          <a:p>
            <a:pPr marL="342900" lvl="1" indent="-342900" algn="just"/>
            <a:r>
              <a:rPr lang="en-US" altLang="zh-TW" sz="2000" dirty="0">
                <a:latin typeface="Consolas" panose="020B0609020204030204" pitchFamily="49" charset="0"/>
              </a:rPr>
              <a:t>【</a:t>
            </a:r>
            <a:r>
              <a:rPr lang="zh-TW" altLang="en-US" sz="2000" dirty="0">
                <a:latin typeface="Consolas" panose="020B0609020204030204" pitchFamily="49" charset="0"/>
              </a:rPr>
              <a:t>範例</a:t>
            </a:r>
            <a:r>
              <a:rPr lang="en-US" altLang="zh-TW" sz="2000" dirty="0">
                <a:latin typeface="Consolas" panose="020B0609020204030204" pitchFamily="49" charset="0"/>
              </a:rPr>
              <a:t>】</a:t>
            </a:r>
          </a:p>
          <a:p>
            <a:pPr marL="400050" lvl="2" indent="0" algn="just">
              <a:buNone/>
            </a:pPr>
            <a:r>
              <a:rPr lang="en-US" altLang="zh-TW" sz="2000" dirty="0">
                <a:latin typeface="Consolas" panose="020B0609020204030204" pitchFamily="49" charset="0"/>
              </a:rPr>
              <a:t>&lt;</a:t>
            </a:r>
            <a:r>
              <a:rPr lang="en-US" altLang="zh-TW" sz="2000" dirty="0" err="1">
                <a:latin typeface="Consolas" panose="020B0609020204030204" pitchFamily="49" charset="0"/>
              </a:rPr>
              <a:t>jsp:useBean</a:t>
            </a:r>
            <a:r>
              <a:rPr lang="en-US" altLang="zh-TW" sz="2000" dirty="0">
                <a:latin typeface="Consolas" panose="020B0609020204030204" pitchFamily="49" charset="0"/>
              </a:rPr>
              <a:t> id="</a:t>
            </a:r>
            <a:r>
              <a:rPr lang="en-US" altLang="zh-TW" sz="2000" dirty="0" err="1">
                <a:latin typeface="Consolas" panose="020B0609020204030204" pitchFamily="49" charset="0"/>
              </a:rPr>
              <a:t>purchaseOrder</a:t>
            </a:r>
            <a:r>
              <a:rPr lang="en-US" altLang="zh-TW" sz="2000" dirty="0">
                <a:latin typeface="Consolas" panose="020B0609020204030204" pitchFamily="49" charset="0"/>
              </a:rPr>
              <a:t>" scope="page" class="</a:t>
            </a:r>
            <a:r>
              <a:rPr lang="en-US" altLang="zh-TW" sz="2000" dirty="0" err="1">
                <a:latin typeface="Consolas" panose="020B0609020204030204" pitchFamily="49" charset="0"/>
              </a:rPr>
              <a:t>xxxClass</a:t>
            </a:r>
            <a:r>
              <a:rPr lang="en-US" altLang="zh-TW" sz="2000" dirty="0">
                <a:latin typeface="Consolas" panose="020B0609020204030204" pitchFamily="49" charset="0"/>
              </a:rPr>
              <a:t>" /&gt;</a:t>
            </a:r>
          </a:p>
          <a:p>
            <a:pPr marL="342900" lvl="1" indent="-342900" algn="just"/>
            <a:r>
              <a:rPr lang="zh-TW" altLang="en-US" sz="2000" dirty="0">
                <a:latin typeface="Consolas" panose="020B0609020204030204" pitchFamily="49" charset="0"/>
              </a:rPr>
              <a:t>使用</a:t>
            </a:r>
            <a:r>
              <a:rPr lang="en-US" altLang="zh-TW" sz="2000" dirty="0">
                <a:latin typeface="Consolas" panose="020B0609020204030204" pitchFamily="49" charset="0"/>
              </a:rPr>
              <a:t>EL</a:t>
            </a:r>
            <a:r>
              <a:rPr lang="zh-TW" altLang="en-US" sz="2000" dirty="0">
                <a:latin typeface="Consolas" panose="020B0609020204030204" pitchFamily="49" charset="0"/>
              </a:rPr>
              <a:t>取得方式</a:t>
            </a:r>
            <a:r>
              <a:rPr lang="en-US" altLang="zh-TW" sz="2000" dirty="0">
                <a:latin typeface="Consolas" panose="020B0609020204030204" pitchFamily="49" charset="0"/>
              </a:rPr>
              <a:t>:</a:t>
            </a:r>
          </a:p>
          <a:p>
            <a:pPr marL="400050" lvl="2" indent="0" algn="just">
              <a:buNone/>
            </a:pPr>
            <a:r>
              <a:rPr lang="zh-TW" altLang="en-US" sz="2000" dirty="0">
                <a:latin typeface="Consolas" panose="020B0609020204030204" pitchFamily="49" charset="0"/>
              </a:rPr>
              <a:t>訂單號碼</a:t>
            </a:r>
            <a:r>
              <a:rPr lang="en-US" altLang="zh-TW" sz="2000" dirty="0">
                <a:latin typeface="Consolas" panose="020B0609020204030204" pitchFamily="49" charset="0"/>
              </a:rPr>
              <a:t>:${</a:t>
            </a:r>
            <a:r>
              <a:rPr lang="en-US" altLang="zh-TW" sz="2000" dirty="0" err="1">
                <a:latin typeface="Consolas" panose="020B0609020204030204" pitchFamily="49" charset="0"/>
              </a:rPr>
              <a:t>purchaseOrder.orderNumber</a:t>
            </a:r>
            <a:r>
              <a:rPr lang="en-US" altLang="zh-TW" sz="2000" dirty="0">
                <a:latin typeface="Consolas" panose="020B0609020204030204" pitchFamily="49" charset="0"/>
              </a:rPr>
              <a:t>} &lt;</a:t>
            </a:r>
            <a:r>
              <a:rPr lang="en-US" altLang="zh-TW" sz="2000" dirty="0" err="1">
                <a:latin typeface="Consolas" panose="020B0609020204030204" pitchFamily="49" charset="0"/>
              </a:rPr>
              <a:t>br</a:t>
            </a:r>
            <a:r>
              <a:rPr lang="en-US" altLang="zh-TW" sz="2000" dirty="0">
                <a:latin typeface="Consolas" panose="020B0609020204030204" pitchFamily="49" charset="0"/>
              </a:rPr>
              <a:t>/&gt;</a:t>
            </a:r>
          </a:p>
          <a:p>
            <a:pPr marL="400050" lvl="2" indent="0" algn="just">
              <a:buNone/>
            </a:pPr>
            <a:r>
              <a:rPr lang="zh-TW" altLang="en-US" sz="2000" dirty="0">
                <a:latin typeface="Consolas" panose="020B0609020204030204" pitchFamily="49" charset="0"/>
              </a:rPr>
              <a:t>在</a:t>
            </a:r>
            <a:r>
              <a:rPr lang="en-US" altLang="zh-TW" sz="2000" dirty="0">
                <a:latin typeface="Consolas" panose="020B0609020204030204" pitchFamily="49" charset="0"/>
              </a:rPr>
              <a:t>page</a:t>
            </a:r>
            <a:r>
              <a:rPr lang="zh-TW" altLang="en-US" sz="2000" dirty="0">
                <a:latin typeface="Consolas" panose="020B0609020204030204" pitchFamily="49" charset="0"/>
              </a:rPr>
              <a:t>的範圍中，以</a:t>
            </a:r>
            <a:r>
              <a:rPr lang="en-US" altLang="zh-TW" sz="2000" dirty="0" err="1">
                <a:latin typeface="Consolas" panose="020B0609020204030204" pitchFamily="49" charset="0"/>
              </a:rPr>
              <a:t>purchaseOrder</a:t>
            </a:r>
            <a:r>
              <a:rPr lang="zh-TW" altLang="en-US" sz="2000" dirty="0">
                <a:latin typeface="Consolas" panose="020B0609020204030204" pitchFamily="49" charset="0"/>
              </a:rPr>
              <a:t>屬性找到對應的物件方法</a:t>
            </a:r>
            <a:r>
              <a:rPr lang="en-US" altLang="zh-TW" sz="2000" dirty="0" err="1">
                <a:latin typeface="Consolas" panose="020B0609020204030204" pitchFamily="49" charset="0"/>
              </a:rPr>
              <a:t>getOrderNumber</a:t>
            </a:r>
            <a:r>
              <a:rPr lang="en-US" altLang="zh-TW" sz="2000" dirty="0">
                <a:latin typeface="Consolas" panose="020B0609020204030204" pitchFamily="49" charset="0"/>
              </a:rPr>
              <a:t>()</a:t>
            </a:r>
          </a:p>
          <a:p>
            <a:pPr marL="400050" lvl="2" indent="0" algn="just">
              <a:buNone/>
            </a:pPr>
            <a:r>
              <a:rPr lang="zh-TW" altLang="en-US" sz="2000" dirty="0">
                <a:latin typeface="Consolas" panose="020B0609020204030204" pitchFamily="49" charset="0"/>
              </a:rPr>
              <a:t>取得資料</a:t>
            </a:r>
            <a:endParaRPr lang="en-US" altLang="zh-TW" sz="2000" dirty="0">
              <a:latin typeface="Consolas" panose="020B0609020204030204" pitchFamily="49" charset="0"/>
            </a:endParaRPr>
          </a:p>
        </p:txBody>
      </p:sp>
    </p:spTree>
    <p:extLst>
      <p:ext uri="{BB962C8B-B14F-4D97-AF65-F5344CB8AC3E}">
        <p14:creationId xmlns:p14="http://schemas.microsoft.com/office/powerpoint/2010/main" val="258622320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E208C0-E806-498B-AB05-FDEEAE0FF1EC}"/>
              </a:ext>
            </a:extLst>
          </p:cNvPr>
          <p:cNvSpPr>
            <a:spLocks noGrp="1"/>
          </p:cNvSpPr>
          <p:nvPr>
            <p:ph type="ctrTitle"/>
          </p:nvPr>
        </p:nvSpPr>
        <p:spPr>
          <a:xfrm>
            <a:off x="-95702" y="1202076"/>
            <a:ext cx="10421229" cy="2676241"/>
          </a:xfrm>
        </p:spPr>
        <p:txBody>
          <a:bodyPr>
            <a:normAutofit/>
          </a:bodyPr>
          <a:lstStyle/>
          <a:p>
            <a:pPr algn="ctr"/>
            <a:r>
              <a:rPr lang="en-US" altLang="zh-TW" sz="5400" dirty="0"/>
              <a:t>Module 32</a:t>
            </a:r>
            <a:br>
              <a:rPr lang="en-US" altLang="zh-TW" sz="5400" dirty="0"/>
            </a:br>
            <a:r>
              <a:rPr lang="en-US" altLang="zh-TW" dirty="0"/>
              <a:t>EL</a:t>
            </a:r>
            <a:r>
              <a:rPr lang="zh-TW" altLang="en-US" dirty="0"/>
              <a:t>屬性物件的種類及取得方式</a:t>
            </a:r>
            <a:endParaRPr lang="zh-TW" altLang="en-US" b="1" dirty="0"/>
          </a:p>
        </p:txBody>
      </p:sp>
    </p:spTree>
    <p:extLst>
      <p:ext uri="{BB962C8B-B14F-4D97-AF65-F5344CB8AC3E}">
        <p14:creationId xmlns:p14="http://schemas.microsoft.com/office/powerpoint/2010/main" val="98915191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15311" y="451945"/>
            <a:ext cx="9309147" cy="1320800"/>
          </a:xfrm>
        </p:spPr>
        <p:txBody>
          <a:bodyPr/>
          <a:lstStyle/>
          <a:p>
            <a:r>
              <a:rPr lang="en-US" altLang="zh-TW" sz="3600" dirty="0"/>
              <a:t>32-1 Scope</a:t>
            </a:r>
            <a:r>
              <a:rPr lang="zh-TW" altLang="en-US" sz="3600" dirty="0"/>
              <a:t>物件</a:t>
            </a:r>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41131" y="1212075"/>
            <a:ext cx="8983327" cy="6344863"/>
          </a:xfrm>
        </p:spPr>
        <p:txBody>
          <a:bodyPr>
            <a:normAutofit/>
          </a:bodyPr>
          <a:lstStyle/>
          <a:p>
            <a:pPr marL="457200" lvl="1" indent="-457200" algn="just">
              <a:buFont typeface="+mj-lt"/>
              <a:buAutoNum type="arabicPeriod"/>
            </a:pPr>
            <a:r>
              <a:rPr lang="en-US" altLang="zh-TW" sz="2000" dirty="0" err="1">
                <a:latin typeface="Consolas" panose="020B0609020204030204" pitchFamily="49" charset="0"/>
              </a:rPr>
              <a:t>pageContext</a:t>
            </a:r>
            <a:r>
              <a:rPr lang="en-US" altLang="zh-TW" sz="2000" dirty="0">
                <a:latin typeface="Consolas" panose="020B0609020204030204" pitchFamily="49" charset="0"/>
              </a:rPr>
              <a:t>:</a:t>
            </a:r>
            <a:r>
              <a:rPr lang="zh-TW" altLang="en-US" sz="2000" dirty="0">
                <a:latin typeface="Consolas" panose="020B0609020204030204" pitchFamily="49" charset="0"/>
              </a:rPr>
              <a:t>映射到</a:t>
            </a:r>
            <a:r>
              <a:rPr lang="en-US" altLang="zh-TW" sz="2000" dirty="0" err="1">
                <a:latin typeface="Consolas" panose="020B0609020204030204" pitchFamily="49" charset="0"/>
              </a:rPr>
              <a:t>PageContext</a:t>
            </a:r>
            <a:r>
              <a:rPr lang="zh-TW" altLang="en-US" sz="2000" dirty="0">
                <a:latin typeface="Consolas" panose="020B0609020204030204" pitchFamily="49" charset="0"/>
              </a:rPr>
              <a:t>型別的物件，封裝與</a:t>
            </a:r>
            <a:r>
              <a:rPr lang="en-US" altLang="zh-TW" sz="2000" dirty="0">
                <a:latin typeface="Consolas" panose="020B0609020204030204" pitchFamily="49" charset="0"/>
              </a:rPr>
              <a:t>JSP</a:t>
            </a:r>
            <a:r>
              <a:rPr lang="zh-TW" altLang="en-US" sz="2000" dirty="0">
                <a:latin typeface="Consolas" panose="020B0609020204030204" pitchFamily="49" charset="0"/>
              </a:rPr>
              <a:t>頁面有關的物件</a:t>
            </a:r>
          </a:p>
          <a:p>
            <a:pPr marL="457200" lvl="1" indent="-457200" algn="just">
              <a:buFont typeface="+mj-lt"/>
              <a:buAutoNum type="arabicPeriod"/>
            </a:pPr>
            <a:r>
              <a:rPr lang="en-US" altLang="zh-TW" sz="2000" dirty="0" err="1">
                <a:latin typeface="Consolas" panose="020B0609020204030204" pitchFamily="49" charset="0"/>
              </a:rPr>
              <a:t>pageScope</a:t>
            </a:r>
            <a:r>
              <a:rPr lang="en-US" altLang="zh-TW" sz="2000" dirty="0">
                <a:latin typeface="Consolas" panose="020B0609020204030204" pitchFamily="49" charset="0"/>
              </a:rPr>
              <a:t>:</a:t>
            </a:r>
            <a:r>
              <a:rPr lang="zh-TW" altLang="en-US" sz="2000" dirty="0">
                <a:latin typeface="Consolas" panose="020B0609020204030204" pitchFamily="49" charset="0"/>
              </a:rPr>
              <a:t>映射到一個包含</a:t>
            </a:r>
            <a:r>
              <a:rPr lang="en-US" altLang="zh-TW" sz="2000" dirty="0">
                <a:latin typeface="Consolas" panose="020B0609020204030204" pitchFamily="49" charset="0"/>
              </a:rPr>
              <a:t>page</a:t>
            </a:r>
            <a:r>
              <a:rPr lang="zh-TW" altLang="en-US" sz="2000" dirty="0">
                <a:latin typeface="Consolas" panose="020B0609020204030204" pitchFamily="49" charset="0"/>
              </a:rPr>
              <a:t>範圍的屬性</a:t>
            </a:r>
            <a:r>
              <a:rPr lang="en-US" altLang="zh-TW" sz="2000" dirty="0">
                <a:latin typeface="Consolas" panose="020B0609020204030204" pitchFamily="49" charset="0"/>
              </a:rPr>
              <a:t>(</a:t>
            </a:r>
            <a:r>
              <a:rPr lang="zh-TW" altLang="en-US" sz="2000" dirty="0">
                <a:latin typeface="Consolas" panose="020B0609020204030204" pitchFamily="49" charset="0"/>
              </a:rPr>
              <a:t>識別字串</a:t>
            </a:r>
            <a:r>
              <a:rPr lang="en-US" altLang="zh-TW" sz="2000" dirty="0">
                <a:latin typeface="Consolas" panose="020B0609020204030204" pitchFamily="49" charset="0"/>
              </a:rPr>
              <a:t>)</a:t>
            </a:r>
            <a:r>
              <a:rPr lang="zh-TW" altLang="en-US" sz="2000" dirty="0">
                <a:latin typeface="Consolas" panose="020B0609020204030204" pitchFamily="49" charset="0"/>
              </a:rPr>
              <a:t>與屬性值</a:t>
            </a:r>
            <a:r>
              <a:rPr lang="en-US" altLang="zh-TW" sz="2000" dirty="0">
                <a:latin typeface="Consolas" panose="020B0609020204030204" pitchFamily="49" charset="0"/>
              </a:rPr>
              <a:t>(</a:t>
            </a:r>
            <a:r>
              <a:rPr lang="zh-TW" altLang="en-US" sz="2000" dirty="0">
                <a:latin typeface="Consolas" panose="020B0609020204030204" pitchFamily="49" charset="0"/>
              </a:rPr>
              <a:t>屬性物件</a:t>
            </a:r>
            <a:r>
              <a:rPr lang="en-US" altLang="zh-TW" sz="2000" dirty="0">
                <a:latin typeface="Consolas" panose="020B0609020204030204" pitchFamily="49" charset="0"/>
              </a:rPr>
              <a:t>)</a:t>
            </a:r>
            <a:r>
              <a:rPr lang="zh-TW" altLang="en-US" sz="2000" dirty="0">
                <a:latin typeface="Consolas" panose="020B0609020204030204" pitchFamily="49" charset="0"/>
              </a:rPr>
              <a:t>的</a:t>
            </a:r>
            <a:r>
              <a:rPr lang="en-US" altLang="zh-TW" sz="2000" dirty="0">
                <a:latin typeface="Consolas" panose="020B0609020204030204" pitchFamily="49" charset="0"/>
              </a:rPr>
              <a:t>Map</a:t>
            </a:r>
            <a:r>
              <a:rPr lang="zh-TW" altLang="en-US" sz="2000" dirty="0">
                <a:latin typeface="Consolas" panose="020B0609020204030204" pitchFamily="49" charset="0"/>
              </a:rPr>
              <a:t>物件</a:t>
            </a:r>
          </a:p>
          <a:p>
            <a:pPr marL="457200" lvl="1" indent="-457200" algn="just">
              <a:buFont typeface="+mj-lt"/>
              <a:buAutoNum type="arabicPeriod"/>
            </a:pPr>
            <a:r>
              <a:rPr lang="en-US" altLang="zh-TW" sz="2000" dirty="0" err="1">
                <a:latin typeface="Consolas" panose="020B0609020204030204" pitchFamily="49" charset="0"/>
              </a:rPr>
              <a:t>requestScope</a:t>
            </a:r>
            <a:r>
              <a:rPr lang="en-US" altLang="zh-TW" sz="2000" dirty="0">
                <a:latin typeface="Consolas" panose="020B0609020204030204" pitchFamily="49" charset="0"/>
              </a:rPr>
              <a:t>:</a:t>
            </a:r>
            <a:r>
              <a:rPr lang="zh-TW" altLang="en-US" sz="2000" dirty="0">
                <a:latin typeface="Consolas" panose="020B0609020204030204" pitchFamily="49" charset="0"/>
              </a:rPr>
              <a:t>映射到一個包含</a:t>
            </a:r>
            <a:r>
              <a:rPr lang="en-US" altLang="zh-TW" sz="2000" dirty="0">
                <a:latin typeface="Consolas" panose="020B0609020204030204" pitchFamily="49" charset="0"/>
              </a:rPr>
              <a:t>request</a:t>
            </a:r>
            <a:r>
              <a:rPr lang="zh-TW" altLang="en-US" sz="2000" dirty="0">
                <a:latin typeface="Consolas" panose="020B0609020204030204" pitchFamily="49" charset="0"/>
              </a:rPr>
              <a:t>範圍的屬性</a:t>
            </a:r>
            <a:r>
              <a:rPr lang="en-US" altLang="zh-TW" sz="2000" dirty="0">
                <a:latin typeface="Consolas" panose="020B0609020204030204" pitchFamily="49" charset="0"/>
              </a:rPr>
              <a:t>(</a:t>
            </a:r>
            <a:r>
              <a:rPr lang="zh-TW" altLang="en-US" sz="2000" dirty="0">
                <a:latin typeface="Consolas" panose="020B0609020204030204" pitchFamily="49" charset="0"/>
              </a:rPr>
              <a:t>識別字串</a:t>
            </a:r>
            <a:r>
              <a:rPr lang="en-US" altLang="zh-TW" sz="2000" dirty="0">
                <a:latin typeface="Consolas" panose="020B0609020204030204" pitchFamily="49" charset="0"/>
              </a:rPr>
              <a:t>)</a:t>
            </a:r>
            <a:r>
              <a:rPr lang="zh-TW" altLang="en-US" sz="2000" dirty="0">
                <a:latin typeface="Consolas" panose="020B0609020204030204" pitchFamily="49" charset="0"/>
              </a:rPr>
              <a:t>與屬性值</a:t>
            </a:r>
            <a:r>
              <a:rPr lang="en-US" altLang="zh-TW" sz="2000" dirty="0">
                <a:latin typeface="Consolas" panose="020B0609020204030204" pitchFamily="49" charset="0"/>
              </a:rPr>
              <a:t>(</a:t>
            </a:r>
            <a:r>
              <a:rPr lang="zh-TW" altLang="en-US" sz="2000" dirty="0">
                <a:latin typeface="Consolas" panose="020B0609020204030204" pitchFamily="49" charset="0"/>
              </a:rPr>
              <a:t>屬性物件</a:t>
            </a:r>
            <a:r>
              <a:rPr lang="en-US" altLang="zh-TW" sz="2000" dirty="0">
                <a:latin typeface="Consolas" panose="020B0609020204030204" pitchFamily="49" charset="0"/>
              </a:rPr>
              <a:t>)</a:t>
            </a:r>
            <a:r>
              <a:rPr lang="zh-TW" altLang="en-US" sz="2000" dirty="0">
                <a:latin typeface="Consolas" panose="020B0609020204030204" pitchFamily="49" charset="0"/>
              </a:rPr>
              <a:t>的</a:t>
            </a:r>
            <a:r>
              <a:rPr lang="en-US" altLang="zh-TW" sz="2000" dirty="0">
                <a:latin typeface="Consolas" panose="020B0609020204030204" pitchFamily="49" charset="0"/>
              </a:rPr>
              <a:t>Map</a:t>
            </a:r>
            <a:r>
              <a:rPr lang="zh-TW" altLang="en-US" sz="2000" dirty="0">
                <a:latin typeface="Consolas" panose="020B0609020204030204" pitchFamily="49" charset="0"/>
              </a:rPr>
              <a:t>物件</a:t>
            </a:r>
          </a:p>
          <a:p>
            <a:pPr marL="457200" lvl="1" indent="-457200" algn="just">
              <a:buFont typeface="+mj-lt"/>
              <a:buAutoNum type="arabicPeriod"/>
            </a:pPr>
            <a:r>
              <a:rPr lang="en-US" altLang="zh-TW" sz="2000" dirty="0" err="1">
                <a:latin typeface="Consolas" panose="020B0609020204030204" pitchFamily="49" charset="0"/>
              </a:rPr>
              <a:t>sessionScope</a:t>
            </a:r>
            <a:r>
              <a:rPr lang="en-US" altLang="zh-TW" sz="2000" dirty="0">
                <a:latin typeface="Consolas" panose="020B0609020204030204" pitchFamily="49" charset="0"/>
              </a:rPr>
              <a:t>:</a:t>
            </a:r>
            <a:r>
              <a:rPr lang="zh-TW" altLang="en-US" sz="2000" dirty="0">
                <a:latin typeface="Consolas" panose="020B0609020204030204" pitchFamily="49" charset="0"/>
              </a:rPr>
              <a:t>映射到一個包含</a:t>
            </a:r>
            <a:r>
              <a:rPr lang="en-US" altLang="zh-TW" sz="2000" dirty="0">
                <a:latin typeface="Consolas" panose="020B0609020204030204" pitchFamily="49" charset="0"/>
              </a:rPr>
              <a:t>session</a:t>
            </a:r>
            <a:r>
              <a:rPr lang="zh-TW" altLang="en-US" sz="2000" dirty="0">
                <a:latin typeface="Consolas" panose="020B0609020204030204" pitchFamily="49" charset="0"/>
              </a:rPr>
              <a:t>範圍的屬性</a:t>
            </a:r>
            <a:r>
              <a:rPr lang="en-US" altLang="zh-TW" sz="2000" dirty="0">
                <a:latin typeface="Consolas" panose="020B0609020204030204" pitchFamily="49" charset="0"/>
              </a:rPr>
              <a:t>(</a:t>
            </a:r>
            <a:r>
              <a:rPr lang="zh-TW" altLang="en-US" sz="2000" dirty="0">
                <a:latin typeface="Consolas" panose="020B0609020204030204" pitchFamily="49" charset="0"/>
              </a:rPr>
              <a:t>識別字串</a:t>
            </a:r>
            <a:r>
              <a:rPr lang="en-US" altLang="zh-TW" sz="2000" dirty="0">
                <a:latin typeface="Consolas" panose="020B0609020204030204" pitchFamily="49" charset="0"/>
              </a:rPr>
              <a:t>)</a:t>
            </a:r>
            <a:r>
              <a:rPr lang="zh-TW" altLang="en-US" sz="2000" dirty="0">
                <a:latin typeface="Consolas" panose="020B0609020204030204" pitchFamily="49" charset="0"/>
              </a:rPr>
              <a:t>與屬性值</a:t>
            </a:r>
            <a:r>
              <a:rPr lang="en-US" altLang="zh-TW" sz="2000" dirty="0">
                <a:latin typeface="Consolas" panose="020B0609020204030204" pitchFamily="49" charset="0"/>
              </a:rPr>
              <a:t>(</a:t>
            </a:r>
            <a:r>
              <a:rPr lang="zh-TW" altLang="en-US" sz="2000" dirty="0">
                <a:latin typeface="Consolas" panose="020B0609020204030204" pitchFamily="49" charset="0"/>
              </a:rPr>
              <a:t>屬性物件</a:t>
            </a:r>
            <a:r>
              <a:rPr lang="en-US" altLang="zh-TW" sz="2000" dirty="0">
                <a:latin typeface="Consolas" panose="020B0609020204030204" pitchFamily="49" charset="0"/>
              </a:rPr>
              <a:t>)</a:t>
            </a:r>
            <a:r>
              <a:rPr lang="zh-TW" altLang="en-US" sz="2000" dirty="0">
                <a:latin typeface="Consolas" panose="020B0609020204030204" pitchFamily="49" charset="0"/>
              </a:rPr>
              <a:t>的</a:t>
            </a:r>
            <a:r>
              <a:rPr lang="en-US" altLang="zh-TW" sz="2000" dirty="0">
                <a:latin typeface="Consolas" panose="020B0609020204030204" pitchFamily="49" charset="0"/>
              </a:rPr>
              <a:t>Map</a:t>
            </a:r>
            <a:r>
              <a:rPr lang="zh-TW" altLang="en-US" sz="2000" dirty="0">
                <a:latin typeface="Consolas" panose="020B0609020204030204" pitchFamily="49" charset="0"/>
              </a:rPr>
              <a:t>物件</a:t>
            </a:r>
          </a:p>
          <a:p>
            <a:pPr marL="457200" lvl="1" indent="-457200" algn="just">
              <a:buFont typeface="+mj-lt"/>
              <a:buAutoNum type="arabicPeriod"/>
            </a:pPr>
            <a:r>
              <a:rPr lang="en-US" altLang="zh-TW" sz="2000" dirty="0" err="1">
                <a:latin typeface="Consolas" panose="020B0609020204030204" pitchFamily="49" charset="0"/>
              </a:rPr>
              <a:t>applicationScope</a:t>
            </a:r>
            <a:r>
              <a:rPr lang="en-US" altLang="zh-TW" sz="2000" dirty="0">
                <a:latin typeface="Consolas" panose="020B0609020204030204" pitchFamily="49" charset="0"/>
              </a:rPr>
              <a:t>:</a:t>
            </a:r>
            <a:r>
              <a:rPr lang="zh-TW" altLang="en-US" sz="2000" dirty="0">
                <a:latin typeface="Consolas" panose="020B0609020204030204" pitchFamily="49" charset="0"/>
              </a:rPr>
              <a:t>映射到一個包含</a:t>
            </a:r>
            <a:r>
              <a:rPr lang="en-US" altLang="zh-TW" sz="2000" dirty="0">
                <a:latin typeface="Consolas" panose="020B0609020204030204" pitchFamily="49" charset="0"/>
              </a:rPr>
              <a:t>application</a:t>
            </a:r>
            <a:r>
              <a:rPr lang="zh-TW" altLang="en-US" sz="2000" dirty="0">
                <a:latin typeface="Consolas" panose="020B0609020204030204" pitchFamily="49" charset="0"/>
              </a:rPr>
              <a:t>範圍的屬性</a:t>
            </a:r>
            <a:r>
              <a:rPr lang="en-US" altLang="zh-TW" sz="2000" dirty="0">
                <a:latin typeface="Consolas" panose="020B0609020204030204" pitchFamily="49" charset="0"/>
              </a:rPr>
              <a:t>(</a:t>
            </a:r>
            <a:r>
              <a:rPr lang="zh-TW" altLang="en-US" sz="2000" dirty="0">
                <a:latin typeface="Consolas" panose="020B0609020204030204" pitchFamily="49" charset="0"/>
              </a:rPr>
              <a:t>識別字串</a:t>
            </a:r>
            <a:r>
              <a:rPr lang="en-US" altLang="zh-TW" sz="2000" dirty="0">
                <a:latin typeface="Consolas" panose="020B0609020204030204" pitchFamily="49" charset="0"/>
              </a:rPr>
              <a:t>)</a:t>
            </a:r>
            <a:r>
              <a:rPr lang="zh-TW" altLang="en-US" sz="2000" dirty="0">
                <a:latin typeface="Consolas" panose="020B0609020204030204" pitchFamily="49" charset="0"/>
              </a:rPr>
              <a:t>與屬性值</a:t>
            </a:r>
            <a:r>
              <a:rPr lang="en-US" altLang="zh-TW" sz="2000" dirty="0">
                <a:latin typeface="Consolas" panose="020B0609020204030204" pitchFamily="49" charset="0"/>
              </a:rPr>
              <a:t>(</a:t>
            </a:r>
            <a:r>
              <a:rPr lang="zh-TW" altLang="en-US" sz="2000" dirty="0">
                <a:latin typeface="Consolas" panose="020B0609020204030204" pitchFamily="49" charset="0"/>
              </a:rPr>
              <a:t>屬性物件</a:t>
            </a:r>
            <a:r>
              <a:rPr lang="en-US" altLang="zh-TW" sz="2000" dirty="0">
                <a:latin typeface="Consolas" panose="020B0609020204030204" pitchFamily="49" charset="0"/>
              </a:rPr>
              <a:t>)</a:t>
            </a:r>
            <a:r>
              <a:rPr lang="zh-TW" altLang="en-US" sz="2000" dirty="0">
                <a:latin typeface="Consolas" panose="020B0609020204030204" pitchFamily="49" charset="0"/>
              </a:rPr>
              <a:t>的</a:t>
            </a:r>
            <a:r>
              <a:rPr lang="en-US" altLang="zh-TW" sz="2000" dirty="0">
                <a:latin typeface="Consolas" panose="020B0609020204030204" pitchFamily="49" charset="0"/>
              </a:rPr>
              <a:t>Map</a:t>
            </a:r>
            <a:r>
              <a:rPr lang="zh-TW" altLang="en-US" sz="2000" dirty="0">
                <a:latin typeface="Consolas" panose="020B0609020204030204" pitchFamily="49" charset="0"/>
              </a:rPr>
              <a:t>物件</a:t>
            </a:r>
            <a:endParaRPr lang="en-US" altLang="zh-TW" sz="2000" dirty="0">
              <a:latin typeface="Consolas" panose="020B0609020204030204" pitchFamily="49" charset="0"/>
            </a:endParaRPr>
          </a:p>
        </p:txBody>
      </p:sp>
    </p:spTree>
    <p:extLst>
      <p:ext uri="{BB962C8B-B14F-4D97-AF65-F5344CB8AC3E}">
        <p14:creationId xmlns:p14="http://schemas.microsoft.com/office/powerpoint/2010/main" val="294762998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15311" y="451945"/>
            <a:ext cx="9309147" cy="1320800"/>
          </a:xfrm>
        </p:spPr>
        <p:txBody>
          <a:bodyPr/>
          <a:lstStyle/>
          <a:p>
            <a:r>
              <a:rPr lang="en-US" altLang="zh-TW" sz="3600" dirty="0"/>
              <a:t>32-2 param</a:t>
            </a:r>
            <a:r>
              <a:rPr lang="zh-TW" altLang="en-US" sz="3600" dirty="0"/>
              <a:t>物件</a:t>
            </a:r>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41131" y="1212075"/>
            <a:ext cx="8983327" cy="6344863"/>
          </a:xfrm>
        </p:spPr>
        <p:txBody>
          <a:bodyPr>
            <a:normAutofit/>
          </a:bodyPr>
          <a:lstStyle/>
          <a:p>
            <a:pPr marL="342900" lvl="1" indent="-342900" algn="just"/>
            <a:r>
              <a:rPr lang="en-US" altLang="zh-TW" sz="2000" dirty="0">
                <a:latin typeface="Consolas" panose="020B0609020204030204" pitchFamily="49" charset="0"/>
              </a:rPr>
              <a:t>param:</a:t>
            </a:r>
            <a:r>
              <a:rPr lang="zh-TW" altLang="en-US" sz="2000" dirty="0">
                <a:latin typeface="Consolas" panose="020B0609020204030204" pitchFamily="49" charset="0"/>
              </a:rPr>
              <a:t>映射到一個包含請求參數與對應的參數值的</a:t>
            </a:r>
            <a:r>
              <a:rPr lang="en-US" altLang="zh-TW" sz="2000" dirty="0">
                <a:latin typeface="Consolas" panose="020B0609020204030204" pitchFamily="49" charset="0"/>
              </a:rPr>
              <a:t>Map</a:t>
            </a:r>
            <a:r>
              <a:rPr lang="zh-TW" altLang="en-US" sz="2000" dirty="0">
                <a:latin typeface="Consolas" panose="020B0609020204030204" pitchFamily="49" charset="0"/>
              </a:rPr>
              <a:t>物件，相當於使用</a:t>
            </a:r>
            <a:r>
              <a:rPr lang="en-US" altLang="zh-TW" sz="2000" dirty="0" err="1">
                <a:latin typeface="Consolas" panose="020B0609020204030204" pitchFamily="49" charset="0"/>
              </a:rPr>
              <a:t>request.getParameter</a:t>
            </a:r>
            <a:r>
              <a:rPr lang="en-US" altLang="zh-TW" sz="2000" dirty="0">
                <a:latin typeface="Consolas" panose="020B0609020204030204" pitchFamily="49" charset="0"/>
              </a:rPr>
              <a:t>("</a:t>
            </a:r>
            <a:r>
              <a:rPr lang="zh-TW" altLang="en-US" sz="2000" dirty="0">
                <a:latin typeface="Consolas" panose="020B0609020204030204" pitchFamily="49" charset="0"/>
              </a:rPr>
              <a:t>參數名稱</a:t>
            </a:r>
            <a:r>
              <a:rPr lang="en-US" altLang="zh-TW" sz="2000" dirty="0">
                <a:latin typeface="Consolas" panose="020B0609020204030204" pitchFamily="49" charset="0"/>
              </a:rPr>
              <a:t>");</a:t>
            </a:r>
          </a:p>
          <a:p>
            <a:pPr marL="342900" lvl="1" indent="-342900" algn="just"/>
            <a:r>
              <a:rPr lang="zh-TW" altLang="en-US" sz="2000" dirty="0">
                <a:latin typeface="Consolas" panose="020B0609020204030204" pitchFamily="49" charset="0"/>
              </a:rPr>
              <a:t>例如</a:t>
            </a:r>
            <a:r>
              <a:rPr lang="en-US" altLang="zh-TW" sz="2000" dirty="0">
                <a:latin typeface="Consolas" panose="020B0609020204030204" pitchFamily="49" charset="0"/>
              </a:rPr>
              <a:t>:${param.</a:t>
            </a:r>
            <a:r>
              <a:rPr lang="zh-TW" altLang="en-US" sz="2000" dirty="0">
                <a:latin typeface="Consolas" panose="020B0609020204030204" pitchFamily="49" charset="0"/>
              </a:rPr>
              <a:t>參數名稱</a:t>
            </a:r>
            <a:r>
              <a:rPr lang="en-US" altLang="zh-TW" sz="2000" dirty="0">
                <a:latin typeface="Consolas" panose="020B0609020204030204" pitchFamily="49" charset="0"/>
              </a:rPr>
              <a:t>}</a:t>
            </a:r>
          </a:p>
        </p:txBody>
      </p:sp>
    </p:spTree>
    <p:extLst>
      <p:ext uri="{BB962C8B-B14F-4D97-AF65-F5344CB8AC3E}">
        <p14:creationId xmlns:p14="http://schemas.microsoft.com/office/powerpoint/2010/main" val="191394121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15311" y="451945"/>
            <a:ext cx="9309147" cy="1320800"/>
          </a:xfrm>
        </p:spPr>
        <p:txBody>
          <a:bodyPr/>
          <a:lstStyle/>
          <a:p>
            <a:r>
              <a:rPr lang="en-US" altLang="zh-TW" sz="3600" dirty="0"/>
              <a:t>32-3 cookie</a:t>
            </a:r>
            <a:r>
              <a:rPr lang="zh-TW" altLang="en-US" sz="3600" dirty="0"/>
              <a:t>物件</a:t>
            </a:r>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41131" y="1212075"/>
            <a:ext cx="8983327" cy="6344863"/>
          </a:xfrm>
        </p:spPr>
        <p:txBody>
          <a:bodyPr>
            <a:normAutofit/>
          </a:bodyPr>
          <a:lstStyle/>
          <a:p>
            <a:pPr marL="342900" lvl="1" indent="-342900" algn="just"/>
            <a:r>
              <a:rPr lang="en-US" altLang="zh-TW" sz="2000" dirty="0">
                <a:latin typeface="Consolas" panose="020B0609020204030204" pitchFamily="49" charset="0"/>
              </a:rPr>
              <a:t>cookie:</a:t>
            </a:r>
            <a:r>
              <a:rPr lang="zh-TW" altLang="en-US" sz="2000" dirty="0">
                <a:latin typeface="Consolas" panose="020B0609020204030204" pitchFamily="49" charset="0"/>
              </a:rPr>
              <a:t>映射到一個包含</a:t>
            </a:r>
            <a:r>
              <a:rPr lang="en-US" altLang="zh-TW" sz="2000" dirty="0">
                <a:latin typeface="Consolas" panose="020B0609020204030204" pitchFamily="49" charset="0"/>
              </a:rPr>
              <a:t>cookie</a:t>
            </a:r>
            <a:r>
              <a:rPr lang="zh-TW" altLang="en-US" sz="2000" dirty="0">
                <a:latin typeface="Consolas" panose="020B0609020204030204" pitchFamily="49" charset="0"/>
              </a:rPr>
              <a:t>名稱與對應值的</a:t>
            </a:r>
            <a:r>
              <a:rPr lang="en-US" altLang="zh-TW" sz="2000" dirty="0">
                <a:latin typeface="Consolas" panose="020B0609020204030204" pitchFamily="49" charset="0"/>
              </a:rPr>
              <a:t>Map</a:t>
            </a:r>
            <a:r>
              <a:rPr lang="zh-TW" altLang="en-US" sz="2000" dirty="0">
                <a:latin typeface="Consolas" panose="020B0609020204030204" pitchFamily="49" charset="0"/>
              </a:rPr>
              <a:t>物件</a:t>
            </a:r>
          </a:p>
          <a:p>
            <a:pPr marL="342900" lvl="1" indent="-342900" algn="just"/>
            <a:r>
              <a:rPr lang="zh-TW" altLang="en-US" sz="2000" dirty="0">
                <a:latin typeface="Consolas" panose="020B0609020204030204" pitchFamily="49" charset="0"/>
              </a:rPr>
              <a:t>例如</a:t>
            </a:r>
            <a:r>
              <a:rPr lang="en-US" altLang="zh-TW" sz="2000" dirty="0">
                <a:latin typeface="Consolas" panose="020B0609020204030204" pitchFamily="49" charset="0"/>
              </a:rPr>
              <a:t>: ${</a:t>
            </a:r>
            <a:r>
              <a:rPr lang="en-US" altLang="zh-TW" sz="2000" dirty="0" err="1">
                <a:latin typeface="Consolas" panose="020B0609020204030204" pitchFamily="49" charset="0"/>
              </a:rPr>
              <a:t>cookie.name.value</a:t>
            </a:r>
            <a:r>
              <a:rPr lang="en-US" altLang="zh-TW" sz="2000" dirty="0">
                <a:latin typeface="Consolas" panose="020B0609020204030204" pitchFamily="49" charset="0"/>
              </a:rPr>
              <a:t>} </a:t>
            </a:r>
            <a:r>
              <a:rPr lang="zh-TW" altLang="en-US" sz="2000" dirty="0">
                <a:latin typeface="Consolas" panose="020B0609020204030204" pitchFamily="49" charset="0"/>
              </a:rPr>
              <a:t>取得儲存於</a:t>
            </a:r>
            <a:r>
              <a:rPr lang="en-US" altLang="zh-TW" sz="2000" dirty="0">
                <a:latin typeface="Consolas" panose="020B0609020204030204" pitchFamily="49" charset="0"/>
              </a:rPr>
              <a:t>cookie</a:t>
            </a:r>
            <a:r>
              <a:rPr lang="zh-TW" altLang="en-US" sz="2000" dirty="0">
                <a:latin typeface="Consolas" panose="020B0609020204030204" pitchFamily="49" charset="0"/>
              </a:rPr>
              <a:t>內</a:t>
            </a:r>
            <a:r>
              <a:rPr lang="en-US" altLang="zh-TW" sz="2000" dirty="0">
                <a:latin typeface="Consolas" panose="020B0609020204030204" pitchFamily="49" charset="0"/>
              </a:rPr>
              <a:t>name</a:t>
            </a:r>
            <a:r>
              <a:rPr lang="zh-TW" altLang="en-US" sz="2000" dirty="0">
                <a:latin typeface="Consolas" panose="020B0609020204030204" pitchFamily="49" charset="0"/>
              </a:rPr>
              <a:t>的變數值</a:t>
            </a:r>
            <a:endParaRPr lang="en-US" altLang="zh-TW" sz="2000" dirty="0">
              <a:latin typeface="Consolas" panose="020B0609020204030204" pitchFamily="49" charset="0"/>
            </a:endParaRPr>
          </a:p>
        </p:txBody>
      </p:sp>
    </p:spTree>
    <p:extLst>
      <p:ext uri="{BB962C8B-B14F-4D97-AF65-F5344CB8AC3E}">
        <p14:creationId xmlns:p14="http://schemas.microsoft.com/office/powerpoint/2010/main" val="214970672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E208C0-E806-498B-AB05-FDEEAE0FF1EC}"/>
              </a:ext>
            </a:extLst>
          </p:cNvPr>
          <p:cNvSpPr>
            <a:spLocks noGrp="1"/>
          </p:cNvSpPr>
          <p:nvPr>
            <p:ph type="ctrTitle"/>
          </p:nvPr>
        </p:nvSpPr>
        <p:spPr>
          <a:xfrm>
            <a:off x="-95702" y="1202076"/>
            <a:ext cx="10421229" cy="2676241"/>
          </a:xfrm>
        </p:spPr>
        <p:txBody>
          <a:bodyPr>
            <a:normAutofit/>
          </a:bodyPr>
          <a:lstStyle/>
          <a:p>
            <a:pPr algn="ctr"/>
            <a:r>
              <a:rPr lang="en-US" altLang="zh-TW" sz="5400" dirty="0"/>
              <a:t>Module 33</a:t>
            </a:r>
            <a:br>
              <a:rPr lang="en-US" altLang="zh-TW" sz="5400" dirty="0"/>
            </a:br>
            <a:r>
              <a:rPr lang="en-US" altLang="zh-TW" dirty="0"/>
              <a:t>JSTL</a:t>
            </a:r>
            <a:r>
              <a:rPr lang="zh-TW" altLang="en-US" dirty="0"/>
              <a:t>標準標籤函式庫基礎</a:t>
            </a:r>
            <a:endParaRPr lang="zh-TW" altLang="en-US" b="1" dirty="0"/>
          </a:p>
        </p:txBody>
      </p:sp>
    </p:spTree>
    <p:extLst>
      <p:ext uri="{BB962C8B-B14F-4D97-AF65-F5344CB8AC3E}">
        <p14:creationId xmlns:p14="http://schemas.microsoft.com/office/powerpoint/2010/main" val="141037540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8596668" cy="1320800"/>
          </a:xfrm>
        </p:spPr>
        <p:txBody>
          <a:bodyPr/>
          <a:lstStyle/>
          <a:p>
            <a:r>
              <a:rPr lang="en-US" altLang="zh-TW" sz="3600" dirty="0"/>
              <a:t>2-2 </a:t>
            </a:r>
            <a:r>
              <a:rPr lang="zh-TW" altLang="en-US" sz="3600" dirty="0"/>
              <a:t>動態網頁設計環境的安裝與設定</a:t>
            </a:r>
            <a:r>
              <a:rPr lang="en-US" altLang="zh-TW" dirty="0"/>
              <a:t>(6)</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76088" y="660400"/>
            <a:ext cx="9668742" cy="4807002"/>
          </a:xfrm>
        </p:spPr>
        <p:txBody>
          <a:bodyPr>
            <a:normAutofit/>
          </a:bodyPr>
          <a:lstStyle/>
          <a:p>
            <a:pPr marL="0" indent="0">
              <a:buNone/>
            </a:pPr>
            <a:r>
              <a:rPr lang="zh-TW" altLang="en-US" sz="2000" dirty="0"/>
              <a:t>測試伺服器</a:t>
            </a:r>
            <a:endParaRPr lang="en-US" altLang="zh-TW" sz="2000" dirty="0"/>
          </a:p>
        </p:txBody>
      </p:sp>
      <p:pic>
        <p:nvPicPr>
          <p:cNvPr id="7" name="圖片 6">
            <a:extLst>
              <a:ext uri="{FF2B5EF4-FFF2-40B4-BE49-F238E27FC236}">
                <a16:creationId xmlns:a16="http://schemas.microsoft.com/office/drawing/2014/main" id="{524D764C-6670-494F-8FFC-40C8E3537F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76088" y="1099307"/>
            <a:ext cx="10768981" cy="5575189"/>
          </a:xfrm>
          <a:prstGeom prst="rect">
            <a:avLst/>
          </a:prstGeom>
        </p:spPr>
      </p:pic>
    </p:spTree>
    <p:extLst>
      <p:ext uri="{BB962C8B-B14F-4D97-AF65-F5344CB8AC3E}">
        <p14:creationId xmlns:p14="http://schemas.microsoft.com/office/powerpoint/2010/main" val="84655521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15311" y="451945"/>
            <a:ext cx="9309147" cy="1320800"/>
          </a:xfrm>
        </p:spPr>
        <p:txBody>
          <a:bodyPr/>
          <a:lstStyle/>
          <a:p>
            <a:r>
              <a:rPr lang="en-US" altLang="zh-TW" sz="3600" dirty="0"/>
              <a:t>33-1: JSTL</a:t>
            </a:r>
            <a:r>
              <a:rPr lang="zh-TW" altLang="en-US" sz="3600" dirty="0"/>
              <a:t>標準標籤函式庫簡介</a:t>
            </a:r>
            <a:endParaRPr lang="en-US" altLang="zh-TW" sz="3600" dirty="0"/>
          </a:p>
        </p:txBody>
      </p:sp>
      <p:sp>
        <p:nvSpPr>
          <p:cNvPr id="4" name="內容版面配置區 3">
            <a:extLst>
              <a:ext uri="{FF2B5EF4-FFF2-40B4-BE49-F238E27FC236}">
                <a16:creationId xmlns:a16="http://schemas.microsoft.com/office/drawing/2014/main" id="{9B8D6462-3428-4CF0-A9D9-6E0A98E22B55}"/>
              </a:ext>
            </a:extLst>
          </p:cNvPr>
          <p:cNvSpPr>
            <a:spLocks noGrp="1"/>
          </p:cNvSpPr>
          <p:nvPr>
            <p:ph idx="1"/>
          </p:nvPr>
        </p:nvSpPr>
        <p:spPr>
          <a:xfrm>
            <a:off x="169820" y="1488613"/>
            <a:ext cx="9454638" cy="3880773"/>
          </a:xfrm>
        </p:spPr>
        <p:txBody>
          <a:bodyPr>
            <a:normAutofit/>
          </a:bodyPr>
          <a:lstStyle/>
          <a:p>
            <a:r>
              <a:rPr lang="en-US" altLang="zh-TW" sz="2000" dirty="0"/>
              <a:t>JSTL</a:t>
            </a:r>
            <a:r>
              <a:rPr lang="zh-TW" altLang="en-US" sz="2000" dirty="0"/>
              <a:t>為一個的通用標準標籤庫，包含許多經常使用的功能，搭配</a:t>
            </a:r>
            <a:r>
              <a:rPr lang="en-US" altLang="zh-TW" sz="2000" dirty="0"/>
              <a:t>Expression Language(EL</a:t>
            </a:r>
            <a:r>
              <a:rPr lang="zh-TW" altLang="en-US" sz="2000" dirty="0"/>
              <a:t>運算式語言</a:t>
            </a:r>
            <a:r>
              <a:rPr lang="en-US" altLang="zh-TW" sz="2000" dirty="0"/>
              <a:t>)</a:t>
            </a:r>
            <a:r>
              <a:rPr lang="zh-TW" altLang="en-US" sz="2000" dirty="0"/>
              <a:t>，可用來取代大多數的</a:t>
            </a:r>
            <a:r>
              <a:rPr lang="en-US" altLang="zh-TW" sz="2000" dirty="0"/>
              <a:t>Scripting Elements</a:t>
            </a:r>
            <a:r>
              <a:rPr lang="zh-TW" altLang="en-US" sz="2000" dirty="0"/>
              <a:t>與</a:t>
            </a:r>
            <a:r>
              <a:rPr lang="en-US" altLang="zh-TW" sz="2000" dirty="0"/>
              <a:t>Standard Actions</a:t>
            </a:r>
            <a:r>
              <a:rPr lang="zh-TW" altLang="en-US" sz="2000" dirty="0"/>
              <a:t>，例如</a:t>
            </a:r>
            <a:r>
              <a:rPr lang="en-US" altLang="zh-TW" sz="2000" dirty="0"/>
              <a:t>:</a:t>
            </a:r>
            <a:r>
              <a:rPr lang="zh-TW" altLang="en-US" sz="2000" dirty="0"/>
              <a:t>流程控制、輸入輸出，</a:t>
            </a:r>
            <a:r>
              <a:rPr lang="en-US" altLang="zh-TW" sz="2000" dirty="0"/>
              <a:t>XML</a:t>
            </a:r>
            <a:r>
              <a:rPr lang="zh-TW" altLang="en-US" sz="2000" dirty="0"/>
              <a:t>處理及</a:t>
            </a:r>
            <a:r>
              <a:rPr lang="en-US" altLang="zh-TW" sz="2000" dirty="0"/>
              <a:t>SQL</a:t>
            </a:r>
            <a:r>
              <a:rPr lang="zh-TW" altLang="en-US" sz="2000" dirty="0"/>
              <a:t>等功能，程式設計師不需要開發重複的功能，可簡化程式的複雜度便於維護並增加程式設計的一致性。 </a:t>
            </a:r>
            <a:r>
              <a:rPr lang="en-US" altLang="zh-TW" sz="2000" dirty="0"/>
              <a:t>JSTL</a:t>
            </a:r>
            <a:r>
              <a:rPr lang="zh-TW" altLang="en-US" sz="2000" dirty="0"/>
              <a:t>標籤的都以</a:t>
            </a:r>
            <a:r>
              <a:rPr lang="en-US" altLang="zh-TW" sz="2000" dirty="0"/>
              <a:t>Java</a:t>
            </a:r>
            <a:r>
              <a:rPr lang="zh-TW" altLang="en-US" sz="2000" dirty="0"/>
              <a:t>程式在背後運作，完成標籤所需要的功能，由於</a:t>
            </a:r>
            <a:r>
              <a:rPr lang="en-US" altLang="zh-TW" sz="2000" dirty="0"/>
              <a:t>JSP</a:t>
            </a:r>
            <a:r>
              <a:rPr lang="zh-TW" altLang="en-US" sz="2000" dirty="0"/>
              <a:t>本身並未包含</a:t>
            </a:r>
            <a:r>
              <a:rPr lang="en-US" altLang="zh-TW" sz="2000" dirty="0"/>
              <a:t>JSTL</a:t>
            </a:r>
            <a:r>
              <a:rPr lang="zh-TW" altLang="en-US" sz="2000" dirty="0"/>
              <a:t>的標準規範，因此必須另外下載</a:t>
            </a:r>
            <a:r>
              <a:rPr lang="en-US" altLang="zh-TW" sz="2000" dirty="0"/>
              <a:t>JSTL</a:t>
            </a:r>
            <a:r>
              <a:rPr lang="zh-TW" altLang="en-US" sz="2000" dirty="0"/>
              <a:t>的</a:t>
            </a:r>
            <a:r>
              <a:rPr lang="en-US" altLang="zh-TW" sz="2000" dirty="0"/>
              <a:t>API</a:t>
            </a:r>
            <a:r>
              <a:rPr lang="zh-TW" altLang="en-US" sz="2000" dirty="0"/>
              <a:t>與實作</a:t>
            </a:r>
          </a:p>
        </p:txBody>
      </p:sp>
    </p:spTree>
    <p:extLst>
      <p:ext uri="{BB962C8B-B14F-4D97-AF65-F5344CB8AC3E}">
        <p14:creationId xmlns:p14="http://schemas.microsoft.com/office/powerpoint/2010/main" val="407712714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15311" y="451945"/>
            <a:ext cx="9309147" cy="1320800"/>
          </a:xfrm>
        </p:spPr>
        <p:txBody>
          <a:bodyPr/>
          <a:lstStyle/>
          <a:p>
            <a:r>
              <a:rPr lang="en-US" altLang="zh-TW" sz="3600" dirty="0"/>
              <a:t>33-2: JSTL</a:t>
            </a:r>
            <a:r>
              <a:rPr lang="zh-TW" altLang="en-US" sz="3600" dirty="0"/>
              <a:t>標準標籤函式庫</a:t>
            </a:r>
            <a:r>
              <a:rPr lang="en-US" altLang="zh-TW" sz="3600" dirty="0"/>
              <a:t>Library</a:t>
            </a:r>
          </a:p>
        </p:txBody>
      </p:sp>
      <p:graphicFrame>
        <p:nvGraphicFramePr>
          <p:cNvPr id="6" name="表格 6">
            <a:extLst>
              <a:ext uri="{FF2B5EF4-FFF2-40B4-BE49-F238E27FC236}">
                <a16:creationId xmlns:a16="http://schemas.microsoft.com/office/drawing/2014/main" id="{0F35C614-DD8F-4911-B0CF-5655C3E406BB}"/>
              </a:ext>
            </a:extLst>
          </p:cNvPr>
          <p:cNvGraphicFramePr>
            <a:graphicFrameLocks noGrp="1"/>
          </p:cNvGraphicFramePr>
          <p:nvPr>
            <p:ph idx="1"/>
            <p:extLst>
              <p:ext uri="{D42A27DB-BD31-4B8C-83A1-F6EECF244321}">
                <p14:modId xmlns:p14="http://schemas.microsoft.com/office/powerpoint/2010/main" val="1744363791"/>
              </p:ext>
            </p:extLst>
          </p:nvPr>
        </p:nvGraphicFramePr>
        <p:xfrm>
          <a:off x="677863" y="2160588"/>
          <a:ext cx="8596311" cy="1651000"/>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1440450579"/>
                    </a:ext>
                  </a:extLst>
                </a:gridCol>
                <a:gridCol w="2865437">
                  <a:extLst>
                    <a:ext uri="{9D8B030D-6E8A-4147-A177-3AD203B41FA5}">
                      <a16:colId xmlns:a16="http://schemas.microsoft.com/office/drawing/2014/main" val="1129341496"/>
                    </a:ext>
                  </a:extLst>
                </a:gridCol>
                <a:gridCol w="2865437">
                  <a:extLst>
                    <a:ext uri="{9D8B030D-6E8A-4147-A177-3AD203B41FA5}">
                      <a16:colId xmlns:a16="http://schemas.microsoft.com/office/drawing/2014/main" val="3112380717"/>
                    </a:ext>
                  </a:extLst>
                </a:gridCol>
              </a:tblGrid>
              <a:tr h="370840">
                <a:tc>
                  <a:txBody>
                    <a:bodyPr/>
                    <a:lstStyle/>
                    <a:p>
                      <a:pPr algn="ctr"/>
                      <a:r>
                        <a:rPr lang="en-US" altLang="zh-TW" dirty="0"/>
                        <a:t>JSTL</a:t>
                      </a:r>
                      <a:r>
                        <a:rPr lang="zh-TW" altLang="en-US" dirty="0"/>
                        <a:t>版本</a:t>
                      </a:r>
                    </a:p>
                  </a:txBody>
                  <a:tcPr anchor="ctr"/>
                </a:tc>
                <a:tc>
                  <a:txBody>
                    <a:bodyPr/>
                    <a:lstStyle/>
                    <a:p>
                      <a:pPr algn="ctr"/>
                      <a:r>
                        <a:rPr lang="en-US" altLang="zh-TW" dirty="0"/>
                        <a:t>JSTL API</a:t>
                      </a:r>
                      <a:r>
                        <a:rPr lang="zh-TW" altLang="en-US" dirty="0"/>
                        <a:t>與實作</a:t>
                      </a:r>
                    </a:p>
                  </a:txBody>
                  <a:tcPr anchor="ctr"/>
                </a:tc>
                <a:tc>
                  <a:txBody>
                    <a:bodyPr/>
                    <a:lstStyle/>
                    <a:p>
                      <a:pPr algn="ctr"/>
                      <a:r>
                        <a:rPr lang="zh-TW" altLang="en-US" dirty="0"/>
                        <a:t>支援版本</a:t>
                      </a:r>
                    </a:p>
                  </a:txBody>
                  <a:tcPr anchor="ctr"/>
                </a:tc>
                <a:extLst>
                  <a:ext uri="{0D108BD9-81ED-4DB2-BD59-A6C34878D82A}">
                    <a16:rowId xmlns:a16="http://schemas.microsoft.com/office/drawing/2014/main" val="546704609"/>
                  </a:ext>
                </a:extLst>
              </a:tr>
              <a:tr h="370840">
                <a:tc>
                  <a:txBody>
                    <a:bodyPr/>
                    <a:lstStyle/>
                    <a:p>
                      <a:pPr algn="ctr"/>
                      <a:r>
                        <a:rPr lang="en-US" altLang="zh-TW" dirty="0"/>
                        <a:t>JSTL 1.2</a:t>
                      </a:r>
                      <a:endParaRPr lang="zh-TW" altLang="en-US" dirty="0"/>
                    </a:p>
                  </a:txBody>
                  <a:tcPr anchor="ctr"/>
                </a:tc>
                <a:tc>
                  <a:txBody>
                    <a:bodyPr/>
                    <a:lstStyle/>
                    <a:p>
                      <a:pPr algn="l"/>
                      <a:r>
                        <a:rPr lang="en-US" altLang="zh-TW" dirty="0"/>
                        <a:t> jstl-1.2.1.jar</a:t>
                      </a:r>
                    </a:p>
                    <a:p>
                      <a:pPr algn="l"/>
                      <a:r>
                        <a:rPr lang="en-US" altLang="zh-TW" dirty="0"/>
                        <a:t>jstl-api-1.2.1.jar</a:t>
                      </a:r>
                      <a:endParaRPr lang="zh-TW" altLang="en-US" dirty="0"/>
                    </a:p>
                  </a:txBody>
                  <a:tcPr anchor="ctr"/>
                </a:tc>
                <a:tc>
                  <a:txBody>
                    <a:bodyPr/>
                    <a:lstStyle/>
                    <a:p>
                      <a:pPr algn="l"/>
                      <a:r>
                        <a:rPr lang="en-US" altLang="zh-TW" dirty="0"/>
                        <a:t>Servlet 2.5</a:t>
                      </a:r>
                      <a:r>
                        <a:rPr lang="zh-TW" altLang="en-US" dirty="0"/>
                        <a:t>以上</a:t>
                      </a:r>
                    </a:p>
                    <a:p>
                      <a:pPr algn="l"/>
                      <a:r>
                        <a:rPr lang="en-US" altLang="zh-TW" dirty="0" err="1"/>
                        <a:t>JavaServer</a:t>
                      </a:r>
                      <a:r>
                        <a:rPr lang="en-US" altLang="zh-TW" dirty="0"/>
                        <a:t> Pages 2.1</a:t>
                      </a:r>
                      <a:r>
                        <a:rPr lang="zh-TW" altLang="en-US" dirty="0"/>
                        <a:t>以上</a:t>
                      </a:r>
                    </a:p>
                  </a:txBody>
                  <a:tcPr anchor="ctr"/>
                </a:tc>
                <a:extLst>
                  <a:ext uri="{0D108BD9-81ED-4DB2-BD59-A6C34878D82A}">
                    <a16:rowId xmlns:a16="http://schemas.microsoft.com/office/drawing/2014/main" val="1573928064"/>
                  </a:ext>
                </a:extLst>
              </a:tr>
              <a:tr h="370840">
                <a:tc>
                  <a:txBody>
                    <a:bodyPr/>
                    <a:lstStyle/>
                    <a:p>
                      <a:pPr algn="ctr"/>
                      <a:r>
                        <a:rPr lang="en-US" altLang="zh-TW" dirty="0"/>
                        <a:t>JSTL 1.1</a:t>
                      </a:r>
                      <a:endParaRPr lang="zh-TW" altLang="en-US" dirty="0"/>
                    </a:p>
                  </a:txBody>
                  <a:tcPr anchor="ctr"/>
                </a:tc>
                <a:tc>
                  <a:txBody>
                    <a:bodyPr/>
                    <a:lstStyle/>
                    <a:p>
                      <a:pPr algn="l"/>
                      <a:r>
                        <a:rPr lang="en-US" altLang="zh-TW" dirty="0"/>
                        <a:t>jstl.jar</a:t>
                      </a:r>
                    </a:p>
                    <a:p>
                      <a:pPr algn="l"/>
                      <a:r>
                        <a:rPr lang="en-US" altLang="zh-TW" dirty="0"/>
                        <a:t>standard.jar</a:t>
                      </a:r>
                      <a:endParaRPr lang="zh-TW" altLang="en-US" dirty="0"/>
                    </a:p>
                  </a:txBody>
                  <a:tcPr anchor="ctr"/>
                </a:tc>
                <a:tc>
                  <a:txBody>
                    <a:bodyPr/>
                    <a:lstStyle/>
                    <a:p>
                      <a:pPr algn="l"/>
                      <a:r>
                        <a:rPr lang="en-US" altLang="zh-TW" dirty="0"/>
                        <a:t>Servlet 2.4</a:t>
                      </a:r>
                      <a:r>
                        <a:rPr lang="zh-TW" altLang="en-US" dirty="0"/>
                        <a:t>以上</a:t>
                      </a:r>
                    </a:p>
                    <a:p>
                      <a:pPr algn="l"/>
                      <a:r>
                        <a:rPr lang="en-US" altLang="zh-TW" dirty="0" err="1"/>
                        <a:t>JavaServer</a:t>
                      </a:r>
                      <a:r>
                        <a:rPr lang="en-US" altLang="zh-TW" dirty="0"/>
                        <a:t> Pages 2.0</a:t>
                      </a:r>
                      <a:r>
                        <a:rPr lang="zh-TW" altLang="en-US" dirty="0"/>
                        <a:t>以上</a:t>
                      </a:r>
                    </a:p>
                  </a:txBody>
                  <a:tcPr anchor="ctr"/>
                </a:tc>
                <a:extLst>
                  <a:ext uri="{0D108BD9-81ED-4DB2-BD59-A6C34878D82A}">
                    <a16:rowId xmlns:a16="http://schemas.microsoft.com/office/drawing/2014/main" val="386599551"/>
                  </a:ext>
                </a:extLst>
              </a:tr>
            </a:tbl>
          </a:graphicData>
        </a:graphic>
      </p:graphicFrame>
    </p:spTree>
    <p:extLst>
      <p:ext uri="{BB962C8B-B14F-4D97-AF65-F5344CB8AC3E}">
        <p14:creationId xmlns:p14="http://schemas.microsoft.com/office/powerpoint/2010/main" val="246444166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15311" y="451945"/>
            <a:ext cx="9309147" cy="1320800"/>
          </a:xfrm>
        </p:spPr>
        <p:txBody>
          <a:bodyPr/>
          <a:lstStyle/>
          <a:p>
            <a:r>
              <a:rPr lang="en-US" altLang="zh-TW" sz="3600" dirty="0"/>
              <a:t>33-3: JSTL</a:t>
            </a:r>
            <a:r>
              <a:rPr lang="zh-TW" altLang="en-US" sz="3600" dirty="0"/>
              <a:t>標準標籤函式庫資源</a:t>
            </a:r>
            <a:br>
              <a:rPr lang="zh-TW" altLang="en-US" sz="3600" dirty="0"/>
            </a:br>
            <a:endParaRPr lang="en-US" altLang="zh-TW" sz="3600" dirty="0"/>
          </a:p>
        </p:txBody>
      </p:sp>
      <p:sp>
        <p:nvSpPr>
          <p:cNvPr id="4" name="內容版面配置區 3">
            <a:extLst>
              <a:ext uri="{FF2B5EF4-FFF2-40B4-BE49-F238E27FC236}">
                <a16:creationId xmlns:a16="http://schemas.microsoft.com/office/drawing/2014/main" id="{CB76B589-6E3B-4F1D-B389-1757BBF9E971}"/>
              </a:ext>
            </a:extLst>
          </p:cNvPr>
          <p:cNvSpPr>
            <a:spLocks noGrp="1"/>
          </p:cNvSpPr>
          <p:nvPr>
            <p:ph idx="1"/>
          </p:nvPr>
        </p:nvSpPr>
        <p:spPr/>
        <p:txBody>
          <a:bodyPr/>
          <a:lstStyle/>
          <a:p>
            <a:r>
              <a:rPr lang="fr-FR" altLang="zh-TW" dirty="0"/>
              <a:t>Oracle JSTL</a:t>
            </a:r>
            <a:r>
              <a:rPr lang="zh-TW" altLang="fr-FR" dirty="0"/>
              <a:t>的相關下載與</a:t>
            </a:r>
            <a:r>
              <a:rPr lang="fr-FR" altLang="zh-TW" dirty="0"/>
              <a:t>API</a:t>
            </a:r>
            <a:r>
              <a:rPr lang="zh-TW" altLang="fr-FR" dirty="0"/>
              <a:t>文件說明網址</a:t>
            </a:r>
            <a:endParaRPr lang="fr-FR" altLang="zh-TW" dirty="0"/>
          </a:p>
          <a:p>
            <a:pPr marL="0" indent="0">
              <a:buNone/>
            </a:pPr>
            <a:r>
              <a:rPr lang="fr-FR" altLang="zh-TW" dirty="0"/>
              <a:t>	http://www.oracle.com/technetwork/java/index-jsp-135995.html</a:t>
            </a:r>
          </a:p>
          <a:p>
            <a:r>
              <a:rPr lang="fr-FR" altLang="zh-TW" dirty="0"/>
              <a:t>JSTL</a:t>
            </a:r>
            <a:r>
              <a:rPr lang="zh-TW" altLang="fr-FR" dirty="0"/>
              <a:t>的</a:t>
            </a:r>
            <a:r>
              <a:rPr lang="fr-FR" altLang="zh-TW" dirty="0"/>
              <a:t>API</a:t>
            </a:r>
            <a:r>
              <a:rPr lang="zh-TW" altLang="fr-FR" dirty="0"/>
              <a:t>與實作下載網址</a:t>
            </a:r>
          </a:p>
          <a:p>
            <a:pPr marL="0" indent="0">
              <a:buNone/>
            </a:pPr>
            <a:r>
              <a:rPr lang="fr-FR" altLang="zh-TW" dirty="0"/>
              <a:t>	https://jstl.java.net</a:t>
            </a:r>
            <a:endParaRPr lang="zh-TW" altLang="en-US" dirty="0"/>
          </a:p>
        </p:txBody>
      </p:sp>
    </p:spTree>
    <p:extLst>
      <p:ext uri="{BB962C8B-B14F-4D97-AF65-F5344CB8AC3E}">
        <p14:creationId xmlns:p14="http://schemas.microsoft.com/office/powerpoint/2010/main" val="339762279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E208C0-E806-498B-AB05-FDEEAE0FF1EC}"/>
              </a:ext>
            </a:extLst>
          </p:cNvPr>
          <p:cNvSpPr>
            <a:spLocks noGrp="1"/>
          </p:cNvSpPr>
          <p:nvPr>
            <p:ph type="ctrTitle"/>
          </p:nvPr>
        </p:nvSpPr>
        <p:spPr>
          <a:xfrm>
            <a:off x="-95702" y="1202076"/>
            <a:ext cx="10421229" cy="2676241"/>
          </a:xfrm>
        </p:spPr>
        <p:txBody>
          <a:bodyPr>
            <a:normAutofit/>
          </a:bodyPr>
          <a:lstStyle/>
          <a:p>
            <a:pPr algn="ctr"/>
            <a:r>
              <a:rPr lang="en-US" altLang="zh-TW" sz="5400" dirty="0"/>
              <a:t>Module 34</a:t>
            </a:r>
            <a:br>
              <a:rPr lang="en-US" altLang="zh-TW" sz="5400" dirty="0"/>
            </a:br>
            <a:r>
              <a:rPr lang="en-US" altLang="zh-TW" dirty="0"/>
              <a:t>JSTL</a:t>
            </a:r>
            <a:r>
              <a:rPr lang="zh-TW" altLang="en-US" dirty="0"/>
              <a:t>標準標籤函式庫進階</a:t>
            </a:r>
            <a:endParaRPr lang="zh-TW" altLang="en-US" b="1" dirty="0"/>
          </a:p>
        </p:txBody>
      </p:sp>
    </p:spTree>
    <p:extLst>
      <p:ext uri="{BB962C8B-B14F-4D97-AF65-F5344CB8AC3E}">
        <p14:creationId xmlns:p14="http://schemas.microsoft.com/office/powerpoint/2010/main" val="331250684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9309147" cy="1320800"/>
          </a:xfrm>
        </p:spPr>
        <p:txBody>
          <a:bodyPr/>
          <a:lstStyle/>
          <a:p>
            <a:r>
              <a:rPr lang="en-US" altLang="zh-TW" sz="3600" dirty="0"/>
              <a:t>34-1: Custom Tag(</a:t>
            </a:r>
            <a:r>
              <a:rPr lang="zh-TW" altLang="en-US" sz="3600" dirty="0"/>
              <a:t>自訂標籤</a:t>
            </a:r>
            <a:r>
              <a:rPr lang="en-US" altLang="zh-TW" sz="3600" dirty="0"/>
              <a:t>)</a:t>
            </a:r>
            <a:r>
              <a:rPr lang="zh-TW" altLang="en-US" sz="3600" dirty="0"/>
              <a:t>語法規則</a:t>
            </a:r>
          </a:p>
        </p:txBody>
      </p:sp>
      <p:sp>
        <p:nvSpPr>
          <p:cNvPr id="4" name="內容版面配置區 3">
            <a:extLst>
              <a:ext uri="{FF2B5EF4-FFF2-40B4-BE49-F238E27FC236}">
                <a16:creationId xmlns:a16="http://schemas.microsoft.com/office/drawing/2014/main" id="{CB76B589-6E3B-4F1D-B389-1757BBF9E971}"/>
              </a:ext>
            </a:extLst>
          </p:cNvPr>
          <p:cNvSpPr>
            <a:spLocks noGrp="1"/>
          </p:cNvSpPr>
          <p:nvPr>
            <p:ph idx="1"/>
          </p:nvPr>
        </p:nvSpPr>
        <p:spPr>
          <a:xfrm>
            <a:off x="0" y="677917"/>
            <a:ext cx="10668000" cy="5975131"/>
          </a:xfrm>
        </p:spPr>
        <p:txBody>
          <a:bodyPr>
            <a:noAutofit/>
          </a:bodyPr>
          <a:lstStyle/>
          <a:p>
            <a:r>
              <a:rPr lang="fr-FR" altLang="zh-TW" sz="2000" dirty="0"/>
              <a:t>JSP</a:t>
            </a:r>
            <a:r>
              <a:rPr lang="zh-TW" altLang="en-US" sz="2000" dirty="0"/>
              <a:t>網頁的</a:t>
            </a:r>
            <a:r>
              <a:rPr lang="fr-FR" altLang="zh-TW" sz="2000" dirty="0"/>
              <a:t>Custom Tag(</a:t>
            </a:r>
            <a:r>
              <a:rPr lang="zh-TW" altLang="en-US" sz="2000" dirty="0"/>
              <a:t>自訂標籤</a:t>
            </a:r>
            <a:r>
              <a:rPr lang="en-US" altLang="zh-TW" sz="2000" dirty="0"/>
              <a:t>)</a:t>
            </a:r>
            <a:r>
              <a:rPr lang="zh-TW" altLang="en-US" sz="2000" dirty="0"/>
              <a:t>使用</a:t>
            </a:r>
            <a:r>
              <a:rPr lang="fr-FR" altLang="zh-TW" sz="2000" dirty="0"/>
              <a:t>XML</a:t>
            </a:r>
            <a:r>
              <a:rPr lang="zh-TW" altLang="en-US" sz="2000" dirty="0"/>
              <a:t>的語法，所有</a:t>
            </a:r>
            <a:r>
              <a:rPr lang="fr-FR" altLang="zh-TW" sz="2000" dirty="0"/>
              <a:t>Custom Tag(</a:t>
            </a:r>
            <a:r>
              <a:rPr lang="zh-TW" altLang="en-US" sz="2000" dirty="0"/>
              <a:t>自訂標籤</a:t>
            </a:r>
            <a:r>
              <a:rPr lang="en-US" altLang="zh-TW" sz="2000" dirty="0"/>
              <a:t>)</a:t>
            </a:r>
            <a:r>
              <a:rPr lang="zh-TW" altLang="en-US" sz="2000" dirty="0"/>
              <a:t>必須遵守的</a:t>
            </a:r>
            <a:r>
              <a:rPr lang="fr-FR" altLang="zh-TW" sz="2000" dirty="0"/>
              <a:t>XML</a:t>
            </a:r>
            <a:r>
              <a:rPr lang="zh-TW" altLang="en-US" sz="2000" dirty="0"/>
              <a:t>語法規則如下</a:t>
            </a:r>
          </a:p>
          <a:p>
            <a:pPr marL="457200" lvl="1" indent="0">
              <a:buNone/>
            </a:pPr>
            <a:r>
              <a:rPr lang="zh-TW" altLang="en-US" sz="2000" dirty="0"/>
              <a:t>標籤必須含有起始標籤、結束標籤與標籤本體</a:t>
            </a:r>
            <a:r>
              <a:rPr lang="en-US" altLang="zh-TW" sz="2000" dirty="0"/>
              <a:t>(</a:t>
            </a:r>
            <a:r>
              <a:rPr lang="fr-FR" altLang="zh-TW" sz="2000" dirty="0"/>
              <a:t>Body)</a:t>
            </a:r>
          </a:p>
          <a:p>
            <a:pPr marL="914400" lvl="2" indent="0">
              <a:buNone/>
            </a:pPr>
            <a:r>
              <a:rPr lang="fr-FR" altLang="zh-TW" sz="2000" dirty="0"/>
              <a:t>&lt;prefix:tagName {attribute={"value"|'value'}}* &gt;</a:t>
            </a:r>
          </a:p>
          <a:p>
            <a:pPr marL="1371600" lvl="3" indent="0">
              <a:buNone/>
            </a:pPr>
            <a:r>
              <a:rPr lang="zh-TW" altLang="en-US" sz="2000" dirty="0"/>
              <a:t>標籤本體</a:t>
            </a:r>
            <a:r>
              <a:rPr lang="en-US" altLang="zh-TW" sz="2000" dirty="0"/>
              <a:t>(</a:t>
            </a:r>
            <a:r>
              <a:rPr lang="fr-FR" altLang="zh-TW" sz="2000" dirty="0"/>
              <a:t>Body)</a:t>
            </a:r>
          </a:p>
          <a:p>
            <a:pPr marL="914400" lvl="2" indent="0">
              <a:buNone/>
            </a:pPr>
            <a:r>
              <a:rPr lang="fr-FR" altLang="zh-TW" sz="2000" dirty="0"/>
              <a:t>&lt;/prefix:tagName&gt;</a:t>
            </a:r>
          </a:p>
          <a:p>
            <a:pPr marL="457200" lvl="1" indent="0">
              <a:buNone/>
            </a:pPr>
            <a:r>
              <a:rPr lang="zh-TW" altLang="en-US" sz="2000" dirty="0"/>
              <a:t>空標籤沒有標籤本體</a:t>
            </a:r>
            <a:r>
              <a:rPr lang="en-US" altLang="zh-TW" sz="2000" dirty="0"/>
              <a:t>(</a:t>
            </a:r>
            <a:r>
              <a:rPr lang="fr-FR" altLang="zh-TW" sz="2000" dirty="0"/>
              <a:t>Body)</a:t>
            </a:r>
          </a:p>
          <a:p>
            <a:pPr marL="914400" lvl="2" indent="0">
              <a:buNone/>
            </a:pPr>
            <a:r>
              <a:rPr lang="fr-FR" altLang="zh-TW" sz="2000" dirty="0"/>
              <a:t>&lt;prefix:tagName {attribute={"value"|'value'}}* /&gt;</a:t>
            </a:r>
          </a:p>
          <a:p>
            <a:pPr marL="457200" lvl="1" indent="0">
              <a:buNone/>
            </a:pPr>
            <a:r>
              <a:rPr lang="zh-TW" altLang="en-US" sz="2000" dirty="0"/>
              <a:t>標籤名稱、屬性及前置碼區分大小寫</a:t>
            </a:r>
          </a:p>
          <a:p>
            <a:pPr marL="457200" lvl="1" indent="0">
              <a:buNone/>
            </a:pPr>
            <a:r>
              <a:rPr lang="zh-TW" altLang="en-US" sz="2000" dirty="0"/>
              <a:t>標籤必須符合巢狀規則</a:t>
            </a:r>
          </a:p>
          <a:p>
            <a:pPr marL="457200" lvl="1" indent="0">
              <a:buNone/>
            </a:pPr>
            <a:r>
              <a:rPr lang="en-US" altLang="zh-TW" sz="2000" dirty="0"/>
              <a:t>&lt;</a:t>
            </a:r>
            <a:r>
              <a:rPr lang="fr-FR" altLang="zh-TW" sz="2000" dirty="0"/>
              <a:t>tag1&gt;</a:t>
            </a:r>
          </a:p>
          <a:p>
            <a:pPr marL="914400" lvl="2" indent="0">
              <a:buNone/>
            </a:pPr>
            <a:r>
              <a:rPr lang="fr-FR" altLang="zh-TW" sz="2000" dirty="0"/>
              <a:t>&lt;tag2&gt;</a:t>
            </a:r>
          </a:p>
          <a:p>
            <a:pPr marL="914400" lvl="2" indent="0">
              <a:buNone/>
            </a:pPr>
            <a:r>
              <a:rPr lang="fr-FR" altLang="zh-TW" sz="2000" dirty="0"/>
              <a:t>&lt;/tag2&gt;</a:t>
            </a:r>
          </a:p>
          <a:p>
            <a:pPr marL="457200" lvl="1" indent="0">
              <a:buNone/>
            </a:pPr>
            <a:r>
              <a:rPr lang="fr-FR" altLang="zh-TW" sz="2000" dirty="0"/>
              <a:t>&lt;/tag1&gt;</a:t>
            </a:r>
            <a:endParaRPr lang="zh-TW" altLang="en-US" sz="2000" dirty="0"/>
          </a:p>
        </p:txBody>
      </p:sp>
    </p:spTree>
    <p:extLst>
      <p:ext uri="{BB962C8B-B14F-4D97-AF65-F5344CB8AC3E}">
        <p14:creationId xmlns:p14="http://schemas.microsoft.com/office/powerpoint/2010/main" val="30838411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15311" y="451945"/>
            <a:ext cx="9309147" cy="1320800"/>
          </a:xfrm>
        </p:spPr>
        <p:txBody>
          <a:bodyPr/>
          <a:lstStyle/>
          <a:p>
            <a:r>
              <a:rPr lang="en-US" altLang="zh-TW" sz="3600" dirty="0"/>
              <a:t>34-2: </a:t>
            </a:r>
            <a:r>
              <a:rPr lang="en-US" altLang="zh-TW" dirty="0"/>
              <a:t>JSTL</a:t>
            </a:r>
            <a:r>
              <a:rPr lang="zh-TW" altLang="en-US" dirty="0"/>
              <a:t>標準標籤函式庫環境設定</a:t>
            </a:r>
            <a:endParaRPr lang="en-US" altLang="zh-TW" sz="3600" dirty="0"/>
          </a:p>
        </p:txBody>
      </p:sp>
      <p:sp>
        <p:nvSpPr>
          <p:cNvPr id="4" name="內容版面配置區 3">
            <a:extLst>
              <a:ext uri="{FF2B5EF4-FFF2-40B4-BE49-F238E27FC236}">
                <a16:creationId xmlns:a16="http://schemas.microsoft.com/office/drawing/2014/main" id="{CDD3A8DF-700C-497A-83CB-D946C6625F5E}"/>
              </a:ext>
            </a:extLst>
          </p:cNvPr>
          <p:cNvSpPr>
            <a:spLocks noGrp="1"/>
          </p:cNvSpPr>
          <p:nvPr>
            <p:ph idx="1"/>
          </p:nvPr>
        </p:nvSpPr>
        <p:spPr>
          <a:xfrm>
            <a:off x="671550" y="1488613"/>
            <a:ext cx="8596668" cy="3880773"/>
          </a:xfrm>
        </p:spPr>
        <p:txBody>
          <a:bodyPr/>
          <a:lstStyle/>
          <a:p>
            <a:r>
              <a:rPr lang="zh-TW" altLang="en-US" dirty="0"/>
              <a:t>將</a:t>
            </a:r>
            <a:r>
              <a:rPr lang="en-US" altLang="zh-TW" dirty="0"/>
              <a:t>javax.servlet.jsp.jstl-1.2.x.jar</a:t>
            </a:r>
            <a:r>
              <a:rPr lang="zh-TW" altLang="en-US" dirty="0"/>
              <a:t>及</a:t>
            </a:r>
            <a:r>
              <a:rPr lang="en-US" altLang="zh-TW" dirty="0"/>
              <a:t>javax.servlet.jsp.jstl-api-1.2.x.jar</a:t>
            </a:r>
            <a:r>
              <a:rPr lang="zh-TW" altLang="en-US" dirty="0"/>
              <a:t>檔案，放置於</a:t>
            </a:r>
            <a:r>
              <a:rPr lang="en-US" altLang="zh-TW" dirty="0"/>
              <a:t>Eclipse IDE</a:t>
            </a:r>
            <a:r>
              <a:rPr lang="zh-TW" altLang="en-US" dirty="0"/>
              <a:t>工具的開發環境內 例如</a:t>
            </a:r>
            <a:r>
              <a:rPr lang="en-US" altLang="zh-TW" dirty="0"/>
              <a:t>: WEB-INF/lib</a:t>
            </a:r>
            <a:r>
              <a:rPr lang="zh-TW" altLang="en-US" dirty="0"/>
              <a:t>目錄中</a:t>
            </a:r>
          </a:p>
        </p:txBody>
      </p:sp>
    </p:spTree>
    <p:extLst>
      <p:ext uri="{BB962C8B-B14F-4D97-AF65-F5344CB8AC3E}">
        <p14:creationId xmlns:p14="http://schemas.microsoft.com/office/powerpoint/2010/main" val="304439160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15311" y="451945"/>
            <a:ext cx="9309147" cy="1320800"/>
          </a:xfrm>
        </p:spPr>
        <p:txBody>
          <a:bodyPr/>
          <a:lstStyle/>
          <a:p>
            <a:r>
              <a:rPr lang="en-US" altLang="zh-TW" sz="3600" dirty="0"/>
              <a:t>34-3: </a:t>
            </a:r>
            <a:r>
              <a:rPr lang="zh-TW" altLang="en-US" dirty="0"/>
              <a:t>加入使用</a:t>
            </a:r>
            <a:r>
              <a:rPr lang="en-US" altLang="zh-TW" dirty="0"/>
              <a:t>JSTL</a:t>
            </a:r>
            <a:r>
              <a:rPr lang="zh-TW" altLang="en-US" dirty="0"/>
              <a:t>敘述</a:t>
            </a:r>
            <a:endParaRPr lang="en-US" altLang="zh-TW" sz="3600" dirty="0"/>
          </a:p>
        </p:txBody>
      </p:sp>
      <p:graphicFrame>
        <p:nvGraphicFramePr>
          <p:cNvPr id="3" name="表格 4">
            <a:extLst>
              <a:ext uri="{FF2B5EF4-FFF2-40B4-BE49-F238E27FC236}">
                <a16:creationId xmlns:a16="http://schemas.microsoft.com/office/drawing/2014/main" id="{C8DC58E0-451F-457F-9BCF-1C06D84F32D4}"/>
              </a:ext>
            </a:extLst>
          </p:cNvPr>
          <p:cNvGraphicFramePr>
            <a:graphicFrameLocks noGrp="1"/>
          </p:cNvGraphicFramePr>
          <p:nvPr>
            <p:ph idx="1"/>
            <p:extLst>
              <p:ext uri="{D42A27DB-BD31-4B8C-83A1-F6EECF244321}">
                <p14:modId xmlns:p14="http://schemas.microsoft.com/office/powerpoint/2010/main" val="831445359"/>
              </p:ext>
            </p:extLst>
          </p:nvPr>
        </p:nvGraphicFramePr>
        <p:xfrm>
          <a:off x="236428" y="1112345"/>
          <a:ext cx="9117779" cy="2194560"/>
        </p:xfrm>
        <a:graphic>
          <a:graphicData uri="http://schemas.openxmlformats.org/drawingml/2006/table">
            <a:tbl>
              <a:tblPr firstRow="1" bandRow="1">
                <a:tableStyleId>{5C22544A-7EE6-4342-B048-85BDC9FD1C3A}</a:tableStyleId>
              </a:tblPr>
              <a:tblGrid>
                <a:gridCol w="1861685">
                  <a:extLst>
                    <a:ext uri="{9D8B030D-6E8A-4147-A177-3AD203B41FA5}">
                      <a16:colId xmlns:a16="http://schemas.microsoft.com/office/drawing/2014/main" val="203712392"/>
                    </a:ext>
                  </a:extLst>
                </a:gridCol>
                <a:gridCol w="5422845">
                  <a:extLst>
                    <a:ext uri="{9D8B030D-6E8A-4147-A177-3AD203B41FA5}">
                      <a16:colId xmlns:a16="http://schemas.microsoft.com/office/drawing/2014/main" val="1446959358"/>
                    </a:ext>
                  </a:extLst>
                </a:gridCol>
                <a:gridCol w="1833249">
                  <a:extLst>
                    <a:ext uri="{9D8B030D-6E8A-4147-A177-3AD203B41FA5}">
                      <a16:colId xmlns:a16="http://schemas.microsoft.com/office/drawing/2014/main" val="3116701305"/>
                    </a:ext>
                  </a:extLst>
                </a:gridCol>
              </a:tblGrid>
              <a:tr h="174569">
                <a:tc>
                  <a:txBody>
                    <a:bodyPr/>
                    <a:lstStyle/>
                    <a:p>
                      <a:r>
                        <a:rPr lang="en-US" altLang="zh-TW" dirty="0"/>
                        <a:t>JSTL</a:t>
                      </a:r>
                      <a:r>
                        <a:rPr lang="zh-TW" altLang="en-US" dirty="0"/>
                        <a:t>標籤庫</a:t>
                      </a:r>
                    </a:p>
                  </a:txBody>
                  <a:tcPr/>
                </a:tc>
                <a:tc>
                  <a:txBody>
                    <a:bodyPr/>
                    <a:lstStyle/>
                    <a:p>
                      <a:r>
                        <a:rPr lang="zh-TW" altLang="en-US" dirty="0"/>
                        <a:t>網址資源</a:t>
                      </a:r>
                      <a:r>
                        <a:rPr lang="en-US" altLang="zh-TW" dirty="0"/>
                        <a:t>URI </a:t>
                      </a:r>
                      <a:endParaRPr lang="zh-TW" altLang="en-US" dirty="0"/>
                    </a:p>
                  </a:txBody>
                  <a:tcPr/>
                </a:tc>
                <a:tc>
                  <a:txBody>
                    <a:bodyPr/>
                    <a:lstStyle/>
                    <a:p>
                      <a:r>
                        <a:rPr lang="zh-TW" altLang="en-US" dirty="0"/>
                        <a:t>前置碼</a:t>
                      </a:r>
                      <a:r>
                        <a:rPr lang="en-US" altLang="zh-TW" dirty="0"/>
                        <a:t>Prefix</a:t>
                      </a:r>
                      <a:endParaRPr lang="zh-TW" altLang="en-US" dirty="0"/>
                    </a:p>
                  </a:txBody>
                  <a:tcPr/>
                </a:tc>
                <a:extLst>
                  <a:ext uri="{0D108BD9-81ED-4DB2-BD59-A6C34878D82A}">
                    <a16:rowId xmlns:a16="http://schemas.microsoft.com/office/drawing/2014/main" val="1486997580"/>
                  </a:ext>
                </a:extLst>
              </a:tr>
              <a:tr h="301312">
                <a:tc>
                  <a:txBody>
                    <a:bodyPr/>
                    <a:lstStyle/>
                    <a:p>
                      <a:r>
                        <a:rPr lang="en-US" altLang="zh-TW" dirty="0"/>
                        <a:t>Core</a:t>
                      </a:r>
                      <a:r>
                        <a:rPr lang="zh-TW" altLang="en-US" dirty="0"/>
                        <a:t>標籤庫</a:t>
                      </a:r>
                    </a:p>
                  </a:txBody>
                  <a:tcPr/>
                </a:tc>
                <a:tc>
                  <a:txBody>
                    <a:bodyPr/>
                    <a:lstStyle/>
                    <a:p>
                      <a:r>
                        <a:rPr lang="en-US" altLang="zh-TW" dirty="0"/>
                        <a:t>http://java.sun.com/jsp/jstl/core</a:t>
                      </a:r>
                      <a:endParaRPr lang="zh-TW" altLang="en-US" dirty="0"/>
                    </a:p>
                  </a:txBody>
                  <a:tcPr/>
                </a:tc>
                <a:tc>
                  <a:txBody>
                    <a:bodyPr/>
                    <a:lstStyle/>
                    <a:p>
                      <a:r>
                        <a:rPr lang="en-US" altLang="zh-TW" dirty="0"/>
                        <a:t>c</a:t>
                      </a:r>
                      <a:endParaRPr lang="zh-TW" altLang="en-US" dirty="0"/>
                    </a:p>
                  </a:txBody>
                  <a:tcPr/>
                </a:tc>
                <a:extLst>
                  <a:ext uri="{0D108BD9-81ED-4DB2-BD59-A6C34878D82A}">
                    <a16:rowId xmlns:a16="http://schemas.microsoft.com/office/drawing/2014/main" val="3580081391"/>
                  </a:ext>
                </a:extLst>
              </a:tr>
              <a:tr h="301312">
                <a:tc>
                  <a:txBody>
                    <a:bodyPr/>
                    <a:lstStyle/>
                    <a:p>
                      <a:r>
                        <a:rPr lang="en-US" altLang="zh-TW" dirty="0"/>
                        <a:t>XML</a:t>
                      </a:r>
                      <a:r>
                        <a:rPr lang="zh-TW" altLang="en-US" dirty="0"/>
                        <a:t>標籤庫 </a:t>
                      </a:r>
                    </a:p>
                  </a:txBody>
                  <a:tcPr/>
                </a:tc>
                <a:tc>
                  <a:txBody>
                    <a:bodyPr/>
                    <a:lstStyle/>
                    <a:p>
                      <a:r>
                        <a:rPr lang="en-US" altLang="zh-TW" dirty="0"/>
                        <a:t>http://java.sun.com/jsp/jstl/xml</a:t>
                      </a:r>
                      <a:endParaRPr lang="zh-TW" altLang="en-US" dirty="0"/>
                    </a:p>
                  </a:txBody>
                  <a:tcPr/>
                </a:tc>
                <a:tc>
                  <a:txBody>
                    <a:bodyPr/>
                    <a:lstStyle/>
                    <a:p>
                      <a:r>
                        <a:rPr lang="en-US" altLang="zh-TW" dirty="0"/>
                        <a:t>x</a:t>
                      </a:r>
                      <a:endParaRPr lang="zh-TW" altLang="en-US" dirty="0"/>
                    </a:p>
                  </a:txBody>
                  <a:tcPr/>
                </a:tc>
                <a:extLst>
                  <a:ext uri="{0D108BD9-81ED-4DB2-BD59-A6C34878D82A}">
                    <a16:rowId xmlns:a16="http://schemas.microsoft.com/office/drawing/2014/main" val="3961794908"/>
                  </a:ext>
                </a:extLst>
              </a:tr>
              <a:tr h="301312">
                <a:tc>
                  <a:txBody>
                    <a:bodyPr/>
                    <a:lstStyle/>
                    <a:p>
                      <a:r>
                        <a:rPr lang="en-US" altLang="zh-TW" dirty="0"/>
                        <a:t>I18N</a:t>
                      </a:r>
                      <a:r>
                        <a:rPr lang="zh-TW" altLang="en-US" dirty="0"/>
                        <a:t>格式標籤庫 </a:t>
                      </a:r>
                    </a:p>
                  </a:txBody>
                  <a:tcPr/>
                </a:tc>
                <a:tc>
                  <a:txBody>
                    <a:bodyPr/>
                    <a:lstStyle/>
                    <a:p>
                      <a:r>
                        <a:rPr lang="en-US" altLang="zh-TW" dirty="0"/>
                        <a:t>http://java.sun.com/jsp/jstl/fmt</a:t>
                      </a:r>
                      <a:endParaRPr lang="zh-TW" altLang="en-US" dirty="0"/>
                    </a:p>
                  </a:txBody>
                  <a:tcPr/>
                </a:tc>
                <a:tc>
                  <a:txBody>
                    <a:bodyPr/>
                    <a:lstStyle/>
                    <a:p>
                      <a:r>
                        <a:rPr lang="en-US" altLang="zh-TW" dirty="0" err="1"/>
                        <a:t>fmt</a:t>
                      </a:r>
                      <a:endParaRPr lang="zh-TW" altLang="en-US" dirty="0"/>
                    </a:p>
                  </a:txBody>
                  <a:tcPr/>
                </a:tc>
                <a:extLst>
                  <a:ext uri="{0D108BD9-81ED-4DB2-BD59-A6C34878D82A}">
                    <a16:rowId xmlns:a16="http://schemas.microsoft.com/office/drawing/2014/main" val="2593231519"/>
                  </a:ext>
                </a:extLst>
              </a:tr>
              <a:tr h="301312">
                <a:tc>
                  <a:txBody>
                    <a:bodyPr/>
                    <a:lstStyle/>
                    <a:p>
                      <a:r>
                        <a:rPr lang="en-US" altLang="zh-TW" dirty="0"/>
                        <a:t>Database</a:t>
                      </a:r>
                      <a:r>
                        <a:rPr lang="zh-TW" altLang="en-US" dirty="0"/>
                        <a:t>標籤庫</a:t>
                      </a:r>
                    </a:p>
                  </a:txBody>
                  <a:tcPr/>
                </a:tc>
                <a:tc>
                  <a:txBody>
                    <a:bodyPr/>
                    <a:lstStyle/>
                    <a:p>
                      <a:r>
                        <a:rPr lang="en-US" altLang="zh-TW" dirty="0"/>
                        <a:t>http://java.sun.com/jsp/jstl/sql</a:t>
                      </a:r>
                      <a:endParaRPr lang="zh-TW" altLang="en-US" dirty="0"/>
                    </a:p>
                  </a:txBody>
                  <a:tcPr/>
                </a:tc>
                <a:tc>
                  <a:txBody>
                    <a:bodyPr/>
                    <a:lstStyle/>
                    <a:p>
                      <a:r>
                        <a:rPr lang="en-US" altLang="zh-TW" dirty="0" err="1"/>
                        <a:t>sql</a:t>
                      </a:r>
                      <a:endParaRPr lang="zh-TW" altLang="en-US" dirty="0"/>
                    </a:p>
                  </a:txBody>
                  <a:tcPr/>
                </a:tc>
                <a:extLst>
                  <a:ext uri="{0D108BD9-81ED-4DB2-BD59-A6C34878D82A}">
                    <a16:rowId xmlns:a16="http://schemas.microsoft.com/office/drawing/2014/main" val="597131318"/>
                  </a:ext>
                </a:extLst>
              </a:tr>
              <a:tr h="301312">
                <a:tc>
                  <a:txBody>
                    <a:bodyPr/>
                    <a:lstStyle/>
                    <a:p>
                      <a:r>
                        <a:rPr lang="en-US" altLang="zh-TW" dirty="0"/>
                        <a:t>Functions</a:t>
                      </a:r>
                      <a:r>
                        <a:rPr lang="zh-TW" altLang="en-US" dirty="0"/>
                        <a:t>標籤庫</a:t>
                      </a:r>
                    </a:p>
                  </a:txBody>
                  <a:tcPr/>
                </a:tc>
                <a:tc>
                  <a:txBody>
                    <a:bodyPr/>
                    <a:lstStyle/>
                    <a:p>
                      <a:r>
                        <a:rPr lang="en-US" altLang="zh-TW" dirty="0"/>
                        <a:t>http://java.sun.com/jsp/jstl/functions</a:t>
                      </a:r>
                      <a:endParaRPr lang="zh-TW" altLang="en-US" dirty="0"/>
                    </a:p>
                  </a:txBody>
                  <a:tcPr/>
                </a:tc>
                <a:tc>
                  <a:txBody>
                    <a:bodyPr/>
                    <a:lstStyle/>
                    <a:p>
                      <a:r>
                        <a:rPr lang="en-US" altLang="zh-TW" dirty="0" err="1"/>
                        <a:t>fn</a:t>
                      </a:r>
                      <a:endParaRPr lang="zh-TW" altLang="en-US" dirty="0"/>
                    </a:p>
                  </a:txBody>
                  <a:tcPr/>
                </a:tc>
                <a:extLst>
                  <a:ext uri="{0D108BD9-81ED-4DB2-BD59-A6C34878D82A}">
                    <a16:rowId xmlns:a16="http://schemas.microsoft.com/office/drawing/2014/main" val="1226927401"/>
                  </a:ext>
                </a:extLst>
              </a:tr>
            </a:tbl>
          </a:graphicData>
        </a:graphic>
      </p:graphicFrame>
      <p:sp>
        <p:nvSpPr>
          <p:cNvPr id="7" name="內容版面配置區 3">
            <a:extLst>
              <a:ext uri="{FF2B5EF4-FFF2-40B4-BE49-F238E27FC236}">
                <a16:creationId xmlns:a16="http://schemas.microsoft.com/office/drawing/2014/main" id="{2717C306-2196-4A27-BD3B-307135B48991}"/>
              </a:ext>
            </a:extLst>
          </p:cNvPr>
          <p:cNvSpPr txBox="1">
            <a:spLocks/>
          </p:cNvSpPr>
          <p:nvPr/>
        </p:nvSpPr>
        <p:spPr>
          <a:xfrm>
            <a:off x="236428" y="3459130"/>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TW" altLang="en-US" dirty="0"/>
              <a:t>所有使用</a:t>
            </a:r>
            <a:r>
              <a:rPr lang="en-US" altLang="zh-TW" dirty="0"/>
              <a:t>JSTL</a:t>
            </a:r>
            <a:r>
              <a:rPr lang="zh-TW" altLang="en-US" dirty="0"/>
              <a:t>的</a:t>
            </a:r>
            <a:r>
              <a:rPr lang="en-US" altLang="zh-TW" dirty="0"/>
              <a:t>JSP</a:t>
            </a:r>
            <a:r>
              <a:rPr lang="zh-TW" altLang="en-US" dirty="0"/>
              <a:t>網頁都必須加入與標籤庫有關的敘述</a:t>
            </a:r>
          </a:p>
          <a:p>
            <a:pPr marL="457200" lvl="1" indent="0">
              <a:buNone/>
            </a:pPr>
            <a:r>
              <a:rPr lang="en-US" altLang="zh-TW" sz="1800" dirty="0"/>
              <a:t>&lt;%@ </a:t>
            </a:r>
            <a:r>
              <a:rPr lang="en-US" altLang="zh-TW" sz="1800" dirty="0" err="1"/>
              <a:t>taglib</a:t>
            </a:r>
            <a:r>
              <a:rPr lang="en-US" altLang="zh-TW" sz="1800" dirty="0"/>
              <a:t> prefix="c" </a:t>
            </a:r>
            <a:r>
              <a:rPr lang="en-US" altLang="zh-TW" sz="1800" dirty="0" err="1"/>
              <a:t>uri</a:t>
            </a:r>
            <a:r>
              <a:rPr lang="en-US" altLang="zh-TW" sz="1800" dirty="0"/>
              <a:t>="http://java.sun.com/</a:t>
            </a:r>
            <a:r>
              <a:rPr lang="en-US" altLang="zh-TW" sz="1800" dirty="0" err="1"/>
              <a:t>jsp</a:t>
            </a:r>
            <a:r>
              <a:rPr lang="en-US" altLang="zh-TW" sz="1800" dirty="0"/>
              <a:t>/</a:t>
            </a:r>
            <a:r>
              <a:rPr lang="en-US" altLang="zh-TW" sz="1800" dirty="0" err="1"/>
              <a:t>jstl</a:t>
            </a:r>
            <a:r>
              <a:rPr lang="en-US" altLang="zh-TW" sz="1800" dirty="0"/>
              <a:t>/core" %&gt;</a:t>
            </a:r>
          </a:p>
          <a:p>
            <a:pPr marL="457200" lvl="1" indent="0">
              <a:buNone/>
            </a:pPr>
            <a:r>
              <a:rPr lang="en-US" altLang="zh-TW" sz="1800" dirty="0"/>
              <a:t>&lt;%@ </a:t>
            </a:r>
            <a:r>
              <a:rPr lang="en-US" altLang="zh-TW" sz="1800" dirty="0" err="1"/>
              <a:t>taglib</a:t>
            </a:r>
            <a:r>
              <a:rPr lang="en-US" altLang="zh-TW" sz="1800" dirty="0"/>
              <a:t> prefix="x" </a:t>
            </a:r>
            <a:r>
              <a:rPr lang="en-US" altLang="zh-TW" sz="1800" dirty="0" err="1"/>
              <a:t>uri</a:t>
            </a:r>
            <a:r>
              <a:rPr lang="en-US" altLang="zh-TW" sz="1800" dirty="0"/>
              <a:t>="http://java.sun.com/</a:t>
            </a:r>
            <a:r>
              <a:rPr lang="en-US" altLang="zh-TW" sz="1800" dirty="0" err="1"/>
              <a:t>jsp</a:t>
            </a:r>
            <a:r>
              <a:rPr lang="en-US" altLang="zh-TW" sz="1800" dirty="0"/>
              <a:t>/</a:t>
            </a:r>
            <a:r>
              <a:rPr lang="en-US" altLang="zh-TW" sz="1800" dirty="0" err="1"/>
              <a:t>jstl</a:t>
            </a:r>
            <a:r>
              <a:rPr lang="en-US" altLang="zh-TW" sz="1800" dirty="0"/>
              <a:t>/xml" %&gt;</a:t>
            </a:r>
          </a:p>
          <a:p>
            <a:pPr marL="457200" lvl="1" indent="0">
              <a:buNone/>
            </a:pPr>
            <a:r>
              <a:rPr lang="en-US" altLang="zh-TW" sz="1800" dirty="0"/>
              <a:t>&lt;%@ </a:t>
            </a:r>
            <a:r>
              <a:rPr lang="en-US" altLang="zh-TW" sz="1800" dirty="0" err="1"/>
              <a:t>taglib</a:t>
            </a:r>
            <a:r>
              <a:rPr lang="en-US" altLang="zh-TW" sz="1800" dirty="0"/>
              <a:t> prefix="</a:t>
            </a:r>
            <a:r>
              <a:rPr lang="en-US" altLang="zh-TW" sz="1800" dirty="0" err="1"/>
              <a:t>fmt</a:t>
            </a:r>
            <a:r>
              <a:rPr lang="en-US" altLang="zh-TW" sz="1800" dirty="0"/>
              <a:t>" </a:t>
            </a:r>
            <a:r>
              <a:rPr lang="en-US" altLang="zh-TW" sz="1800" dirty="0" err="1"/>
              <a:t>uri</a:t>
            </a:r>
            <a:r>
              <a:rPr lang="en-US" altLang="zh-TW" sz="1800" dirty="0"/>
              <a:t>="http://java.sun.com/</a:t>
            </a:r>
            <a:r>
              <a:rPr lang="en-US" altLang="zh-TW" sz="1800" dirty="0" err="1"/>
              <a:t>jsp</a:t>
            </a:r>
            <a:r>
              <a:rPr lang="en-US" altLang="zh-TW" sz="1800" dirty="0"/>
              <a:t>/</a:t>
            </a:r>
            <a:r>
              <a:rPr lang="en-US" altLang="zh-TW" sz="1800" dirty="0" err="1"/>
              <a:t>jstl</a:t>
            </a:r>
            <a:r>
              <a:rPr lang="en-US" altLang="zh-TW" sz="1800" dirty="0"/>
              <a:t>/</a:t>
            </a:r>
            <a:r>
              <a:rPr lang="en-US" altLang="zh-TW" sz="1800" dirty="0" err="1"/>
              <a:t>fmt</a:t>
            </a:r>
            <a:r>
              <a:rPr lang="en-US" altLang="zh-TW" sz="1800" dirty="0"/>
              <a:t>" %&gt;</a:t>
            </a:r>
          </a:p>
          <a:p>
            <a:pPr marL="457200" lvl="1" indent="0">
              <a:buNone/>
            </a:pPr>
            <a:r>
              <a:rPr lang="en-US" altLang="zh-TW" sz="1800" dirty="0"/>
              <a:t>&lt;%@ </a:t>
            </a:r>
            <a:r>
              <a:rPr lang="en-US" altLang="zh-TW" sz="1800" dirty="0" err="1"/>
              <a:t>taglib</a:t>
            </a:r>
            <a:r>
              <a:rPr lang="en-US" altLang="zh-TW" sz="1800" dirty="0"/>
              <a:t> prefix="</a:t>
            </a:r>
            <a:r>
              <a:rPr lang="en-US" altLang="zh-TW" sz="1800" dirty="0" err="1"/>
              <a:t>sql</a:t>
            </a:r>
            <a:r>
              <a:rPr lang="en-US" altLang="zh-TW" sz="1800" dirty="0"/>
              <a:t>" </a:t>
            </a:r>
            <a:r>
              <a:rPr lang="en-US" altLang="zh-TW" sz="1800" dirty="0" err="1"/>
              <a:t>uri</a:t>
            </a:r>
            <a:r>
              <a:rPr lang="en-US" altLang="zh-TW" sz="1800" dirty="0"/>
              <a:t>="http://java.sun.com/</a:t>
            </a:r>
            <a:r>
              <a:rPr lang="en-US" altLang="zh-TW" sz="1800" dirty="0" err="1"/>
              <a:t>jsp</a:t>
            </a:r>
            <a:r>
              <a:rPr lang="en-US" altLang="zh-TW" sz="1800" dirty="0"/>
              <a:t>/</a:t>
            </a:r>
            <a:r>
              <a:rPr lang="en-US" altLang="zh-TW" sz="1800" dirty="0" err="1"/>
              <a:t>jstl</a:t>
            </a:r>
            <a:r>
              <a:rPr lang="en-US" altLang="zh-TW" sz="1800" dirty="0"/>
              <a:t>/</a:t>
            </a:r>
            <a:r>
              <a:rPr lang="en-US" altLang="zh-TW" sz="1800" dirty="0" err="1"/>
              <a:t>sql</a:t>
            </a:r>
            <a:r>
              <a:rPr lang="en-US" altLang="zh-TW" sz="1800" dirty="0"/>
              <a:t>" %&gt;</a:t>
            </a:r>
          </a:p>
          <a:p>
            <a:pPr marL="457200" lvl="1" indent="0">
              <a:buNone/>
            </a:pPr>
            <a:r>
              <a:rPr lang="en-US" altLang="zh-TW" sz="1800" dirty="0"/>
              <a:t>&lt;%@ </a:t>
            </a:r>
            <a:r>
              <a:rPr lang="en-US" altLang="zh-TW" sz="1800" dirty="0" err="1"/>
              <a:t>taglib</a:t>
            </a:r>
            <a:r>
              <a:rPr lang="en-US" altLang="zh-TW" sz="1800" dirty="0"/>
              <a:t> prefix="</a:t>
            </a:r>
            <a:r>
              <a:rPr lang="en-US" altLang="zh-TW" sz="1800" dirty="0" err="1"/>
              <a:t>fn</a:t>
            </a:r>
            <a:r>
              <a:rPr lang="en-US" altLang="zh-TW" sz="1800" dirty="0"/>
              <a:t>" </a:t>
            </a:r>
            <a:r>
              <a:rPr lang="en-US" altLang="zh-TW" sz="1800" dirty="0" err="1"/>
              <a:t>uri</a:t>
            </a:r>
            <a:r>
              <a:rPr lang="en-US" altLang="zh-TW" sz="1800" dirty="0"/>
              <a:t>="http://java.sun.com/</a:t>
            </a:r>
            <a:r>
              <a:rPr lang="en-US" altLang="zh-TW" sz="1800" dirty="0" err="1"/>
              <a:t>jsp</a:t>
            </a:r>
            <a:r>
              <a:rPr lang="en-US" altLang="zh-TW" sz="1800" dirty="0"/>
              <a:t>/</a:t>
            </a:r>
            <a:r>
              <a:rPr lang="en-US" altLang="zh-TW" sz="1800" dirty="0" err="1"/>
              <a:t>jstl</a:t>
            </a:r>
            <a:r>
              <a:rPr lang="en-US" altLang="zh-TW" sz="1800" dirty="0"/>
              <a:t>/functions" %&gt;</a:t>
            </a:r>
            <a:endParaRPr lang="zh-TW" altLang="en-US" sz="1800" dirty="0"/>
          </a:p>
        </p:txBody>
      </p:sp>
    </p:spTree>
    <p:extLst>
      <p:ext uri="{BB962C8B-B14F-4D97-AF65-F5344CB8AC3E}">
        <p14:creationId xmlns:p14="http://schemas.microsoft.com/office/powerpoint/2010/main" val="227097660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E208C0-E806-498B-AB05-FDEEAE0FF1EC}"/>
              </a:ext>
            </a:extLst>
          </p:cNvPr>
          <p:cNvSpPr>
            <a:spLocks noGrp="1"/>
          </p:cNvSpPr>
          <p:nvPr>
            <p:ph type="ctrTitle"/>
          </p:nvPr>
        </p:nvSpPr>
        <p:spPr>
          <a:xfrm>
            <a:off x="-95702" y="1202076"/>
            <a:ext cx="10421229" cy="2676241"/>
          </a:xfrm>
        </p:spPr>
        <p:txBody>
          <a:bodyPr>
            <a:normAutofit/>
          </a:bodyPr>
          <a:lstStyle/>
          <a:p>
            <a:pPr algn="ctr"/>
            <a:r>
              <a:rPr lang="en-US" altLang="zh-TW" sz="5400" dirty="0"/>
              <a:t>Module 35</a:t>
            </a:r>
            <a:br>
              <a:rPr lang="en-US" altLang="zh-TW" sz="5400" dirty="0"/>
            </a:br>
            <a:r>
              <a:rPr lang="en-US" altLang="zh-TW" dirty="0"/>
              <a:t>JSTL Core</a:t>
            </a:r>
            <a:r>
              <a:rPr lang="zh-TW" altLang="en-US" dirty="0"/>
              <a:t>函式庫基本應用</a:t>
            </a:r>
            <a:endParaRPr lang="zh-TW" altLang="en-US" b="1" dirty="0"/>
          </a:p>
        </p:txBody>
      </p:sp>
    </p:spTree>
    <p:extLst>
      <p:ext uri="{BB962C8B-B14F-4D97-AF65-F5344CB8AC3E}">
        <p14:creationId xmlns:p14="http://schemas.microsoft.com/office/powerpoint/2010/main" val="415707632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15311" y="451945"/>
            <a:ext cx="9309147" cy="1320800"/>
          </a:xfrm>
        </p:spPr>
        <p:txBody>
          <a:bodyPr/>
          <a:lstStyle/>
          <a:p>
            <a:r>
              <a:rPr lang="en-US" altLang="zh-TW" sz="3600" dirty="0"/>
              <a:t>35-1: </a:t>
            </a:r>
            <a:r>
              <a:rPr lang="en-US" altLang="zh-TW" sz="3600" dirty="0" err="1"/>
              <a:t>JSTLCore</a:t>
            </a:r>
            <a:r>
              <a:rPr lang="zh-TW" altLang="en-US" sz="3600" dirty="0"/>
              <a:t>核心標籤庫標籤建立實作</a:t>
            </a:r>
            <a:endParaRPr lang="en-US" altLang="zh-TW" sz="3600" dirty="0"/>
          </a:p>
        </p:txBody>
      </p:sp>
      <p:sp>
        <p:nvSpPr>
          <p:cNvPr id="4" name="內容版面配置區 3">
            <a:extLst>
              <a:ext uri="{FF2B5EF4-FFF2-40B4-BE49-F238E27FC236}">
                <a16:creationId xmlns:a16="http://schemas.microsoft.com/office/drawing/2014/main" id="{CDD3A8DF-700C-497A-83CB-D946C6625F5E}"/>
              </a:ext>
            </a:extLst>
          </p:cNvPr>
          <p:cNvSpPr>
            <a:spLocks noGrp="1"/>
          </p:cNvSpPr>
          <p:nvPr>
            <p:ph idx="1"/>
          </p:nvPr>
        </p:nvSpPr>
        <p:spPr>
          <a:xfrm>
            <a:off x="671550" y="1488613"/>
            <a:ext cx="8596668" cy="3880773"/>
          </a:xfrm>
        </p:spPr>
        <p:txBody>
          <a:bodyPr/>
          <a:lstStyle/>
          <a:p>
            <a:r>
              <a:rPr lang="zh-TW" altLang="it-IT" dirty="0"/>
              <a:t>範例</a:t>
            </a:r>
            <a:r>
              <a:rPr lang="it-IT" altLang="zh-TW" dirty="0"/>
              <a:t>:</a:t>
            </a:r>
          </a:p>
          <a:p>
            <a:r>
              <a:rPr lang="it-IT" altLang="zh-TW" dirty="0"/>
              <a:t>&lt;%@ taglib prefix="c" uri="http://java.sun.com/jsp/jstl/core" %&gt;</a:t>
            </a:r>
            <a:endParaRPr lang="zh-TW" altLang="en-US" dirty="0"/>
          </a:p>
        </p:txBody>
      </p:sp>
    </p:spTree>
    <p:extLst>
      <p:ext uri="{BB962C8B-B14F-4D97-AF65-F5344CB8AC3E}">
        <p14:creationId xmlns:p14="http://schemas.microsoft.com/office/powerpoint/2010/main" val="360072590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9309147" cy="1320800"/>
          </a:xfrm>
        </p:spPr>
        <p:txBody>
          <a:bodyPr/>
          <a:lstStyle/>
          <a:p>
            <a:r>
              <a:rPr lang="en-US" altLang="zh-TW" sz="3600" dirty="0"/>
              <a:t>35-2: </a:t>
            </a:r>
            <a:r>
              <a:rPr lang="en-US" altLang="zh-TW" dirty="0"/>
              <a:t>JSTL</a:t>
            </a:r>
            <a:r>
              <a:rPr lang="zh-TW" altLang="en-US" dirty="0"/>
              <a:t>標準標籤函式庫環境設定</a:t>
            </a:r>
            <a:r>
              <a:rPr lang="en-US" altLang="zh-TW" dirty="0"/>
              <a:t>(1)</a:t>
            </a:r>
            <a:endParaRPr lang="en-US" altLang="zh-TW" sz="3600" dirty="0"/>
          </a:p>
        </p:txBody>
      </p:sp>
      <p:sp>
        <p:nvSpPr>
          <p:cNvPr id="4" name="內容版面配置區 3">
            <a:extLst>
              <a:ext uri="{FF2B5EF4-FFF2-40B4-BE49-F238E27FC236}">
                <a16:creationId xmlns:a16="http://schemas.microsoft.com/office/drawing/2014/main" id="{CDD3A8DF-700C-497A-83CB-D946C6625F5E}"/>
              </a:ext>
            </a:extLst>
          </p:cNvPr>
          <p:cNvSpPr>
            <a:spLocks noGrp="1"/>
          </p:cNvSpPr>
          <p:nvPr>
            <p:ph idx="1"/>
          </p:nvPr>
        </p:nvSpPr>
        <p:spPr>
          <a:xfrm>
            <a:off x="366750" y="742378"/>
            <a:ext cx="11289222" cy="5889650"/>
          </a:xfrm>
        </p:spPr>
        <p:txBody>
          <a:bodyPr>
            <a:normAutofit lnSpcReduction="10000"/>
          </a:bodyPr>
          <a:lstStyle/>
          <a:p>
            <a:pPr marL="0" indent="0">
              <a:buNone/>
            </a:pPr>
            <a:r>
              <a:rPr lang="en-US" altLang="zh-TW" dirty="0"/>
              <a:t>35-2: set</a:t>
            </a:r>
            <a:r>
              <a:rPr lang="zh-TW" altLang="en-US" dirty="0"/>
              <a:t>與</a:t>
            </a:r>
            <a:r>
              <a:rPr lang="en-US" altLang="zh-TW" dirty="0"/>
              <a:t>out</a:t>
            </a:r>
            <a:r>
              <a:rPr lang="zh-TW" altLang="en-US" dirty="0"/>
              <a:t>標籤</a:t>
            </a:r>
          </a:p>
          <a:p>
            <a:pPr marL="0" indent="0">
              <a:buNone/>
            </a:pPr>
            <a:r>
              <a:rPr lang="en-US" altLang="zh-TW" dirty="0"/>
              <a:t>1. set</a:t>
            </a:r>
            <a:r>
              <a:rPr lang="zh-TW" altLang="en-US" dirty="0"/>
              <a:t>標籤</a:t>
            </a:r>
            <a:r>
              <a:rPr lang="en-US" altLang="zh-TW" dirty="0"/>
              <a:t>1:</a:t>
            </a:r>
          </a:p>
          <a:p>
            <a:pPr marL="457200" lvl="1" indent="0">
              <a:buNone/>
            </a:pPr>
            <a:r>
              <a:rPr lang="zh-TW" altLang="en-US" dirty="0"/>
              <a:t>用來</a:t>
            </a:r>
            <a:r>
              <a:rPr lang="en-US" altLang="zh-TW" dirty="0"/>
              <a:t>JSP</a:t>
            </a:r>
            <a:r>
              <a:rPr lang="zh-TW" altLang="en-US" dirty="0"/>
              <a:t>網頁中儲存變數值及設定</a:t>
            </a:r>
            <a:r>
              <a:rPr lang="en-US" altLang="zh-TW" dirty="0"/>
              <a:t>JavaBean</a:t>
            </a:r>
            <a:r>
              <a:rPr lang="zh-TW" altLang="en-US" dirty="0"/>
              <a:t>特性的值</a:t>
            </a:r>
          </a:p>
          <a:p>
            <a:pPr marL="0" indent="0">
              <a:buNone/>
            </a:pPr>
            <a:r>
              <a:rPr lang="zh-TW" altLang="en-US" dirty="0"/>
              <a:t>語法</a:t>
            </a:r>
            <a:r>
              <a:rPr lang="en-US" altLang="zh-TW" dirty="0"/>
              <a:t>:</a:t>
            </a:r>
          </a:p>
          <a:p>
            <a:pPr marL="457200" lvl="1" indent="0">
              <a:buNone/>
            </a:pPr>
            <a:r>
              <a:rPr lang="en-US" altLang="zh-TW" dirty="0"/>
              <a:t>&lt;</a:t>
            </a:r>
            <a:r>
              <a:rPr lang="en-US" altLang="zh-TW" dirty="0" err="1"/>
              <a:t>c:set</a:t>
            </a:r>
            <a:r>
              <a:rPr lang="en-US" altLang="zh-TW" dirty="0"/>
              <a:t> var="</a:t>
            </a:r>
            <a:r>
              <a:rPr lang="en-US" altLang="zh-TW" dirty="0" err="1"/>
              <a:t>varName</a:t>
            </a:r>
            <a:r>
              <a:rPr lang="en-US" altLang="zh-TW" dirty="0"/>
              <a:t>" value="</a:t>
            </a:r>
            <a:r>
              <a:rPr lang="en-US" altLang="zh-TW" dirty="0" err="1"/>
              <a:t>varValue</a:t>
            </a:r>
            <a:r>
              <a:rPr lang="en-US" altLang="zh-TW" dirty="0"/>
              <a:t>"</a:t>
            </a:r>
          </a:p>
          <a:p>
            <a:pPr marL="914400" lvl="2" indent="0">
              <a:buNone/>
            </a:pPr>
            <a:r>
              <a:rPr lang="en-US" altLang="zh-TW" dirty="0"/>
              <a:t>[scope="{</a:t>
            </a:r>
            <a:r>
              <a:rPr lang="en-US" altLang="zh-TW" dirty="0" err="1"/>
              <a:t>page|request|session|application</a:t>
            </a:r>
            <a:r>
              <a:rPr lang="en-US" altLang="zh-TW" dirty="0"/>
              <a:t>}"]/&gt;</a:t>
            </a:r>
          </a:p>
          <a:p>
            <a:pPr marL="0" indent="0">
              <a:buNone/>
            </a:pPr>
            <a:r>
              <a:rPr lang="zh-TW" altLang="en-US" dirty="0"/>
              <a:t>語法</a:t>
            </a:r>
            <a:r>
              <a:rPr lang="en-US" altLang="zh-TW" dirty="0"/>
              <a:t>2:</a:t>
            </a:r>
          </a:p>
          <a:p>
            <a:pPr marL="457200" lvl="1" indent="0">
              <a:buNone/>
            </a:pPr>
            <a:r>
              <a:rPr lang="en-US" altLang="zh-TW" dirty="0"/>
              <a:t>&lt;</a:t>
            </a:r>
            <a:r>
              <a:rPr lang="en-US" altLang="zh-TW" dirty="0" err="1"/>
              <a:t>c:set</a:t>
            </a:r>
            <a:r>
              <a:rPr lang="en-US" altLang="zh-TW" dirty="0"/>
              <a:t> var="</a:t>
            </a:r>
            <a:r>
              <a:rPr lang="en-US" altLang="zh-TW" dirty="0" err="1"/>
              <a:t>varName</a:t>
            </a:r>
            <a:r>
              <a:rPr lang="en-US" altLang="zh-TW" dirty="0"/>
              <a:t>"</a:t>
            </a:r>
          </a:p>
          <a:p>
            <a:pPr marL="914400" lvl="2" indent="0">
              <a:buNone/>
            </a:pPr>
            <a:r>
              <a:rPr lang="en-US" altLang="zh-TW" dirty="0"/>
              <a:t>[scope="{</a:t>
            </a:r>
            <a:r>
              <a:rPr lang="en-US" altLang="zh-TW" dirty="0" err="1"/>
              <a:t>page|request|session|application</a:t>
            </a:r>
            <a:r>
              <a:rPr lang="en-US" altLang="zh-TW" dirty="0"/>
              <a:t>}"]&gt;</a:t>
            </a:r>
          </a:p>
          <a:p>
            <a:pPr marL="457200" lvl="1" indent="0">
              <a:buNone/>
            </a:pPr>
            <a:r>
              <a:rPr lang="zh-TW" altLang="en-US" dirty="0"/>
              <a:t>標籤本體</a:t>
            </a:r>
            <a:r>
              <a:rPr lang="en-US" altLang="zh-TW" dirty="0"/>
              <a:t>(body)</a:t>
            </a:r>
          </a:p>
          <a:p>
            <a:pPr marL="457200" lvl="1" indent="0">
              <a:buNone/>
            </a:pPr>
            <a:r>
              <a:rPr lang="en-US" altLang="zh-TW" dirty="0"/>
              <a:t>&lt;/</a:t>
            </a:r>
            <a:r>
              <a:rPr lang="en-US" altLang="zh-TW" dirty="0" err="1"/>
              <a:t>c:set</a:t>
            </a:r>
            <a:r>
              <a:rPr lang="en-US" altLang="zh-TW" dirty="0"/>
              <a:t>&gt;</a:t>
            </a:r>
          </a:p>
          <a:p>
            <a:pPr marL="0" indent="0">
              <a:buNone/>
            </a:pPr>
            <a:r>
              <a:rPr lang="zh-TW" altLang="en-US" dirty="0"/>
              <a:t>說明</a:t>
            </a:r>
            <a:r>
              <a:rPr lang="en-US" altLang="zh-TW" dirty="0"/>
              <a:t>:</a:t>
            </a:r>
          </a:p>
          <a:p>
            <a:pPr marL="0" indent="0">
              <a:buNone/>
            </a:pPr>
            <a:r>
              <a:rPr lang="en-US" altLang="zh-TW" dirty="0"/>
              <a:t>var: </a:t>
            </a:r>
            <a:r>
              <a:rPr lang="zh-TW" altLang="en-US" dirty="0"/>
              <a:t>儲存設定值的變數名稱</a:t>
            </a:r>
          </a:p>
          <a:p>
            <a:pPr marL="0" indent="0">
              <a:buNone/>
            </a:pPr>
            <a:r>
              <a:rPr lang="en-US" altLang="zh-TW" dirty="0"/>
              <a:t>value: </a:t>
            </a:r>
            <a:r>
              <a:rPr lang="zh-TW" altLang="en-US" dirty="0"/>
              <a:t>設定給屬性或變數的值</a:t>
            </a:r>
          </a:p>
          <a:p>
            <a:pPr marL="0" indent="0">
              <a:buNone/>
            </a:pPr>
            <a:r>
              <a:rPr lang="en-US" altLang="zh-TW" dirty="0"/>
              <a:t>scope: </a:t>
            </a:r>
            <a:r>
              <a:rPr lang="zh-TW" altLang="en-US" dirty="0"/>
              <a:t>變數的有效作用範圍，預設為</a:t>
            </a:r>
            <a:r>
              <a:rPr lang="en-US" altLang="zh-TW" dirty="0"/>
              <a:t>page</a:t>
            </a:r>
            <a:r>
              <a:rPr lang="zh-TW" altLang="en-US" dirty="0"/>
              <a:t>範圍</a:t>
            </a:r>
          </a:p>
          <a:p>
            <a:pPr marL="0" indent="0">
              <a:buNone/>
            </a:pPr>
            <a:r>
              <a:rPr lang="zh-TW" altLang="en-US" dirty="0"/>
              <a:t>標籤本體</a:t>
            </a:r>
            <a:r>
              <a:rPr lang="en-US" altLang="zh-TW" dirty="0"/>
              <a:t>:</a:t>
            </a:r>
            <a:r>
              <a:rPr lang="zh-TW" altLang="en-US" dirty="0"/>
              <a:t>設定給屬性或變數的值</a:t>
            </a:r>
          </a:p>
        </p:txBody>
      </p:sp>
    </p:spTree>
    <p:extLst>
      <p:ext uri="{BB962C8B-B14F-4D97-AF65-F5344CB8AC3E}">
        <p14:creationId xmlns:p14="http://schemas.microsoft.com/office/powerpoint/2010/main" val="330413219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E208C0-E806-498B-AB05-FDEEAE0FF1EC}"/>
              </a:ext>
            </a:extLst>
          </p:cNvPr>
          <p:cNvSpPr>
            <a:spLocks noGrp="1"/>
          </p:cNvSpPr>
          <p:nvPr>
            <p:ph type="ctrTitle"/>
          </p:nvPr>
        </p:nvSpPr>
        <p:spPr>
          <a:xfrm>
            <a:off x="1507067" y="1397000"/>
            <a:ext cx="7766936" cy="2653836"/>
          </a:xfrm>
        </p:spPr>
        <p:txBody>
          <a:bodyPr>
            <a:normAutofit/>
          </a:bodyPr>
          <a:lstStyle/>
          <a:p>
            <a:pPr algn="ctr"/>
            <a:r>
              <a:rPr lang="zh-TW" altLang="en-US" sz="5400" dirty="0"/>
              <a:t>第</a:t>
            </a:r>
            <a:r>
              <a:rPr lang="zh-TW" altLang="en-US" dirty="0"/>
              <a:t>一</a:t>
            </a:r>
            <a:r>
              <a:rPr lang="zh-TW" altLang="en-US" sz="5400" dirty="0"/>
              <a:t>節</a:t>
            </a:r>
            <a:br>
              <a:rPr lang="en-US" altLang="zh-TW" sz="5400" dirty="0"/>
            </a:br>
            <a:r>
              <a:rPr lang="en-US" altLang="zh-TW" sz="5400" dirty="0"/>
              <a:t>Java Web</a:t>
            </a:r>
            <a:r>
              <a:rPr lang="zh-TW" altLang="en-US" sz="5400" dirty="0"/>
              <a:t>簡介</a:t>
            </a:r>
            <a:endParaRPr lang="zh-TW" altLang="en-US" b="1" dirty="0"/>
          </a:p>
        </p:txBody>
      </p:sp>
    </p:spTree>
    <p:extLst>
      <p:ext uri="{BB962C8B-B14F-4D97-AF65-F5344CB8AC3E}">
        <p14:creationId xmlns:p14="http://schemas.microsoft.com/office/powerpoint/2010/main" val="179752424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8596668" cy="1320800"/>
          </a:xfrm>
        </p:spPr>
        <p:txBody>
          <a:bodyPr/>
          <a:lstStyle/>
          <a:p>
            <a:r>
              <a:rPr lang="en-US" altLang="zh-TW" sz="3600" dirty="0"/>
              <a:t>2-2 </a:t>
            </a:r>
            <a:r>
              <a:rPr lang="zh-TW" altLang="en-US" sz="3600" dirty="0"/>
              <a:t>動態網頁設計環境的安裝與設定</a:t>
            </a:r>
            <a:r>
              <a:rPr lang="en-US" altLang="zh-TW" dirty="0"/>
              <a:t>(7)</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76088" y="660400"/>
            <a:ext cx="9668742" cy="4807002"/>
          </a:xfrm>
        </p:spPr>
        <p:txBody>
          <a:bodyPr>
            <a:normAutofit/>
          </a:bodyPr>
          <a:lstStyle/>
          <a:p>
            <a:pPr marL="0" indent="0">
              <a:buNone/>
            </a:pPr>
            <a:r>
              <a:rPr lang="zh-TW" altLang="en-US" sz="2000" dirty="0"/>
              <a:t>變更伺服器設定</a:t>
            </a:r>
            <a:endParaRPr lang="en-US" altLang="zh-TW" sz="2000" dirty="0"/>
          </a:p>
        </p:txBody>
      </p:sp>
      <p:pic>
        <p:nvPicPr>
          <p:cNvPr id="7" name="圖片 6">
            <a:extLst>
              <a:ext uri="{FF2B5EF4-FFF2-40B4-BE49-F238E27FC236}">
                <a16:creationId xmlns:a16="http://schemas.microsoft.com/office/drawing/2014/main" id="{524D764C-6670-494F-8FFC-40C8E3537F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76088" y="1104915"/>
            <a:ext cx="10906321" cy="5634932"/>
          </a:xfrm>
          <a:prstGeom prst="rect">
            <a:avLst/>
          </a:prstGeom>
        </p:spPr>
      </p:pic>
    </p:spTree>
    <p:extLst>
      <p:ext uri="{BB962C8B-B14F-4D97-AF65-F5344CB8AC3E}">
        <p14:creationId xmlns:p14="http://schemas.microsoft.com/office/powerpoint/2010/main" val="328318447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9309147" cy="1320800"/>
          </a:xfrm>
        </p:spPr>
        <p:txBody>
          <a:bodyPr/>
          <a:lstStyle/>
          <a:p>
            <a:r>
              <a:rPr lang="en-US" altLang="zh-TW" sz="3600" dirty="0"/>
              <a:t>35-2: </a:t>
            </a:r>
            <a:r>
              <a:rPr lang="en-US" altLang="zh-TW" dirty="0"/>
              <a:t>JSTL</a:t>
            </a:r>
            <a:r>
              <a:rPr lang="zh-TW" altLang="en-US" dirty="0"/>
              <a:t>標準標籤函式庫環境設定</a:t>
            </a:r>
            <a:r>
              <a:rPr lang="en-US" altLang="zh-TW" dirty="0"/>
              <a:t>(2)</a:t>
            </a:r>
            <a:endParaRPr lang="en-US" altLang="zh-TW" sz="3600" dirty="0"/>
          </a:p>
        </p:txBody>
      </p:sp>
      <p:sp>
        <p:nvSpPr>
          <p:cNvPr id="4" name="內容版面配置區 3">
            <a:extLst>
              <a:ext uri="{FF2B5EF4-FFF2-40B4-BE49-F238E27FC236}">
                <a16:creationId xmlns:a16="http://schemas.microsoft.com/office/drawing/2014/main" id="{CDD3A8DF-700C-497A-83CB-D946C6625F5E}"/>
              </a:ext>
            </a:extLst>
          </p:cNvPr>
          <p:cNvSpPr>
            <a:spLocks noGrp="1"/>
          </p:cNvSpPr>
          <p:nvPr>
            <p:ph idx="1"/>
          </p:nvPr>
        </p:nvSpPr>
        <p:spPr>
          <a:xfrm>
            <a:off x="366750" y="742378"/>
            <a:ext cx="11289222" cy="5889650"/>
          </a:xfrm>
        </p:spPr>
        <p:txBody>
          <a:bodyPr>
            <a:normAutofit/>
          </a:bodyPr>
          <a:lstStyle/>
          <a:p>
            <a:pPr marL="0" indent="0">
              <a:buNone/>
            </a:pPr>
            <a:r>
              <a:rPr lang="en-US" altLang="zh-TW" dirty="0"/>
              <a:t>35-2: set</a:t>
            </a:r>
            <a:r>
              <a:rPr lang="zh-TW" altLang="en-US" dirty="0"/>
              <a:t>與</a:t>
            </a:r>
            <a:r>
              <a:rPr lang="en-US" altLang="zh-TW" dirty="0"/>
              <a:t>out</a:t>
            </a:r>
            <a:r>
              <a:rPr lang="zh-TW" altLang="en-US" dirty="0"/>
              <a:t>標籤</a:t>
            </a:r>
          </a:p>
          <a:p>
            <a:pPr marL="0" indent="0">
              <a:buNone/>
            </a:pPr>
            <a:r>
              <a:rPr lang="zh-TW" altLang="en-US" dirty="0"/>
              <a:t>範例</a:t>
            </a:r>
            <a:r>
              <a:rPr lang="en-US" altLang="zh-TW" dirty="0"/>
              <a:t>:</a:t>
            </a:r>
          </a:p>
          <a:p>
            <a:pPr marL="0" indent="0">
              <a:buNone/>
            </a:pPr>
            <a:r>
              <a:rPr lang="en-US" altLang="zh-TW" dirty="0"/>
              <a:t>&lt;%@ </a:t>
            </a:r>
            <a:r>
              <a:rPr lang="en-US" altLang="zh-TW" dirty="0" err="1"/>
              <a:t>taglib</a:t>
            </a:r>
            <a:r>
              <a:rPr lang="en-US" altLang="zh-TW" dirty="0"/>
              <a:t> prefix="c" </a:t>
            </a:r>
            <a:r>
              <a:rPr lang="en-US" altLang="zh-TW" dirty="0" err="1"/>
              <a:t>uri</a:t>
            </a:r>
            <a:r>
              <a:rPr lang="en-US" altLang="zh-TW" dirty="0"/>
              <a:t>="http://java.sun.com/</a:t>
            </a:r>
            <a:r>
              <a:rPr lang="en-US" altLang="zh-TW" dirty="0" err="1"/>
              <a:t>jsp</a:t>
            </a:r>
            <a:r>
              <a:rPr lang="en-US" altLang="zh-TW" dirty="0"/>
              <a:t>/</a:t>
            </a:r>
            <a:r>
              <a:rPr lang="en-US" altLang="zh-TW" dirty="0" err="1"/>
              <a:t>jstl</a:t>
            </a:r>
            <a:r>
              <a:rPr lang="en-US" altLang="zh-TW" dirty="0"/>
              <a:t>/core" %&gt;</a:t>
            </a:r>
          </a:p>
          <a:p>
            <a:pPr marL="0" indent="0">
              <a:buNone/>
            </a:pPr>
            <a:r>
              <a:rPr lang="en-US" altLang="zh-TW" dirty="0"/>
              <a:t>&lt;</a:t>
            </a:r>
            <a:r>
              <a:rPr lang="en-US" altLang="zh-TW" dirty="0" err="1"/>
              <a:t>c:set</a:t>
            </a:r>
            <a:r>
              <a:rPr lang="en-US" altLang="zh-TW" dirty="0"/>
              <a:t> var="product"&gt;iPhone&lt;/</a:t>
            </a:r>
            <a:r>
              <a:rPr lang="en-US" altLang="zh-TW" dirty="0" err="1"/>
              <a:t>c:set</a:t>
            </a:r>
            <a:r>
              <a:rPr lang="en-US" altLang="zh-TW" dirty="0"/>
              <a:t>&gt;</a:t>
            </a:r>
          </a:p>
          <a:p>
            <a:pPr marL="0" indent="0">
              <a:buNone/>
            </a:pPr>
            <a:r>
              <a:rPr lang="en-US" altLang="zh-TW" dirty="0"/>
              <a:t>&lt;</a:t>
            </a:r>
            <a:r>
              <a:rPr lang="en-US" altLang="zh-TW" dirty="0" err="1"/>
              <a:t>c:set</a:t>
            </a:r>
            <a:r>
              <a:rPr lang="en-US" altLang="zh-TW" dirty="0"/>
              <a:t> var="price" value="36000" /&gt;</a:t>
            </a:r>
          </a:p>
          <a:p>
            <a:pPr marL="0" indent="0">
              <a:buNone/>
            </a:pPr>
            <a:r>
              <a:rPr lang="zh-TW" altLang="en-US" dirty="0"/>
              <a:t>商品名稱</a:t>
            </a:r>
            <a:r>
              <a:rPr lang="en-US" altLang="zh-TW" dirty="0"/>
              <a:t>:${product}&lt;</a:t>
            </a:r>
            <a:r>
              <a:rPr lang="en-US" altLang="zh-TW" dirty="0" err="1"/>
              <a:t>br</a:t>
            </a:r>
            <a:r>
              <a:rPr lang="en-US" altLang="zh-TW" dirty="0"/>
              <a:t>&gt;</a:t>
            </a:r>
          </a:p>
          <a:p>
            <a:pPr marL="0" indent="0">
              <a:buNone/>
            </a:pPr>
            <a:r>
              <a:rPr lang="zh-TW" altLang="en-US" dirty="0"/>
              <a:t>商品價格</a:t>
            </a:r>
            <a:r>
              <a:rPr lang="en-US" altLang="zh-TW" dirty="0"/>
              <a:t>:${price}&lt;</a:t>
            </a:r>
            <a:r>
              <a:rPr lang="en-US" altLang="zh-TW" dirty="0" err="1"/>
              <a:t>br</a:t>
            </a:r>
            <a:r>
              <a:rPr lang="en-US" altLang="zh-TW" dirty="0"/>
              <a:t>&gt;</a:t>
            </a:r>
            <a:endParaRPr lang="zh-TW" altLang="en-US" dirty="0"/>
          </a:p>
        </p:txBody>
      </p:sp>
    </p:spTree>
    <p:extLst>
      <p:ext uri="{BB962C8B-B14F-4D97-AF65-F5344CB8AC3E}">
        <p14:creationId xmlns:p14="http://schemas.microsoft.com/office/powerpoint/2010/main" val="197214766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9309147" cy="1320800"/>
          </a:xfrm>
        </p:spPr>
        <p:txBody>
          <a:bodyPr/>
          <a:lstStyle/>
          <a:p>
            <a:r>
              <a:rPr lang="en-US" altLang="zh-TW" sz="3600" dirty="0"/>
              <a:t>35-2: </a:t>
            </a:r>
            <a:r>
              <a:rPr lang="en-US" altLang="zh-TW" dirty="0"/>
              <a:t>JSTL</a:t>
            </a:r>
            <a:r>
              <a:rPr lang="zh-TW" altLang="en-US" dirty="0"/>
              <a:t>標準標籤函式庫環境設定</a:t>
            </a:r>
            <a:r>
              <a:rPr lang="en-US" altLang="zh-TW" dirty="0"/>
              <a:t>(3)</a:t>
            </a:r>
            <a:endParaRPr lang="en-US" altLang="zh-TW" sz="3600" dirty="0"/>
          </a:p>
        </p:txBody>
      </p:sp>
      <p:sp>
        <p:nvSpPr>
          <p:cNvPr id="4" name="內容版面配置區 3">
            <a:extLst>
              <a:ext uri="{FF2B5EF4-FFF2-40B4-BE49-F238E27FC236}">
                <a16:creationId xmlns:a16="http://schemas.microsoft.com/office/drawing/2014/main" id="{CDD3A8DF-700C-497A-83CB-D946C6625F5E}"/>
              </a:ext>
            </a:extLst>
          </p:cNvPr>
          <p:cNvSpPr>
            <a:spLocks noGrp="1"/>
          </p:cNvSpPr>
          <p:nvPr>
            <p:ph idx="1"/>
          </p:nvPr>
        </p:nvSpPr>
        <p:spPr>
          <a:xfrm>
            <a:off x="366750" y="742378"/>
            <a:ext cx="11289222" cy="5889650"/>
          </a:xfrm>
        </p:spPr>
        <p:txBody>
          <a:bodyPr>
            <a:normAutofit/>
          </a:bodyPr>
          <a:lstStyle/>
          <a:p>
            <a:pPr marL="0" indent="0">
              <a:buNone/>
            </a:pPr>
            <a:r>
              <a:rPr lang="en-US" altLang="zh-TW" dirty="0"/>
              <a:t>35-2: set</a:t>
            </a:r>
            <a:r>
              <a:rPr lang="zh-TW" altLang="en-US" dirty="0"/>
              <a:t>與</a:t>
            </a:r>
            <a:r>
              <a:rPr lang="en-US" altLang="zh-TW" dirty="0"/>
              <a:t>out</a:t>
            </a:r>
            <a:r>
              <a:rPr lang="zh-TW" altLang="en-US" dirty="0"/>
              <a:t>標籤</a:t>
            </a:r>
          </a:p>
          <a:p>
            <a:pPr marL="0" indent="0">
              <a:buNone/>
            </a:pPr>
            <a:r>
              <a:rPr lang="zh-TW" altLang="en-US" dirty="0"/>
              <a:t>用來</a:t>
            </a:r>
            <a:r>
              <a:rPr lang="en-US" altLang="zh-TW" dirty="0"/>
              <a:t>JSP</a:t>
            </a:r>
            <a:r>
              <a:rPr lang="zh-TW" altLang="en-US" dirty="0"/>
              <a:t>網頁中儲存變數值及設定</a:t>
            </a:r>
            <a:r>
              <a:rPr lang="en-US" altLang="zh-TW" dirty="0"/>
              <a:t>JavaBean</a:t>
            </a:r>
            <a:r>
              <a:rPr lang="zh-TW" altLang="en-US" dirty="0"/>
              <a:t>特性的值</a:t>
            </a:r>
          </a:p>
          <a:p>
            <a:pPr marL="0" indent="0">
              <a:buNone/>
            </a:pPr>
            <a:r>
              <a:rPr lang="zh-TW" altLang="en-US" dirty="0"/>
              <a:t>語法</a:t>
            </a:r>
            <a:r>
              <a:rPr lang="en-US" altLang="zh-TW" dirty="0"/>
              <a:t>3:</a:t>
            </a:r>
          </a:p>
          <a:p>
            <a:pPr marL="0" indent="0">
              <a:buNone/>
            </a:pPr>
            <a:r>
              <a:rPr lang="en-US" altLang="zh-TW" dirty="0"/>
              <a:t>&lt;</a:t>
            </a:r>
            <a:r>
              <a:rPr lang="en-US" altLang="zh-TW" dirty="0" err="1"/>
              <a:t>c:set</a:t>
            </a:r>
            <a:r>
              <a:rPr lang="en-US" altLang="zh-TW" dirty="0"/>
              <a:t> target="</a:t>
            </a:r>
            <a:r>
              <a:rPr lang="en-US" altLang="zh-TW" dirty="0" err="1"/>
              <a:t>targetName</a:t>
            </a:r>
            <a:r>
              <a:rPr lang="en-US" altLang="zh-TW" dirty="0"/>
              <a:t>" property="</a:t>
            </a:r>
            <a:r>
              <a:rPr lang="en-US" altLang="zh-TW" dirty="0" err="1"/>
              <a:t>propertyName</a:t>
            </a:r>
            <a:r>
              <a:rPr lang="en-US" altLang="zh-TW" dirty="0"/>
              <a:t>"</a:t>
            </a:r>
          </a:p>
          <a:p>
            <a:pPr marL="0" indent="0">
              <a:buNone/>
            </a:pPr>
            <a:r>
              <a:rPr lang="en-US" altLang="zh-TW" dirty="0"/>
              <a:t>value="</a:t>
            </a:r>
            <a:r>
              <a:rPr lang="en-US" altLang="zh-TW" dirty="0" err="1"/>
              <a:t>attributeValue</a:t>
            </a:r>
            <a:r>
              <a:rPr lang="en-US" altLang="zh-TW" dirty="0"/>
              <a:t>" /&gt;</a:t>
            </a:r>
          </a:p>
          <a:p>
            <a:pPr marL="0" indent="0">
              <a:buNone/>
            </a:pPr>
            <a:r>
              <a:rPr lang="zh-TW" altLang="en-US" dirty="0"/>
              <a:t>語法</a:t>
            </a:r>
            <a:r>
              <a:rPr lang="en-US" altLang="zh-TW" dirty="0"/>
              <a:t>4:</a:t>
            </a:r>
          </a:p>
          <a:p>
            <a:pPr marL="0" indent="0">
              <a:buNone/>
            </a:pPr>
            <a:r>
              <a:rPr lang="en-US" altLang="zh-TW" dirty="0"/>
              <a:t>&lt;</a:t>
            </a:r>
            <a:r>
              <a:rPr lang="en-US" altLang="zh-TW" dirty="0" err="1"/>
              <a:t>c:set</a:t>
            </a:r>
            <a:r>
              <a:rPr lang="en-US" altLang="zh-TW" dirty="0"/>
              <a:t> target="</a:t>
            </a:r>
            <a:r>
              <a:rPr lang="en-US" altLang="zh-TW" dirty="0" err="1"/>
              <a:t>targetName</a:t>
            </a:r>
            <a:r>
              <a:rPr lang="en-US" altLang="zh-TW" dirty="0"/>
              <a:t>" property="</a:t>
            </a:r>
            <a:r>
              <a:rPr lang="en-US" altLang="zh-TW" dirty="0" err="1"/>
              <a:t>propertyName</a:t>
            </a:r>
            <a:r>
              <a:rPr lang="en-US" altLang="zh-TW" dirty="0"/>
              <a:t>"&gt;</a:t>
            </a:r>
          </a:p>
          <a:p>
            <a:pPr marL="0" indent="0">
              <a:buNone/>
            </a:pPr>
            <a:r>
              <a:rPr lang="zh-TW" altLang="en-US" dirty="0"/>
              <a:t>標籤本體</a:t>
            </a:r>
            <a:r>
              <a:rPr lang="en-US" altLang="zh-TW" dirty="0"/>
              <a:t>(body)</a:t>
            </a:r>
          </a:p>
          <a:p>
            <a:pPr marL="0" indent="0">
              <a:buNone/>
            </a:pPr>
            <a:r>
              <a:rPr lang="en-US" altLang="zh-TW" dirty="0"/>
              <a:t>&lt;/</a:t>
            </a:r>
            <a:r>
              <a:rPr lang="en-US" altLang="zh-TW" dirty="0" err="1"/>
              <a:t>c:set</a:t>
            </a:r>
            <a:r>
              <a:rPr lang="en-US" altLang="zh-TW" dirty="0"/>
              <a:t>&gt;</a:t>
            </a:r>
          </a:p>
          <a:p>
            <a:pPr marL="0" indent="0">
              <a:buNone/>
            </a:pPr>
            <a:r>
              <a:rPr lang="zh-TW" altLang="en-US" dirty="0"/>
              <a:t>說明</a:t>
            </a:r>
            <a:r>
              <a:rPr lang="en-US" altLang="zh-TW" dirty="0"/>
              <a:t>:</a:t>
            </a:r>
          </a:p>
          <a:p>
            <a:pPr marL="0" indent="0">
              <a:buNone/>
            </a:pPr>
            <a:r>
              <a:rPr lang="en-US" altLang="zh-TW" dirty="0"/>
              <a:t>target: </a:t>
            </a:r>
            <a:r>
              <a:rPr lang="zh-TW" altLang="en-US" dirty="0"/>
              <a:t>設定屬性的</a:t>
            </a:r>
            <a:r>
              <a:rPr lang="en-US" altLang="zh-TW" dirty="0"/>
              <a:t>JavaBean</a:t>
            </a:r>
            <a:r>
              <a:rPr lang="zh-TW" altLang="en-US" dirty="0"/>
              <a:t>物件名稱，需搭配</a:t>
            </a:r>
            <a:r>
              <a:rPr lang="en-US" altLang="zh-TW" dirty="0"/>
              <a:t>property</a:t>
            </a:r>
            <a:r>
              <a:rPr lang="zh-TW" altLang="en-US" dirty="0"/>
              <a:t>使用，例如</a:t>
            </a:r>
            <a:r>
              <a:rPr lang="en-US" altLang="zh-TW" dirty="0"/>
              <a:t>:${user}</a:t>
            </a:r>
          </a:p>
          <a:p>
            <a:pPr marL="0" indent="0">
              <a:buNone/>
            </a:pPr>
            <a:r>
              <a:rPr lang="en-US" altLang="zh-TW" dirty="0"/>
              <a:t>property: JavaBean</a:t>
            </a:r>
            <a:r>
              <a:rPr lang="zh-TW" altLang="en-US" dirty="0"/>
              <a:t>物件的屬性名稱，例如</a:t>
            </a:r>
            <a:r>
              <a:rPr lang="en-US" altLang="zh-TW" dirty="0"/>
              <a:t>:${user.name}</a:t>
            </a:r>
          </a:p>
          <a:p>
            <a:pPr marL="0" indent="0">
              <a:buNone/>
            </a:pPr>
            <a:r>
              <a:rPr lang="en-US" altLang="zh-TW" dirty="0"/>
              <a:t>value: </a:t>
            </a:r>
            <a:r>
              <a:rPr lang="zh-TW" altLang="en-US" dirty="0"/>
              <a:t>設定給屬性或變數的值</a:t>
            </a:r>
          </a:p>
          <a:p>
            <a:pPr marL="0" indent="0">
              <a:buNone/>
            </a:pPr>
            <a:r>
              <a:rPr lang="zh-TW" altLang="en-US" dirty="0"/>
              <a:t>標籤本體</a:t>
            </a:r>
            <a:r>
              <a:rPr lang="en-US" altLang="zh-TW" dirty="0"/>
              <a:t>:</a:t>
            </a:r>
            <a:r>
              <a:rPr lang="zh-TW" altLang="en-US" dirty="0"/>
              <a:t>設定給屬性或變數的值</a:t>
            </a:r>
          </a:p>
        </p:txBody>
      </p:sp>
    </p:spTree>
    <p:extLst>
      <p:ext uri="{BB962C8B-B14F-4D97-AF65-F5344CB8AC3E}">
        <p14:creationId xmlns:p14="http://schemas.microsoft.com/office/powerpoint/2010/main" val="44137544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9309147" cy="1320800"/>
          </a:xfrm>
        </p:spPr>
        <p:txBody>
          <a:bodyPr/>
          <a:lstStyle/>
          <a:p>
            <a:r>
              <a:rPr lang="en-US" altLang="zh-TW" sz="3600" dirty="0"/>
              <a:t>35-2: </a:t>
            </a:r>
            <a:r>
              <a:rPr lang="en-US" altLang="zh-TW" dirty="0"/>
              <a:t>JSTL</a:t>
            </a:r>
            <a:r>
              <a:rPr lang="zh-TW" altLang="en-US" dirty="0"/>
              <a:t>標準標籤函式庫環境設定</a:t>
            </a:r>
            <a:r>
              <a:rPr lang="en-US" altLang="zh-TW" dirty="0"/>
              <a:t>(4)</a:t>
            </a:r>
            <a:endParaRPr lang="en-US" altLang="zh-TW" sz="3600" dirty="0"/>
          </a:p>
        </p:txBody>
      </p:sp>
      <p:sp>
        <p:nvSpPr>
          <p:cNvPr id="4" name="內容版面配置區 3">
            <a:extLst>
              <a:ext uri="{FF2B5EF4-FFF2-40B4-BE49-F238E27FC236}">
                <a16:creationId xmlns:a16="http://schemas.microsoft.com/office/drawing/2014/main" id="{CDD3A8DF-700C-497A-83CB-D946C6625F5E}"/>
              </a:ext>
            </a:extLst>
          </p:cNvPr>
          <p:cNvSpPr>
            <a:spLocks noGrp="1"/>
          </p:cNvSpPr>
          <p:nvPr>
            <p:ph idx="1"/>
          </p:nvPr>
        </p:nvSpPr>
        <p:spPr>
          <a:xfrm>
            <a:off x="366750" y="742378"/>
            <a:ext cx="11289222" cy="5889650"/>
          </a:xfrm>
        </p:spPr>
        <p:txBody>
          <a:bodyPr>
            <a:normAutofit/>
          </a:bodyPr>
          <a:lstStyle/>
          <a:p>
            <a:pPr marL="0" indent="0">
              <a:buNone/>
            </a:pPr>
            <a:r>
              <a:rPr lang="en-US" altLang="zh-TW" dirty="0"/>
              <a:t>35-2: set</a:t>
            </a:r>
            <a:r>
              <a:rPr lang="zh-TW" altLang="en-US" dirty="0"/>
              <a:t>與</a:t>
            </a:r>
            <a:r>
              <a:rPr lang="en-US" altLang="zh-TW" dirty="0"/>
              <a:t>out</a:t>
            </a:r>
            <a:r>
              <a:rPr lang="zh-TW" altLang="en-US" dirty="0"/>
              <a:t>標籤</a:t>
            </a:r>
          </a:p>
          <a:p>
            <a:pPr marL="0" indent="0">
              <a:buNone/>
            </a:pPr>
            <a:r>
              <a:rPr lang="zh-TW" altLang="en-US" dirty="0"/>
              <a:t>範例</a:t>
            </a:r>
            <a:r>
              <a:rPr lang="en-US" altLang="zh-TW" dirty="0"/>
              <a:t>:</a:t>
            </a:r>
          </a:p>
          <a:p>
            <a:pPr marL="0" indent="0">
              <a:buNone/>
            </a:pPr>
            <a:r>
              <a:rPr lang="en-US" altLang="zh-TW" dirty="0"/>
              <a:t>&lt;%@ </a:t>
            </a:r>
            <a:r>
              <a:rPr lang="en-US" altLang="zh-TW" dirty="0" err="1"/>
              <a:t>taglib</a:t>
            </a:r>
            <a:r>
              <a:rPr lang="en-US" altLang="zh-TW" dirty="0"/>
              <a:t> prefix="c" </a:t>
            </a:r>
            <a:r>
              <a:rPr lang="en-US" altLang="zh-TW" dirty="0" err="1"/>
              <a:t>uri</a:t>
            </a:r>
            <a:r>
              <a:rPr lang="en-US" altLang="zh-TW" dirty="0"/>
              <a:t>="http://java.sun.com/</a:t>
            </a:r>
            <a:r>
              <a:rPr lang="en-US" altLang="zh-TW" dirty="0" err="1"/>
              <a:t>jsp</a:t>
            </a:r>
            <a:r>
              <a:rPr lang="en-US" altLang="zh-TW" dirty="0"/>
              <a:t>/</a:t>
            </a:r>
            <a:r>
              <a:rPr lang="en-US" altLang="zh-TW" dirty="0" err="1"/>
              <a:t>jstl</a:t>
            </a:r>
            <a:r>
              <a:rPr lang="en-US" altLang="zh-TW" dirty="0"/>
              <a:t>/core" %&gt;</a:t>
            </a:r>
          </a:p>
          <a:p>
            <a:pPr marL="0" indent="0">
              <a:buNone/>
            </a:pPr>
            <a:r>
              <a:rPr lang="en-US" altLang="zh-TW" dirty="0"/>
              <a:t>&lt;</a:t>
            </a:r>
            <a:r>
              <a:rPr lang="en-US" altLang="zh-TW" dirty="0" err="1"/>
              <a:t>jsp:useBean</a:t>
            </a:r>
            <a:r>
              <a:rPr lang="en-US" altLang="zh-TW" dirty="0"/>
              <a:t> id="</a:t>
            </a:r>
            <a:r>
              <a:rPr lang="en-US" altLang="zh-TW" dirty="0" err="1"/>
              <a:t>elbean</a:t>
            </a:r>
            <a:r>
              <a:rPr lang="en-US" altLang="zh-TW" dirty="0"/>
              <a:t>" class="</a:t>
            </a:r>
            <a:r>
              <a:rPr lang="en-US" altLang="zh-TW" dirty="0" err="1"/>
              <a:t>packagename.xxxJavaBeans</a:t>
            </a:r>
            <a:r>
              <a:rPr lang="en-US" altLang="zh-TW" dirty="0"/>
              <a:t>" scope="page"/&gt;</a:t>
            </a:r>
          </a:p>
          <a:p>
            <a:pPr marL="0" indent="0">
              <a:buNone/>
            </a:pPr>
            <a:r>
              <a:rPr lang="en-US" altLang="zh-TW" dirty="0"/>
              <a:t>&lt;</a:t>
            </a:r>
            <a:r>
              <a:rPr lang="en-US" altLang="zh-TW" dirty="0" err="1"/>
              <a:t>c:set</a:t>
            </a:r>
            <a:r>
              <a:rPr lang="en-US" altLang="zh-TW" dirty="0"/>
              <a:t> target="${</a:t>
            </a:r>
            <a:r>
              <a:rPr lang="en-US" altLang="zh-TW" dirty="0" err="1"/>
              <a:t>elbean</a:t>
            </a:r>
            <a:r>
              <a:rPr lang="en-US" altLang="zh-TW" dirty="0"/>
              <a:t>}" property="name" &gt;Ellen&lt;/</a:t>
            </a:r>
            <a:r>
              <a:rPr lang="en-US" altLang="zh-TW" dirty="0" err="1"/>
              <a:t>c:set</a:t>
            </a:r>
            <a:r>
              <a:rPr lang="en-US" altLang="zh-TW" dirty="0"/>
              <a:t>&gt;</a:t>
            </a:r>
          </a:p>
          <a:p>
            <a:pPr marL="0" indent="0">
              <a:buNone/>
            </a:pPr>
            <a:r>
              <a:rPr lang="en-US" altLang="zh-TW" dirty="0"/>
              <a:t>&lt;</a:t>
            </a:r>
            <a:r>
              <a:rPr lang="en-US" altLang="zh-TW" dirty="0" err="1"/>
              <a:t>c:set</a:t>
            </a:r>
            <a:r>
              <a:rPr lang="en-US" altLang="zh-TW" dirty="0"/>
              <a:t> target="${</a:t>
            </a:r>
            <a:r>
              <a:rPr lang="en-US" altLang="zh-TW" dirty="0" err="1"/>
              <a:t>elbean</a:t>
            </a:r>
            <a:r>
              <a:rPr lang="en-US" altLang="zh-TW" dirty="0"/>
              <a:t>}" property="address" value="Mars"/&gt;</a:t>
            </a:r>
          </a:p>
          <a:p>
            <a:pPr marL="0" indent="0">
              <a:buNone/>
            </a:pPr>
            <a:r>
              <a:rPr lang="en-US" altLang="zh-TW" dirty="0"/>
              <a:t>Name:${elbean.name}&lt;</a:t>
            </a:r>
            <a:r>
              <a:rPr lang="en-US" altLang="zh-TW" dirty="0" err="1"/>
              <a:t>br</a:t>
            </a:r>
            <a:r>
              <a:rPr lang="en-US" altLang="zh-TW" dirty="0"/>
              <a:t>&gt;</a:t>
            </a:r>
          </a:p>
          <a:p>
            <a:pPr marL="0" indent="0">
              <a:buNone/>
            </a:pPr>
            <a:r>
              <a:rPr lang="en-US" altLang="zh-TW" dirty="0"/>
              <a:t>Address:${</a:t>
            </a:r>
            <a:r>
              <a:rPr lang="en-US" altLang="zh-TW" dirty="0" err="1"/>
              <a:t>elbean.address</a:t>
            </a:r>
            <a:r>
              <a:rPr lang="en-US" altLang="zh-TW" dirty="0"/>
              <a:t>}&lt;</a:t>
            </a:r>
            <a:r>
              <a:rPr lang="en-US" altLang="zh-TW" dirty="0" err="1"/>
              <a:t>br</a:t>
            </a:r>
            <a:r>
              <a:rPr lang="en-US" altLang="zh-TW" dirty="0"/>
              <a:t>&gt;</a:t>
            </a:r>
            <a:endParaRPr lang="zh-TW" altLang="en-US" dirty="0"/>
          </a:p>
        </p:txBody>
      </p:sp>
    </p:spTree>
    <p:extLst>
      <p:ext uri="{BB962C8B-B14F-4D97-AF65-F5344CB8AC3E}">
        <p14:creationId xmlns:p14="http://schemas.microsoft.com/office/powerpoint/2010/main" val="329065282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9309147" cy="1320800"/>
          </a:xfrm>
        </p:spPr>
        <p:txBody>
          <a:bodyPr/>
          <a:lstStyle/>
          <a:p>
            <a:r>
              <a:rPr lang="en-US" altLang="zh-TW" sz="3600" dirty="0"/>
              <a:t>35-2: </a:t>
            </a:r>
            <a:r>
              <a:rPr lang="en-US" altLang="zh-TW" dirty="0"/>
              <a:t>JSTL</a:t>
            </a:r>
            <a:r>
              <a:rPr lang="zh-TW" altLang="en-US" dirty="0"/>
              <a:t>標準標籤函式庫環境設定</a:t>
            </a:r>
            <a:r>
              <a:rPr lang="en-US" altLang="zh-TW" dirty="0"/>
              <a:t>(5)</a:t>
            </a:r>
            <a:endParaRPr lang="en-US" altLang="zh-TW" sz="3600" dirty="0"/>
          </a:p>
        </p:txBody>
      </p:sp>
      <p:sp>
        <p:nvSpPr>
          <p:cNvPr id="4" name="內容版面配置區 3">
            <a:extLst>
              <a:ext uri="{FF2B5EF4-FFF2-40B4-BE49-F238E27FC236}">
                <a16:creationId xmlns:a16="http://schemas.microsoft.com/office/drawing/2014/main" id="{CDD3A8DF-700C-497A-83CB-D946C6625F5E}"/>
              </a:ext>
            </a:extLst>
          </p:cNvPr>
          <p:cNvSpPr>
            <a:spLocks noGrp="1"/>
          </p:cNvSpPr>
          <p:nvPr>
            <p:ph idx="1"/>
          </p:nvPr>
        </p:nvSpPr>
        <p:spPr>
          <a:xfrm>
            <a:off x="366750" y="742378"/>
            <a:ext cx="11289222" cy="5889650"/>
          </a:xfrm>
        </p:spPr>
        <p:txBody>
          <a:bodyPr>
            <a:normAutofit/>
          </a:bodyPr>
          <a:lstStyle/>
          <a:p>
            <a:pPr marL="0" indent="0">
              <a:buNone/>
            </a:pPr>
            <a:r>
              <a:rPr lang="en-US" altLang="zh-TW" dirty="0"/>
              <a:t>35-2: set</a:t>
            </a:r>
            <a:r>
              <a:rPr lang="zh-TW" altLang="en-US" dirty="0"/>
              <a:t>與</a:t>
            </a:r>
            <a:r>
              <a:rPr lang="en-US" altLang="zh-TW" dirty="0"/>
              <a:t>out</a:t>
            </a:r>
            <a:r>
              <a:rPr lang="zh-TW" altLang="en-US" dirty="0"/>
              <a:t>標籤</a:t>
            </a:r>
          </a:p>
          <a:p>
            <a:pPr marL="0" indent="0">
              <a:buNone/>
            </a:pPr>
            <a:r>
              <a:rPr lang="en-US" altLang="zh-TW" dirty="0"/>
              <a:t>out</a:t>
            </a:r>
            <a:r>
              <a:rPr lang="zh-TW" altLang="en-US" dirty="0"/>
              <a:t>標籤</a:t>
            </a:r>
            <a:r>
              <a:rPr lang="en-US" altLang="zh-TW" dirty="0"/>
              <a:t>: </a:t>
            </a:r>
            <a:r>
              <a:rPr lang="zh-TW" altLang="en-US" dirty="0"/>
              <a:t>將資料傳回給提出請求的瀏覽器</a:t>
            </a:r>
          </a:p>
          <a:p>
            <a:pPr marL="0" indent="0">
              <a:buNone/>
            </a:pPr>
            <a:r>
              <a:rPr lang="zh-TW" altLang="en-US" dirty="0"/>
              <a:t>語法</a:t>
            </a:r>
            <a:r>
              <a:rPr lang="en-US" altLang="zh-TW" dirty="0"/>
              <a:t>1</a:t>
            </a:r>
            <a:r>
              <a:rPr lang="zh-TW" altLang="en-US" dirty="0"/>
              <a:t>：</a:t>
            </a:r>
          </a:p>
          <a:p>
            <a:pPr marL="0" indent="0">
              <a:buNone/>
            </a:pPr>
            <a:r>
              <a:rPr lang="en-US" altLang="zh-TW" dirty="0"/>
              <a:t>&lt;</a:t>
            </a:r>
            <a:r>
              <a:rPr lang="en-US" altLang="zh-TW" dirty="0" err="1"/>
              <a:t>c:out</a:t>
            </a:r>
            <a:r>
              <a:rPr lang="en-US" altLang="zh-TW" dirty="0"/>
              <a:t> value="</a:t>
            </a:r>
            <a:r>
              <a:rPr lang="zh-TW" altLang="en-US" dirty="0"/>
              <a:t>設定值</a:t>
            </a:r>
            <a:r>
              <a:rPr lang="en-US" altLang="zh-TW" dirty="0"/>
              <a:t>" [</a:t>
            </a:r>
            <a:r>
              <a:rPr lang="en-US" altLang="zh-TW" dirty="0" err="1"/>
              <a:t>escapeXml</a:t>
            </a:r>
            <a:r>
              <a:rPr lang="en-US" altLang="zh-TW" dirty="0"/>
              <a:t>=" {</a:t>
            </a:r>
            <a:r>
              <a:rPr lang="en-US" altLang="zh-TW" dirty="0" err="1"/>
              <a:t>true|false</a:t>
            </a:r>
            <a:r>
              <a:rPr lang="en-US" altLang="zh-TW" dirty="0"/>
              <a:t>} "] [default="</a:t>
            </a:r>
            <a:r>
              <a:rPr lang="zh-TW" altLang="en-US" dirty="0"/>
              <a:t>預設值</a:t>
            </a:r>
            <a:r>
              <a:rPr lang="en-US" altLang="zh-TW" dirty="0"/>
              <a:t>"] /&gt;</a:t>
            </a:r>
          </a:p>
          <a:p>
            <a:pPr marL="0" indent="0">
              <a:buNone/>
            </a:pPr>
            <a:r>
              <a:rPr lang="zh-TW" altLang="en-US" dirty="0"/>
              <a:t>語法</a:t>
            </a:r>
            <a:r>
              <a:rPr lang="en-US" altLang="zh-TW" dirty="0"/>
              <a:t>2</a:t>
            </a:r>
            <a:r>
              <a:rPr lang="zh-TW" altLang="en-US" dirty="0"/>
              <a:t>：</a:t>
            </a:r>
          </a:p>
          <a:p>
            <a:pPr marL="0" indent="0">
              <a:buNone/>
            </a:pPr>
            <a:r>
              <a:rPr lang="en-US" altLang="zh-TW" dirty="0"/>
              <a:t>&lt;</a:t>
            </a:r>
            <a:r>
              <a:rPr lang="en-US" altLang="zh-TW" dirty="0" err="1"/>
              <a:t>c:out</a:t>
            </a:r>
            <a:r>
              <a:rPr lang="en-US" altLang="zh-TW" dirty="0"/>
              <a:t> value="</a:t>
            </a:r>
            <a:r>
              <a:rPr lang="zh-TW" altLang="en-US" dirty="0"/>
              <a:t>設定值</a:t>
            </a:r>
            <a:r>
              <a:rPr lang="en-US" altLang="zh-TW" dirty="0"/>
              <a:t>" [</a:t>
            </a:r>
            <a:r>
              <a:rPr lang="en-US" altLang="zh-TW" dirty="0" err="1"/>
              <a:t>escapeXml</a:t>
            </a:r>
            <a:r>
              <a:rPr lang="en-US" altLang="zh-TW" dirty="0"/>
              <a:t>="{</a:t>
            </a:r>
            <a:r>
              <a:rPr lang="en-US" altLang="zh-TW" dirty="0" err="1"/>
              <a:t>true|false</a:t>
            </a:r>
            <a:r>
              <a:rPr lang="en-US" altLang="zh-TW" dirty="0"/>
              <a:t>}"]&gt;</a:t>
            </a:r>
          </a:p>
          <a:p>
            <a:pPr marL="0" indent="0">
              <a:buNone/>
            </a:pPr>
            <a:r>
              <a:rPr lang="zh-TW" altLang="en-US" dirty="0"/>
              <a:t>預設值</a:t>
            </a:r>
          </a:p>
          <a:p>
            <a:pPr marL="0" indent="0">
              <a:buNone/>
            </a:pPr>
            <a:r>
              <a:rPr lang="en-US" altLang="zh-TW" dirty="0"/>
              <a:t>&lt;/</a:t>
            </a:r>
            <a:r>
              <a:rPr lang="en-US" altLang="zh-TW" dirty="0" err="1"/>
              <a:t>c:out</a:t>
            </a:r>
            <a:r>
              <a:rPr lang="en-US" altLang="zh-TW" dirty="0"/>
              <a:t>&gt;</a:t>
            </a:r>
          </a:p>
          <a:p>
            <a:pPr marL="0" indent="0">
              <a:buNone/>
            </a:pPr>
            <a:r>
              <a:rPr lang="zh-TW" altLang="en-US" dirty="0"/>
              <a:t>說明</a:t>
            </a:r>
            <a:r>
              <a:rPr lang="en-US" altLang="zh-TW" dirty="0"/>
              <a:t>:</a:t>
            </a:r>
          </a:p>
          <a:p>
            <a:pPr marL="0" indent="0">
              <a:buNone/>
            </a:pPr>
            <a:r>
              <a:rPr lang="en-US" altLang="zh-TW" dirty="0"/>
              <a:t>value: </a:t>
            </a:r>
            <a:r>
              <a:rPr lang="zh-TW" altLang="en-US" dirty="0"/>
              <a:t>設定給屬性或變數的值</a:t>
            </a:r>
          </a:p>
          <a:p>
            <a:pPr marL="0" indent="0">
              <a:buNone/>
            </a:pPr>
            <a:r>
              <a:rPr lang="en-US" altLang="zh-TW" dirty="0" err="1"/>
              <a:t>escapeXml</a:t>
            </a:r>
            <a:r>
              <a:rPr lang="en-US" altLang="zh-TW" dirty="0"/>
              <a:t>: </a:t>
            </a:r>
            <a:r>
              <a:rPr lang="zh-TW" altLang="en-US" dirty="0"/>
              <a:t>輸出資料中是否將包含</a:t>
            </a:r>
            <a:r>
              <a:rPr lang="en-US" altLang="zh-TW" dirty="0"/>
              <a:t>: &lt; &gt; &amp; " ' &amp;</a:t>
            </a:r>
            <a:r>
              <a:rPr lang="zh-TW" altLang="en-US" dirty="0"/>
              <a:t>特殊字元時轉換為字元實體</a:t>
            </a:r>
          </a:p>
          <a:p>
            <a:pPr marL="0" indent="0">
              <a:buNone/>
            </a:pPr>
            <a:r>
              <a:rPr lang="zh-TW" altLang="en-US" dirty="0"/>
              <a:t>碼，預設值為</a:t>
            </a:r>
            <a:r>
              <a:rPr lang="en-US" altLang="zh-TW" dirty="0"/>
              <a:t>true</a:t>
            </a:r>
          </a:p>
          <a:p>
            <a:pPr marL="0" indent="0">
              <a:buNone/>
            </a:pPr>
            <a:r>
              <a:rPr lang="en-US" altLang="zh-TW" dirty="0"/>
              <a:t>default: </a:t>
            </a:r>
            <a:r>
              <a:rPr lang="zh-TW" altLang="en-US" dirty="0"/>
              <a:t>當</a:t>
            </a:r>
            <a:r>
              <a:rPr lang="en-US" altLang="zh-TW" dirty="0"/>
              <a:t>value</a:t>
            </a:r>
            <a:r>
              <a:rPr lang="zh-TW" altLang="en-US" dirty="0"/>
              <a:t>值為</a:t>
            </a:r>
            <a:r>
              <a:rPr lang="en-US" altLang="zh-TW" dirty="0"/>
              <a:t>null</a:t>
            </a:r>
            <a:r>
              <a:rPr lang="zh-TW" altLang="en-US" dirty="0"/>
              <a:t>時輸出的預設值</a:t>
            </a:r>
          </a:p>
        </p:txBody>
      </p:sp>
    </p:spTree>
    <p:extLst>
      <p:ext uri="{BB962C8B-B14F-4D97-AF65-F5344CB8AC3E}">
        <p14:creationId xmlns:p14="http://schemas.microsoft.com/office/powerpoint/2010/main" val="323400001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9309147" cy="1320800"/>
          </a:xfrm>
        </p:spPr>
        <p:txBody>
          <a:bodyPr/>
          <a:lstStyle/>
          <a:p>
            <a:r>
              <a:rPr lang="en-US" altLang="zh-TW" sz="3600" dirty="0"/>
              <a:t>35-2: </a:t>
            </a:r>
            <a:r>
              <a:rPr lang="en-US" altLang="zh-TW" dirty="0"/>
              <a:t>JSTL</a:t>
            </a:r>
            <a:r>
              <a:rPr lang="zh-TW" altLang="en-US" dirty="0"/>
              <a:t>標準標籤函式庫環境設定</a:t>
            </a:r>
            <a:r>
              <a:rPr lang="en-US" altLang="zh-TW" dirty="0"/>
              <a:t>(6)</a:t>
            </a:r>
            <a:endParaRPr lang="en-US" altLang="zh-TW" sz="3600" dirty="0"/>
          </a:p>
        </p:txBody>
      </p:sp>
      <p:sp>
        <p:nvSpPr>
          <p:cNvPr id="4" name="內容版面配置區 3">
            <a:extLst>
              <a:ext uri="{FF2B5EF4-FFF2-40B4-BE49-F238E27FC236}">
                <a16:creationId xmlns:a16="http://schemas.microsoft.com/office/drawing/2014/main" id="{CDD3A8DF-700C-497A-83CB-D946C6625F5E}"/>
              </a:ext>
            </a:extLst>
          </p:cNvPr>
          <p:cNvSpPr>
            <a:spLocks noGrp="1"/>
          </p:cNvSpPr>
          <p:nvPr>
            <p:ph idx="1"/>
          </p:nvPr>
        </p:nvSpPr>
        <p:spPr>
          <a:xfrm>
            <a:off x="366750" y="742378"/>
            <a:ext cx="11289222" cy="5889650"/>
          </a:xfrm>
        </p:spPr>
        <p:txBody>
          <a:bodyPr>
            <a:normAutofit/>
          </a:bodyPr>
          <a:lstStyle/>
          <a:p>
            <a:pPr marL="0" indent="0">
              <a:buNone/>
            </a:pPr>
            <a:r>
              <a:rPr lang="en-US" altLang="zh-TW" dirty="0"/>
              <a:t>35-2: set</a:t>
            </a:r>
            <a:r>
              <a:rPr lang="zh-TW" altLang="en-US" dirty="0"/>
              <a:t>與</a:t>
            </a:r>
            <a:r>
              <a:rPr lang="en-US" altLang="zh-TW" dirty="0"/>
              <a:t>out</a:t>
            </a:r>
            <a:r>
              <a:rPr lang="zh-TW" altLang="en-US" dirty="0"/>
              <a:t>標籤</a:t>
            </a:r>
          </a:p>
          <a:p>
            <a:pPr marL="0" indent="0">
              <a:buNone/>
            </a:pPr>
            <a:r>
              <a:rPr lang="zh-TW" altLang="en-US" dirty="0"/>
              <a:t>範例</a:t>
            </a:r>
            <a:r>
              <a:rPr lang="en-US" altLang="zh-TW" dirty="0"/>
              <a:t>:</a:t>
            </a:r>
          </a:p>
          <a:p>
            <a:pPr marL="0" indent="0">
              <a:buNone/>
            </a:pPr>
            <a:r>
              <a:rPr lang="en-US" altLang="zh-TW" dirty="0"/>
              <a:t>&lt;%@ </a:t>
            </a:r>
            <a:r>
              <a:rPr lang="en-US" altLang="zh-TW" dirty="0" err="1"/>
              <a:t>taglib</a:t>
            </a:r>
            <a:r>
              <a:rPr lang="en-US" altLang="zh-TW" dirty="0"/>
              <a:t> prefix="c" </a:t>
            </a:r>
            <a:r>
              <a:rPr lang="en-US" altLang="zh-TW" dirty="0" err="1"/>
              <a:t>uri</a:t>
            </a:r>
            <a:r>
              <a:rPr lang="en-US" altLang="zh-TW" dirty="0"/>
              <a:t>="http://java.sun.com/</a:t>
            </a:r>
            <a:r>
              <a:rPr lang="en-US" altLang="zh-TW" dirty="0" err="1"/>
              <a:t>jsp</a:t>
            </a:r>
            <a:r>
              <a:rPr lang="en-US" altLang="zh-TW" dirty="0"/>
              <a:t>/</a:t>
            </a:r>
            <a:r>
              <a:rPr lang="en-US" altLang="zh-TW" dirty="0" err="1"/>
              <a:t>jstl</a:t>
            </a:r>
            <a:r>
              <a:rPr lang="en-US" altLang="zh-TW" dirty="0"/>
              <a:t>/core" %&gt;</a:t>
            </a:r>
          </a:p>
          <a:p>
            <a:pPr marL="0" indent="0">
              <a:buNone/>
            </a:pPr>
            <a:r>
              <a:rPr lang="en-US" altLang="zh-TW" dirty="0"/>
              <a:t>&lt;</a:t>
            </a:r>
            <a:r>
              <a:rPr lang="en-US" altLang="zh-TW" dirty="0" err="1"/>
              <a:t>c:set</a:t>
            </a:r>
            <a:r>
              <a:rPr lang="en-US" altLang="zh-TW" dirty="0"/>
              <a:t> var="product"&gt;iPhone&lt;/</a:t>
            </a:r>
            <a:r>
              <a:rPr lang="en-US" altLang="zh-TW" dirty="0" err="1"/>
              <a:t>c:set</a:t>
            </a:r>
            <a:r>
              <a:rPr lang="en-US" altLang="zh-TW" dirty="0"/>
              <a:t>&gt;</a:t>
            </a:r>
          </a:p>
          <a:p>
            <a:pPr marL="0" indent="0">
              <a:buNone/>
            </a:pPr>
            <a:r>
              <a:rPr lang="en-US" altLang="zh-TW" dirty="0"/>
              <a:t>&lt;</a:t>
            </a:r>
            <a:r>
              <a:rPr lang="en-US" altLang="zh-TW" dirty="0" err="1"/>
              <a:t>c:set</a:t>
            </a:r>
            <a:r>
              <a:rPr lang="en-US" altLang="zh-TW" dirty="0"/>
              <a:t> var="price" value="36000" /&gt;</a:t>
            </a:r>
          </a:p>
          <a:p>
            <a:pPr marL="0" indent="0">
              <a:buNone/>
            </a:pPr>
            <a:r>
              <a:rPr lang="en-US" altLang="zh-TW" dirty="0"/>
              <a:t>&lt;</a:t>
            </a:r>
            <a:r>
              <a:rPr lang="en-US" altLang="zh-TW" dirty="0" err="1"/>
              <a:t>c:out</a:t>
            </a:r>
            <a:r>
              <a:rPr lang="en-US" altLang="zh-TW" dirty="0"/>
              <a:t> value="</a:t>
            </a:r>
            <a:r>
              <a:rPr lang="zh-TW" altLang="en-US" dirty="0"/>
              <a:t>商品名稱</a:t>
            </a:r>
            <a:r>
              <a:rPr lang="en-US" altLang="zh-TW" dirty="0"/>
              <a:t>:${product}" /&gt;&lt;</a:t>
            </a:r>
            <a:r>
              <a:rPr lang="en-US" altLang="zh-TW" dirty="0" err="1"/>
              <a:t>br</a:t>
            </a:r>
            <a:r>
              <a:rPr lang="en-US" altLang="zh-TW" dirty="0"/>
              <a:t>&gt;</a:t>
            </a:r>
          </a:p>
          <a:p>
            <a:pPr marL="0" indent="0">
              <a:buNone/>
            </a:pPr>
            <a:r>
              <a:rPr lang="en-US" altLang="zh-TW" dirty="0"/>
              <a:t>&lt;</a:t>
            </a:r>
            <a:r>
              <a:rPr lang="en-US" altLang="zh-TW" dirty="0" err="1"/>
              <a:t>c:out</a:t>
            </a:r>
            <a:r>
              <a:rPr lang="en-US" altLang="zh-TW" dirty="0"/>
              <a:t> value="</a:t>
            </a:r>
            <a:r>
              <a:rPr lang="zh-TW" altLang="en-US" dirty="0"/>
              <a:t>商品價格</a:t>
            </a:r>
            <a:r>
              <a:rPr lang="en-US" altLang="zh-TW" dirty="0"/>
              <a:t>:${price}" /&gt;&lt;</a:t>
            </a:r>
            <a:r>
              <a:rPr lang="en-US" altLang="zh-TW" dirty="0" err="1"/>
              <a:t>br</a:t>
            </a:r>
            <a:r>
              <a:rPr lang="en-US" altLang="zh-TW" dirty="0"/>
              <a:t>&gt;</a:t>
            </a:r>
            <a:endParaRPr lang="zh-TW" altLang="en-US" dirty="0"/>
          </a:p>
        </p:txBody>
      </p:sp>
    </p:spTree>
    <p:extLst>
      <p:ext uri="{BB962C8B-B14F-4D97-AF65-F5344CB8AC3E}">
        <p14:creationId xmlns:p14="http://schemas.microsoft.com/office/powerpoint/2010/main" val="339759059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15311" y="451945"/>
            <a:ext cx="9309147" cy="1320800"/>
          </a:xfrm>
        </p:spPr>
        <p:txBody>
          <a:bodyPr/>
          <a:lstStyle/>
          <a:p>
            <a:r>
              <a:rPr lang="en-US" altLang="zh-TW" sz="3600" dirty="0"/>
              <a:t>35-3: if</a:t>
            </a:r>
            <a:r>
              <a:rPr lang="zh-TW" altLang="en-US" sz="3600" dirty="0"/>
              <a:t>標籤</a:t>
            </a:r>
            <a:endParaRPr lang="en-US" altLang="zh-TW" sz="3600" dirty="0"/>
          </a:p>
        </p:txBody>
      </p:sp>
      <p:sp>
        <p:nvSpPr>
          <p:cNvPr id="4" name="內容版面配置區 3">
            <a:extLst>
              <a:ext uri="{FF2B5EF4-FFF2-40B4-BE49-F238E27FC236}">
                <a16:creationId xmlns:a16="http://schemas.microsoft.com/office/drawing/2014/main" id="{CDD3A8DF-700C-497A-83CB-D946C6625F5E}"/>
              </a:ext>
            </a:extLst>
          </p:cNvPr>
          <p:cNvSpPr>
            <a:spLocks noGrp="1"/>
          </p:cNvSpPr>
          <p:nvPr>
            <p:ph idx="1"/>
          </p:nvPr>
        </p:nvSpPr>
        <p:spPr>
          <a:xfrm>
            <a:off x="671549" y="1177159"/>
            <a:ext cx="9660119" cy="5328744"/>
          </a:xfrm>
        </p:spPr>
        <p:txBody>
          <a:bodyPr>
            <a:normAutofit/>
          </a:bodyPr>
          <a:lstStyle/>
          <a:p>
            <a:pPr marL="0" indent="0">
              <a:buNone/>
            </a:pPr>
            <a:r>
              <a:rPr lang="en-US" altLang="zh-TW" sz="2200" dirty="0"/>
              <a:t>if</a:t>
            </a:r>
            <a:r>
              <a:rPr lang="zh-TW" altLang="en-US" sz="2200" dirty="0"/>
              <a:t>標籤</a:t>
            </a:r>
            <a:r>
              <a:rPr lang="en-US" altLang="zh-TW" sz="2200" dirty="0"/>
              <a:t>: </a:t>
            </a:r>
            <a:r>
              <a:rPr lang="zh-TW" altLang="en-US" sz="2200" dirty="0"/>
              <a:t>用來進行條件的判斷</a:t>
            </a:r>
          </a:p>
          <a:p>
            <a:pPr marL="0" indent="0">
              <a:buNone/>
            </a:pPr>
            <a:r>
              <a:rPr lang="zh-TW" altLang="en-US" sz="2200" dirty="0"/>
              <a:t>語法</a:t>
            </a:r>
            <a:r>
              <a:rPr lang="en-US" altLang="zh-TW" sz="2200" dirty="0"/>
              <a:t>:</a:t>
            </a:r>
          </a:p>
          <a:p>
            <a:pPr marL="457200" lvl="1" indent="0">
              <a:buNone/>
            </a:pPr>
            <a:r>
              <a:rPr lang="en-US" altLang="zh-TW" sz="2200" dirty="0"/>
              <a:t>&lt;</a:t>
            </a:r>
            <a:r>
              <a:rPr lang="en-US" altLang="zh-TW" sz="2200" dirty="0" err="1"/>
              <a:t>c:if</a:t>
            </a:r>
            <a:r>
              <a:rPr lang="en-US" altLang="zh-TW" sz="2200" dirty="0"/>
              <a:t> test="expression" var="</a:t>
            </a:r>
            <a:r>
              <a:rPr lang="en-US" altLang="zh-TW" sz="2200" dirty="0" err="1"/>
              <a:t>varName</a:t>
            </a:r>
            <a:r>
              <a:rPr lang="en-US" altLang="zh-TW" sz="2200" dirty="0"/>
              <a:t>"</a:t>
            </a:r>
          </a:p>
          <a:p>
            <a:pPr marL="1371600" lvl="3" indent="0">
              <a:buNone/>
            </a:pPr>
            <a:r>
              <a:rPr lang="en-US" altLang="zh-TW" sz="2200" dirty="0"/>
              <a:t>[scope="{</a:t>
            </a:r>
            <a:r>
              <a:rPr lang="en-US" altLang="zh-TW" sz="2200" dirty="0" err="1"/>
              <a:t>page|request|session|application</a:t>
            </a:r>
            <a:r>
              <a:rPr lang="en-US" altLang="zh-TW" sz="2200" dirty="0"/>
              <a:t>}"]&gt;</a:t>
            </a:r>
          </a:p>
          <a:p>
            <a:pPr marL="914400" lvl="2" indent="0">
              <a:buNone/>
            </a:pPr>
            <a:r>
              <a:rPr lang="en-US" altLang="zh-TW" sz="2200" dirty="0"/>
              <a:t>if </a:t>
            </a:r>
            <a:r>
              <a:rPr lang="zh-TW" altLang="en-US" sz="2200" dirty="0"/>
              <a:t>標籤本體</a:t>
            </a:r>
            <a:r>
              <a:rPr lang="en-US" altLang="zh-TW" sz="2200" dirty="0"/>
              <a:t>(</a:t>
            </a:r>
            <a:r>
              <a:rPr lang="zh-TW" altLang="en-US" sz="2200" dirty="0"/>
              <a:t>假如</a:t>
            </a:r>
            <a:r>
              <a:rPr lang="en-US" altLang="zh-TW" sz="2200" dirty="0"/>
              <a:t>expression</a:t>
            </a:r>
            <a:r>
              <a:rPr lang="zh-TW" altLang="en-US" sz="2200" dirty="0"/>
              <a:t>條件成立</a:t>
            </a:r>
            <a:r>
              <a:rPr lang="en-US" altLang="zh-TW" sz="2200" dirty="0"/>
              <a:t>)</a:t>
            </a:r>
          </a:p>
          <a:p>
            <a:pPr marL="457200" lvl="1" indent="0">
              <a:buNone/>
            </a:pPr>
            <a:r>
              <a:rPr lang="en-US" altLang="zh-TW" sz="2200" dirty="0"/>
              <a:t>&lt;/</a:t>
            </a:r>
            <a:r>
              <a:rPr lang="en-US" altLang="zh-TW" sz="2200" dirty="0" err="1"/>
              <a:t>c:if</a:t>
            </a:r>
            <a:r>
              <a:rPr lang="en-US" altLang="zh-TW" sz="2200" dirty="0"/>
              <a:t>&gt;</a:t>
            </a:r>
          </a:p>
          <a:p>
            <a:pPr marL="0" indent="0">
              <a:buNone/>
            </a:pPr>
            <a:r>
              <a:rPr lang="zh-TW" altLang="en-US" sz="2200" dirty="0"/>
              <a:t>說明</a:t>
            </a:r>
            <a:r>
              <a:rPr lang="en-US" altLang="zh-TW" sz="2200" dirty="0"/>
              <a:t>:</a:t>
            </a:r>
          </a:p>
          <a:p>
            <a:pPr marL="0" indent="0">
              <a:buNone/>
            </a:pPr>
            <a:r>
              <a:rPr lang="en-US" altLang="zh-TW" sz="2200" dirty="0"/>
              <a:t>test: </a:t>
            </a:r>
            <a:r>
              <a:rPr lang="zh-TW" altLang="en-US" sz="2200" dirty="0"/>
              <a:t>判斷條件，通常為</a:t>
            </a:r>
            <a:r>
              <a:rPr lang="en-US" altLang="zh-TW" sz="2200" dirty="0"/>
              <a:t>EL</a:t>
            </a:r>
            <a:r>
              <a:rPr lang="zh-TW" altLang="en-US" sz="2200" dirty="0"/>
              <a:t>邏輯運算式</a:t>
            </a:r>
          </a:p>
          <a:p>
            <a:pPr marL="0" indent="0">
              <a:buNone/>
            </a:pPr>
            <a:r>
              <a:rPr lang="en-US" altLang="zh-TW" sz="2200" dirty="0"/>
              <a:t>var: </a:t>
            </a:r>
            <a:r>
              <a:rPr lang="zh-TW" altLang="en-US" sz="2200" dirty="0"/>
              <a:t>儲存判斷結果</a:t>
            </a:r>
            <a:r>
              <a:rPr lang="en-US" altLang="zh-TW" sz="2200" dirty="0"/>
              <a:t>(true/false)</a:t>
            </a:r>
            <a:r>
              <a:rPr lang="zh-TW" altLang="en-US" sz="2200" dirty="0"/>
              <a:t>的變數名稱</a:t>
            </a:r>
          </a:p>
          <a:p>
            <a:pPr marL="0" indent="0">
              <a:buNone/>
            </a:pPr>
            <a:r>
              <a:rPr lang="en-US" altLang="zh-TW" sz="2200" dirty="0"/>
              <a:t>scope: </a:t>
            </a:r>
            <a:r>
              <a:rPr lang="zh-TW" altLang="en-US" sz="2200" dirty="0"/>
              <a:t>變數的有效作用範圍，預設為</a:t>
            </a:r>
            <a:r>
              <a:rPr lang="en-US" altLang="zh-TW" sz="2200" dirty="0"/>
              <a:t>page</a:t>
            </a:r>
            <a:r>
              <a:rPr lang="zh-TW" altLang="en-US" sz="2200" dirty="0"/>
              <a:t>範圍</a:t>
            </a:r>
          </a:p>
        </p:txBody>
      </p:sp>
    </p:spTree>
    <p:extLst>
      <p:ext uri="{BB962C8B-B14F-4D97-AF65-F5344CB8AC3E}">
        <p14:creationId xmlns:p14="http://schemas.microsoft.com/office/powerpoint/2010/main" val="378390073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15311" y="451945"/>
            <a:ext cx="9309147" cy="1320800"/>
          </a:xfrm>
        </p:spPr>
        <p:txBody>
          <a:bodyPr/>
          <a:lstStyle/>
          <a:p>
            <a:r>
              <a:rPr lang="en-US" altLang="zh-TW" sz="3600" dirty="0"/>
              <a:t>35-3: if</a:t>
            </a:r>
            <a:r>
              <a:rPr lang="zh-TW" altLang="en-US" sz="3600" dirty="0"/>
              <a:t>標籤</a:t>
            </a:r>
            <a:endParaRPr lang="en-US" altLang="zh-TW" sz="3600" dirty="0"/>
          </a:p>
        </p:txBody>
      </p:sp>
      <p:sp>
        <p:nvSpPr>
          <p:cNvPr id="4" name="內容版面配置區 3">
            <a:extLst>
              <a:ext uri="{FF2B5EF4-FFF2-40B4-BE49-F238E27FC236}">
                <a16:creationId xmlns:a16="http://schemas.microsoft.com/office/drawing/2014/main" id="{CDD3A8DF-700C-497A-83CB-D946C6625F5E}"/>
              </a:ext>
            </a:extLst>
          </p:cNvPr>
          <p:cNvSpPr>
            <a:spLocks noGrp="1"/>
          </p:cNvSpPr>
          <p:nvPr>
            <p:ph idx="1"/>
          </p:nvPr>
        </p:nvSpPr>
        <p:spPr>
          <a:xfrm>
            <a:off x="671549" y="1177159"/>
            <a:ext cx="9660119" cy="5328744"/>
          </a:xfrm>
        </p:spPr>
        <p:txBody>
          <a:bodyPr>
            <a:normAutofit/>
          </a:bodyPr>
          <a:lstStyle/>
          <a:p>
            <a:pPr marL="0" indent="0">
              <a:buNone/>
            </a:pPr>
            <a:r>
              <a:rPr lang="zh-TW" altLang="en-US" sz="2200" dirty="0"/>
              <a:t>範例</a:t>
            </a:r>
            <a:r>
              <a:rPr lang="en-US" altLang="zh-TW" sz="2200" dirty="0"/>
              <a:t>:</a:t>
            </a:r>
          </a:p>
          <a:p>
            <a:pPr marL="0" indent="0">
              <a:buNone/>
            </a:pPr>
            <a:r>
              <a:rPr lang="en-US" altLang="zh-TW" sz="2200" dirty="0"/>
              <a:t>&lt;%@ </a:t>
            </a:r>
            <a:r>
              <a:rPr lang="en-US" altLang="zh-TW" sz="2200" dirty="0" err="1"/>
              <a:t>taglib</a:t>
            </a:r>
            <a:r>
              <a:rPr lang="en-US" altLang="zh-TW" sz="2200" dirty="0"/>
              <a:t> prefix="c" </a:t>
            </a:r>
            <a:r>
              <a:rPr lang="en-US" altLang="zh-TW" sz="2200" dirty="0" err="1"/>
              <a:t>uri</a:t>
            </a:r>
            <a:r>
              <a:rPr lang="en-US" altLang="zh-TW" sz="2200" dirty="0"/>
              <a:t>="http://java.sun.com/</a:t>
            </a:r>
            <a:r>
              <a:rPr lang="en-US" altLang="zh-TW" sz="2200" dirty="0" err="1"/>
              <a:t>jsp</a:t>
            </a:r>
            <a:r>
              <a:rPr lang="en-US" altLang="zh-TW" sz="2200" dirty="0"/>
              <a:t>/</a:t>
            </a:r>
            <a:r>
              <a:rPr lang="en-US" altLang="zh-TW" sz="2200" dirty="0" err="1"/>
              <a:t>jstl</a:t>
            </a:r>
            <a:r>
              <a:rPr lang="en-US" altLang="zh-TW" sz="2200" dirty="0"/>
              <a:t>/core" %&gt;</a:t>
            </a:r>
          </a:p>
          <a:p>
            <a:pPr marL="0" indent="0">
              <a:buNone/>
            </a:pPr>
            <a:r>
              <a:rPr lang="en-US" altLang="zh-TW" sz="2200" dirty="0"/>
              <a:t>&lt;</a:t>
            </a:r>
            <a:r>
              <a:rPr lang="en-US" altLang="zh-TW" sz="2200" dirty="0" err="1"/>
              <a:t>c:set</a:t>
            </a:r>
            <a:r>
              <a:rPr lang="en-US" altLang="zh-TW" sz="2200" dirty="0"/>
              <a:t> var="product"&gt;iPhone&lt;/</a:t>
            </a:r>
            <a:r>
              <a:rPr lang="en-US" altLang="zh-TW" sz="2200" dirty="0" err="1"/>
              <a:t>c:set</a:t>
            </a:r>
            <a:r>
              <a:rPr lang="en-US" altLang="zh-TW" sz="2200" dirty="0"/>
              <a:t>&gt;</a:t>
            </a:r>
          </a:p>
          <a:p>
            <a:pPr marL="0" indent="0">
              <a:buNone/>
            </a:pPr>
            <a:r>
              <a:rPr lang="en-US" altLang="zh-TW" sz="2200" dirty="0"/>
              <a:t>&lt;</a:t>
            </a:r>
            <a:r>
              <a:rPr lang="en-US" altLang="zh-TW" sz="2200" dirty="0" err="1"/>
              <a:t>c:set</a:t>
            </a:r>
            <a:r>
              <a:rPr lang="en-US" altLang="zh-TW" sz="2200" dirty="0"/>
              <a:t> var="price" value="36000" /&gt;</a:t>
            </a:r>
          </a:p>
          <a:p>
            <a:pPr marL="0" indent="0">
              <a:buNone/>
            </a:pPr>
            <a:r>
              <a:rPr lang="en-US" altLang="zh-TW" sz="2200" dirty="0"/>
              <a:t>&lt;</a:t>
            </a:r>
            <a:r>
              <a:rPr lang="en-US" altLang="zh-TW" sz="2200" dirty="0" err="1"/>
              <a:t>c:out</a:t>
            </a:r>
            <a:r>
              <a:rPr lang="en-US" altLang="zh-TW" sz="2200" dirty="0"/>
              <a:t> value="</a:t>
            </a:r>
            <a:r>
              <a:rPr lang="zh-TW" altLang="en-US" sz="2200" dirty="0"/>
              <a:t>商品名稱</a:t>
            </a:r>
            <a:r>
              <a:rPr lang="en-US" altLang="zh-TW" sz="2200" dirty="0"/>
              <a:t>:${product}" /&gt;&lt;</a:t>
            </a:r>
            <a:r>
              <a:rPr lang="en-US" altLang="zh-TW" sz="2200" dirty="0" err="1"/>
              <a:t>br</a:t>
            </a:r>
            <a:r>
              <a:rPr lang="en-US" altLang="zh-TW" sz="2200" dirty="0"/>
              <a:t>&gt;</a:t>
            </a:r>
          </a:p>
          <a:p>
            <a:pPr marL="0" indent="0">
              <a:buNone/>
            </a:pPr>
            <a:r>
              <a:rPr lang="en-US" altLang="zh-TW" sz="2200" dirty="0"/>
              <a:t>&lt;</a:t>
            </a:r>
            <a:r>
              <a:rPr lang="en-US" altLang="zh-TW" sz="2200" dirty="0" err="1"/>
              <a:t>c:out</a:t>
            </a:r>
            <a:r>
              <a:rPr lang="en-US" altLang="zh-TW" sz="2200" dirty="0"/>
              <a:t> value="</a:t>
            </a:r>
            <a:r>
              <a:rPr lang="zh-TW" altLang="en-US" sz="2200" dirty="0"/>
              <a:t>商品價格</a:t>
            </a:r>
            <a:r>
              <a:rPr lang="en-US" altLang="zh-TW" sz="2200" dirty="0"/>
              <a:t>:${price}" /&gt;&lt;</a:t>
            </a:r>
            <a:r>
              <a:rPr lang="en-US" altLang="zh-TW" sz="2200" dirty="0" err="1"/>
              <a:t>br</a:t>
            </a:r>
            <a:r>
              <a:rPr lang="en-US" altLang="zh-TW" sz="2200" dirty="0"/>
              <a:t>&gt;</a:t>
            </a:r>
          </a:p>
          <a:p>
            <a:pPr marL="0" indent="0">
              <a:buNone/>
            </a:pPr>
            <a:r>
              <a:rPr lang="en-US" altLang="zh-TW" sz="2200" dirty="0"/>
              <a:t>&lt;</a:t>
            </a:r>
            <a:r>
              <a:rPr lang="en-US" altLang="zh-TW" sz="2200" dirty="0" err="1"/>
              <a:t>c:if</a:t>
            </a:r>
            <a:r>
              <a:rPr lang="en-US" altLang="zh-TW" sz="2200" dirty="0"/>
              <a:t> test="${price&lt;=32000}" var="cheap"&gt;</a:t>
            </a:r>
            <a:r>
              <a:rPr lang="zh-TW" altLang="en-US" sz="2200" dirty="0"/>
              <a:t>便宜趕快去搶購</a:t>
            </a:r>
            <a:r>
              <a:rPr lang="en-US" altLang="zh-TW" sz="2200" dirty="0"/>
              <a:t>&lt;/</a:t>
            </a:r>
            <a:r>
              <a:rPr lang="en-US" altLang="zh-TW" sz="2200" dirty="0" err="1"/>
              <a:t>c:if</a:t>
            </a:r>
            <a:r>
              <a:rPr lang="en-US" altLang="zh-TW" sz="2200" dirty="0"/>
              <a:t>&gt;</a:t>
            </a:r>
          </a:p>
          <a:p>
            <a:pPr marL="0" indent="0">
              <a:buNone/>
            </a:pPr>
            <a:r>
              <a:rPr lang="en-US" altLang="zh-TW" sz="2200" dirty="0"/>
              <a:t>&lt;</a:t>
            </a:r>
            <a:r>
              <a:rPr lang="en-US" altLang="zh-TW" sz="2200" dirty="0" err="1"/>
              <a:t>c:if</a:t>
            </a:r>
            <a:r>
              <a:rPr lang="en-US" altLang="zh-TW" sz="2200" dirty="0"/>
              <a:t> test="${price&gt;38000}" var="expensive"&gt;</a:t>
            </a:r>
            <a:r>
              <a:rPr lang="zh-TW" altLang="en-US" sz="2200" dirty="0"/>
              <a:t>太貴了不想買</a:t>
            </a:r>
            <a:r>
              <a:rPr lang="en-US" altLang="zh-TW" sz="2200" dirty="0"/>
              <a:t>&lt;/</a:t>
            </a:r>
            <a:r>
              <a:rPr lang="en-US" altLang="zh-TW" sz="2200" dirty="0" err="1"/>
              <a:t>c:if</a:t>
            </a:r>
            <a:r>
              <a:rPr lang="en-US" altLang="zh-TW" sz="2200" dirty="0"/>
              <a:t>&gt;</a:t>
            </a:r>
            <a:endParaRPr lang="zh-TW" altLang="en-US" sz="2200" dirty="0"/>
          </a:p>
        </p:txBody>
      </p:sp>
    </p:spTree>
    <p:extLst>
      <p:ext uri="{BB962C8B-B14F-4D97-AF65-F5344CB8AC3E}">
        <p14:creationId xmlns:p14="http://schemas.microsoft.com/office/powerpoint/2010/main" val="19855235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E208C0-E806-498B-AB05-FDEEAE0FF1EC}"/>
              </a:ext>
            </a:extLst>
          </p:cNvPr>
          <p:cNvSpPr>
            <a:spLocks noGrp="1"/>
          </p:cNvSpPr>
          <p:nvPr>
            <p:ph type="ctrTitle"/>
          </p:nvPr>
        </p:nvSpPr>
        <p:spPr>
          <a:xfrm>
            <a:off x="-95702" y="1202076"/>
            <a:ext cx="10421229" cy="2676241"/>
          </a:xfrm>
        </p:spPr>
        <p:txBody>
          <a:bodyPr>
            <a:normAutofit/>
          </a:bodyPr>
          <a:lstStyle/>
          <a:p>
            <a:pPr algn="ctr"/>
            <a:r>
              <a:rPr lang="en-US" altLang="zh-TW" sz="5400" dirty="0"/>
              <a:t>Module 36</a:t>
            </a:r>
            <a:br>
              <a:rPr lang="en-US" altLang="zh-TW" sz="5400" dirty="0"/>
            </a:br>
            <a:r>
              <a:rPr lang="en-US" altLang="zh-TW" dirty="0"/>
              <a:t>JSTL Core</a:t>
            </a:r>
            <a:r>
              <a:rPr lang="zh-TW" altLang="en-US" dirty="0"/>
              <a:t>函式庫進階應用</a:t>
            </a:r>
            <a:endParaRPr lang="zh-TW" altLang="en-US" b="1" dirty="0"/>
          </a:p>
        </p:txBody>
      </p:sp>
    </p:spTree>
    <p:extLst>
      <p:ext uri="{BB962C8B-B14F-4D97-AF65-F5344CB8AC3E}">
        <p14:creationId xmlns:p14="http://schemas.microsoft.com/office/powerpoint/2010/main" val="212992300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9309147" cy="1320800"/>
          </a:xfrm>
        </p:spPr>
        <p:txBody>
          <a:bodyPr/>
          <a:lstStyle/>
          <a:p>
            <a:r>
              <a:rPr lang="en-US" altLang="zh-TW" sz="3600" dirty="0"/>
              <a:t>36-1 choose</a:t>
            </a:r>
            <a:r>
              <a:rPr lang="zh-TW" altLang="en-US" sz="3600" dirty="0"/>
              <a:t>、</a:t>
            </a:r>
            <a:r>
              <a:rPr lang="en-US" altLang="zh-TW" sz="3600" dirty="0"/>
              <a:t>when</a:t>
            </a:r>
            <a:r>
              <a:rPr lang="zh-TW" altLang="en-US" sz="3600" dirty="0"/>
              <a:t>及</a:t>
            </a:r>
            <a:r>
              <a:rPr lang="en-US" altLang="zh-TW" sz="3600" dirty="0"/>
              <a:t>otherwise</a:t>
            </a:r>
            <a:r>
              <a:rPr lang="zh-TW" altLang="en-US" sz="3600" dirty="0"/>
              <a:t>標籤</a:t>
            </a:r>
            <a:r>
              <a:rPr lang="en-US" altLang="zh-TW" sz="3600" dirty="0"/>
              <a:t>(1)</a:t>
            </a:r>
          </a:p>
        </p:txBody>
      </p:sp>
      <p:sp>
        <p:nvSpPr>
          <p:cNvPr id="4" name="內容版面配置區 3">
            <a:extLst>
              <a:ext uri="{FF2B5EF4-FFF2-40B4-BE49-F238E27FC236}">
                <a16:creationId xmlns:a16="http://schemas.microsoft.com/office/drawing/2014/main" id="{CDD3A8DF-700C-497A-83CB-D946C6625F5E}"/>
              </a:ext>
            </a:extLst>
          </p:cNvPr>
          <p:cNvSpPr>
            <a:spLocks noGrp="1"/>
          </p:cNvSpPr>
          <p:nvPr>
            <p:ph idx="1"/>
          </p:nvPr>
        </p:nvSpPr>
        <p:spPr>
          <a:xfrm>
            <a:off x="356238" y="660400"/>
            <a:ext cx="8952909" cy="6197600"/>
          </a:xfrm>
        </p:spPr>
        <p:txBody>
          <a:bodyPr>
            <a:normAutofit fontScale="92500" lnSpcReduction="10000"/>
          </a:bodyPr>
          <a:lstStyle/>
          <a:p>
            <a:pPr marL="0" indent="0">
              <a:buNone/>
            </a:pPr>
            <a:r>
              <a:rPr lang="en-US" altLang="zh-TW" sz="2200" dirty="0"/>
              <a:t>choose</a:t>
            </a:r>
            <a:r>
              <a:rPr lang="zh-TW" altLang="en-US" sz="2200" dirty="0"/>
              <a:t>、</a:t>
            </a:r>
            <a:r>
              <a:rPr lang="en-US" altLang="zh-TW" sz="2200" dirty="0"/>
              <a:t>when</a:t>
            </a:r>
            <a:r>
              <a:rPr lang="zh-TW" altLang="en-US" sz="2200" dirty="0"/>
              <a:t>與</a:t>
            </a:r>
            <a:r>
              <a:rPr lang="en-US" altLang="zh-TW" sz="2200" dirty="0"/>
              <a:t>otherwise</a:t>
            </a:r>
            <a:r>
              <a:rPr lang="zh-TW" altLang="en-US" sz="2200" dirty="0"/>
              <a:t>標籤</a:t>
            </a:r>
            <a:r>
              <a:rPr lang="en-US" altLang="zh-TW" sz="2200" dirty="0"/>
              <a:t>: </a:t>
            </a:r>
            <a:r>
              <a:rPr lang="zh-TW" altLang="en-US" sz="2200" dirty="0"/>
              <a:t>類似</a:t>
            </a:r>
            <a:r>
              <a:rPr lang="en-US" altLang="zh-TW" sz="2200" dirty="0"/>
              <a:t>Java</a:t>
            </a:r>
            <a:r>
              <a:rPr lang="zh-TW" altLang="en-US" sz="2200" dirty="0"/>
              <a:t>的</a:t>
            </a:r>
            <a:r>
              <a:rPr lang="en-US" altLang="zh-TW" sz="2200" dirty="0"/>
              <a:t>switch</a:t>
            </a:r>
            <a:r>
              <a:rPr lang="zh-TW" altLang="en-US" sz="2200" dirty="0"/>
              <a:t>敘述，用來進行多條件的判斷</a:t>
            </a:r>
          </a:p>
          <a:p>
            <a:pPr marL="0" indent="0">
              <a:buNone/>
            </a:pPr>
            <a:r>
              <a:rPr lang="zh-TW" altLang="en-US" sz="2200" dirty="0"/>
              <a:t>語法</a:t>
            </a:r>
            <a:r>
              <a:rPr lang="en-US" altLang="zh-TW" sz="2200" dirty="0"/>
              <a:t>:</a:t>
            </a:r>
          </a:p>
          <a:p>
            <a:pPr marL="0" indent="0">
              <a:buNone/>
            </a:pPr>
            <a:r>
              <a:rPr lang="en-US" altLang="zh-TW" sz="2200" dirty="0"/>
              <a:t>&lt;</a:t>
            </a:r>
            <a:r>
              <a:rPr lang="en-US" altLang="zh-TW" sz="2200" dirty="0" err="1"/>
              <a:t>c:choose</a:t>
            </a:r>
            <a:r>
              <a:rPr lang="en-US" altLang="zh-TW" sz="2200" dirty="0"/>
              <a:t>&gt;</a:t>
            </a:r>
          </a:p>
          <a:p>
            <a:pPr marL="0" indent="0">
              <a:buNone/>
            </a:pPr>
            <a:r>
              <a:rPr lang="en-US" altLang="zh-TW" sz="2200" dirty="0"/>
              <a:t>&lt;</a:t>
            </a:r>
            <a:r>
              <a:rPr lang="en-US" altLang="zh-TW" sz="2200" dirty="0" err="1"/>
              <a:t>c:when</a:t>
            </a:r>
            <a:r>
              <a:rPr lang="en-US" altLang="zh-TW" sz="2200" dirty="0"/>
              <a:t> test="expression1"&gt;</a:t>
            </a:r>
          </a:p>
          <a:p>
            <a:pPr marL="0" indent="0">
              <a:buNone/>
            </a:pPr>
            <a:r>
              <a:rPr lang="en-US" altLang="zh-TW" sz="2200" dirty="0"/>
              <a:t>when</a:t>
            </a:r>
            <a:r>
              <a:rPr lang="zh-TW" altLang="en-US" sz="2200" dirty="0"/>
              <a:t>的標籤本體</a:t>
            </a:r>
            <a:r>
              <a:rPr lang="en-US" altLang="zh-TW" sz="2200" dirty="0"/>
              <a:t>1</a:t>
            </a:r>
          </a:p>
          <a:p>
            <a:pPr marL="0" indent="0">
              <a:buNone/>
            </a:pPr>
            <a:r>
              <a:rPr lang="en-US" altLang="zh-TW" sz="2200" dirty="0"/>
              <a:t>&lt;/</a:t>
            </a:r>
            <a:r>
              <a:rPr lang="en-US" altLang="zh-TW" sz="2200" dirty="0" err="1"/>
              <a:t>c:when</a:t>
            </a:r>
            <a:r>
              <a:rPr lang="en-US" altLang="zh-TW" sz="2200" dirty="0"/>
              <a:t>&gt;</a:t>
            </a:r>
          </a:p>
          <a:p>
            <a:pPr marL="0" indent="0">
              <a:buNone/>
            </a:pPr>
            <a:r>
              <a:rPr lang="en-US" altLang="zh-TW" sz="2200" dirty="0"/>
              <a:t>&lt;</a:t>
            </a:r>
            <a:r>
              <a:rPr lang="en-US" altLang="zh-TW" sz="2200" dirty="0" err="1"/>
              <a:t>c:otherwise</a:t>
            </a:r>
            <a:r>
              <a:rPr lang="en-US" altLang="zh-TW" sz="2200" dirty="0"/>
              <a:t>&gt;</a:t>
            </a:r>
          </a:p>
          <a:p>
            <a:pPr marL="0" indent="0">
              <a:buNone/>
            </a:pPr>
            <a:r>
              <a:rPr lang="en-US" altLang="zh-TW" sz="2200" dirty="0"/>
              <a:t>otherwise</a:t>
            </a:r>
            <a:r>
              <a:rPr lang="zh-TW" altLang="en-US" sz="2200" dirty="0"/>
              <a:t>的標籤本體</a:t>
            </a:r>
          </a:p>
          <a:p>
            <a:pPr marL="0" indent="0">
              <a:buNone/>
            </a:pPr>
            <a:r>
              <a:rPr lang="en-US" altLang="zh-TW" sz="2200" dirty="0"/>
              <a:t>&lt;/</a:t>
            </a:r>
            <a:r>
              <a:rPr lang="en-US" altLang="zh-TW" sz="2200" dirty="0" err="1"/>
              <a:t>c:otherwise</a:t>
            </a:r>
            <a:r>
              <a:rPr lang="en-US" altLang="zh-TW" sz="2200" dirty="0"/>
              <a:t> &gt;</a:t>
            </a:r>
          </a:p>
          <a:p>
            <a:pPr marL="0" indent="0">
              <a:buNone/>
            </a:pPr>
            <a:r>
              <a:rPr lang="en-US" altLang="zh-TW" sz="2200" dirty="0"/>
              <a:t>&lt;/</a:t>
            </a:r>
            <a:r>
              <a:rPr lang="en-US" altLang="zh-TW" sz="2200" dirty="0" err="1"/>
              <a:t>c:choose</a:t>
            </a:r>
            <a:r>
              <a:rPr lang="en-US" altLang="zh-TW" sz="2200" dirty="0"/>
              <a:t>&gt;</a:t>
            </a:r>
          </a:p>
          <a:p>
            <a:pPr marL="0" indent="0">
              <a:buNone/>
            </a:pPr>
            <a:r>
              <a:rPr lang="zh-TW" altLang="en-US" sz="2200" dirty="0"/>
              <a:t>說明</a:t>
            </a:r>
            <a:r>
              <a:rPr lang="en-US" altLang="zh-TW" sz="2200" dirty="0"/>
              <a:t>:</a:t>
            </a:r>
          </a:p>
          <a:p>
            <a:pPr marL="0" indent="0">
              <a:buNone/>
            </a:pPr>
            <a:r>
              <a:rPr lang="en-US" altLang="zh-TW" sz="2200" dirty="0"/>
              <a:t>&lt;</a:t>
            </a:r>
            <a:r>
              <a:rPr lang="en-US" altLang="zh-TW" sz="2200" dirty="0" err="1"/>
              <a:t>c:when</a:t>
            </a:r>
            <a:r>
              <a:rPr lang="en-US" altLang="zh-TW" sz="2200" dirty="0"/>
              <a:t>&gt;</a:t>
            </a:r>
            <a:r>
              <a:rPr lang="zh-TW" altLang="en-US" sz="2200" dirty="0"/>
              <a:t>標籤</a:t>
            </a:r>
            <a:r>
              <a:rPr lang="en-US" altLang="zh-TW" sz="2200" dirty="0"/>
              <a:t>: 1</a:t>
            </a:r>
            <a:r>
              <a:rPr lang="zh-TW" altLang="en-US" sz="2200" dirty="0"/>
              <a:t>或多個</a:t>
            </a:r>
          </a:p>
          <a:p>
            <a:pPr marL="0" indent="0">
              <a:buNone/>
            </a:pPr>
            <a:r>
              <a:rPr lang="en-US" altLang="zh-TW" sz="2200" dirty="0"/>
              <a:t>&lt;</a:t>
            </a:r>
            <a:r>
              <a:rPr lang="en-US" altLang="zh-TW" sz="2200" dirty="0" err="1"/>
              <a:t>c:otherwise</a:t>
            </a:r>
            <a:r>
              <a:rPr lang="en-US" altLang="zh-TW" sz="2200" dirty="0"/>
              <a:t> &gt;</a:t>
            </a:r>
            <a:r>
              <a:rPr lang="zh-TW" altLang="en-US" sz="2200" dirty="0"/>
              <a:t>標籤</a:t>
            </a:r>
            <a:r>
              <a:rPr lang="en-US" altLang="zh-TW" sz="2200" dirty="0"/>
              <a:t>: 0</a:t>
            </a:r>
            <a:r>
              <a:rPr lang="zh-TW" altLang="en-US" sz="2200" dirty="0"/>
              <a:t>或</a:t>
            </a:r>
            <a:r>
              <a:rPr lang="en-US" altLang="zh-TW" sz="2200" dirty="0"/>
              <a:t>1</a:t>
            </a:r>
            <a:r>
              <a:rPr lang="zh-TW" altLang="en-US" sz="2200" dirty="0"/>
              <a:t>個</a:t>
            </a:r>
          </a:p>
          <a:p>
            <a:pPr marL="0" indent="0">
              <a:buNone/>
            </a:pPr>
            <a:r>
              <a:rPr lang="en-US" altLang="zh-TW" sz="2200" dirty="0"/>
              <a:t>test: </a:t>
            </a:r>
            <a:r>
              <a:rPr lang="zh-TW" altLang="en-US" sz="2200" dirty="0"/>
              <a:t>判斷條件，通常為</a:t>
            </a:r>
            <a:r>
              <a:rPr lang="en-US" altLang="zh-TW" sz="2200" dirty="0"/>
              <a:t>EL</a:t>
            </a:r>
            <a:r>
              <a:rPr lang="zh-TW" altLang="en-US" sz="2200" dirty="0"/>
              <a:t>邏輯運算式</a:t>
            </a:r>
          </a:p>
        </p:txBody>
      </p:sp>
    </p:spTree>
    <p:extLst>
      <p:ext uri="{BB962C8B-B14F-4D97-AF65-F5344CB8AC3E}">
        <p14:creationId xmlns:p14="http://schemas.microsoft.com/office/powerpoint/2010/main" val="303378295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9309147" cy="1320800"/>
          </a:xfrm>
        </p:spPr>
        <p:txBody>
          <a:bodyPr/>
          <a:lstStyle/>
          <a:p>
            <a:r>
              <a:rPr lang="en-US" altLang="zh-TW" sz="3600" dirty="0"/>
              <a:t>36-1 choose</a:t>
            </a:r>
            <a:r>
              <a:rPr lang="zh-TW" altLang="en-US" sz="3600" dirty="0"/>
              <a:t>、</a:t>
            </a:r>
            <a:r>
              <a:rPr lang="en-US" altLang="zh-TW" sz="3600" dirty="0"/>
              <a:t>when</a:t>
            </a:r>
            <a:r>
              <a:rPr lang="zh-TW" altLang="en-US" sz="3600" dirty="0"/>
              <a:t>及</a:t>
            </a:r>
            <a:r>
              <a:rPr lang="en-US" altLang="zh-TW" sz="3600" dirty="0"/>
              <a:t>otherwise</a:t>
            </a:r>
            <a:r>
              <a:rPr lang="zh-TW" altLang="en-US" sz="3600" dirty="0"/>
              <a:t>標籤</a:t>
            </a:r>
            <a:r>
              <a:rPr lang="en-US" altLang="zh-TW" sz="3600" dirty="0"/>
              <a:t>(2)</a:t>
            </a:r>
          </a:p>
        </p:txBody>
      </p:sp>
      <p:sp>
        <p:nvSpPr>
          <p:cNvPr id="4" name="內容版面配置區 3">
            <a:extLst>
              <a:ext uri="{FF2B5EF4-FFF2-40B4-BE49-F238E27FC236}">
                <a16:creationId xmlns:a16="http://schemas.microsoft.com/office/drawing/2014/main" id="{CDD3A8DF-700C-497A-83CB-D946C6625F5E}"/>
              </a:ext>
            </a:extLst>
          </p:cNvPr>
          <p:cNvSpPr>
            <a:spLocks noGrp="1"/>
          </p:cNvSpPr>
          <p:nvPr>
            <p:ph idx="1"/>
          </p:nvPr>
        </p:nvSpPr>
        <p:spPr>
          <a:xfrm>
            <a:off x="356238" y="660400"/>
            <a:ext cx="8952909" cy="6197600"/>
          </a:xfrm>
        </p:spPr>
        <p:txBody>
          <a:bodyPr>
            <a:normAutofit/>
          </a:bodyPr>
          <a:lstStyle/>
          <a:p>
            <a:pPr marL="0" indent="0">
              <a:buNone/>
            </a:pPr>
            <a:r>
              <a:rPr lang="zh-TW" altLang="en-US" sz="2200" dirty="0"/>
              <a:t>範例</a:t>
            </a:r>
            <a:r>
              <a:rPr lang="en-US" altLang="zh-TW" sz="2200" dirty="0"/>
              <a:t>:</a:t>
            </a:r>
          </a:p>
          <a:p>
            <a:pPr marL="0" indent="0">
              <a:buNone/>
            </a:pPr>
            <a:r>
              <a:rPr lang="en-US" altLang="zh-TW" sz="2200" dirty="0"/>
              <a:t>&lt;%@ </a:t>
            </a:r>
            <a:r>
              <a:rPr lang="en-US" altLang="zh-TW" sz="2200" dirty="0" err="1"/>
              <a:t>taglib</a:t>
            </a:r>
            <a:r>
              <a:rPr lang="en-US" altLang="zh-TW" sz="2200" dirty="0"/>
              <a:t> prefix="c" </a:t>
            </a:r>
            <a:r>
              <a:rPr lang="en-US" altLang="zh-TW" sz="2200" dirty="0" err="1"/>
              <a:t>uri</a:t>
            </a:r>
            <a:r>
              <a:rPr lang="en-US" altLang="zh-TW" sz="2200" dirty="0"/>
              <a:t>="http://java.sun.com/</a:t>
            </a:r>
            <a:r>
              <a:rPr lang="en-US" altLang="zh-TW" sz="2200" dirty="0" err="1"/>
              <a:t>jsp</a:t>
            </a:r>
            <a:r>
              <a:rPr lang="en-US" altLang="zh-TW" sz="2200" dirty="0"/>
              <a:t>/</a:t>
            </a:r>
            <a:r>
              <a:rPr lang="en-US" altLang="zh-TW" sz="2200" dirty="0" err="1"/>
              <a:t>jstl</a:t>
            </a:r>
            <a:r>
              <a:rPr lang="en-US" altLang="zh-TW" sz="2200" dirty="0"/>
              <a:t>/core" %&gt;</a:t>
            </a:r>
          </a:p>
          <a:p>
            <a:pPr marL="0" indent="0">
              <a:buNone/>
            </a:pPr>
            <a:r>
              <a:rPr lang="en-US" altLang="zh-TW" sz="2200" dirty="0"/>
              <a:t>&lt;</a:t>
            </a:r>
            <a:r>
              <a:rPr lang="en-US" altLang="zh-TW" sz="2200" dirty="0" err="1"/>
              <a:t>c:set</a:t>
            </a:r>
            <a:r>
              <a:rPr lang="en-US" altLang="zh-TW" sz="2200" dirty="0"/>
              <a:t> var="month" value="2" /&gt;</a:t>
            </a:r>
          </a:p>
          <a:p>
            <a:pPr marL="0" indent="0">
              <a:buNone/>
            </a:pPr>
            <a:r>
              <a:rPr lang="en-US" altLang="zh-TW" sz="2200" dirty="0"/>
              <a:t>&lt;</a:t>
            </a:r>
            <a:r>
              <a:rPr lang="en-US" altLang="zh-TW" sz="2200" dirty="0" err="1"/>
              <a:t>c:choose</a:t>
            </a:r>
            <a:r>
              <a:rPr lang="en-US" altLang="zh-TW" sz="2200" dirty="0"/>
              <a:t>&gt;</a:t>
            </a:r>
          </a:p>
          <a:p>
            <a:pPr marL="0" indent="0">
              <a:buNone/>
            </a:pPr>
            <a:r>
              <a:rPr lang="en-US" altLang="zh-TW" sz="2200" dirty="0"/>
              <a:t>&lt;</a:t>
            </a:r>
            <a:r>
              <a:rPr lang="en-US" altLang="zh-TW" sz="2200" dirty="0" err="1"/>
              <a:t>c:when</a:t>
            </a:r>
            <a:r>
              <a:rPr lang="en-US" altLang="zh-TW" sz="2200" dirty="0"/>
              <a:t> test="${month==2}"&gt;</a:t>
            </a:r>
          </a:p>
          <a:p>
            <a:pPr marL="0" indent="0">
              <a:buNone/>
            </a:pPr>
            <a:r>
              <a:rPr lang="en-US" altLang="zh-TW" sz="2200" dirty="0"/>
              <a:t>2</a:t>
            </a:r>
            <a:r>
              <a:rPr lang="zh-TW" altLang="en-US" sz="2200" dirty="0"/>
              <a:t>月份有</a:t>
            </a:r>
            <a:r>
              <a:rPr lang="en-US" altLang="zh-TW" sz="2200" dirty="0"/>
              <a:t>28-29</a:t>
            </a:r>
            <a:r>
              <a:rPr lang="zh-TW" altLang="en-US" sz="2200" dirty="0"/>
              <a:t>天</a:t>
            </a:r>
            <a:r>
              <a:rPr lang="en-US" altLang="zh-TW" sz="2200" dirty="0"/>
              <a:t>&lt;</a:t>
            </a:r>
            <a:r>
              <a:rPr lang="en-US" altLang="zh-TW" sz="2200" dirty="0" err="1"/>
              <a:t>br</a:t>
            </a:r>
            <a:r>
              <a:rPr lang="en-US" altLang="zh-TW" sz="2200" dirty="0"/>
              <a:t>&gt;</a:t>
            </a:r>
          </a:p>
          <a:p>
            <a:pPr marL="0" indent="0">
              <a:buNone/>
            </a:pPr>
            <a:r>
              <a:rPr lang="en-US" altLang="zh-TW" sz="2200" dirty="0"/>
              <a:t>&lt;/</a:t>
            </a:r>
            <a:r>
              <a:rPr lang="en-US" altLang="zh-TW" sz="2200" dirty="0" err="1"/>
              <a:t>c:when</a:t>
            </a:r>
            <a:r>
              <a:rPr lang="en-US" altLang="zh-TW" sz="2200" dirty="0"/>
              <a:t>&gt;</a:t>
            </a:r>
          </a:p>
          <a:p>
            <a:pPr marL="0" indent="0">
              <a:buNone/>
            </a:pPr>
            <a:r>
              <a:rPr lang="en-US" altLang="zh-TW" sz="2200" dirty="0"/>
              <a:t>&lt;</a:t>
            </a:r>
            <a:r>
              <a:rPr lang="en-US" altLang="zh-TW" sz="2200" dirty="0" err="1"/>
              <a:t>c:otherwise</a:t>
            </a:r>
            <a:r>
              <a:rPr lang="en-US" altLang="zh-TW" sz="2200" dirty="0"/>
              <a:t>&gt;</a:t>
            </a:r>
          </a:p>
          <a:p>
            <a:pPr marL="0" indent="0">
              <a:buNone/>
            </a:pPr>
            <a:r>
              <a:rPr lang="zh-TW" altLang="en-US" sz="2200" dirty="0"/>
              <a:t>其他月份有</a:t>
            </a:r>
            <a:r>
              <a:rPr lang="en-US" altLang="zh-TW" sz="2200" dirty="0"/>
              <a:t>30-31</a:t>
            </a:r>
            <a:r>
              <a:rPr lang="zh-TW" altLang="en-US" sz="2200" dirty="0"/>
              <a:t>天</a:t>
            </a:r>
            <a:r>
              <a:rPr lang="en-US" altLang="zh-TW" sz="2200" dirty="0"/>
              <a:t>&lt;</a:t>
            </a:r>
            <a:r>
              <a:rPr lang="en-US" altLang="zh-TW" sz="2200" dirty="0" err="1"/>
              <a:t>br</a:t>
            </a:r>
            <a:r>
              <a:rPr lang="en-US" altLang="zh-TW" sz="2200" dirty="0"/>
              <a:t>&gt;</a:t>
            </a:r>
          </a:p>
          <a:p>
            <a:pPr marL="0" indent="0">
              <a:buNone/>
            </a:pPr>
            <a:r>
              <a:rPr lang="en-US" altLang="zh-TW" sz="2200" dirty="0"/>
              <a:t>&lt;/</a:t>
            </a:r>
            <a:r>
              <a:rPr lang="en-US" altLang="zh-TW" sz="2200" dirty="0" err="1"/>
              <a:t>c:otherwise</a:t>
            </a:r>
            <a:r>
              <a:rPr lang="en-US" altLang="zh-TW" sz="2200" dirty="0"/>
              <a:t>&gt;</a:t>
            </a:r>
          </a:p>
          <a:p>
            <a:pPr marL="0" indent="0">
              <a:buNone/>
            </a:pPr>
            <a:r>
              <a:rPr lang="en-US" altLang="zh-TW" sz="2200" dirty="0"/>
              <a:t>&lt;/</a:t>
            </a:r>
            <a:r>
              <a:rPr lang="en-US" altLang="zh-TW" sz="2200" dirty="0" err="1"/>
              <a:t>c:choose</a:t>
            </a:r>
            <a:r>
              <a:rPr lang="en-US" altLang="zh-TW" sz="2200" dirty="0"/>
              <a:t>&gt;</a:t>
            </a:r>
            <a:endParaRPr lang="zh-TW" altLang="en-US" sz="2200" dirty="0"/>
          </a:p>
        </p:txBody>
      </p:sp>
    </p:spTree>
    <p:extLst>
      <p:ext uri="{BB962C8B-B14F-4D97-AF65-F5344CB8AC3E}">
        <p14:creationId xmlns:p14="http://schemas.microsoft.com/office/powerpoint/2010/main" val="249599337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8596668" cy="1320800"/>
          </a:xfrm>
        </p:spPr>
        <p:txBody>
          <a:bodyPr/>
          <a:lstStyle/>
          <a:p>
            <a:r>
              <a:rPr lang="en-US" altLang="zh-TW" sz="3600" dirty="0"/>
              <a:t>2-2 </a:t>
            </a:r>
            <a:r>
              <a:rPr lang="zh-TW" altLang="en-US" sz="3600" dirty="0"/>
              <a:t>動態網頁設計環境的安裝與設定</a:t>
            </a:r>
            <a:r>
              <a:rPr lang="en-US" altLang="zh-TW" dirty="0"/>
              <a:t>(8)</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76088" y="660400"/>
            <a:ext cx="9668742" cy="4807002"/>
          </a:xfrm>
        </p:spPr>
        <p:txBody>
          <a:bodyPr>
            <a:normAutofit/>
          </a:bodyPr>
          <a:lstStyle/>
          <a:p>
            <a:pPr marL="0" indent="0">
              <a:buNone/>
            </a:pPr>
            <a:r>
              <a:rPr lang="zh-TW" altLang="en-US" sz="2000" dirty="0"/>
              <a:t>建立動態</a:t>
            </a:r>
            <a:r>
              <a:rPr lang="en-US" altLang="zh-TW" sz="2000" dirty="0"/>
              <a:t>web</a:t>
            </a:r>
            <a:r>
              <a:rPr lang="zh-TW" altLang="en-US" sz="2000" dirty="0"/>
              <a:t>專案</a:t>
            </a:r>
            <a:r>
              <a:rPr lang="en-US" altLang="zh-TW" sz="2000"/>
              <a:t>(Dynamic Web Project</a:t>
            </a:r>
            <a:r>
              <a:rPr lang="en-US" altLang="zh-TW" sz="2000" dirty="0"/>
              <a:t>)(1)</a:t>
            </a:r>
          </a:p>
        </p:txBody>
      </p:sp>
      <p:pic>
        <p:nvPicPr>
          <p:cNvPr id="7" name="圖片 6">
            <a:extLst>
              <a:ext uri="{FF2B5EF4-FFF2-40B4-BE49-F238E27FC236}">
                <a16:creationId xmlns:a16="http://schemas.microsoft.com/office/drawing/2014/main" id="{524D764C-6670-494F-8FFC-40C8E3537F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76088" y="1115189"/>
            <a:ext cx="10720002" cy="5683834"/>
          </a:xfrm>
          <a:prstGeom prst="rect">
            <a:avLst/>
          </a:prstGeom>
        </p:spPr>
      </p:pic>
    </p:spTree>
    <p:extLst>
      <p:ext uri="{BB962C8B-B14F-4D97-AF65-F5344CB8AC3E}">
        <p14:creationId xmlns:p14="http://schemas.microsoft.com/office/powerpoint/2010/main" val="334318788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9309147" cy="1320800"/>
          </a:xfrm>
        </p:spPr>
        <p:txBody>
          <a:bodyPr/>
          <a:lstStyle/>
          <a:p>
            <a:r>
              <a:rPr lang="en-US" altLang="zh-TW" sz="3600" dirty="0"/>
              <a:t>36-2 </a:t>
            </a:r>
            <a:r>
              <a:rPr lang="en-US" altLang="zh-TW" sz="3600" dirty="0" err="1"/>
              <a:t>forEach</a:t>
            </a:r>
            <a:r>
              <a:rPr lang="zh-TW" altLang="en-US" sz="3600" dirty="0"/>
              <a:t>標籤</a:t>
            </a:r>
            <a:r>
              <a:rPr lang="en-US" altLang="zh-TW" sz="3600" dirty="0"/>
              <a:t>(1)</a:t>
            </a:r>
          </a:p>
        </p:txBody>
      </p:sp>
      <p:sp>
        <p:nvSpPr>
          <p:cNvPr id="4" name="內容版面配置區 3">
            <a:extLst>
              <a:ext uri="{FF2B5EF4-FFF2-40B4-BE49-F238E27FC236}">
                <a16:creationId xmlns:a16="http://schemas.microsoft.com/office/drawing/2014/main" id="{CDD3A8DF-700C-497A-83CB-D946C6625F5E}"/>
              </a:ext>
            </a:extLst>
          </p:cNvPr>
          <p:cNvSpPr>
            <a:spLocks noGrp="1"/>
          </p:cNvSpPr>
          <p:nvPr>
            <p:ph idx="1"/>
          </p:nvPr>
        </p:nvSpPr>
        <p:spPr>
          <a:xfrm>
            <a:off x="356238" y="660400"/>
            <a:ext cx="8952909" cy="6197600"/>
          </a:xfrm>
        </p:spPr>
        <p:txBody>
          <a:bodyPr>
            <a:normAutofit fontScale="92500" lnSpcReduction="20000"/>
          </a:bodyPr>
          <a:lstStyle/>
          <a:p>
            <a:pPr marL="0" indent="0">
              <a:buNone/>
            </a:pPr>
            <a:r>
              <a:rPr lang="en-US" altLang="zh-TW" sz="2200" dirty="0" err="1"/>
              <a:t>forEach</a:t>
            </a:r>
            <a:r>
              <a:rPr lang="zh-TW" altLang="en-US" sz="2200" dirty="0"/>
              <a:t>標籤</a:t>
            </a:r>
            <a:r>
              <a:rPr lang="en-US" altLang="zh-TW" sz="2200" dirty="0"/>
              <a:t>: </a:t>
            </a:r>
            <a:r>
              <a:rPr lang="zh-TW" altLang="en-US" sz="2200" dirty="0"/>
              <a:t>用來提供處理迴圈功能或檢索取出多個元素的集合物件的個別元素</a:t>
            </a:r>
          </a:p>
          <a:p>
            <a:pPr marL="0" indent="0">
              <a:buNone/>
            </a:pPr>
            <a:r>
              <a:rPr lang="zh-TW" altLang="en-US" sz="2200" dirty="0"/>
              <a:t>語法</a:t>
            </a:r>
            <a:r>
              <a:rPr lang="en-US" altLang="zh-TW" sz="2200" dirty="0"/>
              <a:t>:</a:t>
            </a:r>
          </a:p>
          <a:p>
            <a:pPr marL="0" indent="0">
              <a:buNone/>
            </a:pPr>
            <a:r>
              <a:rPr lang="en-US" altLang="zh-TW" sz="2200" dirty="0"/>
              <a:t>&lt;</a:t>
            </a:r>
            <a:r>
              <a:rPr lang="en-US" altLang="zh-TW" sz="2200" dirty="0" err="1"/>
              <a:t>c:forEach</a:t>
            </a:r>
            <a:r>
              <a:rPr lang="en-US" altLang="zh-TW" sz="2200" dirty="0"/>
              <a:t> [var="</a:t>
            </a:r>
            <a:r>
              <a:rPr lang="zh-TW" altLang="en-US" sz="2200" dirty="0"/>
              <a:t>變數名稱</a:t>
            </a:r>
            <a:r>
              <a:rPr lang="en-US" altLang="zh-TW" sz="2200" dirty="0"/>
              <a:t>"] [</a:t>
            </a:r>
            <a:r>
              <a:rPr lang="en-US" altLang="zh-TW" sz="2200" dirty="0" err="1"/>
              <a:t>varStatus</a:t>
            </a:r>
            <a:r>
              <a:rPr lang="en-US" altLang="zh-TW" sz="2200" dirty="0"/>
              <a:t>="</a:t>
            </a:r>
            <a:r>
              <a:rPr lang="zh-TW" altLang="en-US" sz="2200" dirty="0"/>
              <a:t>狀態變數</a:t>
            </a:r>
            <a:r>
              <a:rPr lang="en-US" altLang="zh-TW" sz="2200" dirty="0"/>
              <a:t>"] [items="</a:t>
            </a:r>
            <a:r>
              <a:rPr lang="zh-TW" altLang="en-US" sz="2200" dirty="0"/>
              <a:t>集合物件</a:t>
            </a:r>
            <a:r>
              <a:rPr lang="en-US" altLang="zh-TW" sz="2200" dirty="0"/>
              <a:t>"]</a:t>
            </a:r>
          </a:p>
          <a:p>
            <a:pPr marL="0" indent="0">
              <a:buNone/>
            </a:pPr>
            <a:r>
              <a:rPr lang="en-US" altLang="zh-TW" sz="2200" dirty="0"/>
              <a:t>[begin="</a:t>
            </a:r>
            <a:r>
              <a:rPr lang="zh-TW" altLang="en-US" sz="2200" dirty="0"/>
              <a:t>起始序號</a:t>
            </a:r>
            <a:r>
              <a:rPr lang="en-US" altLang="zh-TW" sz="2200" dirty="0"/>
              <a:t>"] [end="</a:t>
            </a:r>
            <a:r>
              <a:rPr lang="zh-TW" altLang="en-US" sz="2200" dirty="0"/>
              <a:t>結束序號</a:t>
            </a:r>
            <a:r>
              <a:rPr lang="en-US" altLang="zh-TW" sz="2200" dirty="0"/>
              <a:t>"] [step="</a:t>
            </a:r>
            <a:r>
              <a:rPr lang="zh-TW" altLang="en-US" sz="2200" dirty="0"/>
              <a:t>更新值</a:t>
            </a:r>
            <a:r>
              <a:rPr lang="en-US" altLang="zh-TW" sz="2200" dirty="0"/>
              <a:t>"]&gt;</a:t>
            </a:r>
          </a:p>
          <a:p>
            <a:pPr marL="0" indent="0">
              <a:buNone/>
            </a:pPr>
            <a:r>
              <a:rPr lang="zh-TW" altLang="en-US" sz="2200" dirty="0"/>
              <a:t>迴圈標籤本體</a:t>
            </a:r>
          </a:p>
          <a:p>
            <a:pPr marL="0" indent="0">
              <a:buNone/>
            </a:pPr>
            <a:r>
              <a:rPr lang="en-US" altLang="zh-TW" sz="2200" dirty="0"/>
              <a:t>&lt;/</a:t>
            </a:r>
            <a:r>
              <a:rPr lang="en-US" altLang="zh-TW" sz="2200" dirty="0" err="1"/>
              <a:t>c:forEach</a:t>
            </a:r>
            <a:r>
              <a:rPr lang="en-US" altLang="zh-TW" sz="2200" dirty="0"/>
              <a:t>&gt;</a:t>
            </a:r>
          </a:p>
          <a:p>
            <a:pPr marL="0" indent="0">
              <a:buNone/>
            </a:pPr>
            <a:r>
              <a:rPr lang="zh-TW" altLang="en-US" sz="2200" dirty="0"/>
              <a:t>說明</a:t>
            </a:r>
            <a:r>
              <a:rPr lang="en-US" altLang="zh-TW" sz="2200" dirty="0"/>
              <a:t>:</a:t>
            </a:r>
          </a:p>
          <a:p>
            <a:pPr marL="0" indent="0">
              <a:buNone/>
            </a:pPr>
            <a:r>
              <a:rPr lang="en-US" altLang="zh-TW" sz="2200" dirty="0"/>
              <a:t>var:</a:t>
            </a:r>
            <a:r>
              <a:rPr lang="zh-TW" altLang="en-US" sz="2200" dirty="0"/>
              <a:t>集合物件的變數名稱</a:t>
            </a:r>
          </a:p>
          <a:p>
            <a:pPr marL="0" indent="0">
              <a:buNone/>
            </a:pPr>
            <a:r>
              <a:rPr lang="en-US" altLang="zh-TW" sz="2200" dirty="0"/>
              <a:t>items: </a:t>
            </a:r>
            <a:r>
              <a:rPr lang="zh-TW" altLang="en-US" sz="2200" dirty="0"/>
              <a:t>集合物件，例如</a:t>
            </a:r>
            <a:r>
              <a:rPr lang="en-US" altLang="zh-TW" sz="2200" dirty="0"/>
              <a:t>: </a:t>
            </a:r>
            <a:r>
              <a:rPr lang="zh-TW" altLang="en-US" sz="2200" dirty="0"/>
              <a:t>陣列、</a:t>
            </a:r>
            <a:r>
              <a:rPr lang="en-US" altLang="zh-TW" sz="2200" dirty="0"/>
              <a:t>Map</a:t>
            </a:r>
            <a:r>
              <a:rPr lang="zh-TW" altLang="en-US" sz="2200" dirty="0"/>
              <a:t>或</a:t>
            </a:r>
            <a:r>
              <a:rPr lang="en-US" altLang="zh-TW" sz="2200" dirty="0"/>
              <a:t>Collection</a:t>
            </a:r>
          </a:p>
          <a:p>
            <a:pPr marL="0" indent="0">
              <a:buNone/>
            </a:pPr>
            <a:r>
              <a:rPr lang="en-US" altLang="zh-TW" sz="2200" dirty="0" err="1"/>
              <a:t>varStatus</a:t>
            </a:r>
            <a:r>
              <a:rPr lang="en-US" altLang="zh-TW" sz="2200" dirty="0"/>
              <a:t>: </a:t>
            </a:r>
            <a:r>
              <a:rPr lang="zh-TW" altLang="en-US" sz="2200" dirty="0"/>
              <a:t>提供迴圈相關的狀態訊息，此變數提供的資訊名稱屬性包含</a:t>
            </a:r>
            <a:r>
              <a:rPr lang="en-US" altLang="zh-TW" sz="2200" dirty="0"/>
              <a:t>:</a:t>
            </a:r>
          </a:p>
          <a:p>
            <a:pPr marL="0" indent="0">
              <a:buNone/>
            </a:pPr>
            <a:r>
              <a:rPr lang="en-US" altLang="zh-TW" sz="2200" dirty="0"/>
              <a:t>- first: </a:t>
            </a:r>
            <a:r>
              <a:rPr lang="zh-TW" altLang="en-US" sz="2200" dirty="0"/>
              <a:t>是否為迴圈起點</a:t>
            </a:r>
            <a:r>
              <a:rPr lang="en-US" altLang="zh-TW" sz="2200" dirty="0"/>
              <a:t>true</a:t>
            </a:r>
            <a:r>
              <a:rPr lang="zh-TW" altLang="en-US" sz="2200" dirty="0"/>
              <a:t>或</a:t>
            </a:r>
            <a:r>
              <a:rPr lang="en-US" altLang="zh-TW" sz="2200" dirty="0"/>
              <a:t>false - begin: </a:t>
            </a:r>
            <a:r>
              <a:rPr lang="zh-TW" altLang="en-US" sz="2200" dirty="0"/>
              <a:t>迴圈設定的起始值</a:t>
            </a:r>
          </a:p>
          <a:p>
            <a:pPr marL="0" indent="0">
              <a:buNone/>
            </a:pPr>
            <a:r>
              <a:rPr lang="en-US" altLang="zh-TW" sz="2200" dirty="0"/>
              <a:t>- last: </a:t>
            </a:r>
            <a:r>
              <a:rPr lang="zh-TW" altLang="en-US" sz="2200" dirty="0"/>
              <a:t>是否為迴圈終點</a:t>
            </a:r>
            <a:r>
              <a:rPr lang="en-US" altLang="zh-TW" sz="2200" dirty="0"/>
              <a:t>true</a:t>
            </a:r>
            <a:r>
              <a:rPr lang="zh-TW" altLang="en-US" sz="2200" dirty="0"/>
              <a:t>或</a:t>
            </a:r>
            <a:r>
              <a:rPr lang="en-US" altLang="zh-TW" sz="2200" dirty="0"/>
              <a:t>false - end: </a:t>
            </a:r>
            <a:r>
              <a:rPr lang="zh-TW" altLang="en-US" sz="2200" dirty="0"/>
              <a:t>迴圈設定的結束值</a:t>
            </a:r>
          </a:p>
          <a:p>
            <a:pPr marL="0" indent="0">
              <a:buNone/>
            </a:pPr>
            <a:r>
              <a:rPr lang="en-US" altLang="zh-TW" sz="2200" dirty="0"/>
              <a:t>- index: </a:t>
            </a:r>
            <a:r>
              <a:rPr lang="zh-TW" altLang="en-US" sz="2200" dirty="0"/>
              <a:t>迴圈執行的索引值 </a:t>
            </a:r>
            <a:r>
              <a:rPr lang="en-US" altLang="zh-TW" sz="2200" dirty="0"/>
              <a:t>- step: </a:t>
            </a:r>
            <a:r>
              <a:rPr lang="zh-TW" altLang="en-US" sz="2200" dirty="0"/>
              <a:t>迴圈設定的更新值</a:t>
            </a:r>
          </a:p>
          <a:p>
            <a:pPr marL="0" indent="0">
              <a:buNone/>
            </a:pPr>
            <a:r>
              <a:rPr lang="en-US" altLang="zh-TW" sz="2200" dirty="0"/>
              <a:t>- count: </a:t>
            </a:r>
            <a:r>
              <a:rPr lang="zh-TW" altLang="en-US" sz="2200" dirty="0"/>
              <a:t>迴圈執行的次數</a:t>
            </a:r>
          </a:p>
          <a:p>
            <a:pPr marL="0" indent="0">
              <a:buNone/>
            </a:pPr>
            <a:r>
              <a:rPr lang="en-US" altLang="zh-TW" sz="2200" dirty="0"/>
              <a:t>begin:</a:t>
            </a:r>
            <a:r>
              <a:rPr lang="zh-TW" altLang="en-US" sz="2200" dirty="0"/>
              <a:t>起始序號 </a:t>
            </a:r>
            <a:r>
              <a:rPr lang="en-US" altLang="zh-TW" sz="2200" dirty="0"/>
              <a:t>end:</a:t>
            </a:r>
            <a:r>
              <a:rPr lang="zh-TW" altLang="en-US" sz="2200" dirty="0"/>
              <a:t>結束序號</a:t>
            </a:r>
          </a:p>
          <a:p>
            <a:pPr marL="0" indent="0">
              <a:buNone/>
            </a:pPr>
            <a:r>
              <a:rPr lang="en-US" altLang="zh-TW" sz="2200" dirty="0"/>
              <a:t>step:</a:t>
            </a:r>
            <a:r>
              <a:rPr lang="zh-TW" altLang="en-US" sz="2200" dirty="0"/>
              <a:t>更新值</a:t>
            </a:r>
          </a:p>
        </p:txBody>
      </p:sp>
    </p:spTree>
    <p:extLst>
      <p:ext uri="{BB962C8B-B14F-4D97-AF65-F5344CB8AC3E}">
        <p14:creationId xmlns:p14="http://schemas.microsoft.com/office/powerpoint/2010/main" val="427162588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9309147" cy="1320800"/>
          </a:xfrm>
        </p:spPr>
        <p:txBody>
          <a:bodyPr/>
          <a:lstStyle/>
          <a:p>
            <a:r>
              <a:rPr lang="en-US" altLang="zh-TW" sz="3600" dirty="0"/>
              <a:t>36-2 </a:t>
            </a:r>
            <a:r>
              <a:rPr lang="en-US" altLang="zh-TW" sz="3600" dirty="0" err="1"/>
              <a:t>forEach</a:t>
            </a:r>
            <a:r>
              <a:rPr lang="zh-TW" altLang="en-US" sz="3600" dirty="0"/>
              <a:t>標籤</a:t>
            </a:r>
            <a:r>
              <a:rPr lang="en-US" altLang="zh-TW" sz="3600" dirty="0"/>
              <a:t>(2)</a:t>
            </a:r>
          </a:p>
        </p:txBody>
      </p:sp>
      <p:sp>
        <p:nvSpPr>
          <p:cNvPr id="4" name="內容版面配置區 3">
            <a:extLst>
              <a:ext uri="{FF2B5EF4-FFF2-40B4-BE49-F238E27FC236}">
                <a16:creationId xmlns:a16="http://schemas.microsoft.com/office/drawing/2014/main" id="{CDD3A8DF-700C-497A-83CB-D946C6625F5E}"/>
              </a:ext>
            </a:extLst>
          </p:cNvPr>
          <p:cNvSpPr>
            <a:spLocks noGrp="1"/>
          </p:cNvSpPr>
          <p:nvPr>
            <p:ph idx="1"/>
          </p:nvPr>
        </p:nvSpPr>
        <p:spPr>
          <a:xfrm>
            <a:off x="356238" y="660400"/>
            <a:ext cx="8952909" cy="6197600"/>
          </a:xfrm>
        </p:spPr>
        <p:txBody>
          <a:bodyPr>
            <a:normAutofit/>
          </a:bodyPr>
          <a:lstStyle/>
          <a:p>
            <a:pPr marL="0" indent="0">
              <a:buNone/>
            </a:pPr>
            <a:r>
              <a:rPr lang="zh-TW" altLang="en-US" sz="2200" dirty="0"/>
              <a:t>範例</a:t>
            </a:r>
            <a:r>
              <a:rPr lang="en-US" altLang="zh-TW" sz="2200" dirty="0"/>
              <a:t>:</a:t>
            </a:r>
          </a:p>
          <a:p>
            <a:pPr marL="0" indent="0">
              <a:buNone/>
            </a:pPr>
            <a:r>
              <a:rPr lang="en-US" altLang="zh-TW" sz="2200" dirty="0"/>
              <a:t>&lt;%@ </a:t>
            </a:r>
            <a:r>
              <a:rPr lang="en-US" altLang="zh-TW" sz="2200" dirty="0" err="1"/>
              <a:t>taglib</a:t>
            </a:r>
            <a:r>
              <a:rPr lang="en-US" altLang="zh-TW" sz="2200" dirty="0"/>
              <a:t> prefix="c" </a:t>
            </a:r>
            <a:r>
              <a:rPr lang="en-US" altLang="zh-TW" sz="2200" dirty="0" err="1"/>
              <a:t>uri</a:t>
            </a:r>
            <a:r>
              <a:rPr lang="en-US" altLang="zh-TW" sz="2200" dirty="0"/>
              <a:t>="http://java.sun.com/</a:t>
            </a:r>
            <a:r>
              <a:rPr lang="en-US" altLang="zh-TW" sz="2200" dirty="0" err="1"/>
              <a:t>jsp</a:t>
            </a:r>
            <a:r>
              <a:rPr lang="en-US" altLang="zh-TW" sz="2200" dirty="0"/>
              <a:t>/</a:t>
            </a:r>
            <a:r>
              <a:rPr lang="en-US" altLang="zh-TW" sz="2200" dirty="0" err="1"/>
              <a:t>jstl</a:t>
            </a:r>
            <a:r>
              <a:rPr lang="en-US" altLang="zh-TW" sz="2200" dirty="0"/>
              <a:t>/core" %&gt;</a:t>
            </a:r>
          </a:p>
          <a:p>
            <a:pPr marL="0" indent="0">
              <a:buNone/>
            </a:pPr>
            <a:r>
              <a:rPr lang="en-US" altLang="zh-TW" sz="2200" dirty="0"/>
              <a:t>&lt;</a:t>
            </a:r>
            <a:r>
              <a:rPr lang="en-US" altLang="zh-TW" sz="2200" dirty="0" err="1"/>
              <a:t>c:forEach</a:t>
            </a:r>
            <a:r>
              <a:rPr lang="en-US" altLang="zh-TW" sz="2200" dirty="0"/>
              <a:t> var="</a:t>
            </a:r>
            <a:r>
              <a:rPr lang="en-US" altLang="zh-TW" sz="2200" dirty="0" err="1"/>
              <a:t>i</a:t>
            </a:r>
            <a:r>
              <a:rPr lang="en-US" altLang="zh-TW" sz="2200" dirty="0"/>
              <a:t>" begin="1" end="10" step="1" </a:t>
            </a:r>
            <a:r>
              <a:rPr lang="en-US" altLang="zh-TW" sz="2200" dirty="0" err="1"/>
              <a:t>varStatus</a:t>
            </a:r>
            <a:r>
              <a:rPr lang="en-US" altLang="zh-TW" sz="2200" dirty="0"/>
              <a:t>="check"&gt;</a:t>
            </a:r>
          </a:p>
          <a:p>
            <a:pPr marL="0" indent="0">
              <a:buNone/>
            </a:pPr>
            <a:r>
              <a:rPr lang="en-US" altLang="zh-TW" sz="2200" dirty="0"/>
              <a:t>&lt;</a:t>
            </a:r>
            <a:r>
              <a:rPr lang="en-US" altLang="zh-TW" sz="2200" dirty="0" err="1"/>
              <a:t>c:if</a:t>
            </a:r>
            <a:r>
              <a:rPr lang="en-US" altLang="zh-TW" sz="2200" dirty="0"/>
              <a:t> test="${</a:t>
            </a:r>
            <a:r>
              <a:rPr lang="en-US" altLang="zh-TW" sz="2200" dirty="0" err="1"/>
              <a:t>check.first</a:t>
            </a:r>
            <a:r>
              <a:rPr lang="en-US" altLang="zh-TW" sz="2200" dirty="0"/>
              <a:t>}"&gt;first&lt;</a:t>
            </a:r>
            <a:r>
              <a:rPr lang="en-US" altLang="zh-TW" sz="2200" dirty="0" err="1"/>
              <a:t>br</a:t>
            </a:r>
            <a:r>
              <a:rPr lang="en-US" altLang="zh-TW" sz="2200" dirty="0"/>
              <a:t>&gt;&lt;/</a:t>
            </a:r>
            <a:r>
              <a:rPr lang="en-US" altLang="zh-TW" sz="2200" dirty="0" err="1"/>
              <a:t>c:if</a:t>
            </a:r>
            <a:r>
              <a:rPr lang="en-US" altLang="zh-TW" sz="2200" dirty="0"/>
              <a:t>&gt;</a:t>
            </a:r>
          </a:p>
          <a:p>
            <a:pPr marL="0" indent="0">
              <a:buNone/>
            </a:pPr>
            <a:r>
              <a:rPr lang="en-US" altLang="zh-TW" sz="2200" dirty="0"/>
              <a:t>number:${</a:t>
            </a:r>
            <a:r>
              <a:rPr lang="en-US" altLang="zh-TW" sz="2200" dirty="0" err="1"/>
              <a:t>i</a:t>
            </a:r>
            <a:r>
              <a:rPr lang="en-US" altLang="zh-TW" sz="2200" dirty="0"/>
              <a:t>}&lt;</a:t>
            </a:r>
            <a:r>
              <a:rPr lang="en-US" altLang="zh-TW" sz="2200" dirty="0" err="1"/>
              <a:t>br</a:t>
            </a:r>
            <a:r>
              <a:rPr lang="en-US" altLang="zh-TW" sz="2200" dirty="0"/>
              <a:t>&gt;</a:t>
            </a:r>
          </a:p>
          <a:p>
            <a:pPr marL="0" indent="0">
              <a:buNone/>
            </a:pPr>
            <a:r>
              <a:rPr lang="en-US" altLang="zh-TW" sz="2200" dirty="0"/>
              <a:t>&lt;</a:t>
            </a:r>
            <a:r>
              <a:rPr lang="en-US" altLang="zh-TW" sz="2200" dirty="0" err="1"/>
              <a:t>c:if</a:t>
            </a:r>
            <a:r>
              <a:rPr lang="en-US" altLang="zh-TW" sz="2200" dirty="0"/>
              <a:t> test="${</a:t>
            </a:r>
            <a:r>
              <a:rPr lang="en-US" altLang="zh-TW" sz="2200" dirty="0" err="1"/>
              <a:t>check.last</a:t>
            </a:r>
            <a:r>
              <a:rPr lang="en-US" altLang="zh-TW" sz="2200" dirty="0"/>
              <a:t>}"&gt;last&lt;</a:t>
            </a:r>
            <a:r>
              <a:rPr lang="en-US" altLang="zh-TW" sz="2200" dirty="0" err="1"/>
              <a:t>br</a:t>
            </a:r>
            <a:r>
              <a:rPr lang="en-US" altLang="zh-TW" sz="2200" dirty="0"/>
              <a:t>&gt;&lt;/</a:t>
            </a:r>
            <a:r>
              <a:rPr lang="en-US" altLang="zh-TW" sz="2200" dirty="0" err="1"/>
              <a:t>c:if</a:t>
            </a:r>
            <a:r>
              <a:rPr lang="en-US" altLang="zh-TW" sz="2200" dirty="0"/>
              <a:t>&gt;</a:t>
            </a:r>
          </a:p>
          <a:p>
            <a:pPr marL="0" indent="0">
              <a:buNone/>
            </a:pPr>
            <a:r>
              <a:rPr lang="en-US" altLang="zh-TW" sz="2200" dirty="0"/>
              <a:t>&lt;/</a:t>
            </a:r>
            <a:r>
              <a:rPr lang="en-US" altLang="zh-TW" sz="2200" dirty="0" err="1"/>
              <a:t>c:forEach</a:t>
            </a:r>
            <a:r>
              <a:rPr lang="en-US" altLang="zh-TW" sz="2200" dirty="0"/>
              <a:t>&gt;</a:t>
            </a:r>
            <a:endParaRPr lang="zh-TW" altLang="en-US" sz="2200" dirty="0"/>
          </a:p>
        </p:txBody>
      </p:sp>
    </p:spTree>
    <p:extLst>
      <p:ext uri="{BB962C8B-B14F-4D97-AF65-F5344CB8AC3E}">
        <p14:creationId xmlns:p14="http://schemas.microsoft.com/office/powerpoint/2010/main" val="160286724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9309147" cy="1320800"/>
          </a:xfrm>
        </p:spPr>
        <p:txBody>
          <a:bodyPr/>
          <a:lstStyle/>
          <a:p>
            <a:r>
              <a:rPr lang="en-US" altLang="zh-TW" sz="3600" dirty="0"/>
              <a:t>34-3 </a:t>
            </a:r>
            <a:r>
              <a:rPr lang="en-US" altLang="zh-TW" dirty="0" err="1"/>
              <a:t>forTokens</a:t>
            </a:r>
            <a:r>
              <a:rPr lang="zh-TW" altLang="en-US" dirty="0"/>
              <a:t>標籤</a:t>
            </a:r>
            <a:r>
              <a:rPr lang="en-US" altLang="zh-TW" dirty="0"/>
              <a:t>(1)</a:t>
            </a:r>
            <a:endParaRPr lang="en-US" altLang="zh-TW" sz="3600" dirty="0"/>
          </a:p>
        </p:txBody>
      </p:sp>
      <p:sp>
        <p:nvSpPr>
          <p:cNvPr id="4" name="內容版面配置區 3">
            <a:extLst>
              <a:ext uri="{FF2B5EF4-FFF2-40B4-BE49-F238E27FC236}">
                <a16:creationId xmlns:a16="http://schemas.microsoft.com/office/drawing/2014/main" id="{CDD3A8DF-700C-497A-83CB-D946C6625F5E}"/>
              </a:ext>
            </a:extLst>
          </p:cNvPr>
          <p:cNvSpPr>
            <a:spLocks noGrp="1"/>
          </p:cNvSpPr>
          <p:nvPr>
            <p:ph idx="1"/>
          </p:nvPr>
        </p:nvSpPr>
        <p:spPr>
          <a:xfrm>
            <a:off x="356238" y="660400"/>
            <a:ext cx="8952909" cy="6197600"/>
          </a:xfrm>
        </p:spPr>
        <p:txBody>
          <a:bodyPr>
            <a:normAutofit lnSpcReduction="10000"/>
          </a:bodyPr>
          <a:lstStyle/>
          <a:p>
            <a:pPr marL="0" indent="0">
              <a:buNone/>
            </a:pPr>
            <a:r>
              <a:rPr lang="en-US" altLang="zh-TW" sz="2200" dirty="0" err="1"/>
              <a:t>forTokens</a:t>
            </a:r>
            <a:r>
              <a:rPr lang="zh-TW" altLang="en-US" sz="2200" dirty="0"/>
              <a:t>標籤</a:t>
            </a:r>
            <a:r>
              <a:rPr lang="en-US" altLang="zh-TW" sz="2200" dirty="0"/>
              <a:t>: </a:t>
            </a:r>
            <a:r>
              <a:rPr lang="zh-TW" altLang="en-US" sz="2200" dirty="0"/>
              <a:t>用來將有分隔符號的字串拆成多個子字串</a:t>
            </a:r>
          </a:p>
          <a:p>
            <a:pPr marL="0" indent="0">
              <a:buNone/>
            </a:pPr>
            <a:r>
              <a:rPr lang="zh-TW" altLang="en-US" sz="2200" dirty="0"/>
              <a:t>語法</a:t>
            </a:r>
            <a:r>
              <a:rPr lang="en-US" altLang="zh-TW" sz="2200" dirty="0"/>
              <a:t>:</a:t>
            </a:r>
          </a:p>
          <a:p>
            <a:pPr marL="0" indent="0">
              <a:buNone/>
            </a:pPr>
            <a:r>
              <a:rPr lang="en-US" altLang="zh-TW" sz="2200" dirty="0"/>
              <a:t>&lt;</a:t>
            </a:r>
            <a:r>
              <a:rPr lang="en-US" altLang="zh-TW" sz="2200" dirty="0" err="1"/>
              <a:t>c:forTokens</a:t>
            </a:r>
            <a:r>
              <a:rPr lang="en-US" altLang="zh-TW" sz="2200" dirty="0"/>
              <a:t> [var="</a:t>
            </a:r>
            <a:r>
              <a:rPr lang="zh-TW" altLang="en-US" sz="2200" dirty="0"/>
              <a:t>變數名稱</a:t>
            </a:r>
            <a:r>
              <a:rPr lang="en-US" altLang="zh-TW" sz="2200" dirty="0"/>
              <a:t>"] [</a:t>
            </a:r>
            <a:r>
              <a:rPr lang="en-US" altLang="zh-TW" sz="2200" dirty="0" err="1"/>
              <a:t>varStatus</a:t>
            </a:r>
            <a:r>
              <a:rPr lang="en-US" altLang="zh-TW" sz="2200" dirty="0"/>
              <a:t>="</a:t>
            </a:r>
            <a:r>
              <a:rPr lang="zh-TW" altLang="en-US" sz="2200" dirty="0"/>
              <a:t>狀態變數</a:t>
            </a:r>
            <a:r>
              <a:rPr lang="en-US" altLang="zh-TW" sz="2200" dirty="0"/>
              <a:t>"] [items="String"]</a:t>
            </a:r>
          </a:p>
          <a:p>
            <a:pPr marL="0" indent="0">
              <a:buNone/>
            </a:pPr>
            <a:r>
              <a:rPr lang="en-US" altLang="zh-TW" sz="2200" dirty="0"/>
              <a:t>[begin="</a:t>
            </a:r>
            <a:r>
              <a:rPr lang="zh-TW" altLang="en-US" sz="2200" dirty="0"/>
              <a:t>起始序號</a:t>
            </a:r>
            <a:r>
              <a:rPr lang="en-US" altLang="zh-TW" sz="2200" dirty="0"/>
              <a:t>"] [end="</a:t>
            </a:r>
            <a:r>
              <a:rPr lang="zh-TW" altLang="en-US" sz="2200" dirty="0"/>
              <a:t>結束序號</a:t>
            </a:r>
            <a:r>
              <a:rPr lang="en-US" altLang="zh-TW" sz="2200" dirty="0"/>
              <a:t>"] [step="</a:t>
            </a:r>
            <a:r>
              <a:rPr lang="zh-TW" altLang="en-US" sz="2200" dirty="0"/>
              <a:t>更新值</a:t>
            </a:r>
            <a:r>
              <a:rPr lang="en-US" altLang="zh-TW" sz="2200" dirty="0"/>
              <a:t>"]&gt;</a:t>
            </a:r>
          </a:p>
          <a:p>
            <a:pPr marL="0" indent="0">
              <a:buNone/>
            </a:pPr>
            <a:r>
              <a:rPr lang="en-US" altLang="zh-TW" sz="2200" dirty="0" err="1"/>
              <a:t>forTokens</a:t>
            </a:r>
            <a:r>
              <a:rPr lang="zh-TW" altLang="en-US" sz="2200" dirty="0"/>
              <a:t>標籤本體</a:t>
            </a:r>
          </a:p>
          <a:p>
            <a:pPr marL="0" indent="0">
              <a:buNone/>
            </a:pPr>
            <a:r>
              <a:rPr lang="en-US" altLang="zh-TW" sz="2200" dirty="0"/>
              <a:t>&lt;/</a:t>
            </a:r>
            <a:r>
              <a:rPr lang="en-US" altLang="zh-TW" sz="2200" dirty="0" err="1"/>
              <a:t>c:forEach</a:t>
            </a:r>
            <a:r>
              <a:rPr lang="en-US" altLang="zh-TW" sz="2200" dirty="0"/>
              <a:t>&gt;</a:t>
            </a:r>
          </a:p>
          <a:p>
            <a:pPr marL="0" indent="0">
              <a:buNone/>
            </a:pPr>
            <a:r>
              <a:rPr lang="zh-TW" altLang="en-US" sz="2200" dirty="0"/>
              <a:t>說明</a:t>
            </a:r>
            <a:r>
              <a:rPr lang="en-US" altLang="zh-TW" sz="2200" dirty="0"/>
              <a:t>:</a:t>
            </a:r>
          </a:p>
          <a:p>
            <a:pPr marL="0" indent="0">
              <a:buNone/>
            </a:pPr>
            <a:r>
              <a:rPr lang="en-US" altLang="zh-TW" sz="2200" dirty="0"/>
              <a:t>var:</a:t>
            </a:r>
            <a:r>
              <a:rPr lang="zh-TW" altLang="en-US" sz="2200" dirty="0"/>
              <a:t>集合物件的變數名稱</a:t>
            </a:r>
          </a:p>
          <a:p>
            <a:pPr marL="0" indent="0">
              <a:buNone/>
            </a:pPr>
            <a:r>
              <a:rPr lang="en-US" altLang="zh-TW" sz="2200" dirty="0"/>
              <a:t>items: </a:t>
            </a:r>
            <a:r>
              <a:rPr lang="zh-TW" altLang="en-US" sz="2200" dirty="0"/>
              <a:t>字串資料</a:t>
            </a:r>
          </a:p>
          <a:p>
            <a:pPr marL="0" indent="0">
              <a:buNone/>
            </a:pPr>
            <a:r>
              <a:rPr lang="en-US" altLang="zh-TW" sz="2200" dirty="0" err="1"/>
              <a:t>varStatus</a:t>
            </a:r>
            <a:r>
              <a:rPr lang="en-US" altLang="zh-TW" sz="2200" dirty="0"/>
              <a:t>: </a:t>
            </a:r>
            <a:r>
              <a:rPr lang="zh-TW" altLang="en-US" sz="2200" dirty="0"/>
              <a:t>提供迴圈相關的狀態訊息，此變數提供的資訊名稱屬性請參考</a:t>
            </a:r>
          </a:p>
          <a:p>
            <a:pPr marL="0" indent="0">
              <a:buNone/>
            </a:pPr>
            <a:r>
              <a:rPr lang="en-US" altLang="zh-TW" sz="2200" dirty="0" err="1"/>
              <a:t>forEach</a:t>
            </a:r>
            <a:r>
              <a:rPr lang="zh-TW" altLang="en-US" sz="2200" dirty="0"/>
              <a:t>標籤</a:t>
            </a:r>
          </a:p>
          <a:p>
            <a:pPr marL="0" indent="0">
              <a:buNone/>
            </a:pPr>
            <a:r>
              <a:rPr lang="en-US" altLang="zh-TW" sz="2200" dirty="0"/>
              <a:t>begin:</a:t>
            </a:r>
            <a:r>
              <a:rPr lang="zh-TW" altLang="en-US" sz="2200" dirty="0"/>
              <a:t>起始序號 </a:t>
            </a:r>
            <a:r>
              <a:rPr lang="en-US" altLang="zh-TW" sz="2200" dirty="0"/>
              <a:t>end:</a:t>
            </a:r>
            <a:r>
              <a:rPr lang="zh-TW" altLang="en-US" sz="2200" dirty="0"/>
              <a:t>結束序號</a:t>
            </a:r>
          </a:p>
          <a:p>
            <a:pPr marL="0" indent="0">
              <a:buNone/>
            </a:pPr>
            <a:r>
              <a:rPr lang="en-US" altLang="zh-TW" sz="2200" dirty="0"/>
              <a:t>step:</a:t>
            </a:r>
            <a:r>
              <a:rPr lang="zh-TW" altLang="en-US" sz="2200" dirty="0"/>
              <a:t>更新值</a:t>
            </a:r>
          </a:p>
        </p:txBody>
      </p:sp>
    </p:spTree>
    <p:extLst>
      <p:ext uri="{BB962C8B-B14F-4D97-AF65-F5344CB8AC3E}">
        <p14:creationId xmlns:p14="http://schemas.microsoft.com/office/powerpoint/2010/main" val="274917369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9309147" cy="1320800"/>
          </a:xfrm>
        </p:spPr>
        <p:txBody>
          <a:bodyPr/>
          <a:lstStyle/>
          <a:p>
            <a:r>
              <a:rPr lang="en-US" altLang="zh-TW" sz="3600" dirty="0"/>
              <a:t>34-3 </a:t>
            </a:r>
            <a:r>
              <a:rPr lang="en-US" altLang="zh-TW" dirty="0" err="1"/>
              <a:t>forTokens</a:t>
            </a:r>
            <a:r>
              <a:rPr lang="zh-TW" altLang="en-US" dirty="0"/>
              <a:t>標籤</a:t>
            </a:r>
            <a:r>
              <a:rPr lang="en-US" altLang="zh-TW" dirty="0"/>
              <a:t>(2)</a:t>
            </a:r>
            <a:endParaRPr lang="en-US" altLang="zh-TW" sz="3600" dirty="0"/>
          </a:p>
        </p:txBody>
      </p:sp>
      <p:sp>
        <p:nvSpPr>
          <p:cNvPr id="4" name="內容版面配置區 3">
            <a:extLst>
              <a:ext uri="{FF2B5EF4-FFF2-40B4-BE49-F238E27FC236}">
                <a16:creationId xmlns:a16="http://schemas.microsoft.com/office/drawing/2014/main" id="{CDD3A8DF-700C-497A-83CB-D946C6625F5E}"/>
              </a:ext>
            </a:extLst>
          </p:cNvPr>
          <p:cNvSpPr>
            <a:spLocks noGrp="1"/>
          </p:cNvSpPr>
          <p:nvPr>
            <p:ph idx="1"/>
          </p:nvPr>
        </p:nvSpPr>
        <p:spPr>
          <a:xfrm>
            <a:off x="356238" y="660400"/>
            <a:ext cx="8952909" cy="6197600"/>
          </a:xfrm>
        </p:spPr>
        <p:txBody>
          <a:bodyPr>
            <a:normAutofit/>
          </a:bodyPr>
          <a:lstStyle/>
          <a:p>
            <a:pPr marL="0" indent="0">
              <a:buNone/>
            </a:pPr>
            <a:r>
              <a:rPr lang="zh-TW" altLang="en-US" sz="2200" dirty="0"/>
              <a:t>範例</a:t>
            </a:r>
            <a:r>
              <a:rPr lang="en-US" altLang="zh-TW" sz="2200" dirty="0"/>
              <a:t>:</a:t>
            </a:r>
          </a:p>
          <a:p>
            <a:pPr marL="0" indent="0">
              <a:buNone/>
            </a:pPr>
            <a:r>
              <a:rPr lang="en-US" altLang="zh-TW" sz="2200" dirty="0"/>
              <a:t>&lt;%@ </a:t>
            </a:r>
            <a:r>
              <a:rPr lang="en-US" altLang="zh-TW" sz="2200" dirty="0" err="1"/>
              <a:t>taglib</a:t>
            </a:r>
            <a:r>
              <a:rPr lang="en-US" altLang="zh-TW" sz="2200" dirty="0"/>
              <a:t> prefix="c" </a:t>
            </a:r>
            <a:r>
              <a:rPr lang="en-US" altLang="zh-TW" sz="2200" dirty="0" err="1"/>
              <a:t>uri</a:t>
            </a:r>
            <a:r>
              <a:rPr lang="en-US" altLang="zh-TW" sz="2200" dirty="0"/>
              <a:t>="http://java.sun.com/</a:t>
            </a:r>
            <a:r>
              <a:rPr lang="en-US" altLang="zh-TW" sz="2200" dirty="0" err="1"/>
              <a:t>jsp</a:t>
            </a:r>
            <a:r>
              <a:rPr lang="en-US" altLang="zh-TW" sz="2200" dirty="0"/>
              <a:t>/</a:t>
            </a:r>
            <a:r>
              <a:rPr lang="en-US" altLang="zh-TW" sz="2200" dirty="0" err="1"/>
              <a:t>jstl</a:t>
            </a:r>
            <a:r>
              <a:rPr lang="en-US" altLang="zh-TW" sz="2200" dirty="0"/>
              <a:t>/core" %&gt;</a:t>
            </a:r>
          </a:p>
          <a:p>
            <a:pPr marL="0" indent="0">
              <a:buNone/>
            </a:pPr>
            <a:r>
              <a:rPr lang="en-US" altLang="zh-TW" sz="2200" dirty="0"/>
              <a:t>&lt;</a:t>
            </a:r>
            <a:r>
              <a:rPr lang="en-US" altLang="zh-TW" sz="2200" dirty="0" err="1"/>
              <a:t>c:set</a:t>
            </a:r>
            <a:r>
              <a:rPr lang="en-US" altLang="zh-TW" sz="2200" dirty="0"/>
              <a:t> var="</a:t>
            </a:r>
            <a:r>
              <a:rPr lang="en-US" altLang="zh-TW" sz="2200" dirty="0" err="1"/>
              <a:t>sequenceStr</a:t>
            </a:r>
            <a:r>
              <a:rPr lang="en-US" altLang="zh-TW" sz="2200" dirty="0"/>
              <a:t>" value="John*Mary*Louis" /&gt;</a:t>
            </a:r>
          </a:p>
          <a:p>
            <a:pPr marL="0" indent="0">
              <a:buNone/>
            </a:pPr>
            <a:r>
              <a:rPr lang="en-US" altLang="zh-TW" sz="2200" dirty="0"/>
              <a:t>&lt;</a:t>
            </a:r>
            <a:r>
              <a:rPr lang="en-US" altLang="zh-TW" sz="2200" dirty="0" err="1"/>
              <a:t>c:forTokens</a:t>
            </a:r>
            <a:r>
              <a:rPr lang="en-US" altLang="zh-TW" sz="2200" dirty="0"/>
              <a:t> var="name" items="${</a:t>
            </a:r>
            <a:r>
              <a:rPr lang="en-US" altLang="zh-TW" sz="2200" dirty="0" err="1"/>
              <a:t>sequenceStr</a:t>
            </a:r>
            <a:r>
              <a:rPr lang="en-US" altLang="zh-TW" sz="2200" dirty="0"/>
              <a:t>}" </a:t>
            </a:r>
            <a:r>
              <a:rPr lang="en-US" altLang="zh-TW" sz="2200" dirty="0" err="1"/>
              <a:t>delims</a:t>
            </a:r>
            <a:r>
              <a:rPr lang="en-US" altLang="zh-TW" sz="2200" dirty="0"/>
              <a:t>="*" &gt;</a:t>
            </a:r>
          </a:p>
          <a:p>
            <a:pPr marL="0" indent="0">
              <a:buNone/>
            </a:pPr>
            <a:r>
              <a:rPr lang="en-US" altLang="zh-TW" sz="2200" dirty="0"/>
              <a:t>&lt;</a:t>
            </a:r>
            <a:r>
              <a:rPr lang="en-US" altLang="zh-TW" sz="2200" dirty="0" err="1"/>
              <a:t>c:out</a:t>
            </a:r>
            <a:r>
              <a:rPr lang="en-US" altLang="zh-TW" sz="2200" dirty="0"/>
              <a:t> value="${name}" /&gt; &lt;</a:t>
            </a:r>
            <a:r>
              <a:rPr lang="en-US" altLang="zh-TW" sz="2200" dirty="0" err="1"/>
              <a:t>br</a:t>
            </a:r>
            <a:r>
              <a:rPr lang="en-US" altLang="zh-TW" sz="2200" dirty="0"/>
              <a:t>&gt;</a:t>
            </a:r>
          </a:p>
          <a:p>
            <a:pPr marL="0" indent="0">
              <a:buNone/>
            </a:pPr>
            <a:r>
              <a:rPr lang="en-US" altLang="zh-TW" sz="2200" dirty="0"/>
              <a:t>&lt;/</a:t>
            </a:r>
            <a:r>
              <a:rPr lang="en-US" altLang="zh-TW" sz="2200" dirty="0" err="1"/>
              <a:t>c:forTokens</a:t>
            </a:r>
            <a:r>
              <a:rPr lang="en-US" altLang="zh-TW" sz="2200" dirty="0"/>
              <a:t>&gt;</a:t>
            </a:r>
            <a:endParaRPr lang="zh-TW" altLang="en-US" sz="2200" dirty="0"/>
          </a:p>
        </p:txBody>
      </p:sp>
    </p:spTree>
    <p:extLst>
      <p:ext uri="{BB962C8B-B14F-4D97-AF65-F5344CB8AC3E}">
        <p14:creationId xmlns:p14="http://schemas.microsoft.com/office/powerpoint/2010/main" val="82000889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9309147" cy="1320800"/>
          </a:xfrm>
        </p:spPr>
        <p:txBody>
          <a:bodyPr/>
          <a:lstStyle/>
          <a:p>
            <a:r>
              <a:rPr lang="en-US" altLang="zh-TW" sz="3600" dirty="0"/>
              <a:t>4-2 </a:t>
            </a:r>
            <a:r>
              <a:rPr lang="en-US" altLang="zh-TW" dirty="0"/>
              <a:t>Web Container</a:t>
            </a:r>
            <a:r>
              <a:rPr lang="zh-TW" altLang="en-US" dirty="0"/>
              <a:t>容器</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15690" y="1359205"/>
            <a:ext cx="8209811" cy="5113514"/>
          </a:xfrm>
        </p:spPr>
        <p:txBody>
          <a:bodyPr>
            <a:normAutofit/>
          </a:bodyPr>
          <a:lstStyle/>
          <a:p>
            <a:r>
              <a:rPr lang="zh-TW" altLang="en-US" sz="2000" dirty="0"/>
              <a:t>一個能夠執行</a:t>
            </a:r>
            <a:r>
              <a:rPr lang="en-US" altLang="zh-TW" sz="2000" dirty="0"/>
              <a:t>Servlet</a:t>
            </a:r>
            <a:r>
              <a:rPr lang="zh-TW" altLang="en-US" sz="2000" dirty="0"/>
              <a:t>與</a:t>
            </a:r>
            <a:r>
              <a:rPr lang="en-US" altLang="zh-TW" sz="2000" dirty="0"/>
              <a:t>JSP</a:t>
            </a:r>
            <a:r>
              <a:rPr lang="zh-TW" altLang="en-US" sz="2000" dirty="0"/>
              <a:t>的</a:t>
            </a:r>
            <a:r>
              <a:rPr lang="en-US" altLang="zh-TW" sz="2000" dirty="0"/>
              <a:t>JRE</a:t>
            </a:r>
            <a:r>
              <a:rPr lang="zh-TW" altLang="en-US" sz="2000" dirty="0"/>
              <a:t>，持有物件、負責物件的生命週期</a:t>
            </a:r>
            <a:r>
              <a:rPr lang="en-US" altLang="zh-TW" sz="2000" dirty="0"/>
              <a:t>(</a:t>
            </a:r>
            <a:r>
              <a:rPr lang="zh-TW" altLang="en-US" sz="2000" dirty="0"/>
              <a:t>管理</a:t>
            </a:r>
            <a:r>
              <a:rPr lang="en-US" altLang="zh-TW" sz="2000" dirty="0"/>
              <a:t>Servlet/JSP</a:t>
            </a:r>
            <a:r>
              <a:rPr lang="zh-TW" altLang="en-US" sz="2000" dirty="0"/>
              <a:t>實體的產生與移除</a:t>
            </a:r>
            <a:r>
              <a:rPr lang="en-US" altLang="zh-TW" sz="2000" dirty="0"/>
              <a:t>)</a:t>
            </a:r>
            <a:r>
              <a:rPr lang="zh-TW" altLang="en-US" sz="2000" dirty="0"/>
              <a:t>，並提供網路應用系統需要的許多服務管理。</a:t>
            </a:r>
            <a:endParaRPr lang="en-US" altLang="zh-TW" sz="2000" dirty="0"/>
          </a:p>
          <a:p>
            <a:r>
              <a:rPr lang="zh-TW" altLang="en-US" sz="2000" dirty="0"/>
              <a:t>已經完成產生的</a:t>
            </a:r>
            <a:r>
              <a:rPr lang="en-US" altLang="zh-TW" sz="2000" dirty="0"/>
              <a:t>Servlet</a:t>
            </a:r>
            <a:r>
              <a:rPr lang="zh-TW" altLang="en-US" sz="2000" dirty="0"/>
              <a:t>實體不會重複建立，能夠節省伺服器記憶體資源與執行時間，將客戶端的請求指派到伺服器端正確的</a:t>
            </a:r>
            <a:r>
              <a:rPr lang="en-US" altLang="zh-TW" sz="2000" dirty="0"/>
              <a:t>Servlet</a:t>
            </a:r>
            <a:r>
              <a:rPr lang="zh-TW" altLang="en-US" sz="2000" dirty="0"/>
              <a:t>程式，由程式處理客戶端請求，並回覆給客戶端動態產生的資料。</a:t>
            </a:r>
            <a:endParaRPr lang="en-US" altLang="zh-TW" sz="2000" dirty="0"/>
          </a:p>
          <a:p>
            <a:r>
              <a:rPr lang="en-US" altLang="zh-TW" sz="2000" dirty="0"/>
              <a:t>JSP</a:t>
            </a:r>
            <a:r>
              <a:rPr lang="zh-TW" altLang="en-US" sz="2000" dirty="0"/>
              <a:t>程式最後也是經由轉譯、編譯並載入為</a:t>
            </a:r>
            <a:r>
              <a:rPr lang="en-US" altLang="zh-TW" sz="2000" dirty="0"/>
              <a:t>Servlet</a:t>
            </a:r>
            <a:r>
              <a:rPr lang="zh-TW" altLang="en-US" sz="2000" dirty="0"/>
              <a:t>程式處理結果。</a:t>
            </a:r>
            <a:endParaRPr lang="en-US" altLang="zh-TW" sz="2000" dirty="0"/>
          </a:p>
        </p:txBody>
      </p:sp>
    </p:spTree>
    <p:extLst>
      <p:ext uri="{BB962C8B-B14F-4D97-AF65-F5344CB8AC3E}">
        <p14:creationId xmlns:p14="http://schemas.microsoft.com/office/powerpoint/2010/main" val="190825269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9309147" cy="1320800"/>
          </a:xfrm>
        </p:spPr>
        <p:txBody>
          <a:bodyPr/>
          <a:lstStyle/>
          <a:p>
            <a:r>
              <a:rPr lang="en-US" altLang="zh-TW" sz="3600" dirty="0"/>
              <a:t>4-3 </a:t>
            </a:r>
            <a:r>
              <a:rPr lang="zh-TW" altLang="en-US" dirty="0"/>
              <a:t>動態網頁生命週期運作方式</a:t>
            </a:r>
            <a:r>
              <a:rPr lang="en-US" altLang="zh-TW" dirty="0"/>
              <a:t>(1)</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15690" y="1359205"/>
            <a:ext cx="8086521" cy="5113514"/>
          </a:xfrm>
        </p:spPr>
        <p:txBody>
          <a:bodyPr>
            <a:normAutofit/>
          </a:bodyPr>
          <a:lstStyle/>
          <a:p>
            <a:pPr marL="0" indent="0">
              <a:buNone/>
            </a:pPr>
            <a:r>
              <a:rPr lang="en-US" altLang="zh-TW" sz="2000"/>
              <a:t>Java Servlet LifeCycle</a:t>
            </a:r>
            <a:r>
              <a:rPr lang="en-US" altLang="zh-TW" sz="2000" dirty="0"/>
              <a:t>(Servlet</a:t>
            </a:r>
            <a:r>
              <a:rPr lang="zh-TW" altLang="en-US" sz="2000" dirty="0"/>
              <a:t>生命週期</a:t>
            </a:r>
            <a:r>
              <a:rPr lang="en-US" altLang="zh-TW" sz="2000" dirty="0"/>
              <a:t>)</a:t>
            </a:r>
          </a:p>
          <a:p>
            <a:r>
              <a:rPr lang="zh-TW" altLang="en-US" sz="2000"/>
              <a:t>由</a:t>
            </a:r>
            <a:r>
              <a:rPr lang="en-US" altLang="zh-TW" sz="2000"/>
              <a:t>Web</a:t>
            </a:r>
            <a:r>
              <a:rPr lang="zh-TW" altLang="en-US" sz="2000"/>
              <a:t> </a:t>
            </a:r>
            <a:r>
              <a:rPr lang="en-US" altLang="zh-TW" sz="2000"/>
              <a:t>Container</a:t>
            </a:r>
            <a:r>
              <a:rPr lang="en-US" altLang="zh-TW" sz="2000" dirty="0"/>
              <a:t>(Web</a:t>
            </a:r>
            <a:r>
              <a:rPr lang="zh-TW" altLang="en-US" sz="2000" dirty="0"/>
              <a:t>容器</a:t>
            </a:r>
            <a:r>
              <a:rPr lang="en-US" altLang="zh-TW" sz="2000" dirty="0"/>
              <a:t>)</a:t>
            </a:r>
            <a:r>
              <a:rPr lang="zh-TW" altLang="en-US" sz="2000" dirty="0"/>
              <a:t>呼叫定義</a:t>
            </a:r>
            <a:r>
              <a:rPr lang="zh-TW" altLang="en-US" sz="2000"/>
              <a:t>在</a:t>
            </a:r>
            <a:r>
              <a:rPr lang="en-US" altLang="zh-TW" sz="2000"/>
              <a:t>Servlet Interface</a:t>
            </a:r>
            <a:r>
              <a:rPr lang="zh-TW" altLang="en-US" sz="2000" dirty="0"/>
              <a:t>中的</a:t>
            </a:r>
            <a:r>
              <a:rPr lang="en-US" altLang="zh-TW" sz="2000" dirty="0" err="1"/>
              <a:t>init</a:t>
            </a:r>
            <a:r>
              <a:rPr lang="en-US" altLang="zh-TW" sz="2000" dirty="0"/>
              <a:t>()</a:t>
            </a:r>
            <a:r>
              <a:rPr lang="zh-TW" altLang="en-US" sz="2000" dirty="0"/>
              <a:t>、</a:t>
            </a:r>
            <a:r>
              <a:rPr lang="en-US" altLang="zh-TW" sz="2000" dirty="0"/>
              <a:t>service()</a:t>
            </a:r>
            <a:r>
              <a:rPr lang="zh-TW" altLang="en-US" sz="2000" dirty="0"/>
              <a:t>及</a:t>
            </a:r>
            <a:r>
              <a:rPr lang="en-US" altLang="zh-TW" sz="2000" dirty="0"/>
              <a:t>destroy()</a:t>
            </a:r>
            <a:r>
              <a:rPr lang="zh-TW" altLang="en-US" sz="2000" dirty="0"/>
              <a:t>三個方法管理</a:t>
            </a:r>
            <a:r>
              <a:rPr lang="en-US" altLang="zh-TW" sz="2000" dirty="0"/>
              <a:t>Servlet</a:t>
            </a:r>
            <a:r>
              <a:rPr lang="zh-TW" altLang="en-US" sz="2000" dirty="0"/>
              <a:t>物件實體的生命週期，可透過</a:t>
            </a:r>
            <a:r>
              <a:rPr lang="en-US" altLang="zh-TW" sz="2000" dirty="0"/>
              <a:t>override(</a:t>
            </a:r>
            <a:r>
              <a:rPr lang="zh-TW" altLang="en-US" sz="2000" dirty="0"/>
              <a:t>覆寫</a:t>
            </a:r>
            <a:r>
              <a:rPr lang="en-US" altLang="zh-TW" sz="2000" dirty="0"/>
              <a:t>)</a:t>
            </a:r>
            <a:r>
              <a:rPr lang="zh-TW" altLang="en-US" sz="2000" dirty="0"/>
              <a:t>這些方法來管理</a:t>
            </a:r>
            <a:r>
              <a:rPr lang="en-US" altLang="zh-TW" sz="2000" dirty="0"/>
              <a:t>Servlet</a:t>
            </a:r>
            <a:r>
              <a:rPr lang="zh-TW" altLang="en-US" sz="2000" dirty="0"/>
              <a:t>的動作及資源。</a:t>
            </a:r>
            <a:endParaRPr lang="en-US" altLang="zh-TW" sz="2000" dirty="0"/>
          </a:p>
        </p:txBody>
      </p:sp>
      <p:sp>
        <p:nvSpPr>
          <p:cNvPr id="4" name="文字方塊 3">
            <a:extLst>
              <a:ext uri="{FF2B5EF4-FFF2-40B4-BE49-F238E27FC236}">
                <a16:creationId xmlns:a16="http://schemas.microsoft.com/office/drawing/2014/main" id="{400E81E5-CE51-4CDE-BFAD-D841FB29A7FD}"/>
              </a:ext>
            </a:extLst>
          </p:cNvPr>
          <p:cNvSpPr txBox="1"/>
          <p:nvPr/>
        </p:nvSpPr>
        <p:spPr>
          <a:xfrm>
            <a:off x="7923941" y="4503505"/>
            <a:ext cx="2953821" cy="369332"/>
          </a:xfrm>
          <a:prstGeom prst="rect">
            <a:avLst/>
          </a:prstGeom>
          <a:noFill/>
        </p:spPr>
        <p:txBody>
          <a:bodyPr wrap="square" rtlCol="0">
            <a:spAutoFit/>
          </a:bodyPr>
          <a:lstStyle/>
          <a:p>
            <a:r>
              <a:rPr lang="en-US" altLang="zh-TW" dirty="0"/>
              <a:t>5.</a:t>
            </a:r>
            <a:r>
              <a:rPr lang="zh-TW" altLang="en-US" dirty="0"/>
              <a:t>呼叫</a:t>
            </a:r>
            <a:r>
              <a:rPr lang="en-US" altLang="zh-TW" dirty="0"/>
              <a:t>destroy()</a:t>
            </a:r>
            <a:r>
              <a:rPr lang="zh-TW" altLang="en-US" dirty="0"/>
              <a:t>方法</a:t>
            </a:r>
          </a:p>
        </p:txBody>
      </p:sp>
      <p:sp>
        <p:nvSpPr>
          <p:cNvPr id="5" name="橢圓 4">
            <a:extLst>
              <a:ext uri="{FF2B5EF4-FFF2-40B4-BE49-F238E27FC236}">
                <a16:creationId xmlns:a16="http://schemas.microsoft.com/office/drawing/2014/main" id="{30250A6F-C451-4BCC-8A4A-7CD30526261F}"/>
              </a:ext>
            </a:extLst>
          </p:cNvPr>
          <p:cNvSpPr/>
          <p:nvPr/>
        </p:nvSpPr>
        <p:spPr>
          <a:xfrm>
            <a:off x="1428109" y="3757773"/>
            <a:ext cx="318498" cy="339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a:extLst>
              <a:ext uri="{FF2B5EF4-FFF2-40B4-BE49-F238E27FC236}">
                <a16:creationId xmlns:a16="http://schemas.microsoft.com/office/drawing/2014/main" id="{9C3B55DF-732A-46F7-9163-4ECA6E013960}"/>
              </a:ext>
            </a:extLst>
          </p:cNvPr>
          <p:cNvSpPr/>
          <p:nvPr/>
        </p:nvSpPr>
        <p:spPr>
          <a:xfrm>
            <a:off x="8825501" y="3757773"/>
            <a:ext cx="318498" cy="339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D2F34B37-1BE7-42ED-AD73-763A185EFDA9}"/>
              </a:ext>
            </a:extLst>
          </p:cNvPr>
          <p:cNvSpPr txBox="1"/>
          <p:nvPr/>
        </p:nvSpPr>
        <p:spPr>
          <a:xfrm>
            <a:off x="691792" y="4493231"/>
            <a:ext cx="2953821" cy="923330"/>
          </a:xfrm>
          <a:prstGeom prst="rect">
            <a:avLst/>
          </a:prstGeom>
          <a:noFill/>
        </p:spPr>
        <p:txBody>
          <a:bodyPr wrap="square" rtlCol="0">
            <a:spAutoFit/>
          </a:bodyPr>
          <a:lstStyle/>
          <a:p>
            <a:r>
              <a:rPr lang="en-US" altLang="zh-TW" dirty="0"/>
              <a:t>1.</a:t>
            </a:r>
            <a:r>
              <a:rPr lang="zh-TW" altLang="en-US" dirty="0"/>
              <a:t>載入</a:t>
            </a:r>
            <a:r>
              <a:rPr lang="en-US" altLang="zh-TW" dirty="0"/>
              <a:t>Servlet</a:t>
            </a:r>
            <a:r>
              <a:rPr lang="zh-TW" altLang="en-US" dirty="0"/>
              <a:t>類別</a:t>
            </a:r>
            <a:endParaRPr lang="en-US" altLang="zh-TW" dirty="0"/>
          </a:p>
          <a:p>
            <a:r>
              <a:rPr lang="en-US" altLang="zh-TW" dirty="0"/>
              <a:t>2.</a:t>
            </a:r>
            <a:r>
              <a:rPr lang="zh-TW" altLang="en-US" dirty="0"/>
              <a:t>建立</a:t>
            </a:r>
            <a:r>
              <a:rPr lang="en-US" altLang="zh-TW" dirty="0"/>
              <a:t>Servlet</a:t>
            </a:r>
            <a:r>
              <a:rPr lang="zh-TW" altLang="en-US" dirty="0"/>
              <a:t>物件實體</a:t>
            </a:r>
            <a:endParaRPr lang="en-US" altLang="zh-TW" dirty="0"/>
          </a:p>
          <a:p>
            <a:r>
              <a:rPr lang="en-US" altLang="zh-TW" dirty="0"/>
              <a:t>3.</a:t>
            </a:r>
            <a:r>
              <a:rPr lang="zh-TW" altLang="en-US" dirty="0"/>
              <a:t>呼叫</a:t>
            </a:r>
            <a:r>
              <a:rPr lang="en-US" altLang="zh-TW" dirty="0" err="1"/>
              <a:t>init</a:t>
            </a:r>
            <a:r>
              <a:rPr lang="en-US" altLang="zh-TW" dirty="0"/>
              <a:t>()</a:t>
            </a:r>
            <a:r>
              <a:rPr lang="zh-TW" altLang="en-US" dirty="0"/>
              <a:t>方法件</a:t>
            </a:r>
          </a:p>
        </p:txBody>
      </p:sp>
      <p:sp>
        <p:nvSpPr>
          <p:cNvPr id="10" name="矩形: 圓角 9">
            <a:extLst>
              <a:ext uri="{FF2B5EF4-FFF2-40B4-BE49-F238E27FC236}">
                <a16:creationId xmlns:a16="http://schemas.microsoft.com/office/drawing/2014/main" id="{4A1219EF-1443-4DAF-A472-550039505040}"/>
              </a:ext>
            </a:extLst>
          </p:cNvPr>
          <p:cNvSpPr/>
          <p:nvPr/>
        </p:nvSpPr>
        <p:spPr>
          <a:xfrm>
            <a:off x="4452135" y="3490868"/>
            <a:ext cx="1667838" cy="8501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Ready</a:t>
            </a:r>
          </a:p>
          <a:p>
            <a:pPr algn="ctr"/>
            <a:r>
              <a:rPr lang="zh-TW" altLang="en-US" dirty="0"/>
              <a:t>準備完成</a:t>
            </a:r>
            <a:endParaRPr lang="en-US" altLang="zh-TW" dirty="0"/>
          </a:p>
        </p:txBody>
      </p:sp>
      <p:sp>
        <p:nvSpPr>
          <p:cNvPr id="12" name="文字方塊 11">
            <a:extLst>
              <a:ext uri="{FF2B5EF4-FFF2-40B4-BE49-F238E27FC236}">
                <a16:creationId xmlns:a16="http://schemas.microsoft.com/office/drawing/2014/main" id="{A4F72168-B22D-4145-B7C6-14FB3CF34A24}"/>
              </a:ext>
            </a:extLst>
          </p:cNvPr>
          <p:cNvSpPr txBox="1"/>
          <p:nvPr/>
        </p:nvSpPr>
        <p:spPr>
          <a:xfrm>
            <a:off x="4127638" y="4558269"/>
            <a:ext cx="2953821" cy="369332"/>
          </a:xfrm>
          <a:prstGeom prst="rect">
            <a:avLst/>
          </a:prstGeom>
          <a:noFill/>
        </p:spPr>
        <p:txBody>
          <a:bodyPr wrap="square" rtlCol="0">
            <a:spAutoFit/>
          </a:bodyPr>
          <a:lstStyle/>
          <a:p>
            <a:r>
              <a:rPr lang="en-US" altLang="zh-TW" dirty="0"/>
              <a:t>4.</a:t>
            </a:r>
            <a:r>
              <a:rPr lang="zh-TW" altLang="en-US" dirty="0"/>
              <a:t>呼叫</a:t>
            </a:r>
            <a:r>
              <a:rPr lang="en-US" altLang="zh-TW" dirty="0"/>
              <a:t>service()</a:t>
            </a:r>
            <a:r>
              <a:rPr lang="zh-TW" altLang="en-US" dirty="0"/>
              <a:t>方法</a:t>
            </a:r>
          </a:p>
        </p:txBody>
      </p:sp>
      <p:cxnSp>
        <p:nvCxnSpPr>
          <p:cNvPr id="14" name="直線單箭頭接點 13">
            <a:extLst>
              <a:ext uri="{FF2B5EF4-FFF2-40B4-BE49-F238E27FC236}">
                <a16:creationId xmlns:a16="http://schemas.microsoft.com/office/drawing/2014/main" id="{3D7DEFCB-F786-484A-A63E-21DC01371362}"/>
              </a:ext>
            </a:extLst>
          </p:cNvPr>
          <p:cNvCxnSpPr>
            <a:cxnSpLocks/>
          </p:cNvCxnSpPr>
          <p:nvPr/>
        </p:nvCxnSpPr>
        <p:spPr>
          <a:xfrm flipV="1">
            <a:off x="2095928" y="3935003"/>
            <a:ext cx="203171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ED057D0A-64C7-41E6-A252-A1E4C161FF56}"/>
              </a:ext>
            </a:extLst>
          </p:cNvPr>
          <p:cNvCxnSpPr>
            <a:cxnSpLocks/>
          </p:cNvCxnSpPr>
          <p:nvPr/>
        </p:nvCxnSpPr>
        <p:spPr>
          <a:xfrm flipV="1">
            <a:off x="6444470" y="3935003"/>
            <a:ext cx="203171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536056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9309147" cy="1320800"/>
          </a:xfrm>
        </p:spPr>
        <p:txBody>
          <a:bodyPr/>
          <a:lstStyle/>
          <a:p>
            <a:r>
              <a:rPr lang="en-US" altLang="zh-TW" sz="3600" dirty="0"/>
              <a:t>4-3 </a:t>
            </a:r>
            <a:r>
              <a:rPr lang="zh-TW" altLang="en-US" dirty="0"/>
              <a:t>動態網頁生命週期運作方式</a:t>
            </a:r>
            <a:r>
              <a:rPr lang="en-US" altLang="zh-TW" dirty="0"/>
              <a:t>(2)</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15690" y="1359205"/>
            <a:ext cx="8086521" cy="5113514"/>
          </a:xfrm>
        </p:spPr>
        <p:txBody>
          <a:bodyPr>
            <a:normAutofit/>
          </a:bodyPr>
          <a:lstStyle/>
          <a:p>
            <a:pPr marL="0" indent="0">
              <a:buNone/>
            </a:pPr>
            <a:r>
              <a:rPr lang="en-US" altLang="zh-TW" sz="2000"/>
              <a:t> Java Servlet LifeCycle</a:t>
            </a:r>
            <a:r>
              <a:rPr lang="en-US" altLang="zh-TW" sz="2000" dirty="0"/>
              <a:t>(Servlet</a:t>
            </a:r>
            <a:r>
              <a:rPr lang="zh-TW" altLang="en-US" sz="2000" dirty="0"/>
              <a:t>生命週期</a:t>
            </a:r>
            <a:r>
              <a:rPr lang="en-US" altLang="zh-TW" sz="2000" dirty="0"/>
              <a:t>)</a:t>
            </a:r>
          </a:p>
          <a:p>
            <a:r>
              <a:rPr lang="zh-TW" altLang="en-US" sz="2000" dirty="0"/>
              <a:t>當</a:t>
            </a:r>
            <a:r>
              <a:rPr lang="en-US" altLang="zh-TW" sz="2000" dirty="0"/>
              <a:t>Servlet</a:t>
            </a:r>
            <a:r>
              <a:rPr lang="zh-TW" altLang="en-US" sz="2000" dirty="0"/>
              <a:t>物件實體第一次被建立，</a:t>
            </a:r>
            <a:r>
              <a:rPr lang="zh-TW" altLang="en-US" sz="2000"/>
              <a:t>由</a:t>
            </a:r>
            <a:r>
              <a:rPr lang="en-US" altLang="zh-TW" sz="2000"/>
              <a:t>Web Container(Web </a:t>
            </a:r>
            <a:r>
              <a:rPr lang="zh-TW" altLang="en-US" sz="2000"/>
              <a:t>容器</a:t>
            </a:r>
            <a:r>
              <a:rPr lang="en-US" altLang="zh-TW" sz="2000" dirty="0"/>
              <a:t>)</a:t>
            </a:r>
            <a:r>
              <a:rPr lang="zh-TW" altLang="en-US" sz="2000" dirty="0"/>
              <a:t>呼叫</a:t>
            </a:r>
            <a:r>
              <a:rPr lang="en-US" altLang="zh-TW" sz="2000" dirty="0" err="1"/>
              <a:t>init</a:t>
            </a:r>
            <a:r>
              <a:rPr lang="en-US" altLang="zh-TW" sz="2000" dirty="0"/>
              <a:t>()</a:t>
            </a:r>
            <a:r>
              <a:rPr lang="zh-TW" altLang="en-US" sz="2000" dirty="0"/>
              <a:t>方法可在此位置進行初始化參數或建立資源，在</a:t>
            </a:r>
            <a:r>
              <a:rPr lang="en-US" altLang="zh-TW" sz="2000" dirty="0" err="1"/>
              <a:t>init</a:t>
            </a:r>
            <a:r>
              <a:rPr lang="en-US" altLang="zh-TW" sz="2000" dirty="0"/>
              <a:t>()</a:t>
            </a:r>
            <a:r>
              <a:rPr lang="zh-TW" altLang="en-US" sz="2000" dirty="0"/>
              <a:t>方法時執行完成前，不會處理</a:t>
            </a:r>
            <a:r>
              <a:rPr lang="en-US" altLang="zh-TW" sz="2000" dirty="0"/>
              <a:t>request</a:t>
            </a:r>
            <a:r>
              <a:rPr lang="zh-TW" altLang="en-US" sz="2000" dirty="0"/>
              <a:t>。</a:t>
            </a:r>
            <a:endParaRPr lang="en-US" altLang="zh-TW" sz="2000" dirty="0"/>
          </a:p>
          <a:p>
            <a:r>
              <a:rPr lang="zh-TW" altLang="en-US" sz="2000"/>
              <a:t>由</a:t>
            </a:r>
            <a:r>
              <a:rPr lang="en-US" altLang="zh-TW" sz="2000"/>
              <a:t>Web</a:t>
            </a:r>
            <a:r>
              <a:rPr lang="zh-TW" altLang="en-US" sz="2000"/>
              <a:t> </a:t>
            </a:r>
            <a:r>
              <a:rPr lang="en-US" altLang="zh-TW" sz="2000"/>
              <a:t>Container</a:t>
            </a:r>
            <a:r>
              <a:rPr lang="zh-TW" altLang="en-US" sz="2000" dirty="0"/>
              <a:t>呼叫</a:t>
            </a:r>
            <a:r>
              <a:rPr lang="en-US" altLang="zh-TW" sz="2000" dirty="0"/>
              <a:t>service()</a:t>
            </a:r>
            <a:r>
              <a:rPr lang="zh-TW" altLang="en-US" sz="2000" dirty="0"/>
              <a:t>方法處理使用者的</a:t>
            </a:r>
            <a:r>
              <a:rPr lang="en-US" altLang="zh-TW" sz="2000" dirty="0"/>
              <a:t>request</a:t>
            </a:r>
            <a:r>
              <a:rPr lang="zh-TW" altLang="en-US" sz="2000" dirty="0"/>
              <a:t>。</a:t>
            </a:r>
            <a:r>
              <a:rPr lang="en-US" altLang="zh-TW" sz="2000" dirty="0" err="1"/>
              <a:t>HttpServlet</a:t>
            </a:r>
            <a:r>
              <a:rPr lang="zh-TW" altLang="en-US" sz="2000" dirty="0"/>
              <a:t>類別實作</a:t>
            </a:r>
            <a:r>
              <a:rPr lang="en-US" altLang="zh-TW" sz="2000" dirty="0"/>
              <a:t>service()</a:t>
            </a:r>
            <a:r>
              <a:rPr lang="zh-TW" altLang="en-US" sz="2000" dirty="0"/>
              <a:t>方法，此方法會依據</a:t>
            </a:r>
            <a:r>
              <a:rPr lang="en-US" altLang="zh-TW" sz="2000" dirty="0"/>
              <a:t>HTTP</a:t>
            </a:r>
            <a:r>
              <a:rPr lang="zh-TW" altLang="en-US" sz="2000" dirty="0"/>
              <a:t>的</a:t>
            </a:r>
            <a:r>
              <a:rPr lang="en-US" altLang="zh-TW" sz="2000" dirty="0"/>
              <a:t>request</a:t>
            </a:r>
            <a:r>
              <a:rPr lang="zh-TW" altLang="en-US" sz="2000" dirty="0"/>
              <a:t>方法自動呼叫</a:t>
            </a:r>
            <a:r>
              <a:rPr lang="en-US" altLang="zh-TW" sz="2000" dirty="0" err="1"/>
              <a:t>doGet</a:t>
            </a:r>
            <a:r>
              <a:rPr lang="en-US" altLang="zh-TW" sz="2000" dirty="0"/>
              <a:t>()</a:t>
            </a:r>
            <a:r>
              <a:rPr lang="zh-TW" altLang="en-US" sz="2000" dirty="0"/>
              <a:t>或</a:t>
            </a:r>
            <a:r>
              <a:rPr lang="en-US" altLang="zh-TW" sz="2000" dirty="0" err="1"/>
              <a:t>doPost</a:t>
            </a:r>
            <a:r>
              <a:rPr lang="en-US" altLang="zh-TW" sz="2000" dirty="0"/>
              <a:t>()</a:t>
            </a:r>
            <a:r>
              <a:rPr lang="zh-TW" altLang="en-US" sz="2000" dirty="0"/>
              <a:t>，可經由</a:t>
            </a:r>
            <a:r>
              <a:rPr lang="en-US" altLang="zh-TW" sz="2000" dirty="0"/>
              <a:t>override(</a:t>
            </a:r>
            <a:r>
              <a:rPr lang="zh-TW" altLang="en-US" sz="2000" dirty="0"/>
              <a:t>改寫</a:t>
            </a:r>
            <a:r>
              <a:rPr lang="en-US" altLang="zh-TW" sz="2000" dirty="0"/>
              <a:t>)</a:t>
            </a:r>
            <a:r>
              <a:rPr lang="zh-TW" altLang="en-US" sz="2000" dirty="0"/>
              <a:t>此兩方法自訂處理方式。</a:t>
            </a:r>
            <a:endParaRPr lang="en-US" altLang="zh-TW" sz="2000" dirty="0"/>
          </a:p>
          <a:p>
            <a:r>
              <a:rPr lang="zh-TW" altLang="en-US" sz="2000" dirty="0"/>
              <a:t>當處理完使用者</a:t>
            </a:r>
            <a:r>
              <a:rPr lang="en-US" altLang="zh-TW" sz="2000" dirty="0"/>
              <a:t>request</a:t>
            </a:r>
            <a:r>
              <a:rPr lang="zh-TW" altLang="en-US" sz="2000" dirty="0"/>
              <a:t>之後，</a:t>
            </a:r>
            <a:r>
              <a:rPr lang="zh-TW" altLang="en-US" sz="2000"/>
              <a:t>由</a:t>
            </a:r>
            <a:r>
              <a:rPr lang="en-US" altLang="zh-TW" sz="2000"/>
              <a:t>Web Container</a:t>
            </a:r>
            <a:r>
              <a:rPr lang="zh-TW" altLang="en-US" sz="2000" dirty="0"/>
              <a:t>呼叫</a:t>
            </a:r>
            <a:r>
              <a:rPr lang="en-US" altLang="zh-TW" sz="2000" dirty="0"/>
              <a:t>destroy()</a:t>
            </a:r>
            <a:r>
              <a:rPr lang="zh-TW" altLang="en-US" sz="2000" dirty="0"/>
              <a:t>方法摧毀</a:t>
            </a:r>
            <a:r>
              <a:rPr lang="en-US" altLang="zh-TW" sz="2000" dirty="0"/>
              <a:t>Servlet</a:t>
            </a:r>
            <a:r>
              <a:rPr lang="zh-TW" altLang="en-US" sz="2000" dirty="0"/>
              <a:t>物件實體。</a:t>
            </a:r>
            <a:endParaRPr lang="en-US" altLang="zh-TW" sz="2000" dirty="0"/>
          </a:p>
        </p:txBody>
      </p:sp>
    </p:spTree>
    <p:extLst>
      <p:ext uri="{BB962C8B-B14F-4D97-AF65-F5344CB8AC3E}">
        <p14:creationId xmlns:p14="http://schemas.microsoft.com/office/powerpoint/2010/main" val="72507972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9309147" cy="1320800"/>
          </a:xfrm>
        </p:spPr>
        <p:txBody>
          <a:bodyPr/>
          <a:lstStyle/>
          <a:p>
            <a:r>
              <a:rPr lang="en-US" altLang="zh-TW" sz="3600" dirty="0"/>
              <a:t>4-3 </a:t>
            </a:r>
            <a:r>
              <a:rPr lang="zh-TW" altLang="en-US" dirty="0"/>
              <a:t>動態網頁生命週期運作方式</a:t>
            </a:r>
            <a:r>
              <a:rPr lang="en-US" altLang="zh-TW" dirty="0"/>
              <a:t>(3)</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15690" y="1359205"/>
            <a:ext cx="8086521" cy="5113514"/>
          </a:xfrm>
        </p:spPr>
        <p:txBody>
          <a:bodyPr>
            <a:normAutofit fontScale="85000" lnSpcReduction="10000"/>
          </a:bodyPr>
          <a:lstStyle/>
          <a:p>
            <a:pPr marL="0" indent="0">
              <a:buNone/>
            </a:pPr>
            <a:r>
              <a:rPr lang="zh-TW" altLang="en-US" sz="2000" dirty="0"/>
              <a:t>生命週期範例</a:t>
            </a:r>
            <a:endParaRPr lang="en-US" altLang="zh-TW" sz="2000" dirty="0"/>
          </a:p>
          <a:p>
            <a:pPr marL="0" indent="0">
              <a:buNone/>
            </a:pPr>
            <a:r>
              <a:rPr lang="en-US" altLang="zh-TW" sz="2000" dirty="0">
                <a:latin typeface="Consolas" panose="020B0609020204030204" pitchFamily="49" charset="0"/>
              </a:rPr>
              <a:t>@WebServlet("/ServletLifeCycle")</a:t>
            </a:r>
          </a:p>
          <a:p>
            <a:pPr marL="0" indent="0">
              <a:buNone/>
            </a:pPr>
            <a:r>
              <a:rPr lang="en-US" altLang="zh-TW" sz="2000" dirty="0">
                <a:latin typeface="Consolas" panose="020B0609020204030204" pitchFamily="49" charset="0"/>
              </a:rPr>
              <a:t>public class </a:t>
            </a:r>
            <a:r>
              <a:rPr lang="en-US" altLang="zh-TW" sz="2000" dirty="0" err="1">
                <a:latin typeface="Consolas" panose="020B0609020204030204" pitchFamily="49" charset="0"/>
              </a:rPr>
              <a:t>ServletLifeCycle</a:t>
            </a:r>
            <a:r>
              <a:rPr lang="en-US" altLang="zh-TW" sz="2000" dirty="0">
                <a:latin typeface="Consolas" panose="020B0609020204030204" pitchFamily="49" charset="0"/>
              </a:rPr>
              <a:t> extends </a:t>
            </a:r>
            <a:r>
              <a:rPr lang="en-US" altLang="zh-TW" sz="2000" dirty="0" err="1">
                <a:latin typeface="Consolas" panose="020B0609020204030204" pitchFamily="49" charset="0"/>
              </a:rPr>
              <a:t>HttpServlet</a:t>
            </a:r>
            <a:r>
              <a:rPr lang="en-US" altLang="zh-TW" sz="2000" dirty="0">
                <a:latin typeface="Consolas" panose="020B0609020204030204" pitchFamily="49" charset="0"/>
              </a:rPr>
              <a:t> {</a:t>
            </a:r>
          </a:p>
          <a:p>
            <a:pPr marL="0" indent="0">
              <a:buNone/>
            </a:pPr>
            <a:r>
              <a:rPr lang="en-US" altLang="zh-TW" sz="2000" dirty="0">
                <a:latin typeface="Consolas" panose="020B0609020204030204" pitchFamily="49" charset="0"/>
              </a:rPr>
              <a:t>	private static final long </a:t>
            </a:r>
            <a:r>
              <a:rPr lang="en-US" altLang="zh-TW" sz="2000" dirty="0" err="1">
                <a:latin typeface="Consolas" panose="020B0609020204030204" pitchFamily="49" charset="0"/>
              </a:rPr>
              <a:t>serialVersionUID</a:t>
            </a:r>
            <a:r>
              <a:rPr lang="en-US" altLang="zh-TW" sz="2000" dirty="0">
                <a:latin typeface="Consolas" panose="020B0609020204030204" pitchFamily="49" charset="0"/>
              </a:rPr>
              <a:t> = 1L;</a:t>
            </a:r>
          </a:p>
          <a:p>
            <a:pPr marL="0" indent="0">
              <a:buNone/>
            </a:pPr>
            <a:endParaRPr lang="en-US" altLang="zh-TW" sz="2000" dirty="0">
              <a:latin typeface="Consolas" panose="020B0609020204030204" pitchFamily="49" charset="0"/>
            </a:endParaRPr>
          </a:p>
          <a:p>
            <a:pPr marL="0" indent="0">
              <a:buNone/>
            </a:pPr>
            <a:r>
              <a:rPr lang="en-US" altLang="zh-TW" sz="2000" dirty="0">
                <a:latin typeface="Consolas" panose="020B0609020204030204" pitchFamily="49" charset="0"/>
              </a:rPr>
              <a:t>	public void </a:t>
            </a:r>
            <a:r>
              <a:rPr lang="en-US" altLang="zh-TW" sz="2000" dirty="0" err="1">
                <a:latin typeface="Consolas" panose="020B0609020204030204" pitchFamily="49" charset="0"/>
              </a:rPr>
              <a:t>init</a:t>
            </a:r>
            <a:r>
              <a:rPr lang="en-US" altLang="zh-TW" sz="2000" dirty="0">
                <a:latin typeface="Consolas" panose="020B0609020204030204" pitchFamily="49" charset="0"/>
              </a:rPr>
              <a:t>(</a:t>
            </a:r>
            <a:r>
              <a:rPr lang="en-US" altLang="zh-TW" sz="2000" dirty="0" err="1">
                <a:latin typeface="Consolas" panose="020B0609020204030204" pitchFamily="49" charset="0"/>
              </a:rPr>
              <a:t>ServletConfig</a:t>
            </a:r>
            <a:r>
              <a:rPr lang="en-US" altLang="zh-TW" sz="2000" dirty="0">
                <a:latin typeface="Consolas" panose="020B0609020204030204" pitchFamily="49" charset="0"/>
              </a:rPr>
              <a:t> config) throws </a:t>
            </a:r>
            <a:r>
              <a:rPr lang="en-US" altLang="zh-TW" sz="2000" dirty="0" err="1">
                <a:latin typeface="Consolas" panose="020B0609020204030204" pitchFamily="49" charset="0"/>
              </a:rPr>
              <a:t>ServletException</a:t>
            </a:r>
            <a:r>
              <a:rPr lang="en-US" altLang="zh-TW" sz="2000" dirty="0">
                <a:latin typeface="Consolas" panose="020B0609020204030204" pitchFamily="49" charset="0"/>
              </a:rPr>
              <a:t> {</a:t>
            </a:r>
          </a:p>
          <a:p>
            <a:pPr marL="0" indent="0">
              <a:buNone/>
            </a:pPr>
            <a:r>
              <a:rPr lang="en-US" altLang="zh-TW" sz="2000" dirty="0">
                <a:latin typeface="Consolas" panose="020B0609020204030204" pitchFamily="49" charset="0"/>
              </a:rPr>
              <a:t>		</a:t>
            </a:r>
            <a:r>
              <a:rPr lang="en-US" altLang="zh-TW" sz="2000" dirty="0" err="1">
                <a:latin typeface="Consolas" panose="020B0609020204030204" pitchFamily="49" charset="0"/>
              </a:rPr>
              <a:t>System.out.println</a:t>
            </a:r>
            <a:r>
              <a:rPr lang="en-US" altLang="zh-TW" sz="2000" dirty="0">
                <a:latin typeface="Consolas" panose="020B0609020204030204" pitchFamily="49" charset="0"/>
              </a:rPr>
              <a:t>("</a:t>
            </a:r>
            <a:r>
              <a:rPr lang="en-US" altLang="zh-TW" sz="2000" dirty="0" err="1">
                <a:latin typeface="Consolas" panose="020B0609020204030204" pitchFamily="49" charset="0"/>
              </a:rPr>
              <a:t>init</a:t>
            </a:r>
            <a:r>
              <a:rPr lang="en-US" altLang="zh-TW" sz="2000" dirty="0">
                <a:latin typeface="Consolas" panose="020B0609020204030204" pitchFamily="49" charset="0"/>
              </a:rPr>
              <a:t>()");</a:t>
            </a:r>
          </a:p>
          <a:p>
            <a:pPr marL="0" indent="0">
              <a:buNone/>
            </a:pPr>
            <a:r>
              <a:rPr lang="en-US" altLang="zh-TW" sz="2000" dirty="0">
                <a:latin typeface="Consolas" panose="020B0609020204030204" pitchFamily="49" charset="0"/>
              </a:rPr>
              <a:t>	}</a:t>
            </a:r>
          </a:p>
          <a:p>
            <a:pPr marL="0" indent="0">
              <a:buNone/>
            </a:pPr>
            <a:r>
              <a:rPr lang="en-US" altLang="zh-TW" sz="2000" dirty="0">
                <a:latin typeface="Consolas" panose="020B0609020204030204" pitchFamily="49" charset="0"/>
              </a:rPr>
              <a:t>	public void service(ServletRequest req, </a:t>
            </a:r>
            <a:r>
              <a:rPr lang="en-US" altLang="zh-TW" sz="2000" dirty="0" err="1">
                <a:latin typeface="Consolas" panose="020B0609020204030204" pitchFamily="49" charset="0"/>
              </a:rPr>
              <a:t>ServletResponse</a:t>
            </a:r>
            <a:r>
              <a:rPr lang="en-US" altLang="zh-TW" sz="2000" dirty="0">
                <a:latin typeface="Consolas" panose="020B0609020204030204" pitchFamily="49" charset="0"/>
              </a:rPr>
              <a:t> res) throws </a:t>
            </a:r>
            <a:r>
              <a:rPr lang="en-US" altLang="zh-TW" sz="2000" dirty="0" err="1">
                <a:latin typeface="Consolas" panose="020B0609020204030204" pitchFamily="49" charset="0"/>
              </a:rPr>
              <a:t>ServletException</a:t>
            </a:r>
            <a:r>
              <a:rPr lang="en-US" altLang="zh-TW" sz="2000" dirty="0">
                <a:latin typeface="Consolas" panose="020B0609020204030204" pitchFamily="49" charset="0"/>
              </a:rPr>
              <a:t>, </a:t>
            </a:r>
            <a:r>
              <a:rPr lang="en-US" altLang="zh-TW" sz="2000" dirty="0" err="1">
                <a:latin typeface="Consolas" panose="020B0609020204030204" pitchFamily="49" charset="0"/>
              </a:rPr>
              <a:t>IOException</a:t>
            </a:r>
            <a:r>
              <a:rPr lang="en-US" altLang="zh-TW" sz="2000" dirty="0">
                <a:latin typeface="Consolas" panose="020B0609020204030204" pitchFamily="49" charset="0"/>
              </a:rPr>
              <a:t> {</a:t>
            </a:r>
          </a:p>
          <a:p>
            <a:pPr marL="0" indent="0">
              <a:buNone/>
            </a:pPr>
            <a:r>
              <a:rPr lang="en-US" altLang="zh-TW" sz="2000" dirty="0">
                <a:latin typeface="Consolas" panose="020B0609020204030204" pitchFamily="49" charset="0"/>
              </a:rPr>
              <a:t>		</a:t>
            </a:r>
            <a:r>
              <a:rPr lang="en-US" altLang="zh-TW" sz="2000" dirty="0" err="1">
                <a:latin typeface="Consolas" panose="020B0609020204030204" pitchFamily="49" charset="0"/>
              </a:rPr>
              <a:t>HttpServletRequest</a:t>
            </a:r>
            <a:r>
              <a:rPr lang="en-US" altLang="zh-TW" sz="2000" dirty="0">
                <a:latin typeface="Consolas" panose="020B0609020204030204" pitchFamily="49" charset="0"/>
              </a:rPr>
              <a:t> request = (</a:t>
            </a:r>
            <a:r>
              <a:rPr lang="en-US" altLang="zh-TW" sz="2000" dirty="0" err="1">
                <a:latin typeface="Consolas" panose="020B0609020204030204" pitchFamily="49" charset="0"/>
              </a:rPr>
              <a:t>HttpServletRequest</a:t>
            </a:r>
            <a:r>
              <a:rPr lang="en-US" altLang="zh-TW" sz="2000" dirty="0">
                <a:latin typeface="Consolas" panose="020B0609020204030204" pitchFamily="49" charset="0"/>
              </a:rPr>
              <a:t>) req;</a:t>
            </a:r>
          </a:p>
          <a:p>
            <a:pPr marL="0" indent="0">
              <a:buNone/>
            </a:pPr>
            <a:r>
              <a:rPr lang="en-US" altLang="zh-TW" sz="2000" dirty="0">
                <a:latin typeface="Consolas" panose="020B0609020204030204" pitchFamily="49" charset="0"/>
              </a:rPr>
              <a:t>		</a:t>
            </a:r>
            <a:r>
              <a:rPr lang="en-US" altLang="zh-TW" sz="2000" dirty="0" err="1">
                <a:latin typeface="Consolas" panose="020B0609020204030204" pitchFamily="49" charset="0"/>
              </a:rPr>
              <a:t>HttpServletResponse</a:t>
            </a:r>
            <a:r>
              <a:rPr lang="en-US" altLang="zh-TW" sz="2000" dirty="0">
                <a:latin typeface="Consolas" panose="020B0609020204030204" pitchFamily="49" charset="0"/>
              </a:rPr>
              <a:t> response = (</a:t>
            </a:r>
            <a:r>
              <a:rPr lang="en-US" altLang="zh-TW" sz="2000" dirty="0" err="1">
                <a:latin typeface="Consolas" panose="020B0609020204030204" pitchFamily="49" charset="0"/>
              </a:rPr>
              <a:t>HttpServletResponse</a:t>
            </a:r>
            <a:r>
              <a:rPr lang="en-US" altLang="zh-TW" sz="2000" dirty="0">
                <a:latin typeface="Consolas" panose="020B0609020204030204" pitchFamily="49" charset="0"/>
              </a:rPr>
              <a:t>) res;</a:t>
            </a:r>
          </a:p>
          <a:p>
            <a:pPr marL="0" indent="0">
              <a:buNone/>
            </a:pPr>
            <a:r>
              <a:rPr lang="en-US" altLang="zh-TW" sz="2000" dirty="0">
                <a:latin typeface="Consolas" panose="020B0609020204030204" pitchFamily="49" charset="0"/>
              </a:rPr>
              <a:t>		service(request, response);</a:t>
            </a:r>
          </a:p>
          <a:p>
            <a:pPr marL="0" indent="0">
              <a:buNone/>
            </a:pPr>
            <a:r>
              <a:rPr lang="en-US" altLang="zh-TW" sz="2000" dirty="0">
                <a:latin typeface="Consolas" panose="020B0609020204030204" pitchFamily="49" charset="0"/>
              </a:rPr>
              <a:t>	}</a:t>
            </a:r>
          </a:p>
        </p:txBody>
      </p:sp>
    </p:spTree>
    <p:extLst>
      <p:ext uri="{BB962C8B-B14F-4D97-AF65-F5344CB8AC3E}">
        <p14:creationId xmlns:p14="http://schemas.microsoft.com/office/powerpoint/2010/main" val="144384767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9309147" cy="1320800"/>
          </a:xfrm>
        </p:spPr>
        <p:txBody>
          <a:bodyPr/>
          <a:lstStyle/>
          <a:p>
            <a:r>
              <a:rPr lang="en-US" altLang="zh-TW" sz="3600" dirty="0"/>
              <a:t>4-3 </a:t>
            </a:r>
            <a:r>
              <a:rPr lang="zh-TW" altLang="en-US" dirty="0"/>
              <a:t>動態網頁生命週期運作方式</a:t>
            </a:r>
            <a:r>
              <a:rPr lang="en-US" altLang="zh-TW" dirty="0"/>
              <a:t>(4)</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15690" y="1359205"/>
            <a:ext cx="8086521" cy="5267626"/>
          </a:xfrm>
        </p:spPr>
        <p:txBody>
          <a:bodyPr>
            <a:normAutofit fontScale="77500" lnSpcReduction="20000"/>
          </a:bodyPr>
          <a:lstStyle/>
          <a:p>
            <a:pPr marL="0" indent="0">
              <a:buNone/>
            </a:pPr>
            <a:r>
              <a:rPr lang="zh-TW" altLang="en-US" sz="2000" dirty="0"/>
              <a:t>生命週期範例</a:t>
            </a:r>
            <a:endParaRPr lang="en-US" altLang="zh-TW" sz="2000" dirty="0"/>
          </a:p>
          <a:p>
            <a:pPr marL="0" indent="0">
              <a:buNone/>
            </a:pPr>
            <a:r>
              <a:rPr lang="en-US" altLang="zh-TW" sz="2000" dirty="0">
                <a:latin typeface="Consolas" panose="020B0609020204030204" pitchFamily="49" charset="0"/>
              </a:rPr>
              <a:t>	protected void </a:t>
            </a:r>
            <a:r>
              <a:rPr lang="en-US" altLang="zh-TW" sz="2000" dirty="0" err="1">
                <a:latin typeface="Consolas" panose="020B0609020204030204" pitchFamily="49" charset="0"/>
              </a:rPr>
              <a:t>doGet</a:t>
            </a:r>
            <a:r>
              <a:rPr lang="en-US" altLang="zh-TW" sz="2000" dirty="0">
                <a:latin typeface="Consolas" panose="020B0609020204030204" pitchFamily="49" charset="0"/>
              </a:rPr>
              <a:t>(</a:t>
            </a:r>
            <a:r>
              <a:rPr lang="en-US" altLang="zh-TW" sz="2000" dirty="0" err="1">
                <a:latin typeface="Consolas" panose="020B0609020204030204" pitchFamily="49" charset="0"/>
              </a:rPr>
              <a:t>HttpServletRequest</a:t>
            </a:r>
            <a:r>
              <a:rPr lang="en-US" altLang="zh-TW" sz="2000" dirty="0">
                <a:latin typeface="Consolas" panose="020B0609020204030204" pitchFamily="49" charset="0"/>
              </a:rPr>
              <a:t> request, </a:t>
            </a:r>
            <a:r>
              <a:rPr lang="en-US" altLang="zh-TW" sz="2000" dirty="0" err="1">
                <a:latin typeface="Consolas" panose="020B0609020204030204" pitchFamily="49" charset="0"/>
              </a:rPr>
              <a:t>HttpServletResponse</a:t>
            </a:r>
            <a:r>
              <a:rPr lang="en-US" altLang="zh-TW" sz="2000" dirty="0">
                <a:latin typeface="Consolas" panose="020B0609020204030204" pitchFamily="49" charset="0"/>
              </a:rPr>
              <a:t> response)</a:t>
            </a:r>
          </a:p>
          <a:p>
            <a:pPr marL="0" indent="0">
              <a:buNone/>
            </a:pPr>
            <a:r>
              <a:rPr lang="en-US" altLang="zh-TW" sz="2000" dirty="0">
                <a:latin typeface="Consolas" panose="020B0609020204030204" pitchFamily="49" charset="0"/>
              </a:rPr>
              <a:t>			throws </a:t>
            </a:r>
            <a:r>
              <a:rPr lang="en-US" altLang="zh-TW" sz="2000" dirty="0" err="1">
                <a:latin typeface="Consolas" panose="020B0609020204030204" pitchFamily="49" charset="0"/>
              </a:rPr>
              <a:t>ServletException</a:t>
            </a:r>
            <a:r>
              <a:rPr lang="en-US" altLang="zh-TW" sz="2000" dirty="0">
                <a:latin typeface="Consolas" panose="020B0609020204030204" pitchFamily="49" charset="0"/>
              </a:rPr>
              <a:t>, </a:t>
            </a:r>
            <a:r>
              <a:rPr lang="en-US" altLang="zh-TW" sz="2000" dirty="0" err="1">
                <a:latin typeface="Consolas" panose="020B0609020204030204" pitchFamily="49" charset="0"/>
              </a:rPr>
              <a:t>IOException</a:t>
            </a:r>
            <a:r>
              <a:rPr lang="en-US" altLang="zh-TW" sz="2000" dirty="0">
                <a:latin typeface="Consolas" panose="020B0609020204030204" pitchFamily="49" charset="0"/>
              </a:rPr>
              <a:t> {</a:t>
            </a:r>
          </a:p>
          <a:p>
            <a:pPr marL="0" indent="0">
              <a:buNone/>
            </a:pPr>
            <a:r>
              <a:rPr lang="en-US" altLang="zh-TW" sz="2000" dirty="0">
                <a:latin typeface="Consolas" panose="020B0609020204030204" pitchFamily="49" charset="0"/>
              </a:rPr>
              <a:t>		</a:t>
            </a:r>
            <a:r>
              <a:rPr lang="en-US" altLang="zh-TW" sz="2000" dirty="0" err="1">
                <a:latin typeface="Consolas" panose="020B0609020204030204" pitchFamily="49" charset="0"/>
              </a:rPr>
              <a:t>response.getWriter</a:t>
            </a:r>
            <a:r>
              <a:rPr lang="en-US" altLang="zh-TW" sz="2000" dirty="0">
                <a:latin typeface="Consolas" panose="020B0609020204030204" pitchFamily="49" charset="0"/>
              </a:rPr>
              <a:t>().append("</a:t>
            </a:r>
            <a:r>
              <a:rPr lang="en-US" altLang="zh-TW" sz="2000">
                <a:latin typeface="Consolas" panose="020B0609020204030204" pitchFamily="49" charset="0"/>
              </a:rPr>
              <a:t>Served at: </a:t>
            </a:r>
            <a:r>
              <a:rPr lang="en-US" altLang="zh-TW" sz="2000" dirty="0">
                <a:latin typeface="Consolas" panose="020B0609020204030204" pitchFamily="49" charset="0"/>
              </a:rPr>
              <a:t>").append(</a:t>
            </a:r>
            <a:r>
              <a:rPr lang="en-US" altLang="zh-TW" sz="2000" dirty="0" err="1">
                <a:latin typeface="Consolas" panose="020B0609020204030204" pitchFamily="49" charset="0"/>
              </a:rPr>
              <a:t>request.getContextPath</a:t>
            </a:r>
            <a:r>
              <a:rPr lang="en-US" altLang="zh-TW" sz="2000" dirty="0">
                <a:latin typeface="Consolas" panose="020B0609020204030204" pitchFamily="49" charset="0"/>
              </a:rPr>
              <a:t>());</a:t>
            </a:r>
          </a:p>
          <a:p>
            <a:pPr marL="0" indent="0">
              <a:buNone/>
            </a:pPr>
            <a:r>
              <a:rPr lang="en-US" altLang="zh-TW" sz="2000" dirty="0">
                <a:latin typeface="Consolas" panose="020B0609020204030204" pitchFamily="49" charset="0"/>
              </a:rPr>
              <a:t>		</a:t>
            </a:r>
            <a:r>
              <a:rPr lang="en-US" altLang="zh-TW" sz="2000" dirty="0" err="1">
                <a:latin typeface="Consolas" panose="020B0609020204030204" pitchFamily="49" charset="0"/>
              </a:rPr>
              <a:t>System.out.println</a:t>
            </a:r>
            <a:r>
              <a:rPr lang="en-US" altLang="zh-TW" sz="2000" dirty="0">
                <a:latin typeface="Consolas" panose="020B0609020204030204" pitchFamily="49" charset="0"/>
              </a:rPr>
              <a:t>("</a:t>
            </a:r>
            <a:r>
              <a:rPr lang="en-US" altLang="zh-TW" sz="2000" dirty="0" err="1">
                <a:latin typeface="Consolas" panose="020B0609020204030204" pitchFamily="49" charset="0"/>
              </a:rPr>
              <a:t>doGet</a:t>
            </a:r>
            <a:r>
              <a:rPr lang="en-US" altLang="zh-TW" sz="2000" dirty="0">
                <a:latin typeface="Consolas" panose="020B0609020204030204" pitchFamily="49" charset="0"/>
              </a:rPr>
              <a:t>()");</a:t>
            </a:r>
          </a:p>
          <a:p>
            <a:pPr marL="0" indent="0">
              <a:buNone/>
            </a:pPr>
            <a:endParaRPr lang="en-US" altLang="zh-TW" sz="2000" dirty="0">
              <a:latin typeface="Consolas" panose="020B0609020204030204" pitchFamily="49" charset="0"/>
            </a:endParaRPr>
          </a:p>
          <a:p>
            <a:pPr marL="0" indent="0">
              <a:buNone/>
            </a:pPr>
            <a:r>
              <a:rPr lang="en-US" altLang="zh-TW" sz="2000" dirty="0">
                <a:latin typeface="Consolas" panose="020B0609020204030204" pitchFamily="49" charset="0"/>
              </a:rPr>
              <a:t>	}</a:t>
            </a:r>
          </a:p>
          <a:p>
            <a:pPr marL="0" indent="0">
              <a:buNone/>
            </a:pPr>
            <a:r>
              <a:rPr lang="en-US" altLang="zh-TW" sz="2000" dirty="0">
                <a:latin typeface="Consolas" panose="020B0609020204030204" pitchFamily="49" charset="0"/>
              </a:rPr>
              <a:t>	protected void </a:t>
            </a:r>
            <a:r>
              <a:rPr lang="en-US" altLang="zh-TW" sz="2000" dirty="0" err="1">
                <a:latin typeface="Consolas" panose="020B0609020204030204" pitchFamily="49" charset="0"/>
              </a:rPr>
              <a:t>doPost</a:t>
            </a:r>
            <a:r>
              <a:rPr lang="en-US" altLang="zh-TW" sz="2000" dirty="0">
                <a:latin typeface="Consolas" panose="020B0609020204030204" pitchFamily="49" charset="0"/>
              </a:rPr>
              <a:t>(</a:t>
            </a:r>
            <a:r>
              <a:rPr lang="en-US" altLang="zh-TW" sz="2000" dirty="0" err="1">
                <a:latin typeface="Consolas" panose="020B0609020204030204" pitchFamily="49" charset="0"/>
              </a:rPr>
              <a:t>HttpServletRequest</a:t>
            </a:r>
            <a:r>
              <a:rPr lang="en-US" altLang="zh-TW" sz="2000" dirty="0">
                <a:latin typeface="Consolas" panose="020B0609020204030204" pitchFamily="49" charset="0"/>
              </a:rPr>
              <a:t> request, </a:t>
            </a:r>
            <a:r>
              <a:rPr lang="en-US" altLang="zh-TW" sz="2000" dirty="0" err="1">
                <a:latin typeface="Consolas" panose="020B0609020204030204" pitchFamily="49" charset="0"/>
              </a:rPr>
              <a:t>HttpServletResponse</a:t>
            </a:r>
            <a:r>
              <a:rPr lang="en-US" altLang="zh-TW" sz="2000" dirty="0">
                <a:latin typeface="Consolas" panose="020B0609020204030204" pitchFamily="49" charset="0"/>
              </a:rPr>
              <a:t> response)</a:t>
            </a:r>
          </a:p>
          <a:p>
            <a:pPr marL="0" indent="0">
              <a:buNone/>
            </a:pPr>
            <a:r>
              <a:rPr lang="en-US" altLang="zh-TW" sz="2000" dirty="0">
                <a:latin typeface="Consolas" panose="020B0609020204030204" pitchFamily="49" charset="0"/>
              </a:rPr>
              <a:t>			throws </a:t>
            </a:r>
            <a:r>
              <a:rPr lang="en-US" altLang="zh-TW" sz="2000" dirty="0" err="1">
                <a:latin typeface="Consolas" panose="020B0609020204030204" pitchFamily="49" charset="0"/>
              </a:rPr>
              <a:t>ServletException</a:t>
            </a:r>
            <a:r>
              <a:rPr lang="en-US" altLang="zh-TW" sz="2000" dirty="0">
                <a:latin typeface="Consolas" panose="020B0609020204030204" pitchFamily="49" charset="0"/>
              </a:rPr>
              <a:t>, </a:t>
            </a:r>
            <a:r>
              <a:rPr lang="en-US" altLang="zh-TW" sz="2000" dirty="0" err="1">
                <a:latin typeface="Consolas" panose="020B0609020204030204" pitchFamily="49" charset="0"/>
              </a:rPr>
              <a:t>IOException</a:t>
            </a:r>
            <a:r>
              <a:rPr lang="en-US" altLang="zh-TW" sz="2000" dirty="0">
                <a:latin typeface="Consolas" panose="020B0609020204030204" pitchFamily="49" charset="0"/>
              </a:rPr>
              <a:t> {</a:t>
            </a:r>
          </a:p>
          <a:p>
            <a:pPr marL="0" indent="0">
              <a:buNone/>
            </a:pPr>
            <a:r>
              <a:rPr lang="en-US" altLang="zh-TW" sz="2000" dirty="0">
                <a:latin typeface="Consolas" panose="020B0609020204030204" pitchFamily="49" charset="0"/>
              </a:rPr>
              <a:t>		</a:t>
            </a:r>
            <a:r>
              <a:rPr lang="en-US" altLang="zh-TW" sz="2000" dirty="0" err="1">
                <a:latin typeface="Consolas" panose="020B0609020204030204" pitchFamily="49" charset="0"/>
              </a:rPr>
              <a:t>doGet</a:t>
            </a:r>
            <a:r>
              <a:rPr lang="en-US" altLang="zh-TW" sz="2000" dirty="0">
                <a:latin typeface="Consolas" panose="020B0609020204030204" pitchFamily="49" charset="0"/>
              </a:rPr>
              <a:t>(request, response);</a:t>
            </a:r>
          </a:p>
          <a:p>
            <a:pPr marL="0" indent="0">
              <a:buNone/>
            </a:pPr>
            <a:r>
              <a:rPr lang="en-US" altLang="zh-TW" sz="2000" dirty="0">
                <a:latin typeface="Consolas" panose="020B0609020204030204" pitchFamily="49" charset="0"/>
              </a:rPr>
              <a:t>	}</a:t>
            </a:r>
          </a:p>
          <a:p>
            <a:pPr marL="0" indent="0">
              <a:buNone/>
            </a:pPr>
            <a:r>
              <a:rPr lang="en-US" altLang="zh-TW" sz="2000" dirty="0">
                <a:latin typeface="Consolas" panose="020B0609020204030204" pitchFamily="49" charset="0"/>
              </a:rPr>
              <a:t>	public void destroy() {</a:t>
            </a:r>
          </a:p>
          <a:p>
            <a:pPr marL="0" indent="0">
              <a:buNone/>
            </a:pPr>
            <a:r>
              <a:rPr lang="en-US" altLang="zh-TW" sz="2000" dirty="0">
                <a:latin typeface="Consolas" panose="020B0609020204030204" pitchFamily="49" charset="0"/>
              </a:rPr>
              <a:t>		</a:t>
            </a:r>
            <a:r>
              <a:rPr lang="en-US" altLang="zh-TW" sz="2000" dirty="0" err="1">
                <a:latin typeface="Consolas" panose="020B0609020204030204" pitchFamily="49" charset="0"/>
              </a:rPr>
              <a:t>System.out.println</a:t>
            </a:r>
            <a:r>
              <a:rPr lang="en-US" altLang="zh-TW" sz="2000" dirty="0">
                <a:latin typeface="Consolas" panose="020B0609020204030204" pitchFamily="49" charset="0"/>
              </a:rPr>
              <a:t>("destroy()");</a:t>
            </a:r>
          </a:p>
          <a:p>
            <a:pPr marL="0" indent="0">
              <a:buNone/>
            </a:pPr>
            <a:r>
              <a:rPr lang="en-US" altLang="zh-TW" sz="2000" dirty="0">
                <a:latin typeface="Consolas" panose="020B0609020204030204" pitchFamily="49" charset="0"/>
              </a:rPr>
              <a:t>	}}</a:t>
            </a:r>
          </a:p>
        </p:txBody>
      </p:sp>
    </p:spTree>
    <p:extLst>
      <p:ext uri="{BB962C8B-B14F-4D97-AF65-F5344CB8AC3E}">
        <p14:creationId xmlns:p14="http://schemas.microsoft.com/office/powerpoint/2010/main" val="142269668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8F5F4C2-251E-483C-BD58-A6DBE864ADDE}"/>
              </a:ext>
            </a:extLst>
          </p:cNvPr>
          <p:cNvSpPr>
            <a:spLocks noGrp="1"/>
          </p:cNvSpPr>
          <p:nvPr>
            <p:ph idx="1"/>
          </p:nvPr>
        </p:nvSpPr>
        <p:spPr>
          <a:xfrm>
            <a:off x="677334" y="308345"/>
            <a:ext cx="8596668" cy="5733018"/>
          </a:xfrm>
        </p:spPr>
        <p:txBody>
          <a:bodyPr>
            <a:noAutofit/>
          </a:bodyPr>
          <a:lstStyle/>
          <a:p>
            <a:pPr marL="0" indent="0">
              <a:buNone/>
            </a:pPr>
            <a:r>
              <a:rPr lang="en-US" altLang="zh-TW" sz="2600" dirty="0"/>
              <a:t>Module 1. Java Web</a:t>
            </a:r>
            <a:r>
              <a:rPr lang="zh-TW" altLang="en-US" sz="2600" dirty="0"/>
              <a:t>簡介</a:t>
            </a:r>
          </a:p>
          <a:p>
            <a:pPr marL="0" indent="0">
              <a:buNone/>
            </a:pPr>
            <a:r>
              <a:rPr lang="en-US" altLang="zh-TW" sz="2600" dirty="0"/>
              <a:t>Module 2. </a:t>
            </a:r>
            <a:r>
              <a:rPr lang="zh-TW" altLang="en-US" sz="2600" dirty="0"/>
              <a:t>網路應用系統的基本概念</a:t>
            </a:r>
          </a:p>
          <a:p>
            <a:pPr marL="0" indent="0">
              <a:buNone/>
            </a:pPr>
            <a:r>
              <a:rPr lang="en-US" altLang="zh-TW" sz="2600" dirty="0"/>
              <a:t>Module 3. </a:t>
            </a:r>
            <a:r>
              <a:rPr lang="zh-TW" altLang="en-US" sz="2600" dirty="0"/>
              <a:t>開發環境的安裝與設定</a:t>
            </a:r>
          </a:p>
          <a:p>
            <a:pPr marL="0" indent="0">
              <a:buNone/>
            </a:pPr>
            <a:r>
              <a:rPr lang="en-US" altLang="zh-TW" sz="2600" dirty="0"/>
              <a:t>Module 4. Java</a:t>
            </a:r>
            <a:r>
              <a:rPr lang="zh-TW" altLang="en-US" sz="2600" dirty="0"/>
              <a:t>伺服器元件開發基礎架構</a:t>
            </a:r>
          </a:p>
          <a:p>
            <a:pPr marL="0" indent="0">
              <a:buNone/>
            </a:pPr>
            <a:r>
              <a:rPr lang="en-US" altLang="zh-TW" sz="2600" dirty="0"/>
              <a:t>Module 5. </a:t>
            </a:r>
            <a:r>
              <a:rPr lang="zh-TW" altLang="en-US" sz="2600" dirty="0"/>
              <a:t>動態網頁請求與回應介紹</a:t>
            </a:r>
          </a:p>
          <a:p>
            <a:pPr marL="0" indent="0">
              <a:buNone/>
            </a:pPr>
            <a:r>
              <a:rPr lang="en-US" altLang="zh-TW" sz="2600" dirty="0"/>
              <a:t>Module 6. </a:t>
            </a:r>
            <a:r>
              <a:rPr lang="zh-TW" altLang="en-US" sz="2600" dirty="0"/>
              <a:t>動態網頁請求與回應介面物件</a:t>
            </a:r>
          </a:p>
          <a:p>
            <a:pPr marL="0" indent="0">
              <a:buNone/>
            </a:pPr>
            <a:r>
              <a:rPr lang="en-US" altLang="zh-TW" sz="2600" dirty="0"/>
              <a:t>Module 7. </a:t>
            </a:r>
            <a:r>
              <a:rPr lang="zh-TW" altLang="en-US" sz="2600" dirty="0"/>
              <a:t>動態網頁頁面的轉發物件</a:t>
            </a:r>
          </a:p>
          <a:p>
            <a:pPr marL="0" indent="0">
              <a:buNone/>
            </a:pPr>
            <a:r>
              <a:rPr lang="en-US" altLang="zh-TW" sz="2600" dirty="0"/>
              <a:t>Module 8. </a:t>
            </a:r>
            <a:r>
              <a:rPr lang="zh-TW" altLang="en-US" sz="2600" dirty="0"/>
              <a:t>動態網頁程式基本應用</a:t>
            </a:r>
            <a:r>
              <a:rPr lang="en-US" altLang="zh-TW" sz="2600" dirty="0"/>
              <a:t>-</a:t>
            </a:r>
            <a:r>
              <a:rPr lang="zh-TW" altLang="en-US" sz="2600" dirty="0"/>
              <a:t>網頁重導</a:t>
            </a:r>
          </a:p>
          <a:p>
            <a:pPr marL="0" indent="0">
              <a:buNone/>
            </a:pPr>
            <a:r>
              <a:rPr lang="en-US" altLang="zh-TW" sz="2600" dirty="0"/>
              <a:t>Module 9. </a:t>
            </a:r>
            <a:r>
              <a:rPr lang="zh-TW" altLang="en-US" sz="2600" dirty="0"/>
              <a:t>動態網頁程式基本應用</a:t>
            </a:r>
            <a:r>
              <a:rPr lang="en-US" altLang="zh-TW" sz="2600" dirty="0"/>
              <a:t>-</a:t>
            </a:r>
            <a:r>
              <a:rPr lang="zh-TW" altLang="en-US" sz="2600" dirty="0"/>
              <a:t>檔案上傳基礎</a:t>
            </a:r>
          </a:p>
          <a:p>
            <a:pPr marL="0" indent="0">
              <a:buNone/>
            </a:pPr>
            <a:r>
              <a:rPr lang="en-US" altLang="zh-TW" sz="2600" dirty="0"/>
              <a:t>Module 10. </a:t>
            </a:r>
            <a:r>
              <a:rPr lang="zh-TW" altLang="en-US" sz="2600" dirty="0"/>
              <a:t>動態網頁程式基本應用</a:t>
            </a:r>
            <a:r>
              <a:rPr lang="en-US" altLang="zh-TW" sz="2600" dirty="0"/>
              <a:t>-</a:t>
            </a:r>
            <a:r>
              <a:rPr lang="zh-TW" altLang="en-US" sz="2600" dirty="0"/>
              <a:t>檔案上傳進階</a:t>
            </a:r>
          </a:p>
          <a:p>
            <a:pPr marL="0" indent="0">
              <a:buNone/>
            </a:pPr>
            <a:r>
              <a:rPr lang="en-US" altLang="zh-TW" sz="2600" dirty="0"/>
              <a:t>Module 11. </a:t>
            </a:r>
            <a:r>
              <a:rPr lang="zh-TW" altLang="en-US" sz="2600" dirty="0"/>
              <a:t>共享資源機制</a:t>
            </a:r>
            <a:r>
              <a:rPr lang="en-US" altLang="zh-TW" sz="2600" dirty="0"/>
              <a:t>-</a:t>
            </a:r>
            <a:r>
              <a:rPr lang="en-US" altLang="zh-TW" sz="2600" dirty="0" err="1"/>
              <a:t>ServletConfig</a:t>
            </a:r>
            <a:r>
              <a:rPr lang="zh-TW" altLang="en-US" sz="2600" dirty="0"/>
              <a:t>介面</a:t>
            </a:r>
          </a:p>
          <a:p>
            <a:pPr marL="0" indent="0">
              <a:buNone/>
            </a:pPr>
            <a:r>
              <a:rPr lang="en-US" altLang="zh-TW" sz="2600" dirty="0"/>
              <a:t>Module 12. </a:t>
            </a:r>
            <a:r>
              <a:rPr lang="zh-TW" altLang="en-US" sz="2600" dirty="0"/>
              <a:t>共享資源機制</a:t>
            </a:r>
            <a:r>
              <a:rPr lang="en-US" altLang="zh-TW" sz="2600" dirty="0"/>
              <a:t>-</a:t>
            </a:r>
            <a:r>
              <a:rPr lang="en-US" altLang="zh-TW" sz="2600" dirty="0" err="1"/>
              <a:t>ServletContext</a:t>
            </a:r>
            <a:r>
              <a:rPr lang="zh-TW" altLang="en-US" sz="2600" dirty="0"/>
              <a:t>介面</a:t>
            </a:r>
          </a:p>
        </p:txBody>
      </p:sp>
    </p:spTree>
    <p:extLst>
      <p:ext uri="{BB962C8B-B14F-4D97-AF65-F5344CB8AC3E}">
        <p14:creationId xmlns:p14="http://schemas.microsoft.com/office/powerpoint/2010/main" val="305229193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8596668" cy="1320800"/>
          </a:xfrm>
        </p:spPr>
        <p:txBody>
          <a:bodyPr/>
          <a:lstStyle/>
          <a:p>
            <a:r>
              <a:rPr lang="en-US" altLang="zh-TW" sz="3600" dirty="0"/>
              <a:t>2-2 </a:t>
            </a:r>
            <a:r>
              <a:rPr lang="zh-TW" altLang="en-US" sz="3600" dirty="0"/>
              <a:t>動態網頁設計環境的安裝與設定</a:t>
            </a:r>
            <a:r>
              <a:rPr lang="en-US" altLang="zh-TW" dirty="0"/>
              <a:t>(9)</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76088" y="660400"/>
            <a:ext cx="9668742" cy="4807002"/>
          </a:xfrm>
        </p:spPr>
        <p:txBody>
          <a:bodyPr>
            <a:normAutofit/>
          </a:bodyPr>
          <a:lstStyle/>
          <a:p>
            <a:pPr marL="0" indent="0">
              <a:buNone/>
            </a:pPr>
            <a:r>
              <a:rPr lang="zh-TW" altLang="en-US" sz="2000" dirty="0"/>
              <a:t>建立動態</a:t>
            </a:r>
            <a:r>
              <a:rPr lang="en-US" altLang="zh-TW" sz="2000" dirty="0"/>
              <a:t>web</a:t>
            </a:r>
            <a:r>
              <a:rPr lang="zh-TW" altLang="en-US" sz="2000" dirty="0"/>
              <a:t>專案</a:t>
            </a:r>
            <a:r>
              <a:rPr lang="en-US" altLang="zh-TW" sz="2000"/>
              <a:t>(Dynamic Web Project</a:t>
            </a:r>
            <a:r>
              <a:rPr lang="en-US" altLang="zh-TW" sz="2000" dirty="0"/>
              <a:t>)(2)</a:t>
            </a:r>
          </a:p>
        </p:txBody>
      </p:sp>
      <p:pic>
        <p:nvPicPr>
          <p:cNvPr id="7" name="圖片 6">
            <a:extLst>
              <a:ext uri="{FF2B5EF4-FFF2-40B4-BE49-F238E27FC236}">
                <a16:creationId xmlns:a16="http://schemas.microsoft.com/office/drawing/2014/main" id="{524D764C-6670-494F-8FFC-40C8E3537F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19472" y="1115189"/>
            <a:ext cx="9233233" cy="5683834"/>
          </a:xfrm>
          <a:prstGeom prst="rect">
            <a:avLst/>
          </a:prstGeom>
        </p:spPr>
      </p:pic>
    </p:spTree>
    <p:extLst>
      <p:ext uri="{BB962C8B-B14F-4D97-AF65-F5344CB8AC3E}">
        <p14:creationId xmlns:p14="http://schemas.microsoft.com/office/powerpoint/2010/main" val="171237161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8F5F4C2-251E-483C-BD58-A6DBE864ADDE}"/>
              </a:ext>
            </a:extLst>
          </p:cNvPr>
          <p:cNvSpPr>
            <a:spLocks noGrp="1"/>
          </p:cNvSpPr>
          <p:nvPr>
            <p:ph idx="1"/>
          </p:nvPr>
        </p:nvSpPr>
        <p:spPr>
          <a:xfrm>
            <a:off x="677334" y="308345"/>
            <a:ext cx="8596668" cy="5733018"/>
          </a:xfrm>
        </p:spPr>
        <p:txBody>
          <a:bodyPr>
            <a:noAutofit/>
          </a:bodyPr>
          <a:lstStyle/>
          <a:p>
            <a:pPr marL="0" indent="0">
              <a:buNone/>
            </a:pPr>
            <a:r>
              <a:rPr lang="en-US" altLang="zh-TW" sz="2600" dirty="0"/>
              <a:t>Module 13. </a:t>
            </a:r>
            <a:r>
              <a:rPr lang="zh-TW" altLang="en-US" sz="2600" dirty="0"/>
              <a:t>應用系統等級範圍的初始參數讀取方式</a:t>
            </a:r>
          </a:p>
          <a:p>
            <a:pPr marL="0" indent="0">
              <a:buNone/>
            </a:pPr>
            <a:r>
              <a:rPr lang="en-US" altLang="zh-TW" sz="2600" dirty="0"/>
              <a:t>Module 14. </a:t>
            </a:r>
            <a:r>
              <a:rPr lang="zh-TW" altLang="en-US" sz="2600" dirty="0"/>
              <a:t>應用系統等級的檔案資源讀取方式</a:t>
            </a:r>
          </a:p>
          <a:p>
            <a:pPr marL="0" indent="0">
              <a:buNone/>
            </a:pPr>
            <a:r>
              <a:rPr lang="en-US" altLang="zh-TW" sz="2600" dirty="0"/>
              <a:t>Module 15. </a:t>
            </a:r>
            <a:r>
              <a:rPr lang="zh-TW" altLang="en-US" sz="2600" dirty="0"/>
              <a:t>應用系統等級範圍的屬性讀寫方式</a:t>
            </a:r>
          </a:p>
          <a:p>
            <a:pPr marL="0" indent="0">
              <a:buNone/>
            </a:pPr>
            <a:r>
              <a:rPr lang="en-US" altLang="zh-TW" sz="2600" dirty="0"/>
              <a:t>Module 16. </a:t>
            </a:r>
            <a:r>
              <a:rPr lang="zh-TW" altLang="en-US" sz="2600" dirty="0"/>
              <a:t>建立</a:t>
            </a:r>
            <a:r>
              <a:rPr lang="en-US" altLang="zh-TW" sz="2600" dirty="0"/>
              <a:t>Filter</a:t>
            </a:r>
            <a:r>
              <a:rPr lang="zh-TW" altLang="en-US" sz="2600" dirty="0"/>
              <a:t>處理資料</a:t>
            </a:r>
          </a:p>
          <a:p>
            <a:pPr marL="0" indent="0">
              <a:buNone/>
            </a:pPr>
            <a:r>
              <a:rPr lang="en-US" altLang="zh-TW" sz="2600" dirty="0"/>
              <a:t>Module 17. </a:t>
            </a:r>
            <a:r>
              <a:rPr lang="zh-TW" altLang="en-US" sz="2600" dirty="0"/>
              <a:t>過濾客戶端使用特殊字元建立的方式</a:t>
            </a:r>
          </a:p>
          <a:p>
            <a:pPr marL="0" indent="0">
              <a:buNone/>
            </a:pPr>
            <a:r>
              <a:rPr lang="en-US" altLang="zh-TW" sz="2600" dirty="0"/>
              <a:t>Module 18. Session</a:t>
            </a:r>
            <a:r>
              <a:rPr lang="zh-TW" altLang="en-US" sz="2600" dirty="0"/>
              <a:t>的管理</a:t>
            </a:r>
          </a:p>
          <a:p>
            <a:pPr marL="0" indent="0">
              <a:buNone/>
            </a:pPr>
            <a:r>
              <a:rPr lang="en-US" altLang="zh-TW" sz="2600" dirty="0"/>
              <a:t>Module 19. Cookie</a:t>
            </a:r>
            <a:r>
              <a:rPr lang="zh-TW" altLang="en-US" sz="2600" dirty="0"/>
              <a:t>的建立</a:t>
            </a:r>
          </a:p>
          <a:p>
            <a:pPr marL="0" indent="0">
              <a:buNone/>
            </a:pPr>
            <a:r>
              <a:rPr lang="en-US" altLang="zh-TW" sz="2600" dirty="0"/>
              <a:t>Module 20. </a:t>
            </a:r>
            <a:r>
              <a:rPr lang="zh-TW" altLang="en-US" sz="2600" dirty="0"/>
              <a:t>動態網頁</a:t>
            </a:r>
            <a:r>
              <a:rPr lang="en-US" altLang="zh-TW" sz="2600" dirty="0"/>
              <a:t>JSP</a:t>
            </a:r>
            <a:r>
              <a:rPr lang="zh-TW" altLang="en-US" sz="2600" dirty="0"/>
              <a:t>基礎</a:t>
            </a:r>
          </a:p>
          <a:p>
            <a:pPr marL="0" indent="0">
              <a:buNone/>
            </a:pPr>
            <a:r>
              <a:rPr lang="en-US" altLang="zh-TW" sz="2600" dirty="0"/>
              <a:t>Module 21. JSP Scripting Elements</a:t>
            </a:r>
            <a:r>
              <a:rPr lang="zh-TW" altLang="en-US" sz="2600" dirty="0"/>
              <a:t>基礎設計</a:t>
            </a:r>
          </a:p>
          <a:p>
            <a:pPr marL="0" indent="0">
              <a:buNone/>
            </a:pPr>
            <a:r>
              <a:rPr lang="en-US" altLang="zh-TW" sz="2600" dirty="0"/>
              <a:t>Module 22. JSP Scripting Elements</a:t>
            </a:r>
            <a:r>
              <a:rPr lang="zh-TW" altLang="en-US" sz="2600" dirty="0"/>
              <a:t>進階設計</a:t>
            </a:r>
          </a:p>
          <a:p>
            <a:pPr marL="0" indent="0">
              <a:buNone/>
            </a:pPr>
            <a:r>
              <a:rPr lang="en-US" altLang="zh-TW" sz="2600" dirty="0"/>
              <a:t>Module 23. JavaBean Component</a:t>
            </a:r>
            <a:r>
              <a:rPr lang="zh-TW" altLang="en-US" sz="2600" dirty="0"/>
              <a:t>元件</a:t>
            </a:r>
          </a:p>
          <a:p>
            <a:pPr marL="0" indent="0">
              <a:buNone/>
            </a:pPr>
            <a:r>
              <a:rPr lang="en-US" altLang="zh-TW" sz="2600" dirty="0"/>
              <a:t>Module 24. </a:t>
            </a:r>
            <a:r>
              <a:rPr lang="zh-TW" altLang="en-US" sz="2600" dirty="0"/>
              <a:t>標準標籤基礎</a:t>
            </a:r>
            <a:endParaRPr lang="zh-TW" altLang="en-US" sz="2400" dirty="0"/>
          </a:p>
        </p:txBody>
      </p:sp>
    </p:spTree>
    <p:extLst>
      <p:ext uri="{BB962C8B-B14F-4D97-AF65-F5344CB8AC3E}">
        <p14:creationId xmlns:p14="http://schemas.microsoft.com/office/powerpoint/2010/main" val="84398281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8F5F4C2-251E-483C-BD58-A6DBE864ADDE}"/>
              </a:ext>
            </a:extLst>
          </p:cNvPr>
          <p:cNvSpPr>
            <a:spLocks noGrp="1"/>
          </p:cNvSpPr>
          <p:nvPr>
            <p:ph idx="1"/>
          </p:nvPr>
        </p:nvSpPr>
        <p:spPr>
          <a:xfrm>
            <a:off x="677334" y="308345"/>
            <a:ext cx="8596668" cy="5733018"/>
          </a:xfrm>
        </p:spPr>
        <p:txBody>
          <a:bodyPr>
            <a:noAutofit/>
          </a:bodyPr>
          <a:lstStyle/>
          <a:p>
            <a:pPr marL="0" indent="0">
              <a:buNone/>
            </a:pPr>
            <a:r>
              <a:rPr lang="en-US" altLang="zh-TW" sz="2600" dirty="0"/>
              <a:t>Module 25. </a:t>
            </a:r>
            <a:r>
              <a:rPr lang="zh-TW" altLang="en-US" sz="2600" dirty="0"/>
              <a:t>標準標籤應用</a:t>
            </a:r>
          </a:p>
          <a:p>
            <a:pPr marL="0" indent="0">
              <a:buNone/>
            </a:pPr>
            <a:r>
              <a:rPr lang="en-US" altLang="zh-TW" sz="2600" dirty="0"/>
              <a:t>Module 26. MVC</a:t>
            </a:r>
            <a:r>
              <a:rPr lang="zh-TW" altLang="en-US" sz="2600" dirty="0"/>
              <a:t>架構開發</a:t>
            </a:r>
          </a:p>
          <a:p>
            <a:pPr marL="0" indent="0">
              <a:buNone/>
            </a:pPr>
            <a:r>
              <a:rPr lang="en-US" altLang="zh-TW" sz="2600" dirty="0"/>
              <a:t>Module 27. JSP</a:t>
            </a:r>
            <a:r>
              <a:rPr lang="zh-TW" altLang="en-US" sz="2600" dirty="0"/>
              <a:t>網頁資料庫基礎設計</a:t>
            </a:r>
          </a:p>
          <a:p>
            <a:pPr marL="0" indent="0">
              <a:buNone/>
            </a:pPr>
            <a:r>
              <a:rPr lang="en-US" altLang="zh-TW" sz="2600" dirty="0"/>
              <a:t>Module 28. JSP</a:t>
            </a:r>
            <a:r>
              <a:rPr lang="zh-TW" altLang="en-US" sz="2600" dirty="0"/>
              <a:t>網頁資料庫進階設計</a:t>
            </a:r>
          </a:p>
          <a:p>
            <a:pPr marL="0" indent="0">
              <a:buNone/>
            </a:pPr>
            <a:r>
              <a:rPr lang="en-US" altLang="zh-TW" sz="2600" dirty="0"/>
              <a:t>Module 29. </a:t>
            </a:r>
            <a:r>
              <a:rPr lang="en-US" altLang="zh-TW" sz="2600" dirty="0" err="1"/>
              <a:t>DataSource</a:t>
            </a:r>
            <a:r>
              <a:rPr lang="zh-TW" altLang="en-US" sz="2600" dirty="0"/>
              <a:t>使用</a:t>
            </a:r>
            <a:r>
              <a:rPr lang="en-US" altLang="zh-TW" sz="2600" dirty="0"/>
              <a:t>JNDI</a:t>
            </a:r>
            <a:r>
              <a:rPr lang="zh-TW" altLang="en-US" sz="2600" dirty="0"/>
              <a:t>連結設計</a:t>
            </a:r>
          </a:p>
          <a:p>
            <a:pPr marL="0" indent="0">
              <a:buNone/>
            </a:pPr>
            <a:r>
              <a:rPr lang="en-US" altLang="zh-TW" sz="2600" dirty="0"/>
              <a:t>Module 30. EL</a:t>
            </a:r>
            <a:r>
              <a:rPr lang="zh-TW" altLang="en-US" sz="2600" dirty="0"/>
              <a:t>運算式語言的基礎</a:t>
            </a:r>
          </a:p>
          <a:p>
            <a:pPr marL="0" indent="0">
              <a:buNone/>
            </a:pPr>
            <a:r>
              <a:rPr lang="en-US" altLang="zh-TW" sz="2600" dirty="0"/>
              <a:t>Module 31. EL</a:t>
            </a:r>
            <a:r>
              <a:rPr lang="zh-TW" altLang="en-US" sz="2600" dirty="0"/>
              <a:t>屬性物件的種類及取得方式</a:t>
            </a:r>
          </a:p>
          <a:p>
            <a:pPr marL="0" indent="0">
              <a:buNone/>
            </a:pPr>
            <a:r>
              <a:rPr lang="en-US" altLang="zh-TW" sz="2600" dirty="0"/>
              <a:t>Module 32. EL</a:t>
            </a:r>
            <a:r>
              <a:rPr lang="zh-TW" altLang="en-US" sz="2600" dirty="0"/>
              <a:t>運算式語言隱含物件</a:t>
            </a:r>
          </a:p>
          <a:p>
            <a:pPr marL="0" indent="0">
              <a:buNone/>
            </a:pPr>
            <a:r>
              <a:rPr lang="en-US" altLang="zh-TW" sz="2600" dirty="0"/>
              <a:t>Module 33. JSTL</a:t>
            </a:r>
            <a:r>
              <a:rPr lang="zh-TW" altLang="en-US" sz="2600" dirty="0"/>
              <a:t>標準標籤函式庫基礎</a:t>
            </a:r>
          </a:p>
          <a:p>
            <a:pPr marL="0" indent="0">
              <a:buNone/>
            </a:pPr>
            <a:r>
              <a:rPr lang="en-US" altLang="zh-TW" sz="2600" dirty="0"/>
              <a:t>Module 34. JSTL</a:t>
            </a:r>
            <a:r>
              <a:rPr lang="zh-TW" altLang="en-US" sz="2600" dirty="0"/>
              <a:t>標準標籤函式庫進階</a:t>
            </a:r>
          </a:p>
          <a:p>
            <a:pPr marL="0" indent="0">
              <a:buNone/>
            </a:pPr>
            <a:r>
              <a:rPr lang="en-US" altLang="zh-TW" sz="2600" dirty="0"/>
              <a:t>Module 35. JSTL Core</a:t>
            </a:r>
            <a:r>
              <a:rPr lang="zh-TW" altLang="en-US" sz="2600" dirty="0"/>
              <a:t>函式庫基本應用</a:t>
            </a:r>
          </a:p>
          <a:p>
            <a:pPr marL="0" indent="0">
              <a:buNone/>
            </a:pPr>
            <a:r>
              <a:rPr lang="en-US" altLang="zh-TW" sz="2600" dirty="0"/>
              <a:t>Module 36. JSTL Core</a:t>
            </a:r>
            <a:r>
              <a:rPr lang="zh-TW" altLang="en-US" sz="2600" dirty="0"/>
              <a:t>函式庫進階應用</a:t>
            </a:r>
            <a:endParaRPr lang="zh-TW" altLang="en-US" sz="2400" dirty="0"/>
          </a:p>
        </p:txBody>
      </p:sp>
    </p:spTree>
    <p:extLst>
      <p:ext uri="{BB962C8B-B14F-4D97-AF65-F5344CB8AC3E}">
        <p14:creationId xmlns:p14="http://schemas.microsoft.com/office/powerpoint/2010/main" val="360358985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8596668" cy="1320800"/>
          </a:xfrm>
        </p:spPr>
        <p:txBody>
          <a:bodyPr/>
          <a:lstStyle/>
          <a:p>
            <a:r>
              <a:rPr lang="en-US" altLang="zh-TW" sz="3600" dirty="0"/>
              <a:t>2-2 </a:t>
            </a:r>
            <a:r>
              <a:rPr lang="zh-TW" altLang="en-US" sz="3600" dirty="0"/>
              <a:t>動態網頁設計環境的安裝與設定</a:t>
            </a:r>
            <a:r>
              <a:rPr lang="en-US" altLang="zh-TW" dirty="0"/>
              <a:t>(10)</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76088" y="660400"/>
            <a:ext cx="9668742" cy="4807002"/>
          </a:xfrm>
        </p:spPr>
        <p:txBody>
          <a:bodyPr>
            <a:normAutofit/>
          </a:bodyPr>
          <a:lstStyle/>
          <a:p>
            <a:pPr marL="0" indent="0">
              <a:buNone/>
            </a:pPr>
            <a:r>
              <a:rPr lang="zh-TW" altLang="en-US" sz="2000"/>
              <a:t>備註：手動</a:t>
            </a:r>
            <a:r>
              <a:rPr lang="zh-TW" altLang="en-US" sz="2000" dirty="0"/>
              <a:t>產生部署描述檔</a:t>
            </a:r>
            <a:endParaRPr lang="en-US" altLang="zh-TW" sz="2000" dirty="0"/>
          </a:p>
        </p:txBody>
      </p:sp>
      <p:pic>
        <p:nvPicPr>
          <p:cNvPr id="7" name="圖片 6">
            <a:extLst>
              <a:ext uri="{FF2B5EF4-FFF2-40B4-BE49-F238E27FC236}">
                <a16:creationId xmlns:a16="http://schemas.microsoft.com/office/drawing/2014/main" id="{524D764C-6670-494F-8FFC-40C8E3537F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23984" y="1115189"/>
            <a:ext cx="7624208" cy="5683834"/>
          </a:xfrm>
          <a:prstGeom prst="rect">
            <a:avLst/>
          </a:prstGeom>
        </p:spPr>
      </p:pic>
    </p:spTree>
    <p:extLst>
      <p:ext uri="{BB962C8B-B14F-4D97-AF65-F5344CB8AC3E}">
        <p14:creationId xmlns:p14="http://schemas.microsoft.com/office/powerpoint/2010/main" val="28802377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8596668" cy="1320800"/>
          </a:xfrm>
        </p:spPr>
        <p:txBody>
          <a:bodyPr/>
          <a:lstStyle/>
          <a:p>
            <a:r>
              <a:rPr lang="en-US" altLang="zh-TW" sz="3600" dirty="0"/>
              <a:t>2-2 </a:t>
            </a:r>
            <a:r>
              <a:rPr lang="zh-TW" altLang="en-US" sz="3600" dirty="0"/>
              <a:t>動態網頁設計環境的安裝與設定</a:t>
            </a:r>
            <a:r>
              <a:rPr lang="en-US" altLang="zh-TW" dirty="0"/>
              <a:t>(10)</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76088" y="660400"/>
            <a:ext cx="9668742" cy="4807002"/>
          </a:xfrm>
        </p:spPr>
        <p:txBody>
          <a:bodyPr>
            <a:normAutofit/>
          </a:bodyPr>
          <a:lstStyle/>
          <a:p>
            <a:pPr marL="0" indent="0">
              <a:buNone/>
            </a:pPr>
            <a:r>
              <a:rPr lang="zh-TW" altLang="en-US" sz="2000" dirty="0"/>
              <a:t>專案組件介紹</a:t>
            </a:r>
            <a:endParaRPr lang="en-US" altLang="zh-TW" sz="2000" dirty="0"/>
          </a:p>
        </p:txBody>
      </p:sp>
      <p:pic>
        <p:nvPicPr>
          <p:cNvPr id="7" name="圖片 6">
            <a:extLst>
              <a:ext uri="{FF2B5EF4-FFF2-40B4-BE49-F238E27FC236}">
                <a16:creationId xmlns:a16="http://schemas.microsoft.com/office/drawing/2014/main" id="{524D764C-6670-494F-8FFC-40C8E3537F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10816" y="1212428"/>
            <a:ext cx="8434014" cy="5321460"/>
          </a:xfrm>
          <a:prstGeom prst="rect">
            <a:avLst/>
          </a:prstGeom>
        </p:spPr>
      </p:pic>
    </p:spTree>
    <p:extLst>
      <p:ext uri="{BB962C8B-B14F-4D97-AF65-F5344CB8AC3E}">
        <p14:creationId xmlns:p14="http://schemas.microsoft.com/office/powerpoint/2010/main" val="217740279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8596668" cy="1320800"/>
          </a:xfrm>
        </p:spPr>
        <p:txBody>
          <a:bodyPr/>
          <a:lstStyle/>
          <a:p>
            <a:r>
              <a:rPr lang="en-US" altLang="zh-TW" sz="3600" dirty="0"/>
              <a:t>2-2 </a:t>
            </a:r>
            <a:r>
              <a:rPr lang="zh-TW" altLang="en-US" sz="3600" dirty="0"/>
              <a:t>動態網頁設計環境的安裝與設定</a:t>
            </a:r>
            <a:r>
              <a:rPr lang="en-US" altLang="zh-TW" dirty="0"/>
              <a:t>(11)</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76088" y="660400"/>
            <a:ext cx="9668742" cy="4807002"/>
          </a:xfrm>
        </p:spPr>
        <p:txBody>
          <a:bodyPr>
            <a:normAutofit/>
          </a:bodyPr>
          <a:lstStyle/>
          <a:p>
            <a:pPr marL="0" indent="0">
              <a:buNone/>
            </a:pPr>
            <a:r>
              <a:rPr lang="zh-TW" altLang="en-US" sz="2000" dirty="0"/>
              <a:t>設定工作環境編碼</a:t>
            </a:r>
            <a:endParaRPr lang="en-US" altLang="zh-TW" sz="2000" dirty="0"/>
          </a:p>
        </p:txBody>
      </p:sp>
      <p:pic>
        <p:nvPicPr>
          <p:cNvPr id="7" name="圖片 6">
            <a:extLst>
              <a:ext uri="{FF2B5EF4-FFF2-40B4-BE49-F238E27FC236}">
                <a16:creationId xmlns:a16="http://schemas.microsoft.com/office/drawing/2014/main" id="{524D764C-6670-494F-8FFC-40C8E3537F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8741" y="1194310"/>
            <a:ext cx="10453557" cy="5453069"/>
          </a:xfrm>
          <a:prstGeom prst="rect">
            <a:avLst/>
          </a:prstGeom>
        </p:spPr>
      </p:pic>
    </p:spTree>
    <p:extLst>
      <p:ext uri="{BB962C8B-B14F-4D97-AF65-F5344CB8AC3E}">
        <p14:creationId xmlns:p14="http://schemas.microsoft.com/office/powerpoint/2010/main" val="261481829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8596668" cy="1320800"/>
          </a:xfrm>
        </p:spPr>
        <p:txBody>
          <a:bodyPr/>
          <a:lstStyle/>
          <a:p>
            <a:r>
              <a:rPr lang="en-US" altLang="zh-TW" sz="3600" dirty="0"/>
              <a:t>2-2 </a:t>
            </a:r>
            <a:r>
              <a:rPr lang="zh-TW" altLang="en-US" sz="3600" dirty="0"/>
              <a:t>動態網頁設計環境的安裝與設定</a:t>
            </a:r>
            <a:r>
              <a:rPr lang="en-US" altLang="zh-TW" dirty="0"/>
              <a:t>(12)</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76088" y="660400"/>
            <a:ext cx="9668742" cy="4807002"/>
          </a:xfrm>
        </p:spPr>
        <p:txBody>
          <a:bodyPr>
            <a:normAutofit/>
          </a:bodyPr>
          <a:lstStyle/>
          <a:p>
            <a:pPr marL="0" indent="0">
              <a:buNone/>
            </a:pPr>
            <a:r>
              <a:rPr lang="zh-TW" altLang="en-US" sz="2000" dirty="0"/>
              <a:t>設定</a:t>
            </a:r>
            <a:r>
              <a:rPr lang="en-US" altLang="zh-TW" sz="2000" dirty="0"/>
              <a:t>JSP</a:t>
            </a:r>
            <a:r>
              <a:rPr lang="zh-TW" altLang="en-US" sz="2000" dirty="0"/>
              <a:t>檔案編碼</a:t>
            </a:r>
            <a:endParaRPr lang="en-US" altLang="zh-TW" sz="2000" dirty="0"/>
          </a:p>
        </p:txBody>
      </p:sp>
      <p:pic>
        <p:nvPicPr>
          <p:cNvPr id="7" name="圖片 6">
            <a:extLst>
              <a:ext uri="{FF2B5EF4-FFF2-40B4-BE49-F238E27FC236}">
                <a16:creationId xmlns:a16="http://schemas.microsoft.com/office/drawing/2014/main" id="{524D764C-6670-494F-8FFC-40C8E3537F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66822" y="1169587"/>
            <a:ext cx="10670365" cy="5490791"/>
          </a:xfrm>
          <a:prstGeom prst="rect">
            <a:avLst/>
          </a:prstGeom>
        </p:spPr>
      </p:pic>
    </p:spTree>
    <p:extLst>
      <p:ext uri="{BB962C8B-B14F-4D97-AF65-F5344CB8AC3E}">
        <p14:creationId xmlns:p14="http://schemas.microsoft.com/office/powerpoint/2010/main" val="8604516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E208C0-E806-498B-AB05-FDEEAE0FF1EC}"/>
              </a:ext>
            </a:extLst>
          </p:cNvPr>
          <p:cNvSpPr>
            <a:spLocks noGrp="1"/>
          </p:cNvSpPr>
          <p:nvPr>
            <p:ph type="ctrTitle"/>
          </p:nvPr>
        </p:nvSpPr>
        <p:spPr>
          <a:xfrm>
            <a:off x="-339047" y="1633306"/>
            <a:ext cx="10828962" cy="2653836"/>
          </a:xfrm>
        </p:spPr>
        <p:txBody>
          <a:bodyPr>
            <a:normAutofit/>
          </a:bodyPr>
          <a:lstStyle/>
          <a:p>
            <a:pPr algn="ctr"/>
            <a:r>
              <a:rPr lang="zh-TW" altLang="en-US" dirty="0"/>
              <a:t>第三節</a:t>
            </a:r>
            <a:br>
              <a:rPr lang="en-US" altLang="zh-TW" dirty="0"/>
            </a:br>
            <a:r>
              <a:rPr lang="en-US" altLang="zh-TW" sz="5400" dirty="0"/>
              <a:t>Java</a:t>
            </a:r>
            <a:r>
              <a:rPr lang="zh-TW" altLang="en-US" sz="5400" dirty="0"/>
              <a:t>伺服器元件開發基礎架構</a:t>
            </a:r>
            <a:endParaRPr lang="zh-TW" altLang="en-US" b="1" dirty="0"/>
          </a:p>
        </p:txBody>
      </p:sp>
    </p:spTree>
    <p:extLst>
      <p:ext uri="{BB962C8B-B14F-4D97-AF65-F5344CB8AC3E}">
        <p14:creationId xmlns:p14="http://schemas.microsoft.com/office/powerpoint/2010/main" val="111852844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p:txBody>
          <a:bodyPr/>
          <a:lstStyle/>
          <a:p>
            <a:r>
              <a:rPr lang="en-US" altLang="zh-TW" sz="3600" dirty="0"/>
              <a:t>3-1 Web</a:t>
            </a:r>
            <a:r>
              <a:rPr lang="zh-TW" altLang="en-US" sz="3600" dirty="0"/>
              <a:t>檔案目錄組織架構</a:t>
            </a:r>
            <a:r>
              <a:rPr lang="en-US" altLang="zh-TW" sz="3600" dirty="0"/>
              <a:t>(1)</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77334" y="1441398"/>
            <a:ext cx="9668742" cy="4807002"/>
          </a:xfrm>
        </p:spPr>
        <p:txBody>
          <a:bodyPr>
            <a:normAutofit lnSpcReduction="10000"/>
          </a:bodyPr>
          <a:lstStyle/>
          <a:p>
            <a:r>
              <a:rPr lang="zh-TW" altLang="en-US" sz="2000" dirty="0"/>
              <a:t>當一個</a:t>
            </a:r>
            <a:r>
              <a:rPr lang="en-US" altLang="zh-TW" sz="2000" dirty="0"/>
              <a:t>Web</a:t>
            </a:r>
            <a:r>
              <a:rPr lang="zh-TW" altLang="en-US" sz="2000" dirty="0"/>
              <a:t>應用系統被部署到</a:t>
            </a:r>
            <a:r>
              <a:rPr lang="en-US" altLang="zh-TW" sz="2000" dirty="0"/>
              <a:t>Web</a:t>
            </a:r>
            <a:r>
              <a:rPr lang="zh-TW" altLang="en-US" sz="2000" dirty="0"/>
              <a:t>容器時，目錄架構必須符合以下格式</a:t>
            </a:r>
            <a:endParaRPr lang="en-US" altLang="zh-TW" sz="2000" dirty="0"/>
          </a:p>
          <a:p>
            <a:pPr marL="0" indent="0">
              <a:buNone/>
            </a:pPr>
            <a:r>
              <a:rPr lang="en-US" altLang="zh-TW" sz="2000" dirty="0"/>
              <a:t>Webapps/</a:t>
            </a:r>
          </a:p>
          <a:p>
            <a:pPr marL="457200" lvl="1" indent="0">
              <a:buNone/>
            </a:pPr>
            <a:r>
              <a:rPr lang="en-US" altLang="zh-TW" sz="2000" dirty="0"/>
              <a:t>|- </a:t>
            </a:r>
            <a:r>
              <a:rPr lang="en-US" altLang="zh-TW" sz="2000" dirty="0" err="1"/>
              <a:t>projectName</a:t>
            </a:r>
            <a:r>
              <a:rPr lang="en-US" altLang="zh-TW" sz="2000" dirty="0"/>
              <a:t>/</a:t>
            </a:r>
          </a:p>
          <a:p>
            <a:pPr marL="914400" lvl="2" indent="0">
              <a:buNone/>
            </a:pPr>
            <a:r>
              <a:rPr lang="en-US" altLang="zh-TW" sz="2000" dirty="0"/>
              <a:t>- xxx.html or </a:t>
            </a:r>
            <a:r>
              <a:rPr lang="en-US" altLang="zh-TW" sz="2000" dirty="0" err="1"/>
              <a:t>default.jsp</a:t>
            </a:r>
            <a:endParaRPr lang="en-US" altLang="zh-TW" sz="2000" dirty="0"/>
          </a:p>
          <a:p>
            <a:pPr marL="914400" lvl="2" indent="0">
              <a:buNone/>
            </a:pPr>
            <a:r>
              <a:rPr lang="en-US" altLang="zh-TW" sz="2000" dirty="0"/>
              <a:t>- </a:t>
            </a:r>
            <a:r>
              <a:rPr lang="zh-TW" altLang="en-US" sz="2000" dirty="0"/>
              <a:t>自訂目錄</a:t>
            </a:r>
            <a:r>
              <a:rPr lang="en-US" altLang="zh-TW" sz="2000" dirty="0"/>
              <a:t>/(</a:t>
            </a:r>
            <a:r>
              <a:rPr lang="en-US" altLang="zh-TW" sz="2000" dirty="0" err="1"/>
              <a:t>Ex:images</a:t>
            </a:r>
            <a:r>
              <a:rPr lang="zh-TW" altLang="en-US" sz="2000" dirty="0"/>
              <a:t>目錄、網頁目錄</a:t>
            </a:r>
            <a:r>
              <a:rPr lang="en-US" altLang="zh-TW" sz="2000" dirty="0"/>
              <a:t>)</a:t>
            </a:r>
          </a:p>
          <a:p>
            <a:pPr marL="914400" lvl="2" indent="0">
              <a:buNone/>
            </a:pPr>
            <a:r>
              <a:rPr lang="en-US" altLang="zh-TW" sz="2000" dirty="0"/>
              <a:t>- WEB-INF/</a:t>
            </a:r>
          </a:p>
          <a:p>
            <a:pPr marL="1371600" lvl="3" indent="0">
              <a:buNone/>
            </a:pPr>
            <a:r>
              <a:rPr lang="en-US" altLang="zh-TW" sz="2000" dirty="0"/>
              <a:t>- web.xml:</a:t>
            </a:r>
            <a:r>
              <a:rPr lang="zh-TW" altLang="en-US" sz="2000" dirty="0"/>
              <a:t>部署描述檔</a:t>
            </a:r>
            <a:r>
              <a:rPr lang="en-US" altLang="zh-TW" sz="2000" dirty="0"/>
              <a:t>DD(Deployment Descriptor)</a:t>
            </a:r>
          </a:p>
          <a:p>
            <a:pPr marL="1371600" lvl="3" indent="0">
              <a:buNone/>
            </a:pPr>
            <a:r>
              <a:rPr lang="en-US" altLang="zh-TW" sz="2000" dirty="0"/>
              <a:t>- classes/</a:t>
            </a:r>
          </a:p>
          <a:p>
            <a:pPr marL="1828800" lvl="4" indent="0">
              <a:buNone/>
            </a:pPr>
            <a:r>
              <a:rPr lang="en-US" altLang="zh-TW" sz="2000" dirty="0"/>
              <a:t>- </a:t>
            </a:r>
            <a:r>
              <a:rPr lang="en-US" altLang="zh-TW" sz="2000" dirty="0" err="1"/>
              <a:t>packagename</a:t>
            </a:r>
            <a:r>
              <a:rPr lang="en-US" altLang="zh-TW" sz="2000" dirty="0"/>
              <a:t>/</a:t>
            </a:r>
          </a:p>
          <a:p>
            <a:pPr marL="1828800" lvl="4" indent="0">
              <a:buNone/>
            </a:pPr>
            <a:r>
              <a:rPr lang="en-US" altLang="zh-TW" sz="2000" dirty="0"/>
              <a:t>   </a:t>
            </a:r>
            <a:r>
              <a:rPr lang="en-US" altLang="zh-TW" sz="2000" dirty="0" err="1"/>
              <a:t>xxx.class</a:t>
            </a:r>
            <a:r>
              <a:rPr lang="en-US" altLang="zh-TW" sz="2000" dirty="0"/>
              <a:t>:</a:t>
            </a:r>
            <a:r>
              <a:rPr lang="zh-TW" altLang="en-US" sz="2000" dirty="0"/>
              <a:t>放置類別檔的位置</a:t>
            </a:r>
            <a:endParaRPr lang="en-US" altLang="zh-TW" sz="2000" dirty="0"/>
          </a:p>
          <a:p>
            <a:pPr marL="1371600" lvl="3" indent="0">
              <a:buNone/>
            </a:pPr>
            <a:r>
              <a:rPr lang="en-US" altLang="zh-TW" sz="2000" dirty="0"/>
              <a:t>- lib/</a:t>
            </a:r>
          </a:p>
          <a:p>
            <a:pPr marL="1371600" lvl="3" indent="0">
              <a:buNone/>
            </a:pPr>
            <a:r>
              <a:rPr lang="en-US" altLang="zh-TW" sz="2000" dirty="0"/>
              <a:t>   xxx.jar:</a:t>
            </a:r>
            <a:r>
              <a:rPr lang="zh-TW" altLang="en-US" sz="2000" dirty="0"/>
              <a:t>放置</a:t>
            </a:r>
            <a:r>
              <a:rPr lang="en-US" altLang="zh-TW" sz="2000" dirty="0"/>
              <a:t>Jar Library</a:t>
            </a:r>
            <a:r>
              <a:rPr lang="zh-TW" altLang="en-US" sz="2000" dirty="0"/>
              <a:t>函數庫檔案的位置</a:t>
            </a:r>
            <a:endParaRPr lang="en-US" altLang="zh-TW" sz="2000" dirty="0"/>
          </a:p>
          <a:p>
            <a:endParaRPr lang="en-US" altLang="zh-TW" sz="2000" dirty="0"/>
          </a:p>
          <a:p>
            <a:pPr marL="0" indent="0">
              <a:buNone/>
            </a:pPr>
            <a:endParaRPr lang="en-US" altLang="zh-TW" sz="2000" dirty="0"/>
          </a:p>
        </p:txBody>
      </p:sp>
    </p:spTree>
    <p:extLst>
      <p:ext uri="{BB962C8B-B14F-4D97-AF65-F5344CB8AC3E}">
        <p14:creationId xmlns:p14="http://schemas.microsoft.com/office/powerpoint/2010/main" val="148512271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p:txBody>
          <a:bodyPr/>
          <a:lstStyle/>
          <a:p>
            <a:r>
              <a:rPr lang="en-US" altLang="zh-TW" sz="3600" dirty="0"/>
              <a:t>3-1 Web</a:t>
            </a:r>
            <a:r>
              <a:rPr lang="zh-TW" altLang="en-US" sz="3600" dirty="0"/>
              <a:t>檔案目錄組織架構</a:t>
            </a:r>
            <a:r>
              <a:rPr lang="en-US" altLang="zh-TW" sz="3600" dirty="0"/>
              <a:t>(2)</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77334" y="1441398"/>
            <a:ext cx="9668742" cy="4807002"/>
          </a:xfrm>
        </p:spPr>
        <p:txBody>
          <a:bodyPr>
            <a:normAutofit/>
          </a:bodyPr>
          <a:lstStyle/>
          <a:p>
            <a:r>
              <a:rPr lang="en-US" altLang="zh-TW" sz="2000" dirty="0"/>
              <a:t>Web</a:t>
            </a:r>
            <a:r>
              <a:rPr lang="zh-TW" altLang="en-US" sz="2000" dirty="0"/>
              <a:t>檔案目錄組織架構</a:t>
            </a:r>
            <a:endParaRPr lang="en-US" altLang="zh-TW" sz="2000" dirty="0"/>
          </a:p>
          <a:p>
            <a:pPr marL="857250" lvl="1" indent="-457200">
              <a:buFont typeface="+mj-lt"/>
              <a:buAutoNum type="arabicPeriod"/>
            </a:pPr>
            <a:r>
              <a:rPr lang="en-US" altLang="zh-TW" sz="2000" dirty="0"/>
              <a:t>static(</a:t>
            </a:r>
            <a:r>
              <a:rPr lang="zh-TW" altLang="en-US" sz="2000" dirty="0"/>
              <a:t>靜態</a:t>
            </a:r>
            <a:r>
              <a:rPr lang="en-US" altLang="zh-TW" sz="2000" dirty="0"/>
              <a:t>)Html</a:t>
            </a:r>
            <a:r>
              <a:rPr lang="zh-TW" altLang="en-US" sz="2000" dirty="0"/>
              <a:t>檔案儲存至</a:t>
            </a:r>
            <a:r>
              <a:rPr lang="en-US" altLang="zh-TW" sz="2000" dirty="0"/>
              <a:t>web</a:t>
            </a:r>
            <a:r>
              <a:rPr lang="zh-TW" altLang="en-US" sz="2000" dirty="0"/>
              <a:t>應用系統最上層目錄中</a:t>
            </a:r>
            <a:endParaRPr lang="en-US" altLang="zh-TW" sz="2000" dirty="0"/>
          </a:p>
          <a:p>
            <a:pPr marL="857250" lvl="1" indent="-457200">
              <a:buFont typeface="+mj-lt"/>
              <a:buAutoNum type="arabicPeriod"/>
            </a:pPr>
            <a:r>
              <a:rPr lang="en-US" altLang="zh-TW" sz="2000" dirty="0"/>
              <a:t>servlet</a:t>
            </a:r>
            <a:r>
              <a:rPr lang="zh-TW" altLang="en-US" sz="2000" dirty="0"/>
              <a:t>程式以及相關的類別檔必須放置在</a:t>
            </a:r>
            <a:r>
              <a:rPr lang="en-US" altLang="zh-TW" sz="2000" dirty="0"/>
              <a:t>WEB-INF/classes</a:t>
            </a:r>
            <a:r>
              <a:rPr lang="zh-TW" altLang="en-US" sz="2000" dirty="0"/>
              <a:t>目錄中</a:t>
            </a:r>
            <a:endParaRPr lang="en-US" altLang="zh-TW" sz="2000" dirty="0"/>
          </a:p>
          <a:p>
            <a:pPr marL="857250" lvl="1" indent="-457200">
              <a:buFont typeface="+mj-lt"/>
              <a:buAutoNum type="arabicPeriod"/>
            </a:pPr>
            <a:r>
              <a:rPr lang="en-US" altLang="zh-TW" sz="2000" dirty="0"/>
              <a:t>Java Archive(JAR)</a:t>
            </a:r>
            <a:r>
              <a:rPr lang="zh-TW" altLang="en-US" sz="2000" dirty="0"/>
              <a:t>檔案必須放置在</a:t>
            </a:r>
            <a:r>
              <a:rPr lang="en-US" altLang="zh-TW" sz="2000" dirty="0"/>
              <a:t>WEB-INF/lib</a:t>
            </a:r>
            <a:r>
              <a:rPr lang="zh-TW" altLang="en-US" sz="2000" dirty="0"/>
              <a:t>目錄中</a:t>
            </a:r>
            <a:endParaRPr lang="en-US" altLang="zh-TW" sz="2000" dirty="0"/>
          </a:p>
          <a:p>
            <a:pPr marL="857250" lvl="1" indent="-457200">
              <a:buFont typeface="+mj-lt"/>
              <a:buAutoNum type="arabicPeriod"/>
            </a:pPr>
            <a:r>
              <a:rPr lang="en-US" altLang="zh-TW" sz="2000" dirty="0"/>
              <a:t>Deployment Descriptor(DD)</a:t>
            </a:r>
            <a:r>
              <a:rPr lang="zh-TW" altLang="en-US" sz="2000" dirty="0"/>
              <a:t>部署描述檔必須放置在</a:t>
            </a:r>
            <a:r>
              <a:rPr lang="en-US" altLang="zh-TW" sz="2000" dirty="0"/>
              <a:t>WEB-INF</a:t>
            </a:r>
            <a:r>
              <a:rPr lang="zh-TW" altLang="en-US" sz="2000" dirty="0"/>
              <a:t>目錄中</a:t>
            </a:r>
            <a:endParaRPr lang="en-US" altLang="zh-TW" sz="2000" dirty="0"/>
          </a:p>
          <a:p>
            <a:pPr marL="0" indent="0">
              <a:buNone/>
            </a:pPr>
            <a:endParaRPr lang="en-US" altLang="zh-TW" sz="2000" dirty="0"/>
          </a:p>
        </p:txBody>
      </p:sp>
    </p:spTree>
    <p:extLst>
      <p:ext uri="{BB962C8B-B14F-4D97-AF65-F5344CB8AC3E}">
        <p14:creationId xmlns:p14="http://schemas.microsoft.com/office/powerpoint/2010/main" val="154890128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8596668" cy="1320800"/>
          </a:xfrm>
        </p:spPr>
        <p:txBody>
          <a:bodyPr/>
          <a:lstStyle/>
          <a:p>
            <a:r>
              <a:rPr lang="en-US" altLang="zh-TW" sz="3600" dirty="0"/>
              <a:t>Java Web(1)</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34273" y="660400"/>
            <a:ext cx="9668742" cy="6082650"/>
          </a:xfrm>
        </p:spPr>
        <p:txBody>
          <a:bodyPr>
            <a:normAutofit/>
          </a:bodyPr>
          <a:lstStyle/>
          <a:p>
            <a:r>
              <a:rPr lang="zh-TW" altLang="en-US" dirty="0">
                <a:latin typeface="+mj-ea"/>
                <a:ea typeface="+mj-ea"/>
              </a:rPr>
              <a:t>網路應用程式</a:t>
            </a:r>
            <a:r>
              <a:rPr lang="en-US" altLang="zh-TW" dirty="0">
                <a:latin typeface="+mj-ea"/>
                <a:ea typeface="+mj-ea"/>
              </a:rPr>
              <a:t>(</a:t>
            </a:r>
            <a:r>
              <a:rPr lang="en-US" altLang="zh-TW" b="0" i="0" dirty="0">
                <a:solidFill>
                  <a:srgbClr val="202124"/>
                </a:solidFill>
                <a:effectLst/>
                <a:latin typeface="+mj-ea"/>
                <a:ea typeface="+mj-ea"/>
              </a:rPr>
              <a:t>web application</a:t>
            </a:r>
            <a:r>
              <a:rPr lang="en-US" altLang="zh-TW" dirty="0">
                <a:latin typeface="+mj-ea"/>
                <a:ea typeface="+mj-ea"/>
              </a:rPr>
              <a:t>)</a:t>
            </a:r>
          </a:p>
          <a:p>
            <a:pPr marL="400050" lvl="1" indent="0">
              <a:buNone/>
            </a:pPr>
            <a:r>
              <a:rPr lang="zh-TW" altLang="en-US" sz="1800" dirty="0">
                <a:latin typeface="+mj-ea"/>
                <a:ea typeface="+mj-ea"/>
              </a:rPr>
              <a:t>由客戶端</a:t>
            </a:r>
            <a:r>
              <a:rPr lang="en-US" altLang="zh-TW" sz="1800" dirty="0">
                <a:latin typeface="+mj-ea"/>
                <a:ea typeface="+mj-ea"/>
              </a:rPr>
              <a:t>(client)</a:t>
            </a:r>
            <a:r>
              <a:rPr lang="zh-TW" altLang="en-US" sz="1800" dirty="0">
                <a:latin typeface="+mj-ea"/>
                <a:ea typeface="+mj-ea"/>
              </a:rPr>
              <a:t>與伺服端</a:t>
            </a:r>
            <a:r>
              <a:rPr lang="en-US" altLang="zh-TW" sz="1800" dirty="0">
                <a:latin typeface="+mj-ea"/>
                <a:ea typeface="+mj-ea"/>
              </a:rPr>
              <a:t>(server)</a:t>
            </a:r>
            <a:r>
              <a:rPr lang="zh-TW" altLang="en-US" sz="1800" dirty="0">
                <a:latin typeface="+mj-ea"/>
                <a:ea typeface="+mj-ea"/>
              </a:rPr>
              <a:t>組成的程式；原則上客戶端是指瀏覽器，伺服端則是指</a:t>
            </a:r>
            <a:r>
              <a:rPr lang="en-US" altLang="zh-TW" sz="1800" dirty="0">
                <a:latin typeface="+mj-ea"/>
                <a:ea typeface="+mj-ea"/>
              </a:rPr>
              <a:t>http</a:t>
            </a:r>
            <a:r>
              <a:rPr lang="zh-TW" altLang="en-US" sz="1800" dirty="0">
                <a:latin typeface="+mj-ea"/>
                <a:ea typeface="+mj-ea"/>
              </a:rPr>
              <a:t>伺服器以及運行在上頭的相關資源。</a:t>
            </a:r>
            <a:endParaRPr lang="en-US" altLang="zh-TW" sz="1800" dirty="0">
              <a:latin typeface="+mj-ea"/>
              <a:ea typeface="+mj-ea"/>
            </a:endParaRPr>
          </a:p>
          <a:p>
            <a:pPr marL="400050" lvl="1" indent="0">
              <a:buNone/>
            </a:pPr>
            <a:endParaRPr lang="en-US" altLang="zh-TW" sz="1800" dirty="0">
              <a:latin typeface="+mj-ea"/>
              <a:ea typeface="+mj-ea"/>
            </a:endParaRPr>
          </a:p>
          <a:p>
            <a:pPr marL="342900" lvl="1" indent="-342900"/>
            <a:r>
              <a:rPr lang="zh-TW" altLang="en-US" sz="1800" dirty="0">
                <a:latin typeface="+mj-ea"/>
                <a:ea typeface="+mj-ea"/>
              </a:rPr>
              <a:t>客戶端</a:t>
            </a:r>
            <a:r>
              <a:rPr lang="en-US" altLang="zh-TW" sz="1800" dirty="0">
                <a:latin typeface="+mj-ea"/>
                <a:ea typeface="+mj-ea"/>
              </a:rPr>
              <a:t>(</a:t>
            </a:r>
            <a:r>
              <a:rPr lang="zh-TW" altLang="en-US" sz="1800" dirty="0">
                <a:latin typeface="+mj-ea"/>
                <a:ea typeface="+mj-ea"/>
              </a:rPr>
              <a:t>瀏覽器</a:t>
            </a:r>
            <a:r>
              <a:rPr lang="en-US" altLang="zh-TW" sz="1800" dirty="0">
                <a:latin typeface="+mj-ea"/>
                <a:ea typeface="+mj-ea"/>
              </a:rPr>
              <a:t>)</a:t>
            </a:r>
          </a:p>
          <a:p>
            <a:pPr marL="0" lvl="1" indent="0">
              <a:buNone/>
            </a:pPr>
            <a:r>
              <a:rPr lang="en-US" altLang="zh-TW" sz="1800" dirty="0">
                <a:latin typeface="+mj-ea"/>
                <a:ea typeface="+mj-ea"/>
              </a:rPr>
              <a:t>	</a:t>
            </a:r>
            <a:r>
              <a:rPr lang="zh-TW" altLang="en-US" sz="1800" dirty="0">
                <a:latin typeface="+mj-ea"/>
                <a:ea typeface="+mj-ea"/>
              </a:rPr>
              <a:t>前端三劍客：</a:t>
            </a:r>
            <a:r>
              <a:rPr lang="en-US" altLang="zh-TW" sz="1800" dirty="0">
                <a:latin typeface="+mj-ea"/>
                <a:ea typeface="+mj-ea"/>
              </a:rPr>
              <a:t>HTML</a:t>
            </a:r>
            <a:r>
              <a:rPr lang="zh-TW" altLang="en-US" sz="1800" dirty="0">
                <a:latin typeface="+mj-ea"/>
                <a:ea typeface="+mj-ea"/>
              </a:rPr>
              <a:t>、</a:t>
            </a:r>
            <a:r>
              <a:rPr lang="en-US" altLang="zh-TW" sz="1800" dirty="0">
                <a:latin typeface="+mj-ea"/>
                <a:ea typeface="+mj-ea"/>
              </a:rPr>
              <a:t>CSS</a:t>
            </a:r>
            <a:r>
              <a:rPr lang="zh-TW" altLang="en-US" sz="1800" dirty="0">
                <a:latin typeface="+mj-ea"/>
                <a:ea typeface="+mj-ea"/>
              </a:rPr>
              <a:t>、</a:t>
            </a:r>
            <a:r>
              <a:rPr lang="en-US" altLang="zh-TW" sz="1800" dirty="0">
                <a:latin typeface="+mj-ea"/>
                <a:ea typeface="+mj-ea"/>
              </a:rPr>
              <a:t>JavaScript</a:t>
            </a:r>
            <a:r>
              <a:rPr lang="zh-TW" altLang="en-US" sz="1800" dirty="0">
                <a:latin typeface="+mj-ea"/>
                <a:ea typeface="+mj-ea"/>
              </a:rPr>
              <a:t>。</a:t>
            </a:r>
            <a:endParaRPr lang="en-US" altLang="zh-TW" sz="1800" dirty="0">
              <a:latin typeface="+mj-ea"/>
              <a:ea typeface="+mj-ea"/>
            </a:endParaRPr>
          </a:p>
          <a:p>
            <a:pPr marL="342900" lvl="1" indent="-342900"/>
            <a:endParaRPr lang="en-US" altLang="zh-TW" sz="1800" dirty="0">
              <a:latin typeface="+mj-ea"/>
              <a:ea typeface="+mj-ea"/>
            </a:endParaRPr>
          </a:p>
          <a:p>
            <a:pPr marL="342900" lvl="1" indent="-342900"/>
            <a:r>
              <a:rPr lang="zh-TW" altLang="en-US" sz="1800" dirty="0">
                <a:latin typeface="+mj-ea"/>
                <a:ea typeface="+mj-ea"/>
              </a:rPr>
              <a:t>伺服器端</a:t>
            </a:r>
            <a:r>
              <a:rPr lang="en-US" altLang="zh-TW" sz="1800" dirty="0">
                <a:latin typeface="+mj-ea"/>
                <a:ea typeface="+mj-ea"/>
              </a:rPr>
              <a:t>(Java Web)</a:t>
            </a:r>
          </a:p>
          <a:p>
            <a:pPr marL="400050" lvl="2" indent="0">
              <a:buNone/>
            </a:pPr>
            <a:r>
              <a:rPr lang="en-US" altLang="zh-TW" sz="1800" dirty="0">
                <a:latin typeface="+mj-ea"/>
                <a:ea typeface="+mj-ea"/>
              </a:rPr>
              <a:t>	</a:t>
            </a:r>
            <a:r>
              <a:rPr lang="zh-TW" altLang="en-US" sz="1800" dirty="0">
                <a:latin typeface="+mj-ea"/>
                <a:ea typeface="+mj-ea"/>
              </a:rPr>
              <a:t>使用</a:t>
            </a:r>
            <a:r>
              <a:rPr lang="en-US" altLang="zh-TW" sz="1800" dirty="0">
                <a:latin typeface="+mj-ea"/>
                <a:ea typeface="+mj-ea"/>
              </a:rPr>
              <a:t>Java</a:t>
            </a:r>
            <a:r>
              <a:rPr lang="zh-TW" altLang="en-US" sz="1800" dirty="0">
                <a:latin typeface="+mj-ea"/>
                <a:ea typeface="+mj-ea"/>
              </a:rPr>
              <a:t>語言撰寫的後端應用程式。</a:t>
            </a:r>
            <a:endParaRPr lang="en-US" altLang="zh-TW" sz="1800" dirty="0">
              <a:latin typeface="+mj-ea"/>
              <a:ea typeface="+mj-ea"/>
            </a:endParaRPr>
          </a:p>
          <a:p>
            <a:pPr marL="742950" lvl="2" indent="-342900">
              <a:buFont typeface="Wingdings" panose="05000000000000000000" pitchFamily="2" charset="2"/>
              <a:buChar char="l"/>
            </a:pPr>
            <a:r>
              <a:rPr lang="en-US" altLang="zh-TW" sz="1800" dirty="0">
                <a:latin typeface="+mj-ea"/>
                <a:ea typeface="+mj-ea"/>
              </a:rPr>
              <a:t>Servlet(Sever Applet)</a:t>
            </a:r>
          </a:p>
          <a:p>
            <a:pPr marL="857250" lvl="3" indent="0">
              <a:buNone/>
            </a:pPr>
            <a:r>
              <a:rPr lang="zh-TW" altLang="en-US" sz="1800" dirty="0">
                <a:latin typeface="+mj-ea"/>
                <a:ea typeface="+mj-ea"/>
              </a:rPr>
              <a:t>在伺服器端執行的</a:t>
            </a:r>
            <a:r>
              <a:rPr lang="en-US" altLang="zh-TW" sz="1800" dirty="0">
                <a:latin typeface="+mj-ea"/>
                <a:ea typeface="+mj-ea"/>
              </a:rPr>
              <a:t>JAVA</a:t>
            </a:r>
            <a:r>
              <a:rPr lang="zh-TW" altLang="en-US" sz="1800" dirty="0">
                <a:latin typeface="+mj-ea"/>
                <a:ea typeface="+mj-ea"/>
              </a:rPr>
              <a:t>程式。</a:t>
            </a:r>
            <a:endParaRPr lang="en-US" altLang="zh-TW" sz="1800" dirty="0">
              <a:latin typeface="+mj-ea"/>
              <a:ea typeface="+mj-ea"/>
            </a:endParaRPr>
          </a:p>
          <a:p>
            <a:pPr marL="742950" lvl="2" indent="-342900">
              <a:buFont typeface="Wingdings" panose="05000000000000000000" pitchFamily="2" charset="2"/>
              <a:buChar char="l"/>
            </a:pPr>
            <a:r>
              <a:rPr lang="en-US" altLang="zh-TW" sz="1800" dirty="0">
                <a:latin typeface="+mj-ea"/>
                <a:ea typeface="+mj-ea"/>
              </a:rPr>
              <a:t>JSP(</a:t>
            </a:r>
            <a:r>
              <a:rPr lang="en-US" altLang="zh-TW" sz="1800" dirty="0" err="1">
                <a:latin typeface="+mj-ea"/>
                <a:ea typeface="+mj-ea"/>
              </a:rPr>
              <a:t>JavaServer</a:t>
            </a:r>
            <a:r>
              <a:rPr lang="en-US" altLang="zh-TW" sz="1800" dirty="0">
                <a:latin typeface="+mj-ea"/>
                <a:ea typeface="+mj-ea"/>
              </a:rPr>
              <a:t> Pages )</a:t>
            </a:r>
          </a:p>
          <a:p>
            <a:pPr marL="857250" lvl="3" indent="0">
              <a:buNone/>
            </a:pPr>
            <a:r>
              <a:rPr lang="zh-TW" altLang="en-US" sz="1800" dirty="0">
                <a:latin typeface="+mj-ea"/>
                <a:ea typeface="+mj-ea"/>
              </a:rPr>
              <a:t>動態頁面，流程為</a:t>
            </a:r>
            <a:r>
              <a:rPr lang="en-US" altLang="zh-TW" sz="1800" dirty="0">
                <a:latin typeface="+mj-ea"/>
                <a:ea typeface="+mj-ea"/>
              </a:rPr>
              <a:t>JSP</a:t>
            </a:r>
            <a:r>
              <a:rPr lang="zh-TW" altLang="en-US" sz="1800" dirty="0">
                <a:latin typeface="+mj-ea"/>
                <a:ea typeface="+mj-ea"/>
              </a:rPr>
              <a:t>→</a:t>
            </a:r>
            <a:r>
              <a:rPr lang="en-US" altLang="zh-TW" sz="1800" dirty="0">
                <a:latin typeface="+mj-ea"/>
                <a:ea typeface="+mj-ea"/>
              </a:rPr>
              <a:t>Servlet</a:t>
            </a:r>
            <a:r>
              <a:rPr lang="zh-TW" altLang="en-US" sz="1800" dirty="0">
                <a:latin typeface="+mj-ea"/>
                <a:ea typeface="+mj-ea"/>
              </a:rPr>
              <a:t>→</a:t>
            </a:r>
            <a:r>
              <a:rPr lang="en-US" altLang="zh-TW" sz="1800" dirty="0">
                <a:latin typeface="+mj-ea"/>
                <a:ea typeface="+mj-ea"/>
              </a:rPr>
              <a:t>HTML</a:t>
            </a:r>
            <a:r>
              <a:rPr lang="zh-TW" altLang="en-US" sz="1800" dirty="0">
                <a:latin typeface="+mj-ea"/>
                <a:ea typeface="+mj-ea"/>
              </a:rPr>
              <a:t>，在此只需知道</a:t>
            </a:r>
            <a:r>
              <a:rPr lang="en-US" altLang="zh-TW" sz="1800" dirty="0">
                <a:latin typeface="+mj-ea"/>
                <a:ea typeface="+mj-ea"/>
              </a:rPr>
              <a:t>JSP</a:t>
            </a:r>
            <a:r>
              <a:rPr lang="zh-TW" altLang="en-US" sz="1800" dirty="0">
                <a:latin typeface="+mj-ea"/>
                <a:ea typeface="+mj-ea"/>
              </a:rPr>
              <a:t>與</a:t>
            </a:r>
            <a:r>
              <a:rPr lang="en-US" altLang="zh-TW" sz="1800" dirty="0">
                <a:latin typeface="+mj-ea"/>
                <a:ea typeface="+mj-ea"/>
              </a:rPr>
              <a:t>Servlet</a:t>
            </a:r>
            <a:r>
              <a:rPr lang="zh-TW" altLang="en-US" sz="1800" dirty="0">
                <a:latin typeface="+mj-ea"/>
                <a:ea typeface="+mj-ea"/>
              </a:rPr>
              <a:t>為一體兩面即可。</a:t>
            </a:r>
            <a:endParaRPr lang="en-US" altLang="zh-TW" sz="1800" dirty="0">
              <a:latin typeface="+mj-ea"/>
              <a:ea typeface="+mj-ea"/>
            </a:endParaRPr>
          </a:p>
          <a:p>
            <a:pPr marL="400050" lvl="1" indent="0">
              <a:buNone/>
            </a:pPr>
            <a:endParaRPr lang="en-US" altLang="zh-TW" sz="1800" dirty="0">
              <a:latin typeface="+mj-ea"/>
              <a:ea typeface="+mj-ea"/>
            </a:endParaRPr>
          </a:p>
        </p:txBody>
      </p:sp>
    </p:spTree>
    <p:extLst>
      <p:ext uri="{BB962C8B-B14F-4D97-AF65-F5344CB8AC3E}">
        <p14:creationId xmlns:p14="http://schemas.microsoft.com/office/powerpoint/2010/main" val="405805952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9309147" cy="1320800"/>
          </a:xfrm>
        </p:spPr>
        <p:txBody>
          <a:bodyPr/>
          <a:lstStyle/>
          <a:p>
            <a:r>
              <a:rPr lang="en-US" altLang="zh-TW" sz="3600" dirty="0"/>
              <a:t>3-2 </a:t>
            </a:r>
            <a:r>
              <a:rPr lang="zh-TW" altLang="en-US" sz="3600" dirty="0"/>
              <a:t>動態網頁</a:t>
            </a:r>
            <a:r>
              <a:rPr lang="en-US" altLang="zh-TW" sz="3600" dirty="0"/>
              <a:t>JAVA Servlet</a:t>
            </a:r>
            <a:r>
              <a:rPr lang="zh-TW" altLang="en-US" sz="3600" dirty="0"/>
              <a:t>開發與設計架構</a:t>
            </a:r>
            <a:r>
              <a:rPr lang="en-US" altLang="zh-TW" sz="3600" dirty="0"/>
              <a:t>(1)</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77334" y="1441398"/>
            <a:ext cx="8148167" cy="4807002"/>
          </a:xfrm>
        </p:spPr>
        <p:txBody>
          <a:bodyPr>
            <a:normAutofit/>
          </a:bodyPr>
          <a:lstStyle/>
          <a:p>
            <a:pPr marL="0" indent="0">
              <a:buNone/>
            </a:pPr>
            <a:r>
              <a:rPr lang="zh-TW" altLang="en-US" sz="2000" dirty="0"/>
              <a:t>部署描述檔</a:t>
            </a:r>
            <a:r>
              <a:rPr lang="en-US" altLang="zh-TW" sz="2000" dirty="0"/>
              <a:t>DD(Deployment Descriptor)</a:t>
            </a:r>
          </a:p>
          <a:p>
            <a:r>
              <a:rPr lang="zh-TW" altLang="en-US" sz="2000" dirty="0"/>
              <a:t>放置在</a:t>
            </a:r>
            <a:r>
              <a:rPr lang="en-US" altLang="zh-TW" sz="2000" dirty="0"/>
              <a:t>WEB-INF</a:t>
            </a:r>
            <a:r>
              <a:rPr lang="zh-TW" altLang="en-US" sz="2000" dirty="0"/>
              <a:t>下的</a:t>
            </a:r>
            <a:r>
              <a:rPr lang="en-US" altLang="zh-TW" sz="2000" dirty="0"/>
              <a:t>web.xml</a:t>
            </a:r>
            <a:r>
              <a:rPr lang="zh-TW" altLang="en-US" sz="2000" dirty="0"/>
              <a:t>，用來配置各種文件。</a:t>
            </a:r>
            <a:endParaRPr lang="en-US" altLang="zh-TW" sz="2000" dirty="0"/>
          </a:p>
          <a:p>
            <a:r>
              <a:rPr lang="zh-TW" altLang="en-US" sz="2000" dirty="0"/>
              <a:t>可配置</a:t>
            </a:r>
            <a:r>
              <a:rPr lang="en-US" altLang="zh-TW" sz="2000" dirty="0"/>
              <a:t>Servlet(</a:t>
            </a:r>
            <a:r>
              <a:rPr lang="zh-TW" altLang="en-US" sz="2000" dirty="0"/>
              <a:t>伺服器端程式</a:t>
            </a:r>
            <a:r>
              <a:rPr lang="en-US" altLang="zh-TW" sz="2000" dirty="0"/>
              <a:t>)</a:t>
            </a:r>
            <a:r>
              <a:rPr lang="zh-TW" altLang="en-US" sz="2000" dirty="0"/>
              <a:t>、</a:t>
            </a:r>
            <a:r>
              <a:rPr lang="en-US" altLang="zh-TW" sz="2000" dirty="0"/>
              <a:t>Filter(</a:t>
            </a:r>
            <a:r>
              <a:rPr lang="zh-TW" altLang="en-US" sz="2000" dirty="0"/>
              <a:t>過濾器</a:t>
            </a:r>
            <a:r>
              <a:rPr lang="en-US" altLang="zh-TW" sz="2000" dirty="0"/>
              <a:t>)</a:t>
            </a:r>
            <a:r>
              <a:rPr lang="zh-TW" altLang="en-US" sz="2000" dirty="0"/>
              <a:t>、</a:t>
            </a:r>
            <a:r>
              <a:rPr lang="en-US" altLang="zh-TW" sz="2000" dirty="0"/>
              <a:t>Listener(</a:t>
            </a:r>
            <a:r>
              <a:rPr lang="zh-TW" altLang="en-US" sz="2000" dirty="0"/>
              <a:t>監聽器</a:t>
            </a:r>
            <a:r>
              <a:rPr lang="en-US" altLang="zh-TW" sz="2000" dirty="0"/>
              <a:t>)</a:t>
            </a:r>
            <a:r>
              <a:rPr lang="zh-TW" altLang="en-US" sz="2000" dirty="0"/>
              <a:t>、</a:t>
            </a:r>
            <a:r>
              <a:rPr lang="en-US" altLang="zh-TW" sz="2000" dirty="0"/>
              <a:t>context-param(</a:t>
            </a:r>
            <a:r>
              <a:rPr lang="zh-TW" altLang="en-US" sz="2000" dirty="0"/>
              <a:t>初始參數</a:t>
            </a:r>
            <a:r>
              <a:rPr lang="en-US" altLang="zh-TW" sz="2000" dirty="0"/>
              <a:t>)</a:t>
            </a:r>
            <a:r>
              <a:rPr lang="zh-TW" altLang="en-US" sz="2000" dirty="0"/>
              <a:t>、首頁</a:t>
            </a:r>
            <a:r>
              <a:rPr lang="en-US" altLang="zh-TW" sz="2000" dirty="0"/>
              <a:t>…</a:t>
            </a:r>
            <a:r>
              <a:rPr lang="zh-TW" altLang="en-US" sz="2000" dirty="0"/>
              <a:t>等等。</a:t>
            </a:r>
            <a:endParaRPr lang="en-US" altLang="zh-TW" sz="2000" dirty="0"/>
          </a:p>
        </p:txBody>
      </p:sp>
    </p:spTree>
    <p:extLst>
      <p:ext uri="{BB962C8B-B14F-4D97-AF65-F5344CB8AC3E}">
        <p14:creationId xmlns:p14="http://schemas.microsoft.com/office/powerpoint/2010/main" val="76950947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9309147" cy="1320800"/>
          </a:xfrm>
        </p:spPr>
        <p:txBody>
          <a:bodyPr/>
          <a:lstStyle/>
          <a:p>
            <a:r>
              <a:rPr lang="en-US" altLang="zh-TW" sz="3600" dirty="0"/>
              <a:t>3-2 </a:t>
            </a:r>
            <a:r>
              <a:rPr lang="zh-TW" altLang="en-US" sz="3600" dirty="0"/>
              <a:t>動態網頁</a:t>
            </a:r>
            <a:r>
              <a:rPr lang="en-US" altLang="zh-TW" sz="3600" dirty="0"/>
              <a:t>JAVA Servlet</a:t>
            </a:r>
            <a:r>
              <a:rPr lang="zh-TW" altLang="en-US" sz="3600" dirty="0"/>
              <a:t>開發與設計架構</a:t>
            </a:r>
            <a:r>
              <a:rPr lang="en-US" altLang="zh-TW" sz="3600" dirty="0"/>
              <a:t>(2)</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77334" y="1441398"/>
            <a:ext cx="8148167" cy="4807002"/>
          </a:xfrm>
        </p:spPr>
        <p:txBody>
          <a:bodyPr>
            <a:normAutofit/>
          </a:bodyPr>
          <a:lstStyle/>
          <a:p>
            <a:pPr marL="0" indent="0">
              <a:buNone/>
            </a:pPr>
            <a:r>
              <a:rPr lang="zh-TW" altLang="en-US" sz="2000" dirty="0"/>
              <a:t>開發</a:t>
            </a:r>
            <a:r>
              <a:rPr lang="en-US" altLang="zh-TW" sz="2000" dirty="0"/>
              <a:t>Java Servlet</a:t>
            </a:r>
            <a:r>
              <a:rPr lang="zh-TW" altLang="en-US" sz="2000" dirty="0"/>
              <a:t>程式</a:t>
            </a:r>
            <a:endParaRPr lang="en-US" altLang="zh-TW" sz="2000" dirty="0"/>
          </a:p>
          <a:p>
            <a:r>
              <a:rPr lang="en-US" altLang="zh-TW" sz="2000" dirty="0"/>
              <a:t>Java Servlet</a:t>
            </a:r>
            <a:r>
              <a:rPr lang="zh-TW" altLang="en-US" sz="2000" dirty="0"/>
              <a:t>是在伺服器端執行的</a:t>
            </a:r>
            <a:r>
              <a:rPr lang="en-US" altLang="zh-TW" sz="2000" dirty="0"/>
              <a:t>Java</a:t>
            </a:r>
            <a:r>
              <a:rPr lang="zh-TW" altLang="en-US" sz="2000" dirty="0"/>
              <a:t>程式，透過啟動一個符合</a:t>
            </a:r>
            <a:r>
              <a:rPr lang="en-US" altLang="zh-TW" sz="2000" dirty="0"/>
              <a:t>Java EE</a:t>
            </a:r>
            <a:r>
              <a:rPr lang="zh-TW" altLang="en-US" sz="2000" dirty="0"/>
              <a:t>規格的</a:t>
            </a:r>
            <a:r>
              <a:rPr lang="en-US" altLang="zh-TW" sz="2000" dirty="0"/>
              <a:t>Web Container(</a:t>
            </a:r>
            <a:r>
              <a:rPr lang="en-US" altLang="zh-TW" sz="2000" dirty="0" err="1"/>
              <a:t>Ex:Tomcat</a:t>
            </a:r>
            <a:r>
              <a:rPr lang="en-US" altLang="zh-TW" sz="2000" dirty="0"/>
              <a:t>)</a:t>
            </a:r>
            <a:r>
              <a:rPr lang="zh-TW" altLang="en-US" sz="2000" dirty="0"/>
              <a:t>，提供所有的</a:t>
            </a:r>
            <a:r>
              <a:rPr lang="en-US" altLang="zh-TW" sz="2000" dirty="0"/>
              <a:t>Servlet</a:t>
            </a:r>
            <a:r>
              <a:rPr lang="zh-TW" altLang="en-US" sz="2000" dirty="0"/>
              <a:t>程式在容器所提供的環境內執行</a:t>
            </a:r>
            <a:endParaRPr lang="en-US" altLang="zh-TW" sz="2000" dirty="0"/>
          </a:p>
          <a:p>
            <a:r>
              <a:rPr lang="zh-TW" altLang="en-US" sz="2000" dirty="0"/>
              <a:t>所有</a:t>
            </a:r>
            <a:r>
              <a:rPr lang="en-US" altLang="zh-TW" sz="2000" dirty="0"/>
              <a:t>Servlet</a:t>
            </a:r>
            <a:r>
              <a:rPr lang="zh-TW" altLang="en-US" sz="2000" dirty="0"/>
              <a:t>必須繼承自</a:t>
            </a:r>
            <a:r>
              <a:rPr lang="en-US" altLang="zh-TW" sz="2000" dirty="0" err="1"/>
              <a:t>javax.servlet.Servlet</a:t>
            </a:r>
            <a:r>
              <a:rPr lang="zh-TW" altLang="en-US" sz="2000" dirty="0"/>
              <a:t>介面</a:t>
            </a:r>
            <a:endParaRPr lang="en-US" altLang="zh-TW" sz="2000" dirty="0"/>
          </a:p>
          <a:p>
            <a:r>
              <a:rPr lang="zh-TW" altLang="en-US" sz="2000" dirty="0"/>
              <a:t>定義在</a:t>
            </a:r>
            <a:r>
              <a:rPr lang="en-US" altLang="zh-TW" sz="2000" dirty="0" err="1"/>
              <a:t>javax.servlet</a:t>
            </a:r>
            <a:r>
              <a:rPr lang="zh-TW" altLang="en-US" sz="2000" dirty="0"/>
              <a:t>與</a:t>
            </a:r>
            <a:r>
              <a:rPr lang="en-US" altLang="zh-TW" sz="2000" dirty="0" err="1"/>
              <a:t>javax.servlet.http</a:t>
            </a:r>
            <a:r>
              <a:rPr lang="zh-TW" altLang="en-US" sz="2000" dirty="0"/>
              <a:t> </a:t>
            </a:r>
            <a:r>
              <a:rPr lang="en-US" altLang="zh-TW" sz="2000" dirty="0"/>
              <a:t>package</a:t>
            </a:r>
          </a:p>
        </p:txBody>
      </p:sp>
    </p:spTree>
    <p:extLst>
      <p:ext uri="{BB962C8B-B14F-4D97-AF65-F5344CB8AC3E}">
        <p14:creationId xmlns:p14="http://schemas.microsoft.com/office/powerpoint/2010/main" val="19501719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9309147" cy="1320800"/>
          </a:xfrm>
        </p:spPr>
        <p:txBody>
          <a:bodyPr/>
          <a:lstStyle/>
          <a:p>
            <a:r>
              <a:rPr lang="en-US" altLang="zh-TW" sz="3600" dirty="0"/>
              <a:t>3-2 </a:t>
            </a:r>
            <a:r>
              <a:rPr lang="zh-TW" altLang="en-US" sz="3600" dirty="0"/>
              <a:t>動態網頁</a:t>
            </a:r>
            <a:r>
              <a:rPr lang="en-US" altLang="zh-TW" sz="3600" dirty="0"/>
              <a:t>JAVA Servlet</a:t>
            </a:r>
            <a:r>
              <a:rPr lang="zh-TW" altLang="en-US" sz="3600" dirty="0"/>
              <a:t>開發與設計架構</a:t>
            </a:r>
            <a:r>
              <a:rPr lang="en-US" altLang="zh-TW" sz="3600" dirty="0"/>
              <a:t>(3)</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77334" y="1441398"/>
            <a:ext cx="8148167" cy="4807002"/>
          </a:xfrm>
        </p:spPr>
        <p:txBody>
          <a:bodyPr>
            <a:normAutofit/>
          </a:bodyPr>
          <a:lstStyle/>
          <a:p>
            <a:r>
              <a:rPr lang="zh-TW" altLang="en-US" sz="2000" dirty="0"/>
              <a:t>定義在</a:t>
            </a:r>
            <a:r>
              <a:rPr lang="en-US" altLang="zh-TW" sz="2000" dirty="0" err="1"/>
              <a:t>javax.servlet</a:t>
            </a:r>
            <a:r>
              <a:rPr lang="zh-TW" altLang="en-US" sz="2000" dirty="0"/>
              <a:t>與</a:t>
            </a:r>
            <a:r>
              <a:rPr lang="en-US" altLang="zh-TW" sz="2000" dirty="0" err="1"/>
              <a:t>javax.servlet.http</a:t>
            </a:r>
            <a:r>
              <a:rPr lang="zh-TW" altLang="en-US" sz="2000" dirty="0"/>
              <a:t> </a:t>
            </a:r>
            <a:r>
              <a:rPr lang="en-US" altLang="zh-TW" sz="2000" dirty="0"/>
              <a:t>package</a:t>
            </a:r>
          </a:p>
        </p:txBody>
      </p:sp>
      <p:sp>
        <p:nvSpPr>
          <p:cNvPr id="4" name="矩形: 圓角 3">
            <a:extLst>
              <a:ext uri="{FF2B5EF4-FFF2-40B4-BE49-F238E27FC236}">
                <a16:creationId xmlns:a16="http://schemas.microsoft.com/office/drawing/2014/main" id="{7E07A1EE-D674-4CD8-8F5C-A7E3BAFFA407}"/>
              </a:ext>
            </a:extLst>
          </p:cNvPr>
          <p:cNvSpPr/>
          <p:nvPr/>
        </p:nvSpPr>
        <p:spPr>
          <a:xfrm>
            <a:off x="924675" y="2393593"/>
            <a:ext cx="2280862" cy="719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&lt;interface&gt;</a:t>
            </a:r>
          </a:p>
          <a:p>
            <a:pPr algn="ctr"/>
            <a:r>
              <a:rPr lang="en-US" altLang="zh-TW" dirty="0"/>
              <a:t>ServletRequest</a:t>
            </a:r>
            <a:endParaRPr lang="zh-TW" altLang="en-US" dirty="0"/>
          </a:p>
        </p:txBody>
      </p:sp>
      <p:sp>
        <p:nvSpPr>
          <p:cNvPr id="6" name="矩形: 圓角 5">
            <a:extLst>
              <a:ext uri="{FF2B5EF4-FFF2-40B4-BE49-F238E27FC236}">
                <a16:creationId xmlns:a16="http://schemas.microsoft.com/office/drawing/2014/main" id="{56465BD2-B90E-48BC-A663-0E6F5A45D161}"/>
              </a:ext>
            </a:extLst>
          </p:cNvPr>
          <p:cNvSpPr/>
          <p:nvPr/>
        </p:nvSpPr>
        <p:spPr>
          <a:xfrm>
            <a:off x="3815138" y="2393592"/>
            <a:ext cx="2280862" cy="719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&lt;interface&gt;</a:t>
            </a:r>
          </a:p>
          <a:p>
            <a:pPr algn="ctr"/>
            <a:r>
              <a:rPr lang="en-US" altLang="zh-TW" dirty="0"/>
              <a:t>Servlet</a:t>
            </a:r>
            <a:endParaRPr lang="zh-TW" altLang="en-US" dirty="0"/>
          </a:p>
        </p:txBody>
      </p:sp>
      <p:sp>
        <p:nvSpPr>
          <p:cNvPr id="8" name="矩形: 圓角 7">
            <a:extLst>
              <a:ext uri="{FF2B5EF4-FFF2-40B4-BE49-F238E27FC236}">
                <a16:creationId xmlns:a16="http://schemas.microsoft.com/office/drawing/2014/main" id="{77E30995-8391-4A33-9571-B5B1E4D66928}"/>
              </a:ext>
            </a:extLst>
          </p:cNvPr>
          <p:cNvSpPr/>
          <p:nvPr/>
        </p:nvSpPr>
        <p:spPr>
          <a:xfrm>
            <a:off x="6705603" y="2402602"/>
            <a:ext cx="2280862" cy="719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&lt;interface&gt;</a:t>
            </a:r>
          </a:p>
          <a:p>
            <a:pPr algn="ctr"/>
            <a:r>
              <a:rPr lang="en-US" altLang="zh-TW" dirty="0" err="1"/>
              <a:t>ServletResponse</a:t>
            </a:r>
            <a:endParaRPr lang="zh-TW" altLang="en-US" dirty="0"/>
          </a:p>
        </p:txBody>
      </p:sp>
      <p:sp>
        <p:nvSpPr>
          <p:cNvPr id="10" name="矩形: 圓角 9">
            <a:extLst>
              <a:ext uri="{FF2B5EF4-FFF2-40B4-BE49-F238E27FC236}">
                <a16:creationId xmlns:a16="http://schemas.microsoft.com/office/drawing/2014/main" id="{97273451-4217-46BD-B10D-A0101C0DEB24}"/>
              </a:ext>
            </a:extLst>
          </p:cNvPr>
          <p:cNvSpPr/>
          <p:nvPr/>
        </p:nvSpPr>
        <p:spPr>
          <a:xfrm>
            <a:off x="924675" y="3844899"/>
            <a:ext cx="2280862" cy="719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&lt;interface&gt;</a:t>
            </a:r>
          </a:p>
          <a:p>
            <a:pPr algn="ctr"/>
            <a:r>
              <a:rPr lang="en-US" altLang="zh-TW" sz="1700" dirty="0" err="1"/>
              <a:t>HttpServletRequest</a:t>
            </a:r>
            <a:endParaRPr lang="zh-TW" altLang="en-US" sz="1700" dirty="0"/>
          </a:p>
        </p:txBody>
      </p:sp>
      <p:sp>
        <p:nvSpPr>
          <p:cNvPr id="12" name="矩形: 圓角 11">
            <a:extLst>
              <a:ext uri="{FF2B5EF4-FFF2-40B4-BE49-F238E27FC236}">
                <a16:creationId xmlns:a16="http://schemas.microsoft.com/office/drawing/2014/main" id="{4DF805FA-F5C2-48BB-BD42-233B33939A96}"/>
              </a:ext>
            </a:extLst>
          </p:cNvPr>
          <p:cNvSpPr/>
          <p:nvPr/>
        </p:nvSpPr>
        <p:spPr>
          <a:xfrm>
            <a:off x="3815138" y="3844898"/>
            <a:ext cx="2280862" cy="719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&lt;abstract&gt;</a:t>
            </a:r>
          </a:p>
          <a:p>
            <a:pPr algn="ctr"/>
            <a:r>
              <a:rPr lang="en-US" altLang="zh-TW" sz="1800" dirty="0" err="1"/>
              <a:t>GenericServlet</a:t>
            </a:r>
            <a:endParaRPr lang="zh-TW" altLang="en-US" dirty="0"/>
          </a:p>
        </p:txBody>
      </p:sp>
      <p:sp>
        <p:nvSpPr>
          <p:cNvPr id="14" name="矩形: 圓角 13">
            <a:extLst>
              <a:ext uri="{FF2B5EF4-FFF2-40B4-BE49-F238E27FC236}">
                <a16:creationId xmlns:a16="http://schemas.microsoft.com/office/drawing/2014/main" id="{A2E23312-941C-49EF-BB6C-50055C962D97}"/>
              </a:ext>
            </a:extLst>
          </p:cNvPr>
          <p:cNvSpPr/>
          <p:nvPr/>
        </p:nvSpPr>
        <p:spPr>
          <a:xfrm>
            <a:off x="6700463" y="3844897"/>
            <a:ext cx="2280862" cy="719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&lt;interface&gt;</a:t>
            </a:r>
          </a:p>
          <a:p>
            <a:pPr algn="ctr"/>
            <a:r>
              <a:rPr lang="en-US" altLang="zh-TW" sz="1700" dirty="0" err="1"/>
              <a:t>HttpServletResponse</a:t>
            </a:r>
            <a:endParaRPr lang="zh-TW" altLang="en-US" sz="1700" dirty="0"/>
          </a:p>
        </p:txBody>
      </p:sp>
      <p:sp>
        <p:nvSpPr>
          <p:cNvPr id="16" name="矩形: 圓角 15">
            <a:extLst>
              <a:ext uri="{FF2B5EF4-FFF2-40B4-BE49-F238E27FC236}">
                <a16:creationId xmlns:a16="http://schemas.microsoft.com/office/drawing/2014/main" id="{4016C0D2-13E5-4B56-BBFF-5C7DB717A618}"/>
              </a:ext>
            </a:extLst>
          </p:cNvPr>
          <p:cNvSpPr/>
          <p:nvPr/>
        </p:nvSpPr>
        <p:spPr>
          <a:xfrm>
            <a:off x="3815138" y="5296204"/>
            <a:ext cx="2280862" cy="719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t>HttpServlet</a:t>
            </a:r>
            <a:endParaRPr lang="en-US" altLang="zh-TW" dirty="0"/>
          </a:p>
        </p:txBody>
      </p:sp>
      <p:cxnSp>
        <p:nvCxnSpPr>
          <p:cNvPr id="18" name="直線單箭頭接點 17">
            <a:extLst>
              <a:ext uri="{FF2B5EF4-FFF2-40B4-BE49-F238E27FC236}">
                <a16:creationId xmlns:a16="http://schemas.microsoft.com/office/drawing/2014/main" id="{2032CDE2-654A-45A8-AB90-72D2901195D6}"/>
              </a:ext>
            </a:extLst>
          </p:cNvPr>
          <p:cNvCxnSpPr>
            <a:cxnSpLocks/>
          </p:cNvCxnSpPr>
          <p:nvPr/>
        </p:nvCxnSpPr>
        <p:spPr>
          <a:xfrm flipV="1">
            <a:off x="2065106" y="3213243"/>
            <a:ext cx="0" cy="493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8FA88BB4-6DFC-4FFD-9014-989F02A6081D}"/>
              </a:ext>
            </a:extLst>
          </p:cNvPr>
          <p:cNvCxnSpPr>
            <a:cxnSpLocks/>
          </p:cNvCxnSpPr>
          <p:nvPr/>
        </p:nvCxnSpPr>
        <p:spPr>
          <a:xfrm flipV="1">
            <a:off x="4953857" y="3213243"/>
            <a:ext cx="0" cy="493445"/>
          </a:xfrm>
          <a:prstGeom prst="straightConnector1">
            <a:avLst/>
          </a:prstGeom>
          <a:ln>
            <a:solidFill>
              <a:schemeClr val="accent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B249EA4C-7313-49F5-82FF-FE0CA54D47B2}"/>
              </a:ext>
            </a:extLst>
          </p:cNvPr>
          <p:cNvCxnSpPr>
            <a:cxnSpLocks/>
          </p:cNvCxnSpPr>
          <p:nvPr/>
        </p:nvCxnSpPr>
        <p:spPr>
          <a:xfrm flipV="1">
            <a:off x="7840894" y="3219236"/>
            <a:ext cx="0" cy="493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1B127A71-CFFE-45E1-BF12-57F34E759B11}"/>
              </a:ext>
            </a:extLst>
          </p:cNvPr>
          <p:cNvCxnSpPr>
            <a:cxnSpLocks/>
          </p:cNvCxnSpPr>
          <p:nvPr/>
        </p:nvCxnSpPr>
        <p:spPr>
          <a:xfrm flipV="1">
            <a:off x="4953857" y="4680735"/>
            <a:ext cx="0" cy="493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365620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9309147" cy="1320800"/>
          </a:xfrm>
        </p:spPr>
        <p:txBody>
          <a:bodyPr/>
          <a:lstStyle/>
          <a:p>
            <a:r>
              <a:rPr lang="en-US" altLang="zh-TW" sz="3600" dirty="0"/>
              <a:t>3-2 </a:t>
            </a:r>
            <a:r>
              <a:rPr lang="zh-TW" altLang="en-US" sz="3600" dirty="0"/>
              <a:t>動態網頁</a:t>
            </a:r>
            <a:r>
              <a:rPr lang="en-US" altLang="zh-TW" sz="3600" dirty="0"/>
              <a:t>JAVA Servlet</a:t>
            </a:r>
            <a:r>
              <a:rPr lang="zh-TW" altLang="en-US" sz="3600" dirty="0"/>
              <a:t>開發與設計架構</a:t>
            </a:r>
            <a:r>
              <a:rPr lang="en-US" altLang="zh-TW" sz="3600" dirty="0"/>
              <a:t>(4)</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77334" y="1441398"/>
            <a:ext cx="8148167" cy="4807002"/>
          </a:xfrm>
        </p:spPr>
        <p:txBody>
          <a:bodyPr>
            <a:normAutofit/>
          </a:bodyPr>
          <a:lstStyle/>
          <a:p>
            <a:pPr marL="0" indent="0">
              <a:buNone/>
            </a:pPr>
            <a:r>
              <a:rPr lang="zh-TW" altLang="en-US" sz="2000" dirty="0"/>
              <a:t>開發</a:t>
            </a:r>
            <a:r>
              <a:rPr lang="en-US" altLang="zh-TW" sz="2000" dirty="0"/>
              <a:t>Java Servlet</a:t>
            </a:r>
            <a:r>
              <a:rPr lang="zh-TW" altLang="en-US" sz="2000" dirty="0"/>
              <a:t>程式的主要方法</a:t>
            </a:r>
            <a:endParaRPr lang="en-US" altLang="zh-TW" sz="2000" dirty="0"/>
          </a:p>
          <a:p>
            <a:r>
              <a:rPr lang="en-US" altLang="zh-TW" sz="2000" dirty="0"/>
              <a:t>extends </a:t>
            </a:r>
            <a:r>
              <a:rPr lang="en-US" altLang="zh-TW" sz="2000" dirty="0" err="1"/>
              <a:t>HttpServlet</a:t>
            </a:r>
            <a:r>
              <a:rPr lang="zh-TW" altLang="en-US" sz="2000" dirty="0"/>
              <a:t>類別</a:t>
            </a:r>
            <a:endParaRPr lang="en-US" altLang="zh-TW" sz="2000" dirty="0"/>
          </a:p>
          <a:p>
            <a:pPr marL="400050" lvl="1" indent="0">
              <a:buNone/>
            </a:pPr>
            <a:r>
              <a:rPr lang="zh-TW" altLang="en-US" sz="2000" dirty="0"/>
              <a:t>需要</a:t>
            </a:r>
            <a:r>
              <a:rPr lang="en-US" altLang="zh-TW" sz="2000" dirty="0"/>
              <a:t>override</a:t>
            </a:r>
            <a:r>
              <a:rPr lang="zh-TW" altLang="en-US" sz="2000" dirty="0"/>
              <a:t> </a:t>
            </a:r>
            <a:r>
              <a:rPr lang="en-US" altLang="zh-TW" sz="2000" dirty="0" err="1"/>
              <a:t>doGet</a:t>
            </a:r>
            <a:r>
              <a:rPr lang="en-US" altLang="zh-TW" sz="2000" dirty="0"/>
              <a:t>()</a:t>
            </a:r>
            <a:r>
              <a:rPr lang="zh-TW" altLang="en-US" sz="2000" dirty="0"/>
              <a:t>或</a:t>
            </a:r>
            <a:r>
              <a:rPr lang="en-US" altLang="zh-TW" sz="2000" dirty="0" err="1"/>
              <a:t>doPost</a:t>
            </a:r>
            <a:r>
              <a:rPr lang="en-US" altLang="zh-TW" sz="2000" dirty="0"/>
              <a:t>()</a:t>
            </a:r>
            <a:r>
              <a:rPr lang="zh-TW" altLang="en-US" sz="2000" dirty="0"/>
              <a:t>方法</a:t>
            </a:r>
            <a:endParaRPr lang="en-US" altLang="zh-TW" sz="2000" dirty="0"/>
          </a:p>
        </p:txBody>
      </p:sp>
    </p:spTree>
    <p:extLst>
      <p:ext uri="{BB962C8B-B14F-4D97-AF65-F5344CB8AC3E}">
        <p14:creationId xmlns:p14="http://schemas.microsoft.com/office/powerpoint/2010/main" val="212862050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9309147" cy="1320800"/>
          </a:xfrm>
        </p:spPr>
        <p:txBody>
          <a:bodyPr/>
          <a:lstStyle/>
          <a:p>
            <a:r>
              <a:rPr lang="en-US" altLang="zh-TW" sz="3600" dirty="0"/>
              <a:t>3-2 </a:t>
            </a:r>
            <a:r>
              <a:rPr lang="zh-TW" altLang="en-US" sz="3600" dirty="0"/>
              <a:t>動態網頁</a:t>
            </a:r>
            <a:r>
              <a:rPr lang="en-US" altLang="zh-TW" sz="3600" dirty="0"/>
              <a:t>JAVA Servlet</a:t>
            </a:r>
            <a:r>
              <a:rPr lang="zh-TW" altLang="en-US" sz="3600" dirty="0"/>
              <a:t>開發與設計架構</a:t>
            </a:r>
            <a:r>
              <a:rPr lang="en-US" altLang="zh-TW" sz="3600" dirty="0"/>
              <a:t>(5)</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77334" y="1441398"/>
            <a:ext cx="9467693" cy="5339546"/>
          </a:xfrm>
        </p:spPr>
        <p:txBody>
          <a:bodyPr>
            <a:normAutofit/>
          </a:bodyPr>
          <a:lstStyle/>
          <a:p>
            <a:pPr marL="0" indent="0">
              <a:buNone/>
            </a:pPr>
            <a:r>
              <a:rPr lang="en-US" altLang="zh-TW" sz="2000" dirty="0"/>
              <a:t>extends </a:t>
            </a:r>
            <a:r>
              <a:rPr lang="en-US" altLang="zh-TW" sz="2000" dirty="0" err="1"/>
              <a:t>HttpServlet</a:t>
            </a:r>
            <a:r>
              <a:rPr lang="zh-TW" altLang="en-US" sz="2000" dirty="0"/>
              <a:t>類別</a:t>
            </a:r>
            <a:endParaRPr lang="en-US" altLang="zh-TW" sz="2000" dirty="0"/>
          </a:p>
          <a:p>
            <a:r>
              <a:rPr lang="zh-TW" altLang="en-US" sz="2000" dirty="0"/>
              <a:t>需要</a:t>
            </a:r>
            <a:r>
              <a:rPr lang="en-US" altLang="zh-TW" sz="2000" dirty="0"/>
              <a:t>override(</a:t>
            </a:r>
            <a:r>
              <a:rPr lang="zh-TW" altLang="en-US" sz="2000" dirty="0"/>
              <a:t>改寫</a:t>
            </a:r>
            <a:r>
              <a:rPr lang="en-US" altLang="zh-TW" sz="2000" dirty="0"/>
              <a:t>)</a:t>
            </a:r>
            <a:r>
              <a:rPr lang="zh-TW" altLang="en-US" sz="2000" dirty="0"/>
              <a:t> </a:t>
            </a:r>
            <a:r>
              <a:rPr lang="en-US" altLang="zh-TW" sz="2000" dirty="0" err="1"/>
              <a:t>doGet</a:t>
            </a:r>
            <a:r>
              <a:rPr lang="en-US" altLang="zh-TW" sz="2000" dirty="0"/>
              <a:t>()</a:t>
            </a:r>
            <a:r>
              <a:rPr lang="zh-TW" altLang="en-US" sz="2000" dirty="0"/>
              <a:t>或者</a:t>
            </a:r>
            <a:r>
              <a:rPr lang="en-US" altLang="zh-TW" sz="2000" dirty="0" err="1"/>
              <a:t>doPost</a:t>
            </a:r>
            <a:r>
              <a:rPr lang="en-US" altLang="zh-TW" sz="2000" dirty="0"/>
              <a:t>()</a:t>
            </a:r>
            <a:r>
              <a:rPr lang="zh-TW" altLang="en-US" sz="2000" dirty="0"/>
              <a:t>方法</a:t>
            </a:r>
            <a:endParaRPr lang="en-US" altLang="zh-TW" sz="2000" dirty="0"/>
          </a:p>
          <a:p>
            <a:pPr marL="0" indent="0">
              <a:buNone/>
            </a:pPr>
            <a:r>
              <a:rPr lang="zh-TW" altLang="en-US" sz="2000" dirty="0"/>
              <a:t>範例：</a:t>
            </a:r>
            <a:endParaRPr lang="en-US" altLang="zh-TW" sz="2000" dirty="0"/>
          </a:p>
          <a:p>
            <a:pPr marL="0" indent="0">
              <a:buNone/>
            </a:pPr>
            <a:r>
              <a:rPr lang="en-US" altLang="zh-TW" sz="2000" dirty="0">
                <a:latin typeface="Consolas" panose="020B0609020204030204" pitchFamily="49" charset="0"/>
              </a:rPr>
              <a:t>Public class </a:t>
            </a:r>
            <a:r>
              <a:rPr lang="en-US" altLang="zh-TW" sz="2000" dirty="0" err="1">
                <a:latin typeface="Consolas" panose="020B0609020204030204" pitchFamily="49" charset="0"/>
              </a:rPr>
              <a:t>TestHttpServlet</a:t>
            </a:r>
            <a:r>
              <a:rPr lang="en-US" altLang="zh-TW" sz="2000" dirty="0">
                <a:latin typeface="Consolas" panose="020B0609020204030204" pitchFamily="49" charset="0"/>
              </a:rPr>
              <a:t> extends </a:t>
            </a:r>
            <a:r>
              <a:rPr lang="en-US" altLang="zh-TW" sz="2000" dirty="0" err="1">
                <a:latin typeface="Consolas" panose="020B0609020204030204" pitchFamily="49" charset="0"/>
              </a:rPr>
              <a:t>HttpServlet</a:t>
            </a:r>
            <a:r>
              <a:rPr lang="en-US" altLang="zh-TW" sz="2000" dirty="0">
                <a:latin typeface="Consolas" panose="020B0609020204030204" pitchFamily="49" charset="0"/>
              </a:rPr>
              <a:t> {</a:t>
            </a:r>
          </a:p>
          <a:p>
            <a:pPr marL="400050" lvl="1" indent="0">
              <a:buNone/>
            </a:pPr>
            <a:r>
              <a:rPr lang="en-US" altLang="zh-TW" sz="1800" dirty="0">
                <a:latin typeface="Consolas" panose="020B0609020204030204" pitchFamily="49" charset="0"/>
              </a:rPr>
              <a:t>public void </a:t>
            </a:r>
            <a:r>
              <a:rPr lang="en-US" altLang="zh-TW" sz="1800" dirty="0" err="1">
                <a:latin typeface="Consolas" panose="020B0609020204030204" pitchFamily="49" charset="0"/>
              </a:rPr>
              <a:t>doGet</a:t>
            </a:r>
            <a:r>
              <a:rPr lang="en-US" altLang="zh-TW" sz="1800" dirty="0">
                <a:latin typeface="Consolas" panose="020B0609020204030204" pitchFamily="49" charset="0"/>
              </a:rPr>
              <a:t>()(</a:t>
            </a:r>
            <a:r>
              <a:rPr lang="en-US" altLang="zh-TW" sz="1800" dirty="0" err="1">
                <a:latin typeface="Consolas" panose="020B0609020204030204" pitchFamily="49" charset="0"/>
              </a:rPr>
              <a:t>HttpServletRequest</a:t>
            </a:r>
            <a:r>
              <a:rPr lang="en-US" altLang="zh-TW" sz="1800" dirty="0">
                <a:latin typeface="Consolas" panose="020B0609020204030204" pitchFamily="49" charset="0"/>
              </a:rPr>
              <a:t> req, </a:t>
            </a:r>
            <a:r>
              <a:rPr lang="en-US" altLang="zh-TW" sz="1800" dirty="0" err="1">
                <a:latin typeface="Consolas" panose="020B0609020204030204" pitchFamily="49" charset="0"/>
              </a:rPr>
              <a:t>HttpServletResponse</a:t>
            </a:r>
            <a:r>
              <a:rPr lang="en-US" altLang="zh-TW" sz="1800" dirty="0">
                <a:latin typeface="Consolas" panose="020B0609020204030204" pitchFamily="49" charset="0"/>
              </a:rPr>
              <a:t> res) throws </a:t>
            </a:r>
            <a:r>
              <a:rPr lang="en-US" altLang="zh-TW" sz="1800" dirty="0" err="1">
                <a:latin typeface="Consolas" panose="020B0609020204030204" pitchFamily="49" charset="0"/>
              </a:rPr>
              <a:t>ServletException</a:t>
            </a:r>
            <a:r>
              <a:rPr lang="en-US" altLang="zh-TW" sz="1800" dirty="0">
                <a:latin typeface="Consolas" panose="020B0609020204030204" pitchFamily="49" charset="0"/>
              </a:rPr>
              <a:t>, </a:t>
            </a:r>
            <a:r>
              <a:rPr lang="en-US" altLang="zh-TW" sz="1800" dirty="0" err="1">
                <a:latin typeface="Consolas" panose="020B0609020204030204" pitchFamily="49" charset="0"/>
              </a:rPr>
              <a:t>IOException</a:t>
            </a:r>
            <a:r>
              <a:rPr lang="en-US" altLang="zh-TW" sz="1800" dirty="0">
                <a:latin typeface="Consolas" panose="020B0609020204030204" pitchFamily="49" charset="0"/>
              </a:rPr>
              <a:t> {</a:t>
            </a:r>
          </a:p>
          <a:p>
            <a:pPr marL="400050" lvl="1" indent="0">
              <a:buNone/>
            </a:pPr>
            <a:r>
              <a:rPr lang="en-US" altLang="zh-TW" sz="1800" dirty="0">
                <a:latin typeface="Consolas" panose="020B0609020204030204" pitchFamily="49" charset="0"/>
              </a:rPr>
              <a:t>//…</a:t>
            </a:r>
            <a:r>
              <a:rPr lang="zh-TW" altLang="en-US" sz="1800" dirty="0">
                <a:latin typeface="Consolas" panose="020B0609020204030204" pitchFamily="49" charset="0"/>
              </a:rPr>
              <a:t>略</a:t>
            </a:r>
            <a:endParaRPr lang="en-US" altLang="zh-TW" sz="1800" dirty="0">
              <a:latin typeface="Consolas" panose="020B0609020204030204" pitchFamily="49" charset="0"/>
            </a:endParaRPr>
          </a:p>
          <a:p>
            <a:pPr marL="400050" lvl="1" indent="0">
              <a:buNone/>
            </a:pPr>
            <a:r>
              <a:rPr lang="en-US" altLang="zh-TW" sz="1800" dirty="0">
                <a:latin typeface="Consolas" panose="020B0609020204030204" pitchFamily="49" charset="0"/>
              </a:rPr>
              <a:t>	}</a:t>
            </a:r>
          </a:p>
          <a:p>
            <a:pPr marL="400050" lvl="1" indent="0">
              <a:buNone/>
            </a:pPr>
            <a:r>
              <a:rPr lang="en-US" altLang="zh-TW" sz="1800" dirty="0">
                <a:latin typeface="Consolas" panose="020B0609020204030204" pitchFamily="49" charset="0"/>
              </a:rPr>
              <a:t>public void </a:t>
            </a:r>
            <a:r>
              <a:rPr lang="en-US" altLang="zh-TW" sz="1800" dirty="0" err="1">
                <a:latin typeface="Consolas" panose="020B0609020204030204" pitchFamily="49" charset="0"/>
              </a:rPr>
              <a:t>doPost</a:t>
            </a:r>
            <a:r>
              <a:rPr lang="en-US" altLang="zh-TW" sz="1800" dirty="0">
                <a:latin typeface="Consolas" panose="020B0609020204030204" pitchFamily="49" charset="0"/>
              </a:rPr>
              <a:t>()(</a:t>
            </a:r>
            <a:r>
              <a:rPr lang="en-US" altLang="zh-TW" sz="1800" dirty="0" err="1">
                <a:latin typeface="Consolas" panose="020B0609020204030204" pitchFamily="49" charset="0"/>
              </a:rPr>
              <a:t>HttpServletRequest</a:t>
            </a:r>
            <a:r>
              <a:rPr lang="en-US" altLang="zh-TW" sz="1800" dirty="0">
                <a:latin typeface="Consolas" panose="020B0609020204030204" pitchFamily="49" charset="0"/>
              </a:rPr>
              <a:t> req, </a:t>
            </a:r>
            <a:r>
              <a:rPr lang="en-US" altLang="zh-TW" sz="1800" dirty="0" err="1">
                <a:latin typeface="Consolas" panose="020B0609020204030204" pitchFamily="49" charset="0"/>
              </a:rPr>
              <a:t>HttpServletResponse</a:t>
            </a:r>
            <a:r>
              <a:rPr lang="en-US" altLang="zh-TW" sz="1800" dirty="0">
                <a:latin typeface="Consolas" panose="020B0609020204030204" pitchFamily="49" charset="0"/>
              </a:rPr>
              <a:t> res) throws </a:t>
            </a:r>
            <a:r>
              <a:rPr lang="en-US" altLang="zh-TW" sz="1800" dirty="0" err="1">
                <a:latin typeface="Consolas" panose="020B0609020204030204" pitchFamily="49" charset="0"/>
              </a:rPr>
              <a:t>ServletException</a:t>
            </a:r>
            <a:r>
              <a:rPr lang="en-US" altLang="zh-TW" sz="1800" dirty="0">
                <a:latin typeface="Consolas" panose="020B0609020204030204" pitchFamily="49" charset="0"/>
              </a:rPr>
              <a:t>, </a:t>
            </a:r>
            <a:r>
              <a:rPr lang="en-US" altLang="zh-TW" sz="1800" dirty="0" err="1">
                <a:latin typeface="Consolas" panose="020B0609020204030204" pitchFamily="49" charset="0"/>
              </a:rPr>
              <a:t>IOException</a:t>
            </a:r>
            <a:r>
              <a:rPr lang="en-US" altLang="zh-TW" sz="1800" dirty="0">
                <a:latin typeface="Consolas" panose="020B0609020204030204" pitchFamily="49" charset="0"/>
              </a:rPr>
              <a:t> {</a:t>
            </a:r>
          </a:p>
          <a:p>
            <a:pPr marL="400050" lvl="1" indent="0">
              <a:buNone/>
            </a:pPr>
            <a:r>
              <a:rPr lang="en-US" altLang="zh-TW" sz="1800" dirty="0">
                <a:latin typeface="Consolas" panose="020B0609020204030204" pitchFamily="49" charset="0"/>
              </a:rPr>
              <a:t>//…</a:t>
            </a:r>
            <a:r>
              <a:rPr lang="zh-TW" altLang="en-US" sz="1800" dirty="0">
                <a:latin typeface="Consolas" panose="020B0609020204030204" pitchFamily="49" charset="0"/>
              </a:rPr>
              <a:t>略</a:t>
            </a:r>
            <a:endParaRPr lang="en-US" altLang="zh-TW" sz="1800" dirty="0">
              <a:latin typeface="Consolas" panose="020B0609020204030204" pitchFamily="49" charset="0"/>
            </a:endParaRPr>
          </a:p>
          <a:p>
            <a:pPr marL="400050" lvl="1" indent="0">
              <a:buNone/>
            </a:pPr>
            <a:r>
              <a:rPr lang="en-US" altLang="zh-TW" sz="1800" dirty="0">
                <a:latin typeface="Consolas" panose="020B0609020204030204" pitchFamily="49" charset="0"/>
              </a:rPr>
              <a:t>	}</a:t>
            </a:r>
          </a:p>
          <a:p>
            <a:pPr marL="0" indent="0">
              <a:buNone/>
            </a:pPr>
            <a:r>
              <a:rPr lang="en-US" altLang="zh-TW" sz="2000" dirty="0">
                <a:latin typeface="Consolas" panose="020B0609020204030204" pitchFamily="49" charset="0"/>
              </a:rPr>
              <a:t>}</a:t>
            </a:r>
          </a:p>
        </p:txBody>
      </p:sp>
    </p:spTree>
    <p:extLst>
      <p:ext uri="{BB962C8B-B14F-4D97-AF65-F5344CB8AC3E}">
        <p14:creationId xmlns:p14="http://schemas.microsoft.com/office/powerpoint/2010/main" val="129820768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9309147" cy="1320800"/>
          </a:xfrm>
        </p:spPr>
        <p:txBody>
          <a:bodyPr/>
          <a:lstStyle/>
          <a:p>
            <a:r>
              <a:rPr lang="en-US" altLang="zh-TW" sz="3600" dirty="0"/>
              <a:t>3-2 </a:t>
            </a:r>
            <a:r>
              <a:rPr lang="zh-TW" altLang="en-US" sz="3600" dirty="0"/>
              <a:t>動態網頁</a:t>
            </a:r>
            <a:r>
              <a:rPr lang="en-US" altLang="zh-TW" sz="3600" dirty="0"/>
              <a:t>JAVA Servlet</a:t>
            </a:r>
            <a:r>
              <a:rPr lang="zh-TW" altLang="en-US" sz="3600" dirty="0"/>
              <a:t>開發與設計架構</a:t>
            </a:r>
            <a:r>
              <a:rPr lang="en-US" altLang="zh-TW" sz="3600" dirty="0"/>
              <a:t>(6)</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48563" y="1441398"/>
            <a:ext cx="9915320" cy="4807002"/>
          </a:xfrm>
        </p:spPr>
        <p:txBody>
          <a:bodyPr>
            <a:normAutofit/>
          </a:bodyPr>
          <a:lstStyle/>
          <a:p>
            <a:pPr marL="0" indent="0">
              <a:buNone/>
            </a:pPr>
            <a:r>
              <a:rPr lang="zh-TW" altLang="en-US" sz="2000" dirty="0"/>
              <a:t>部署描述檔</a:t>
            </a:r>
            <a:r>
              <a:rPr lang="en-US" altLang="zh-TW" sz="2000" dirty="0"/>
              <a:t>web.xml </a:t>
            </a:r>
            <a:r>
              <a:rPr lang="zh-TW" altLang="en-US" sz="2000" dirty="0"/>
              <a:t>設定方式：</a:t>
            </a:r>
            <a:endParaRPr lang="en-US" altLang="zh-TW" sz="2000" dirty="0"/>
          </a:p>
          <a:p>
            <a:r>
              <a:rPr lang="zh-TW" altLang="en-US" sz="2000" dirty="0"/>
              <a:t>在</a:t>
            </a:r>
            <a:r>
              <a:rPr lang="en-US" altLang="zh-TW" sz="2000" dirty="0"/>
              <a:t>web.xml</a:t>
            </a:r>
            <a:r>
              <a:rPr lang="zh-TW" altLang="en-US" sz="2000" dirty="0"/>
              <a:t>內定義</a:t>
            </a:r>
            <a:r>
              <a:rPr lang="en-US" altLang="zh-TW" sz="2000" dirty="0"/>
              <a:t>Servlet</a:t>
            </a:r>
            <a:r>
              <a:rPr lang="zh-TW" altLang="en-US" sz="2000" dirty="0"/>
              <a:t>時必須使用一對</a:t>
            </a:r>
            <a:r>
              <a:rPr lang="en-US" altLang="zh-TW" sz="2000" dirty="0"/>
              <a:t>&lt;servlet&gt;</a:t>
            </a:r>
            <a:r>
              <a:rPr lang="zh-TW" altLang="en-US" sz="2000" dirty="0"/>
              <a:t>與</a:t>
            </a:r>
            <a:r>
              <a:rPr lang="en-US" altLang="zh-TW" sz="2000" dirty="0"/>
              <a:t>&lt;servlet-mapping&gt;</a:t>
            </a:r>
            <a:r>
              <a:rPr lang="zh-TW" altLang="en-US" sz="2000" dirty="0"/>
              <a:t>標籤</a:t>
            </a:r>
            <a:endParaRPr lang="en-US" altLang="zh-TW" sz="2000" dirty="0"/>
          </a:p>
          <a:p>
            <a:pPr marL="400050" lvl="1" indent="0">
              <a:buNone/>
            </a:pPr>
            <a:r>
              <a:rPr lang="en-US" altLang="zh-TW" sz="2000" dirty="0"/>
              <a:t>1.&lt;servlet&gt;</a:t>
            </a:r>
            <a:r>
              <a:rPr lang="zh-TW" altLang="en-US" sz="2000" dirty="0"/>
              <a:t>標籤必須包含下列兩個標籤</a:t>
            </a:r>
            <a:endParaRPr lang="en-US" altLang="zh-TW" sz="2000" dirty="0"/>
          </a:p>
          <a:p>
            <a:pPr marL="857250" lvl="2" indent="0">
              <a:buNone/>
            </a:pPr>
            <a:r>
              <a:rPr lang="en-US" altLang="zh-TW" sz="2000" dirty="0"/>
              <a:t>&lt;servlet-name&gt;</a:t>
            </a:r>
            <a:r>
              <a:rPr lang="zh-TW" altLang="en-US" sz="2000" dirty="0"/>
              <a:t>設定自訂</a:t>
            </a:r>
            <a:r>
              <a:rPr lang="en-US" altLang="zh-TW" sz="2000" dirty="0"/>
              <a:t>Servlet</a:t>
            </a:r>
            <a:r>
              <a:rPr lang="zh-TW" altLang="en-US" sz="2000" dirty="0"/>
              <a:t>註冊名稱，不可重複</a:t>
            </a:r>
            <a:endParaRPr lang="en-US" altLang="zh-TW" sz="2000" dirty="0"/>
          </a:p>
          <a:p>
            <a:pPr marL="857250" lvl="2" indent="0">
              <a:buNone/>
            </a:pPr>
            <a:r>
              <a:rPr lang="en-US" altLang="zh-TW" sz="2000" dirty="0"/>
              <a:t>&lt;servlet-class&gt;</a:t>
            </a:r>
            <a:r>
              <a:rPr lang="zh-TW" altLang="en-US" sz="2000" dirty="0"/>
              <a:t>設定類別路徑完整名稱</a:t>
            </a:r>
            <a:r>
              <a:rPr lang="en-US" altLang="zh-TW" sz="2000" dirty="0"/>
              <a:t>(</a:t>
            </a:r>
            <a:r>
              <a:rPr lang="en-US" altLang="zh-TW" sz="2000" dirty="0" err="1"/>
              <a:t>fullyQaulifyName</a:t>
            </a:r>
            <a:r>
              <a:rPr lang="en-US" altLang="zh-TW" sz="2000" dirty="0"/>
              <a:t>)</a:t>
            </a:r>
          </a:p>
          <a:p>
            <a:pPr marL="400050" lvl="1" indent="0">
              <a:buNone/>
            </a:pPr>
            <a:r>
              <a:rPr lang="en-US" altLang="zh-TW" sz="2000" dirty="0"/>
              <a:t>2.&lt;servlet-mapping&gt;</a:t>
            </a:r>
            <a:r>
              <a:rPr lang="zh-TW" altLang="en-US" sz="2000" dirty="0"/>
              <a:t>標籤必須包含下列兩個標籤</a:t>
            </a:r>
            <a:endParaRPr lang="en-US" altLang="zh-TW" sz="2000" dirty="0"/>
          </a:p>
          <a:p>
            <a:pPr marL="857250" lvl="2" indent="0">
              <a:buNone/>
            </a:pPr>
            <a:r>
              <a:rPr lang="en-US" altLang="zh-TW" sz="2000" dirty="0"/>
              <a:t>&lt;servlet-name&gt;</a:t>
            </a:r>
            <a:r>
              <a:rPr lang="zh-TW" altLang="en-US" sz="2000" dirty="0"/>
              <a:t>對應於</a:t>
            </a:r>
            <a:r>
              <a:rPr lang="en-US" altLang="zh-TW" sz="2000" dirty="0"/>
              <a:t>&lt;servlet&gt;</a:t>
            </a:r>
            <a:r>
              <a:rPr lang="zh-TW" altLang="en-US" sz="2000" dirty="0"/>
              <a:t>標籤的名稱</a:t>
            </a:r>
            <a:endParaRPr lang="en-US" altLang="zh-TW" sz="2000" dirty="0"/>
          </a:p>
          <a:p>
            <a:pPr marL="857250" lvl="2" indent="0">
              <a:buNone/>
            </a:pPr>
            <a:r>
              <a:rPr lang="en-US" altLang="zh-TW" sz="2000" dirty="0"/>
              <a:t>&lt;</a:t>
            </a:r>
            <a:r>
              <a:rPr lang="en-US" altLang="zh-TW" sz="2000" dirty="0" err="1"/>
              <a:t>url</a:t>
            </a:r>
            <a:r>
              <a:rPr lang="en-US" altLang="zh-TW" sz="2000" dirty="0"/>
              <a:t>-pattern&gt;</a:t>
            </a:r>
            <a:r>
              <a:rPr lang="zh-TW" altLang="en-US" sz="2000" dirty="0"/>
              <a:t>設定自訂的邏輯名稱</a:t>
            </a:r>
            <a:r>
              <a:rPr lang="en-US" altLang="zh-TW" sz="2000" dirty="0"/>
              <a:t>(URL</a:t>
            </a:r>
            <a:r>
              <a:rPr lang="zh-TW" altLang="en-US" sz="2000" dirty="0"/>
              <a:t>路徑公開的呼叫名稱</a:t>
            </a:r>
            <a:r>
              <a:rPr lang="en-US" altLang="zh-TW" sz="2000" dirty="0"/>
              <a:t>)</a:t>
            </a:r>
            <a:r>
              <a:rPr lang="zh-TW" altLang="en-US" sz="2000" dirty="0"/>
              <a:t>，必須以</a:t>
            </a:r>
            <a:r>
              <a:rPr lang="en-US" altLang="zh-TW" sz="2000" dirty="0"/>
              <a:t>/</a:t>
            </a:r>
            <a:r>
              <a:rPr lang="zh-TW" altLang="en-US" sz="2000" dirty="0"/>
              <a:t>當開頭</a:t>
            </a:r>
            <a:endParaRPr lang="en-US" altLang="zh-TW" sz="2000" dirty="0"/>
          </a:p>
          <a:p>
            <a:pPr marL="0" indent="0">
              <a:buNone/>
            </a:pPr>
            <a:endParaRPr lang="en-US" altLang="zh-TW" sz="2000" dirty="0"/>
          </a:p>
          <a:p>
            <a:pPr marL="0" indent="0">
              <a:buNone/>
            </a:pPr>
            <a:endParaRPr lang="en-US" altLang="zh-TW" sz="2000" dirty="0"/>
          </a:p>
        </p:txBody>
      </p:sp>
    </p:spTree>
    <p:extLst>
      <p:ext uri="{BB962C8B-B14F-4D97-AF65-F5344CB8AC3E}">
        <p14:creationId xmlns:p14="http://schemas.microsoft.com/office/powerpoint/2010/main" val="418515070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9309147" cy="1320800"/>
          </a:xfrm>
        </p:spPr>
        <p:txBody>
          <a:bodyPr/>
          <a:lstStyle/>
          <a:p>
            <a:r>
              <a:rPr lang="en-US" altLang="zh-TW" sz="3600" dirty="0"/>
              <a:t>3-2 </a:t>
            </a:r>
            <a:r>
              <a:rPr lang="zh-TW" altLang="en-US" sz="3600" dirty="0"/>
              <a:t>動態網頁</a:t>
            </a:r>
            <a:r>
              <a:rPr lang="en-US" altLang="zh-TW" sz="3600" dirty="0"/>
              <a:t>JAVA Servlet</a:t>
            </a:r>
            <a:r>
              <a:rPr lang="zh-TW" altLang="en-US" sz="3600" dirty="0"/>
              <a:t>開發與設計架構</a:t>
            </a:r>
            <a:r>
              <a:rPr lang="en-US" altLang="zh-TW" sz="3600" dirty="0"/>
              <a:t>(7)</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48563" y="1441398"/>
            <a:ext cx="9915320" cy="4807002"/>
          </a:xfrm>
        </p:spPr>
        <p:txBody>
          <a:bodyPr>
            <a:normAutofit/>
          </a:bodyPr>
          <a:lstStyle/>
          <a:p>
            <a:pPr marL="0" indent="0">
              <a:buNone/>
            </a:pPr>
            <a:r>
              <a:rPr lang="zh-TW" altLang="en-US" sz="2000" dirty="0"/>
              <a:t>部署描述檔</a:t>
            </a:r>
            <a:r>
              <a:rPr lang="en-US" altLang="zh-TW" sz="2000" dirty="0"/>
              <a:t>web.xml </a:t>
            </a:r>
            <a:r>
              <a:rPr lang="zh-TW" altLang="en-US" sz="2000" dirty="0"/>
              <a:t>設定方式：</a:t>
            </a:r>
            <a:endParaRPr lang="en-US" altLang="zh-TW" sz="2000" dirty="0"/>
          </a:p>
          <a:p>
            <a:r>
              <a:rPr lang="zh-TW" altLang="en-US" sz="2000" dirty="0"/>
              <a:t>在</a:t>
            </a:r>
            <a:r>
              <a:rPr lang="en-US" altLang="zh-TW" sz="2000" dirty="0"/>
              <a:t>web.xml</a:t>
            </a:r>
            <a:r>
              <a:rPr lang="zh-TW" altLang="en-US" sz="2000" dirty="0"/>
              <a:t>內定義</a:t>
            </a:r>
            <a:r>
              <a:rPr lang="en-US" altLang="zh-TW" sz="2000" dirty="0"/>
              <a:t>Servlet</a:t>
            </a:r>
            <a:r>
              <a:rPr lang="zh-TW" altLang="en-US" sz="2000" dirty="0"/>
              <a:t>時必須使用一對</a:t>
            </a:r>
            <a:r>
              <a:rPr lang="en-US" altLang="zh-TW" sz="2000" dirty="0"/>
              <a:t>&lt;servlet&gt;</a:t>
            </a:r>
            <a:r>
              <a:rPr lang="zh-TW" altLang="en-US" sz="2000" dirty="0"/>
              <a:t>與</a:t>
            </a:r>
            <a:r>
              <a:rPr lang="en-US" altLang="zh-TW" sz="2000" dirty="0"/>
              <a:t>&lt;servlet-mapping&gt;</a:t>
            </a:r>
            <a:r>
              <a:rPr lang="zh-TW" altLang="en-US" sz="2000" dirty="0"/>
              <a:t>標籤</a:t>
            </a:r>
            <a:endParaRPr lang="en-US" altLang="zh-TW" sz="2000" dirty="0"/>
          </a:p>
          <a:p>
            <a:pPr marL="0" indent="0">
              <a:buNone/>
            </a:pPr>
            <a:r>
              <a:rPr lang="zh-TW" altLang="en-US" sz="2000" dirty="0"/>
              <a:t>範例：</a:t>
            </a:r>
            <a:endParaRPr lang="en-US" altLang="zh-TW" sz="2000" dirty="0"/>
          </a:p>
          <a:p>
            <a:pPr marL="400050" lvl="1" indent="0">
              <a:buNone/>
            </a:pPr>
            <a:r>
              <a:rPr lang="en-US" altLang="zh-TW" sz="2000" dirty="0"/>
              <a:t>&lt;servlet&gt;</a:t>
            </a:r>
          </a:p>
          <a:p>
            <a:pPr marL="800100" lvl="2" indent="0">
              <a:buNone/>
            </a:pPr>
            <a:r>
              <a:rPr lang="en-US" altLang="zh-TW" sz="2000" dirty="0"/>
              <a:t>&lt;servlet-name&gt; </a:t>
            </a:r>
            <a:r>
              <a:rPr lang="en-US" altLang="zh-TW" sz="2000" dirty="0" err="1"/>
              <a:t>yourServletName</a:t>
            </a:r>
            <a:r>
              <a:rPr lang="en-US" altLang="zh-TW" sz="2000" dirty="0"/>
              <a:t> &lt;/servlet-name&gt; </a:t>
            </a:r>
          </a:p>
          <a:p>
            <a:pPr marL="800100" lvl="2" indent="0">
              <a:buNone/>
            </a:pPr>
            <a:r>
              <a:rPr lang="en-US" altLang="zh-TW" sz="2000" dirty="0"/>
              <a:t>&lt;servlet-class&gt;</a:t>
            </a:r>
            <a:r>
              <a:rPr lang="en-US" altLang="zh-TW" sz="2000" dirty="0" err="1"/>
              <a:t>packageName.xxxServletName</a:t>
            </a:r>
            <a:r>
              <a:rPr lang="en-US" altLang="zh-TW" sz="2000" dirty="0"/>
              <a:t>&lt;/servlet-class&gt;</a:t>
            </a:r>
          </a:p>
          <a:p>
            <a:pPr marL="400050" lvl="1" indent="0">
              <a:buNone/>
            </a:pPr>
            <a:r>
              <a:rPr lang="en-US" altLang="zh-TW" sz="2000" dirty="0"/>
              <a:t>&lt;/servlet&gt;</a:t>
            </a:r>
          </a:p>
          <a:p>
            <a:pPr marL="400050" lvl="1" indent="0">
              <a:buNone/>
            </a:pPr>
            <a:r>
              <a:rPr lang="en-US" altLang="zh-TW" sz="2000" dirty="0"/>
              <a:t>&lt;servlet-mapping &gt;</a:t>
            </a:r>
          </a:p>
          <a:p>
            <a:pPr marL="800100" lvl="2" indent="0">
              <a:buNone/>
            </a:pPr>
            <a:r>
              <a:rPr lang="en-US" altLang="zh-TW" sz="2000" dirty="0"/>
              <a:t>&lt;servlet-name&gt; </a:t>
            </a:r>
            <a:r>
              <a:rPr lang="en-US" altLang="zh-TW" sz="2000" dirty="0" err="1"/>
              <a:t>yourServletName</a:t>
            </a:r>
            <a:r>
              <a:rPr lang="en-US" altLang="zh-TW" sz="2000" dirty="0"/>
              <a:t> &lt;/servlet-name&gt;</a:t>
            </a:r>
          </a:p>
          <a:p>
            <a:pPr marL="800100" lvl="2" indent="0">
              <a:buNone/>
            </a:pPr>
            <a:r>
              <a:rPr lang="en-US" altLang="zh-TW" sz="2000" dirty="0"/>
              <a:t>&lt;servlet-class&gt;/</a:t>
            </a:r>
            <a:r>
              <a:rPr lang="en-US" altLang="zh-TW" sz="2000" dirty="0" err="1"/>
              <a:t>URLPathName</a:t>
            </a:r>
            <a:r>
              <a:rPr lang="en-US" altLang="zh-TW" sz="2000" dirty="0"/>
              <a:t>&lt;/servlet-class&gt; </a:t>
            </a:r>
          </a:p>
          <a:p>
            <a:pPr marL="400050" lvl="1" indent="0">
              <a:buNone/>
            </a:pPr>
            <a:r>
              <a:rPr lang="en-US" altLang="zh-TW" sz="2000" dirty="0"/>
              <a:t>&lt;/servlet-mapping &gt;</a:t>
            </a:r>
          </a:p>
          <a:p>
            <a:pPr marL="0" indent="0">
              <a:buNone/>
            </a:pPr>
            <a:endParaRPr lang="en-US" altLang="zh-TW" sz="2000" dirty="0"/>
          </a:p>
          <a:p>
            <a:pPr marL="0" indent="0">
              <a:buNone/>
            </a:pPr>
            <a:endParaRPr lang="en-US" altLang="zh-TW" sz="2000" dirty="0"/>
          </a:p>
        </p:txBody>
      </p:sp>
    </p:spTree>
    <p:extLst>
      <p:ext uri="{BB962C8B-B14F-4D97-AF65-F5344CB8AC3E}">
        <p14:creationId xmlns:p14="http://schemas.microsoft.com/office/powerpoint/2010/main" val="124922372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9309147" cy="1320800"/>
          </a:xfrm>
        </p:spPr>
        <p:txBody>
          <a:bodyPr/>
          <a:lstStyle/>
          <a:p>
            <a:r>
              <a:rPr lang="en-US" altLang="zh-TW" sz="3600" dirty="0"/>
              <a:t>3-2 </a:t>
            </a:r>
            <a:r>
              <a:rPr lang="zh-TW" altLang="en-US" sz="3600" dirty="0"/>
              <a:t>動態網頁</a:t>
            </a:r>
            <a:r>
              <a:rPr lang="en-US" altLang="zh-TW" sz="3600" dirty="0"/>
              <a:t>JAVA Servlet</a:t>
            </a:r>
            <a:r>
              <a:rPr lang="zh-TW" altLang="en-US" sz="3600" dirty="0"/>
              <a:t>開發與設計架構</a:t>
            </a:r>
            <a:r>
              <a:rPr lang="en-US" altLang="zh-TW" sz="3600" dirty="0"/>
              <a:t>(8)</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48563" y="1441398"/>
            <a:ext cx="9915320" cy="4807002"/>
          </a:xfrm>
        </p:spPr>
        <p:txBody>
          <a:bodyPr>
            <a:normAutofit/>
          </a:bodyPr>
          <a:lstStyle/>
          <a:p>
            <a:pPr marL="0" indent="0">
              <a:buNone/>
            </a:pPr>
            <a:r>
              <a:rPr lang="en-US" altLang="zh-TW" sz="2000" dirty="0"/>
              <a:t>Servlet3.0</a:t>
            </a:r>
            <a:r>
              <a:rPr lang="zh-TW" altLang="en-US" sz="2000" dirty="0"/>
              <a:t>新增支援標註方式</a:t>
            </a:r>
            <a:r>
              <a:rPr lang="en-US" altLang="zh-TW" sz="2000" dirty="0"/>
              <a:t>(</a:t>
            </a:r>
            <a:r>
              <a:rPr lang="zh-TW" altLang="en-US" sz="2000" dirty="0"/>
              <a:t>可不使用</a:t>
            </a:r>
            <a:r>
              <a:rPr lang="en-US" altLang="zh-TW" sz="2000" dirty="0"/>
              <a:t>xml</a:t>
            </a:r>
            <a:r>
              <a:rPr lang="zh-TW" altLang="en-US" sz="2000" dirty="0"/>
              <a:t>註冊</a:t>
            </a:r>
            <a:r>
              <a:rPr lang="en-US" altLang="zh-TW" sz="2000" dirty="0"/>
              <a:t>)</a:t>
            </a:r>
          </a:p>
          <a:p>
            <a:pPr marL="400050" lvl="1" indent="0">
              <a:buNone/>
            </a:pPr>
            <a:r>
              <a:rPr lang="en-US" altLang="zh-TW" sz="1800" dirty="0">
                <a:latin typeface="Consolas" panose="020B0609020204030204" pitchFamily="49" charset="0"/>
              </a:rPr>
              <a:t>@WebServlet(“/URLPathName”) </a:t>
            </a:r>
            <a:r>
              <a:rPr lang="zh-TW" altLang="en-US" sz="1800" dirty="0">
                <a:latin typeface="Consolas" panose="020B0609020204030204" pitchFamily="49" charset="0"/>
              </a:rPr>
              <a:t>或者</a:t>
            </a:r>
            <a:endParaRPr lang="en-US" altLang="zh-TW" sz="1800" dirty="0">
              <a:latin typeface="Consolas" panose="020B0609020204030204" pitchFamily="49" charset="0"/>
            </a:endParaRPr>
          </a:p>
          <a:p>
            <a:pPr marL="400050" lvl="1" indent="0">
              <a:buNone/>
            </a:pPr>
            <a:r>
              <a:rPr lang="en-US" altLang="zh-TW" sz="1800" dirty="0">
                <a:latin typeface="Consolas" panose="020B0609020204030204" pitchFamily="49" charset="0"/>
              </a:rPr>
              <a:t>@WebServlet(</a:t>
            </a:r>
          </a:p>
          <a:p>
            <a:pPr marL="800100" lvl="2" indent="0">
              <a:buNone/>
            </a:pPr>
            <a:r>
              <a:rPr lang="en-US" altLang="zh-TW" sz="1800" dirty="0">
                <a:latin typeface="Consolas" panose="020B0609020204030204" pitchFamily="49" charset="0"/>
              </a:rPr>
              <a:t>name=“</a:t>
            </a:r>
            <a:r>
              <a:rPr lang="en-US" altLang="zh-TW" sz="1800" dirty="0" err="1">
                <a:latin typeface="Consolas" panose="020B0609020204030204" pitchFamily="49" charset="0"/>
              </a:rPr>
              <a:t>yourServletName</a:t>
            </a:r>
            <a:r>
              <a:rPr lang="en-US" altLang="zh-TW" sz="1800" dirty="0">
                <a:latin typeface="Consolas" panose="020B0609020204030204" pitchFamily="49" charset="0"/>
              </a:rPr>
              <a:t>”,</a:t>
            </a:r>
          </a:p>
          <a:p>
            <a:pPr marL="800100" lvl="2" indent="0">
              <a:buNone/>
            </a:pPr>
            <a:r>
              <a:rPr lang="en-US" altLang="zh-TW" sz="1800" dirty="0" err="1">
                <a:latin typeface="Consolas" panose="020B0609020204030204" pitchFamily="49" charset="0"/>
              </a:rPr>
              <a:t>urlPatterns</a:t>
            </a:r>
            <a:r>
              <a:rPr lang="en-US" altLang="zh-TW" sz="1800" dirty="0">
                <a:latin typeface="Consolas" panose="020B0609020204030204" pitchFamily="49" charset="0"/>
              </a:rPr>
              <a:t> =“/</a:t>
            </a:r>
            <a:r>
              <a:rPr lang="en-US" altLang="zh-TW" sz="1800" dirty="0" err="1">
                <a:latin typeface="Consolas" panose="020B0609020204030204" pitchFamily="49" charset="0"/>
              </a:rPr>
              <a:t>URLPathName</a:t>
            </a:r>
            <a:r>
              <a:rPr lang="en-US" altLang="zh-TW" sz="1800" dirty="0">
                <a:latin typeface="Consolas" panose="020B0609020204030204" pitchFamily="49" charset="0"/>
              </a:rPr>
              <a:t>”</a:t>
            </a:r>
          </a:p>
          <a:p>
            <a:pPr marL="400050" lvl="1" indent="0">
              <a:buNone/>
            </a:pPr>
            <a:r>
              <a:rPr lang="en-US" altLang="zh-TW" sz="1800" dirty="0">
                <a:latin typeface="Consolas" panose="020B0609020204030204" pitchFamily="49" charset="0"/>
              </a:rPr>
              <a:t>)</a:t>
            </a:r>
          </a:p>
          <a:p>
            <a:pPr marL="400050" lvl="1" indent="0">
              <a:buNone/>
            </a:pPr>
            <a:r>
              <a:rPr lang="en-US" altLang="zh-TW" sz="1800" dirty="0">
                <a:latin typeface="Consolas" panose="020B0609020204030204" pitchFamily="49" charset="0"/>
              </a:rPr>
              <a:t>public class </a:t>
            </a:r>
            <a:r>
              <a:rPr lang="en-US" altLang="zh-TW" sz="1800" dirty="0" err="1">
                <a:latin typeface="Consolas" panose="020B0609020204030204" pitchFamily="49" charset="0"/>
              </a:rPr>
              <a:t>myServletClass</a:t>
            </a:r>
            <a:r>
              <a:rPr lang="en-US" altLang="zh-TW" sz="1800" dirty="0">
                <a:latin typeface="Consolas" panose="020B0609020204030204" pitchFamily="49" charset="0"/>
              </a:rPr>
              <a:t> extends </a:t>
            </a:r>
            <a:r>
              <a:rPr lang="en-US" altLang="zh-TW" sz="1800" dirty="0" err="1">
                <a:latin typeface="Consolas" panose="020B0609020204030204" pitchFamily="49" charset="0"/>
              </a:rPr>
              <a:t>HttpServlet</a:t>
            </a:r>
            <a:r>
              <a:rPr lang="en-US" altLang="zh-TW" sz="1800" dirty="0">
                <a:latin typeface="Consolas" panose="020B0609020204030204" pitchFamily="49" charset="0"/>
              </a:rPr>
              <a:t>{</a:t>
            </a:r>
          </a:p>
          <a:p>
            <a:pPr marL="400050" lvl="1" indent="0">
              <a:buNone/>
            </a:pPr>
            <a:r>
              <a:rPr lang="en-US" altLang="zh-TW" sz="1800" dirty="0">
                <a:latin typeface="Consolas" panose="020B0609020204030204" pitchFamily="49" charset="0"/>
              </a:rPr>
              <a:t>//…</a:t>
            </a:r>
          </a:p>
          <a:p>
            <a:pPr marL="400050" lvl="1" indent="0">
              <a:buNone/>
            </a:pPr>
            <a:r>
              <a:rPr lang="en-US" altLang="zh-TW" sz="1800" dirty="0">
                <a:latin typeface="Consolas" panose="020B0609020204030204" pitchFamily="49" charset="0"/>
              </a:rPr>
              <a:t>}</a:t>
            </a:r>
          </a:p>
          <a:p>
            <a:pPr marL="0" indent="0">
              <a:buNone/>
            </a:pPr>
            <a:r>
              <a:rPr lang="zh-TW" altLang="en-US" sz="2000" dirty="0"/>
              <a:t>注意：若在</a:t>
            </a:r>
            <a:r>
              <a:rPr lang="en-US" altLang="zh-TW" sz="2000" dirty="0"/>
              <a:t>xml</a:t>
            </a:r>
            <a:r>
              <a:rPr lang="zh-TW" altLang="en-US" sz="2000" dirty="0"/>
              <a:t>中並未設定</a:t>
            </a:r>
            <a:r>
              <a:rPr lang="en-US" altLang="zh-TW" sz="2000" dirty="0"/>
              <a:t>Servlet Mapping</a:t>
            </a:r>
            <a:r>
              <a:rPr lang="zh-TW" altLang="en-US" sz="2000" dirty="0"/>
              <a:t>名稱，則會以標註名稱作為設定；若有設定則會以</a:t>
            </a:r>
            <a:r>
              <a:rPr lang="en-US" altLang="zh-TW" sz="2000" dirty="0"/>
              <a:t>xml</a:t>
            </a:r>
            <a:r>
              <a:rPr lang="zh-TW" altLang="en-US" sz="2000" dirty="0"/>
              <a:t>中設定的名稱作為</a:t>
            </a:r>
            <a:r>
              <a:rPr lang="en-US" altLang="zh-TW" sz="2000" dirty="0"/>
              <a:t>Servlet</a:t>
            </a:r>
            <a:r>
              <a:rPr lang="zh-TW" altLang="en-US" sz="2000" dirty="0"/>
              <a:t>程式呼叫名稱，此兩個名稱不可相同。</a:t>
            </a:r>
            <a:endParaRPr lang="en-US" altLang="zh-TW" sz="2000" dirty="0"/>
          </a:p>
          <a:p>
            <a:pPr marL="0" indent="0">
              <a:buNone/>
            </a:pPr>
            <a:endParaRPr lang="en-US" altLang="zh-TW" sz="2000" dirty="0"/>
          </a:p>
          <a:p>
            <a:pPr marL="0" indent="0">
              <a:buNone/>
            </a:pPr>
            <a:endParaRPr lang="en-US" altLang="zh-TW" sz="2000" dirty="0"/>
          </a:p>
        </p:txBody>
      </p:sp>
    </p:spTree>
    <p:extLst>
      <p:ext uri="{BB962C8B-B14F-4D97-AF65-F5344CB8AC3E}">
        <p14:creationId xmlns:p14="http://schemas.microsoft.com/office/powerpoint/2010/main" val="213119027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E208C0-E806-498B-AB05-FDEEAE0FF1EC}"/>
              </a:ext>
            </a:extLst>
          </p:cNvPr>
          <p:cNvSpPr>
            <a:spLocks noGrp="1"/>
          </p:cNvSpPr>
          <p:nvPr>
            <p:ph type="ctrTitle"/>
          </p:nvPr>
        </p:nvSpPr>
        <p:spPr>
          <a:xfrm>
            <a:off x="1507067" y="1397000"/>
            <a:ext cx="7766936" cy="2653836"/>
          </a:xfrm>
        </p:spPr>
        <p:txBody>
          <a:bodyPr>
            <a:normAutofit/>
          </a:bodyPr>
          <a:lstStyle/>
          <a:p>
            <a:pPr algn="ctr"/>
            <a:r>
              <a:rPr lang="zh-TW" altLang="en-US" dirty="0"/>
              <a:t>第四章</a:t>
            </a:r>
            <a:br>
              <a:rPr lang="en-US" altLang="zh-TW" sz="5400" dirty="0"/>
            </a:br>
            <a:r>
              <a:rPr lang="zh-TW" altLang="en-US" sz="5400" dirty="0"/>
              <a:t>動態網頁請求與回應介紹</a:t>
            </a:r>
            <a:endParaRPr lang="zh-TW" altLang="en-US" b="1" dirty="0"/>
          </a:p>
        </p:txBody>
      </p:sp>
    </p:spTree>
    <p:extLst>
      <p:ext uri="{BB962C8B-B14F-4D97-AF65-F5344CB8AC3E}">
        <p14:creationId xmlns:p14="http://schemas.microsoft.com/office/powerpoint/2010/main" val="376523695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9408"/>
            <a:ext cx="9309147" cy="1320800"/>
          </a:xfrm>
        </p:spPr>
        <p:txBody>
          <a:bodyPr/>
          <a:lstStyle/>
          <a:p>
            <a:r>
              <a:rPr lang="en-US" altLang="zh-TW" sz="3600" dirty="0"/>
              <a:t>4-1 </a:t>
            </a:r>
            <a:r>
              <a:rPr lang="zh-TW" altLang="en-US" dirty="0"/>
              <a:t>動態網頁程式的請求與回應觀念</a:t>
            </a:r>
            <a:r>
              <a:rPr lang="en-US" altLang="zh-TW" sz="3600" dirty="0"/>
              <a:t>(1)</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29201" y="684053"/>
            <a:ext cx="8518037" cy="4807002"/>
          </a:xfrm>
        </p:spPr>
        <p:txBody>
          <a:bodyPr>
            <a:normAutofit/>
          </a:bodyPr>
          <a:lstStyle/>
          <a:p>
            <a:r>
              <a:rPr lang="zh-TW" altLang="en-US" sz="2000" dirty="0"/>
              <a:t>在</a:t>
            </a:r>
            <a:r>
              <a:rPr lang="en-US" altLang="zh-TW" sz="2000" dirty="0"/>
              <a:t>HTTP</a:t>
            </a:r>
            <a:r>
              <a:rPr lang="zh-TW" altLang="en-US" sz="2000" dirty="0"/>
              <a:t>協定下，客戶端程式</a:t>
            </a:r>
            <a:r>
              <a:rPr lang="en-US" altLang="zh-TW" sz="2000" dirty="0"/>
              <a:t>(</a:t>
            </a:r>
            <a:r>
              <a:rPr lang="zh-TW" altLang="en-US" sz="2000" dirty="0"/>
              <a:t>如瀏覽器</a:t>
            </a:r>
            <a:r>
              <a:rPr lang="en-US" altLang="zh-TW" sz="2000" dirty="0"/>
              <a:t>)</a:t>
            </a:r>
            <a:r>
              <a:rPr lang="zh-TW" altLang="en-US" sz="2000" dirty="0"/>
              <a:t>會先向伺服器端提出連線要求，客戶端程式會送出請求</a:t>
            </a:r>
            <a:r>
              <a:rPr lang="en-US" altLang="zh-TW" sz="2000" dirty="0"/>
              <a:t>(HTTP</a:t>
            </a:r>
            <a:r>
              <a:rPr lang="zh-TW" altLang="en-US" sz="2000" dirty="0"/>
              <a:t> </a:t>
            </a:r>
            <a:r>
              <a:rPr lang="en-US" altLang="zh-TW" sz="2000" dirty="0"/>
              <a:t>Request)</a:t>
            </a:r>
            <a:r>
              <a:rPr lang="zh-TW" altLang="en-US" sz="2000" dirty="0"/>
              <a:t>來說明它所要求的資源。</a:t>
            </a:r>
            <a:endParaRPr lang="en-US" altLang="zh-TW" sz="2000" dirty="0"/>
          </a:p>
          <a:p>
            <a:r>
              <a:rPr lang="zh-TW" altLang="en-US" sz="2000" dirty="0"/>
              <a:t>伺服器端程式收到請求後會先進行必要的處理，然後將處理結果回應</a:t>
            </a:r>
            <a:r>
              <a:rPr lang="en-US" altLang="zh-TW" sz="2000" dirty="0"/>
              <a:t>(HTTP</a:t>
            </a:r>
            <a:r>
              <a:rPr lang="zh-TW" altLang="en-US" sz="2000" dirty="0"/>
              <a:t> </a:t>
            </a:r>
            <a:r>
              <a:rPr lang="en-US" altLang="zh-TW" sz="2000" dirty="0"/>
              <a:t>Response)</a:t>
            </a:r>
            <a:r>
              <a:rPr lang="zh-TW" altLang="en-US" sz="2000" dirty="0"/>
              <a:t>給客戶端程式。</a:t>
            </a:r>
            <a:endParaRPr lang="en-US" altLang="zh-TW" sz="2000" dirty="0"/>
          </a:p>
          <a:p>
            <a:r>
              <a:rPr lang="en-US" altLang="zh-TW" sz="2000" dirty="0"/>
              <a:t>HTTP</a:t>
            </a:r>
            <a:r>
              <a:rPr lang="zh-TW" altLang="en-US" sz="2000" dirty="0"/>
              <a:t>協定規定客戶端的程式必須使用特定方法提出請求，通常使用方法為</a:t>
            </a:r>
            <a:r>
              <a:rPr lang="en-US" altLang="zh-TW" sz="2000" dirty="0"/>
              <a:t>GET</a:t>
            </a:r>
            <a:r>
              <a:rPr lang="zh-TW" altLang="en-US" sz="2000" dirty="0"/>
              <a:t>與</a:t>
            </a:r>
            <a:r>
              <a:rPr lang="en-US" altLang="zh-TW" sz="2000" dirty="0"/>
              <a:t>POST</a:t>
            </a:r>
            <a:r>
              <a:rPr lang="zh-TW" altLang="en-US" sz="2000" dirty="0"/>
              <a:t>兩種。</a:t>
            </a:r>
            <a:endParaRPr lang="en-US" altLang="zh-TW" sz="2000" dirty="0"/>
          </a:p>
        </p:txBody>
      </p:sp>
      <p:pic>
        <p:nvPicPr>
          <p:cNvPr id="20" name="圖片 19">
            <a:extLst>
              <a:ext uri="{FF2B5EF4-FFF2-40B4-BE49-F238E27FC236}">
                <a16:creationId xmlns:a16="http://schemas.microsoft.com/office/drawing/2014/main" id="{3E29B195-32A1-4CAC-862A-6BAC98642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949" y="4266943"/>
            <a:ext cx="1800000" cy="1800000"/>
          </a:xfrm>
          <a:prstGeom prst="rect">
            <a:avLst/>
          </a:prstGeom>
        </p:spPr>
      </p:pic>
      <p:cxnSp>
        <p:nvCxnSpPr>
          <p:cNvPr id="21" name="直線單箭頭接點 20">
            <a:extLst>
              <a:ext uri="{FF2B5EF4-FFF2-40B4-BE49-F238E27FC236}">
                <a16:creationId xmlns:a16="http://schemas.microsoft.com/office/drawing/2014/main" id="{2355EE4C-D6FB-4E5F-A9AC-FE9A17F99833}"/>
              </a:ext>
            </a:extLst>
          </p:cNvPr>
          <p:cNvCxnSpPr>
            <a:cxnSpLocks/>
          </p:cNvCxnSpPr>
          <p:nvPr/>
        </p:nvCxnSpPr>
        <p:spPr>
          <a:xfrm>
            <a:off x="3077569" y="4924905"/>
            <a:ext cx="1240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DFF5ED4D-13FC-4CC1-87DE-32BF2F76E72E}"/>
              </a:ext>
            </a:extLst>
          </p:cNvPr>
          <p:cNvCxnSpPr>
            <a:cxnSpLocks/>
          </p:cNvCxnSpPr>
          <p:nvPr/>
        </p:nvCxnSpPr>
        <p:spPr>
          <a:xfrm rot="10800000">
            <a:off x="3077569" y="5371593"/>
            <a:ext cx="1240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字方塊 22">
            <a:extLst>
              <a:ext uri="{FF2B5EF4-FFF2-40B4-BE49-F238E27FC236}">
                <a16:creationId xmlns:a16="http://schemas.microsoft.com/office/drawing/2014/main" id="{5ADAE0B4-2BBD-4DF2-87CC-A0C5006026FE}"/>
              </a:ext>
            </a:extLst>
          </p:cNvPr>
          <p:cNvSpPr txBox="1"/>
          <p:nvPr/>
        </p:nvSpPr>
        <p:spPr>
          <a:xfrm>
            <a:off x="1248169" y="3839546"/>
            <a:ext cx="877163" cy="369332"/>
          </a:xfrm>
          <a:prstGeom prst="rect">
            <a:avLst/>
          </a:prstGeom>
          <a:noFill/>
        </p:spPr>
        <p:txBody>
          <a:bodyPr wrap="none" rtlCol="0">
            <a:spAutoFit/>
          </a:bodyPr>
          <a:lstStyle/>
          <a:p>
            <a:r>
              <a:rPr lang="zh-TW" altLang="en-US" dirty="0"/>
              <a:t>瀏覽器</a:t>
            </a:r>
            <a:endParaRPr lang="en-US" altLang="zh-TW" dirty="0"/>
          </a:p>
        </p:txBody>
      </p:sp>
      <p:sp>
        <p:nvSpPr>
          <p:cNvPr id="24" name="矩形: 圓角 23">
            <a:extLst>
              <a:ext uri="{FF2B5EF4-FFF2-40B4-BE49-F238E27FC236}">
                <a16:creationId xmlns:a16="http://schemas.microsoft.com/office/drawing/2014/main" id="{A7660892-C866-4174-9361-A3D0CB1FDD8C}"/>
              </a:ext>
            </a:extLst>
          </p:cNvPr>
          <p:cNvSpPr/>
          <p:nvPr/>
        </p:nvSpPr>
        <p:spPr>
          <a:xfrm>
            <a:off x="5066205" y="3966146"/>
            <a:ext cx="4599398" cy="27565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sp>
        <p:nvSpPr>
          <p:cNvPr id="25" name="矩形: 圓角 24">
            <a:extLst>
              <a:ext uri="{FF2B5EF4-FFF2-40B4-BE49-F238E27FC236}">
                <a16:creationId xmlns:a16="http://schemas.microsoft.com/office/drawing/2014/main" id="{82AD3DA0-5D60-44F2-8B89-DDBE475EC73D}"/>
              </a:ext>
            </a:extLst>
          </p:cNvPr>
          <p:cNvSpPr/>
          <p:nvPr/>
        </p:nvSpPr>
        <p:spPr>
          <a:xfrm>
            <a:off x="5505512" y="4497875"/>
            <a:ext cx="3715683" cy="20830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26" name="文字方塊 25">
            <a:extLst>
              <a:ext uri="{FF2B5EF4-FFF2-40B4-BE49-F238E27FC236}">
                <a16:creationId xmlns:a16="http://schemas.microsoft.com/office/drawing/2014/main" id="{5B4764FB-6CE1-4FD9-A788-F4A7E45DA4A3}"/>
              </a:ext>
            </a:extLst>
          </p:cNvPr>
          <p:cNvSpPr txBox="1"/>
          <p:nvPr/>
        </p:nvSpPr>
        <p:spPr>
          <a:xfrm>
            <a:off x="6010887" y="3966146"/>
            <a:ext cx="2710037" cy="369332"/>
          </a:xfrm>
          <a:prstGeom prst="rect">
            <a:avLst/>
          </a:prstGeom>
          <a:noFill/>
        </p:spPr>
        <p:txBody>
          <a:bodyPr wrap="square" rtlCol="0">
            <a:spAutoFit/>
          </a:bodyPr>
          <a:lstStyle/>
          <a:p>
            <a:r>
              <a:rPr lang="en-US" altLang="zh-TW" dirty="0"/>
              <a:t>Web</a:t>
            </a:r>
            <a:r>
              <a:rPr lang="zh-TW" altLang="en-US" dirty="0"/>
              <a:t> </a:t>
            </a:r>
            <a:r>
              <a:rPr lang="en-US" altLang="zh-TW" dirty="0"/>
              <a:t>Server(Http</a:t>
            </a:r>
            <a:r>
              <a:rPr lang="zh-TW" altLang="en-US" dirty="0"/>
              <a:t> </a:t>
            </a:r>
            <a:r>
              <a:rPr lang="en-US" altLang="zh-TW" dirty="0"/>
              <a:t>Server)</a:t>
            </a:r>
            <a:endParaRPr lang="zh-TW" altLang="en-US" dirty="0"/>
          </a:p>
        </p:txBody>
      </p:sp>
      <p:sp>
        <p:nvSpPr>
          <p:cNvPr id="27" name="矩形: 圓角 26">
            <a:extLst>
              <a:ext uri="{FF2B5EF4-FFF2-40B4-BE49-F238E27FC236}">
                <a16:creationId xmlns:a16="http://schemas.microsoft.com/office/drawing/2014/main" id="{B8F42E44-BC9E-4BB0-BDA0-EF920B7ECEFD}"/>
              </a:ext>
            </a:extLst>
          </p:cNvPr>
          <p:cNvSpPr/>
          <p:nvPr/>
        </p:nvSpPr>
        <p:spPr>
          <a:xfrm>
            <a:off x="6295697" y="4600039"/>
            <a:ext cx="2166675" cy="4357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Web</a:t>
            </a:r>
            <a:r>
              <a:rPr lang="zh-TW" altLang="en-US" dirty="0"/>
              <a:t> </a:t>
            </a:r>
            <a:r>
              <a:rPr lang="en-US" altLang="zh-TW" dirty="0"/>
              <a:t>Container</a:t>
            </a:r>
            <a:endParaRPr lang="zh-TW" altLang="en-US" dirty="0"/>
          </a:p>
        </p:txBody>
      </p:sp>
      <p:cxnSp>
        <p:nvCxnSpPr>
          <p:cNvPr id="28" name="直線單箭頭接點 27">
            <a:extLst>
              <a:ext uri="{FF2B5EF4-FFF2-40B4-BE49-F238E27FC236}">
                <a16:creationId xmlns:a16="http://schemas.microsoft.com/office/drawing/2014/main" id="{1C6C732F-0893-4FF6-8F72-8F175B1A3711}"/>
              </a:ext>
            </a:extLst>
          </p:cNvPr>
          <p:cNvCxnSpPr/>
          <p:nvPr/>
        </p:nvCxnSpPr>
        <p:spPr>
          <a:xfrm flipH="1">
            <a:off x="6295697" y="5189175"/>
            <a:ext cx="277402" cy="620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E972CCFD-C9D8-49E9-8402-09460A438994}"/>
              </a:ext>
            </a:extLst>
          </p:cNvPr>
          <p:cNvCxnSpPr>
            <a:cxnSpLocks/>
          </p:cNvCxnSpPr>
          <p:nvPr/>
        </p:nvCxnSpPr>
        <p:spPr>
          <a:xfrm>
            <a:off x="8275107" y="5189175"/>
            <a:ext cx="277402" cy="620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a:extLst>
              <a:ext uri="{FF2B5EF4-FFF2-40B4-BE49-F238E27FC236}">
                <a16:creationId xmlns:a16="http://schemas.microsoft.com/office/drawing/2014/main" id="{4CC25D25-E306-4527-918B-204E77D427EE}"/>
              </a:ext>
            </a:extLst>
          </p:cNvPr>
          <p:cNvCxnSpPr>
            <a:cxnSpLocks/>
          </p:cNvCxnSpPr>
          <p:nvPr/>
        </p:nvCxnSpPr>
        <p:spPr>
          <a:xfrm>
            <a:off x="7379034" y="5203092"/>
            <a:ext cx="0" cy="606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矩形: 圓角 30">
            <a:extLst>
              <a:ext uri="{FF2B5EF4-FFF2-40B4-BE49-F238E27FC236}">
                <a16:creationId xmlns:a16="http://schemas.microsoft.com/office/drawing/2014/main" id="{A030F6D3-B0A8-4B80-9AF6-5A116E1A9C6A}"/>
              </a:ext>
            </a:extLst>
          </p:cNvPr>
          <p:cNvSpPr/>
          <p:nvPr/>
        </p:nvSpPr>
        <p:spPr>
          <a:xfrm>
            <a:off x="5685569" y="5932104"/>
            <a:ext cx="1027416" cy="503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Servlet</a:t>
            </a:r>
            <a:endParaRPr lang="zh-TW" altLang="en-US" dirty="0"/>
          </a:p>
        </p:txBody>
      </p:sp>
      <p:sp>
        <p:nvSpPr>
          <p:cNvPr id="32" name="矩形: 圓角 31">
            <a:extLst>
              <a:ext uri="{FF2B5EF4-FFF2-40B4-BE49-F238E27FC236}">
                <a16:creationId xmlns:a16="http://schemas.microsoft.com/office/drawing/2014/main" id="{717A3801-576C-42E9-BAB0-B512F4B0047F}"/>
              </a:ext>
            </a:extLst>
          </p:cNvPr>
          <p:cNvSpPr/>
          <p:nvPr/>
        </p:nvSpPr>
        <p:spPr>
          <a:xfrm>
            <a:off x="8039985" y="5930071"/>
            <a:ext cx="1027416" cy="503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Servlet</a:t>
            </a:r>
            <a:endParaRPr lang="zh-TW" altLang="en-US" dirty="0"/>
          </a:p>
        </p:txBody>
      </p:sp>
      <p:sp>
        <p:nvSpPr>
          <p:cNvPr id="33" name="矩形: 圓角 32">
            <a:extLst>
              <a:ext uri="{FF2B5EF4-FFF2-40B4-BE49-F238E27FC236}">
                <a16:creationId xmlns:a16="http://schemas.microsoft.com/office/drawing/2014/main" id="{F13A89E4-B569-46D4-80B6-E61E17DDB0D1}"/>
              </a:ext>
            </a:extLst>
          </p:cNvPr>
          <p:cNvSpPr/>
          <p:nvPr/>
        </p:nvSpPr>
        <p:spPr>
          <a:xfrm>
            <a:off x="6862777" y="5930072"/>
            <a:ext cx="1027416" cy="503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Servlet</a:t>
            </a:r>
            <a:endParaRPr lang="zh-TW" altLang="en-US" dirty="0"/>
          </a:p>
        </p:txBody>
      </p:sp>
      <p:sp>
        <p:nvSpPr>
          <p:cNvPr id="34" name="文字方塊 33">
            <a:extLst>
              <a:ext uri="{FF2B5EF4-FFF2-40B4-BE49-F238E27FC236}">
                <a16:creationId xmlns:a16="http://schemas.microsoft.com/office/drawing/2014/main" id="{54D74D81-90BE-4433-822A-5776B4153354}"/>
              </a:ext>
            </a:extLst>
          </p:cNvPr>
          <p:cNvSpPr txBox="1"/>
          <p:nvPr/>
        </p:nvSpPr>
        <p:spPr>
          <a:xfrm>
            <a:off x="2923119" y="4301929"/>
            <a:ext cx="1615442" cy="369332"/>
          </a:xfrm>
          <a:prstGeom prst="rect">
            <a:avLst/>
          </a:prstGeom>
          <a:noFill/>
        </p:spPr>
        <p:txBody>
          <a:bodyPr wrap="none" rtlCol="0">
            <a:spAutoFit/>
          </a:bodyPr>
          <a:lstStyle/>
          <a:p>
            <a:r>
              <a:rPr lang="en-US" altLang="zh-TW" dirty="0"/>
              <a:t>HTTP Request</a:t>
            </a:r>
            <a:endParaRPr lang="zh-TW" altLang="en-US" dirty="0"/>
          </a:p>
        </p:txBody>
      </p:sp>
      <p:sp>
        <p:nvSpPr>
          <p:cNvPr id="35" name="文字方塊 34">
            <a:extLst>
              <a:ext uri="{FF2B5EF4-FFF2-40B4-BE49-F238E27FC236}">
                <a16:creationId xmlns:a16="http://schemas.microsoft.com/office/drawing/2014/main" id="{8F9A1BB1-6DFF-4016-99B2-7BF8FD101476}"/>
              </a:ext>
            </a:extLst>
          </p:cNvPr>
          <p:cNvSpPr txBox="1"/>
          <p:nvPr/>
        </p:nvSpPr>
        <p:spPr>
          <a:xfrm>
            <a:off x="2747594" y="5643241"/>
            <a:ext cx="1966492" cy="369332"/>
          </a:xfrm>
          <a:prstGeom prst="rect">
            <a:avLst/>
          </a:prstGeom>
          <a:noFill/>
        </p:spPr>
        <p:txBody>
          <a:bodyPr wrap="square">
            <a:spAutoFit/>
          </a:bodyPr>
          <a:lstStyle/>
          <a:p>
            <a:pPr algn="ctr"/>
            <a:r>
              <a:rPr lang="en-US" altLang="zh-TW" dirty="0"/>
              <a:t>HTTP</a:t>
            </a:r>
            <a:r>
              <a:rPr lang="zh-TW" altLang="en-US" dirty="0"/>
              <a:t> </a:t>
            </a:r>
            <a:r>
              <a:rPr lang="en-US" altLang="zh-TW" dirty="0"/>
              <a:t>Response</a:t>
            </a:r>
            <a:endParaRPr lang="zh-TW" altLang="en-US" dirty="0"/>
          </a:p>
        </p:txBody>
      </p:sp>
      <p:pic>
        <p:nvPicPr>
          <p:cNvPr id="36" name="圖片 35">
            <a:extLst>
              <a:ext uri="{FF2B5EF4-FFF2-40B4-BE49-F238E27FC236}">
                <a16:creationId xmlns:a16="http://schemas.microsoft.com/office/drawing/2014/main" id="{25BA2582-339F-4178-9C43-63FAA0CB06A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66761" y="3030496"/>
            <a:ext cx="777284" cy="779897"/>
          </a:xfrm>
          <a:prstGeom prst="rect">
            <a:avLst/>
          </a:prstGeom>
        </p:spPr>
      </p:pic>
      <p:sp>
        <p:nvSpPr>
          <p:cNvPr id="37" name="文字方塊 36">
            <a:extLst>
              <a:ext uri="{FF2B5EF4-FFF2-40B4-BE49-F238E27FC236}">
                <a16:creationId xmlns:a16="http://schemas.microsoft.com/office/drawing/2014/main" id="{3000A3F3-C9F6-4C6F-AB78-8C9F8F1D6381}"/>
              </a:ext>
            </a:extLst>
          </p:cNvPr>
          <p:cNvSpPr txBox="1"/>
          <p:nvPr/>
        </p:nvSpPr>
        <p:spPr>
          <a:xfrm>
            <a:off x="7061708" y="3347188"/>
            <a:ext cx="1704313" cy="369332"/>
          </a:xfrm>
          <a:prstGeom prst="rect">
            <a:avLst/>
          </a:prstGeom>
          <a:noFill/>
        </p:spPr>
        <p:txBody>
          <a:bodyPr wrap="none" rtlCol="0">
            <a:spAutoFit/>
          </a:bodyPr>
          <a:lstStyle/>
          <a:p>
            <a:r>
              <a:rPr lang="zh-TW" altLang="en-US" dirty="0"/>
              <a:t>伺服器</a:t>
            </a:r>
            <a:r>
              <a:rPr lang="en-US" altLang="zh-TW" dirty="0"/>
              <a:t>(Server)</a:t>
            </a:r>
            <a:endParaRPr lang="zh-TW" altLang="en-US" dirty="0"/>
          </a:p>
        </p:txBody>
      </p:sp>
      <p:sp>
        <p:nvSpPr>
          <p:cNvPr id="38" name="文字方塊 37">
            <a:extLst>
              <a:ext uri="{FF2B5EF4-FFF2-40B4-BE49-F238E27FC236}">
                <a16:creationId xmlns:a16="http://schemas.microsoft.com/office/drawing/2014/main" id="{9CE9727E-6BC7-442B-8BBA-15F1FC0A5EEB}"/>
              </a:ext>
            </a:extLst>
          </p:cNvPr>
          <p:cNvSpPr txBox="1"/>
          <p:nvPr/>
        </p:nvSpPr>
        <p:spPr>
          <a:xfrm>
            <a:off x="5527099" y="5297271"/>
            <a:ext cx="1731564" cy="369332"/>
          </a:xfrm>
          <a:prstGeom prst="rect">
            <a:avLst/>
          </a:prstGeom>
          <a:noFill/>
        </p:spPr>
        <p:txBody>
          <a:bodyPr wrap="none" rtlCol="0">
            <a:spAutoFit/>
          </a:bodyPr>
          <a:lstStyle/>
          <a:p>
            <a:r>
              <a:rPr lang="zh-TW" altLang="en-US" dirty="0"/>
              <a:t>執行緒</a:t>
            </a:r>
            <a:r>
              <a:rPr lang="en-US" altLang="zh-TW" dirty="0"/>
              <a:t>(thread)</a:t>
            </a:r>
            <a:endParaRPr lang="zh-TW" altLang="en-US" dirty="0"/>
          </a:p>
        </p:txBody>
      </p:sp>
      <p:sp>
        <p:nvSpPr>
          <p:cNvPr id="39" name="文字方塊 38">
            <a:extLst>
              <a:ext uri="{FF2B5EF4-FFF2-40B4-BE49-F238E27FC236}">
                <a16:creationId xmlns:a16="http://schemas.microsoft.com/office/drawing/2014/main" id="{A8B362FF-F314-4608-ACC8-A17915EA549B}"/>
              </a:ext>
            </a:extLst>
          </p:cNvPr>
          <p:cNvSpPr txBox="1"/>
          <p:nvPr/>
        </p:nvSpPr>
        <p:spPr>
          <a:xfrm>
            <a:off x="2670831" y="4982277"/>
            <a:ext cx="2117887" cy="369332"/>
          </a:xfrm>
          <a:prstGeom prst="rect">
            <a:avLst/>
          </a:prstGeom>
          <a:noFill/>
        </p:spPr>
        <p:txBody>
          <a:bodyPr wrap="none" rtlCol="0">
            <a:spAutoFit/>
          </a:bodyPr>
          <a:lstStyle/>
          <a:p>
            <a:r>
              <a:rPr lang="zh-TW" altLang="en-US" dirty="0"/>
              <a:t>根據</a:t>
            </a:r>
            <a:r>
              <a:rPr lang="en-US" altLang="zh-TW" dirty="0"/>
              <a:t>HTTP</a:t>
            </a:r>
            <a:r>
              <a:rPr lang="zh-TW" altLang="en-US" dirty="0"/>
              <a:t>協定溝通</a:t>
            </a:r>
          </a:p>
        </p:txBody>
      </p:sp>
      <p:sp>
        <p:nvSpPr>
          <p:cNvPr id="40" name="文字方塊 39">
            <a:extLst>
              <a:ext uri="{FF2B5EF4-FFF2-40B4-BE49-F238E27FC236}">
                <a16:creationId xmlns:a16="http://schemas.microsoft.com/office/drawing/2014/main" id="{C232D1FE-8C10-4C4D-8548-1295A9E5DFF4}"/>
              </a:ext>
            </a:extLst>
          </p:cNvPr>
          <p:cNvSpPr txBox="1"/>
          <p:nvPr/>
        </p:nvSpPr>
        <p:spPr>
          <a:xfrm>
            <a:off x="753318" y="6193293"/>
            <a:ext cx="1917513" cy="369332"/>
          </a:xfrm>
          <a:prstGeom prst="rect">
            <a:avLst/>
          </a:prstGeom>
          <a:noFill/>
        </p:spPr>
        <p:txBody>
          <a:bodyPr wrap="none" rtlCol="0">
            <a:spAutoFit/>
          </a:bodyPr>
          <a:lstStyle/>
          <a:p>
            <a:r>
              <a:rPr lang="zh-TW" altLang="en-US" dirty="0"/>
              <a:t>使用</a:t>
            </a:r>
            <a:r>
              <a:rPr lang="en-US" altLang="zh-TW" dirty="0"/>
              <a:t>URI</a:t>
            </a:r>
            <a:r>
              <a:rPr lang="zh-TW" altLang="en-US" dirty="0"/>
              <a:t>定位資源</a:t>
            </a:r>
          </a:p>
        </p:txBody>
      </p:sp>
    </p:spTree>
    <p:extLst>
      <p:ext uri="{BB962C8B-B14F-4D97-AF65-F5344CB8AC3E}">
        <p14:creationId xmlns:p14="http://schemas.microsoft.com/office/powerpoint/2010/main" val="418254567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8596668" cy="1320800"/>
          </a:xfrm>
        </p:spPr>
        <p:txBody>
          <a:bodyPr/>
          <a:lstStyle/>
          <a:p>
            <a:r>
              <a:rPr lang="en-US" altLang="zh-TW" sz="3600" dirty="0"/>
              <a:t>Java Web(2)</a:t>
            </a:r>
            <a:endParaRPr lang="zh-TW" altLang="en-US" sz="3600" dirty="0"/>
          </a:p>
        </p:txBody>
      </p:sp>
      <p:pic>
        <p:nvPicPr>
          <p:cNvPr id="16" name="圖片 15">
            <a:extLst>
              <a:ext uri="{FF2B5EF4-FFF2-40B4-BE49-F238E27FC236}">
                <a16:creationId xmlns:a16="http://schemas.microsoft.com/office/drawing/2014/main" id="{F3F0CA56-83F8-4D77-895D-7A1BC016B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252" y="2104056"/>
            <a:ext cx="1800000" cy="1800000"/>
          </a:xfrm>
          <a:prstGeom prst="rect">
            <a:avLst/>
          </a:prstGeom>
        </p:spPr>
      </p:pic>
      <p:pic>
        <p:nvPicPr>
          <p:cNvPr id="18" name="圖片 17">
            <a:extLst>
              <a:ext uri="{FF2B5EF4-FFF2-40B4-BE49-F238E27FC236}">
                <a16:creationId xmlns:a16="http://schemas.microsoft.com/office/drawing/2014/main" id="{43A70080-1B92-446A-96B5-4D5727D385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0977" y="2104056"/>
            <a:ext cx="1800000" cy="1800000"/>
          </a:xfrm>
          <a:prstGeom prst="rect">
            <a:avLst/>
          </a:prstGeom>
        </p:spPr>
      </p:pic>
      <p:pic>
        <p:nvPicPr>
          <p:cNvPr id="20" name="圖片 19">
            <a:extLst>
              <a:ext uri="{FF2B5EF4-FFF2-40B4-BE49-F238E27FC236}">
                <a16:creationId xmlns:a16="http://schemas.microsoft.com/office/drawing/2014/main" id="{9A40B2CF-B69D-4004-B831-01F9E75B345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48622" y="2105553"/>
            <a:ext cx="1790985" cy="1797005"/>
          </a:xfrm>
          <a:prstGeom prst="rect">
            <a:avLst/>
          </a:prstGeom>
        </p:spPr>
      </p:pic>
      <p:cxnSp>
        <p:nvCxnSpPr>
          <p:cNvPr id="29" name="直線單箭頭接點 28">
            <a:extLst>
              <a:ext uri="{FF2B5EF4-FFF2-40B4-BE49-F238E27FC236}">
                <a16:creationId xmlns:a16="http://schemas.microsoft.com/office/drawing/2014/main" id="{1E81CF7B-42DB-46FA-A528-2F4F00EED303}"/>
              </a:ext>
            </a:extLst>
          </p:cNvPr>
          <p:cNvCxnSpPr/>
          <p:nvPr/>
        </p:nvCxnSpPr>
        <p:spPr>
          <a:xfrm>
            <a:off x="2726094" y="2858703"/>
            <a:ext cx="1240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a:extLst>
              <a:ext uri="{FF2B5EF4-FFF2-40B4-BE49-F238E27FC236}">
                <a16:creationId xmlns:a16="http://schemas.microsoft.com/office/drawing/2014/main" id="{76ECB48E-B71C-49C9-9C9A-2458E30B3713}"/>
              </a:ext>
            </a:extLst>
          </p:cNvPr>
          <p:cNvCxnSpPr>
            <a:cxnSpLocks/>
          </p:cNvCxnSpPr>
          <p:nvPr/>
        </p:nvCxnSpPr>
        <p:spPr>
          <a:xfrm rot="10800000">
            <a:off x="2726094" y="3263351"/>
            <a:ext cx="1240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a:extLst>
              <a:ext uri="{FF2B5EF4-FFF2-40B4-BE49-F238E27FC236}">
                <a16:creationId xmlns:a16="http://schemas.microsoft.com/office/drawing/2014/main" id="{E2369568-C918-433E-9FB2-803670A9C0F4}"/>
              </a:ext>
            </a:extLst>
          </p:cNvPr>
          <p:cNvCxnSpPr/>
          <p:nvPr/>
        </p:nvCxnSpPr>
        <p:spPr>
          <a:xfrm>
            <a:off x="6312796" y="2858703"/>
            <a:ext cx="1240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567DA49B-9A6F-486E-AC28-DE8AC1287EF9}"/>
              </a:ext>
            </a:extLst>
          </p:cNvPr>
          <p:cNvCxnSpPr>
            <a:cxnSpLocks/>
          </p:cNvCxnSpPr>
          <p:nvPr/>
        </p:nvCxnSpPr>
        <p:spPr>
          <a:xfrm rot="10800000">
            <a:off x="6312796" y="3263351"/>
            <a:ext cx="1240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文字方塊 32">
            <a:extLst>
              <a:ext uri="{FF2B5EF4-FFF2-40B4-BE49-F238E27FC236}">
                <a16:creationId xmlns:a16="http://schemas.microsoft.com/office/drawing/2014/main" id="{E539F34C-8890-429B-880C-979CB2A95155}"/>
              </a:ext>
            </a:extLst>
          </p:cNvPr>
          <p:cNvSpPr txBox="1"/>
          <p:nvPr/>
        </p:nvSpPr>
        <p:spPr>
          <a:xfrm>
            <a:off x="732878" y="1618593"/>
            <a:ext cx="1508746" cy="369332"/>
          </a:xfrm>
          <a:prstGeom prst="rect">
            <a:avLst/>
          </a:prstGeom>
          <a:noFill/>
        </p:spPr>
        <p:txBody>
          <a:bodyPr wrap="none" rtlCol="0">
            <a:spAutoFit/>
          </a:bodyPr>
          <a:lstStyle/>
          <a:p>
            <a:r>
              <a:rPr lang="zh-TW" altLang="en-US" dirty="0"/>
              <a:t>前端</a:t>
            </a:r>
            <a:r>
              <a:rPr lang="en-US" altLang="zh-TW" dirty="0"/>
              <a:t>(</a:t>
            </a:r>
            <a:r>
              <a:rPr lang="zh-TW" altLang="en-US" dirty="0"/>
              <a:t>瀏覽器</a:t>
            </a:r>
            <a:r>
              <a:rPr lang="en-US" altLang="zh-TW" dirty="0"/>
              <a:t>)</a:t>
            </a:r>
            <a:endParaRPr lang="zh-TW" altLang="en-US" dirty="0"/>
          </a:p>
        </p:txBody>
      </p:sp>
      <p:sp>
        <p:nvSpPr>
          <p:cNvPr id="34" name="文字方塊 33">
            <a:extLst>
              <a:ext uri="{FF2B5EF4-FFF2-40B4-BE49-F238E27FC236}">
                <a16:creationId xmlns:a16="http://schemas.microsoft.com/office/drawing/2014/main" id="{902ADB8B-776B-4457-8609-7FCE827876D9}"/>
              </a:ext>
            </a:extLst>
          </p:cNvPr>
          <p:cNvSpPr txBox="1"/>
          <p:nvPr/>
        </p:nvSpPr>
        <p:spPr>
          <a:xfrm>
            <a:off x="4820948" y="1618593"/>
            <a:ext cx="646331" cy="369332"/>
          </a:xfrm>
          <a:prstGeom prst="rect">
            <a:avLst/>
          </a:prstGeom>
          <a:noFill/>
        </p:spPr>
        <p:txBody>
          <a:bodyPr wrap="none" rtlCol="0">
            <a:spAutoFit/>
          </a:bodyPr>
          <a:lstStyle/>
          <a:p>
            <a:r>
              <a:rPr lang="zh-TW" altLang="en-US" dirty="0"/>
              <a:t>後端</a:t>
            </a:r>
          </a:p>
        </p:txBody>
      </p:sp>
      <p:sp>
        <p:nvSpPr>
          <p:cNvPr id="35" name="文字方塊 34">
            <a:extLst>
              <a:ext uri="{FF2B5EF4-FFF2-40B4-BE49-F238E27FC236}">
                <a16:creationId xmlns:a16="http://schemas.microsoft.com/office/drawing/2014/main" id="{9C424FF1-F189-46E5-9A68-DED3096EADE1}"/>
              </a:ext>
            </a:extLst>
          </p:cNvPr>
          <p:cNvSpPr txBox="1"/>
          <p:nvPr/>
        </p:nvSpPr>
        <p:spPr>
          <a:xfrm>
            <a:off x="8362395" y="1618593"/>
            <a:ext cx="877163" cy="369332"/>
          </a:xfrm>
          <a:prstGeom prst="rect">
            <a:avLst/>
          </a:prstGeom>
          <a:noFill/>
        </p:spPr>
        <p:txBody>
          <a:bodyPr wrap="none" rtlCol="0">
            <a:spAutoFit/>
          </a:bodyPr>
          <a:lstStyle/>
          <a:p>
            <a:r>
              <a:rPr lang="zh-TW" altLang="en-US" dirty="0"/>
              <a:t>資料庫</a:t>
            </a:r>
          </a:p>
        </p:txBody>
      </p:sp>
      <p:sp>
        <p:nvSpPr>
          <p:cNvPr id="37" name="文字方塊 36">
            <a:extLst>
              <a:ext uri="{FF2B5EF4-FFF2-40B4-BE49-F238E27FC236}">
                <a16:creationId xmlns:a16="http://schemas.microsoft.com/office/drawing/2014/main" id="{D204FB79-5B98-4E6B-8DDD-9131C59FB17A}"/>
              </a:ext>
            </a:extLst>
          </p:cNvPr>
          <p:cNvSpPr txBox="1"/>
          <p:nvPr/>
        </p:nvSpPr>
        <p:spPr>
          <a:xfrm>
            <a:off x="861118" y="4020187"/>
            <a:ext cx="1252266" cy="923330"/>
          </a:xfrm>
          <a:prstGeom prst="rect">
            <a:avLst/>
          </a:prstGeom>
          <a:noFill/>
        </p:spPr>
        <p:txBody>
          <a:bodyPr wrap="none" rtlCol="0">
            <a:spAutoFit/>
          </a:bodyPr>
          <a:lstStyle/>
          <a:p>
            <a:pPr algn="ctr"/>
            <a:r>
              <a:rPr lang="en-US" altLang="zh-TW" dirty="0"/>
              <a:t>HTML</a:t>
            </a:r>
          </a:p>
          <a:p>
            <a:pPr algn="ctr"/>
            <a:r>
              <a:rPr lang="en-US" altLang="zh-TW" dirty="0"/>
              <a:t>CSS</a:t>
            </a:r>
          </a:p>
          <a:p>
            <a:pPr algn="ctr"/>
            <a:r>
              <a:rPr lang="en-US" altLang="zh-TW" dirty="0"/>
              <a:t>JavaScript</a:t>
            </a:r>
          </a:p>
        </p:txBody>
      </p:sp>
      <p:sp>
        <p:nvSpPr>
          <p:cNvPr id="38" name="文字方塊 37">
            <a:extLst>
              <a:ext uri="{FF2B5EF4-FFF2-40B4-BE49-F238E27FC236}">
                <a16:creationId xmlns:a16="http://schemas.microsoft.com/office/drawing/2014/main" id="{B51E45B2-9921-4436-89F9-2A4EAE44A6AA}"/>
              </a:ext>
            </a:extLst>
          </p:cNvPr>
          <p:cNvSpPr txBox="1"/>
          <p:nvPr/>
        </p:nvSpPr>
        <p:spPr>
          <a:xfrm>
            <a:off x="4368099" y="4158685"/>
            <a:ext cx="1552028" cy="646331"/>
          </a:xfrm>
          <a:prstGeom prst="rect">
            <a:avLst/>
          </a:prstGeom>
          <a:noFill/>
        </p:spPr>
        <p:txBody>
          <a:bodyPr wrap="none" rtlCol="0">
            <a:spAutoFit/>
          </a:bodyPr>
          <a:lstStyle/>
          <a:p>
            <a:pPr algn="ctr"/>
            <a:r>
              <a:rPr lang="en-US" altLang="zh-TW" dirty="0"/>
              <a:t>JAVA</a:t>
            </a:r>
          </a:p>
          <a:p>
            <a:pPr algn="ctr"/>
            <a:r>
              <a:rPr lang="en-US" altLang="zh-TW" dirty="0"/>
              <a:t>(Servlet/JSP)</a:t>
            </a:r>
            <a:endParaRPr lang="zh-TW" altLang="en-US" dirty="0"/>
          </a:p>
        </p:txBody>
      </p:sp>
      <p:sp>
        <p:nvSpPr>
          <p:cNvPr id="39" name="文字方塊 38">
            <a:extLst>
              <a:ext uri="{FF2B5EF4-FFF2-40B4-BE49-F238E27FC236}">
                <a16:creationId xmlns:a16="http://schemas.microsoft.com/office/drawing/2014/main" id="{05950FD9-E4B4-4EA8-A07B-20A4BD0883EA}"/>
              </a:ext>
            </a:extLst>
          </p:cNvPr>
          <p:cNvSpPr txBox="1"/>
          <p:nvPr/>
        </p:nvSpPr>
        <p:spPr>
          <a:xfrm>
            <a:off x="7649347" y="4297184"/>
            <a:ext cx="2303258" cy="369332"/>
          </a:xfrm>
          <a:prstGeom prst="rect">
            <a:avLst/>
          </a:prstGeom>
          <a:noFill/>
        </p:spPr>
        <p:txBody>
          <a:bodyPr wrap="none" rtlCol="0">
            <a:spAutoFit/>
          </a:bodyPr>
          <a:lstStyle/>
          <a:p>
            <a:pPr algn="ctr"/>
            <a:r>
              <a:rPr lang="en-US" altLang="zh-TW" dirty="0"/>
              <a:t>Microsoft SQL Server</a:t>
            </a:r>
          </a:p>
        </p:txBody>
      </p:sp>
      <p:sp>
        <p:nvSpPr>
          <p:cNvPr id="41" name="文字方塊 40">
            <a:extLst>
              <a:ext uri="{FF2B5EF4-FFF2-40B4-BE49-F238E27FC236}">
                <a16:creationId xmlns:a16="http://schemas.microsoft.com/office/drawing/2014/main" id="{D89EFFCE-C40A-4C7C-A653-455D0BCCB8D9}"/>
              </a:ext>
            </a:extLst>
          </p:cNvPr>
          <p:cNvSpPr txBox="1"/>
          <p:nvPr/>
        </p:nvSpPr>
        <p:spPr>
          <a:xfrm>
            <a:off x="6580886" y="2287048"/>
            <a:ext cx="704039" cy="369332"/>
          </a:xfrm>
          <a:prstGeom prst="rect">
            <a:avLst/>
          </a:prstGeom>
          <a:noFill/>
        </p:spPr>
        <p:txBody>
          <a:bodyPr wrap="none" rtlCol="0">
            <a:spAutoFit/>
          </a:bodyPr>
          <a:lstStyle/>
          <a:p>
            <a:r>
              <a:rPr lang="en-US" altLang="zh-TW" dirty="0"/>
              <a:t>JDBC</a:t>
            </a:r>
            <a:endParaRPr lang="zh-TW" altLang="en-US" dirty="0"/>
          </a:p>
        </p:txBody>
      </p:sp>
      <p:sp>
        <p:nvSpPr>
          <p:cNvPr id="45" name="文字方塊 44">
            <a:extLst>
              <a:ext uri="{FF2B5EF4-FFF2-40B4-BE49-F238E27FC236}">
                <a16:creationId xmlns:a16="http://schemas.microsoft.com/office/drawing/2014/main" id="{C76DF764-4C29-4976-9076-60BFACD9E351}"/>
              </a:ext>
            </a:extLst>
          </p:cNvPr>
          <p:cNvSpPr txBox="1"/>
          <p:nvPr/>
        </p:nvSpPr>
        <p:spPr>
          <a:xfrm>
            <a:off x="587252" y="5495162"/>
            <a:ext cx="8010780" cy="1200329"/>
          </a:xfrm>
          <a:prstGeom prst="rect">
            <a:avLst/>
          </a:prstGeom>
          <a:noFill/>
        </p:spPr>
        <p:txBody>
          <a:bodyPr wrap="square" rtlCol="0">
            <a:spAutoFit/>
          </a:bodyPr>
          <a:lstStyle/>
          <a:p>
            <a:r>
              <a:rPr lang="zh-TW" altLang="en-US" dirty="0"/>
              <a:t>思考兩個問題：</a:t>
            </a:r>
            <a:endParaRPr lang="en-US" altLang="zh-TW" dirty="0"/>
          </a:p>
          <a:p>
            <a:pPr marL="342900" indent="-342900">
              <a:buAutoNum type="arabicPeriod"/>
            </a:pPr>
            <a:r>
              <a:rPr lang="zh-TW" altLang="en-US" dirty="0"/>
              <a:t>要執行網路應用程式，前端怎麼知道要執行哪支程式</a:t>
            </a:r>
            <a:r>
              <a:rPr lang="en-US" altLang="zh-TW" dirty="0"/>
              <a:t>(</a:t>
            </a:r>
            <a:r>
              <a:rPr lang="zh-TW" altLang="en-US" dirty="0"/>
              <a:t>或請求哪個資源</a:t>
            </a:r>
            <a:r>
              <a:rPr lang="en-US" altLang="zh-TW" dirty="0"/>
              <a:t>)</a:t>
            </a:r>
            <a:r>
              <a:rPr lang="zh-TW" altLang="en-US" dirty="0"/>
              <a:t>？</a:t>
            </a:r>
            <a:endParaRPr lang="en-US" altLang="zh-TW" dirty="0"/>
          </a:p>
          <a:p>
            <a:pPr marL="342900" indent="-342900">
              <a:buAutoNum type="arabicPeriod"/>
            </a:pPr>
            <a:r>
              <a:rPr lang="zh-TW" altLang="en-US" dirty="0"/>
              <a:t>知道請求什麼資源後，前端如何跟後端溝通？</a:t>
            </a:r>
            <a:endParaRPr lang="en-US" altLang="zh-TW" dirty="0"/>
          </a:p>
          <a:p>
            <a:endParaRPr lang="zh-TW" altLang="en-US" dirty="0"/>
          </a:p>
        </p:txBody>
      </p:sp>
    </p:spTree>
    <p:extLst>
      <p:ext uri="{BB962C8B-B14F-4D97-AF65-F5344CB8AC3E}">
        <p14:creationId xmlns:p14="http://schemas.microsoft.com/office/powerpoint/2010/main" val="163409305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9309147" cy="1320800"/>
          </a:xfrm>
        </p:spPr>
        <p:txBody>
          <a:bodyPr/>
          <a:lstStyle/>
          <a:p>
            <a:r>
              <a:rPr lang="en-US" altLang="zh-TW" sz="3600" dirty="0"/>
              <a:t>4-1 </a:t>
            </a:r>
            <a:r>
              <a:rPr lang="zh-TW" altLang="en-US" dirty="0"/>
              <a:t>動態網頁程式的請求與回應觀念</a:t>
            </a:r>
            <a:r>
              <a:rPr lang="en-US" altLang="zh-TW" sz="3600" dirty="0"/>
              <a:t>(2)</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24782" y="947412"/>
            <a:ext cx="8518037" cy="4807002"/>
          </a:xfrm>
        </p:spPr>
        <p:txBody>
          <a:bodyPr>
            <a:normAutofit/>
          </a:bodyPr>
          <a:lstStyle/>
          <a:p>
            <a:pPr marL="0" indent="0">
              <a:buNone/>
            </a:pPr>
            <a:r>
              <a:rPr lang="en-US" altLang="zh-TW" sz="2000" dirty="0"/>
              <a:t>HTTP</a:t>
            </a:r>
            <a:r>
              <a:rPr lang="zh-TW" altLang="en-US" sz="2000" dirty="0"/>
              <a:t>請求</a:t>
            </a:r>
            <a:r>
              <a:rPr lang="en-US" altLang="zh-TW" sz="2000" dirty="0"/>
              <a:t>(HTTP Request)</a:t>
            </a:r>
            <a:r>
              <a:rPr lang="zh-TW" altLang="en-US" sz="2000" dirty="0"/>
              <a:t>由瀏覽器發出，其發出內容資訊包含以下</a:t>
            </a:r>
            <a:endParaRPr lang="en-US" altLang="zh-TW" sz="2000" dirty="0"/>
          </a:p>
          <a:p>
            <a:r>
              <a:rPr lang="zh-TW" altLang="en-US" sz="2000" dirty="0"/>
              <a:t>請求列</a:t>
            </a:r>
            <a:r>
              <a:rPr lang="en-US" altLang="zh-TW" sz="2000" dirty="0"/>
              <a:t>(Request Line)</a:t>
            </a:r>
            <a:r>
              <a:rPr lang="zh-TW" altLang="en-US" sz="2000" dirty="0"/>
              <a:t>：說明使用者請求的資源，通常包括：</a:t>
            </a:r>
            <a:endParaRPr lang="en-US" altLang="zh-TW" sz="2000" dirty="0"/>
          </a:p>
          <a:p>
            <a:pPr marL="400050" lvl="1" indent="0">
              <a:buNone/>
            </a:pPr>
            <a:r>
              <a:rPr lang="en-US" altLang="zh-TW" sz="2000" dirty="0"/>
              <a:t>1.</a:t>
            </a:r>
            <a:r>
              <a:rPr lang="zh-TW" altLang="en-US" sz="2000" dirty="0"/>
              <a:t>請求方法</a:t>
            </a:r>
            <a:r>
              <a:rPr lang="en-US" altLang="zh-TW" sz="2000" dirty="0"/>
              <a:t>(Request Method)</a:t>
            </a:r>
          </a:p>
          <a:p>
            <a:pPr marL="400050" lvl="1" indent="0">
              <a:buNone/>
            </a:pPr>
            <a:r>
              <a:rPr lang="en-US" altLang="zh-TW" sz="2000" dirty="0"/>
              <a:t>2.Web Server</a:t>
            </a:r>
            <a:r>
              <a:rPr lang="zh-TW" altLang="en-US" sz="2000" dirty="0"/>
              <a:t>端中資源的路徑名稱</a:t>
            </a:r>
            <a:endParaRPr lang="en-US" altLang="zh-TW" sz="2000" dirty="0"/>
          </a:p>
          <a:p>
            <a:pPr marL="400050" lvl="1" indent="0">
              <a:buNone/>
            </a:pPr>
            <a:r>
              <a:rPr lang="en-US" altLang="zh-TW" sz="2000" dirty="0"/>
              <a:t>3.HTTP</a:t>
            </a:r>
            <a:r>
              <a:rPr lang="zh-TW" altLang="en-US" sz="2000" dirty="0"/>
              <a:t>版本編號</a:t>
            </a:r>
            <a:endParaRPr lang="en-US" altLang="zh-TW" sz="2000" dirty="0"/>
          </a:p>
          <a:p>
            <a:r>
              <a:rPr lang="zh-TW" altLang="en-US" sz="2000" dirty="0"/>
              <a:t>請求標題</a:t>
            </a:r>
            <a:r>
              <a:rPr lang="en-US" altLang="zh-TW" sz="2000" dirty="0"/>
              <a:t>(Request Header)</a:t>
            </a:r>
            <a:r>
              <a:rPr lang="zh-TW" altLang="en-US" sz="2000" dirty="0"/>
              <a:t>：含有瀏覽器有關的額外資訊</a:t>
            </a:r>
            <a:endParaRPr lang="en-US" altLang="zh-TW" sz="2000" dirty="0"/>
          </a:p>
          <a:p>
            <a:r>
              <a:rPr lang="zh-TW" altLang="en-US" sz="2000" dirty="0"/>
              <a:t>請求本體</a:t>
            </a:r>
            <a:r>
              <a:rPr lang="en-US" altLang="zh-TW" sz="2000" dirty="0"/>
              <a:t>(Request Body)</a:t>
            </a:r>
          </a:p>
          <a:p>
            <a:pPr marL="457200" lvl="1" indent="0">
              <a:buNone/>
            </a:pPr>
            <a:r>
              <a:rPr lang="zh-TW" altLang="en-US" sz="1800" dirty="0"/>
              <a:t>傳送與該請求有關的參數資料</a:t>
            </a:r>
            <a:r>
              <a:rPr lang="en-US" altLang="zh-TW" sz="1800" dirty="0"/>
              <a:t>(</a:t>
            </a:r>
            <a:r>
              <a:rPr lang="zh-TW" altLang="en-US" sz="1800" dirty="0"/>
              <a:t>當使用</a:t>
            </a:r>
            <a:r>
              <a:rPr lang="en-US" altLang="zh-TW" sz="1800" dirty="0"/>
              <a:t>POST</a:t>
            </a:r>
            <a:r>
              <a:rPr lang="zh-TW" altLang="en-US" sz="1800" dirty="0"/>
              <a:t>方法請求時</a:t>
            </a:r>
            <a:r>
              <a:rPr lang="en-US" altLang="zh-TW" sz="1800" dirty="0"/>
              <a:t>)</a:t>
            </a:r>
          </a:p>
          <a:p>
            <a:pPr marL="400050" lvl="1" indent="0">
              <a:buNone/>
            </a:pPr>
            <a:endParaRPr lang="en-US" altLang="zh-TW" sz="2000" dirty="0"/>
          </a:p>
        </p:txBody>
      </p:sp>
    </p:spTree>
    <p:extLst>
      <p:ext uri="{BB962C8B-B14F-4D97-AF65-F5344CB8AC3E}">
        <p14:creationId xmlns:p14="http://schemas.microsoft.com/office/powerpoint/2010/main" val="54662551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50800"/>
            <a:ext cx="9309147" cy="1320800"/>
          </a:xfrm>
        </p:spPr>
        <p:txBody>
          <a:bodyPr/>
          <a:lstStyle/>
          <a:p>
            <a:r>
              <a:rPr lang="en-US" altLang="zh-TW" sz="3600" dirty="0"/>
              <a:t>4-1 </a:t>
            </a:r>
            <a:r>
              <a:rPr lang="zh-TW" altLang="en-US" dirty="0"/>
              <a:t>動態網頁程式的請求與回應觀念</a:t>
            </a:r>
            <a:r>
              <a:rPr lang="en-US" altLang="zh-TW" sz="3600" dirty="0"/>
              <a:t>(3)</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07702" y="1025499"/>
            <a:ext cx="9730386" cy="4807002"/>
          </a:xfrm>
        </p:spPr>
        <p:txBody>
          <a:bodyPr>
            <a:normAutofit/>
          </a:bodyPr>
          <a:lstStyle/>
          <a:p>
            <a:pPr marL="0" indent="0">
              <a:buNone/>
            </a:pPr>
            <a:r>
              <a:rPr lang="en-US" altLang="zh-TW" sz="2000" dirty="0"/>
              <a:t>HTTP</a:t>
            </a:r>
            <a:r>
              <a:rPr lang="zh-TW" altLang="en-US" sz="2000" dirty="0"/>
              <a:t>回應</a:t>
            </a:r>
            <a:r>
              <a:rPr lang="en-US" altLang="zh-TW" sz="2000" dirty="0"/>
              <a:t>(HTTP Response)</a:t>
            </a:r>
            <a:r>
              <a:rPr lang="zh-TW" altLang="en-US" sz="2000" dirty="0"/>
              <a:t>由伺服器端程式產生，內容資訊包含以下</a:t>
            </a:r>
            <a:endParaRPr lang="en-US" altLang="zh-TW" sz="2000" dirty="0"/>
          </a:p>
          <a:p>
            <a:r>
              <a:rPr lang="zh-TW" altLang="en-US" sz="2000" dirty="0"/>
              <a:t>狀態列</a:t>
            </a:r>
            <a:r>
              <a:rPr lang="en-US" altLang="zh-TW" sz="2000" dirty="0"/>
              <a:t>(Status Line)</a:t>
            </a:r>
            <a:r>
              <a:rPr lang="zh-TW" altLang="en-US" sz="2000" dirty="0"/>
              <a:t>：說明伺服器端對客戶端請求的處理結果，通常包括：</a:t>
            </a:r>
            <a:endParaRPr lang="en-US" altLang="zh-TW" sz="2000" dirty="0"/>
          </a:p>
          <a:p>
            <a:pPr marL="400050" lvl="1" indent="0">
              <a:buNone/>
            </a:pPr>
            <a:r>
              <a:rPr lang="en-US" altLang="zh-TW" sz="2000" dirty="0"/>
              <a:t>1.Protocol(</a:t>
            </a:r>
            <a:r>
              <a:rPr lang="zh-TW" altLang="en-US" sz="2000" dirty="0"/>
              <a:t>協定</a:t>
            </a:r>
            <a:r>
              <a:rPr lang="en-US" altLang="zh-TW" sz="2000" dirty="0"/>
              <a:t>/</a:t>
            </a:r>
            <a:r>
              <a:rPr lang="zh-TW" altLang="en-US" sz="2000" dirty="0"/>
              <a:t>版本</a:t>
            </a:r>
            <a:r>
              <a:rPr lang="en-US" altLang="zh-TW" sz="2000" dirty="0"/>
              <a:t>)</a:t>
            </a:r>
          </a:p>
          <a:p>
            <a:pPr marL="400050" lvl="1" indent="0">
              <a:buNone/>
            </a:pPr>
            <a:r>
              <a:rPr lang="en-US" altLang="zh-TW" sz="2000" dirty="0"/>
              <a:t>2.Code(</a:t>
            </a:r>
            <a:r>
              <a:rPr lang="zh-TW" altLang="en-US" sz="2000" dirty="0"/>
              <a:t>代碼</a:t>
            </a:r>
            <a:r>
              <a:rPr lang="en-US" altLang="zh-TW" sz="2000" dirty="0"/>
              <a:t>)</a:t>
            </a:r>
          </a:p>
          <a:p>
            <a:pPr marL="400050" lvl="1" indent="0">
              <a:buNone/>
            </a:pPr>
            <a:r>
              <a:rPr lang="en-US" altLang="zh-TW" sz="2000" dirty="0"/>
              <a:t>3.Message(</a:t>
            </a:r>
            <a:r>
              <a:rPr lang="zh-TW" altLang="en-US" sz="2000" dirty="0"/>
              <a:t>結果訊息</a:t>
            </a:r>
            <a:r>
              <a:rPr lang="en-US" altLang="zh-TW" sz="2000" dirty="0"/>
              <a:t>)</a:t>
            </a:r>
          </a:p>
          <a:p>
            <a:r>
              <a:rPr lang="zh-TW" altLang="en-US" sz="2000" dirty="0"/>
              <a:t>回應標頭</a:t>
            </a:r>
            <a:r>
              <a:rPr lang="en-US" altLang="zh-TW" sz="2000" dirty="0"/>
              <a:t>(Response Header)</a:t>
            </a:r>
            <a:r>
              <a:rPr lang="zh-TW" altLang="en-US" sz="2000" dirty="0"/>
              <a:t>：通知瀏覽器關於回應本體的相關資訊，通常包括：</a:t>
            </a:r>
            <a:endParaRPr lang="en-US" altLang="zh-TW" sz="2000" dirty="0"/>
          </a:p>
          <a:p>
            <a:pPr marL="457200" lvl="1" indent="0">
              <a:buNone/>
            </a:pPr>
            <a:r>
              <a:rPr lang="en-US" altLang="zh-TW" sz="2000" dirty="0"/>
              <a:t>1.</a:t>
            </a:r>
            <a:r>
              <a:rPr lang="zh-TW" altLang="en-US" sz="2000" dirty="0"/>
              <a:t>回應內容型態</a:t>
            </a:r>
            <a:r>
              <a:rPr lang="en-US" altLang="zh-TW" sz="2000" dirty="0"/>
              <a:t>(Content-Type)</a:t>
            </a:r>
          </a:p>
          <a:p>
            <a:pPr marL="457200" lvl="1" indent="0">
              <a:buNone/>
            </a:pPr>
            <a:r>
              <a:rPr lang="en-US" altLang="zh-TW" sz="2000" dirty="0"/>
              <a:t>2.</a:t>
            </a:r>
            <a:r>
              <a:rPr lang="zh-TW" altLang="en-US" sz="2000" dirty="0"/>
              <a:t>回應內容長度</a:t>
            </a:r>
            <a:r>
              <a:rPr lang="en-US" altLang="zh-TW" sz="2000" dirty="0"/>
              <a:t>(Content-Length)</a:t>
            </a:r>
          </a:p>
          <a:p>
            <a:r>
              <a:rPr lang="zh-TW" altLang="en-US" sz="2000" dirty="0"/>
              <a:t>回應本體</a:t>
            </a:r>
            <a:r>
              <a:rPr lang="en-US" altLang="zh-TW" sz="2000" dirty="0"/>
              <a:t>(Response Body)</a:t>
            </a:r>
          </a:p>
          <a:p>
            <a:pPr marL="457200" lvl="1" indent="0">
              <a:buNone/>
            </a:pPr>
            <a:r>
              <a:rPr lang="zh-TW" altLang="en-US" sz="2000" dirty="0"/>
              <a:t>傳送伺服器端所回應的資料，通常為</a:t>
            </a:r>
            <a:r>
              <a:rPr lang="en-US" altLang="zh-TW" sz="2000" dirty="0"/>
              <a:t>JSP/Servlet</a:t>
            </a:r>
            <a:r>
              <a:rPr lang="zh-TW" altLang="en-US" sz="2000" dirty="0"/>
              <a:t>所產生的</a:t>
            </a:r>
            <a:r>
              <a:rPr lang="en-US" altLang="zh-TW" sz="2000" dirty="0"/>
              <a:t>HTML</a:t>
            </a:r>
            <a:r>
              <a:rPr lang="zh-TW" altLang="en-US" sz="2000" dirty="0"/>
              <a:t>網頁</a:t>
            </a:r>
            <a:endParaRPr lang="en-US" altLang="zh-TW" sz="2000" dirty="0"/>
          </a:p>
        </p:txBody>
      </p:sp>
    </p:spTree>
    <p:extLst>
      <p:ext uri="{BB962C8B-B14F-4D97-AF65-F5344CB8AC3E}">
        <p14:creationId xmlns:p14="http://schemas.microsoft.com/office/powerpoint/2010/main" val="373865019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9309147" cy="1320800"/>
          </a:xfrm>
        </p:spPr>
        <p:txBody>
          <a:bodyPr/>
          <a:lstStyle/>
          <a:p>
            <a:r>
              <a:rPr lang="en-US" altLang="zh-TW" sz="3600" dirty="0"/>
              <a:t>4-1 </a:t>
            </a:r>
            <a:r>
              <a:rPr lang="zh-TW" altLang="en-US" dirty="0"/>
              <a:t>動態網頁程式的請求與回應觀念</a:t>
            </a:r>
            <a:r>
              <a:rPr lang="en-US" altLang="zh-TW" sz="3600" dirty="0"/>
              <a:t>(4)</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118517" y="737204"/>
            <a:ext cx="10013456" cy="5113514"/>
          </a:xfrm>
        </p:spPr>
        <p:txBody>
          <a:bodyPr>
            <a:normAutofit/>
          </a:bodyPr>
          <a:lstStyle/>
          <a:p>
            <a:pPr marL="0" indent="0" algn="just">
              <a:buNone/>
            </a:pPr>
            <a:r>
              <a:rPr lang="zh-TW" altLang="en-US" sz="2000" dirty="0"/>
              <a:t>瀏覽器向伺服器端發出</a:t>
            </a:r>
            <a:r>
              <a:rPr lang="en-US" altLang="zh-TW" sz="2000" dirty="0"/>
              <a:t>HTTP</a:t>
            </a:r>
            <a:r>
              <a:rPr lang="zh-TW" altLang="en-US" sz="2000" dirty="0"/>
              <a:t> </a:t>
            </a:r>
            <a:r>
              <a:rPr lang="en-US" altLang="zh-TW" sz="2000" dirty="0"/>
              <a:t>Request</a:t>
            </a:r>
            <a:r>
              <a:rPr lang="zh-TW" altLang="en-US" sz="2000" dirty="0"/>
              <a:t>的兩種方法介紹：</a:t>
            </a:r>
            <a:endParaRPr lang="en-US" altLang="zh-TW" sz="2000" dirty="0"/>
          </a:p>
          <a:p>
            <a:pPr algn="just"/>
            <a:r>
              <a:rPr lang="en-US" altLang="zh-TW" sz="2000" dirty="0"/>
              <a:t>Get</a:t>
            </a:r>
            <a:r>
              <a:rPr lang="zh-TW" altLang="en-US" sz="2000" dirty="0"/>
              <a:t>方法</a:t>
            </a:r>
            <a:endParaRPr lang="en-US" altLang="zh-TW" sz="2000" dirty="0"/>
          </a:p>
          <a:p>
            <a:pPr marL="457200" lvl="1" indent="0" algn="just">
              <a:buNone/>
            </a:pPr>
            <a:r>
              <a:rPr lang="zh-TW" altLang="en-US" sz="2000" dirty="0">
                <a:latin typeface="Consolas" panose="020B0609020204030204" pitchFamily="49" charset="0"/>
              </a:rPr>
              <a:t>使用</a:t>
            </a:r>
            <a:r>
              <a:rPr lang="en-US" altLang="zh-TW" sz="2000" dirty="0">
                <a:latin typeface="Consolas" panose="020B0609020204030204" pitchFamily="49" charset="0"/>
              </a:rPr>
              <a:t>Form</a:t>
            </a:r>
            <a:r>
              <a:rPr lang="zh-TW" altLang="en-US" sz="2000" dirty="0">
                <a:latin typeface="Consolas" panose="020B0609020204030204" pitchFamily="49" charset="0"/>
              </a:rPr>
              <a:t>預設送出的方法為</a:t>
            </a:r>
            <a:r>
              <a:rPr lang="en-US" altLang="zh-TW" sz="2000" dirty="0">
                <a:latin typeface="Consolas" panose="020B0609020204030204" pitchFamily="49" charset="0"/>
              </a:rPr>
              <a:t>Get</a:t>
            </a:r>
            <a:r>
              <a:rPr lang="zh-TW" altLang="en-US" sz="2000" dirty="0">
                <a:latin typeface="Consolas" panose="020B0609020204030204" pitchFamily="49" charset="0"/>
              </a:rPr>
              <a:t>，以此方式送出的</a:t>
            </a:r>
            <a:r>
              <a:rPr lang="en-US" altLang="zh-TW" sz="2000" dirty="0">
                <a:latin typeface="Consolas" panose="020B0609020204030204" pitchFamily="49" charset="0"/>
              </a:rPr>
              <a:t>HTTP</a:t>
            </a:r>
            <a:r>
              <a:rPr lang="zh-TW" altLang="en-US" sz="2000" dirty="0">
                <a:latin typeface="Consolas" panose="020B0609020204030204" pitchFamily="49" charset="0"/>
              </a:rPr>
              <a:t>資訊為明碼，會直接在網址列後端以</a:t>
            </a:r>
            <a:r>
              <a:rPr lang="en-US" altLang="zh-TW" sz="2000" dirty="0">
                <a:latin typeface="Consolas" panose="020B0609020204030204" pitchFamily="49" charset="0"/>
              </a:rPr>
              <a:t>”?”</a:t>
            </a:r>
            <a:r>
              <a:rPr lang="zh-TW" altLang="en-US" sz="2000" dirty="0">
                <a:latin typeface="Consolas" panose="020B0609020204030204" pitchFamily="49" charset="0"/>
              </a:rPr>
              <a:t>開頭，並以</a:t>
            </a:r>
            <a:r>
              <a:rPr lang="en-US" altLang="zh-TW" sz="2000" dirty="0">
                <a:latin typeface="Consolas" panose="020B0609020204030204" pitchFamily="49" charset="0"/>
              </a:rPr>
              <a:t>[key=value]</a:t>
            </a:r>
            <a:r>
              <a:rPr lang="zh-TW" altLang="en-US" sz="2000" dirty="0">
                <a:latin typeface="Consolas" panose="020B0609020204030204" pitchFamily="49" charset="0"/>
              </a:rPr>
              <a:t>為一組資料、以</a:t>
            </a:r>
            <a:r>
              <a:rPr lang="en-US" altLang="zh-TW" sz="2000" dirty="0">
                <a:latin typeface="Consolas" panose="020B0609020204030204" pitchFamily="49" charset="0"/>
              </a:rPr>
              <a:t>&amp;</a:t>
            </a:r>
            <a:r>
              <a:rPr lang="zh-TW" altLang="en-US" sz="2000" dirty="0">
                <a:latin typeface="Consolas" panose="020B0609020204030204" pitchFamily="49" charset="0"/>
              </a:rPr>
              <a:t>間隔每組資料；通常稱此類資料為查詢字串</a:t>
            </a:r>
            <a:r>
              <a:rPr lang="en-US" altLang="zh-TW" sz="2000" dirty="0">
                <a:latin typeface="Consolas" panose="020B0609020204030204" pitchFamily="49" charset="0"/>
              </a:rPr>
              <a:t>(Query String)</a:t>
            </a:r>
            <a:r>
              <a:rPr lang="zh-TW" altLang="en-US" sz="2000" dirty="0">
                <a:latin typeface="Consolas" panose="020B0609020204030204" pitchFamily="49" charset="0"/>
              </a:rPr>
              <a:t>，資料長度會有所限制</a:t>
            </a:r>
            <a:r>
              <a:rPr lang="en-US" altLang="zh-TW" sz="2000" dirty="0">
                <a:latin typeface="Consolas" panose="020B0609020204030204" pitchFamily="49" charset="0"/>
              </a:rPr>
              <a:t>(</a:t>
            </a:r>
            <a:r>
              <a:rPr lang="zh-TW" altLang="en-US" sz="2000" dirty="0">
                <a:latin typeface="Consolas" panose="020B0609020204030204" pitchFamily="49" charset="0"/>
              </a:rPr>
              <a:t>依據瀏覽器決定</a:t>
            </a:r>
            <a:r>
              <a:rPr lang="en-US" altLang="zh-TW" sz="2000" dirty="0">
                <a:latin typeface="Consolas" panose="020B0609020204030204" pitchFamily="49" charset="0"/>
              </a:rPr>
              <a:t>)</a:t>
            </a:r>
            <a:r>
              <a:rPr lang="zh-TW" altLang="en-US" sz="2000" dirty="0">
                <a:latin typeface="Consolas" panose="020B0609020204030204" pitchFamily="49" charset="0"/>
              </a:rPr>
              <a:t>。</a:t>
            </a:r>
            <a:endParaRPr lang="en-US" altLang="zh-TW" sz="2000" dirty="0">
              <a:latin typeface="Consolas" panose="020B0609020204030204" pitchFamily="49" charset="0"/>
            </a:endParaRPr>
          </a:p>
          <a:p>
            <a:pPr marL="457200" lvl="1" indent="0" algn="just">
              <a:buNone/>
            </a:pPr>
            <a:r>
              <a:rPr lang="zh-TW" altLang="en-US" sz="2000" dirty="0">
                <a:latin typeface="Consolas" panose="020B0609020204030204" pitchFamily="49" charset="0"/>
              </a:rPr>
              <a:t>例如：</a:t>
            </a:r>
            <a:r>
              <a:rPr lang="en-US" altLang="zh-TW" sz="2000" dirty="0">
                <a:latin typeface="Consolas" panose="020B0609020204030204" pitchFamily="49" charset="0"/>
                <a:hlinkClick r:id="rId2"/>
              </a:rPr>
              <a:t>http://localhost:8080/myProject/myServlet?name=Jim&amp;pwd=123</a:t>
            </a:r>
            <a:endParaRPr lang="en-US" altLang="zh-TW" sz="2000" dirty="0">
              <a:latin typeface="Consolas" panose="020B0609020204030204" pitchFamily="49" charset="0"/>
            </a:endParaRPr>
          </a:p>
          <a:p>
            <a:pPr algn="just"/>
            <a:r>
              <a:rPr lang="zh-TW" altLang="en-US" sz="2000" dirty="0">
                <a:latin typeface="Consolas" panose="020B0609020204030204" pitchFamily="49" charset="0"/>
              </a:rPr>
              <a:t>查詢字串</a:t>
            </a:r>
            <a:r>
              <a:rPr lang="en-US" altLang="zh-TW" sz="2000" dirty="0">
                <a:latin typeface="Consolas" panose="020B0609020204030204" pitchFamily="49" charset="0"/>
              </a:rPr>
              <a:t>(Query String)</a:t>
            </a:r>
            <a:r>
              <a:rPr lang="zh-TW" altLang="en-US" sz="2000" dirty="0">
                <a:latin typeface="Consolas" panose="020B0609020204030204" pitchFamily="49" charset="0"/>
              </a:rPr>
              <a:t>中建議不要使用到中文，因為容易產生亂碼，需要在另外處理中文編碼問題。預設</a:t>
            </a:r>
            <a:r>
              <a:rPr lang="en-US" altLang="zh-TW" sz="2000" dirty="0">
                <a:latin typeface="Consolas" panose="020B0609020204030204" pitchFamily="49" charset="0"/>
              </a:rPr>
              <a:t>Tomcat</a:t>
            </a:r>
            <a:r>
              <a:rPr lang="zh-TW" altLang="en-US" sz="2000" dirty="0">
                <a:latin typeface="Consolas" panose="020B0609020204030204" pitchFamily="49" charset="0"/>
              </a:rPr>
              <a:t>編碼為</a:t>
            </a:r>
            <a:r>
              <a:rPr lang="en-US" altLang="zh-TW" sz="2000" dirty="0">
                <a:latin typeface="Consolas" panose="020B0609020204030204" pitchFamily="49" charset="0"/>
              </a:rPr>
              <a:t>ISO-8859-1</a:t>
            </a:r>
            <a:r>
              <a:rPr lang="zh-TW" altLang="en-US" sz="2000" dirty="0">
                <a:latin typeface="Consolas" panose="020B0609020204030204" pitchFamily="49" charset="0"/>
              </a:rPr>
              <a:t>。</a:t>
            </a:r>
            <a:endParaRPr lang="en-US" altLang="zh-TW" sz="2000" dirty="0">
              <a:latin typeface="Consolas" panose="020B0609020204030204" pitchFamily="49" charset="0"/>
            </a:endParaRPr>
          </a:p>
          <a:p>
            <a:pPr algn="just"/>
            <a:r>
              <a:rPr lang="zh-TW" altLang="en-US" sz="2000" dirty="0">
                <a:latin typeface="Consolas" panose="020B0609020204030204" pitchFamily="49" charset="0"/>
              </a:rPr>
              <a:t>使用方式：</a:t>
            </a:r>
            <a:endParaRPr lang="en-US" altLang="zh-TW" sz="2000" dirty="0">
              <a:latin typeface="Consolas" panose="020B0609020204030204" pitchFamily="49" charset="0"/>
            </a:endParaRPr>
          </a:p>
          <a:p>
            <a:pPr marL="457200" lvl="1" indent="0" algn="just">
              <a:buNone/>
            </a:pPr>
            <a:r>
              <a:rPr lang="en-US" altLang="zh-TW" sz="2000" dirty="0">
                <a:latin typeface="Consolas" panose="020B0609020204030204" pitchFamily="49" charset="0"/>
              </a:rPr>
              <a:t>1.</a:t>
            </a:r>
            <a:r>
              <a:rPr lang="zh-TW" altLang="en-US" sz="2000" dirty="0">
                <a:latin typeface="Consolas" panose="020B0609020204030204" pitchFamily="49" charset="0"/>
              </a:rPr>
              <a:t>直接在網址列輸入</a:t>
            </a:r>
            <a:endParaRPr lang="en-US" altLang="zh-TW" sz="2000" dirty="0">
              <a:latin typeface="Consolas" panose="020B0609020204030204" pitchFamily="49" charset="0"/>
            </a:endParaRPr>
          </a:p>
          <a:p>
            <a:pPr marL="457200" lvl="1" indent="0" algn="just">
              <a:buNone/>
            </a:pPr>
            <a:r>
              <a:rPr lang="en-US" altLang="zh-TW" sz="2000" dirty="0">
                <a:latin typeface="Consolas" panose="020B0609020204030204" pitchFamily="49" charset="0"/>
              </a:rPr>
              <a:t>2.</a:t>
            </a:r>
            <a:r>
              <a:rPr lang="zh-TW" altLang="en-US" sz="2000" dirty="0">
                <a:latin typeface="Consolas" panose="020B0609020204030204" pitchFamily="49" charset="0"/>
              </a:rPr>
              <a:t>透過超連結設定</a:t>
            </a:r>
            <a:endParaRPr lang="en-US" altLang="zh-TW" sz="2000" dirty="0">
              <a:latin typeface="Consolas" panose="020B0609020204030204" pitchFamily="49" charset="0"/>
            </a:endParaRPr>
          </a:p>
          <a:p>
            <a:pPr marL="457200" lvl="1" indent="0" algn="just">
              <a:buNone/>
            </a:pPr>
            <a:r>
              <a:rPr lang="en-US" altLang="zh-TW" sz="2000" dirty="0">
                <a:latin typeface="Consolas" panose="020B0609020204030204" pitchFamily="49" charset="0"/>
              </a:rPr>
              <a:t>3.</a:t>
            </a:r>
            <a:r>
              <a:rPr lang="zh-TW" altLang="en-US" sz="2000" dirty="0">
                <a:latin typeface="Consolas" panose="020B0609020204030204" pitchFamily="49" charset="0"/>
              </a:rPr>
              <a:t>透過</a:t>
            </a:r>
            <a:r>
              <a:rPr lang="en-US" altLang="zh-TW" sz="2000" dirty="0">
                <a:latin typeface="Consolas" panose="020B0609020204030204" pitchFamily="49" charset="0"/>
              </a:rPr>
              <a:t>Form</a:t>
            </a:r>
            <a:r>
              <a:rPr lang="zh-TW" altLang="en-US" sz="2000" dirty="0">
                <a:latin typeface="Consolas" panose="020B0609020204030204" pitchFamily="49" charset="0"/>
              </a:rPr>
              <a:t>表單以</a:t>
            </a:r>
            <a:r>
              <a:rPr lang="en-US" altLang="zh-TW" sz="2000" dirty="0">
                <a:latin typeface="Consolas" panose="020B0609020204030204" pitchFamily="49" charset="0"/>
              </a:rPr>
              <a:t>Get</a:t>
            </a:r>
            <a:r>
              <a:rPr lang="zh-TW" altLang="en-US" sz="2000" dirty="0">
                <a:latin typeface="Consolas" panose="020B0609020204030204" pitchFamily="49" charset="0"/>
              </a:rPr>
              <a:t>的方法送出</a:t>
            </a:r>
            <a:endParaRPr lang="en-US" altLang="zh-TW" sz="2000" dirty="0">
              <a:latin typeface="Consolas" panose="020B0609020204030204" pitchFamily="49" charset="0"/>
            </a:endParaRPr>
          </a:p>
        </p:txBody>
      </p:sp>
    </p:spTree>
    <p:extLst>
      <p:ext uri="{BB962C8B-B14F-4D97-AF65-F5344CB8AC3E}">
        <p14:creationId xmlns:p14="http://schemas.microsoft.com/office/powerpoint/2010/main" val="336690571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9309147" cy="1320800"/>
          </a:xfrm>
        </p:spPr>
        <p:txBody>
          <a:bodyPr/>
          <a:lstStyle/>
          <a:p>
            <a:r>
              <a:rPr lang="en-US" altLang="zh-TW" sz="3600" dirty="0"/>
              <a:t>4-1 </a:t>
            </a:r>
            <a:r>
              <a:rPr lang="zh-TW" altLang="en-US" dirty="0"/>
              <a:t>動態網頁程式的請求與回應觀念</a:t>
            </a:r>
            <a:r>
              <a:rPr lang="en-US" altLang="zh-TW" sz="3600" dirty="0"/>
              <a:t>(5)</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56854" y="660400"/>
            <a:ext cx="8795437" cy="5113514"/>
          </a:xfrm>
        </p:spPr>
        <p:txBody>
          <a:bodyPr>
            <a:normAutofit/>
          </a:bodyPr>
          <a:lstStyle/>
          <a:p>
            <a:pPr marL="0" indent="0">
              <a:buNone/>
            </a:pPr>
            <a:r>
              <a:rPr lang="zh-TW" altLang="en-US" sz="2000" dirty="0"/>
              <a:t>瀏覽器向伺服器端發出</a:t>
            </a:r>
            <a:r>
              <a:rPr lang="en-US" altLang="zh-TW" sz="2000" dirty="0"/>
              <a:t>HTTP</a:t>
            </a:r>
            <a:r>
              <a:rPr lang="zh-TW" altLang="en-US" sz="2000" dirty="0"/>
              <a:t> </a:t>
            </a:r>
            <a:r>
              <a:rPr lang="en-US" altLang="zh-TW" sz="2000" dirty="0"/>
              <a:t>Request</a:t>
            </a:r>
            <a:r>
              <a:rPr lang="zh-TW" altLang="en-US" sz="2000" dirty="0"/>
              <a:t>的兩種方法介紹：</a:t>
            </a:r>
            <a:endParaRPr lang="en-US" altLang="zh-TW" sz="2000" dirty="0"/>
          </a:p>
          <a:p>
            <a:r>
              <a:rPr lang="en-US" altLang="zh-TW" sz="2000" dirty="0"/>
              <a:t>Post</a:t>
            </a:r>
            <a:r>
              <a:rPr lang="zh-TW" altLang="en-US" sz="2000" dirty="0"/>
              <a:t>方法</a:t>
            </a:r>
            <a:endParaRPr lang="en-US" altLang="zh-TW" sz="2000" dirty="0"/>
          </a:p>
          <a:p>
            <a:pPr marL="457200" lvl="1" indent="0">
              <a:buNone/>
            </a:pPr>
            <a:r>
              <a:rPr lang="zh-TW" altLang="en-US" sz="2000" dirty="0">
                <a:latin typeface="Consolas" panose="020B0609020204030204" pitchFamily="49" charset="0"/>
              </a:rPr>
              <a:t>使用此方法瀏覽器傳送的請求參數將會被放在請求本體內，不會在網址列中被看見，隱蔽性較</a:t>
            </a:r>
            <a:r>
              <a:rPr lang="en-US" altLang="zh-TW" sz="2000" dirty="0">
                <a:latin typeface="Consolas" panose="020B0609020204030204" pitchFamily="49" charset="0"/>
              </a:rPr>
              <a:t>GET</a:t>
            </a:r>
            <a:r>
              <a:rPr lang="zh-TW" altLang="en-US" sz="2000" dirty="0">
                <a:latin typeface="Consolas" panose="020B0609020204030204" pitchFamily="49" charset="0"/>
              </a:rPr>
              <a:t>方式高</a:t>
            </a:r>
            <a:r>
              <a:rPr lang="en-US" altLang="zh-TW" sz="2000" dirty="0">
                <a:latin typeface="Consolas" panose="020B0609020204030204" pitchFamily="49" charset="0"/>
              </a:rPr>
              <a:t>(</a:t>
            </a:r>
            <a:r>
              <a:rPr lang="zh-TW" altLang="en-US" sz="2000" dirty="0">
                <a:latin typeface="Consolas" panose="020B0609020204030204" pitchFamily="49" charset="0"/>
              </a:rPr>
              <a:t>但不代表有加密</a:t>
            </a:r>
            <a:r>
              <a:rPr lang="en-US" altLang="zh-TW" sz="2000" dirty="0">
                <a:latin typeface="Consolas" panose="020B0609020204030204" pitchFamily="49" charset="0"/>
              </a:rPr>
              <a:t>)</a:t>
            </a:r>
            <a:r>
              <a:rPr lang="zh-TW" altLang="en-US" sz="2000" dirty="0">
                <a:latin typeface="Consolas" panose="020B0609020204030204" pitchFamily="49" charset="0"/>
              </a:rPr>
              <a:t>，傳送的資料長度也沒有限制。若需要較高的安全性，建議搭配</a:t>
            </a:r>
            <a:r>
              <a:rPr lang="en-US" altLang="zh-TW" sz="2000" dirty="0">
                <a:latin typeface="Consolas" panose="020B0609020204030204" pitchFamily="49" charset="0"/>
              </a:rPr>
              <a:t>https</a:t>
            </a:r>
            <a:r>
              <a:rPr lang="zh-TW" altLang="en-US" sz="2000" dirty="0">
                <a:latin typeface="Consolas" panose="020B0609020204030204" pitchFamily="49" charset="0"/>
              </a:rPr>
              <a:t>的方式比較安全。</a:t>
            </a:r>
            <a:endParaRPr lang="en-US" altLang="zh-TW" sz="2000" dirty="0">
              <a:latin typeface="Consolas" panose="020B0609020204030204" pitchFamily="49" charset="0"/>
            </a:endParaRPr>
          </a:p>
          <a:p>
            <a:r>
              <a:rPr lang="zh-TW" altLang="en-US" sz="2000" dirty="0">
                <a:latin typeface="Consolas" panose="020B0609020204030204" pitchFamily="49" charset="0"/>
              </a:rPr>
              <a:t>使用方式：</a:t>
            </a:r>
            <a:endParaRPr lang="en-US" altLang="zh-TW" sz="2000" dirty="0">
              <a:latin typeface="Consolas" panose="020B0609020204030204" pitchFamily="49" charset="0"/>
            </a:endParaRPr>
          </a:p>
          <a:p>
            <a:pPr marL="457200" lvl="1" indent="0">
              <a:buNone/>
            </a:pPr>
            <a:r>
              <a:rPr lang="zh-TW" altLang="en-US" sz="2000" dirty="0">
                <a:latin typeface="Consolas" panose="020B0609020204030204" pitchFamily="49" charset="0"/>
              </a:rPr>
              <a:t>透過</a:t>
            </a:r>
            <a:r>
              <a:rPr lang="en-US" altLang="zh-TW" sz="2000" dirty="0">
                <a:latin typeface="Consolas" panose="020B0609020204030204" pitchFamily="49" charset="0"/>
              </a:rPr>
              <a:t>Form</a:t>
            </a:r>
            <a:r>
              <a:rPr lang="zh-TW" altLang="en-US" sz="2000" dirty="0">
                <a:latin typeface="Consolas" panose="020B0609020204030204" pitchFamily="49" charset="0"/>
              </a:rPr>
              <a:t>表單以</a:t>
            </a:r>
            <a:r>
              <a:rPr lang="en-US" altLang="zh-TW" sz="2000" dirty="0">
                <a:latin typeface="Consolas" panose="020B0609020204030204" pitchFamily="49" charset="0"/>
              </a:rPr>
              <a:t>Post</a:t>
            </a:r>
            <a:r>
              <a:rPr lang="zh-TW" altLang="en-US" sz="2000" dirty="0">
                <a:latin typeface="Consolas" panose="020B0609020204030204" pitchFamily="49" charset="0"/>
              </a:rPr>
              <a:t>的方法送出</a:t>
            </a:r>
            <a:endParaRPr lang="en-US" altLang="zh-TW" sz="2000" dirty="0">
              <a:latin typeface="Consolas" panose="020B0609020204030204" pitchFamily="49" charset="0"/>
            </a:endParaRPr>
          </a:p>
        </p:txBody>
      </p:sp>
      <p:pic>
        <p:nvPicPr>
          <p:cNvPr id="4" name="圖片 3">
            <a:extLst>
              <a:ext uri="{FF2B5EF4-FFF2-40B4-BE49-F238E27FC236}">
                <a16:creationId xmlns:a16="http://schemas.microsoft.com/office/drawing/2014/main" id="{5D1E85F1-C698-4627-AFFF-66B57C697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949" y="4266943"/>
            <a:ext cx="1800000" cy="1800000"/>
          </a:xfrm>
          <a:prstGeom prst="rect">
            <a:avLst/>
          </a:prstGeom>
        </p:spPr>
      </p:pic>
      <p:cxnSp>
        <p:nvCxnSpPr>
          <p:cNvPr id="5" name="直線單箭頭接點 4">
            <a:extLst>
              <a:ext uri="{FF2B5EF4-FFF2-40B4-BE49-F238E27FC236}">
                <a16:creationId xmlns:a16="http://schemas.microsoft.com/office/drawing/2014/main" id="{E61882E9-6B86-48A1-A82F-1B1A34AF6447}"/>
              </a:ext>
            </a:extLst>
          </p:cNvPr>
          <p:cNvCxnSpPr>
            <a:cxnSpLocks/>
          </p:cNvCxnSpPr>
          <p:nvPr/>
        </p:nvCxnSpPr>
        <p:spPr>
          <a:xfrm>
            <a:off x="3077569" y="4924905"/>
            <a:ext cx="1240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單箭頭接點 5">
            <a:extLst>
              <a:ext uri="{FF2B5EF4-FFF2-40B4-BE49-F238E27FC236}">
                <a16:creationId xmlns:a16="http://schemas.microsoft.com/office/drawing/2014/main" id="{16084556-C4DA-4B8D-8854-5E0B45345357}"/>
              </a:ext>
            </a:extLst>
          </p:cNvPr>
          <p:cNvCxnSpPr>
            <a:cxnSpLocks/>
          </p:cNvCxnSpPr>
          <p:nvPr/>
        </p:nvCxnSpPr>
        <p:spPr>
          <a:xfrm rot="10800000">
            <a:off x="3077569" y="5371593"/>
            <a:ext cx="1240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文字方塊 6">
            <a:extLst>
              <a:ext uri="{FF2B5EF4-FFF2-40B4-BE49-F238E27FC236}">
                <a16:creationId xmlns:a16="http://schemas.microsoft.com/office/drawing/2014/main" id="{D1AB775A-E90D-471B-BF50-A86E0F04C08A}"/>
              </a:ext>
            </a:extLst>
          </p:cNvPr>
          <p:cNvSpPr txBox="1"/>
          <p:nvPr/>
        </p:nvSpPr>
        <p:spPr>
          <a:xfrm>
            <a:off x="1248169" y="3839546"/>
            <a:ext cx="877163" cy="369332"/>
          </a:xfrm>
          <a:prstGeom prst="rect">
            <a:avLst/>
          </a:prstGeom>
          <a:noFill/>
        </p:spPr>
        <p:txBody>
          <a:bodyPr wrap="none" rtlCol="0">
            <a:spAutoFit/>
          </a:bodyPr>
          <a:lstStyle/>
          <a:p>
            <a:r>
              <a:rPr lang="zh-TW" altLang="en-US" dirty="0"/>
              <a:t>瀏覽器</a:t>
            </a:r>
            <a:endParaRPr lang="en-US" altLang="zh-TW" dirty="0"/>
          </a:p>
        </p:txBody>
      </p:sp>
      <p:sp>
        <p:nvSpPr>
          <p:cNvPr id="8" name="矩形: 圓角 7">
            <a:extLst>
              <a:ext uri="{FF2B5EF4-FFF2-40B4-BE49-F238E27FC236}">
                <a16:creationId xmlns:a16="http://schemas.microsoft.com/office/drawing/2014/main" id="{714E07FC-56A0-4BEE-86BC-81F8CE5E41FD}"/>
              </a:ext>
            </a:extLst>
          </p:cNvPr>
          <p:cNvSpPr/>
          <p:nvPr/>
        </p:nvSpPr>
        <p:spPr>
          <a:xfrm>
            <a:off x="5066205" y="3966146"/>
            <a:ext cx="4599398" cy="27565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sp>
        <p:nvSpPr>
          <p:cNvPr id="9" name="矩形: 圓角 8">
            <a:extLst>
              <a:ext uri="{FF2B5EF4-FFF2-40B4-BE49-F238E27FC236}">
                <a16:creationId xmlns:a16="http://schemas.microsoft.com/office/drawing/2014/main" id="{C31743F0-886F-450D-84AF-9C25B195A790}"/>
              </a:ext>
            </a:extLst>
          </p:cNvPr>
          <p:cNvSpPr/>
          <p:nvPr/>
        </p:nvSpPr>
        <p:spPr>
          <a:xfrm>
            <a:off x="5505512" y="4497875"/>
            <a:ext cx="3715683" cy="20830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189141A5-691C-40E3-B21A-5895EDF7695F}"/>
              </a:ext>
            </a:extLst>
          </p:cNvPr>
          <p:cNvSpPr txBox="1"/>
          <p:nvPr/>
        </p:nvSpPr>
        <p:spPr>
          <a:xfrm>
            <a:off x="6113099" y="4052926"/>
            <a:ext cx="2204577" cy="369332"/>
          </a:xfrm>
          <a:prstGeom prst="rect">
            <a:avLst/>
          </a:prstGeom>
          <a:noFill/>
        </p:spPr>
        <p:txBody>
          <a:bodyPr wrap="square" rtlCol="0">
            <a:spAutoFit/>
          </a:bodyPr>
          <a:lstStyle/>
          <a:p>
            <a:r>
              <a:rPr lang="en-US" altLang="zh-TW" dirty="0"/>
              <a:t>Tomcat(Http Server)</a:t>
            </a:r>
            <a:endParaRPr lang="zh-TW" altLang="en-US" dirty="0"/>
          </a:p>
        </p:txBody>
      </p:sp>
      <p:sp>
        <p:nvSpPr>
          <p:cNvPr id="11" name="矩形: 圓角 10">
            <a:extLst>
              <a:ext uri="{FF2B5EF4-FFF2-40B4-BE49-F238E27FC236}">
                <a16:creationId xmlns:a16="http://schemas.microsoft.com/office/drawing/2014/main" id="{514C246D-2F89-4D92-BF1F-3D278CEE8B4B}"/>
              </a:ext>
            </a:extLst>
          </p:cNvPr>
          <p:cNvSpPr/>
          <p:nvPr/>
        </p:nvSpPr>
        <p:spPr>
          <a:xfrm>
            <a:off x="6096000" y="4649109"/>
            <a:ext cx="2542644" cy="377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Tomcat(web container) </a:t>
            </a:r>
            <a:endParaRPr lang="zh-TW" altLang="en-US" dirty="0"/>
          </a:p>
        </p:txBody>
      </p:sp>
      <p:cxnSp>
        <p:nvCxnSpPr>
          <p:cNvPr id="12" name="直線單箭頭接點 11">
            <a:extLst>
              <a:ext uri="{FF2B5EF4-FFF2-40B4-BE49-F238E27FC236}">
                <a16:creationId xmlns:a16="http://schemas.microsoft.com/office/drawing/2014/main" id="{E350E5D9-EBAC-4E10-86AA-A13D15C5C4FA}"/>
              </a:ext>
            </a:extLst>
          </p:cNvPr>
          <p:cNvCxnSpPr>
            <a:cxnSpLocks/>
          </p:cNvCxnSpPr>
          <p:nvPr/>
        </p:nvCxnSpPr>
        <p:spPr>
          <a:xfrm>
            <a:off x="7215387" y="5232023"/>
            <a:ext cx="0" cy="584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圓角 14">
            <a:extLst>
              <a:ext uri="{FF2B5EF4-FFF2-40B4-BE49-F238E27FC236}">
                <a16:creationId xmlns:a16="http://schemas.microsoft.com/office/drawing/2014/main" id="{81F987AC-739D-4A08-8E9E-C4BB3085E6EC}"/>
              </a:ext>
            </a:extLst>
          </p:cNvPr>
          <p:cNvSpPr/>
          <p:nvPr/>
        </p:nvSpPr>
        <p:spPr>
          <a:xfrm>
            <a:off x="6701679" y="5968295"/>
            <a:ext cx="1027416" cy="503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Servlet</a:t>
            </a:r>
            <a:endParaRPr lang="zh-TW" altLang="en-US" dirty="0"/>
          </a:p>
        </p:txBody>
      </p:sp>
      <p:sp>
        <p:nvSpPr>
          <p:cNvPr id="18" name="文字方塊 17">
            <a:extLst>
              <a:ext uri="{FF2B5EF4-FFF2-40B4-BE49-F238E27FC236}">
                <a16:creationId xmlns:a16="http://schemas.microsoft.com/office/drawing/2014/main" id="{0769DA2D-4654-4DEC-8559-CA8A41B32287}"/>
              </a:ext>
            </a:extLst>
          </p:cNvPr>
          <p:cNvSpPr txBox="1"/>
          <p:nvPr/>
        </p:nvSpPr>
        <p:spPr>
          <a:xfrm>
            <a:off x="2860679" y="4039915"/>
            <a:ext cx="1669047" cy="646331"/>
          </a:xfrm>
          <a:prstGeom prst="rect">
            <a:avLst/>
          </a:prstGeom>
          <a:noFill/>
        </p:spPr>
        <p:txBody>
          <a:bodyPr wrap="none" rtlCol="0">
            <a:spAutoFit/>
          </a:bodyPr>
          <a:lstStyle/>
          <a:p>
            <a:pPr algn="ctr"/>
            <a:r>
              <a:rPr lang="en-US" altLang="zh-TW" dirty="0"/>
              <a:t>HTTP Request</a:t>
            </a:r>
          </a:p>
          <a:p>
            <a:pPr algn="ctr"/>
            <a:r>
              <a:rPr lang="en-US" altLang="zh-TW" dirty="0"/>
              <a:t>(GET</a:t>
            </a:r>
            <a:r>
              <a:rPr lang="zh-TW" altLang="en-US" dirty="0"/>
              <a:t>、</a:t>
            </a:r>
            <a:r>
              <a:rPr lang="en-US" altLang="zh-TW" dirty="0"/>
              <a:t>POST)</a:t>
            </a:r>
            <a:endParaRPr lang="zh-TW" altLang="en-US" dirty="0"/>
          </a:p>
        </p:txBody>
      </p:sp>
      <p:sp>
        <p:nvSpPr>
          <p:cNvPr id="19" name="文字方塊 18">
            <a:extLst>
              <a:ext uri="{FF2B5EF4-FFF2-40B4-BE49-F238E27FC236}">
                <a16:creationId xmlns:a16="http://schemas.microsoft.com/office/drawing/2014/main" id="{BB77679C-3ABA-4CDB-ADCE-449DE1361324}"/>
              </a:ext>
            </a:extLst>
          </p:cNvPr>
          <p:cNvSpPr txBox="1"/>
          <p:nvPr/>
        </p:nvSpPr>
        <p:spPr>
          <a:xfrm>
            <a:off x="2747594" y="5643241"/>
            <a:ext cx="1966492" cy="369332"/>
          </a:xfrm>
          <a:prstGeom prst="rect">
            <a:avLst/>
          </a:prstGeom>
          <a:noFill/>
        </p:spPr>
        <p:txBody>
          <a:bodyPr wrap="square">
            <a:spAutoFit/>
          </a:bodyPr>
          <a:lstStyle/>
          <a:p>
            <a:pPr algn="ctr"/>
            <a:r>
              <a:rPr lang="en-US" altLang="zh-TW" dirty="0"/>
              <a:t>HTTP</a:t>
            </a:r>
            <a:r>
              <a:rPr lang="zh-TW" altLang="en-US" dirty="0"/>
              <a:t> </a:t>
            </a:r>
            <a:r>
              <a:rPr lang="en-US" altLang="zh-TW" dirty="0"/>
              <a:t>Response</a:t>
            </a:r>
            <a:endParaRPr lang="zh-TW" altLang="en-US" dirty="0"/>
          </a:p>
        </p:txBody>
      </p:sp>
      <p:pic>
        <p:nvPicPr>
          <p:cNvPr id="20" name="圖片 19">
            <a:extLst>
              <a:ext uri="{FF2B5EF4-FFF2-40B4-BE49-F238E27FC236}">
                <a16:creationId xmlns:a16="http://schemas.microsoft.com/office/drawing/2014/main" id="{761E8D6C-CAA5-4F1B-A66E-B908A75B5D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66761" y="3030496"/>
            <a:ext cx="777284" cy="779897"/>
          </a:xfrm>
          <a:prstGeom prst="rect">
            <a:avLst/>
          </a:prstGeom>
        </p:spPr>
      </p:pic>
      <p:sp>
        <p:nvSpPr>
          <p:cNvPr id="21" name="文字方塊 20">
            <a:extLst>
              <a:ext uri="{FF2B5EF4-FFF2-40B4-BE49-F238E27FC236}">
                <a16:creationId xmlns:a16="http://schemas.microsoft.com/office/drawing/2014/main" id="{1F75EBD2-E54F-4324-A21E-E304B11F60D8}"/>
              </a:ext>
            </a:extLst>
          </p:cNvPr>
          <p:cNvSpPr txBox="1"/>
          <p:nvPr/>
        </p:nvSpPr>
        <p:spPr>
          <a:xfrm>
            <a:off x="7061708" y="3347188"/>
            <a:ext cx="1704313" cy="369332"/>
          </a:xfrm>
          <a:prstGeom prst="rect">
            <a:avLst/>
          </a:prstGeom>
          <a:noFill/>
        </p:spPr>
        <p:txBody>
          <a:bodyPr wrap="none" rtlCol="0">
            <a:spAutoFit/>
          </a:bodyPr>
          <a:lstStyle/>
          <a:p>
            <a:r>
              <a:rPr lang="zh-TW" altLang="en-US" dirty="0"/>
              <a:t>伺服器</a:t>
            </a:r>
            <a:r>
              <a:rPr lang="en-US" altLang="zh-TW" dirty="0"/>
              <a:t>(Server)</a:t>
            </a:r>
            <a:endParaRPr lang="zh-TW" altLang="en-US" dirty="0"/>
          </a:p>
        </p:txBody>
      </p:sp>
      <p:sp>
        <p:nvSpPr>
          <p:cNvPr id="24" name="文字方塊 23">
            <a:extLst>
              <a:ext uri="{FF2B5EF4-FFF2-40B4-BE49-F238E27FC236}">
                <a16:creationId xmlns:a16="http://schemas.microsoft.com/office/drawing/2014/main" id="{BE8517A5-B32A-49B9-BD91-89F309361940}"/>
              </a:ext>
            </a:extLst>
          </p:cNvPr>
          <p:cNvSpPr txBox="1"/>
          <p:nvPr/>
        </p:nvSpPr>
        <p:spPr>
          <a:xfrm>
            <a:off x="753318" y="6193293"/>
            <a:ext cx="1917513" cy="369332"/>
          </a:xfrm>
          <a:prstGeom prst="rect">
            <a:avLst/>
          </a:prstGeom>
          <a:noFill/>
        </p:spPr>
        <p:txBody>
          <a:bodyPr wrap="none" rtlCol="0">
            <a:spAutoFit/>
          </a:bodyPr>
          <a:lstStyle/>
          <a:p>
            <a:r>
              <a:rPr lang="zh-TW" altLang="en-US" dirty="0"/>
              <a:t>使用</a:t>
            </a:r>
            <a:r>
              <a:rPr lang="en-US" altLang="zh-TW" dirty="0"/>
              <a:t>URI</a:t>
            </a:r>
            <a:r>
              <a:rPr lang="zh-TW" altLang="en-US" dirty="0"/>
              <a:t>定位資源</a:t>
            </a:r>
          </a:p>
        </p:txBody>
      </p:sp>
      <p:sp>
        <p:nvSpPr>
          <p:cNvPr id="27" name="文字方塊 26">
            <a:extLst>
              <a:ext uri="{FF2B5EF4-FFF2-40B4-BE49-F238E27FC236}">
                <a16:creationId xmlns:a16="http://schemas.microsoft.com/office/drawing/2014/main" id="{C526BA99-FDBD-4F30-8DD6-A910BC3B5B0B}"/>
              </a:ext>
            </a:extLst>
          </p:cNvPr>
          <p:cNvSpPr txBox="1"/>
          <p:nvPr/>
        </p:nvSpPr>
        <p:spPr>
          <a:xfrm>
            <a:off x="7397153" y="5136414"/>
            <a:ext cx="2225874" cy="369332"/>
          </a:xfrm>
          <a:prstGeom prst="rect">
            <a:avLst/>
          </a:prstGeom>
          <a:noFill/>
        </p:spPr>
        <p:txBody>
          <a:bodyPr wrap="square">
            <a:spAutoFit/>
          </a:bodyPr>
          <a:lstStyle/>
          <a:p>
            <a:r>
              <a:rPr lang="en-US" altLang="zh-TW" sz="1800" dirty="0" err="1"/>
              <a:t>HttpServletRequest</a:t>
            </a:r>
            <a:endParaRPr lang="zh-TW" altLang="en-US" dirty="0"/>
          </a:p>
        </p:txBody>
      </p:sp>
      <p:sp>
        <p:nvSpPr>
          <p:cNvPr id="28" name="文字方塊 27">
            <a:extLst>
              <a:ext uri="{FF2B5EF4-FFF2-40B4-BE49-F238E27FC236}">
                <a16:creationId xmlns:a16="http://schemas.microsoft.com/office/drawing/2014/main" id="{A5275D03-AB59-4E57-8330-BA886B9A7933}"/>
              </a:ext>
            </a:extLst>
          </p:cNvPr>
          <p:cNvSpPr txBox="1"/>
          <p:nvPr/>
        </p:nvSpPr>
        <p:spPr>
          <a:xfrm>
            <a:off x="4761699" y="5506553"/>
            <a:ext cx="2428121" cy="369332"/>
          </a:xfrm>
          <a:prstGeom prst="rect">
            <a:avLst/>
          </a:prstGeom>
          <a:noFill/>
        </p:spPr>
        <p:txBody>
          <a:bodyPr wrap="square">
            <a:spAutoFit/>
          </a:bodyPr>
          <a:lstStyle/>
          <a:p>
            <a:r>
              <a:rPr lang="en-US" altLang="zh-TW" sz="1800" dirty="0" err="1"/>
              <a:t>HttpServletResponse</a:t>
            </a:r>
            <a:endParaRPr lang="zh-TW" altLang="en-US" dirty="0"/>
          </a:p>
        </p:txBody>
      </p:sp>
    </p:spTree>
    <p:extLst>
      <p:ext uri="{BB962C8B-B14F-4D97-AF65-F5344CB8AC3E}">
        <p14:creationId xmlns:p14="http://schemas.microsoft.com/office/powerpoint/2010/main" val="294494695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9309147" cy="1320800"/>
          </a:xfrm>
        </p:spPr>
        <p:txBody>
          <a:bodyPr/>
          <a:lstStyle/>
          <a:p>
            <a:r>
              <a:rPr lang="en-US" altLang="zh-TW" sz="3600" dirty="0"/>
              <a:t>4-2</a:t>
            </a:r>
            <a:r>
              <a:rPr lang="en-US" altLang="zh-TW" dirty="0"/>
              <a:t> </a:t>
            </a:r>
            <a:r>
              <a:rPr lang="en-US" altLang="zh-TW" dirty="0" err="1"/>
              <a:t>HttpServletRequest</a:t>
            </a:r>
            <a:r>
              <a:rPr lang="zh-TW" altLang="en-US" dirty="0"/>
              <a:t>介面</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82539" y="842309"/>
            <a:ext cx="8744068" cy="4807002"/>
          </a:xfrm>
        </p:spPr>
        <p:txBody>
          <a:bodyPr>
            <a:normAutofit/>
          </a:bodyPr>
          <a:lstStyle/>
          <a:p>
            <a:r>
              <a:rPr lang="zh-TW" altLang="en-US" sz="2000" dirty="0"/>
              <a:t>瀏覽器送出的請求經過</a:t>
            </a:r>
            <a:r>
              <a:rPr lang="en-US" altLang="zh-TW" sz="2000" dirty="0"/>
              <a:t>Web Container(Web</a:t>
            </a:r>
            <a:r>
              <a:rPr lang="zh-TW" altLang="en-US" sz="2000" dirty="0"/>
              <a:t>容器</a:t>
            </a:r>
            <a:r>
              <a:rPr lang="en-US" altLang="zh-TW" sz="2000" dirty="0"/>
              <a:t>)</a:t>
            </a:r>
            <a:r>
              <a:rPr lang="zh-TW" altLang="en-US" sz="2000" dirty="0"/>
              <a:t>處理後，產生</a:t>
            </a:r>
            <a:r>
              <a:rPr lang="en-US" altLang="zh-TW" sz="2000" dirty="0" err="1"/>
              <a:t>HttpServletRequest</a:t>
            </a:r>
            <a:r>
              <a:rPr lang="zh-TW" altLang="en-US" sz="2000" dirty="0"/>
              <a:t>類別物件實體，透過此物件實體的方法可取得許多與請求有關的資訊，例如瀏覽器使用的</a:t>
            </a:r>
            <a:r>
              <a:rPr lang="en-US" altLang="zh-TW" sz="2000" dirty="0"/>
              <a:t>HTTP</a:t>
            </a:r>
            <a:r>
              <a:rPr lang="zh-TW" altLang="en-US" sz="2000" dirty="0"/>
              <a:t>方法、客戶端電腦的</a:t>
            </a:r>
            <a:r>
              <a:rPr lang="en-US" altLang="zh-TW" sz="2000" dirty="0"/>
              <a:t>IP</a:t>
            </a:r>
            <a:r>
              <a:rPr lang="zh-TW" altLang="en-US" sz="2000" dirty="0"/>
              <a:t>、要求的資源、表單資料等等。</a:t>
            </a:r>
            <a:endParaRPr lang="en-US" altLang="zh-TW" sz="2000" dirty="0"/>
          </a:p>
          <a:p>
            <a:r>
              <a:rPr lang="zh-TW" altLang="en-US" sz="2000" dirty="0"/>
              <a:t>定義在</a:t>
            </a:r>
            <a:r>
              <a:rPr lang="en-US" altLang="zh-TW" sz="2000" dirty="0" err="1"/>
              <a:t>javax.http</a:t>
            </a:r>
            <a:r>
              <a:rPr lang="en-US" altLang="zh-TW" sz="2000" dirty="0"/>
              <a:t> Package</a:t>
            </a:r>
          </a:p>
          <a:p>
            <a:r>
              <a:rPr lang="zh-TW" altLang="en-US" sz="2000" dirty="0"/>
              <a:t>設定編碼的方式：</a:t>
            </a:r>
            <a:r>
              <a:rPr lang="en-US" altLang="zh-TW" sz="2000" dirty="0" err="1"/>
              <a:t>setCharacterEncoding</a:t>
            </a:r>
            <a:r>
              <a:rPr lang="en-US" altLang="zh-TW" sz="2000" dirty="0"/>
              <a:t>(“</a:t>
            </a:r>
            <a:r>
              <a:rPr lang="zh-TW" altLang="en-US" sz="2000" dirty="0"/>
              <a:t>編碼名稱</a:t>
            </a:r>
            <a:r>
              <a:rPr lang="en-US" altLang="zh-TW" sz="2000" dirty="0"/>
              <a:t>”)</a:t>
            </a:r>
          </a:p>
          <a:p>
            <a:pPr marL="457200" lvl="1" indent="0">
              <a:buNone/>
            </a:pPr>
            <a:r>
              <a:rPr lang="zh-TW" altLang="en-US" sz="2000" dirty="0"/>
              <a:t>此方法會設定瀏覽器傳送至伺服器的文字編碼讀取方式，如果輸入的資料含有特定編碼即須設定，需在取得</a:t>
            </a:r>
            <a:r>
              <a:rPr lang="en-US" altLang="zh-TW" sz="2000" dirty="0"/>
              <a:t>Request</a:t>
            </a:r>
            <a:r>
              <a:rPr lang="zh-TW" altLang="en-US" sz="2000" dirty="0"/>
              <a:t>前設定才能生效。</a:t>
            </a:r>
            <a:endParaRPr lang="en-US" altLang="zh-TW" sz="2000" dirty="0"/>
          </a:p>
          <a:p>
            <a:pPr marL="857250" lvl="2" indent="0">
              <a:buNone/>
            </a:pPr>
            <a:r>
              <a:rPr lang="en-US" altLang="zh-TW" sz="2000" dirty="0" err="1"/>
              <a:t>Ex:request.setCharacterEncoding</a:t>
            </a:r>
            <a:r>
              <a:rPr lang="en-US" altLang="zh-TW" sz="2000" dirty="0"/>
              <a:t>(“UTF-8”)</a:t>
            </a:r>
          </a:p>
          <a:p>
            <a:endParaRPr lang="en-US" altLang="zh-TW" sz="2000" dirty="0"/>
          </a:p>
        </p:txBody>
      </p:sp>
    </p:spTree>
    <p:extLst>
      <p:ext uri="{BB962C8B-B14F-4D97-AF65-F5344CB8AC3E}">
        <p14:creationId xmlns:p14="http://schemas.microsoft.com/office/powerpoint/2010/main" val="177740874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5708"/>
            <a:ext cx="9309147" cy="1320800"/>
          </a:xfrm>
        </p:spPr>
        <p:txBody>
          <a:bodyPr/>
          <a:lstStyle/>
          <a:p>
            <a:r>
              <a:rPr lang="en-US" altLang="zh-TW" sz="3600" dirty="0"/>
              <a:t>4-2 </a:t>
            </a:r>
            <a:r>
              <a:rPr lang="zh-TW" altLang="en-US" dirty="0"/>
              <a:t>請求介面物件內建的方法</a:t>
            </a:r>
            <a:r>
              <a:rPr lang="en-US" altLang="zh-TW" dirty="0"/>
              <a:t>(1)</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509169" y="758044"/>
            <a:ext cx="8600230" cy="5732980"/>
          </a:xfrm>
        </p:spPr>
        <p:txBody>
          <a:bodyPr>
            <a:normAutofit lnSpcReduction="10000"/>
          </a:bodyPr>
          <a:lstStyle/>
          <a:p>
            <a:pPr marL="0" indent="0">
              <a:buNone/>
            </a:pPr>
            <a:r>
              <a:rPr lang="en-US" altLang="zh-TW" sz="2000" dirty="0" err="1"/>
              <a:t>HttpServletRequest</a:t>
            </a:r>
            <a:r>
              <a:rPr lang="zh-TW" altLang="en-US" sz="2000" dirty="0"/>
              <a:t>介面常用方法：</a:t>
            </a:r>
            <a:endParaRPr lang="en-US" altLang="zh-TW" sz="2000" dirty="0"/>
          </a:p>
          <a:p>
            <a:r>
              <a:rPr lang="zh-TW" altLang="en-US" sz="2000" dirty="0"/>
              <a:t>假設使用以下網址列對伺服器提出</a:t>
            </a:r>
            <a:r>
              <a:rPr lang="en-US" altLang="zh-TW" sz="2000" dirty="0"/>
              <a:t>Get</a:t>
            </a:r>
            <a:r>
              <a:rPr lang="zh-TW" altLang="en-US" sz="2000" dirty="0"/>
              <a:t>請求</a:t>
            </a:r>
            <a:endParaRPr lang="en-US" altLang="zh-TW" sz="2000" dirty="0"/>
          </a:p>
          <a:p>
            <a:pPr marL="0" indent="0" algn="ctr">
              <a:buNone/>
            </a:pPr>
            <a:r>
              <a:rPr lang="en-US" altLang="zh-TW" sz="2000" dirty="0">
                <a:hlinkClick r:id="rId2"/>
              </a:rPr>
              <a:t>http://localhost:8080/JspProject/TestServelet?name=Amy</a:t>
            </a:r>
            <a:endParaRPr lang="en-US" altLang="zh-TW" sz="2000" dirty="0"/>
          </a:p>
          <a:p>
            <a:pPr>
              <a:buFont typeface="Wingdings" panose="05000000000000000000" pitchFamily="2" charset="2"/>
              <a:buChar char="l"/>
            </a:pPr>
            <a:r>
              <a:rPr lang="en-US" altLang="zh-TW" sz="2000" dirty="0" err="1"/>
              <a:t>getRequestURI</a:t>
            </a:r>
            <a:r>
              <a:rPr lang="en-US" altLang="zh-TW" sz="2000" dirty="0"/>
              <a:t>()</a:t>
            </a:r>
            <a:r>
              <a:rPr lang="zh-TW" altLang="en-US" sz="2000" dirty="0"/>
              <a:t>：</a:t>
            </a:r>
            <a:r>
              <a:rPr lang="en-US" altLang="zh-TW" sz="2000" dirty="0"/>
              <a:t>/</a:t>
            </a:r>
            <a:r>
              <a:rPr lang="en-US" altLang="zh-TW" sz="2000" dirty="0" err="1"/>
              <a:t>JspProject</a:t>
            </a:r>
            <a:r>
              <a:rPr lang="en-US" altLang="zh-TW" sz="2000" dirty="0"/>
              <a:t>/</a:t>
            </a:r>
            <a:r>
              <a:rPr lang="en-US" altLang="zh-TW" sz="2000" dirty="0" err="1"/>
              <a:t>TestServlet</a:t>
            </a:r>
            <a:endParaRPr lang="en-US" altLang="zh-TW" sz="2000" dirty="0"/>
          </a:p>
          <a:p>
            <a:pPr>
              <a:buFont typeface="Wingdings" panose="05000000000000000000" pitchFamily="2" charset="2"/>
              <a:buChar char="l"/>
            </a:pPr>
            <a:r>
              <a:rPr lang="en-US" altLang="zh-TW" sz="2000" dirty="0" err="1"/>
              <a:t>getQueryString</a:t>
            </a:r>
            <a:r>
              <a:rPr lang="en-US" altLang="zh-TW" sz="2000" dirty="0"/>
              <a:t>()</a:t>
            </a:r>
            <a:r>
              <a:rPr lang="zh-TW" altLang="en-US" sz="2000" dirty="0"/>
              <a:t>：</a:t>
            </a:r>
            <a:r>
              <a:rPr lang="en-US" altLang="zh-TW" sz="2000" dirty="0"/>
              <a:t>name=</a:t>
            </a:r>
            <a:r>
              <a:rPr lang="en-US" altLang="zh-TW" sz="2000" dirty="0" err="1"/>
              <a:t>amy</a:t>
            </a:r>
            <a:endParaRPr lang="en-US" altLang="zh-TW" sz="2000" dirty="0"/>
          </a:p>
          <a:p>
            <a:pPr>
              <a:buFont typeface="Wingdings" panose="05000000000000000000" pitchFamily="2" charset="2"/>
              <a:buChar char="l"/>
            </a:pPr>
            <a:r>
              <a:rPr lang="en-US" altLang="zh-TW" sz="2000" dirty="0" err="1"/>
              <a:t>getMethod</a:t>
            </a:r>
            <a:r>
              <a:rPr lang="en-US" altLang="zh-TW" sz="2000" dirty="0"/>
              <a:t>()</a:t>
            </a:r>
            <a:r>
              <a:rPr lang="zh-TW" altLang="en-US" sz="2000" dirty="0"/>
              <a:t>：</a:t>
            </a:r>
            <a:r>
              <a:rPr lang="en-US" altLang="zh-TW" sz="2000" dirty="0"/>
              <a:t>GET</a:t>
            </a:r>
          </a:p>
          <a:p>
            <a:pPr>
              <a:buFont typeface="Wingdings" panose="05000000000000000000" pitchFamily="2" charset="2"/>
              <a:buChar char="l"/>
            </a:pPr>
            <a:r>
              <a:rPr lang="en-US" altLang="zh-TW" sz="2000" dirty="0" err="1"/>
              <a:t>getContextPath</a:t>
            </a:r>
            <a:r>
              <a:rPr lang="en-US" altLang="zh-TW" sz="2000" dirty="0"/>
              <a:t>()</a:t>
            </a:r>
            <a:r>
              <a:rPr lang="zh-TW" altLang="en-US" sz="2000" dirty="0"/>
              <a:t>：</a:t>
            </a:r>
            <a:r>
              <a:rPr lang="en-US" altLang="zh-TW" sz="2000" dirty="0"/>
              <a:t>/</a:t>
            </a:r>
            <a:r>
              <a:rPr lang="en-US" altLang="zh-TW" sz="2000" dirty="0" err="1"/>
              <a:t>JspProject</a:t>
            </a:r>
            <a:endParaRPr lang="en-US" altLang="zh-TW" sz="2000" dirty="0"/>
          </a:p>
          <a:p>
            <a:pPr>
              <a:buFont typeface="Wingdings" panose="05000000000000000000" pitchFamily="2" charset="2"/>
              <a:buChar char="l"/>
            </a:pPr>
            <a:r>
              <a:rPr lang="en-US" altLang="zh-TW" sz="2000" dirty="0" err="1"/>
              <a:t>getServletPath</a:t>
            </a:r>
            <a:r>
              <a:rPr lang="en-US" altLang="zh-TW" sz="2000" dirty="0"/>
              <a:t>()</a:t>
            </a:r>
            <a:r>
              <a:rPr lang="zh-TW" altLang="en-US" sz="2000" dirty="0"/>
              <a:t>：</a:t>
            </a:r>
            <a:r>
              <a:rPr lang="en-US" altLang="zh-TW" sz="2000" dirty="0"/>
              <a:t>/</a:t>
            </a:r>
            <a:r>
              <a:rPr lang="en-US" altLang="zh-TW" sz="2000" dirty="0" err="1"/>
              <a:t>TestServlet</a:t>
            </a:r>
            <a:endParaRPr lang="en-US" altLang="zh-TW" sz="2000" dirty="0"/>
          </a:p>
          <a:p>
            <a:pPr>
              <a:buFont typeface="Wingdings" panose="05000000000000000000" pitchFamily="2" charset="2"/>
              <a:buChar char="l"/>
            </a:pPr>
            <a:r>
              <a:rPr lang="en-US" altLang="zh-TW" sz="2000" dirty="0" err="1"/>
              <a:t>getServerName</a:t>
            </a:r>
            <a:r>
              <a:rPr lang="en-US" altLang="zh-TW" sz="2000" dirty="0"/>
              <a:t>()</a:t>
            </a:r>
            <a:r>
              <a:rPr lang="zh-TW" altLang="en-US" sz="2000" dirty="0"/>
              <a:t>：</a:t>
            </a:r>
            <a:r>
              <a:rPr lang="en-US" altLang="zh-TW" sz="2000" dirty="0"/>
              <a:t>localhost</a:t>
            </a:r>
          </a:p>
          <a:p>
            <a:pPr>
              <a:buFont typeface="Wingdings" panose="05000000000000000000" pitchFamily="2" charset="2"/>
              <a:buChar char="l"/>
            </a:pPr>
            <a:r>
              <a:rPr lang="en-US" altLang="zh-TW" sz="2000" dirty="0" err="1"/>
              <a:t>getProtocol</a:t>
            </a:r>
            <a:r>
              <a:rPr lang="en-US" altLang="zh-TW" sz="2000" dirty="0"/>
              <a:t>()</a:t>
            </a:r>
            <a:r>
              <a:rPr lang="zh-TW" altLang="en-US" sz="2000" dirty="0"/>
              <a:t>：取得協定</a:t>
            </a:r>
            <a:r>
              <a:rPr lang="en-US" altLang="zh-TW" sz="2000" dirty="0"/>
              <a:t>/</a:t>
            </a:r>
            <a:r>
              <a:rPr lang="zh-TW" altLang="en-US" sz="2000" dirty="0"/>
              <a:t>版本→</a:t>
            </a:r>
            <a:r>
              <a:rPr lang="en-US" altLang="zh-TW" sz="2000" dirty="0"/>
              <a:t>HTTP/1.1</a:t>
            </a:r>
          </a:p>
          <a:p>
            <a:pPr>
              <a:buFont typeface="Wingdings" panose="05000000000000000000" pitchFamily="2" charset="2"/>
              <a:buChar char="l"/>
            </a:pPr>
            <a:r>
              <a:rPr lang="en-US" altLang="zh-TW" sz="2000" dirty="0" err="1"/>
              <a:t>getHeader</a:t>
            </a:r>
            <a:r>
              <a:rPr lang="en-US" altLang="zh-TW" sz="2000" dirty="0"/>
              <a:t>(“</a:t>
            </a:r>
            <a:r>
              <a:rPr lang="zh-TW" altLang="en-US" sz="2000" dirty="0"/>
              <a:t>標頭名稱</a:t>
            </a:r>
            <a:r>
              <a:rPr lang="en-US" altLang="zh-TW" sz="2000" dirty="0"/>
              <a:t>”)</a:t>
            </a:r>
            <a:r>
              <a:rPr lang="zh-TW" altLang="en-US" sz="2000" dirty="0"/>
              <a:t>：取得標頭名稱的值</a:t>
            </a:r>
            <a:endParaRPr lang="en-US" altLang="zh-TW" sz="2000" dirty="0"/>
          </a:p>
          <a:p>
            <a:pPr>
              <a:buFont typeface="Wingdings" panose="05000000000000000000" pitchFamily="2" charset="2"/>
              <a:buChar char="l"/>
            </a:pPr>
            <a:r>
              <a:rPr lang="en-US" altLang="zh-TW" sz="2000" dirty="0" err="1"/>
              <a:t>getRemoteAddr</a:t>
            </a:r>
            <a:r>
              <a:rPr lang="en-US" altLang="zh-TW" sz="2000" dirty="0"/>
              <a:t>()</a:t>
            </a:r>
            <a:r>
              <a:rPr lang="zh-TW" altLang="en-US" sz="2000" dirty="0"/>
              <a:t>：回傳客戶端</a:t>
            </a:r>
            <a:r>
              <a:rPr lang="en-US" altLang="zh-TW" sz="2000" dirty="0"/>
              <a:t>IP</a:t>
            </a:r>
          </a:p>
          <a:p>
            <a:pPr marL="0" indent="0">
              <a:buNone/>
            </a:pPr>
            <a:r>
              <a:rPr lang="zh-TW" altLang="en-US" sz="2000" dirty="0"/>
              <a:t>*標頭名稱：</a:t>
            </a:r>
            <a:r>
              <a:rPr lang="en-US" altLang="zh-TW" sz="2000" dirty="0"/>
              <a:t>accept</a:t>
            </a:r>
            <a:r>
              <a:rPr lang="zh-TW" altLang="en-US" sz="2000" dirty="0"/>
              <a:t>、</a:t>
            </a:r>
            <a:r>
              <a:rPr lang="en-US" altLang="zh-TW" sz="2000" dirty="0"/>
              <a:t>accept-language</a:t>
            </a:r>
            <a:r>
              <a:rPr lang="zh-TW" altLang="en-US" sz="2000" dirty="0"/>
              <a:t>、</a:t>
            </a:r>
            <a:r>
              <a:rPr lang="en-US" altLang="zh-TW" sz="2000" dirty="0"/>
              <a:t>user-agent</a:t>
            </a:r>
            <a:r>
              <a:rPr lang="zh-TW" altLang="en-US" sz="2000" dirty="0"/>
              <a:t>、</a:t>
            </a:r>
            <a:r>
              <a:rPr lang="en-US" altLang="zh-TW" sz="2000" dirty="0"/>
              <a:t>accept-encoding</a:t>
            </a:r>
            <a:r>
              <a:rPr lang="zh-TW" altLang="en-US" sz="2000" dirty="0"/>
              <a:t>、</a:t>
            </a:r>
            <a:r>
              <a:rPr lang="en-US" altLang="zh-TW" sz="2000" dirty="0"/>
              <a:t>host</a:t>
            </a:r>
            <a:r>
              <a:rPr lang="zh-TW" altLang="en-US" sz="2000" dirty="0"/>
              <a:t>、</a:t>
            </a:r>
            <a:r>
              <a:rPr lang="en-US" altLang="zh-TW" sz="2000" dirty="0"/>
              <a:t>connection</a:t>
            </a:r>
            <a:r>
              <a:rPr lang="zh-TW" altLang="en-US" sz="2000" dirty="0"/>
              <a:t>、</a:t>
            </a:r>
            <a:r>
              <a:rPr lang="en-US" altLang="zh-TW" sz="2000" dirty="0"/>
              <a:t>cookie</a:t>
            </a:r>
          </a:p>
        </p:txBody>
      </p:sp>
    </p:spTree>
    <p:extLst>
      <p:ext uri="{BB962C8B-B14F-4D97-AF65-F5344CB8AC3E}">
        <p14:creationId xmlns:p14="http://schemas.microsoft.com/office/powerpoint/2010/main" val="217769877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1583" y="0"/>
            <a:ext cx="9309147" cy="1320800"/>
          </a:xfrm>
        </p:spPr>
        <p:txBody>
          <a:bodyPr/>
          <a:lstStyle/>
          <a:p>
            <a:r>
              <a:rPr lang="en-US" altLang="zh-TW" sz="3600" dirty="0"/>
              <a:t>4-2 </a:t>
            </a:r>
            <a:r>
              <a:rPr lang="zh-TW" altLang="en-US" dirty="0"/>
              <a:t>請求介面物件內建的方法</a:t>
            </a:r>
            <a:r>
              <a:rPr lang="en-US" altLang="zh-TW" dirty="0"/>
              <a:t>(2)</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77334" y="863147"/>
            <a:ext cx="8600230" cy="5732980"/>
          </a:xfrm>
        </p:spPr>
        <p:txBody>
          <a:bodyPr>
            <a:normAutofit/>
          </a:bodyPr>
          <a:lstStyle/>
          <a:p>
            <a:pPr marL="0" indent="0">
              <a:buNone/>
            </a:pPr>
            <a:r>
              <a:rPr lang="en-US" altLang="zh-TW" sz="2000" dirty="0" err="1"/>
              <a:t>HttpServletRequest</a:t>
            </a:r>
            <a:r>
              <a:rPr lang="zh-TW" altLang="en-US" sz="2000" dirty="0"/>
              <a:t>介面其他常用方法：</a:t>
            </a:r>
            <a:endParaRPr lang="en-US" altLang="zh-TW" sz="2000" dirty="0"/>
          </a:p>
          <a:p>
            <a:pPr>
              <a:buFont typeface="Wingdings" panose="05000000000000000000" pitchFamily="2" charset="2"/>
              <a:buChar char="l"/>
            </a:pPr>
            <a:r>
              <a:rPr lang="en-US" altLang="zh-TW" sz="2000" dirty="0" err="1"/>
              <a:t>setAttribute</a:t>
            </a:r>
            <a:r>
              <a:rPr lang="en-US" altLang="zh-TW" sz="2000" dirty="0"/>
              <a:t>()</a:t>
            </a:r>
            <a:r>
              <a:rPr lang="zh-TW" altLang="en-US" sz="2000" dirty="0"/>
              <a:t>：設定屬性</a:t>
            </a:r>
            <a:endParaRPr lang="en-US" altLang="zh-TW" sz="2000" dirty="0"/>
          </a:p>
          <a:p>
            <a:pPr>
              <a:buFont typeface="Wingdings" panose="05000000000000000000" pitchFamily="2" charset="2"/>
              <a:buChar char="l"/>
            </a:pPr>
            <a:r>
              <a:rPr lang="en-US" altLang="zh-TW" sz="2000" dirty="0" err="1"/>
              <a:t>getAttribute</a:t>
            </a:r>
            <a:r>
              <a:rPr lang="en-US" altLang="zh-TW" sz="2000" dirty="0"/>
              <a:t>()</a:t>
            </a:r>
            <a:r>
              <a:rPr lang="zh-TW" altLang="en-US" sz="2000" dirty="0"/>
              <a:t>：取得屬性</a:t>
            </a:r>
            <a:endParaRPr lang="en-US" altLang="zh-TW" sz="2000" dirty="0"/>
          </a:p>
          <a:p>
            <a:pPr>
              <a:buFont typeface="Wingdings" panose="05000000000000000000" pitchFamily="2" charset="2"/>
              <a:buChar char="l"/>
            </a:pPr>
            <a:r>
              <a:rPr lang="en-US" altLang="zh-TW" sz="2000" dirty="0" err="1"/>
              <a:t>getAttributeNames</a:t>
            </a:r>
            <a:r>
              <a:rPr lang="en-US" altLang="zh-TW" sz="2000" dirty="0"/>
              <a:t>()</a:t>
            </a:r>
            <a:r>
              <a:rPr lang="zh-TW" altLang="en-US" sz="2000" dirty="0"/>
              <a:t>：取得所有屬性名稱</a:t>
            </a:r>
            <a:endParaRPr lang="en-US" altLang="zh-TW" sz="2000" dirty="0"/>
          </a:p>
          <a:p>
            <a:pPr>
              <a:buFont typeface="Wingdings" panose="05000000000000000000" pitchFamily="2" charset="2"/>
              <a:buChar char="l"/>
            </a:pPr>
            <a:r>
              <a:rPr lang="en-US" altLang="zh-TW" sz="2000" dirty="0" err="1"/>
              <a:t>removeAttribute</a:t>
            </a:r>
            <a:r>
              <a:rPr lang="en-US" altLang="zh-TW" sz="2000" dirty="0"/>
              <a:t>()</a:t>
            </a:r>
            <a:r>
              <a:rPr lang="zh-TW" altLang="en-US" sz="2000" dirty="0"/>
              <a:t>：移除屬性</a:t>
            </a:r>
            <a:endParaRPr lang="en-US" altLang="zh-TW" sz="2000" dirty="0"/>
          </a:p>
          <a:p>
            <a:pPr marL="0" indent="0">
              <a:buNone/>
            </a:pPr>
            <a:endParaRPr lang="en-US" altLang="zh-TW" sz="2000" dirty="0"/>
          </a:p>
        </p:txBody>
      </p:sp>
    </p:spTree>
    <p:extLst>
      <p:ext uri="{BB962C8B-B14F-4D97-AF65-F5344CB8AC3E}">
        <p14:creationId xmlns:p14="http://schemas.microsoft.com/office/powerpoint/2010/main" val="104737289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9309147" cy="1320800"/>
          </a:xfrm>
        </p:spPr>
        <p:txBody>
          <a:bodyPr/>
          <a:lstStyle/>
          <a:p>
            <a:r>
              <a:rPr lang="en-US" altLang="zh-TW" sz="3600" dirty="0"/>
              <a:t>4-3</a:t>
            </a:r>
            <a:r>
              <a:rPr lang="en-US" altLang="zh-TW" dirty="0"/>
              <a:t> </a:t>
            </a:r>
            <a:r>
              <a:rPr lang="en-US" altLang="zh-TW" dirty="0" err="1"/>
              <a:t>HttpServletResponse</a:t>
            </a:r>
            <a:r>
              <a:rPr lang="zh-TW" altLang="en-US" dirty="0"/>
              <a:t>介面</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77333" y="1441398"/>
            <a:ext cx="8876569" cy="4807002"/>
          </a:xfrm>
        </p:spPr>
        <p:txBody>
          <a:bodyPr>
            <a:normAutofit/>
          </a:bodyPr>
          <a:lstStyle/>
          <a:p>
            <a:r>
              <a:rPr lang="zh-TW" altLang="en-US" sz="2000" dirty="0"/>
              <a:t>透過</a:t>
            </a:r>
            <a:r>
              <a:rPr lang="en-US" altLang="zh-TW" sz="2000" dirty="0" err="1"/>
              <a:t>HttpServletRequest</a:t>
            </a:r>
            <a:r>
              <a:rPr lang="zh-TW" altLang="en-US" sz="2000" dirty="0"/>
              <a:t>介面物件的方法可取得</a:t>
            </a:r>
            <a:r>
              <a:rPr lang="en-US" altLang="zh-TW" sz="2000" dirty="0" err="1"/>
              <a:t>PrintWriter</a:t>
            </a:r>
            <a:r>
              <a:rPr lang="zh-TW" altLang="en-US" sz="2000" dirty="0"/>
              <a:t>與</a:t>
            </a:r>
            <a:r>
              <a:rPr lang="en-US" altLang="zh-TW" sz="2000" dirty="0" err="1"/>
              <a:t>OutputStream</a:t>
            </a:r>
            <a:r>
              <a:rPr lang="zh-TW" altLang="en-US" sz="2000" dirty="0"/>
              <a:t>的</a:t>
            </a:r>
            <a:r>
              <a:rPr lang="en-US" altLang="zh-TW" sz="2000" dirty="0"/>
              <a:t>IO</a:t>
            </a:r>
            <a:r>
              <a:rPr lang="zh-TW" altLang="en-US" sz="2000" dirty="0"/>
              <a:t>輸出物件，能將</a:t>
            </a:r>
            <a:r>
              <a:rPr lang="en-US" altLang="zh-TW" sz="2000" dirty="0"/>
              <a:t>Servlet</a:t>
            </a:r>
            <a:r>
              <a:rPr lang="zh-TW" altLang="en-US" sz="2000" dirty="0"/>
              <a:t>所產生的動態內容</a:t>
            </a:r>
            <a:r>
              <a:rPr lang="en-US" altLang="zh-TW" sz="2000" dirty="0"/>
              <a:t>(</a:t>
            </a:r>
            <a:r>
              <a:rPr lang="zh-TW" altLang="en-US" sz="2000" dirty="0"/>
              <a:t>文字與非文字資料</a:t>
            </a:r>
            <a:r>
              <a:rPr lang="en-US" altLang="zh-TW" sz="2000" dirty="0"/>
              <a:t>)</a:t>
            </a:r>
            <a:r>
              <a:rPr lang="zh-TW" altLang="en-US" sz="2000" dirty="0"/>
              <a:t>回應給瀏覽器並顯示於畫面上。</a:t>
            </a:r>
            <a:endParaRPr lang="en-US" altLang="zh-TW" sz="2000" dirty="0"/>
          </a:p>
          <a:p>
            <a:r>
              <a:rPr lang="zh-TW" altLang="en-US" sz="2000" dirty="0"/>
              <a:t>定義在</a:t>
            </a:r>
            <a:r>
              <a:rPr lang="en-US" altLang="zh-TW" sz="2000" dirty="0" err="1"/>
              <a:t>javax.servlet.http</a:t>
            </a:r>
            <a:r>
              <a:rPr lang="en-US" altLang="zh-TW" sz="2000" dirty="0"/>
              <a:t> Package</a:t>
            </a:r>
          </a:p>
          <a:p>
            <a:r>
              <a:rPr lang="en-US" altLang="zh-TW" sz="2000" dirty="0"/>
              <a:t>Java Servlet</a:t>
            </a:r>
            <a:r>
              <a:rPr lang="zh-TW" altLang="en-US" sz="2000" dirty="0"/>
              <a:t>程式在回應資料之前，必須事先告知瀏覽器回應資料的格式，例如：</a:t>
            </a:r>
            <a:endParaRPr lang="en-US" altLang="zh-TW" sz="2000" dirty="0"/>
          </a:p>
          <a:p>
            <a:pPr marL="457200" lvl="1" indent="0">
              <a:buNone/>
            </a:pPr>
            <a:r>
              <a:rPr lang="en-US" altLang="zh-TW" sz="2000" dirty="0" err="1"/>
              <a:t>response.setContentType</a:t>
            </a:r>
            <a:r>
              <a:rPr lang="en-US" altLang="zh-TW" sz="2000" dirty="0"/>
              <a:t>(“text/</a:t>
            </a:r>
            <a:r>
              <a:rPr lang="en-US" altLang="zh-TW" sz="2000" dirty="0" err="1"/>
              <a:t>html;charset</a:t>
            </a:r>
            <a:r>
              <a:rPr lang="en-US" altLang="zh-TW" sz="2000" dirty="0"/>
              <a:t>=UTF-8”)</a:t>
            </a:r>
          </a:p>
          <a:p>
            <a:pPr marL="457200" lvl="1" indent="0">
              <a:buNone/>
            </a:pPr>
            <a:r>
              <a:rPr lang="en-US" altLang="zh-TW" sz="2000" dirty="0" err="1"/>
              <a:t>response.setContentType</a:t>
            </a:r>
            <a:r>
              <a:rPr lang="en-US" altLang="zh-TW" sz="2000" dirty="0"/>
              <a:t>(“text/plain”)</a:t>
            </a:r>
          </a:p>
          <a:p>
            <a:pPr marL="457200" lvl="1" indent="0">
              <a:buNone/>
            </a:pPr>
            <a:r>
              <a:rPr lang="en-US" altLang="zh-TW" sz="2000" dirty="0" err="1"/>
              <a:t>response.setContentType</a:t>
            </a:r>
            <a:r>
              <a:rPr lang="en-US" altLang="zh-TW" sz="2000" dirty="0"/>
              <a:t>(“image/jpeg”)</a:t>
            </a:r>
          </a:p>
          <a:p>
            <a:r>
              <a:rPr lang="zh-TW" altLang="en-US" sz="2000" dirty="0"/>
              <a:t>取的</a:t>
            </a:r>
            <a:r>
              <a:rPr lang="en-US" altLang="zh-TW" sz="2000" dirty="0"/>
              <a:t>IO</a:t>
            </a:r>
            <a:r>
              <a:rPr lang="zh-TW" altLang="en-US" sz="2000" dirty="0"/>
              <a:t>輸出物件的方法：</a:t>
            </a:r>
            <a:r>
              <a:rPr lang="en-US" altLang="zh-TW" sz="2000" dirty="0" err="1"/>
              <a:t>getWriter</a:t>
            </a:r>
            <a:r>
              <a:rPr lang="en-US" altLang="zh-TW" sz="2000" dirty="0"/>
              <a:t>()</a:t>
            </a:r>
            <a:r>
              <a:rPr lang="zh-TW" altLang="en-US" sz="2000" dirty="0"/>
              <a:t>與</a:t>
            </a:r>
            <a:r>
              <a:rPr lang="en-US" altLang="zh-TW" sz="2000" dirty="0" err="1"/>
              <a:t>getOutputStream</a:t>
            </a:r>
            <a:r>
              <a:rPr lang="en-US" altLang="zh-TW" sz="2000" dirty="0"/>
              <a:t>()</a:t>
            </a:r>
          </a:p>
          <a:p>
            <a:endParaRPr lang="en-US" altLang="zh-TW" sz="2000" dirty="0"/>
          </a:p>
        </p:txBody>
      </p:sp>
    </p:spTree>
    <p:extLst>
      <p:ext uri="{BB962C8B-B14F-4D97-AF65-F5344CB8AC3E}">
        <p14:creationId xmlns:p14="http://schemas.microsoft.com/office/powerpoint/2010/main" val="87093581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9309147" cy="1320800"/>
          </a:xfrm>
        </p:spPr>
        <p:txBody>
          <a:bodyPr/>
          <a:lstStyle/>
          <a:p>
            <a:r>
              <a:rPr lang="en-US" altLang="zh-TW" sz="3600" dirty="0"/>
              <a:t>4-3 </a:t>
            </a:r>
            <a:r>
              <a:rPr lang="zh-TW" altLang="en-US" dirty="0"/>
              <a:t>回應介面物件內建的方法</a:t>
            </a:r>
            <a:r>
              <a:rPr lang="en-US" altLang="zh-TW" dirty="0"/>
              <a:t>(1)</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77334" y="914400"/>
            <a:ext cx="8600230" cy="6133672"/>
          </a:xfrm>
        </p:spPr>
        <p:txBody>
          <a:bodyPr>
            <a:normAutofit/>
          </a:bodyPr>
          <a:lstStyle/>
          <a:p>
            <a:pPr marL="0" indent="0">
              <a:buNone/>
            </a:pPr>
            <a:r>
              <a:rPr lang="en-US" altLang="zh-TW" sz="2000" dirty="0" err="1"/>
              <a:t>HttpServletResponse</a:t>
            </a:r>
            <a:r>
              <a:rPr lang="zh-TW" altLang="en-US" sz="2000" dirty="0"/>
              <a:t>介面方法介紹：</a:t>
            </a:r>
            <a:endParaRPr lang="en-US" altLang="zh-TW" sz="2000" dirty="0"/>
          </a:p>
          <a:p>
            <a:pPr>
              <a:buFont typeface="Wingdings" panose="05000000000000000000" pitchFamily="2" charset="2"/>
              <a:buChar char="l"/>
            </a:pPr>
            <a:r>
              <a:rPr lang="en-US" altLang="zh-TW" sz="2000" dirty="0" err="1"/>
              <a:t>getOutputStream</a:t>
            </a:r>
            <a:r>
              <a:rPr lang="en-US" altLang="zh-TW" sz="2000" dirty="0"/>
              <a:t>()</a:t>
            </a:r>
            <a:r>
              <a:rPr lang="zh-TW" altLang="en-US" sz="2000" dirty="0"/>
              <a:t>：取得二進制資料輸出物件</a:t>
            </a:r>
            <a:endParaRPr lang="en-US" altLang="zh-TW" sz="2000" dirty="0"/>
          </a:p>
          <a:p>
            <a:pPr>
              <a:buFont typeface="Wingdings" panose="05000000000000000000" pitchFamily="2" charset="2"/>
              <a:buChar char="l"/>
            </a:pPr>
            <a:r>
              <a:rPr lang="en-US" altLang="zh-TW" sz="2000" dirty="0" err="1"/>
              <a:t>getWriter</a:t>
            </a:r>
            <a:r>
              <a:rPr lang="en-US" altLang="zh-TW" sz="2000" dirty="0"/>
              <a:t>()</a:t>
            </a:r>
            <a:r>
              <a:rPr lang="zh-TW" altLang="en-US" sz="2000" dirty="0"/>
              <a:t>：取得字元資料輸出物件</a:t>
            </a:r>
            <a:endParaRPr lang="en-US" altLang="zh-TW" sz="2000" dirty="0"/>
          </a:p>
          <a:p>
            <a:pPr>
              <a:buFont typeface="Wingdings" panose="05000000000000000000" pitchFamily="2" charset="2"/>
              <a:buChar char="l"/>
            </a:pPr>
            <a:r>
              <a:rPr lang="en-US" altLang="zh-TW" sz="2000" dirty="0" err="1"/>
              <a:t>setContentType</a:t>
            </a:r>
            <a:r>
              <a:rPr lang="en-US" altLang="zh-TW" sz="2000" dirty="0"/>
              <a:t>()</a:t>
            </a:r>
            <a:r>
              <a:rPr lang="zh-TW" altLang="en-US" sz="2000" dirty="0"/>
              <a:t>：告知瀏覽器回應資料的資料類型</a:t>
            </a:r>
            <a:endParaRPr lang="en-US" altLang="zh-TW" sz="2000" dirty="0"/>
          </a:p>
          <a:p>
            <a:pPr>
              <a:buFont typeface="Wingdings" panose="05000000000000000000" pitchFamily="2" charset="2"/>
              <a:buChar char="l"/>
            </a:pPr>
            <a:r>
              <a:rPr lang="en-US" altLang="zh-TW" sz="2000" dirty="0" err="1"/>
              <a:t>setHeader</a:t>
            </a:r>
            <a:r>
              <a:rPr lang="en-US" altLang="zh-TW" sz="2000" dirty="0"/>
              <a:t>()</a:t>
            </a:r>
            <a:r>
              <a:rPr lang="zh-TW" altLang="en-US" sz="2000" dirty="0"/>
              <a:t>：設定標頭</a:t>
            </a:r>
            <a:endParaRPr lang="en-US" altLang="zh-TW" sz="2000" dirty="0"/>
          </a:p>
          <a:p>
            <a:pPr marL="457200" lvl="1" indent="0">
              <a:buNone/>
            </a:pPr>
            <a:r>
              <a:rPr lang="en-US" altLang="zh-TW" sz="2000" dirty="0" err="1"/>
              <a:t>setHeader</a:t>
            </a:r>
            <a:r>
              <a:rPr lang="en-US" altLang="zh-TW" sz="2000" dirty="0"/>
              <a:t>(“refresh”,“1”)</a:t>
            </a:r>
            <a:r>
              <a:rPr lang="zh-TW" altLang="en-US" sz="2000" dirty="0"/>
              <a:t>：一秒後刷新頁面</a:t>
            </a:r>
            <a:endParaRPr lang="en-US" altLang="zh-TW" sz="2000" dirty="0"/>
          </a:p>
          <a:p>
            <a:pPr marL="457200" lvl="1" indent="0">
              <a:buNone/>
            </a:pPr>
            <a:r>
              <a:rPr lang="en-US" altLang="zh-TW" sz="2000" dirty="0" err="1"/>
              <a:t>setHeader</a:t>
            </a:r>
            <a:r>
              <a:rPr lang="en-US" altLang="zh-TW" sz="2000" dirty="0"/>
              <a:t>(“refresh”,“2;URL=</a:t>
            </a:r>
            <a:r>
              <a:rPr lang="en-US" altLang="zh-TW" sz="2000" dirty="0" err="1"/>
              <a:t>otherURL</a:t>
            </a:r>
            <a:r>
              <a:rPr lang="en-US" altLang="zh-TW" sz="2000" dirty="0"/>
              <a:t>”)</a:t>
            </a:r>
            <a:r>
              <a:rPr lang="zh-TW" altLang="en-US" sz="2000" dirty="0"/>
              <a:t>：兩秒後導向指定</a:t>
            </a:r>
            <a:r>
              <a:rPr lang="en-US" altLang="zh-TW" sz="2000" dirty="0"/>
              <a:t>URL</a:t>
            </a:r>
          </a:p>
          <a:p>
            <a:pPr marL="457200" lvl="1" indent="0">
              <a:buNone/>
            </a:pPr>
            <a:r>
              <a:rPr lang="en-US" altLang="zh-TW" sz="2000" dirty="0" err="1"/>
              <a:t>setHeader</a:t>
            </a:r>
            <a:r>
              <a:rPr lang="en-US" altLang="zh-TW" sz="2000" dirty="0"/>
              <a:t>(“Pragma”, “no-cache”)</a:t>
            </a:r>
            <a:r>
              <a:rPr lang="zh-TW" altLang="en-US" sz="2000" dirty="0"/>
              <a:t>：禁止快取</a:t>
            </a:r>
            <a:endParaRPr lang="en-US" altLang="zh-TW" sz="2000" dirty="0"/>
          </a:p>
          <a:p>
            <a:pPr marL="457200" lvl="1" indent="0">
              <a:buNone/>
            </a:pPr>
            <a:r>
              <a:rPr lang="en-US" altLang="zh-TW" sz="2000" dirty="0" err="1"/>
              <a:t>setHeader</a:t>
            </a:r>
            <a:r>
              <a:rPr lang="en-US" altLang="zh-TW" sz="2000" dirty="0"/>
              <a:t>( “Cache-Control”, “no-cache” )</a:t>
            </a:r>
            <a:r>
              <a:rPr lang="zh-TW" altLang="en-US" sz="2000" dirty="0"/>
              <a:t>：禁止快取</a:t>
            </a:r>
            <a:endParaRPr lang="en-US" altLang="zh-TW" sz="2000" dirty="0"/>
          </a:p>
          <a:p>
            <a:pPr marL="457200" lvl="1" indent="0">
              <a:buNone/>
            </a:pPr>
            <a:endParaRPr lang="en-US" altLang="zh-TW" sz="2000" dirty="0"/>
          </a:p>
          <a:p>
            <a:pPr marL="457200" lvl="1" indent="0">
              <a:buNone/>
            </a:pPr>
            <a:endParaRPr lang="zh-TW" altLang="en-US" sz="2000" dirty="0"/>
          </a:p>
          <a:p>
            <a:pPr>
              <a:buFont typeface="Wingdings" panose="05000000000000000000" pitchFamily="2" charset="2"/>
              <a:buChar char="l"/>
            </a:pPr>
            <a:endParaRPr lang="en-US" altLang="zh-TW" sz="2000" dirty="0"/>
          </a:p>
          <a:p>
            <a:pPr marL="0" indent="0">
              <a:buNone/>
            </a:pPr>
            <a:endParaRPr lang="en-US" altLang="zh-TW" sz="2000" dirty="0"/>
          </a:p>
        </p:txBody>
      </p:sp>
    </p:spTree>
    <p:extLst>
      <p:ext uri="{BB962C8B-B14F-4D97-AF65-F5344CB8AC3E}">
        <p14:creationId xmlns:p14="http://schemas.microsoft.com/office/powerpoint/2010/main" val="102969131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6911" y="0"/>
            <a:ext cx="9309147" cy="1320800"/>
          </a:xfrm>
        </p:spPr>
        <p:txBody>
          <a:bodyPr/>
          <a:lstStyle/>
          <a:p>
            <a:r>
              <a:rPr lang="en-US" altLang="zh-TW" sz="3600" dirty="0"/>
              <a:t>4-3 </a:t>
            </a:r>
            <a:r>
              <a:rPr lang="zh-TW" altLang="en-US" dirty="0"/>
              <a:t>回應介面物件內建的方法</a:t>
            </a:r>
            <a:r>
              <a:rPr lang="en-US" altLang="zh-TW" dirty="0"/>
              <a:t>(2)</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493160" y="739739"/>
            <a:ext cx="9309146" cy="6020657"/>
          </a:xfrm>
        </p:spPr>
        <p:txBody>
          <a:bodyPr>
            <a:normAutofit fontScale="92500" lnSpcReduction="10000"/>
          </a:bodyPr>
          <a:lstStyle/>
          <a:p>
            <a:r>
              <a:rPr lang="en-US" altLang="zh-TW" sz="2200" dirty="0"/>
              <a:t>【</a:t>
            </a:r>
            <a:r>
              <a:rPr lang="zh-TW" altLang="en-US" sz="2200" dirty="0"/>
              <a:t>範例</a:t>
            </a:r>
            <a:r>
              <a:rPr lang="en-US" altLang="zh-TW" sz="2200" dirty="0"/>
              <a:t>】</a:t>
            </a:r>
            <a:r>
              <a:rPr lang="zh-TW" altLang="en-US" sz="2200" dirty="0"/>
              <a:t>前端</a:t>
            </a:r>
            <a:r>
              <a:rPr lang="en-US" altLang="zh-TW" sz="2200" dirty="0"/>
              <a:t>html</a:t>
            </a:r>
            <a:r>
              <a:rPr lang="zh-TW" altLang="en-US" sz="2200" dirty="0"/>
              <a:t>頁面</a:t>
            </a:r>
            <a:r>
              <a:rPr lang="en-US" altLang="zh-TW" sz="2200" dirty="0"/>
              <a:t>(</a:t>
            </a:r>
            <a:r>
              <a:rPr lang="zh-TW" altLang="en-US" sz="2200" dirty="0"/>
              <a:t>使用</a:t>
            </a:r>
            <a:r>
              <a:rPr lang="en-US" altLang="zh-TW" sz="2200" dirty="0"/>
              <a:t>form</a:t>
            </a:r>
            <a:r>
              <a:rPr lang="zh-TW" altLang="en-US" sz="2200" dirty="0"/>
              <a:t>表單送出</a:t>
            </a:r>
            <a:r>
              <a:rPr lang="en-US" altLang="zh-TW" sz="2200" dirty="0"/>
              <a:t>post</a:t>
            </a:r>
            <a:r>
              <a:rPr lang="zh-TW" altLang="en-US" sz="2200" dirty="0"/>
              <a:t>請求</a:t>
            </a:r>
            <a:r>
              <a:rPr lang="en-US" altLang="zh-TW" sz="2200" dirty="0"/>
              <a:t>)</a:t>
            </a:r>
          </a:p>
          <a:p>
            <a:pPr marL="0" indent="0">
              <a:buNone/>
            </a:pPr>
            <a:r>
              <a:rPr lang="en-US" altLang="zh-TW" sz="2000" dirty="0">
                <a:latin typeface="Consolas" panose="020B0609020204030204" pitchFamily="49" charset="0"/>
              </a:rPr>
              <a:t>&lt;!DOCTYPE html&gt;</a:t>
            </a:r>
          </a:p>
          <a:p>
            <a:pPr marL="0" indent="0">
              <a:buNone/>
            </a:pPr>
            <a:r>
              <a:rPr lang="en-US" altLang="zh-TW" sz="2000" dirty="0">
                <a:latin typeface="Consolas" panose="020B0609020204030204" pitchFamily="49" charset="0"/>
              </a:rPr>
              <a:t>&lt;html&gt;</a:t>
            </a:r>
          </a:p>
          <a:p>
            <a:pPr marL="0" indent="0">
              <a:buNone/>
            </a:pPr>
            <a:r>
              <a:rPr lang="en-US" altLang="zh-TW" sz="2000" dirty="0">
                <a:latin typeface="Consolas" panose="020B0609020204030204" pitchFamily="49" charset="0"/>
              </a:rPr>
              <a:t>&lt;head&gt;</a:t>
            </a:r>
          </a:p>
          <a:p>
            <a:pPr marL="0" indent="0">
              <a:buNone/>
            </a:pPr>
            <a:r>
              <a:rPr lang="en-US" altLang="zh-TW" sz="2000" dirty="0">
                <a:latin typeface="Consolas" panose="020B0609020204030204" pitchFamily="49" charset="0"/>
              </a:rPr>
              <a:t>&lt;meta charset="UTF-8"&gt;</a:t>
            </a:r>
          </a:p>
          <a:p>
            <a:pPr marL="0" indent="0">
              <a:buNone/>
            </a:pPr>
            <a:r>
              <a:rPr lang="en-US" altLang="zh-TW" sz="2000" dirty="0">
                <a:latin typeface="Consolas" panose="020B0609020204030204" pitchFamily="49" charset="0"/>
              </a:rPr>
              <a:t>&lt;title&gt;</a:t>
            </a:r>
            <a:r>
              <a:rPr lang="en-US" altLang="zh-TW" sz="2000" dirty="0" err="1">
                <a:latin typeface="Consolas" panose="020B0609020204030204" pitchFamily="49" charset="0"/>
              </a:rPr>
              <a:t>TestRequest</a:t>
            </a:r>
            <a:r>
              <a:rPr lang="en-US" altLang="zh-TW" sz="2000" dirty="0">
                <a:latin typeface="Consolas" panose="020B0609020204030204" pitchFamily="49" charset="0"/>
              </a:rPr>
              <a:t>&lt;/title&gt;</a:t>
            </a:r>
          </a:p>
          <a:p>
            <a:pPr marL="0" indent="0">
              <a:buNone/>
            </a:pPr>
            <a:r>
              <a:rPr lang="en-US" altLang="zh-TW" sz="2000" dirty="0">
                <a:latin typeface="Consolas" panose="020B0609020204030204" pitchFamily="49" charset="0"/>
              </a:rPr>
              <a:t>&lt;/head&gt;</a:t>
            </a:r>
          </a:p>
          <a:p>
            <a:pPr marL="0" indent="0">
              <a:buNone/>
            </a:pPr>
            <a:r>
              <a:rPr lang="en-US" altLang="zh-TW" sz="2000" dirty="0">
                <a:latin typeface="Consolas" panose="020B0609020204030204" pitchFamily="49" charset="0"/>
              </a:rPr>
              <a:t>&lt;body&gt;</a:t>
            </a:r>
          </a:p>
          <a:p>
            <a:pPr marL="0" indent="0">
              <a:buNone/>
            </a:pPr>
            <a:r>
              <a:rPr lang="en-US" altLang="zh-TW" sz="2000" dirty="0">
                <a:latin typeface="Consolas" panose="020B0609020204030204" pitchFamily="49" charset="0"/>
              </a:rPr>
              <a:t>	&lt;form action="</a:t>
            </a:r>
            <a:r>
              <a:rPr lang="en-US" altLang="zh-TW" sz="2000" dirty="0" err="1">
                <a:latin typeface="Consolas" panose="020B0609020204030204" pitchFamily="49" charset="0"/>
              </a:rPr>
              <a:t>TestServlet</a:t>
            </a:r>
            <a:r>
              <a:rPr lang="en-US" altLang="zh-TW" sz="2000" dirty="0">
                <a:latin typeface="Consolas" panose="020B0609020204030204" pitchFamily="49" charset="0"/>
              </a:rPr>
              <a:t>" method="post"&gt;</a:t>
            </a:r>
          </a:p>
          <a:p>
            <a:pPr marL="0" indent="0">
              <a:buNone/>
            </a:pPr>
            <a:r>
              <a:rPr lang="en-US" altLang="zh-TW" sz="2000" dirty="0">
                <a:latin typeface="Consolas" panose="020B0609020204030204" pitchFamily="49" charset="0"/>
              </a:rPr>
              <a:t>		&lt;div&gt;</a:t>
            </a:r>
            <a:r>
              <a:rPr lang="zh-TW" altLang="en-US" sz="2000" dirty="0">
                <a:latin typeface="Consolas" panose="020B0609020204030204" pitchFamily="49" charset="0"/>
              </a:rPr>
              <a:t>姓名：</a:t>
            </a:r>
            <a:r>
              <a:rPr lang="en-US" altLang="zh-TW" sz="2000" dirty="0">
                <a:latin typeface="Consolas" panose="020B0609020204030204" pitchFamily="49" charset="0"/>
              </a:rPr>
              <a:t>&lt;input type="text" name="</a:t>
            </a:r>
            <a:r>
              <a:rPr lang="en-US" altLang="zh-TW" sz="2000" dirty="0" err="1">
                <a:latin typeface="Consolas" panose="020B0609020204030204" pitchFamily="49" charset="0"/>
              </a:rPr>
              <a:t>myName</a:t>
            </a:r>
            <a:r>
              <a:rPr lang="en-US" altLang="zh-TW" sz="2000" dirty="0">
                <a:latin typeface="Consolas" panose="020B0609020204030204" pitchFamily="49" charset="0"/>
              </a:rPr>
              <a:t>" value="Amy"&gt;&lt;/div&gt;</a:t>
            </a:r>
          </a:p>
          <a:p>
            <a:pPr marL="0" indent="0">
              <a:buNone/>
            </a:pPr>
            <a:r>
              <a:rPr lang="en-US" altLang="zh-TW" sz="2000" dirty="0">
                <a:latin typeface="Consolas" panose="020B0609020204030204" pitchFamily="49" charset="0"/>
              </a:rPr>
              <a:t>		&lt;div&gt;</a:t>
            </a:r>
            <a:r>
              <a:rPr lang="zh-TW" altLang="en-US" sz="2000" dirty="0">
                <a:latin typeface="Consolas" panose="020B0609020204030204" pitchFamily="49" charset="0"/>
              </a:rPr>
              <a:t>年齡：</a:t>
            </a:r>
            <a:r>
              <a:rPr lang="en-US" altLang="zh-TW" sz="2000" dirty="0">
                <a:latin typeface="Consolas" panose="020B0609020204030204" pitchFamily="49" charset="0"/>
              </a:rPr>
              <a:t>&lt;input type="text" name="</a:t>
            </a:r>
            <a:r>
              <a:rPr lang="en-US" altLang="zh-TW" sz="2000" dirty="0" err="1">
                <a:latin typeface="Consolas" panose="020B0609020204030204" pitchFamily="49" charset="0"/>
              </a:rPr>
              <a:t>myAge</a:t>
            </a:r>
            <a:r>
              <a:rPr lang="en-US" altLang="zh-TW" sz="2000" dirty="0">
                <a:latin typeface="Consolas" panose="020B0609020204030204" pitchFamily="49" charset="0"/>
              </a:rPr>
              <a:t>" value="18"&gt;&lt;/div&gt;</a:t>
            </a:r>
          </a:p>
          <a:p>
            <a:pPr marL="0" indent="0">
              <a:buNone/>
            </a:pPr>
            <a:r>
              <a:rPr lang="en-US" altLang="zh-TW" sz="2000" dirty="0">
                <a:latin typeface="Consolas" panose="020B0609020204030204" pitchFamily="49" charset="0"/>
              </a:rPr>
              <a:t>		&lt;div&gt;&lt;input type="submit" value="</a:t>
            </a:r>
            <a:r>
              <a:rPr lang="zh-TW" altLang="en-US" sz="2000" dirty="0">
                <a:latin typeface="Consolas" panose="020B0609020204030204" pitchFamily="49" charset="0"/>
              </a:rPr>
              <a:t>送出</a:t>
            </a:r>
            <a:r>
              <a:rPr lang="en-US" altLang="zh-TW" sz="2000" dirty="0">
                <a:latin typeface="Consolas" panose="020B0609020204030204" pitchFamily="49" charset="0"/>
              </a:rPr>
              <a:t>"&gt;&lt;/div&gt;</a:t>
            </a:r>
          </a:p>
          <a:p>
            <a:pPr marL="0" indent="0">
              <a:buNone/>
            </a:pPr>
            <a:r>
              <a:rPr lang="en-US" altLang="zh-TW" sz="2000" dirty="0">
                <a:latin typeface="Consolas" panose="020B0609020204030204" pitchFamily="49" charset="0"/>
              </a:rPr>
              <a:t>	&lt;/form&gt;</a:t>
            </a:r>
          </a:p>
          <a:p>
            <a:pPr marL="0" indent="0">
              <a:buNone/>
            </a:pPr>
            <a:r>
              <a:rPr lang="en-US" altLang="zh-TW" sz="2000" dirty="0">
                <a:latin typeface="Consolas" panose="020B0609020204030204" pitchFamily="49" charset="0"/>
              </a:rPr>
              <a:t>&lt;/body&gt;</a:t>
            </a:r>
          </a:p>
          <a:p>
            <a:pPr marL="0" indent="0">
              <a:buNone/>
            </a:pPr>
            <a:r>
              <a:rPr lang="en-US" altLang="zh-TW" sz="2000" dirty="0">
                <a:latin typeface="Consolas" panose="020B0609020204030204" pitchFamily="49" charset="0"/>
              </a:rPr>
              <a:t>&lt;/html&gt;</a:t>
            </a:r>
            <a:endParaRPr lang="en-US" altLang="zh-TW" sz="2000" dirty="0"/>
          </a:p>
        </p:txBody>
      </p:sp>
    </p:spTree>
    <p:extLst>
      <p:ext uri="{BB962C8B-B14F-4D97-AF65-F5344CB8AC3E}">
        <p14:creationId xmlns:p14="http://schemas.microsoft.com/office/powerpoint/2010/main" val="318502313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9280634" cy="683172"/>
          </a:xfrm>
        </p:spPr>
        <p:txBody>
          <a:bodyPr>
            <a:normAutofit fontScale="90000"/>
          </a:bodyPr>
          <a:lstStyle/>
          <a:p>
            <a:r>
              <a:rPr lang="en-US" altLang="zh-TW" sz="3300" dirty="0">
                <a:latin typeface="Consolas" panose="020B0609020204030204" pitchFamily="49" charset="0"/>
              </a:rPr>
              <a:t>Q:</a:t>
            </a:r>
            <a:r>
              <a:rPr lang="zh-TW" altLang="en-US" sz="3300" dirty="0">
                <a:latin typeface="Consolas" panose="020B0609020204030204" pitchFamily="49" charset="0"/>
              </a:rPr>
              <a:t>程式這麼多支，瀏覽器如何知道要執行哪一支</a:t>
            </a:r>
            <a:r>
              <a:rPr lang="en-US" altLang="zh-TW" sz="3300" dirty="0">
                <a:latin typeface="Consolas" panose="020B0609020204030204" pitchFamily="49" charset="0"/>
              </a:rPr>
              <a:t>?</a:t>
            </a:r>
            <a:br>
              <a:rPr lang="en-US" altLang="zh-TW" sz="3300" dirty="0">
                <a:latin typeface="Consolas" panose="020B0609020204030204" pitchFamily="49" charset="0"/>
              </a:rPr>
            </a:br>
            <a:r>
              <a:rPr lang="en-US" altLang="zh-TW" sz="3300" dirty="0">
                <a:latin typeface="Consolas" panose="020B0609020204030204" pitchFamily="49" charset="0"/>
              </a:rPr>
              <a:t>A:</a:t>
            </a:r>
            <a:r>
              <a:rPr lang="zh-TW" altLang="en-US" sz="3300" dirty="0">
                <a:latin typeface="Consolas" panose="020B0609020204030204" pitchFamily="49" charset="0"/>
              </a:rPr>
              <a:t>使用</a:t>
            </a:r>
            <a:r>
              <a:rPr lang="en-US" altLang="zh-TW" sz="3300" dirty="0">
                <a:latin typeface="Consolas" panose="020B0609020204030204" pitchFamily="49" charset="0"/>
              </a:rPr>
              <a:t>URI</a:t>
            </a:r>
            <a:endParaRPr lang="zh-TW" altLang="en-US" sz="3300" dirty="0">
              <a:latin typeface="Consolas" panose="020B0609020204030204" pitchFamily="49" charset="0"/>
            </a:endParaRPr>
          </a:p>
        </p:txBody>
      </p:sp>
      <p:sp>
        <p:nvSpPr>
          <p:cNvPr id="4" name="文字方塊 3">
            <a:extLst>
              <a:ext uri="{FF2B5EF4-FFF2-40B4-BE49-F238E27FC236}">
                <a16:creationId xmlns:a16="http://schemas.microsoft.com/office/drawing/2014/main" id="{BBF4AA8A-AE2B-4D07-BCDF-B75A4DF19733}"/>
              </a:ext>
            </a:extLst>
          </p:cNvPr>
          <p:cNvSpPr txBox="1"/>
          <p:nvPr/>
        </p:nvSpPr>
        <p:spPr>
          <a:xfrm>
            <a:off x="210204" y="1219202"/>
            <a:ext cx="10804636" cy="3477875"/>
          </a:xfrm>
          <a:prstGeom prst="rect">
            <a:avLst/>
          </a:prstGeom>
          <a:noFill/>
        </p:spPr>
        <p:txBody>
          <a:bodyPr wrap="square" rtlCol="0">
            <a:spAutoFit/>
          </a:bodyPr>
          <a:lstStyle/>
          <a:p>
            <a:r>
              <a:rPr lang="zh-TW" altLang="en-US" sz="2000" dirty="0">
                <a:latin typeface="Consolas" panose="020B0609020204030204" pitchFamily="49" charset="0"/>
              </a:rPr>
              <a:t>什麼是</a:t>
            </a:r>
            <a:r>
              <a:rPr lang="en-US" altLang="zh-TW" sz="2000" dirty="0">
                <a:latin typeface="Consolas" panose="020B0609020204030204" pitchFamily="49" charset="0"/>
              </a:rPr>
              <a:t>URI?</a:t>
            </a:r>
            <a:r>
              <a:rPr lang="zh-TW" altLang="en-US" sz="2000" dirty="0">
                <a:latin typeface="Consolas" panose="020B0609020204030204" pitchFamily="49" charset="0"/>
              </a:rPr>
              <a:t> 那</a:t>
            </a:r>
            <a:r>
              <a:rPr lang="en-US" altLang="zh-TW" sz="2000" dirty="0">
                <a:latin typeface="Consolas" panose="020B0609020204030204" pitchFamily="49" charset="0"/>
              </a:rPr>
              <a:t>URL</a:t>
            </a:r>
            <a:r>
              <a:rPr lang="zh-TW" altLang="en-US" sz="2000" dirty="0">
                <a:latin typeface="Consolas" panose="020B0609020204030204" pitchFamily="49" charset="0"/>
              </a:rPr>
              <a:t>、</a:t>
            </a:r>
            <a:r>
              <a:rPr lang="en-US" altLang="zh-TW" sz="2000" dirty="0">
                <a:latin typeface="Consolas" panose="020B0609020204030204" pitchFamily="49" charset="0"/>
              </a:rPr>
              <a:t>URN</a:t>
            </a:r>
            <a:r>
              <a:rPr lang="zh-TW" altLang="en-US" sz="2000" dirty="0">
                <a:latin typeface="Consolas" panose="020B0609020204030204" pitchFamily="49" charset="0"/>
              </a:rPr>
              <a:t>又是什麼</a:t>
            </a:r>
            <a:r>
              <a:rPr lang="en-US" altLang="zh-TW" sz="2000" dirty="0">
                <a:latin typeface="Consolas" panose="020B0609020204030204" pitchFamily="49" charset="0"/>
              </a:rPr>
              <a:t>?</a:t>
            </a:r>
          </a:p>
          <a:p>
            <a:r>
              <a:rPr lang="en-US" altLang="zh-TW" sz="2000" dirty="0" err="1">
                <a:latin typeface="Consolas" panose="020B0609020204030204" pitchFamily="49" charset="0"/>
              </a:rPr>
              <a:t>URI:</a:t>
            </a:r>
            <a:r>
              <a:rPr lang="en-US" altLang="zh-TW" sz="2000" i="0" dirty="0" err="1">
                <a:solidFill>
                  <a:srgbClr val="202124"/>
                </a:solidFill>
                <a:effectLst/>
                <a:latin typeface="Consolas" panose="020B0609020204030204" pitchFamily="49" charset="0"/>
              </a:rPr>
              <a:t>Uniform</a:t>
            </a:r>
            <a:r>
              <a:rPr lang="en-US" altLang="zh-TW" sz="2000" i="0" dirty="0">
                <a:solidFill>
                  <a:srgbClr val="202124"/>
                </a:solidFill>
                <a:effectLst/>
                <a:latin typeface="Consolas" panose="020B0609020204030204" pitchFamily="49" charset="0"/>
              </a:rPr>
              <a:t> Resource Identifier</a:t>
            </a:r>
            <a:r>
              <a:rPr lang="en-US" altLang="zh-TW" sz="2000" dirty="0">
                <a:solidFill>
                  <a:srgbClr val="202124"/>
                </a:solidFill>
                <a:latin typeface="Consolas" panose="020B0609020204030204" pitchFamily="49" charset="0"/>
              </a:rPr>
              <a:t>(</a:t>
            </a:r>
            <a:r>
              <a:rPr lang="zh-TW" altLang="en-US" sz="2000" i="0" dirty="0">
                <a:solidFill>
                  <a:srgbClr val="202124"/>
                </a:solidFill>
                <a:effectLst/>
                <a:latin typeface="Consolas" panose="020B0609020204030204" pitchFamily="49" charset="0"/>
              </a:rPr>
              <a:t>統一資源識別碼</a:t>
            </a:r>
            <a:r>
              <a:rPr lang="en-US" altLang="zh-TW" sz="2000" dirty="0">
                <a:solidFill>
                  <a:srgbClr val="202124"/>
                </a:solidFill>
                <a:latin typeface="Consolas" panose="020B0609020204030204" pitchFamily="49" charset="0"/>
              </a:rPr>
              <a:t>)</a:t>
            </a:r>
          </a:p>
          <a:p>
            <a:r>
              <a:rPr lang="en-US" altLang="zh-TW" sz="2000" dirty="0">
                <a:solidFill>
                  <a:srgbClr val="202124"/>
                </a:solidFill>
                <a:latin typeface="Consolas" panose="020B0609020204030204" pitchFamily="49" charset="0"/>
              </a:rPr>
              <a:t>URL:Uniform Resource Locator(</a:t>
            </a:r>
            <a:r>
              <a:rPr lang="zh-TW" altLang="en-US" sz="2000" dirty="0">
                <a:solidFill>
                  <a:srgbClr val="202124"/>
                </a:solidFill>
                <a:latin typeface="Consolas" panose="020B0609020204030204" pitchFamily="49" charset="0"/>
              </a:rPr>
              <a:t>統一資源定位符</a:t>
            </a:r>
            <a:r>
              <a:rPr lang="en-US" altLang="zh-TW" sz="2000" dirty="0">
                <a:solidFill>
                  <a:srgbClr val="202124"/>
                </a:solidFill>
                <a:latin typeface="Consolas" panose="020B0609020204030204" pitchFamily="49" charset="0"/>
              </a:rPr>
              <a:t>)</a:t>
            </a:r>
          </a:p>
          <a:p>
            <a:r>
              <a:rPr lang="en-US" altLang="zh-TW" sz="2000" dirty="0" err="1">
                <a:solidFill>
                  <a:srgbClr val="202124"/>
                </a:solidFill>
                <a:latin typeface="Consolas" panose="020B0609020204030204" pitchFamily="49" charset="0"/>
              </a:rPr>
              <a:t>URN:Uniform</a:t>
            </a:r>
            <a:r>
              <a:rPr lang="en-US" altLang="zh-TW" sz="2000" dirty="0">
                <a:solidFill>
                  <a:srgbClr val="202124"/>
                </a:solidFill>
                <a:latin typeface="Consolas" panose="020B0609020204030204" pitchFamily="49" charset="0"/>
              </a:rPr>
              <a:t> Resource Name(</a:t>
            </a:r>
            <a:r>
              <a:rPr lang="zh-TW" altLang="en-US" sz="2000" dirty="0">
                <a:solidFill>
                  <a:srgbClr val="202124"/>
                </a:solidFill>
                <a:latin typeface="Consolas" panose="020B0609020204030204" pitchFamily="49" charset="0"/>
              </a:rPr>
              <a:t>統一資源名稱</a:t>
            </a:r>
            <a:r>
              <a:rPr lang="en-US" altLang="zh-TW" sz="2000" dirty="0">
                <a:solidFill>
                  <a:srgbClr val="202124"/>
                </a:solidFill>
                <a:latin typeface="Consolas" panose="020B0609020204030204" pitchFamily="49" charset="0"/>
              </a:rPr>
              <a:t>)</a:t>
            </a:r>
          </a:p>
          <a:p>
            <a:endParaRPr lang="en-US" altLang="zh-TW" sz="2000" dirty="0">
              <a:solidFill>
                <a:srgbClr val="202124"/>
              </a:solidFill>
              <a:latin typeface="Consolas" panose="020B0609020204030204" pitchFamily="49" charset="0"/>
            </a:endParaRPr>
          </a:p>
          <a:p>
            <a:r>
              <a:rPr lang="en-US" altLang="zh-TW" sz="2000" dirty="0">
                <a:latin typeface="Consolas" panose="020B0609020204030204" pitchFamily="49" charset="0"/>
              </a:rPr>
              <a:t>URL</a:t>
            </a:r>
            <a:r>
              <a:rPr lang="zh-TW" altLang="en-US" sz="2000" dirty="0">
                <a:latin typeface="Consolas" panose="020B0609020204030204" pitchFamily="49" charset="0"/>
              </a:rPr>
              <a:t>的標準最先出現，</a:t>
            </a:r>
            <a:r>
              <a:rPr lang="en-US" altLang="zh-TW" sz="2000" dirty="0">
                <a:latin typeface="Consolas" panose="020B0609020204030204" pitchFamily="49" charset="0"/>
              </a:rPr>
              <a:t>U</a:t>
            </a:r>
            <a:r>
              <a:rPr lang="zh-TW" altLang="en-US" sz="2000" dirty="0">
                <a:latin typeface="Consolas" panose="020B0609020204030204" pitchFamily="49" charset="0"/>
              </a:rPr>
              <a:t>原先代表</a:t>
            </a:r>
            <a:r>
              <a:rPr lang="en-US" altLang="zh-TW" sz="2000" dirty="0">
                <a:latin typeface="Consolas" panose="020B0609020204030204" pitchFamily="49" charset="0"/>
              </a:rPr>
              <a:t>Universal(</a:t>
            </a:r>
            <a:r>
              <a:rPr lang="zh-TW" altLang="en-US" sz="2000" dirty="0">
                <a:latin typeface="Consolas" panose="020B0609020204030204" pitchFamily="49" charset="0"/>
              </a:rPr>
              <a:t>萬用</a:t>
            </a:r>
            <a:r>
              <a:rPr lang="en-US" altLang="zh-TW" sz="2000" dirty="0">
                <a:latin typeface="Consolas" panose="020B0609020204030204" pitchFamily="49" charset="0"/>
              </a:rPr>
              <a:t>)</a:t>
            </a:r>
            <a:r>
              <a:rPr lang="zh-TW" altLang="en-US" sz="2000" dirty="0">
                <a:latin typeface="Consolas" panose="020B0609020204030204" pitchFamily="49" charset="0"/>
              </a:rPr>
              <a:t>，在標準化後則代表</a:t>
            </a:r>
            <a:r>
              <a:rPr lang="en-US" altLang="zh-TW" sz="2000" dirty="0">
                <a:latin typeface="Consolas" panose="020B0609020204030204" pitchFamily="49" charset="0"/>
              </a:rPr>
              <a:t>Uniform(</a:t>
            </a:r>
            <a:r>
              <a:rPr lang="zh-TW" altLang="en-US" sz="2000" dirty="0">
                <a:latin typeface="Consolas" panose="020B0609020204030204" pitchFamily="49" charset="0"/>
              </a:rPr>
              <a:t>統一</a:t>
            </a:r>
            <a:r>
              <a:rPr lang="en-US" altLang="zh-TW" sz="2000" dirty="0">
                <a:latin typeface="Consolas" panose="020B0609020204030204" pitchFamily="49" charset="0"/>
              </a:rPr>
              <a:t>)</a:t>
            </a:r>
            <a:r>
              <a:rPr lang="zh-TW" altLang="en-US" sz="2000" dirty="0">
                <a:latin typeface="Consolas" panose="020B0609020204030204" pitchFamily="49" charset="0"/>
              </a:rPr>
              <a:t>。</a:t>
            </a:r>
            <a:endParaRPr lang="en-US" altLang="zh-TW" sz="2000" dirty="0">
              <a:latin typeface="Consolas" panose="020B0609020204030204" pitchFamily="49" charset="0"/>
            </a:endParaRPr>
          </a:p>
          <a:p>
            <a:r>
              <a:rPr lang="en-US" altLang="zh-TW" sz="2000" dirty="0">
                <a:latin typeface="Consolas" panose="020B0609020204030204" pitchFamily="49" charset="0"/>
              </a:rPr>
              <a:t>URN</a:t>
            </a:r>
            <a:r>
              <a:rPr lang="zh-TW" altLang="en-US" sz="2000" dirty="0">
                <a:latin typeface="Consolas" panose="020B0609020204030204" pitchFamily="49" charset="0"/>
              </a:rPr>
              <a:t>則表示某個資源獨一無二的名稱。</a:t>
            </a:r>
            <a:endParaRPr lang="en-US" altLang="zh-TW" sz="2000" dirty="0">
              <a:latin typeface="Consolas" panose="020B0609020204030204" pitchFamily="49" charset="0"/>
            </a:endParaRPr>
          </a:p>
          <a:p>
            <a:r>
              <a:rPr lang="en-US" altLang="zh-TW" sz="2000" dirty="0">
                <a:latin typeface="Consolas" panose="020B0609020204030204" pitchFamily="49" charset="0"/>
              </a:rPr>
              <a:t>URI</a:t>
            </a:r>
            <a:r>
              <a:rPr lang="zh-TW" altLang="en-US" sz="2000" dirty="0">
                <a:latin typeface="Consolas" panose="020B0609020204030204" pitchFamily="49" charset="0"/>
              </a:rPr>
              <a:t>規範出現後，</a:t>
            </a:r>
            <a:r>
              <a:rPr lang="en-US" altLang="zh-TW" sz="2000" dirty="0">
                <a:latin typeface="Consolas" panose="020B0609020204030204" pitchFamily="49" charset="0"/>
              </a:rPr>
              <a:t>URL</a:t>
            </a:r>
            <a:r>
              <a:rPr lang="zh-TW" altLang="en-US" sz="2000" dirty="0">
                <a:latin typeface="Consolas" panose="020B0609020204030204" pitchFamily="49" charset="0"/>
              </a:rPr>
              <a:t>、</a:t>
            </a:r>
            <a:r>
              <a:rPr lang="en-US" altLang="zh-TW" sz="2000" dirty="0">
                <a:latin typeface="Consolas" panose="020B0609020204030204" pitchFamily="49" charset="0"/>
              </a:rPr>
              <a:t>URN</a:t>
            </a:r>
            <a:r>
              <a:rPr lang="zh-TW" altLang="en-US" sz="2000" dirty="0">
                <a:latin typeface="Consolas" panose="020B0609020204030204" pitchFamily="49" charset="0"/>
              </a:rPr>
              <a:t>成為</a:t>
            </a:r>
            <a:r>
              <a:rPr lang="en-US" altLang="zh-TW" sz="2000" dirty="0">
                <a:latin typeface="Consolas" panose="020B0609020204030204" pitchFamily="49" charset="0"/>
              </a:rPr>
              <a:t>URI</a:t>
            </a:r>
            <a:r>
              <a:rPr lang="zh-TW" altLang="en-US" sz="2000" dirty="0">
                <a:latin typeface="Consolas" panose="020B0609020204030204" pitchFamily="49" charset="0"/>
              </a:rPr>
              <a:t>子集。</a:t>
            </a:r>
            <a:endParaRPr lang="en-US" altLang="zh-TW" sz="2000" dirty="0">
              <a:latin typeface="Consolas" panose="020B0609020204030204" pitchFamily="49" charset="0"/>
            </a:endParaRPr>
          </a:p>
          <a:p>
            <a:endParaRPr lang="en-US" altLang="zh-TW" sz="2000" dirty="0">
              <a:latin typeface="Consolas" panose="020B0609020204030204" pitchFamily="49" charset="0"/>
            </a:endParaRPr>
          </a:p>
          <a:p>
            <a:r>
              <a:rPr lang="en-US" altLang="zh-TW" sz="2000" dirty="0">
                <a:latin typeface="Consolas" panose="020B0609020204030204" pitchFamily="49" charset="0"/>
              </a:rPr>
              <a:t>URI</a:t>
            </a:r>
            <a:r>
              <a:rPr lang="zh-TW" altLang="en-US" sz="2000" dirty="0">
                <a:latin typeface="Consolas" panose="020B0609020204030204" pitchFamily="49" charset="0"/>
              </a:rPr>
              <a:t>範例：</a:t>
            </a:r>
            <a:endParaRPr lang="en-US" altLang="zh-TW" sz="2000" dirty="0">
              <a:latin typeface="Consolas" panose="020B0609020204030204" pitchFamily="49" charset="0"/>
            </a:endParaRPr>
          </a:p>
          <a:p>
            <a:r>
              <a:rPr lang="en-US" altLang="zh-TW" sz="2000" dirty="0">
                <a:latin typeface="Consolas" panose="020B0609020204030204" pitchFamily="49" charset="0"/>
              </a:rPr>
              <a:t>http://i.imgur.com/mJc3wn7.mp4</a:t>
            </a:r>
          </a:p>
        </p:txBody>
      </p:sp>
      <p:sp>
        <p:nvSpPr>
          <p:cNvPr id="6" name="文字方塊 5">
            <a:extLst>
              <a:ext uri="{FF2B5EF4-FFF2-40B4-BE49-F238E27FC236}">
                <a16:creationId xmlns:a16="http://schemas.microsoft.com/office/drawing/2014/main" id="{D5BEA568-C674-4342-AE96-FD04E46AAAD2}"/>
              </a:ext>
            </a:extLst>
          </p:cNvPr>
          <p:cNvSpPr txBox="1"/>
          <p:nvPr/>
        </p:nvSpPr>
        <p:spPr>
          <a:xfrm>
            <a:off x="210204" y="5233107"/>
            <a:ext cx="1107996" cy="369332"/>
          </a:xfrm>
          <a:prstGeom prst="rect">
            <a:avLst/>
          </a:prstGeom>
          <a:noFill/>
        </p:spPr>
        <p:txBody>
          <a:bodyPr wrap="none" rtlCol="0">
            <a:spAutoFit/>
          </a:bodyPr>
          <a:lstStyle/>
          <a:p>
            <a:r>
              <a:rPr lang="zh-TW" altLang="en-US" dirty="0"/>
              <a:t>使用協定</a:t>
            </a:r>
          </a:p>
        </p:txBody>
      </p:sp>
      <p:cxnSp>
        <p:nvCxnSpPr>
          <p:cNvPr id="8" name="直線單箭頭接點 7">
            <a:extLst>
              <a:ext uri="{FF2B5EF4-FFF2-40B4-BE49-F238E27FC236}">
                <a16:creationId xmlns:a16="http://schemas.microsoft.com/office/drawing/2014/main" id="{5EEF2960-2940-41D2-AED5-B7E034522D8D}"/>
              </a:ext>
            </a:extLst>
          </p:cNvPr>
          <p:cNvCxnSpPr>
            <a:cxnSpLocks/>
          </p:cNvCxnSpPr>
          <p:nvPr/>
        </p:nvCxnSpPr>
        <p:spPr>
          <a:xfrm>
            <a:off x="764202" y="4697077"/>
            <a:ext cx="1" cy="536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55B89C18-7971-4EF9-A1C4-C28AF9E9A497}"/>
              </a:ext>
            </a:extLst>
          </p:cNvPr>
          <p:cNvCxnSpPr>
            <a:cxnSpLocks/>
          </p:cNvCxnSpPr>
          <p:nvPr/>
        </p:nvCxnSpPr>
        <p:spPr>
          <a:xfrm>
            <a:off x="2261926" y="4697077"/>
            <a:ext cx="1" cy="536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字方塊 23">
            <a:extLst>
              <a:ext uri="{FF2B5EF4-FFF2-40B4-BE49-F238E27FC236}">
                <a16:creationId xmlns:a16="http://schemas.microsoft.com/office/drawing/2014/main" id="{9277A03D-23B2-4CAD-B99A-044F18C49C92}"/>
              </a:ext>
            </a:extLst>
          </p:cNvPr>
          <p:cNvSpPr txBox="1"/>
          <p:nvPr/>
        </p:nvSpPr>
        <p:spPr>
          <a:xfrm>
            <a:off x="1707928" y="5233107"/>
            <a:ext cx="1107996" cy="369332"/>
          </a:xfrm>
          <a:prstGeom prst="rect">
            <a:avLst/>
          </a:prstGeom>
          <a:noFill/>
        </p:spPr>
        <p:txBody>
          <a:bodyPr wrap="none" rtlCol="0">
            <a:spAutoFit/>
          </a:bodyPr>
          <a:lstStyle/>
          <a:p>
            <a:r>
              <a:rPr lang="zh-TW" altLang="en-US" dirty="0"/>
              <a:t>請求網域</a:t>
            </a:r>
          </a:p>
        </p:txBody>
      </p:sp>
      <p:cxnSp>
        <p:nvCxnSpPr>
          <p:cNvPr id="26" name="直線單箭頭接點 25">
            <a:extLst>
              <a:ext uri="{FF2B5EF4-FFF2-40B4-BE49-F238E27FC236}">
                <a16:creationId xmlns:a16="http://schemas.microsoft.com/office/drawing/2014/main" id="{9E049920-0748-42FA-9A32-DEE0F4B014EB}"/>
              </a:ext>
            </a:extLst>
          </p:cNvPr>
          <p:cNvCxnSpPr>
            <a:cxnSpLocks/>
          </p:cNvCxnSpPr>
          <p:nvPr/>
        </p:nvCxnSpPr>
        <p:spPr>
          <a:xfrm>
            <a:off x="3759649" y="4697077"/>
            <a:ext cx="1" cy="536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文字方塊 26">
            <a:extLst>
              <a:ext uri="{FF2B5EF4-FFF2-40B4-BE49-F238E27FC236}">
                <a16:creationId xmlns:a16="http://schemas.microsoft.com/office/drawing/2014/main" id="{0B69078F-4E0E-49EF-AD84-D6B4816B4AF6}"/>
              </a:ext>
            </a:extLst>
          </p:cNvPr>
          <p:cNvSpPr txBox="1"/>
          <p:nvPr/>
        </p:nvSpPr>
        <p:spPr>
          <a:xfrm>
            <a:off x="3205652" y="5233107"/>
            <a:ext cx="1107996" cy="369332"/>
          </a:xfrm>
          <a:prstGeom prst="rect">
            <a:avLst/>
          </a:prstGeom>
          <a:noFill/>
        </p:spPr>
        <p:txBody>
          <a:bodyPr wrap="none" rtlCol="0">
            <a:spAutoFit/>
          </a:bodyPr>
          <a:lstStyle/>
          <a:p>
            <a:r>
              <a:rPr lang="zh-TW" altLang="en-US" dirty="0"/>
              <a:t>請求資源</a:t>
            </a:r>
          </a:p>
        </p:txBody>
      </p:sp>
    </p:spTree>
    <p:extLst>
      <p:ext uri="{BB962C8B-B14F-4D97-AF65-F5344CB8AC3E}">
        <p14:creationId xmlns:p14="http://schemas.microsoft.com/office/powerpoint/2010/main" val="225383402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6911" y="0"/>
            <a:ext cx="9309147" cy="1320800"/>
          </a:xfrm>
        </p:spPr>
        <p:txBody>
          <a:bodyPr/>
          <a:lstStyle/>
          <a:p>
            <a:r>
              <a:rPr lang="en-US" altLang="zh-TW" sz="3600" dirty="0"/>
              <a:t>4-3 </a:t>
            </a:r>
            <a:r>
              <a:rPr lang="zh-TW" altLang="en-US" dirty="0"/>
              <a:t>回應介面物件內建的方法</a:t>
            </a:r>
            <a:r>
              <a:rPr lang="en-US" altLang="zh-TW" dirty="0"/>
              <a:t>(3)</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133566" y="739739"/>
            <a:ext cx="10078948" cy="6020657"/>
          </a:xfrm>
        </p:spPr>
        <p:txBody>
          <a:bodyPr>
            <a:normAutofit fontScale="77500" lnSpcReduction="20000"/>
          </a:bodyPr>
          <a:lstStyle/>
          <a:p>
            <a:r>
              <a:rPr lang="en-US" altLang="zh-TW" sz="2200" dirty="0"/>
              <a:t>【</a:t>
            </a:r>
            <a:r>
              <a:rPr lang="zh-TW" altLang="en-US" sz="2200" dirty="0"/>
              <a:t>範例</a:t>
            </a:r>
            <a:r>
              <a:rPr lang="en-US" altLang="zh-TW" sz="2200" dirty="0"/>
              <a:t>】</a:t>
            </a:r>
            <a:r>
              <a:rPr lang="zh-TW" altLang="en-US" sz="2200" dirty="0"/>
              <a:t>後端</a:t>
            </a:r>
            <a:r>
              <a:rPr lang="en-US" altLang="zh-TW" sz="2200" dirty="0"/>
              <a:t>Servlet</a:t>
            </a:r>
            <a:r>
              <a:rPr lang="zh-TW" altLang="en-US" sz="2200" dirty="0"/>
              <a:t>程式</a:t>
            </a:r>
            <a:r>
              <a:rPr lang="en-US" altLang="zh-TW" sz="2200" dirty="0"/>
              <a:t>(1)</a:t>
            </a:r>
          </a:p>
          <a:p>
            <a:pPr marL="0" indent="0">
              <a:buNone/>
            </a:pPr>
            <a:r>
              <a:rPr lang="en-US" altLang="zh-TW" sz="2200" dirty="0">
                <a:latin typeface="Consolas" panose="020B0609020204030204" pitchFamily="49" charset="0"/>
              </a:rPr>
              <a:t>@WebServlet("/TestServlet")</a:t>
            </a:r>
          </a:p>
          <a:p>
            <a:pPr marL="0" indent="0">
              <a:buNone/>
            </a:pPr>
            <a:r>
              <a:rPr lang="en-US" altLang="zh-TW" sz="2200">
                <a:latin typeface="Consolas" panose="020B0609020204030204" pitchFamily="49" charset="0"/>
              </a:rPr>
              <a:t>public class TestServlet extends HttpServlet {</a:t>
            </a:r>
            <a:endParaRPr lang="en-US" altLang="zh-TW" sz="2200" dirty="0">
              <a:latin typeface="Consolas" panose="020B0609020204030204" pitchFamily="49" charset="0"/>
            </a:endParaRPr>
          </a:p>
          <a:p>
            <a:pPr marL="0" indent="0">
              <a:buNone/>
            </a:pPr>
            <a:r>
              <a:rPr lang="en-US" altLang="zh-TW" sz="2200">
                <a:latin typeface="Consolas" panose="020B0609020204030204" pitchFamily="49" charset="0"/>
              </a:rPr>
              <a:t>	private static final long serialVersionUID = 1L</a:t>
            </a:r>
            <a:r>
              <a:rPr lang="en-US" altLang="zh-TW" sz="2200" dirty="0">
                <a:latin typeface="Consolas" panose="020B0609020204030204" pitchFamily="49" charset="0"/>
              </a:rPr>
              <a:t>;</a:t>
            </a:r>
          </a:p>
          <a:p>
            <a:pPr marL="0" indent="0">
              <a:buNone/>
            </a:pPr>
            <a:r>
              <a:rPr lang="en-US" altLang="zh-TW" sz="2200">
                <a:latin typeface="Consolas" panose="020B0609020204030204" pitchFamily="49" charset="0"/>
              </a:rPr>
              <a:t>	protected void doGet(HttpServletRequest request, HttpServletResponse response</a:t>
            </a:r>
            <a:r>
              <a:rPr lang="en-US" altLang="zh-TW" sz="2200" dirty="0">
                <a:latin typeface="Consolas" panose="020B0609020204030204" pitchFamily="49" charset="0"/>
              </a:rPr>
              <a:t>)</a:t>
            </a:r>
          </a:p>
          <a:p>
            <a:pPr marL="0" indent="0">
              <a:buNone/>
            </a:pPr>
            <a:r>
              <a:rPr lang="en-US" altLang="zh-TW" sz="2200" dirty="0">
                <a:latin typeface="Consolas" panose="020B0609020204030204" pitchFamily="49" charset="0"/>
              </a:rPr>
              <a:t>		</a:t>
            </a:r>
            <a:r>
              <a:rPr lang="en-US" altLang="zh-TW" sz="2200">
                <a:latin typeface="Consolas" panose="020B0609020204030204" pitchFamily="49" charset="0"/>
              </a:rPr>
              <a:t>	throws ServletException, IOException {</a:t>
            </a:r>
            <a:endParaRPr lang="en-US" altLang="zh-TW" sz="2200" dirty="0">
              <a:latin typeface="Consolas" panose="020B0609020204030204" pitchFamily="49" charset="0"/>
            </a:endParaRPr>
          </a:p>
          <a:p>
            <a:pPr marL="0" indent="0">
              <a:buNone/>
            </a:pPr>
            <a:r>
              <a:rPr lang="en-US" altLang="zh-TW" sz="2200" dirty="0">
                <a:latin typeface="Consolas" panose="020B0609020204030204" pitchFamily="49" charset="0"/>
              </a:rPr>
              <a:t>	</a:t>
            </a:r>
            <a:r>
              <a:rPr lang="en-US" altLang="zh-TW" sz="2200">
                <a:latin typeface="Consolas" panose="020B0609020204030204" pitchFamily="49" charset="0"/>
              </a:rPr>
              <a:t>	String myName = request</a:t>
            </a:r>
            <a:r>
              <a:rPr lang="en-US" altLang="zh-TW" sz="2200" dirty="0" err="1">
                <a:latin typeface="Consolas" panose="020B0609020204030204" pitchFamily="49" charset="0"/>
              </a:rPr>
              <a:t>.getParameter</a:t>
            </a:r>
            <a:r>
              <a:rPr lang="en-US" altLang="zh-TW" sz="2200" dirty="0">
                <a:latin typeface="Consolas" panose="020B0609020204030204" pitchFamily="49" charset="0"/>
              </a:rPr>
              <a:t>("</a:t>
            </a:r>
            <a:r>
              <a:rPr lang="en-US" altLang="zh-TW" sz="2200" dirty="0" err="1">
                <a:latin typeface="Consolas" panose="020B0609020204030204" pitchFamily="49" charset="0"/>
              </a:rPr>
              <a:t>myName</a:t>
            </a:r>
            <a:r>
              <a:rPr lang="en-US" altLang="zh-TW" sz="2200" dirty="0">
                <a:latin typeface="Consolas" panose="020B0609020204030204" pitchFamily="49" charset="0"/>
              </a:rPr>
              <a:t>");</a:t>
            </a:r>
          </a:p>
          <a:p>
            <a:pPr marL="0" indent="0">
              <a:buNone/>
            </a:pPr>
            <a:r>
              <a:rPr lang="en-US" altLang="zh-TW" sz="2200" dirty="0">
                <a:latin typeface="Consolas" panose="020B0609020204030204" pitchFamily="49" charset="0"/>
              </a:rPr>
              <a:t>	</a:t>
            </a:r>
            <a:r>
              <a:rPr lang="en-US" altLang="zh-TW" sz="2200">
                <a:latin typeface="Consolas" panose="020B0609020204030204" pitchFamily="49" charset="0"/>
              </a:rPr>
              <a:t>	String myAge = request</a:t>
            </a:r>
            <a:r>
              <a:rPr lang="en-US" altLang="zh-TW" sz="2200" dirty="0" err="1">
                <a:latin typeface="Consolas" panose="020B0609020204030204" pitchFamily="49" charset="0"/>
              </a:rPr>
              <a:t>.getParameter</a:t>
            </a:r>
            <a:r>
              <a:rPr lang="en-US" altLang="zh-TW" sz="2200" dirty="0">
                <a:latin typeface="Consolas" panose="020B0609020204030204" pitchFamily="49" charset="0"/>
              </a:rPr>
              <a:t>("</a:t>
            </a:r>
            <a:r>
              <a:rPr lang="en-US" altLang="zh-TW" sz="2200" dirty="0" err="1">
                <a:latin typeface="Consolas" panose="020B0609020204030204" pitchFamily="49" charset="0"/>
              </a:rPr>
              <a:t>myAge</a:t>
            </a:r>
            <a:r>
              <a:rPr lang="en-US" altLang="zh-TW" sz="2200" dirty="0">
                <a:latin typeface="Consolas" panose="020B0609020204030204" pitchFamily="49" charset="0"/>
              </a:rPr>
              <a:t>");</a:t>
            </a:r>
          </a:p>
          <a:p>
            <a:pPr marL="0" indent="0">
              <a:buNone/>
            </a:pPr>
            <a:r>
              <a:rPr lang="en-US" altLang="zh-TW" sz="2200" dirty="0">
                <a:latin typeface="Consolas" panose="020B0609020204030204" pitchFamily="49" charset="0"/>
              </a:rPr>
              <a:t>		</a:t>
            </a:r>
            <a:r>
              <a:rPr lang="en-US" altLang="zh-TW" sz="2200" dirty="0" err="1">
                <a:latin typeface="Consolas" panose="020B0609020204030204" pitchFamily="49" charset="0"/>
              </a:rPr>
              <a:t>response.setContentType</a:t>
            </a:r>
            <a:r>
              <a:rPr lang="en-US" altLang="zh-TW" sz="2200" dirty="0">
                <a:latin typeface="Consolas" panose="020B0609020204030204" pitchFamily="49" charset="0"/>
              </a:rPr>
              <a:t>("text/</a:t>
            </a:r>
            <a:r>
              <a:rPr lang="en-US" altLang="zh-TW" sz="2200" dirty="0" err="1">
                <a:latin typeface="Consolas" panose="020B0609020204030204" pitchFamily="49" charset="0"/>
              </a:rPr>
              <a:t>html;charset</a:t>
            </a:r>
            <a:r>
              <a:rPr lang="en-US" altLang="zh-TW" sz="2200" dirty="0">
                <a:latin typeface="Consolas" panose="020B0609020204030204" pitchFamily="49" charset="0"/>
              </a:rPr>
              <a:t>=UTF-8");</a:t>
            </a:r>
          </a:p>
          <a:p>
            <a:pPr marL="0" indent="0">
              <a:buNone/>
            </a:pPr>
            <a:r>
              <a:rPr lang="en-US" altLang="zh-TW" sz="2200" dirty="0">
                <a:latin typeface="Consolas" panose="020B0609020204030204" pitchFamily="49" charset="0"/>
              </a:rPr>
              <a:t>	</a:t>
            </a:r>
            <a:r>
              <a:rPr lang="en-US" altLang="zh-TW" sz="2200">
                <a:latin typeface="Consolas" panose="020B0609020204030204" pitchFamily="49" charset="0"/>
              </a:rPr>
              <a:t>	PrintWriter out = response</a:t>
            </a:r>
            <a:r>
              <a:rPr lang="en-US" altLang="zh-TW" sz="2200" dirty="0" err="1">
                <a:latin typeface="Consolas" panose="020B0609020204030204" pitchFamily="49" charset="0"/>
              </a:rPr>
              <a:t>.getWriter</a:t>
            </a:r>
            <a:r>
              <a:rPr lang="en-US" altLang="zh-TW" sz="2200" dirty="0">
                <a:latin typeface="Consolas" panose="020B0609020204030204" pitchFamily="49" charset="0"/>
              </a:rPr>
              <a:t>();</a:t>
            </a:r>
          </a:p>
          <a:p>
            <a:pPr marL="0" indent="0">
              <a:buNone/>
            </a:pPr>
            <a:r>
              <a:rPr lang="en-US" altLang="zh-TW" sz="2200" dirty="0">
                <a:latin typeface="Consolas" panose="020B0609020204030204" pitchFamily="49" charset="0"/>
              </a:rPr>
              <a:t>		</a:t>
            </a:r>
            <a:r>
              <a:rPr lang="en-US" altLang="zh-TW" sz="2200" dirty="0" err="1">
                <a:latin typeface="Consolas" panose="020B0609020204030204" pitchFamily="49" charset="0"/>
              </a:rPr>
              <a:t>out.print</a:t>
            </a:r>
            <a:r>
              <a:rPr lang="en-US" altLang="zh-TW" sz="2200" dirty="0">
                <a:latin typeface="Consolas" panose="020B0609020204030204" pitchFamily="49" charset="0"/>
              </a:rPr>
              <a:t>("</a:t>
            </a:r>
            <a:r>
              <a:rPr lang="en-US" altLang="zh-TW" sz="2200" err="1">
                <a:latin typeface="Consolas" panose="020B0609020204030204" pitchFamily="49" charset="0"/>
              </a:rPr>
              <a:t>myName</a:t>
            </a:r>
            <a:r>
              <a:rPr lang="en-US" altLang="zh-TW" sz="2200">
                <a:latin typeface="Consolas" panose="020B0609020204030204" pitchFamily="49" charset="0"/>
              </a:rPr>
              <a:t>=" + myName + "&lt;</a:t>
            </a:r>
            <a:r>
              <a:rPr lang="en-US" altLang="zh-TW" sz="2200" dirty="0" err="1">
                <a:latin typeface="Consolas" panose="020B0609020204030204" pitchFamily="49" charset="0"/>
              </a:rPr>
              <a:t>br</a:t>
            </a:r>
            <a:r>
              <a:rPr lang="en-US" altLang="zh-TW" sz="2200" dirty="0">
                <a:latin typeface="Consolas" panose="020B0609020204030204" pitchFamily="49" charset="0"/>
              </a:rPr>
              <a:t>&gt;");</a:t>
            </a:r>
          </a:p>
          <a:p>
            <a:pPr marL="0" indent="0">
              <a:buNone/>
            </a:pPr>
            <a:r>
              <a:rPr lang="en-US" altLang="zh-TW" sz="2200" dirty="0">
                <a:latin typeface="Consolas" panose="020B0609020204030204" pitchFamily="49" charset="0"/>
              </a:rPr>
              <a:t>		</a:t>
            </a:r>
            <a:r>
              <a:rPr lang="en-US" altLang="zh-TW" sz="2200" dirty="0" err="1">
                <a:latin typeface="Consolas" panose="020B0609020204030204" pitchFamily="49" charset="0"/>
              </a:rPr>
              <a:t>out.print</a:t>
            </a:r>
            <a:r>
              <a:rPr lang="en-US" altLang="zh-TW" sz="2200" dirty="0">
                <a:latin typeface="Consolas" panose="020B0609020204030204" pitchFamily="49" charset="0"/>
              </a:rPr>
              <a:t>("</a:t>
            </a:r>
            <a:r>
              <a:rPr lang="en-US" altLang="zh-TW" sz="2200" err="1">
                <a:latin typeface="Consolas" panose="020B0609020204030204" pitchFamily="49" charset="0"/>
              </a:rPr>
              <a:t>myAge</a:t>
            </a:r>
            <a:r>
              <a:rPr lang="en-US" altLang="zh-TW" sz="2200">
                <a:latin typeface="Consolas" panose="020B0609020204030204" pitchFamily="49" charset="0"/>
              </a:rPr>
              <a:t>=" + myAge + "&lt;</a:t>
            </a:r>
            <a:r>
              <a:rPr lang="en-US" altLang="zh-TW" sz="2200" dirty="0" err="1">
                <a:latin typeface="Consolas" panose="020B0609020204030204" pitchFamily="49" charset="0"/>
              </a:rPr>
              <a:t>br</a:t>
            </a:r>
            <a:r>
              <a:rPr lang="en-US" altLang="zh-TW" sz="2200" dirty="0">
                <a:latin typeface="Consolas" panose="020B0609020204030204" pitchFamily="49" charset="0"/>
              </a:rPr>
              <a:t>&gt;");</a:t>
            </a:r>
          </a:p>
          <a:p>
            <a:pPr marL="0" indent="0">
              <a:buNone/>
            </a:pPr>
            <a:r>
              <a:rPr lang="en-US" altLang="zh-TW" sz="2200" dirty="0">
                <a:latin typeface="Consolas" panose="020B0609020204030204" pitchFamily="49" charset="0"/>
              </a:rPr>
              <a:t>		</a:t>
            </a:r>
            <a:r>
              <a:rPr lang="en-US" altLang="zh-TW" sz="2200" dirty="0" err="1">
                <a:latin typeface="Consolas" panose="020B0609020204030204" pitchFamily="49" charset="0"/>
              </a:rPr>
              <a:t>out.print</a:t>
            </a:r>
            <a:r>
              <a:rPr lang="en-US" altLang="zh-TW" sz="2200" dirty="0">
                <a:latin typeface="Consolas" panose="020B0609020204030204" pitchFamily="49" charset="0"/>
              </a:rPr>
              <a:t>("</a:t>
            </a:r>
            <a:r>
              <a:rPr lang="en-US" altLang="zh-TW" sz="2200" err="1">
                <a:latin typeface="Consolas" panose="020B0609020204030204" pitchFamily="49" charset="0"/>
              </a:rPr>
              <a:t>getMethod</a:t>
            </a:r>
            <a:r>
              <a:rPr lang="en-US" altLang="zh-TW" sz="2200">
                <a:latin typeface="Consolas" panose="020B0609020204030204" pitchFamily="49" charset="0"/>
              </a:rPr>
              <a:t>=" + request</a:t>
            </a:r>
            <a:r>
              <a:rPr lang="en-US" altLang="zh-TW" sz="2200" dirty="0" err="1">
                <a:latin typeface="Consolas" panose="020B0609020204030204" pitchFamily="49" charset="0"/>
              </a:rPr>
              <a:t>.</a:t>
            </a:r>
            <a:r>
              <a:rPr lang="en-US" altLang="zh-TW" sz="2200" err="1">
                <a:latin typeface="Consolas" panose="020B0609020204030204" pitchFamily="49" charset="0"/>
              </a:rPr>
              <a:t>getMethod</a:t>
            </a:r>
            <a:r>
              <a:rPr lang="en-US" altLang="zh-TW" sz="2200">
                <a:latin typeface="Consolas" panose="020B0609020204030204" pitchFamily="49" charset="0"/>
              </a:rPr>
              <a:t>() + "&lt;</a:t>
            </a:r>
            <a:r>
              <a:rPr lang="en-US" altLang="zh-TW" sz="2200" dirty="0" err="1">
                <a:latin typeface="Consolas" panose="020B0609020204030204" pitchFamily="49" charset="0"/>
              </a:rPr>
              <a:t>br</a:t>
            </a:r>
            <a:r>
              <a:rPr lang="en-US" altLang="zh-TW" sz="2200" dirty="0">
                <a:latin typeface="Consolas" panose="020B0609020204030204" pitchFamily="49" charset="0"/>
              </a:rPr>
              <a:t>&gt;");</a:t>
            </a:r>
          </a:p>
          <a:p>
            <a:pPr marL="0" indent="0">
              <a:buNone/>
            </a:pPr>
            <a:r>
              <a:rPr lang="en-US" altLang="zh-TW" sz="2200" dirty="0">
                <a:latin typeface="Consolas" panose="020B0609020204030204" pitchFamily="49" charset="0"/>
              </a:rPr>
              <a:t>		</a:t>
            </a:r>
            <a:r>
              <a:rPr lang="en-US" altLang="zh-TW" sz="2200" dirty="0" err="1">
                <a:latin typeface="Consolas" panose="020B0609020204030204" pitchFamily="49" charset="0"/>
              </a:rPr>
              <a:t>out.print</a:t>
            </a:r>
            <a:r>
              <a:rPr lang="en-US" altLang="zh-TW" sz="2200" dirty="0">
                <a:latin typeface="Consolas" panose="020B0609020204030204" pitchFamily="49" charset="0"/>
              </a:rPr>
              <a:t>("</a:t>
            </a:r>
            <a:r>
              <a:rPr lang="en-US" altLang="zh-TW" sz="2200" err="1">
                <a:latin typeface="Consolas" panose="020B0609020204030204" pitchFamily="49" charset="0"/>
              </a:rPr>
              <a:t>getRequestURL</a:t>
            </a:r>
            <a:r>
              <a:rPr lang="en-US" altLang="zh-TW" sz="2200">
                <a:latin typeface="Consolas" panose="020B0609020204030204" pitchFamily="49" charset="0"/>
              </a:rPr>
              <a:t>=" + request</a:t>
            </a:r>
            <a:r>
              <a:rPr lang="en-US" altLang="zh-TW" sz="2200" dirty="0" err="1">
                <a:latin typeface="Consolas" panose="020B0609020204030204" pitchFamily="49" charset="0"/>
              </a:rPr>
              <a:t>.</a:t>
            </a:r>
            <a:r>
              <a:rPr lang="en-US" altLang="zh-TW" sz="2200" err="1">
                <a:latin typeface="Consolas" panose="020B0609020204030204" pitchFamily="49" charset="0"/>
              </a:rPr>
              <a:t>getRequestURL</a:t>
            </a:r>
            <a:r>
              <a:rPr lang="en-US" altLang="zh-TW" sz="2200">
                <a:latin typeface="Consolas" panose="020B0609020204030204" pitchFamily="49" charset="0"/>
              </a:rPr>
              <a:t>() + "&lt;</a:t>
            </a:r>
            <a:r>
              <a:rPr lang="en-US" altLang="zh-TW" sz="2200" dirty="0" err="1">
                <a:latin typeface="Consolas" panose="020B0609020204030204" pitchFamily="49" charset="0"/>
              </a:rPr>
              <a:t>br</a:t>
            </a:r>
            <a:r>
              <a:rPr lang="en-US" altLang="zh-TW" sz="2200" dirty="0">
                <a:latin typeface="Consolas" panose="020B0609020204030204" pitchFamily="49" charset="0"/>
              </a:rPr>
              <a:t>&gt;");</a:t>
            </a:r>
          </a:p>
          <a:p>
            <a:pPr marL="0" indent="0">
              <a:buNone/>
            </a:pPr>
            <a:r>
              <a:rPr lang="en-US" altLang="zh-TW" sz="2200" dirty="0">
                <a:latin typeface="Consolas" panose="020B0609020204030204" pitchFamily="49" charset="0"/>
              </a:rPr>
              <a:t>		</a:t>
            </a:r>
            <a:r>
              <a:rPr lang="en-US" altLang="zh-TW" sz="2200" dirty="0" err="1">
                <a:latin typeface="Consolas" panose="020B0609020204030204" pitchFamily="49" charset="0"/>
              </a:rPr>
              <a:t>out.print</a:t>
            </a:r>
            <a:r>
              <a:rPr lang="en-US" altLang="zh-TW" sz="2200" dirty="0">
                <a:latin typeface="Consolas" panose="020B0609020204030204" pitchFamily="49" charset="0"/>
              </a:rPr>
              <a:t>("</a:t>
            </a:r>
            <a:r>
              <a:rPr lang="en-US" altLang="zh-TW" sz="2200" err="1">
                <a:latin typeface="Consolas" panose="020B0609020204030204" pitchFamily="49" charset="0"/>
              </a:rPr>
              <a:t>getServerName</a:t>
            </a:r>
            <a:r>
              <a:rPr lang="en-US" altLang="zh-TW" sz="2200">
                <a:latin typeface="Consolas" panose="020B0609020204030204" pitchFamily="49" charset="0"/>
              </a:rPr>
              <a:t>=" + request</a:t>
            </a:r>
            <a:r>
              <a:rPr lang="en-US" altLang="zh-TW" sz="2200" dirty="0" err="1">
                <a:latin typeface="Consolas" panose="020B0609020204030204" pitchFamily="49" charset="0"/>
              </a:rPr>
              <a:t>.</a:t>
            </a:r>
            <a:r>
              <a:rPr lang="en-US" altLang="zh-TW" sz="2200" err="1">
                <a:latin typeface="Consolas" panose="020B0609020204030204" pitchFamily="49" charset="0"/>
              </a:rPr>
              <a:t>getServerName</a:t>
            </a:r>
            <a:r>
              <a:rPr lang="en-US" altLang="zh-TW" sz="2200">
                <a:latin typeface="Consolas" panose="020B0609020204030204" pitchFamily="49" charset="0"/>
              </a:rPr>
              <a:t>() + "&lt;</a:t>
            </a:r>
            <a:r>
              <a:rPr lang="en-US" altLang="zh-TW" sz="2200" dirty="0" err="1">
                <a:latin typeface="Consolas" panose="020B0609020204030204" pitchFamily="49" charset="0"/>
              </a:rPr>
              <a:t>br</a:t>
            </a:r>
            <a:r>
              <a:rPr lang="en-US" altLang="zh-TW" sz="2200" dirty="0">
                <a:latin typeface="Consolas" panose="020B0609020204030204" pitchFamily="49" charset="0"/>
              </a:rPr>
              <a:t>&gt;");</a:t>
            </a:r>
          </a:p>
          <a:p>
            <a:pPr marL="0" indent="0">
              <a:buNone/>
            </a:pPr>
            <a:r>
              <a:rPr lang="en-US" altLang="zh-TW" sz="2200" dirty="0">
                <a:latin typeface="Consolas" panose="020B0609020204030204" pitchFamily="49" charset="0"/>
              </a:rPr>
              <a:t>		</a:t>
            </a:r>
            <a:r>
              <a:rPr lang="en-US" altLang="zh-TW" sz="2200" dirty="0" err="1">
                <a:latin typeface="Consolas" panose="020B0609020204030204" pitchFamily="49" charset="0"/>
              </a:rPr>
              <a:t>out.print</a:t>
            </a:r>
            <a:r>
              <a:rPr lang="en-US" altLang="zh-TW" sz="2200" dirty="0">
                <a:latin typeface="Consolas" panose="020B0609020204030204" pitchFamily="49" charset="0"/>
              </a:rPr>
              <a:t>("</a:t>
            </a:r>
            <a:r>
              <a:rPr lang="en-US" altLang="zh-TW" sz="2200" err="1">
                <a:latin typeface="Consolas" panose="020B0609020204030204" pitchFamily="49" charset="0"/>
              </a:rPr>
              <a:t>getContextPath</a:t>
            </a:r>
            <a:r>
              <a:rPr lang="en-US" altLang="zh-TW" sz="2200">
                <a:latin typeface="Consolas" panose="020B0609020204030204" pitchFamily="49" charset="0"/>
              </a:rPr>
              <a:t>=" + request</a:t>
            </a:r>
            <a:r>
              <a:rPr lang="en-US" altLang="zh-TW" sz="2200" dirty="0" err="1">
                <a:latin typeface="Consolas" panose="020B0609020204030204" pitchFamily="49" charset="0"/>
              </a:rPr>
              <a:t>.</a:t>
            </a:r>
            <a:r>
              <a:rPr lang="en-US" altLang="zh-TW" sz="2200" err="1">
                <a:latin typeface="Consolas" panose="020B0609020204030204" pitchFamily="49" charset="0"/>
              </a:rPr>
              <a:t>getContextPath</a:t>
            </a:r>
            <a:r>
              <a:rPr lang="en-US" altLang="zh-TW" sz="2200">
                <a:latin typeface="Consolas" panose="020B0609020204030204" pitchFamily="49" charset="0"/>
              </a:rPr>
              <a:t>() + "&lt;</a:t>
            </a:r>
            <a:r>
              <a:rPr lang="en-US" altLang="zh-TW" sz="2200" dirty="0" err="1">
                <a:latin typeface="Consolas" panose="020B0609020204030204" pitchFamily="49" charset="0"/>
              </a:rPr>
              <a:t>br</a:t>
            </a:r>
            <a:r>
              <a:rPr lang="en-US" altLang="zh-TW" sz="2200" dirty="0">
                <a:latin typeface="Consolas" panose="020B0609020204030204" pitchFamily="49" charset="0"/>
              </a:rPr>
              <a:t>&gt;");</a:t>
            </a:r>
          </a:p>
          <a:p>
            <a:pPr marL="0" indent="0">
              <a:buNone/>
            </a:pPr>
            <a:r>
              <a:rPr lang="en-US" altLang="zh-TW" sz="2200" dirty="0">
                <a:latin typeface="Consolas" panose="020B0609020204030204" pitchFamily="49" charset="0"/>
              </a:rPr>
              <a:t>		</a:t>
            </a:r>
            <a:r>
              <a:rPr lang="en-US" altLang="zh-TW" sz="2200" dirty="0" err="1">
                <a:latin typeface="Consolas" panose="020B0609020204030204" pitchFamily="49" charset="0"/>
              </a:rPr>
              <a:t>out.print</a:t>
            </a:r>
            <a:r>
              <a:rPr lang="en-US" altLang="zh-TW" sz="2200" dirty="0">
                <a:latin typeface="Consolas" panose="020B0609020204030204" pitchFamily="49" charset="0"/>
              </a:rPr>
              <a:t>("</a:t>
            </a:r>
            <a:r>
              <a:rPr lang="en-US" altLang="zh-TW" sz="2200" err="1">
                <a:latin typeface="Consolas" panose="020B0609020204030204" pitchFamily="49" charset="0"/>
              </a:rPr>
              <a:t>getServletPath</a:t>
            </a:r>
            <a:r>
              <a:rPr lang="en-US" altLang="zh-TW" sz="2200">
                <a:latin typeface="Consolas" panose="020B0609020204030204" pitchFamily="49" charset="0"/>
              </a:rPr>
              <a:t>=" + request</a:t>
            </a:r>
            <a:r>
              <a:rPr lang="en-US" altLang="zh-TW" sz="2200" dirty="0" err="1">
                <a:latin typeface="Consolas" panose="020B0609020204030204" pitchFamily="49" charset="0"/>
              </a:rPr>
              <a:t>.</a:t>
            </a:r>
            <a:r>
              <a:rPr lang="en-US" altLang="zh-TW" sz="2200" err="1">
                <a:latin typeface="Consolas" panose="020B0609020204030204" pitchFamily="49" charset="0"/>
              </a:rPr>
              <a:t>getServletPath</a:t>
            </a:r>
            <a:r>
              <a:rPr lang="en-US" altLang="zh-TW" sz="2200">
                <a:latin typeface="Consolas" panose="020B0609020204030204" pitchFamily="49" charset="0"/>
              </a:rPr>
              <a:t>() + "&lt;</a:t>
            </a:r>
            <a:r>
              <a:rPr lang="en-US" altLang="zh-TW" sz="2200" dirty="0" err="1">
                <a:latin typeface="Consolas" panose="020B0609020204030204" pitchFamily="49" charset="0"/>
              </a:rPr>
              <a:t>br</a:t>
            </a:r>
            <a:r>
              <a:rPr lang="en-US" altLang="zh-TW" sz="2200" dirty="0">
                <a:latin typeface="Consolas" panose="020B0609020204030204" pitchFamily="49" charset="0"/>
              </a:rPr>
              <a:t>&gt;");</a:t>
            </a:r>
          </a:p>
          <a:p>
            <a:pPr marL="0" indent="0">
              <a:buNone/>
            </a:pPr>
            <a:r>
              <a:rPr lang="en-US" altLang="zh-TW" sz="2200" dirty="0">
                <a:latin typeface="Consolas" panose="020B0609020204030204" pitchFamily="49" charset="0"/>
              </a:rPr>
              <a:t>		</a:t>
            </a:r>
            <a:r>
              <a:rPr lang="en-US" altLang="zh-TW" sz="2200" dirty="0" err="1">
                <a:latin typeface="Consolas" panose="020B0609020204030204" pitchFamily="49" charset="0"/>
              </a:rPr>
              <a:t>out.print</a:t>
            </a:r>
            <a:r>
              <a:rPr lang="en-US" altLang="zh-TW" sz="2200" dirty="0">
                <a:latin typeface="Consolas" panose="020B0609020204030204" pitchFamily="49" charset="0"/>
              </a:rPr>
              <a:t>("</a:t>
            </a:r>
            <a:r>
              <a:rPr lang="en-US" altLang="zh-TW" sz="2200" err="1">
                <a:latin typeface="Consolas" panose="020B0609020204030204" pitchFamily="49" charset="0"/>
              </a:rPr>
              <a:t>getQueryString</a:t>
            </a:r>
            <a:r>
              <a:rPr lang="en-US" altLang="zh-TW" sz="2200">
                <a:latin typeface="Consolas" panose="020B0609020204030204" pitchFamily="49" charset="0"/>
              </a:rPr>
              <a:t>=" + request</a:t>
            </a:r>
            <a:r>
              <a:rPr lang="en-US" altLang="zh-TW" sz="2200" dirty="0" err="1">
                <a:latin typeface="Consolas" panose="020B0609020204030204" pitchFamily="49" charset="0"/>
              </a:rPr>
              <a:t>.</a:t>
            </a:r>
            <a:r>
              <a:rPr lang="en-US" altLang="zh-TW" sz="2200" err="1">
                <a:latin typeface="Consolas" panose="020B0609020204030204" pitchFamily="49" charset="0"/>
              </a:rPr>
              <a:t>getQueryString</a:t>
            </a:r>
            <a:r>
              <a:rPr lang="en-US" altLang="zh-TW" sz="2200">
                <a:latin typeface="Consolas" panose="020B0609020204030204" pitchFamily="49" charset="0"/>
              </a:rPr>
              <a:t>() + "&lt;</a:t>
            </a:r>
            <a:r>
              <a:rPr lang="en-US" altLang="zh-TW" sz="2200" dirty="0" err="1">
                <a:latin typeface="Consolas" panose="020B0609020204030204" pitchFamily="49" charset="0"/>
              </a:rPr>
              <a:t>br</a:t>
            </a:r>
            <a:r>
              <a:rPr lang="en-US" altLang="zh-TW" sz="2200" dirty="0">
                <a:latin typeface="Consolas" panose="020B0609020204030204" pitchFamily="49" charset="0"/>
              </a:rPr>
              <a:t>&gt;");</a:t>
            </a:r>
          </a:p>
        </p:txBody>
      </p:sp>
    </p:spTree>
    <p:extLst>
      <p:ext uri="{BB962C8B-B14F-4D97-AF65-F5344CB8AC3E}">
        <p14:creationId xmlns:p14="http://schemas.microsoft.com/office/powerpoint/2010/main" val="230296468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6911" y="0"/>
            <a:ext cx="9309147" cy="1320800"/>
          </a:xfrm>
        </p:spPr>
        <p:txBody>
          <a:bodyPr/>
          <a:lstStyle/>
          <a:p>
            <a:r>
              <a:rPr lang="en-US" altLang="zh-TW" sz="3600" dirty="0"/>
              <a:t>4-3 </a:t>
            </a:r>
            <a:r>
              <a:rPr lang="zh-TW" altLang="en-US" dirty="0"/>
              <a:t>回應介面物件內建的方法</a:t>
            </a:r>
            <a:r>
              <a:rPr lang="en-US" altLang="zh-TW" dirty="0"/>
              <a:t>(4)</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143839" y="739739"/>
            <a:ext cx="11096089" cy="6000107"/>
          </a:xfrm>
        </p:spPr>
        <p:txBody>
          <a:bodyPr>
            <a:normAutofit fontScale="92500" lnSpcReduction="20000"/>
          </a:bodyPr>
          <a:lstStyle/>
          <a:p>
            <a:r>
              <a:rPr lang="en-US" altLang="zh-TW" sz="2200" dirty="0"/>
              <a:t>【</a:t>
            </a:r>
            <a:r>
              <a:rPr lang="zh-TW" altLang="en-US" sz="2200" dirty="0"/>
              <a:t>範例</a:t>
            </a:r>
            <a:r>
              <a:rPr lang="en-US" altLang="zh-TW" sz="2200" dirty="0"/>
              <a:t>】</a:t>
            </a:r>
            <a:r>
              <a:rPr lang="zh-TW" altLang="en-US" sz="2200" dirty="0"/>
              <a:t>後端</a:t>
            </a:r>
            <a:r>
              <a:rPr lang="en-US" altLang="zh-TW" sz="2200" dirty="0"/>
              <a:t>Servlet</a:t>
            </a:r>
            <a:r>
              <a:rPr lang="zh-TW" altLang="en-US" sz="2200" dirty="0"/>
              <a:t>程式</a:t>
            </a:r>
            <a:r>
              <a:rPr lang="en-US" altLang="zh-TW" sz="2200" dirty="0"/>
              <a:t>(2)</a:t>
            </a:r>
          </a:p>
          <a:p>
            <a:pPr marL="0" indent="0">
              <a:buNone/>
            </a:pPr>
            <a:r>
              <a:rPr lang="en-US" altLang="zh-TW" sz="2200" dirty="0"/>
              <a:t>	//</a:t>
            </a:r>
            <a:r>
              <a:rPr lang="zh-TW" altLang="en-US" sz="2200" dirty="0"/>
              <a:t>續上</a:t>
            </a:r>
            <a:endParaRPr lang="en-US" altLang="zh-TW" sz="2200" dirty="0"/>
          </a:p>
          <a:p>
            <a:pPr marL="0" indent="0">
              <a:buNone/>
            </a:pPr>
            <a:r>
              <a:rPr lang="en-US" altLang="zh-TW" sz="2200" dirty="0">
                <a:latin typeface="Consolas" panose="020B0609020204030204" pitchFamily="49" charset="0"/>
              </a:rPr>
              <a:t>		</a:t>
            </a:r>
            <a:r>
              <a:rPr lang="en-US" altLang="zh-TW" sz="2200" dirty="0" err="1">
                <a:latin typeface="Consolas" panose="020B0609020204030204" pitchFamily="49" charset="0"/>
              </a:rPr>
              <a:t>out.print</a:t>
            </a:r>
            <a:r>
              <a:rPr lang="en-US" altLang="zh-TW" sz="2200" dirty="0">
                <a:latin typeface="Consolas" panose="020B0609020204030204" pitchFamily="49" charset="0"/>
              </a:rPr>
              <a:t>("///////////&lt;</a:t>
            </a:r>
            <a:r>
              <a:rPr lang="en-US" altLang="zh-TW" sz="2200" dirty="0" err="1">
                <a:latin typeface="Consolas" panose="020B0609020204030204" pitchFamily="49" charset="0"/>
              </a:rPr>
              <a:t>br</a:t>
            </a:r>
            <a:r>
              <a:rPr lang="en-US" altLang="zh-TW" sz="2200" dirty="0">
                <a:latin typeface="Consolas" panose="020B0609020204030204" pitchFamily="49" charset="0"/>
              </a:rPr>
              <a:t>&gt;");</a:t>
            </a:r>
          </a:p>
          <a:p>
            <a:pPr marL="0" indent="0">
              <a:buNone/>
            </a:pPr>
            <a:r>
              <a:rPr lang="en-US" altLang="zh-TW" sz="2200" dirty="0">
                <a:latin typeface="Consolas" panose="020B0609020204030204" pitchFamily="49" charset="0"/>
              </a:rPr>
              <a:t>		Enumeration&lt;String&gt; </a:t>
            </a:r>
            <a:r>
              <a:rPr lang="en-US" altLang="zh-TW" sz="2200" dirty="0" err="1">
                <a:latin typeface="Consolas" panose="020B0609020204030204" pitchFamily="49" charset="0"/>
              </a:rPr>
              <a:t>headerEnum</a:t>
            </a:r>
            <a:r>
              <a:rPr lang="en-US" altLang="zh-TW" sz="2200" dirty="0">
                <a:latin typeface="Consolas" panose="020B0609020204030204" pitchFamily="49" charset="0"/>
              </a:rPr>
              <a:t> = </a:t>
            </a:r>
            <a:r>
              <a:rPr lang="en-US" altLang="zh-TW" sz="2200" dirty="0" err="1">
                <a:latin typeface="Consolas" panose="020B0609020204030204" pitchFamily="49" charset="0"/>
              </a:rPr>
              <a:t>request.getHeaderNames</a:t>
            </a:r>
            <a:r>
              <a:rPr lang="en-US" altLang="zh-TW" sz="2200" dirty="0">
                <a:latin typeface="Consolas" panose="020B0609020204030204" pitchFamily="49" charset="0"/>
              </a:rPr>
              <a:t>();</a:t>
            </a:r>
          </a:p>
          <a:p>
            <a:pPr marL="0" indent="0">
              <a:buNone/>
            </a:pPr>
            <a:r>
              <a:rPr lang="en-US" altLang="zh-TW" sz="2200" dirty="0">
                <a:latin typeface="Consolas" panose="020B0609020204030204" pitchFamily="49" charset="0"/>
              </a:rPr>
              <a:t>		while (</a:t>
            </a:r>
            <a:r>
              <a:rPr lang="en-US" altLang="zh-TW" sz="2200" dirty="0" err="1">
                <a:latin typeface="Consolas" panose="020B0609020204030204" pitchFamily="49" charset="0"/>
              </a:rPr>
              <a:t>headerEnum.hasMoreElements</a:t>
            </a:r>
            <a:r>
              <a:rPr lang="en-US" altLang="zh-TW" sz="2200" dirty="0">
                <a:latin typeface="Consolas" panose="020B0609020204030204" pitchFamily="49" charset="0"/>
              </a:rPr>
              <a:t>()) {</a:t>
            </a:r>
          </a:p>
          <a:p>
            <a:pPr marL="0" indent="0">
              <a:buNone/>
            </a:pPr>
            <a:r>
              <a:rPr lang="en-US" altLang="zh-TW" sz="2200" dirty="0">
                <a:latin typeface="Consolas" panose="020B0609020204030204" pitchFamily="49" charset="0"/>
              </a:rPr>
              <a:t>			String </a:t>
            </a:r>
            <a:r>
              <a:rPr lang="en-US" altLang="zh-TW" sz="2200" dirty="0" err="1">
                <a:latin typeface="Consolas" panose="020B0609020204030204" pitchFamily="49" charset="0"/>
              </a:rPr>
              <a:t>requestHeader</a:t>
            </a:r>
            <a:r>
              <a:rPr lang="en-US" altLang="zh-TW" sz="2200" dirty="0">
                <a:latin typeface="Consolas" panose="020B0609020204030204" pitchFamily="49" charset="0"/>
              </a:rPr>
              <a:t> = </a:t>
            </a:r>
            <a:r>
              <a:rPr lang="en-US" altLang="zh-TW" sz="2200" dirty="0" err="1">
                <a:latin typeface="Consolas" panose="020B0609020204030204" pitchFamily="49" charset="0"/>
              </a:rPr>
              <a:t>headerEnum.nextElement</a:t>
            </a:r>
            <a:r>
              <a:rPr lang="en-US" altLang="zh-TW" sz="2200" dirty="0">
                <a:latin typeface="Consolas" panose="020B0609020204030204" pitchFamily="49" charset="0"/>
              </a:rPr>
              <a:t>();</a:t>
            </a:r>
          </a:p>
          <a:p>
            <a:pPr marL="0" indent="0">
              <a:buNone/>
            </a:pPr>
            <a:r>
              <a:rPr lang="en-US" altLang="zh-TW" sz="2200" dirty="0">
                <a:latin typeface="Consolas" panose="020B0609020204030204" pitchFamily="49" charset="0"/>
              </a:rPr>
              <a:t>			</a:t>
            </a:r>
            <a:r>
              <a:rPr lang="en-US" altLang="zh-TW" sz="2200" dirty="0" err="1">
                <a:latin typeface="Consolas" panose="020B0609020204030204" pitchFamily="49" charset="0"/>
              </a:rPr>
              <a:t>out.print</a:t>
            </a:r>
            <a:r>
              <a:rPr lang="en-US" altLang="zh-TW" sz="2200" dirty="0">
                <a:latin typeface="Consolas" panose="020B0609020204030204" pitchFamily="49" charset="0"/>
              </a:rPr>
              <a:t>(</a:t>
            </a:r>
            <a:r>
              <a:rPr lang="en-US" altLang="zh-TW" sz="2200" dirty="0" err="1">
                <a:latin typeface="Consolas" panose="020B0609020204030204" pitchFamily="49" charset="0"/>
              </a:rPr>
              <a:t>requestHeader</a:t>
            </a:r>
            <a:r>
              <a:rPr lang="en-US" altLang="zh-TW" sz="2200" dirty="0">
                <a:latin typeface="Consolas" panose="020B0609020204030204" pitchFamily="49" charset="0"/>
              </a:rPr>
              <a:t>+":"+</a:t>
            </a:r>
            <a:r>
              <a:rPr lang="en-US" altLang="zh-TW" sz="2200" dirty="0" err="1">
                <a:latin typeface="Consolas" panose="020B0609020204030204" pitchFamily="49" charset="0"/>
              </a:rPr>
              <a:t>request.getHeader</a:t>
            </a:r>
            <a:r>
              <a:rPr lang="en-US" altLang="zh-TW" sz="2200" dirty="0">
                <a:latin typeface="Consolas" panose="020B0609020204030204" pitchFamily="49" charset="0"/>
              </a:rPr>
              <a:t>(</a:t>
            </a:r>
            <a:r>
              <a:rPr lang="en-US" altLang="zh-TW" sz="2200" dirty="0" err="1">
                <a:latin typeface="Consolas" panose="020B0609020204030204" pitchFamily="49" charset="0"/>
              </a:rPr>
              <a:t>requestHeader</a:t>
            </a:r>
            <a:r>
              <a:rPr lang="en-US" altLang="zh-TW" sz="2200" dirty="0">
                <a:latin typeface="Consolas" panose="020B0609020204030204" pitchFamily="49" charset="0"/>
              </a:rPr>
              <a:t>)+"&lt;</a:t>
            </a:r>
            <a:r>
              <a:rPr lang="en-US" altLang="zh-TW" sz="2200" dirty="0" err="1">
                <a:latin typeface="Consolas" panose="020B0609020204030204" pitchFamily="49" charset="0"/>
              </a:rPr>
              <a:t>br</a:t>
            </a:r>
            <a:r>
              <a:rPr lang="en-US" altLang="zh-TW" sz="2200" dirty="0">
                <a:latin typeface="Consolas" panose="020B0609020204030204" pitchFamily="49" charset="0"/>
              </a:rPr>
              <a:t>&gt;");</a:t>
            </a:r>
          </a:p>
          <a:p>
            <a:pPr marL="0" indent="0">
              <a:buNone/>
            </a:pPr>
            <a:r>
              <a:rPr lang="en-US" altLang="zh-TW" sz="2200" dirty="0">
                <a:latin typeface="Consolas" panose="020B0609020204030204" pitchFamily="49" charset="0"/>
              </a:rPr>
              <a:t>		}</a:t>
            </a:r>
          </a:p>
          <a:p>
            <a:pPr marL="0" indent="0">
              <a:buNone/>
            </a:pPr>
            <a:r>
              <a:rPr lang="en-US" altLang="zh-TW" sz="2200" dirty="0">
                <a:latin typeface="Consolas" panose="020B0609020204030204" pitchFamily="49" charset="0"/>
              </a:rPr>
              <a:t>		</a:t>
            </a:r>
            <a:r>
              <a:rPr lang="en-US" altLang="zh-TW" sz="2200" dirty="0" err="1">
                <a:latin typeface="Consolas" panose="020B0609020204030204" pitchFamily="49" charset="0"/>
              </a:rPr>
              <a:t>out.close</a:t>
            </a:r>
            <a:r>
              <a:rPr lang="en-US" altLang="zh-TW" sz="2200" dirty="0">
                <a:latin typeface="Consolas" panose="020B0609020204030204" pitchFamily="49" charset="0"/>
              </a:rPr>
              <a:t>();</a:t>
            </a:r>
          </a:p>
          <a:p>
            <a:pPr marL="0" indent="0">
              <a:buNone/>
            </a:pPr>
            <a:r>
              <a:rPr lang="en-US" altLang="zh-TW" sz="2200" dirty="0">
                <a:latin typeface="Consolas" panose="020B0609020204030204" pitchFamily="49" charset="0"/>
              </a:rPr>
              <a:t>	}</a:t>
            </a:r>
          </a:p>
          <a:p>
            <a:pPr marL="0" indent="0">
              <a:buNone/>
            </a:pPr>
            <a:r>
              <a:rPr lang="en-US" altLang="zh-TW" sz="2200" dirty="0">
                <a:latin typeface="Consolas" panose="020B0609020204030204" pitchFamily="49" charset="0"/>
              </a:rPr>
              <a:t>	protected void </a:t>
            </a:r>
            <a:r>
              <a:rPr lang="en-US" altLang="zh-TW" sz="2200" dirty="0" err="1">
                <a:latin typeface="Consolas" panose="020B0609020204030204" pitchFamily="49" charset="0"/>
              </a:rPr>
              <a:t>doPost</a:t>
            </a:r>
            <a:r>
              <a:rPr lang="en-US" altLang="zh-TW" sz="2200" dirty="0">
                <a:latin typeface="Consolas" panose="020B0609020204030204" pitchFamily="49" charset="0"/>
              </a:rPr>
              <a:t>(</a:t>
            </a:r>
            <a:r>
              <a:rPr lang="en-US" altLang="zh-TW" sz="2200" dirty="0" err="1">
                <a:latin typeface="Consolas" panose="020B0609020204030204" pitchFamily="49" charset="0"/>
              </a:rPr>
              <a:t>HttpServletRequest</a:t>
            </a:r>
            <a:r>
              <a:rPr lang="en-US" altLang="zh-TW" sz="2200" dirty="0">
                <a:latin typeface="Consolas" panose="020B0609020204030204" pitchFamily="49" charset="0"/>
              </a:rPr>
              <a:t> request, </a:t>
            </a:r>
            <a:r>
              <a:rPr lang="en-US" altLang="zh-TW" sz="2200" dirty="0" err="1">
                <a:latin typeface="Consolas" panose="020B0609020204030204" pitchFamily="49" charset="0"/>
              </a:rPr>
              <a:t>HttpServletResponse</a:t>
            </a:r>
            <a:r>
              <a:rPr lang="en-US" altLang="zh-TW" sz="2200" dirty="0">
                <a:latin typeface="Consolas" panose="020B0609020204030204" pitchFamily="49" charset="0"/>
              </a:rPr>
              <a:t> response)</a:t>
            </a:r>
          </a:p>
          <a:p>
            <a:pPr marL="0" indent="0">
              <a:buNone/>
            </a:pPr>
            <a:r>
              <a:rPr lang="en-US" altLang="zh-TW" sz="2200" dirty="0">
                <a:latin typeface="Consolas" panose="020B0609020204030204" pitchFamily="49" charset="0"/>
              </a:rPr>
              <a:t>			throws </a:t>
            </a:r>
            <a:r>
              <a:rPr lang="en-US" altLang="zh-TW" sz="2200" dirty="0" err="1">
                <a:latin typeface="Consolas" panose="020B0609020204030204" pitchFamily="49" charset="0"/>
              </a:rPr>
              <a:t>ServletException</a:t>
            </a:r>
            <a:r>
              <a:rPr lang="en-US" altLang="zh-TW" sz="2200" dirty="0">
                <a:latin typeface="Consolas" panose="020B0609020204030204" pitchFamily="49" charset="0"/>
              </a:rPr>
              <a:t>, </a:t>
            </a:r>
            <a:r>
              <a:rPr lang="en-US" altLang="zh-TW" sz="2200" dirty="0" err="1">
                <a:latin typeface="Consolas" panose="020B0609020204030204" pitchFamily="49" charset="0"/>
              </a:rPr>
              <a:t>IOException</a:t>
            </a:r>
            <a:r>
              <a:rPr lang="en-US" altLang="zh-TW" sz="2200" dirty="0">
                <a:latin typeface="Consolas" panose="020B0609020204030204" pitchFamily="49" charset="0"/>
              </a:rPr>
              <a:t> {</a:t>
            </a:r>
          </a:p>
          <a:p>
            <a:pPr marL="0" indent="0">
              <a:buNone/>
            </a:pPr>
            <a:r>
              <a:rPr lang="en-US" altLang="zh-TW" sz="2200" dirty="0">
                <a:latin typeface="Consolas" panose="020B0609020204030204" pitchFamily="49" charset="0"/>
              </a:rPr>
              <a:t>		</a:t>
            </a:r>
            <a:r>
              <a:rPr lang="en-US" altLang="zh-TW" sz="2200" dirty="0" err="1">
                <a:latin typeface="Consolas" panose="020B0609020204030204" pitchFamily="49" charset="0"/>
              </a:rPr>
              <a:t>doGet</a:t>
            </a:r>
            <a:r>
              <a:rPr lang="en-US" altLang="zh-TW" sz="2200" dirty="0">
                <a:latin typeface="Consolas" panose="020B0609020204030204" pitchFamily="49" charset="0"/>
              </a:rPr>
              <a:t>(request, response);</a:t>
            </a:r>
          </a:p>
          <a:p>
            <a:pPr marL="0" indent="0">
              <a:buNone/>
            </a:pPr>
            <a:r>
              <a:rPr lang="en-US" altLang="zh-TW" sz="2200" dirty="0">
                <a:latin typeface="Consolas" panose="020B0609020204030204" pitchFamily="49" charset="0"/>
              </a:rPr>
              <a:t>	}</a:t>
            </a:r>
          </a:p>
          <a:p>
            <a:pPr marL="0" indent="0">
              <a:buNone/>
            </a:pPr>
            <a:r>
              <a:rPr lang="en-US" altLang="zh-TW" sz="2200" dirty="0">
                <a:latin typeface="Consolas" panose="020B0609020204030204" pitchFamily="49" charset="0"/>
              </a:rPr>
              <a:t>}</a:t>
            </a:r>
          </a:p>
        </p:txBody>
      </p:sp>
    </p:spTree>
    <p:extLst>
      <p:ext uri="{BB962C8B-B14F-4D97-AF65-F5344CB8AC3E}">
        <p14:creationId xmlns:p14="http://schemas.microsoft.com/office/powerpoint/2010/main" val="44195163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E208C0-E806-498B-AB05-FDEEAE0FF1EC}"/>
              </a:ext>
            </a:extLst>
          </p:cNvPr>
          <p:cNvSpPr>
            <a:spLocks noGrp="1"/>
          </p:cNvSpPr>
          <p:nvPr>
            <p:ph type="ctrTitle"/>
          </p:nvPr>
        </p:nvSpPr>
        <p:spPr>
          <a:xfrm>
            <a:off x="746780" y="1581935"/>
            <a:ext cx="9239702" cy="2653836"/>
          </a:xfrm>
        </p:spPr>
        <p:txBody>
          <a:bodyPr>
            <a:normAutofit/>
          </a:bodyPr>
          <a:lstStyle/>
          <a:p>
            <a:pPr algn="ctr"/>
            <a:r>
              <a:rPr lang="zh-TW" altLang="en-US" dirty="0"/>
              <a:t>第五章</a:t>
            </a:r>
            <a:br>
              <a:rPr lang="en-US" altLang="zh-TW" sz="5400" dirty="0"/>
            </a:br>
            <a:r>
              <a:rPr lang="zh-TW" altLang="en-US" sz="5400" dirty="0"/>
              <a:t>轉發物件與網頁重導</a:t>
            </a:r>
            <a:endParaRPr lang="zh-TW" altLang="en-US" b="1" dirty="0"/>
          </a:p>
        </p:txBody>
      </p:sp>
    </p:spTree>
    <p:extLst>
      <p:ext uri="{BB962C8B-B14F-4D97-AF65-F5344CB8AC3E}">
        <p14:creationId xmlns:p14="http://schemas.microsoft.com/office/powerpoint/2010/main" val="63526400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9309147" cy="1320800"/>
          </a:xfrm>
        </p:spPr>
        <p:txBody>
          <a:bodyPr/>
          <a:lstStyle/>
          <a:p>
            <a:r>
              <a:rPr lang="en-US" altLang="zh-TW" sz="3600" dirty="0"/>
              <a:t>5-</a:t>
            </a:r>
            <a:r>
              <a:rPr lang="en-US" altLang="zh-TW" dirty="0"/>
              <a:t>1 </a:t>
            </a:r>
            <a:r>
              <a:rPr lang="en-US" altLang="zh-TW" dirty="0" err="1"/>
              <a:t>RequestDispatcher</a:t>
            </a:r>
            <a:r>
              <a:rPr lang="en-US" altLang="zh-TW" dirty="0"/>
              <a:t>(</a:t>
            </a:r>
            <a:r>
              <a:rPr lang="zh-TW" altLang="en-US" dirty="0"/>
              <a:t>調派請求</a:t>
            </a:r>
            <a:r>
              <a:rPr lang="en-US" altLang="zh-TW" dirty="0"/>
              <a:t>)</a:t>
            </a:r>
            <a:r>
              <a:rPr lang="zh-TW" altLang="en-US" dirty="0"/>
              <a:t>介面介紹</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77334" y="1441398"/>
            <a:ext cx="9309146" cy="4807002"/>
          </a:xfrm>
        </p:spPr>
        <p:txBody>
          <a:bodyPr>
            <a:normAutofit/>
          </a:bodyPr>
          <a:lstStyle/>
          <a:p>
            <a:pPr algn="just"/>
            <a:r>
              <a:rPr lang="zh-TW" altLang="en-US" sz="2000" dirty="0"/>
              <a:t>當客戶端發出請求後，由</a:t>
            </a:r>
            <a:r>
              <a:rPr lang="en-US" altLang="zh-TW" sz="2000" dirty="0"/>
              <a:t>Web</a:t>
            </a:r>
            <a:r>
              <a:rPr lang="zh-TW" altLang="en-US" sz="2000" dirty="0"/>
              <a:t> </a:t>
            </a:r>
            <a:r>
              <a:rPr lang="en-US" altLang="zh-TW" sz="2000" dirty="0"/>
              <a:t>Container</a:t>
            </a:r>
            <a:r>
              <a:rPr lang="zh-TW" altLang="en-US" sz="2000" dirty="0"/>
              <a:t>產生</a:t>
            </a:r>
            <a:r>
              <a:rPr lang="en-US" altLang="zh-TW" sz="2000" dirty="0" err="1"/>
              <a:t>RequestDispatcher</a:t>
            </a:r>
            <a:r>
              <a:rPr lang="zh-TW" altLang="en-US" sz="2000" dirty="0"/>
              <a:t>物件，此物件此物件將以特定路徑或名稱包裹伺服器端資源</a:t>
            </a:r>
            <a:r>
              <a:rPr lang="en-US" altLang="zh-TW" sz="2000" dirty="0"/>
              <a:t>(</a:t>
            </a:r>
            <a:r>
              <a:rPr lang="zh-TW" altLang="en-US" sz="2000" dirty="0"/>
              <a:t>例如</a:t>
            </a:r>
            <a:r>
              <a:rPr lang="en-US" altLang="zh-TW" sz="2000" dirty="0"/>
              <a:t>: Servlet</a:t>
            </a:r>
            <a:r>
              <a:rPr lang="zh-TW" altLang="en-US" sz="2000" dirty="0"/>
              <a:t>程式、</a:t>
            </a:r>
            <a:r>
              <a:rPr lang="en-US" altLang="zh-TW" sz="2000" dirty="0"/>
              <a:t>HTML</a:t>
            </a:r>
            <a:r>
              <a:rPr lang="zh-TW" altLang="en-US" sz="2000" dirty="0"/>
              <a:t>或</a:t>
            </a:r>
            <a:r>
              <a:rPr lang="en-US" altLang="zh-TW" sz="2000" dirty="0"/>
              <a:t>JSP</a:t>
            </a:r>
            <a:r>
              <a:rPr lang="zh-TW" altLang="en-US" sz="2000" dirty="0"/>
              <a:t>網頁</a:t>
            </a:r>
            <a:r>
              <a:rPr lang="en-US" altLang="zh-TW" sz="2000" dirty="0"/>
              <a:t>)</a:t>
            </a:r>
            <a:r>
              <a:rPr lang="zh-TW" altLang="en-US" sz="2000" dirty="0"/>
              <a:t>，轉發並傳送至客戶端。</a:t>
            </a:r>
            <a:endParaRPr lang="en-US" altLang="zh-TW" sz="2000" dirty="0"/>
          </a:p>
          <a:p>
            <a:pPr algn="just"/>
            <a:r>
              <a:rPr lang="en-US" altLang="zh-TW" sz="2000" dirty="0"/>
              <a:t>- </a:t>
            </a:r>
            <a:r>
              <a:rPr lang="zh-TW" altLang="en-US" sz="2000" dirty="0"/>
              <a:t>定義在</a:t>
            </a:r>
            <a:r>
              <a:rPr lang="en-US" altLang="zh-TW" sz="2000" dirty="0" err="1"/>
              <a:t>javax.servlet</a:t>
            </a:r>
            <a:r>
              <a:rPr lang="en-US" altLang="zh-TW" sz="2000" dirty="0"/>
              <a:t> Package</a:t>
            </a:r>
          </a:p>
          <a:p>
            <a:pPr algn="just"/>
            <a:r>
              <a:rPr lang="en-US" altLang="zh-TW" sz="2000" dirty="0" err="1"/>
              <a:t>RequestDispatcher</a:t>
            </a:r>
            <a:r>
              <a:rPr lang="en-US" altLang="zh-TW" sz="2000" dirty="0"/>
              <a:t>(</a:t>
            </a:r>
            <a:r>
              <a:rPr lang="zh-TW" altLang="en-US" sz="2000" dirty="0"/>
              <a:t>調派請求</a:t>
            </a:r>
            <a:r>
              <a:rPr lang="en-US" altLang="zh-TW" sz="2000" dirty="0"/>
              <a:t>)</a:t>
            </a:r>
            <a:r>
              <a:rPr lang="zh-TW" altLang="en-US" sz="2000" dirty="0"/>
              <a:t>的建立方式</a:t>
            </a:r>
            <a:endParaRPr lang="en-US" altLang="zh-TW" sz="2000" dirty="0"/>
          </a:p>
          <a:p>
            <a:pPr marL="457200" lvl="1" indent="0" algn="just">
              <a:buNone/>
            </a:pPr>
            <a:r>
              <a:rPr lang="zh-TW" altLang="en-US" sz="2000" dirty="0"/>
              <a:t>透過</a:t>
            </a:r>
            <a:r>
              <a:rPr lang="en-US" altLang="zh-TW" sz="2000" dirty="0" err="1"/>
              <a:t>HttpServletRequest</a:t>
            </a:r>
            <a:r>
              <a:rPr lang="zh-TW" altLang="en-US" sz="2000" dirty="0"/>
              <a:t>的</a:t>
            </a:r>
            <a:r>
              <a:rPr lang="en-US" altLang="zh-TW" sz="2000" dirty="0" err="1"/>
              <a:t>getRequestDispatcher</a:t>
            </a:r>
            <a:r>
              <a:rPr lang="en-US" altLang="zh-TW" sz="2000" dirty="0"/>
              <a:t>()</a:t>
            </a:r>
            <a:r>
              <a:rPr lang="zh-TW" altLang="en-US" sz="2000" dirty="0"/>
              <a:t>方法取得</a:t>
            </a:r>
          </a:p>
          <a:p>
            <a:pPr marL="457200" lvl="1" indent="0" algn="just">
              <a:buNone/>
            </a:pPr>
            <a:r>
              <a:rPr lang="en-US" altLang="zh-TW" sz="2000" dirty="0" err="1"/>
              <a:t>RequestDispatcher</a:t>
            </a:r>
            <a:r>
              <a:rPr lang="en-US" altLang="zh-TW" sz="2000" dirty="0"/>
              <a:t> </a:t>
            </a:r>
            <a:r>
              <a:rPr lang="en-US" altLang="zh-TW" sz="2000" dirty="0" err="1"/>
              <a:t>rD</a:t>
            </a:r>
            <a:r>
              <a:rPr lang="en-US" altLang="zh-TW" sz="2000" dirty="0"/>
              <a:t> = </a:t>
            </a:r>
            <a:r>
              <a:rPr lang="en-US" altLang="zh-TW" sz="2000" dirty="0" err="1"/>
              <a:t>request.getRequestDispatcher</a:t>
            </a:r>
            <a:r>
              <a:rPr lang="en-US" altLang="zh-TW" sz="2000" dirty="0"/>
              <a:t>(“</a:t>
            </a:r>
            <a:r>
              <a:rPr lang="zh-TW" altLang="en-US" sz="2000" dirty="0"/>
              <a:t>轉發路徑</a:t>
            </a:r>
            <a:r>
              <a:rPr lang="en-US" altLang="zh-TW" sz="2000" dirty="0"/>
              <a:t>");</a:t>
            </a:r>
          </a:p>
          <a:p>
            <a:pPr algn="just"/>
            <a:r>
              <a:rPr lang="zh-TW" altLang="en-US" sz="2000" dirty="0"/>
              <a:t>調派請求物件可用的兩個方法：</a:t>
            </a:r>
            <a:r>
              <a:rPr lang="en-US" altLang="zh-TW" sz="2000" dirty="0"/>
              <a:t>forward()</a:t>
            </a:r>
            <a:r>
              <a:rPr lang="zh-TW" altLang="en-US" sz="2000" dirty="0"/>
              <a:t>、</a:t>
            </a:r>
            <a:r>
              <a:rPr lang="en-US" altLang="zh-TW" sz="2000" dirty="0"/>
              <a:t>include()</a:t>
            </a:r>
          </a:p>
        </p:txBody>
      </p:sp>
    </p:spTree>
    <p:extLst>
      <p:ext uri="{BB962C8B-B14F-4D97-AF65-F5344CB8AC3E}">
        <p14:creationId xmlns:p14="http://schemas.microsoft.com/office/powerpoint/2010/main" val="279604395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10850270" cy="1320800"/>
          </a:xfrm>
        </p:spPr>
        <p:txBody>
          <a:bodyPr/>
          <a:lstStyle/>
          <a:p>
            <a:r>
              <a:rPr lang="en-US" altLang="zh-TW" dirty="0" err="1"/>
              <a:t>RequestDispatcher</a:t>
            </a:r>
            <a:r>
              <a:rPr lang="zh-TW" altLang="en-US" dirty="0"/>
              <a:t>的</a:t>
            </a:r>
            <a:r>
              <a:rPr lang="en-US" altLang="zh-TW" dirty="0"/>
              <a:t>forward()</a:t>
            </a:r>
            <a:r>
              <a:rPr lang="zh-TW" altLang="en-US" dirty="0"/>
              <a:t>方法</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77334" y="1441398"/>
            <a:ext cx="8744068" cy="4807002"/>
          </a:xfrm>
        </p:spPr>
        <p:txBody>
          <a:bodyPr>
            <a:normAutofit/>
          </a:bodyPr>
          <a:lstStyle/>
          <a:p>
            <a:pPr algn="just"/>
            <a:r>
              <a:rPr lang="en-US" altLang="zh-TW" sz="2000" dirty="0"/>
              <a:t>forward()</a:t>
            </a:r>
            <a:r>
              <a:rPr lang="zh-TW" altLang="en-US" sz="2000" dirty="0"/>
              <a:t>方法：將</a:t>
            </a:r>
            <a:r>
              <a:rPr lang="en-US" altLang="zh-TW" sz="2000" dirty="0"/>
              <a:t>HTTP</a:t>
            </a:r>
            <a:r>
              <a:rPr lang="zh-TW" altLang="en-US" sz="2000" dirty="0"/>
              <a:t>的請求轉送給其他的</a:t>
            </a:r>
            <a:r>
              <a:rPr lang="en-US" altLang="zh-TW" sz="2000" dirty="0"/>
              <a:t>Servlet</a:t>
            </a:r>
            <a:r>
              <a:rPr lang="zh-TW" altLang="en-US" sz="2000" dirty="0"/>
              <a:t>處理，並交由其他的</a:t>
            </a:r>
            <a:r>
              <a:rPr lang="en-US" altLang="zh-TW" sz="2000" dirty="0"/>
              <a:t>Servlet</a:t>
            </a:r>
            <a:r>
              <a:rPr lang="zh-TW" altLang="en-US" sz="2000" dirty="0"/>
              <a:t>產生</a:t>
            </a:r>
            <a:r>
              <a:rPr lang="en-US" altLang="zh-TW" sz="2000" dirty="0"/>
              <a:t>HTTP</a:t>
            </a:r>
            <a:r>
              <a:rPr lang="zh-TW" altLang="en-US" sz="2000" dirty="0"/>
              <a:t>回應。</a:t>
            </a:r>
            <a:endParaRPr lang="en-US" altLang="zh-TW" sz="2000" dirty="0"/>
          </a:p>
          <a:p>
            <a:pPr algn="just"/>
            <a:r>
              <a:rPr lang="en-US" altLang="zh-TW" sz="2000" dirty="0"/>
              <a:t>forward</a:t>
            </a:r>
            <a:r>
              <a:rPr lang="zh-TW" altLang="en-US" sz="2000" dirty="0"/>
              <a:t>是在後端進行頁面轉發，所以前端</a:t>
            </a:r>
            <a:r>
              <a:rPr lang="en-US" altLang="zh-TW" sz="2000" dirty="0"/>
              <a:t>(</a:t>
            </a:r>
            <a:r>
              <a:rPr lang="zh-TW" altLang="en-US" sz="2000" dirty="0"/>
              <a:t>瀏覽器</a:t>
            </a:r>
            <a:r>
              <a:rPr lang="en-US" altLang="zh-TW" sz="2000" dirty="0"/>
              <a:t>)</a:t>
            </a:r>
            <a:r>
              <a:rPr lang="zh-TW" altLang="en-US" sz="2000" dirty="0"/>
              <a:t>不會知道是哪支</a:t>
            </a:r>
            <a:r>
              <a:rPr lang="en-US" altLang="zh-TW" sz="2000" dirty="0"/>
              <a:t>Servlet</a:t>
            </a:r>
            <a:r>
              <a:rPr lang="zh-TW" altLang="en-US" sz="2000" dirty="0"/>
              <a:t>進行回應</a:t>
            </a:r>
            <a:r>
              <a:rPr lang="en-US" altLang="zh-TW" sz="2000" dirty="0"/>
              <a:t>(</a:t>
            </a:r>
            <a:r>
              <a:rPr lang="zh-TW" altLang="en-US" sz="2000" dirty="0"/>
              <a:t>網址列不會更改</a:t>
            </a:r>
            <a:r>
              <a:rPr lang="en-US" altLang="zh-TW" sz="2000" dirty="0"/>
              <a:t>)</a:t>
            </a:r>
            <a:r>
              <a:rPr lang="zh-TW" altLang="en-US" sz="2000" dirty="0"/>
              <a:t>。</a:t>
            </a:r>
            <a:endParaRPr lang="en-US" altLang="zh-TW" sz="2000" dirty="0"/>
          </a:p>
          <a:p>
            <a:pPr marL="0" indent="0" algn="just">
              <a:buNone/>
            </a:pPr>
            <a:endParaRPr lang="en-US" altLang="zh-TW" sz="2000" dirty="0"/>
          </a:p>
          <a:p>
            <a:pPr marL="0" indent="0" algn="just">
              <a:buNone/>
            </a:pPr>
            <a:endParaRPr lang="en-US" altLang="zh-TW" sz="2000" dirty="0"/>
          </a:p>
        </p:txBody>
      </p:sp>
    </p:spTree>
    <p:extLst>
      <p:ext uri="{BB962C8B-B14F-4D97-AF65-F5344CB8AC3E}">
        <p14:creationId xmlns:p14="http://schemas.microsoft.com/office/powerpoint/2010/main" val="135452565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10850270" cy="1320800"/>
          </a:xfrm>
        </p:spPr>
        <p:txBody>
          <a:bodyPr/>
          <a:lstStyle/>
          <a:p>
            <a:r>
              <a:rPr lang="en-US" altLang="zh-TW" dirty="0" err="1"/>
              <a:t>RequestDispatcher</a:t>
            </a:r>
            <a:r>
              <a:rPr lang="zh-TW" altLang="en-US" dirty="0"/>
              <a:t>的</a:t>
            </a:r>
            <a:r>
              <a:rPr lang="en-US" altLang="zh-TW" dirty="0"/>
              <a:t>include()</a:t>
            </a:r>
            <a:r>
              <a:rPr lang="zh-TW" altLang="en-US" dirty="0"/>
              <a:t>方法</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77334" y="1441398"/>
            <a:ext cx="8744068" cy="4807002"/>
          </a:xfrm>
        </p:spPr>
        <p:txBody>
          <a:bodyPr>
            <a:normAutofit/>
          </a:bodyPr>
          <a:lstStyle/>
          <a:p>
            <a:pPr algn="just"/>
            <a:r>
              <a:rPr lang="en-US" altLang="zh-TW" sz="2000" dirty="0"/>
              <a:t>include()</a:t>
            </a:r>
            <a:r>
              <a:rPr lang="zh-TW" altLang="en-US" sz="2000" dirty="0"/>
              <a:t>方法</a:t>
            </a:r>
            <a:r>
              <a:rPr lang="en-US" altLang="zh-TW" sz="2000" dirty="0"/>
              <a:t>:</a:t>
            </a:r>
            <a:r>
              <a:rPr lang="zh-TW" altLang="en-US" sz="2000" dirty="0"/>
              <a:t>將</a:t>
            </a:r>
            <a:r>
              <a:rPr lang="en-US" altLang="zh-TW" sz="2000" dirty="0"/>
              <a:t>HTTP</a:t>
            </a:r>
            <a:r>
              <a:rPr lang="zh-TW" altLang="en-US" sz="2000" dirty="0"/>
              <a:t>的請求轉送給其他的</a:t>
            </a:r>
            <a:r>
              <a:rPr lang="en-US" altLang="zh-TW" sz="2000" dirty="0"/>
              <a:t>Servlet</a:t>
            </a:r>
            <a:r>
              <a:rPr lang="zh-TW" altLang="en-US" sz="2000" dirty="0"/>
              <a:t>處理，雖然被轉送的</a:t>
            </a:r>
            <a:r>
              <a:rPr lang="en-US" altLang="zh-TW" sz="2000" dirty="0"/>
              <a:t>Servlet</a:t>
            </a:r>
            <a:r>
              <a:rPr lang="zh-TW" altLang="en-US" sz="2000" dirty="0"/>
              <a:t>可以處理</a:t>
            </a:r>
            <a:r>
              <a:rPr lang="en-US" altLang="zh-TW" sz="2000" dirty="0"/>
              <a:t>HTTP</a:t>
            </a:r>
            <a:r>
              <a:rPr lang="zh-TW" altLang="en-US" sz="2000" dirty="0"/>
              <a:t>的請求，但是主導權還是在原來的</a:t>
            </a:r>
            <a:r>
              <a:rPr lang="en-US" altLang="zh-TW" sz="2000" dirty="0"/>
              <a:t>Servlet</a:t>
            </a:r>
            <a:r>
              <a:rPr lang="zh-TW" altLang="en-US" sz="2000" dirty="0"/>
              <a:t>，意即在目前的</a:t>
            </a:r>
            <a:r>
              <a:rPr lang="en-US" altLang="zh-TW" sz="2000" dirty="0"/>
              <a:t>Java Servlet</a:t>
            </a:r>
            <a:r>
              <a:rPr lang="zh-TW" altLang="en-US" sz="2000" dirty="0"/>
              <a:t>中將其他</a:t>
            </a:r>
            <a:r>
              <a:rPr lang="en-US" altLang="zh-TW" sz="2000" dirty="0"/>
              <a:t>Servlet</a:t>
            </a:r>
            <a:r>
              <a:rPr lang="zh-TW" altLang="en-US" sz="2000" dirty="0"/>
              <a:t>處理流程包含進來，不過還是在原來的</a:t>
            </a:r>
            <a:r>
              <a:rPr lang="en-US" altLang="zh-TW" sz="2000" dirty="0"/>
              <a:t>Servlet</a:t>
            </a:r>
            <a:r>
              <a:rPr lang="zh-TW" altLang="en-US" sz="2000" dirty="0"/>
              <a:t>中產生</a:t>
            </a:r>
            <a:r>
              <a:rPr lang="en-US" altLang="zh-TW" sz="2000" dirty="0"/>
              <a:t>HTTP</a:t>
            </a:r>
            <a:r>
              <a:rPr lang="zh-TW" altLang="en-US" sz="2000" dirty="0"/>
              <a:t>回應</a:t>
            </a:r>
            <a:endParaRPr lang="en-US" altLang="zh-TW" sz="2000" dirty="0"/>
          </a:p>
          <a:p>
            <a:pPr algn="just"/>
            <a:r>
              <a:rPr lang="zh-TW" altLang="en-US" sz="2000" dirty="0"/>
              <a:t>同</a:t>
            </a:r>
            <a:r>
              <a:rPr lang="en-US" altLang="zh-TW" sz="2000" dirty="0"/>
              <a:t>forward</a:t>
            </a:r>
            <a:r>
              <a:rPr lang="zh-TW" altLang="en-US" sz="2000" dirty="0"/>
              <a:t>，也是在後端包含其他</a:t>
            </a:r>
            <a:r>
              <a:rPr lang="en-US" altLang="zh-TW" sz="2000" dirty="0"/>
              <a:t>Servlet</a:t>
            </a:r>
            <a:r>
              <a:rPr lang="zh-TW" altLang="en-US" sz="2000" dirty="0"/>
              <a:t>，故前端</a:t>
            </a:r>
            <a:r>
              <a:rPr lang="en-US" altLang="zh-TW" sz="2000" dirty="0"/>
              <a:t>(</a:t>
            </a:r>
            <a:r>
              <a:rPr lang="zh-TW" altLang="en-US" sz="2000" dirty="0"/>
              <a:t>瀏覽器</a:t>
            </a:r>
            <a:r>
              <a:rPr lang="en-US" altLang="zh-TW" sz="2000" dirty="0"/>
              <a:t>)</a:t>
            </a:r>
            <a:r>
              <a:rPr lang="zh-TW" altLang="en-US" sz="2000" dirty="0"/>
              <a:t>也不會知道是哪支</a:t>
            </a:r>
            <a:r>
              <a:rPr lang="en-US" altLang="zh-TW" sz="2000" dirty="0"/>
              <a:t>Servlet</a:t>
            </a:r>
            <a:r>
              <a:rPr lang="zh-TW" altLang="en-US" sz="2000" dirty="0"/>
              <a:t>進行回應</a:t>
            </a:r>
            <a:r>
              <a:rPr lang="en-US" altLang="zh-TW" sz="2000" dirty="0"/>
              <a:t>(</a:t>
            </a:r>
            <a:r>
              <a:rPr lang="zh-TW" altLang="en-US" sz="2000" dirty="0"/>
              <a:t>網址列不會更改</a:t>
            </a:r>
            <a:r>
              <a:rPr lang="en-US" altLang="zh-TW" sz="2000" dirty="0"/>
              <a:t>)</a:t>
            </a:r>
            <a:r>
              <a:rPr lang="zh-TW" altLang="en-US" sz="2000" dirty="0"/>
              <a:t>。</a:t>
            </a:r>
            <a:endParaRPr lang="en-US" altLang="zh-TW" sz="2000" dirty="0"/>
          </a:p>
          <a:p>
            <a:pPr algn="just"/>
            <a:endParaRPr lang="en-US" altLang="zh-TW" sz="2000" dirty="0"/>
          </a:p>
          <a:p>
            <a:pPr marL="0" indent="0" algn="just">
              <a:buNone/>
            </a:pPr>
            <a:endParaRPr lang="en-US" altLang="zh-TW" sz="2000" dirty="0"/>
          </a:p>
        </p:txBody>
      </p:sp>
    </p:spTree>
    <p:extLst>
      <p:ext uri="{BB962C8B-B14F-4D97-AF65-F5344CB8AC3E}">
        <p14:creationId xmlns:p14="http://schemas.microsoft.com/office/powerpoint/2010/main" val="279681344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6911" y="0"/>
            <a:ext cx="9309147" cy="1320800"/>
          </a:xfrm>
        </p:spPr>
        <p:txBody>
          <a:bodyPr/>
          <a:lstStyle/>
          <a:p>
            <a:r>
              <a:rPr lang="en-US" altLang="zh-TW" dirty="0"/>
              <a:t>forward()</a:t>
            </a:r>
            <a:r>
              <a:rPr lang="zh-TW" altLang="en-US" dirty="0"/>
              <a:t>、</a:t>
            </a:r>
            <a:r>
              <a:rPr lang="en-US" altLang="zh-TW" dirty="0"/>
              <a:t>include()</a:t>
            </a:r>
            <a:r>
              <a:rPr lang="zh-TW" altLang="en-US" dirty="0"/>
              <a:t>方法範例</a:t>
            </a:r>
            <a:r>
              <a:rPr lang="en-US" altLang="zh-TW" dirty="0"/>
              <a:t>(1)</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493160" y="739739"/>
            <a:ext cx="9309146" cy="6020657"/>
          </a:xfrm>
        </p:spPr>
        <p:txBody>
          <a:bodyPr>
            <a:normAutofit fontScale="92500" lnSpcReduction="10000"/>
          </a:bodyPr>
          <a:lstStyle/>
          <a:p>
            <a:r>
              <a:rPr lang="en-US" altLang="zh-TW" sz="2200" dirty="0"/>
              <a:t>【</a:t>
            </a:r>
            <a:r>
              <a:rPr lang="zh-TW" altLang="en-US" sz="2200" dirty="0"/>
              <a:t>範例</a:t>
            </a:r>
            <a:r>
              <a:rPr lang="en-US" altLang="zh-TW" sz="2200" dirty="0"/>
              <a:t>】</a:t>
            </a:r>
            <a:r>
              <a:rPr lang="zh-TW" altLang="en-US" sz="2200" dirty="0"/>
              <a:t>前端</a:t>
            </a:r>
            <a:r>
              <a:rPr lang="en-US" altLang="zh-TW" sz="2200" dirty="0"/>
              <a:t>html</a:t>
            </a:r>
            <a:r>
              <a:rPr lang="zh-TW" altLang="en-US" sz="2200" dirty="0"/>
              <a:t>頁面</a:t>
            </a:r>
            <a:r>
              <a:rPr lang="en-US" altLang="zh-TW" sz="2200" dirty="0"/>
              <a:t>(</a:t>
            </a:r>
            <a:r>
              <a:rPr lang="zh-TW" altLang="en-US" sz="2200" dirty="0"/>
              <a:t>使用</a:t>
            </a:r>
            <a:r>
              <a:rPr lang="en-US" altLang="zh-TW" sz="2200" dirty="0"/>
              <a:t>form</a:t>
            </a:r>
            <a:r>
              <a:rPr lang="zh-TW" altLang="en-US" sz="2200" dirty="0"/>
              <a:t>表單送出</a:t>
            </a:r>
            <a:r>
              <a:rPr lang="en-US" altLang="zh-TW" sz="2200" dirty="0"/>
              <a:t>post</a:t>
            </a:r>
            <a:r>
              <a:rPr lang="zh-TW" altLang="en-US" sz="2200" dirty="0"/>
              <a:t>請求</a:t>
            </a:r>
            <a:r>
              <a:rPr lang="en-US" altLang="zh-TW" sz="2200" dirty="0"/>
              <a:t>)</a:t>
            </a:r>
          </a:p>
          <a:p>
            <a:pPr marL="0" indent="0">
              <a:buNone/>
            </a:pPr>
            <a:r>
              <a:rPr lang="en-US" altLang="zh-TW" sz="2000" dirty="0">
                <a:latin typeface="Consolas" panose="020B0609020204030204" pitchFamily="49" charset="0"/>
              </a:rPr>
              <a:t>&lt;!DOCTYPE html&gt;</a:t>
            </a:r>
          </a:p>
          <a:p>
            <a:pPr marL="0" indent="0">
              <a:buNone/>
            </a:pPr>
            <a:r>
              <a:rPr lang="en-US" altLang="zh-TW" sz="2000" dirty="0">
                <a:latin typeface="Consolas" panose="020B0609020204030204" pitchFamily="49" charset="0"/>
              </a:rPr>
              <a:t>&lt;html&gt;</a:t>
            </a:r>
          </a:p>
          <a:p>
            <a:pPr marL="0" indent="0">
              <a:buNone/>
            </a:pPr>
            <a:r>
              <a:rPr lang="en-US" altLang="zh-TW" sz="2000" dirty="0">
                <a:latin typeface="Consolas" panose="020B0609020204030204" pitchFamily="49" charset="0"/>
              </a:rPr>
              <a:t>&lt;head&gt;</a:t>
            </a:r>
          </a:p>
          <a:p>
            <a:pPr marL="0" indent="0">
              <a:buNone/>
            </a:pPr>
            <a:r>
              <a:rPr lang="en-US" altLang="zh-TW" sz="2000" dirty="0">
                <a:latin typeface="Consolas" panose="020B0609020204030204" pitchFamily="49" charset="0"/>
              </a:rPr>
              <a:t>&lt;meta charset="UTF-8"&gt;</a:t>
            </a:r>
          </a:p>
          <a:p>
            <a:pPr marL="0" indent="0">
              <a:buNone/>
            </a:pPr>
            <a:r>
              <a:rPr lang="en-US" altLang="zh-TW" sz="2000" dirty="0">
                <a:latin typeface="Consolas" panose="020B0609020204030204" pitchFamily="49" charset="0"/>
              </a:rPr>
              <a:t>&lt;title&gt;</a:t>
            </a:r>
            <a:r>
              <a:rPr lang="en-US" altLang="zh-TW" sz="2000" dirty="0" err="1">
                <a:latin typeface="Consolas" panose="020B0609020204030204" pitchFamily="49" charset="0"/>
              </a:rPr>
              <a:t>TestRequest</a:t>
            </a:r>
            <a:r>
              <a:rPr lang="en-US" altLang="zh-TW" sz="2000" dirty="0">
                <a:latin typeface="Consolas" panose="020B0609020204030204" pitchFamily="49" charset="0"/>
              </a:rPr>
              <a:t>&lt;/title&gt;</a:t>
            </a:r>
          </a:p>
          <a:p>
            <a:pPr marL="0" indent="0">
              <a:buNone/>
            </a:pPr>
            <a:r>
              <a:rPr lang="en-US" altLang="zh-TW" sz="2000" dirty="0">
                <a:latin typeface="Consolas" panose="020B0609020204030204" pitchFamily="49" charset="0"/>
              </a:rPr>
              <a:t>&lt;/head&gt;</a:t>
            </a:r>
          </a:p>
          <a:p>
            <a:pPr marL="0" indent="0">
              <a:buNone/>
            </a:pPr>
            <a:r>
              <a:rPr lang="en-US" altLang="zh-TW" sz="2000" dirty="0">
                <a:latin typeface="Consolas" panose="020B0609020204030204" pitchFamily="49" charset="0"/>
              </a:rPr>
              <a:t>&lt;body&gt;</a:t>
            </a:r>
          </a:p>
          <a:p>
            <a:pPr marL="0" indent="0">
              <a:buNone/>
            </a:pPr>
            <a:r>
              <a:rPr lang="en-US" altLang="zh-TW" sz="2000" dirty="0">
                <a:latin typeface="Consolas" panose="020B0609020204030204" pitchFamily="49" charset="0"/>
              </a:rPr>
              <a:t>	&lt;form action="</a:t>
            </a:r>
            <a:r>
              <a:rPr lang="en-US" altLang="zh-TW" sz="2000" dirty="0" err="1">
                <a:latin typeface="Consolas" panose="020B0609020204030204" pitchFamily="49" charset="0"/>
              </a:rPr>
              <a:t>ServletA</a:t>
            </a:r>
            <a:r>
              <a:rPr lang="en-US" altLang="zh-TW" sz="2000" dirty="0">
                <a:latin typeface="Consolas" panose="020B0609020204030204" pitchFamily="49" charset="0"/>
              </a:rPr>
              <a:t>" method="post"&gt;</a:t>
            </a:r>
          </a:p>
          <a:p>
            <a:pPr marL="0" indent="0">
              <a:buNone/>
            </a:pPr>
            <a:r>
              <a:rPr lang="en-US" altLang="zh-TW" sz="2000" dirty="0">
                <a:latin typeface="Consolas" panose="020B0609020204030204" pitchFamily="49" charset="0"/>
              </a:rPr>
              <a:t>		&lt;div</a:t>
            </a:r>
            <a:r>
              <a:rPr lang="en-US" altLang="zh-TW" sz="2000">
                <a:latin typeface="Consolas" panose="020B0609020204030204" pitchFamily="49" charset="0"/>
              </a:rPr>
              <a:t>&gt;</a:t>
            </a:r>
            <a:r>
              <a:rPr lang="zh-TW" altLang="en-US" sz="2000">
                <a:latin typeface="Consolas" panose="020B0609020204030204" pitchFamily="49" charset="0"/>
              </a:rPr>
              <a:t>姓名：</a:t>
            </a:r>
            <a:r>
              <a:rPr lang="en-US" altLang="zh-TW" sz="2000">
                <a:latin typeface="Consolas" panose="020B0609020204030204" pitchFamily="49" charset="0"/>
              </a:rPr>
              <a:t>&lt;</a:t>
            </a:r>
            <a:r>
              <a:rPr lang="en-US" altLang="zh-TW" sz="2000" dirty="0">
                <a:latin typeface="Consolas" panose="020B0609020204030204" pitchFamily="49" charset="0"/>
              </a:rPr>
              <a:t>input type="text" name="</a:t>
            </a:r>
            <a:r>
              <a:rPr lang="en-US" altLang="zh-TW" sz="2000" dirty="0" err="1">
                <a:latin typeface="Consolas" panose="020B0609020204030204" pitchFamily="49" charset="0"/>
              </a:rPr>
              <a:t>myName</a:t>
            </a:r>
            <a:r>
              <a:rPr lang="en-US" altLang="zh-TW" sz="2000" dirty="0">
                <a:latin typeface="Consolas" panose="020B0609020204030204" pitchFamily="49" charset="0"/>
              </a:rPr>
              <a:t>" value="Amy"&gt;&lt;/div&gt;</a:t>
            </a:r>
          </a:p>
          <a:p>
            <a:pPr marL="0" indent="0">
              <a:buNone/>
            </a:pPr>
            <a:r>
              <a:rPr lang="en-US" altLang="zh-TW" sz="2000" dirty="0">
                <a:latin typeface="Consolas" panose="020B0609020204030204" pitchFamily="49" charset="0"/>
              </a:rPr>
              <a:t>		&lt;div</a:t>
            </a:r>
            <a:r>
              <a:rPr lang="en-US" altLang="zh-TW" sz="2000">
                <a:latin typeface="Consolas" panose="020B0609020204030204" pitchFamily="49" charset="0"/>
              </a:rPr>
              <a:t>&gt;</a:t>
            </a:r>
            <a:r>
              <a:rPr lang="zh-TW" altLang="en-US" sz="2000">
                <a:latin typeface="Consolas" panose="020B0609020204030204" pitchFamily="49" charset="0"/>
              </a:rPr>
              <a:t>年齡：</a:t>
            </a:r>
            <a:r>
              <a:rPr lang="en-US" altLang="zh-TW" sz="2000">
                <a:latin typeface="Consolas" panose="020B0609020204030204" pitchFamily="49" charset="0"/>
              </a:rPr>
              <a:t>&lt;</a:t>
            </a:r>
            <a:r>
              <a:rPr lang="en-US" altLang="zh-TW" sz="2000" dirty="0">
                <a:latin typeface="Consolas" panose="020B0609020204030204" pitchFamily="49" charset="0"/>
              </a:rPr>
              <a:t>input type="text" name="</a:t>
            </a:r>
            <a:r>
              <a:rPr lang="en-US" altLang="zh-TW" sz="2000" dirty="0" err="1">
                <a:latin typeface="Consolas" panose="020B0609020204030204" pitchFamily="49" charset="0"/>
              </a:rPr>
              <a:t>myAge</a:t>
            </a:r>
            <a:r>
              <a:rPr lang="en-US" altLang="zh-TW" sz="2000" dirty="0">
                <a:latin typeface="Consolas" panose="020B0609020204030204" pitchFamily="49" charset="0"/>
              </a:rPr>
              <a:t>" value="18"&gt;&lt;/div&gt;</a:t>
            </a:r>
          </a:p>
          <a:p>
            <a:pPr marL="0" indent="0">
              <a:buNone/>
            </a:pPr>
            <a:r>
              <a:rPr lang="en-US" altLang="zh-TW" sz="2000" dirty="0">
                <a:latin typeface="Consolas" panose="020B0609020204030204" pitchFamily="49" charset="0"/>
              </a:rPr>
              <a:t>		&lt;div&gt;&lt;input type="submit" value="</a:t>
            </a:r>
            <a:r>
              <a:rPr lang="zh-TW" altLang="en-US" sz="2000" dirty="0">
                <a:latin typeface="Consolas" panose="020B0609020204030204" pitchFamily="49" charset="0"/>
              </a:rPr>
              <a:t>送出</a:t>
            </a:r>
            <a:r>
              <a:rPr lang="en-US" altLang="zh-TW" sz="2000" dirty="0">
                <a:latin typeface="Consolas" panose="020B0609020204030204" pitchFamily="49" charset="0"/>
              </a:rPr>
              <a:t>"&gt;&lt;/div&gt;</a:t>
            </a:r>
          </a:p>
          <a:p>
            <a:pPr marL="0" indent="0">
              <a:buNone/>
            </a:pPr>
            <a:r>
              <a:rPr lang="en-US" altLang="zh-TW" sz="2000" dirty="0">
                <a:latin typeface="Consolas" panose="020B0609020204030204" pitchFamily="49" charset="0"/>
              </a:rPr>
              <a:t>	&lt;/form&gt;</a:t>
            </a:r>
          </a:p>
          <a:p>
            <a:pPr marL="0" indent="0">
              <a:buNone/>
            </a:pPr>
            <a:r>
              <a:rPr lang="en-US" altLang="zh-TW" sz="2000" dirty="0">
                <a:latin typeface="Consolas" panose="020B0609020204030204" pitchFamily="49" charset="0"/>
              </a:rPr>
              <a:t>&lt;/body&gt;</a:t>
            </a:r>
          </a:p>
          <a:p>
            <a:pPr marL="0" indent="0">
              <a:buNone/>
            </a:pPr>
            <a:r>
              <a:rPr lang="en-US" altLang="zh-TW" sz="2000" dirty="0">
                <a:latin typeface="Consolas" panose="020B0609020204030204" pitchFamily="49" charset="0"/>
              </a:rPr>
              <a:t>&lt;/html&gt;</a:t>
            </a:r>
          </a:p>
        </p:txBody>
      </p:sp>
    </p:spTree>
    <p:extLst>
      <p:ext uri="{BB962C8B-B14F-4D97-AF65-F5344CB8AC3E}">
        <p14:creationId xmlns:p14="http://schemas.microsoft.com/office/powerpoint/2010/main" val="171940883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9309147" cy="1320800"/>
          </a:xfrm>
        </p:spPr>
        <p:txBody>
          <a:bodyPr/>
          <a:lstStyle/>
          <a:p>
            <a:r>
              <a:rPr lang="en-US" altLang="zh-TW" dirty="0"/>
              <a:t>forward()</a:t>
            </a:r>
            <a:r>
              <a:rPr lang="zh-TW" altLang="en-US" dirty="0"/>
              <a:t>、</a:t>
            </a:r>
            <a:r>
              <a:rPr lang="en-US" altLang="zh-TW" dirty="0"/>
              <a:t>include()</a:t>
            </a:r>
            <a:r>
              <a:rPr lang="zh-TW" altLang="en-US" dirty="0"/>
              <a:t>方法範例</a:t>
            </a:r>
            <a:r>
              <a:rPr lang="en-US" altLang="zh-TW" dirty="0"/>
              <a:t>(2)</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113015" y="750013"/>
            <a:ext cx="10900882" cy="6020657"/>
          </a:xfrm>
        </p:spPr>
        <p:txBody>
          <a:bodyPr>
            <a:normAutofit lnSpcReduction="10000"/>
          </a:bodyPr>
          <a:lstStyle/>
          <a:p>
            <a:r>
              <a:rPr lang="en-US" altLang="zh-TW" sz="2200" dirty="0"/>
              <a:t>【</a:t>
            </a:r>
            <a:r>
              <a:rPr lang="zh-TW" altLang="en-US" sz="2200" dirty="0"/>
              <a:t>範例</a:t>
            </a:r>
            <a:r>
              <a:rPr lang="en-US" altLang="zh-TW" sz="2200" dirty="0"/>
              <a:t>】</a:t>
            </a:r>
            <a:r>
              <a:rPr lang="en-US" altLang="zh-TW" sz="2200" dirty="0" err="1"/>
              <a:t>ServletA</a:t>
            </a:r>
            <a:endParaRPr lang="en-US" altLang="zh-TW" sz="2200" dirty="0"/>
          </a:p>
          <a:p>
            <a:pPr marL="0" indent="0">
              <a:buNone/>
            </a:pPr>
            <a:r>
              <a:rPr lang="en-US" altLang="zh-TW" sz="2000" dirty="0">
                <a:latin typeface="Consolas" panose="020B0609020204030204" pitchFamily="49" charset="0"/>
              </a:rPr>
              <a:t>@WebServlet("/ServletA")</a:t>
            </a:r>
          </a:p>
          <a:p>
            <a:pPr marL="0" indent="0">
              <a:buNone/>
            </a:pPr>
            <a:r>
              <a:rPr lang="en-US" altLang="zh-TW" sz="2000" dirty="0">
                <a:latin typeface="Consolas" panose="020B0609020204030204" pitchFamily="49" charset="0"/>
              </a:rPr>
              <a:t>public class </a:t>
            </a:r>
            <a:r>
              <a:rPr lang="en-US" altLang="zh-TW" sz="2000" dirty="0" err="1">
                <a:latin typeface="Consolas" panose="020B0609020204030204" pitchFamily="49" charset="0"/>
              </a:rPr>
              <a:t>ServletA</a:t>
            </a:r>
            <a:r>
              <a:rPr lang="en-US" altLang="zh-TW" sz="2000" dirty="0">
                <a:latin typeface="Consolas" panose="020B0609020204030204" pitchFamily="49" charset="0"/>
              </a:rPr>
              <a:t> extends </a:t>
            </a:r>
            <a:r>
              <a:rPr lang="en-US" altLang="zh-TW" sz="2000" dirty="0" err="1">
                <a:latin typeface="Consolas" panose="020B0609020204030204" pitchFamily="49" charset="0"/>
              </a:rPr>
              <a:t>HttpServlet</a:t>
            </a:r>
            <a:r>
              <a:rPr lang="en-US" altLang="zh-TW" sz="2000" dirty="0">
                <a:latin typeface="Consolas" panose="020B0609020204030204" pitchFamily="49" charset="0"/>
              </a:rPr>
              <a:t> {</a:t>
            </a:r>
          </a:p>
          <a:p>
            <a:pPr marL="0" indent="0">
              <a:buNone/>
            </a:pPr>
            <a:r>
              <a:rPr lang="en-US" altLang="zh-TW" sz="2000" dirty="0">
                <a:latin typeface="Consolas" panose="020B0609020204030204" pitchFamily="49" charset="0"/>
              </a:rPr>
              <a:t>	private static final long </a:t>
            </a:r>
            <a:r>
              <a:rPr lang="en-US" altLang="zh-TW" sz="2000" dirty="0" err="1">
                <a:latin typeface="Consolas" panose="020B0609020204030204" pitchFamily="49" charset="0"/>
              </a:rPr>
              <a:t>serialVersionUID</a:t>
            </a:r>
            <a:r>
              <a:rPr lang="en-US" altLang="zh-TW" sz="2000" dirty="0">
                <a:latin typeface="Consolas" panose="020B0609020204030204" pitchFamily="49" charset="0"/>
              </a:rPr>
              <a:t> = 1L;</a:t>
            </a:r>
          </a:p>
          <a:p>
            <a:pPr marL="0" indent="0">
              <a:buNone/>
            </a:pPr>
            <a:r>
              <a:rPr lang="en-US" altLang="zh-TW" sz="2000" dirty="0">
                <a:latin typeface="Consolas" panose="020B0609020204030204" pitchFamily="49" charset="0"/>
              </a:rPr>
              <a:t>	protected void </a:t>
            </a:r>
            <a:r>
              <a:rPr lang="en-US" altLang="zh-TW" sz="2000" dirty="0" err="1">
                <a:latin typeface="Consolas" panose="020B0609020204030204" pitchFamily="49" charset="0"/>
              </a:rPr>
              <a:t>doGet</a:t>
            </a:r>
            <a:r>
              <a:rPr lang="en-US" altLang="zh-TW" sz="2000" dirty="0">
                <a:latin typeface="Consolas" panose="020B0609020204030204" pitchFamily="49" charset="0"/>
              </a:rPr>
              <a:t>(</a:t>
            </a:r>
            <a:r>
              <a:rPr lang="en-US" altLang="zh-TW" sz="2000" dirty="0" err="1">
                <a:latin typeface="Consolas" panose="020B0609020204030204" pitchFamily="49" charset="0"/>
              </a:rPr>
              <a:t>HttpServletRequest</a:t>
            </a:r>
            <a:r>
              <a:rPr lang="en-US" altLang="zh-TW" sz="2000" dirty="0">
                <a:latin typeface="Consolas" panose="020B0609020204030204" pitchFamily="49" charset="0"/>
              </a:rPr>
              <a:t> request, </a:t>
            </a:r>
            <a:r>
              <a:rPr lang="en-US" altLang="zh-TW" sz="2000" dirty="0" err="1">
                <a:latin typeface="Consolas" panose="020B0609020204030204" pitchFamily="49" charset="0"/>
              </a:rPr>
              <a:t>HttpServletResponse</a:t>
            </a:r>
            <a:r>
              <a:rPr lang="en-US" altLang="zh-TW" sz="2000" dirty="0">
                <a:latin typeface="Consolas" panose="020B0609020204030204" pitchFamily="49" charset="0"/>
              </a:rPr>
              <a:t> response)</a:t>
            </a:r>
          </a:p>
          <a:p>
            <a:pPr marL="0" indent="0">
              <a:buNone/>
            </a:pPr>
            <a:r>
              <a:rPr lang="en-US" altLang="zh-TW" sz="2000" dirty="0">
                <a:latin typeface="Consolas" panose="020B0609020204030204" pitchFamily="49" charset="0"/>
              </a:rPr>
              <a:t>			throws </a:t>
            </a:r>
            <a:r>
              <a:rPr lang="en-US" altLang="zh-TW" sz="2000" dirty="0" err="1">
                <a:latin typeface="Consolas" panose="020B0609020204030204" pitchFamily="49" charset="0"/>
              </a:rPr>
              <a:t>ServletException</a:t>
            </a:r>
            <a:r>
              <a:rPr lang="en-US" altLang="zh-TW" sz="2000" dirty="0">
                <a:latin typeface="Consolas" panose="020B0609020204030204" pitchFamily="49" charset="0"/>
              </a:rPr>
              <a:t>, </a:t>
            </a:r>
            <a:r>
              <a:rPr lang="en-US" altLang="zh-TW" sz="2000" dirty="0" err="1">
                <a:latin typeface="Consolas" panose="020B0609020204030204" pitchFamily="49" charset="0"/>
              </a:rPr>
              <a:t>IOException</a:t>
            </a:r>
            <a:r>
              <a:rPr lang="en-US" altLang="zh-TW" sz="2000" dirty="0">
                <a:latin typeface="Consolas" panose="020B0609020204030204" pitchFamily="49" charset="0"/>
              </a:rPr>
              <a:t> {</a:t>
            </a:r>
          </a:p>
          <a:p>
            <a:pPr marL="0" indent="0">
              <a:buNone/>
            </a:pPr>
            <a:r>
              <a:rPr lang="en-US" altLang="zh-TW" sz="2000" dirty="0">
                <a:latin typeface="Consolas" panose="020B0609020204030204" pitchFamily="49" charset="0"/>
              </a:rPr>
              <a:t>		</a:t>
            </a:r>
            <a:r>
              <a:rPr lang="en-US" altLang="zh-TW" sz="2000" dirty="0" err="1">
                <a:latin typeface="Consolas" panose="020B0609020204030204" pitchFamily="49" charset="0"/>
              </a:rPr>
              <a:t>request.getRequestDispatcher</a:t>
            </a:r>
            <a:r>
              <a:rPr lang="en-US" altLang="zh-TW" sz="2000" dirty="0">
                <a:latin typeface="Consolas" panose="020B0609020204030204" pitchFamily="49" charset="0"/>
              </a:rPr>
              <a:t>("/</a:t>
            </a:r>
            <a:r>
              <a:rPr lang="en-US" altLang="zh-TW" sz="2000" dirty="0" err="1">
                <a:latin typeface="Consolas" panose="020B0609020204030204" pitchFamily="49" charset="0"/>
              </a:rPr>
              <a:t>ServletB</a:t>
            </a:r>
            <a:r>
              <a:rPr lang="en-US" altLang="zh-TW" sz="2000" dirty="0">
                <a:latin typeface="Consolas" panose="020B0609020204030204" pitchFamily="49" charset="0"/>
              </a:rPr>
              <a:t>").</a:t>
            </a:r>
            <a:r>
              <a:rPr lang="en-US" altLang="zh-TW" sz="2000" dirty="0">
                <a:highlight>
                  <a:srgbClr val="C0C0C0"/>
                </a:highlight>
                <a:latin typeface="Consolas" panose="020B0609020204030204" pitchFamily="49" charset="0"/>
              </a:rPr>
              <a:t>forward</a:t>
            </a:r>
            <a:r>
              <a:rPr lang="en-US" altLang="zh-TW" sz="2000" dirty="0">
                <a:latin typeface="Consolas" panose="020B0609020204030204" pitchFamily="49" charset="0"/>
              </a:rPr>
              <a:t>(request, response);</a:t>
            </a:r>
          </a:p>
          <a:p>
            <a:pPr marL="0" indent="0">
              <a:buNone/>
            </a:pPr>
            <a:r>
              <a:rPr lang="en-US" altLang="zh-TW" sz="2000" dirty="0">
                <a:latin typeface="Consolas" panose="020B0609020204030204" pitchFamily="49" charset="0"/>
              </a:rPr>
              <a:t>	}</a:t>
            </a:r>
          </a:p>
          <a:p>
            <a:pPr marL="0" indent="0">
              <a:buNone/>
            </a:pPr>
            <a:r>
              <a:rPr lang="en-US" altLang="zh-TW" sz="2000" dirty="0">
                <a:latin typeface="Consolas" panose="020B0609020204030204" pitchFamily="49" charset="0"/>
              </a:rPr>
              <a:t>	protected void </a:t>
            </a:r>
            <a:r>
              <a:rPr lang="en-US" altLang="zh-TW" sz="2000" dirty="0" err="1">
                <a:latin typeface="Consolas" panose="020B0609020204030204" pitchFamily="49" charset="0"/>
              </a:rPr>
              <a:t>doPost</a:t>
            </a:r>
            <a:r>
              <a:rPr lang="en-US" altLang="zh-TW" sz="2000" dirty="0">
                <a:latin typeface="Consolas" panose="020B0609020204030204" pitchFamily="49" charset="0"/>
              </a:rPr>
              <a:t>(</a:t>
            </a:r>
            <a:r>
              <a:rPr lang="en-US" altLang="zh-TW" sz="2000" dirty="0" err="1">
                <a:latin typeface="Consolas" panose="020B0609020204030204" pitchFamily="49" charset="0"/>
              </a:rPr>
              <a:t>HttpServletRequest</a:t>
            </a:r>
            <a:r>
              <a:rPr lang="en-US" altLang="zh-TW" sz="2000" dirty="0">
                <a:latin typeface="Consolas" panose="020B0609020204030204" pitchFamily="49" charset="0"/>
              </a:rPr>
              <a:t> request, </a:t>
            </a:r>
            <a:r>
              <a:rPr lang="en-US" altLang="zh-TW" sz="2000" dirty="0" err="1">
                <a:latin typeface="Consolas" panose="020B0609020204030204" pitchFamily="49" charset="0"/>
              </a:rPr>
              <a:t>HttpServletResponse</a:t>
            </a:r>
            <a:r>
              <a:rPr lang="en-US" altLang="zh-TW" sz="2000" dirty="0">
                <a:latin typeface="Consolas" panose="020B0609020204030204" pitchFamily="49" charset="0"/>
              </a:rPr>
              <a:t> response)</a:t>
            </a:r>
          </a:p>
          <a:p>
            <a:pPr marL="0" indent="0">
              <a:buNone/>
            </a:pPr>
            <a:r>
              <a:rPr lang="en-US" altLang="zh-TW" sz="2000" dirty="0">
                <a:latin typeface="Consolas" panose="020B0609020204030204" pitchFamily="49" charset="0"/>
              </a:rPr>
              <a:t>			throws </a:t>
            </a:r>
            <a:r>
              <a:rPr lang="en-US" altLang="zh-TW" sz="2000" dirty="0" err="1">
                <a:latin typeface="Consolas" panose="020B0609020204030204" pitchFamily="49" charset="0"/>
              </a:rPr>
              <a:t>ServletException</a:t>
            </a:r>
            <a:r>
              <a:rPr lang="en-US" altLang="zh-TW" sz="2000" dirty="0">
                <a:latin typeface="Consolas" panose="020B0609020204030204" pitchFamily="49" charset="0"/>
              </a:rPr>
              <a:t>, </a:t>
            </a:r>
            <a:r>
              <a:rPr lang="en-US" altLang="zh-TW" sz="2000" dirty="0" err="1">
                <a:latin typeface="Consolas" panose="020B0609020204030204" pitchFamily="49" charset="0"/>
              </a:rPr>
              <a:t>IOException</a:t>
            </a:r>
            <a:r>
              <a:rPr lang="en-US" altLang="zh-TW" sz="2000" dirty="0">
                <a:latin typeface="Consolas" panose="020B0609020204030204" pitchFamily="49" charset="0"/>
              </a:rPr>
              <a:t> {</a:t>
            </a:r>
          </a:p>
          <a:p>
            <a:pPr marL="0" indent="0">
              <a:buNone/>
            </a:pPr>
            <a:r>
              <a:rPr lang="en-US" altLang="zh-TW" sz="2000" dirty="0">
                <a:latin typeface="Consolas" panose="020B0609020204030204" pitchFamily="49" charset="0"/>
              </a:rPr>
              <a:t>		</a:t>
            </a:r>
            <a:r>
              <a:rPr lang="en-US" altLang="zh-TW" sz="2000" dirty="0" err="1">
                <a:latin typeface="Consolas" panose="020B0609020204030204" pitchFamily="49" charset="0"/>
              </a:rPr>
              <a:t>doGet</a:t>
            </a:r>
            <a:r>
              <a:rPr lang="en-US" altLang="zh-TW" sz="2000" dirty="0">
                <a:latin typeface="Consolas" panose="020B0609020204030204" pitchFamily="49" charset="0"/>
              </a:rPr>
              <a:t>(request, response);</a:t>
            </a:r>
          </a:p>
          <a:p>
            <a:pPr marL="0" indent="0">
              <a:buNone/>
            </a:pPr>
            <a:r>
              <a:rPr lang="en-US" altLang="zh-TW" sz="2000" dirty="0">
                <a:latin typeface="Consolas" panose="020B0609020204030204" pitchFamily="49" charset="0"/>
              </a:rPr>
              <a:t>	}</a:t>
            </a:r>
          </a:p>
          <a:p>
            <a:pPr marL="0" indent="0">
              <a:buNone/>
            </a:pPr>
            <a:r>
              <a:rPr lang="en-US" altLang="zh-TW" sz="2000" dirty="0">
                <a:latin typeface="Consolas" panose="020B0609020204030204" pitchFamily="49" charset="0"/>
              </a:rPr>
              <a:t>}</a:t>
            </a:r>
          </a:p>
        </p:txBody>
      </p:sp>
    </p:spTree>
    <p:extLst>
      <p:ext uri="{BB962C8B-B14F-4D97-AF65-F5344CB8AC3E}">
        <p14:creationId xmlns:p14="http://schemas.microsoft.com/office/powerpoint/2010/main" val="405193623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6911" y="0"/>
            <a:ext cx="9309147" cy="1320800"/>
          </a:xfrm>
        </p:spPr>
        <p:txBody>
          <a:bodyPr/>
          <a:lstStyle/>
          <a:p>
            <a:r>
              <a:rPr lang="en-US" altLang="zh-TW" dirty="0"/>
              <a:t>forward()</a:t>
            </a:r>
            <a:r>
              <a:rPr lang="zh-TW" altLang="en-US" dirty="0"/>
              <a:t>、</a:t>
            </a:r>
            <a:r>
              <a:rPr lang="en-US" altLang="zh-TW" dirty="0"/>
              <a:t>include()</a:t>
            </a:r>
            <a:r>
              <a:rPr lang="zh-TW" altLang="en-US" dirty="0"/>
              <a:t>方法範例</a:t>
            </a:r>
            <a:r>
              <a:rPr lang="en-US" altLang="zh-TW" dirty="0"/>
              <a:t>(3)</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113014" y="750013"/>
            <a:ext cx="10171417" cy="6020657"/>
          </a:xfrm>
        </p:spPr>
        <p:txBody>
          <a:bodyPr>
            <a:normAutofit fontScale="92500" lnSpcReduction="20000"/>
          </a:bodyPr>
          <a:lstStyle/>
          <a:p>
            <a:r>
              <a:rPr lang="en-US" altLang="zh-TW" sz="2200" dirty="0"/>
              <a:t>【</a:t>
            </a:r>
            <a:r>
              <a:rPr lang="zh-TW" altLang="en-US" sz="2200" dirty="0"/>
              <a:t>範例</a:t>
            </a:r>
            <a:r>
              <a:rPr lang="en-US" altLang="zh-TW" sz="2200" dirty="0"/>
              <a:t>】</a:t>
            </a:r>
            <a:r>
              <a:rPr lang="en-US" altLang="zh-TW" sz="2200" dirty="0" err="1"/>
              <a:t>ServletB</a:t>
            </a:r>
            <a:endParaRPr lang="en-US" altLang="zh-TW" sz="2200" dirty="0"/>
          </a:p>
          <a:p>
            <a:pPr marL="0" indent="0">
              <a:buNone/>
            </a:pPr>
            <a:r>
              <a:rPr lang="en-US" altLang="zh-TW" sz="2000">
                <a:latin typeface="Consolas" panose="020B0609020204030204" pitchFamily="49" charset="0"/>
              </a:rPr>
              <a:t>public class ServletB extends HttpServlet {</a:t>
            </a:r>
            <a:endParaRPr lang="en-US" altLang="zh-TW" sz="2000" dirty="0">
              <a:latin typeface="Consolas" panose="020B0609020204030204" pitchFamily="49" charset="0"/>
            </a:endParaRPr>
          </a:p>
          <a:p>
            <a:pPr marL="0" indent="0">
              <a:buNone/>
            </a:pPr>
            <a:r>
              <a:rPr lang="en-US" altLang="zh-TW" sz="2000">
                <a:latin typeface="Consolas" panose="020B0609020204030204" pitchFamily="49" charset="0"/>
              </a:rPr>
              <a:t>	private static final long serialVersionUID = 1L</a:t>
            </a:r>
            <a:r>
              <a:rPr lang="en-US" altLang="zh-TW" sz="2000" dirty="0">
                <a:latin typeface="Consolas" panose="020B0609020204030204" pitchFamily="49" charset="0"/>
              </a:rPr>
              <a:t>;</a:t>
            </a:r>
          </a:p>
          <a:p>
            <a:pPr marL="0" indent="0">
              <a:buNone/>
            </a:pPr>
            <a:r>
              <a:rPr lang="en-US" altLang="zh-TW" sz="2000">
                <a:latin typeface="Consolas" panose="020B0609020204030204" pitchFamily="49" charset="0"/>
              </a:rPr>
              <a:t>	protected void doGet(HttpServletRequest request, HttpServletResponse response</a:t>
            </a:r>
            <a:r>
              <a:rPr lang="en-US" altLang="zh-TW" sz="2000" dirty="0">
                <a:latin typeface="Consolas" panose="020B0609020204030204" pitchFamily="49" charset="0"/>
              </a:rPr>
              <a:t>)</a:t>
            </a:r>
          </a:p>
          <a:p>
            <a:pPr marL="0" indent="0">
              <a:buNone/>
            </a:pPr>
            <a:r>
              <a:rPr lang="en-US" altLang="zh-TW" sz="2000" dirty="0">
                <a:latin typeface="Consolas" panose="020B0609020204030204" pitchFamily="49" charset="0"/>
              </a:rPr>
              <a:t>		</a:t>
            </a:r>
            <a:r>
              <a:rPr lang="en-US" altLang="zh-TW" sz="2000">
                <a:latin typeface="Consolas" panose="020B0609020204030204" pitchFamily="49" charset="0"/>
              </a:rPr>
              <a:t>	throws ServletException, IOException {</a:t>
            </a:r>
            <a:endParaRPr lang="en-US" altLang="zh-TW" sz="2000" dirty="0">
              <a:latin typeface="Consolas" panose="020B0609020204030204" pitchFamily="49" charset="0"/>
            </a:endParaRPr>
          </a:p>
          <a:p>
            <a:pPr marL="0" indent="0">
              <a:buNone/>
            </a:pPr>
            <a:r>
              <a:rPr lang="en-US" altLang="zh-TW" sz="2000" dirty="0">
                <a:latin typeface="Consolas" panose="020B0609020204030204" pitchFamily="49" charset="0"/>
              </a:rPr>
              <a:t>	</a:t>
            </a:r>
            <a:r>
              <a:rPr lang="en-US" altLang="zh-TW" sz="2000">
                <a:latin typeface="Consolas" panose="020B0609020204030204" pitchFamily="49" charset="0"/>
              </a:rPr>
              <a:t>	String myName = request</a:t>
            </a:r>
            <a:r>
              <a:rPr lang="en-US" altLang="zh-TW" sz="2000" dirty="0" err="1">
                <a:latin typeface="Consolas" panose="020B0609020204030204" pitchFamily="49" charset="0"/>
              </a:rPr>
              <a:t>.getParameter</a:t>
            </a:r>
            <a:r>
              <a:rPr lang="en-US" altLang="zh-TW" sz="2000" dirty="0">
                <a:latin typeface="Consolas" panose="020B0609020204030204" pitchFamily="49" charset="0"/>
              </a:rPr>
              <a:t>("</a:t>
            </a:r>
            <a:r>
              <a:rPr lang="en-US" altLang="zh-TW" sz="2000" dirty="0" err="1">
                <a:latin typeface="Consolas" panose="020B0609020204030204" pitchFamily="49" charset="0"/>
              </a:rPr>
              <a:t>myName</a:t>
            </a:r>
            <a:r>
              <a:rPr lang="en-US" altLang="zh-TW" sz="2000" dirty="0">
                <a:latin typeface="Consolas" panose="020B0609020204030204" pitchFamily="49" charset="0"/>
              </a:rPr>
              <a:t>");</a:t>
            </a:r>
          </a:p>
          <a:p>
            <a:pPr marL="0" indent="0">
              <a:buNone/>
            </a:pPr>
            <a:r>
              <a:rPr lang="en-US" altLang="zh-TW" sz="2000" dirty="0">
                <a:latin typeface="Consolas" panose="020B0609020204030204" pitchFamily="49" charset="0"/>
              </a:rPr>
              <a:t>	</a:t>
            </a:r>
            <a:r>
              <a:rPr lang="en-US" altLang="zh-TW" sz="2000">
                <a:latin typeface="Consolas" panose="020B0609020204030204" pitchFamily="49" charset="0"/>
              </a:rPr>
              <a:t>	String myAge = request</a:t>
            </a:r>
            <a:r>
              <a:rPr lang="en-US" altLang="zh-TW" sz="2000" dirty="0" err="1">
                <a:latin typeface="Consolas" panose="020B0609020204030204" pitchFamily="49" charset="0"/>
              </a:rPr>
              <a:t>.getParameter</a:t>
            </a:r>
            <a:r>
              <a:rPr lang="en-US" altLang="zh-TW" sz="2000" dirty="0">
                <a:latin typeface="Consolas" panose="020B0609020204030204" pitchFamily="49" charset="0"/>
              </a:rPr>
              <a:t>("</a:t>
            </a:r>
            <a:r>
              <a:rPr lang="en-US" altLang="zh-TW" sz="2000" dirty="0" err="1">
                <a:latin typeface="Consolas" panose="020B0609020204030204" pitchFamily="49" charset="0"/>
              </a:rPr>
              <a:t>myAge</a:t>
            </a:r>
            <a:r>
              <a:rPr lang="en-US" altLang="zh-TW" sz="2000" dirty="0">
                <a:latin typeface="Consolas" panose="020B0609020204030204" pitchFamily="49" charset="0"/>
              </a:rPr>
              <a:t>");</a:t>
            </a:r>
          </a:p>
          <a:p>
            <a:pPr marL="0" indent="0">
              <a:buNone/>
            </a:pPr>
            <a:r>
              <a:rPr lang="en-US" altLang="zh-TW" sz="2000" dirty="0">
                <a:latin typeface="Consolas" panose="020B0609020204030204" pitchFamily="49" charset="0"/>
              </a:rPr>
              <a:t>		</a:t>
            </a:r>
            <a:r>
              <a:rPr lang="en-US" altLang="zh-TW" sz="2000" dirty="0" err="1">
                <a:latin typeface="Consolas" panose="020B0609020204030204" pitchFamily="49" charset="0"/>
              </a:rPr>
              <a:t>response.setContentType</a:t>
            </a:r>
            <a:r>
              <a:rPr lang="en-US" altLang="zh-TW" sz="2000" dirty="0">
                <a:latin typeface="Consolas" panose="020B0609020204030204" pitchFamily="49" charset="0"/>
              </a:rPr>
              <a:t>("text/</a:t>
            </a:r>
            <a:r>
              <a:rPr lang="en-US" altLang="zh-TW" sz="2000" dirty="0" err="1">
                <a:latin typeface="Consolas" panose="020B0609020204030204" pitchFamily="49" charset="0"/>
              </a:rPr>
              <a:t>html;charset</a:t>
            </a:r>
            <a:r>
              <a:rPr lang="en-US" altLang="zh-TW" sz="2000" dirty="0">
                <a:latin typeface="Consolas" panose="020B0609020204030204" pitchFamily="49" charset="0"/>
              </a:rPr>
              <a:t>=UTF-8");</a:t>
            </a:r>
          </a:p>
          <a:p>
            <a:pPr marL="0" indent="0">
              <a:buNone/>
            </a:pPr>
            <a:r>
              <a:rPr lang="en-US" altLang="zh-TW" sz="2000" dirty="0">
                <a:latin typeface="Consolas" panose="020B0609020204030204" pitchFamily="49" charset="0"/>
              </a:rPr>
              <a:t>	</a:t>
            </a:r>
            <a:r>
              <a:rPr lang="en-US" altLang="zh-TW" sz="2000">
                <a:latin typeface="Consolas" panose="020B0609020204030204" pitchFamily="49" charset="0"/>
              </a:rPr>
              <a:t>	PrintWriter out = response</a:t>
            </a:r>
            <a:r>
              <a:rPr lang="en-US" altLang="zh-TW" sz="2000" dirty="0" err="1">
                <a:latin typeface="Consolas" panose="020B0609020204030204" pitchFamily="49" charset="0"/>
              </a:rPr>
              <a:t>.getWriter</a:t>
            </a:r>
            <a:r>
              <a:rPr lang="en-US" altLang="zh-TW" sz="2000" dirty="0">
                <a:latin typeface="Consolas" panose="020B0609020204030204" pitchFamily="49" charset="0"/>
              </a:rPr>
              <a:t>();</a:t>
            </a:r>
          </a:p>
          <a:p>
            <a:pPr marL="0" indent="0">
              <a:buNone/>
            </a:pPr>
            <a:r>
              <a:rPr lang="en-US" altLang="zh-TW" sz="2000" dirty="0">
                <a:latin typeface="Consolas" panose="020B0609020204030204" pitchFamily="49" charset="0"/>
              </a:rPr>
              <a:t>		</a:t>
            </a:r>
            <a:r>
              <a:rPr lang="en-US" altLang="zh-TW" sz="2000" dirty="0" err="1">
                <a:latin typeface="Consolas" panose="020B0609020204030204" pitchFamily="49" charset="0"/>
              </a:rPr>
              <a:t>out.print</a:t>
            </a:r>
            <a:r>
              <a:rPr lang="en-US" altLang="zh-TW" sz="2000" dirty="0">
                <a:latin typeface="Consolas" panose="020B0609020204030204" pitchFamily="49" charset="0"/>
              </a:rPr>
              <a:t>("</a:t>
            </a:r>
            <a:r>
              <a:rPr lang="en-US" altLang="zh-TW" sz="2000" err="1">
                <a:latin typeface="Consolas" panose="020B0609020204030204" pitchFamily="49" charset="0"/>
              </a:rPr>
              <a:t>getMethod</a:t>
            </a:r>
            <a:r>
              <a:rPr lang="en-US" altLang="zh-TW" sz="2000">
                <a:latin typeface="Consolas" panose="020B0609020204030204" pitchFamily="49" charset="0"/>
              </a:rPr>
              <a:t>=" + request</a:t>
            </a:r>
            <a:r>
              <a:rPr lang="en-US" altLang="zh-TW" sz="2000" dirty="0" err="1">
                <a:latin typeface="Consolas" panose="020B0609020204030204" pitchFamily="49" charset="0"/>
              </a:rPr>
              <a:t>.</a:t>
            </a:r>
            <a:r>
              <a:rPr lang="en-US" altLang="zh-TW" sz="2000" err="1">
                <a:latin typeface="Consolas" panose="020B0609020204030204" pitchFamily="49" charset="0"/>
              </a:rPr>
              <a:t>getMethod</a:t>
            </a:r>
            <a:r>
              <a:rPr lang="en-US" altLang="zh-TW" sz="2000">
                <a:latin typeface="Consolas" panose="020B0609020204030204" pitchFamily="49" charset="0"/>
              </a:rPr>
              <a:t>() + "&lt;</a:t>
            </a:r>
            <a:r>
              <a:rPr lang="en-US" altLang="zh-TW" sz="2000" dirty="0" err="1">
                <a:latin typeface="Consolas" panose="020B0609020204030204" pitchFamily="49" charset="0"/>
              </a:rPr>
              <a:t>br</a:t>
            </a:r>
            <a:r>
              <a:rPr lang="en-US" altLang="zh-TW" sz="2000" dirty="0">
                <a:latin typeface="Consolas" panose="020B0609020204030204" pitchFamily="49" charset="0"/>
              </a:rPr>
              <a:t>&gt;");</a:t>
            </a:r>
          </a:p>
          <a:p>
            <a:pPr marL="0" indent="0">
              <a:buNone/>
            </a:pPr>
            <a:r>
              <a:rPr lang="en-US" altLang="zh-TW" sz="2000" dirty="0">
                <a:latin typeface="Consolas" panose="020B0609020204030204" pitchFamily="49" charset="0"/>
              </a:rPr>
              <a:t>		</a:t>
            </a:r>
            <a:r>
              <a:rPr lang="en-US" altLang="zh-TW" sz="2000" dirty="0" err="1">
                <a:latin typeface="Consolas" panose="020B0609020204030204" pitchFamily="49" charset="0"/>
              </a:rPr>
              <a:t>out.print</a:t>
            </a:r>
            <a:r>
              <a:rPr lang="en-US" altLang="zh-TW" sz="2000" dirty="0">
                <a:latin typeface="Consolas" panose="020B0609020204030204" pitchFamily="49" charset="0"/>
              </a:rPr>
              <a:t>("</a:t>
            </a:r>
            <a:r>
              <a:rPr lang="en-US" altLang="zh-TW" sz="2000" err="1">
                <a:latin typeface="Consolas" panose="020B0609020204030204" pitchFamily="49" charset="0"/>
              </a:rPr>
              <a:t>getRequestURL</a:t>
            </a:r>
            <a:r>
              <a:rPr lang="en-US" altLang="zh-TW" sz="2000">
                <a:latin typeface="Consolas" panose="020B0609020204030204" pitchFamily="49" charset="0"/>
              </a:rPr>
              <a:t>=" + request</a:t>
            </a:r>
            <a:r>
              <a:rPr lang="en-US" altLang="zh-TW" sz="2000" dirty="0" err="1">
                <a:latin typeface="Consolas" panose="020B0609020204030204" pitchFamily="49" charset="0"/>
              </a:rPr>
              <a:t>.</a:t>
            </a:r>
            <a:r>
              <a:rPr lang="en-US" altLang="zh-TW" sz="2000" err="1">
                <a:latin typeface="Consolas" panose="020B0609020204030204" pitchFamily="49" charset="0"/>
              </a:rPr>
              <a:t>getRequestURL</a:t>
            </a:r>
            <a:r>
              <a:rPr lang="en-US" altLang="zh-TW" sz="2000">
                <a:latin typeface="Consolas" panose="020B0609020204030204" pitchFamily="49" charset="0"/>
              </a:rPr>
              <a:t>() + "&lt;</a:t>
            </a:r>
            <a:r>
              <a:rPr lang="en-US" altLang="zh-TW" sz="2000" dirty="0" err="1">
                <a:latin typeface="Consolas" panose="020B0609020204030204" pitchFamily="49" charset="0"/>
              </a:rPr>
              <a:t>br</a:t>
            </a:r>
            <a:r>
              <a:rPr lang="en-US" altLang="zh-TW" sz="2000" dirty="0">
                <a:latin typeface="Consolas" panose="020B0609020204030204" pitchFamily="49" charset="0"/>
              </a:rPr>
              <a:t>&gt;");</a:t>
            </a:r>
          </a:p>
          <a:p>
            <a:pPr marL="0" indent="0">
              <a:buNone/>
            </a:pPr>
            <a:r>
              <a:rPr lang="en-US" altLang="zh-TW" sz="2000" dirty="0">
                <a:latin typeface="Consolas" panose="020B0609020204030204" pitchFamily="49" charset="0"/>
              </a:rPr>
              <a:t>		</a:t>
            </a:r>
            <a:r>
              <a:rPr lang="en-US" altLang="zh-TW" sz="2000" dirty="0" err="1">
                <a:latin typeface="Consolas" panose="020B0609020204030204" pitchFamily="49" charset="0"/>
              </a:rPr>
              <a:t>out.print</a:t>
            </a:r>
            <a:r>
              <a:rPr lang="en-US" altLang="zh-TW" sz="2000" dirty="0">
                <a:latin typeface="Consolas" panose="020B0609020204030204" pitchFamily="49" charset="0"/>
              </a:rPr>
              <a:t>("</a:t>
            </a:r>
            <a:r>
              <a:rPr lang="en-US" altLang="zh-TW" sz="2000" err="1">
                <a:latin typeface="Consolas" panose="020B0609020204030204" pitchFamily="49" charset="0"/>
              </a:rPr>
              <a:t>getServerName</a:t>
            </a:r>
            <a:r>
              <a:rPr lang="en-US" altLang="zh-TW" sz="2000">
                <a:latin typeface="Consolas" panose="020B0609020204030204" pitchFamily="49" charset="0"/>
              </a:rPr>
              <a:t>=" + request</a:t>
            </a:r>
            <a:r>
              <a:rPr lang="en-US" altLang="zh-TW" sz="2000" dirty="0" err="1">
                <a:latin typeface="Consolas" panose="020B0609020204030204" pitchFamily="49" charset="0"/>
              </a:rPr>
              <a:t>.</a:t>
            </a:r>
            <a:r>
              <a:rPr lang="en-US" altLang="zh-TW" sz="2000" err="1">
                <a:latin typeface="Consolas" panose="020B0609020204030204" pitchFamily="49" charset="0"/>
              </a:rPr>
              <a:t>getServerName</a:t>
            </a:r>
            <a:r>
              <a:rPr lang="en-US" altLang="zh-TW" sz="2000">
                <a:latin typeface="Consolas" panose="020B0609020204030204" pitchFamily="49" charset="0"/>
              </a:rPr>
              <a:t>() + "&lt;</a:t>
            </a:r>
            <a:r>
              <a:rPr lang="en-US" altLang="zh-TW" sz="2000" dirty="0" err="1">
                <a:latin typeface="Consolas" panose="020B0609020204030204" pitchFamily="49" charset="0"/>
              </a:rPr>
              <a:t>br</a:t>
            </a:r>
            <a:r>
              <a:rPr lang="en-US" altLang="zh-TW" sz="2000" dirty="0">
                <a:latin typeface="Consolas" panose="020B0609020204030204" pitchFamily="49" charset="0"/>
              </a:rPr>
              <a:t>&gt;");	</a:t>
            </a:r>
          </a:p>
          <a:p>
            <a:pPr marL="0" indent="0">
              <a:buNone/>
            </a:pPr>
            <a:r>
              <a:rPr lang="en-US" altLang="zh-TW" sz="2000" dirty="0">
                <a:latin typeface="Consolas" panose="020B0609020204030204" pitchFamily="49" charset="0"/>
              </a:rPr>
              <a:t>		</a:t>
            </a:r>
            <a:r>
              <a:rPr lang="en-US" altLang="zh-TW" sz="2000" dirty="0" err="1">
                <a:latin typeface="Consolas" panose="020B0609020204030204" pitchFamily="49" charset="0"/>
              </a:rPr>
              <a:t>out.print</a:t>
            </a:r>
            <a:r>
              <a:rPr lang="en-US" altLang="zh-TW" sz="2000" dirty="0">
                <a:latin typeface="Consolas" panose="020B0609020204030204" pitchFamily="49" charset="0"/>
              </a:rPr>
              <a:t>("</a:t>
            </a:r>
            <a:r>
              <a:rPr lang="en-US" altLang="zh-TW" sz="2000" err="1">
                <a:latin typeface="Consolas" panose="020B0609020204030204" pitchFamily="49" charset="0"/>
              </a:rPr>
              <a:t>getContextPath</a:t>
            </a:r>
            <a:r>
              <a:rPr lang="en-US" altLang="zh-TW" sz="2000">
                <a:latin typeface="Consolas" panose="020B0609020204030204" pitchFamily="49" charset="0"/>
              </a:rPr>
              <a:t>=" + request</a:t>
            </a:r>
            <a:r>
              <a:rPr lang="en-US" altLang="zh-TW" sz="2000" dirty="0" err="1">
                <a:latin typeface="Consolas" panose="020B0609020204030204" pitchFamily="49" charset="0"/>
              </a:rPr>
              <a:t>.</a:t>
            </a:r>
            <a:r>
              <a:rPr lang="en-US" altLang="zh-TW" sz="2000" err="1">
                <a:latin typeface="Consolas" panose="020B0609020204030204" pitchFamily="49" charset="0"/>
              </a:rPr>
              <a:t>getContextPath</a:t>
            </a:r>
            <a:r>
              <a:rPr lang="en-US" altLang="zh-TW" sz="2000">
                <a:latin typeface="Consolas" panose="020B0609020204030204" pitchFamily="49" charset="0"/>
              </a:rPr>
              <a:t>() + "&lt;</a:t>
            </a:r>
            <a:r>
              <a:rPr lang="en-US" altLang="zh-TW" sz="2000" dirty="0" err="1">
                <a:latin typeface="Consolas" panose="020B0609020204030204" pitchFamily="49" charset="0"/>
              </a:rPr>
              <a:t>br</a:t>
            </a:r>
            <a:r>
              <a:rPr lang="en-US" altLang="zh-TW" sz="2000" dirty="0">
                <a:latin typeface="Consolas" panose="020B0609020204030204" pitchFamily="49" charset="0"/>
              </a:rPr>
              <a:t>&gt;");</a:t>
            </a:r>
          </a:p>
          <a:p>
            <a:pPr marL="0" indent="0">
              <a:buNone/>
            </a:pPr>
            <a:r>
              <a:rPr lang="en-US" altLang="zh-TW" sz="2000" dirty="0">
                <a:latin typeface="Consolas" panose="020B0609020204030204" pitchFamily="49" charset="0"/>
              </a:rPr>
              <a:t>		</a:t>
            </a:r>
            <a:r>
              <a:rPr lang="en-US" altLang="zh-TW" sz="2000" dirty="0" err="1">
                <a:latin typeface="Consolas" panose="020B0609020204030204" pitchFamily="49" charset="0"/>
              </a:rPr>
              <a:t>out.print</a:t>
            </a:r>
            <a:r>
              <a:rPr lang="en-US" altLang="zh-TW" sz="2000" dirty="0">
                <a:latin typeface="Consolas" panose="020B0609020204030204" pitchFamily="49" charset="0"/>
              </a:rPr>
              <a:t>("</a:t>
            </a:r>
            <a:r>
              <a:rPr lang="en-US" altLang="zh-TW" sz="2000" err="1">
                <a:latin typeface="Consolas" panose="020B0609020204030204" pitchFamily="49" charset="0"/>
              </a:rPr>
              <a:t>getServletPath</a:t>
            </a:r>
            <a:r>
              <a:rPr lang="en-US" altLang="zh-TW" sz="2000">
                <a:latin typeface="Consolas" panose="020B0609020204030204" pitchFamily="49" charset="0"/>
              </a:rPr>
              <a:t>=" + request</a:t>
            </a:r>
            <a:r>
              <a:rPr lang="en-US" altLang="zh-TW" sz="2000" dirty="0" err="1">
                <a:latin typeface="Consolas" panose="020B0609020204030204" pitchFamily="49" charset="0"/>
              </a:rPr>
              <a:t>.</a:t>
            </a:r>
            <a:r>
              <a:rPr lang="en-US" altLang="zh-TW" sz="2000" err="1">
                <a:latin typeface="Consolas" panose="020B0609020204030204" pitchFamily="49" charset="0"/>
              </a:rPr>
              <a:t>getServletPath</a:t>
            </a:r>
            <a:r>
              <a:rPr lang="en-US" altLang="zh-TW" sz="2000">
                <a:latin typeface="Consolas" panose="020B0609020204030204" pitchFamily="49" charset="0"/>
              </a:rPr>
              <a:t>() + "&lt;</a:t>
            </a:r>
            <a:r>
              <a:rPr lang="en-US" altLang="zh-TW" sz="2000" dirty="0" err="1">
                <a:latin typeface="Consolas" panose="020B0609020204030204" pitchFamily="49" charset="0"/>
              </a:rPr>
              <a:t>br</a:t>
            </a:r>
            <a:r>
              <a:rPr lang="en-US" altLang="zh-TW" sz="2000" dirty="0">
                <a:latin typeface="Consolas" panose="020B0609020204030204" pitchFamily="49" charset="0"/>
              </a:rPr>
              <a:t>&gt;");</a:t>
            </a:r>
          </a:p>
          <a:p>
            <a:pPr marL="0" indent="0">
              <a:buNone/>
            </a:pPr>
            <a:r>
              <a:rPr lang="en-US" altLang="zh-TW" sz="2000" dirty="0">
                <a:latin typeface="Consolas" panose="020B0609020204030204" pitchFamily="49" charset="0"/>
              </a:rPr>
              <a:t>		</a:t>
            </a:r>
            <a:r>
              <a:rPr lang="en-US" altLang="zh-TW" sz="2000" dirty="0" err="1">
                <a:latin typeface="Consolas" panose="020B0609020204030204" pitchFamily="49" charset="0"/>
              </a:rPr>
              <a:t>out.close</a:t>
            </a:r>
            <a:r>
              <a:rPr lang="en-US" altLang="zh-TW" sz="2000" dirty="0">
                <a:latin typeface="Consolas" panose="020B0609020204030204" pitchFamily="49" charset="0"/>
              </a:rPr>
              <a:t>();</a:t>
            </a:r>
          </a:p>
          <a:p>
            <a:pPr marL="0" indent="0">
              <a:buNone/>
            </a:pPr>
            <a:r>
              <a:rPr lang="en-US" altLang="zh-TW" sz="2000" dirty="0">
                <a:latin typeface="Consolas" panose="020B0609020204030204" pitchFamily="49" charset="0"/>
              </a:rPr>
              <a:t>	}}</a:t>
            </a:r>
          </a:p>
        </p:txBody>
      </p:sp>
    </p:spTree>
    <p:extLst>
      <p:ext uri="{BB962C8B-B14F-4D97-AF65-F5344CB8AC3E}">
        <p14:creationId xmlns:p14="http://schemas.microsoft.com/office/powerpoint/2010/main" val="7096258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9309147" cy="1320800"/>
          </a:xfrm>
        </p:spPr>
        <p:txBody>
          <a:bodyPr/>
          <a:lstStyle/>
          <a:p>
            <a:r>
              <a:rPr lang="en-US" altLang="zh-TW" sz="3600" dirty="0"/>
              <a:t>5-</a:t>
            </a:r>
            <a:r>
              <a:rPr lang="en-US" altLang="zh-TW" dirty="0"/>
              <a:t>2 Redirect(</a:t>
            </a:r>
            <a:r>
              <a:rPr lang="zh-TW" altLang="en-US" dirty="0"/>
              <a:t>重導</a:t>
            </a:r>
            <a:r>
              <a:rPr lang="en-US" altLang="zh-TW" dirty="0"/>
              <a:t>)</a:t>
            </a:r>
            <a:r>
              <a:rPr lang="zh-TW" altLang="en-US" dirty="0"/>
              <a:t>網頁方式介紹</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77334" y="1441398"/>
            <a:ext cx="9309146" cy="4807002"/>
          </a:xfrm>
        </p:spPr>
        <p:txBody>
          <a:bodyPr>
            <a:normAutofit/>
          </a:bodyPr>
          <a:lstStyle/>
          <a:p>
            <a:pPr algn="just"/>
            <a:r>
              <a:rPr lang="zh-TW" altLang="en-US" sz="2000" dirty="0"/>
              <a:t>透過程式設定的方式使網頁能夠重新導入至新頁面並將結果顯示出來</a:t>
            </a:r>
            <a:endParaRPr lang="en-US" altLang="zh-TW" sz="2000" dirty="0"/>
          </a:p>
          <a:p>
            <a:pPr algn="just"/>
            <a:r>
              <a:rPr lang="zh-TW" altLang="en-US" sz="2000" dirty="0"/>
              <a:t>重導的兩種方法：</a:t>
            </a:r>
            <a:r>
              <a:rPr lang="en-US" altLang="zh-TW" sz="2000" dirty="0" err="1"/>
              <a:t>response.setRedirect</a:t>
            </a:r>
            <a:r>
              <a:rPr lang="en-US" altLang="zh-TW" sz="2000" dirty="0"/>
              <a:t>()</a:t>
            </a:r>
            <a:r>
              <a:rPr lang="zh-TW" altLang="en-US" sz="2000" dirty="0"/>
              <a:t>或者</a:t>
            </a:r>
            <a:r>
              <a:rPr lang="en-US" altLang="zh-TW" sz="2000" dirty="0" err="1"/>
              <a:t>response.setHeader</a:t>
            </a:r>
            <a:r>
              <a:rPr lang="en-US" altLang="zh-TW" sz="2000" dirty="0"/>
              <a:t>()</a:t>
            </a:r>
          </a:p>
          <a:p>
            <a:pPr algn="just"/>
            <a:r>
              <a:rPr lang="zh-TW" altLang="en-US" sz="2000" dirty="0"/>
              <a:t>使用時機：跳轉至外部網站或</a:t>
            </a:r>
            <a:r>
              <a:rPr lang="en-US" altLang="zh-TW" sz="2000" dirty="0"/>
              <a:t>SQL</a:t>
            </a:r>
            <a:r>
              <a:rPr lang="zh-TW" altLang="en-US" sz="2000" dirty="0"/>
              <a:t>指令成功時</a:t>
            </a:r>
            <a:endParaRPr lang="en-US" altLang="zh-TW" sz="2000" dirty="0"/>
          </a:p>
          <a:p>
            <a:pPr algn="just"/>
            <a:endParaRPr lang="en-US" altLang="zh-TW" sz="2000" dirty="0"/>
          </a:p>
        </p:txBody>
      </p:sp>
    </p:spTree>
    <p:extLst>
      <p:ext uri="{BB962C8B-B14F-4D97-AF65-F5344CB8AC3E}">
        <p14:creationId xmlns:p14="http://schemas.microsoft.com/office/powerpoint/2010/main" val="96587771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8596668" cy="1320800"/>
          </a:xfrm>
        </p:spPr>
        <p:txBody>
          <a:bodyPr>
            <a:normAutofit/>
          </a:bodyPr>
          <a:lstStyle/>
          <a:p>
            <a:r>
              <a:rPr lang="en-US" altLang="zh-TW" sz="3000" dirty="0">
                <a:latin typeface="Consolas" panose="020B0609020204030204" pitchFamily="49" charset="0"/>
              </a:rPr>
              <a:t>Q:</a:t>
            </a:r>
            <a:r>
              <a:rPr lang="zh-TW" altLang="en-US" sz="3000" dirty="0">
                <a:latin typeface="Consolas" panose="020B0609020204030204" pitchFamily="49" charset="0"/>
              </a:rPr>
              <a:t>前端怎麼跟後端溝通</a:t>
            </a:r>
            <a:r>
              <a:rPr lang="en-US" altLang="zh-TW" sz="3000" dirty="0">
                <a:latin typeface="Consolas" panose="020B0609020204030204" pitchFamily="49" charset="0"/>
              </a:rPr>
              <a:t>?</a:t>
            </a:r>
            <a:br>
              <a:rPr lang="en-US" altLang="zh-TW" sz="3000" dirty="0">
                <a:latin typeface="Consolas" panose="020B0609020204030204" pitchFamily="49" charset="0"/>
              </a:rPr>
            </a:br>
            <a:r>
              <a:rPr lang="en-US" altLang="zh-TW" sz="3000" dirty="0">
                <a:latin typeface="Consolas" panose="020B0609020204030204" pitchFamily="49" charset="0"/>
              </a:rPr>
              <a:t>A:</a:t>
            </a:r>
            <a:r>
              <a:rPr lang="zh-TW" altLang="en-US" sz="3000" dirty="0">
                <a:latin typeface="Consolas" panose="020B0609020204030204" pitchFamily="49" charset="0"/>
              </a:rPr>
              <a:t>使用</a:t>
            </a:r>
            <a:r>
              <a:rPr lang="en-US" altLang="zh-TW" sz="3000" dirty="0">
                <a:latin typeface="Consolas" panose="020B0609020204030204" pitchFamily="49" charset="0"/>
              </a:rPr>
              <a:t>HTTP</a:t>
            </a:r>
            <a:r>
              <a:rPr lang="zh-TW" altLang="en-US" sz="3000" dirty="0">
                <a:latin typeface="Consolas" panose="020B0609020204030204" pitchFamily="49" charset="0"/>
              </a:rPr>
              <a:t>通訊協定</a:t>
            </a:r>
          </a:p>
        </p:txBody>
      </p:sp>
      <p:pic>
        <p:nvPicPr>
          <p:cNvPr id="16" name="圖片 15">
            <a:extLst>
              <a:ext uri="{FF2B5EF4-FFF2-40B4-BE49-F238E27FC236}">
                <a16:creationId xmlns:a16="http://schemas.microsoft.com/office/drawing/2014/main" id="{F3F0CA56-83F8-4D77-895D-7A1BC016B8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252" y="1557519"/>
            <a:ext cx="1800000" cy="1800000"/>
          </a:xfrm>
          <a:prstGeom prst="rect">
            <a:avLst/>
          </a:prstGeom>
        </p:spPr>
      </p:pic>
      <p:cxnSp>
        <p:nvCxnSpPr>
          <p:cNvPr id="29" name="直線單箭頭接點 28">
            <a:extLst>
              <a:ext uri="{FF2B5EF4-FFF2-40B4-BE49-F238E27FC236}">
                <a16:creationId xmlns:a16="http://schemas.microsoft.com/office/drawing/2014/main" id="{1E81CF7B-42DB-46FA-A528-2F4F00EED303}"/>
              </a:ext>
            </a:extLst>
          </p:cNvPr>
          <p:cNvCxnSpPr>
            <a:cxnSpLocks/>
          </p:cNvCxnSpPr>
          <p:nvPr/>
        </p:nvCxnSpPr>
        <p:spPr>
          <a:xfrm>
            <a:off x="2877870" y="1868639"/>
            <a:ext cx="30592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文字方塊 32">
            <a:extLst>
              <a:ext uri="{FF2B5EF4-FFF2-40B4-BE49-F238E27FC236}">
                <a16:creationId xmlns:a16="http://schemas.microsoft.com/office/drawing/2014/main" id="{E539F34C-8890-429B-880C-979CB2A95155}"/>
              </a:ext>
            </a:extLst>
          </p:cNvPr>
          <p:cNvSpPr txBox="1"/>
          <p:nvPr/>
        </p:nvSpPr>
        <p:spPr>
          <a:xfrm>
            <a:off x="1048472" y="1130122"/>
            <a:ext cx="877163" cy="369332"/>
          </a:xfrm>
          <a:prstGeom prst="rect">
            <a:avLst/>
          </a:prstGeom>
          <a:noFill/>
        </p:spPr>
        <p:txBody>
          <a:bodyPr wrap="none" rtlCol="0">
            <a:spAutoFit/>
          </a:bodyPr>
          <a:lstStyle/>
          <a:p>
            <a:r>
              <a:rPr lang="zh-TW" altLang="en-US" dirty="0"/>
              <a:t>瀏覽器</a:t>
            </a:r>
            <a:endParaRPr lang="en-US" altLang="zh-TW" dirty="0"/>
          </a:p>
        </p:txBody>
      </p:sp>
      <p:sp>
        <p:nvSpPr>
          <p:cNvPr id="47" name="文字方塊 46">
            <a:extLst>
              <a:ext uri="{FF2B5EF4-FFF2-40B4-BE49-F238E27FC236}">
                <a16:creationId xmlns:a16="http://schemas.microsoft.com/office/drawing/2014/main" id="{1C5B5DA8-AB7B-4362-8EA2-E286B2F73F4B}"/>
              </a:ext>
            </a:extLst>
          </p:cNvPr>
          <p:cNvSpPr txBox="1"/>
          <p:nvPr/>
        </p:nvSpPr>
        <p:spPr>
          <a:xfrm>
            <a:off x="3599759" y="1029891"/>
            <a:ext cx="1615442" cy="369332"/>
          </a:xfrm>
          <a:prstGeom prst="rect">
            <a:avLst/>
          </a:prstGeom>
          <a:noFill/>
        </p:spPr>
        <p:txBody>
          <a:bodyPr wrap="none" rtlCol="0">
            <a:spAutoFit/>
          </a:bodyPr>
          <a:lstStyle/>
          <a:p>
            <a:r>
              <a:rPr lang="en-US" altLang="zh-TW" dirty="0"/>
              <a:t>HTTP Request</a:t>
            </a:r>
            <a:endParaRPr lang="zh-TW" altLang="en-US" dirty="0"/>
          </a:p>
        </p:txBody>
      </p:sp>
      <p:sp>
        <p:nvSpPr>
          <p:cNvPr id="48" name="文字方塊 47">
            <a:extLst>
              <a:ext uri="{FF2B5EF4-FFF2-40B4-BE49-F238E27FC236}">
                <a16:creationId xmlns:a16="http://schemas.microsoft.com/office/drawing/2014/main" id="{E898A7BC-360C-4D6C-A535-B25F5CDE1D42}"/>
              </a:ext>
            </a:extLst>
          </p:cNvPr>
          <p:cNvSpPr txBox="1"/>
          <p:nvPr/>
        </p:nvSpPr>
        <p:spPr>
          <a:xfrm>
            <a:off x="3424234" y="3229813"/>
            <a:ext cx="1966492" cy="369332"/>
          </a:xfrm>
          <a:prstGeom prst="rect">
            <a:avLst/>
          </a:prstGeom>
          <a:noFill/>
        </p:spPr>
        <p:txBody>
          <a:bodyPr wrap="square">
            <a:spAutoFit/>
          </a:bodyPr>
          <a:lstStyle/>
          <a:p>
            <a:pPr algn="ctr"/>
            <a:r>
              <a:rPr lang="en-US" altLang="zh-TW" dirty="0"/>
              <a:t>HTTP</a:t>
            </a:r>
            <a:r>
              <a:rPr lang="zh-TW" altLang="en-US" dirty="0"/>
              <a:t> </a:t>
            </a:r>
            <a:r>
              <a:rPr lang="en-US" altLang="zh-TW" dirty="0"/>
              <a:t>Response</a:t>
            </a:r>
            <a:endParaRPr lang="zh-TW" altLang="en-US" dirty="0"/>
          </a:p>
        </p:txBody>
      </p:sp>
      <p:pic>
        <p:nvPicPr>
          <p:cNvPr id="49" name="圖片 48">
            <a:extLst>
              <a:ext uri="{FF2B5EF4-FFF2-40B4-BE49-F238E27FC236}">
                <a16:creationId xmlns:a16="http://schemas.microsoft.com/office/drawing/2014/main" id="{B9B5A1C7-3AE3-46EE-829C-DB9600DC82F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667542" y="1692780"/>
            <a:ext cx="1793969" cy="1800000"/>
          </a:xfrm>
          <a:prstGeom prst="rect">
            <a:avLst/>
          </a:prstGeom>
        </p:spPr>
      </p:pic>
      <p:sp>
        <p:nvSpPr>
          <p:cNvPr id="50" name="文字方塊 49">
            <a:extLst>
              <a:ext uri="{FF2B5EF4-FFF2-40B4-BE49-F238E27FC236}">
                <a16:creationId xmlns:a16="http://schemas.microsoft.com/office/drawing/2014/main" id="{5CD3D112-0443-4538-93E6-F334F5D2807F}"/>
              </a:ext>
            </a:extLst>
          </p:cNvPr>
          <p:cNvSpPr txBox="1"/>
          <p:nvPr/>
        </p:nvSpPr>
        <p:spPr>
          <a:xfrm>
            <a:off x="6712369" y="1130037"/>
            <a:ext cx="1704313" cy="369332"/>
          </a:xfrm>
          <a:prstGeom prst="rect">
            <a:avLst/>
          </a:prstGeom>
          <a:noFill/>
        </p:spPr>
        <p:txBody>
          <a:bodyPr wrap="square" rtlCol="0">
            <a:spAutoFit/>
          </a:bodyPr>
          <a:lstStyle/>
          <a:p>
            <a:r>
              <a:rPr lang="zh-TW" altLang="en-US" dirty="0"/>
              <a:t>伺服器</a:t>
            </a:r>
            <a:r>
              <a:rPr lang="en-US" altLang="zh-TW" dirty="0"/>
              <a:t>(Server)</a:t>
            </a:r>
            <a:endParaRPr lang="zh-TW" altLang="en-US" dirty="0"/>
          </a:p>
        </p:txBody>
      </p:sp>
      <p:sp>
        <p:nvSpPr>
          <p:cNvPr id="9" name="文字方塊 8">
            <a:extLst>
              <a:ext uri="{FF2B5EF4-FFF2-40B4-BE49-F238E27FC236}">
                <a16:creationId xmlns:a16="http://schemas.microsoft.com/office/drawing/2014/main" id="{5F59D674-233C-436B-B0E0-6AC792AD7923}"/>
              </a:ext>
            </a:extLst>
          </p:cNvPr>
          <p:cNvSpPr txBox="1"/>
          <p:nvPr/>
        </p:nvSpPr>
        <p:spPr>
          <a:xfrm>
            <a:off x="3117704" y="2223448"/>
            <a:ext cx="2579552" cy="369332"/>
          </a:xfrm>
          <a:prstGeom prst="rect">
            <a:avLst/>
          </a:prstGeom>
          <a:noFill/>
        </p:spPr>
        <p:txBody>
          <a:bodyPr wrap="none" rtlCol="0">
            <a:spAutoFit/>
          </a:bodyPr>
          <a:lstStyle/>
          <a:p>
            <a:r>
              <a:rPr lang="zh-TW" altLang="en-US" dirty="0"/>
              <a:t>根據</a:t>
            </a:r>
            <a:r>
              <a:rPr lang="en-US" altLang="zh-TW" dirty="0"/>
              <a:t>HTTP</a:t>
            </a:r>
            <a:r>
              <a:rPr lang="zh-TW" altLang="en-US" dirty="0"/>
              <a:t>通訊協定溝通</a:t>
            </a:r>
          </a:p>
        </p:txBody>
      </p:sp>
      <p:cxnSp>
        <p:nvCxnSpPr>
          <p:cNvPr id="31" name="直線單箭頭接點 30">
            <a:extLst>
              <a:ext uri="{FF2B5EF4-FFF2-40B4-BE49-F238E27FC236}">
                <a16:creationId xmlns:a16="http://schemas.microsoft.com/office/drawing/2014/main" id="{E2836D49-6AE9-478D-BBD2-E4B6F4DD7440}"/>
              </a:ext>
            </a:extLst>
          </p:cNvPr>
          <p:cNvCxnSpPr>
            <a:cxnSpLocks/>
          </p:cNvCxnSpPr>
          <p:nvPr/>
        </p:nvCxnSpPr>
        <p:spPr>
          <a:xfrm rot="10800000">
            <a:off x="2877870" y="2875005"/>
            <a:ext cx="30592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文字方塊 4">
            <a:extLst>
              <a:ext uri="{FF2B5EF4-FFF2-40B4-BE49-F238E27FC236}">
                <a16:creationId xmlns:a16="http://schemas.microsoft.com/office/drawing/2014/main" id="{AAC8284A-89BE-4DF7-B47D-86AE33641FD6}"/>
              </a:ext>
            </a:extLst>
          </p:cNvPr>
          <p:cNvSpPr txBox="1"/>
          <p:nvPr/>
        </p:nvSpPr>
        <p:spPr>
          <a:xfrm>
            <a:off x="528296" y="3500482"/>
            <a:ext cx="1917513" cy="369332"/>
          </a:xfrm>
          <a:prstGeom prst="rect">
            <a:avLst/>
          </a:prstGeom>
          <a:noFill/>
        </p:spPr>
        <p:txBody>
          <a:bodyPr wrap="none" rtlCol="0">
            <a:spAutoFit/>
          </a:bodyPr>
          <a:lstStyle/>
          <a:p>
            <a:r>
              <a:rPr lang="zh-TW" altLang="en-US" dirty="0"/>
              <a:t>使用</a:t>
            </a:r>
            <a:r>
              <a:rPr lang="en-US" altLang="zh-TW" dirty="0"/>
              <a:t>URI</a:t>
            </a:r>
            <a:r>
              <a:rPr lang="zh-TW" altLang="en-US" dirty="0"/>
              <a:t>定位資源</a:t>
            </a:r>
          </a:p>
        </p:txBody>
      </p:sp>
      <p:sp>
        <p:nvSpPr>
          <p:cNvPr id="6" name="文字方塊 5">
            <a:extLst>
              <a:ext uri="{FF2B5EF4-FFF2-40B4-BE49-F238E27FC236}">
                <a16:creationId xmlns:a16="http://schemas.microsoft.com/office/drawing/2014/main" id="{A91151C1-630E-41F6-BFA0-744027AF2659}"/>
              </a:ext>
            </a:extLst>
          </p:cNvPr>
          <p:cNvSpPr txBox="1"/>
          <p:nvPr/>
        </p:nvSpPr>
        <p:spPr>
          <a:xfrm>
            <a:off x="528296" y="4264404"/>
            <a:ext cx="8935701" cy="2246769"/>
          </a:xfrm>
          <a:prstGeom prst="rect">
            <a:avLst/>
          </a:prstGeom>
          <a:noFill/>
        </p:spPr>
        <p:txBody>
          <a:bodyPr wrap="square" rtlCol="0">
            <a:spAutoFit/>
          </a:bodyPr>
          <a:lstStyle/>
          <a:p>
            <a:pPr marL="342900" lvl="1" indent="-342900">
              <a:spcBef>
                <a:spcPts val="1000"/>
              </a:spcBef>
              <a:buClr>
                <a:schemeClr val="accent1"/>
              </a:buClr>
              <a:buSzPct val="80000"/>
              <a:buFont typeface="Wingdings 3" charset="2"/>
              <a:buChar char=""/>
            </a:pPr>
            <a:r>
              <a:rPr lang="en-US" altLang="zh-TW" sz="2000" dirty="0" err="1">
                <a:latin typeface="+mj-ea"/>
                <a:ea typeface="+mj-ea"/>
              </a:rPr>
              <a:t>HyperText</a:t>
            </a:r>
            <a:r>
              <a:rPr lang="en-US" altLang="zh-TW" sz="2000" dirty="0">
                <a:latin typeface="+mj-ea"/>
                <a:ea typeface="+mj-ea"/>
              </a:rPr>
              <a:t> Transfer Protocol(</a:t>
            </a:r>
            <a:r>
              <a:rPr lang="zh-TW" altLang="en-US" sz="2000" dirty="0">
                <a:latin typeface="+mj-ea"/>
                <a:ea typeface="+mj-ea"/>
              </a:rPr>
              <a:t>超文本傳輸協定，縮寫為</a:t>
            </a:r>
            <a:r>
              <a:rPr lang="en-US" altLang="zh-TW" sz="2000" dirty="0">
                <a:latin typeface="+mj-ea"/>
                <a:ea typeface="+mj-ea"/>
              </a:rPr>
              <a:t>HTTP)</a:t>
            </a:r>
          </a:p>
          <a:p>
            <a:pPr lvl="1"/>
            <a:r>
              <a:rPr lang="en-US" altLang="zh-TW" sz="2000" dirty="0">
                <a:latin typeface="+mj-ea"/>
                <a:ea typeface="+mj-ea"/>
              </a:rPr>
              <a:t>HTTP</a:t>
            </a:r>
            <a:r>
              <a:rPr lang="zh-TW" altLang="en-US" sz="2000" dirty="0">
                <a:latin typeface="+mj-ea"/>
                <a:ea typeface="+mj-ea"/>
              </a:rPr>
              <a:t>是</a:t>
            </a:r>
            <a:r>
              <a:rPr lang="zh-TW" altLang="en-US" sz="2000" b="1" dirty="0">
                <a:latin typeface="+mj-ea"/>
                <a:ea typeface="+mj-ea"/>
              </a:rPr>
              <a:t>通訊協定</a:t>
            </a:r>
            <a:r>
              <a:rPr lang="zh-TW" altLang="en-US" sz="2000" dirty="0">
                <a:latin typeface="+mj-ea"/>
                <a:ea typeface="+mj-ea"/>
              </a:rPr>
              <a:t>的一種，</a:t>
            </a:r>
            <a:r>
              <a:rPr lang="zh-TW" altLang="en-US" sz="2000" b="1" dirty="0">
                <a:latin typeface="+mj-ea"/>
                <a:ea typeface="+mj-ea"/>
              </a:rPr>
              <a:t>通訊協定</a:t>
            </a:r>
            <a:r>
              <a:rPr lang="zh-TW" altLang="en-US" sz="2000" dirty="0">
                <a:latin typeface="+mj-ea"/>
                <a:ea typeface="+mj-ea"/>
              </a:rPr>
              <a:t>基本上就是兩台電腦之間的對話方式。</a:t>
            </a:r>
            <a:endParaRPr lang="en-US" altLang="zh-TW" sz="2000" dirty="0">
              <a:latin typeface="+mj-ea"/>
              <a:ea typeface="+mj-ea"/>
            </a:endParaRPr>
          </a:p>
          <a:p>
            <a:pPr lvl="1"/>
            <a:r>
              <a:rPr lang="zh-TW" altLang="en-US" sz="2000" dirty="0">
                <a:latin typeface="+mj-ea"/>
                <a:ea typeface="+mj-ea"/>
              </a:rPr>
              <a:t>根據不同的連線方式與使用的網路服務而定，會有不同的通訊協定。</a:t>
            </a:r>
            <a:endParaRPr lang="en-US" altLang="zh-TW" sz="2000" dirty="0">
              <a:latin typeface="+mj-ea"/>
              <a:ea typeface="+mj-ea"/>
            </a:endParaRPr>
          </a:p>
          <a:p>
            <a:pPr lvl="1"/>
            <a:r>
              <a:rPr lang="zh-TW" altLang="en-US" sz="2000" dirty="0">
                <a:latin typeface="+mj-ea"/>
                <a:ea typeface="+mj-ea"/>
              </a:rPr>
              <a:t>例如，發送信件時使用</a:t>
            </a:r>
            <a:r>
              <a:rPr lang="en-US" altLang="zh-TW" sz="2000" dirty="0">
                <a:latin typeface="+mj-ea"/>
                <a:ea typeface="+mj-ea"/>
              </a:rPr>
              <a:t>SMTP(Simple Mail Transfer)</a:t>
            </a:r>
            <a:r>
              <a:rPr lang="zh-TW" altLang="en-US" sz="2000" dirty="0">
                <a:latin typeface="+mj-ea"/>
                <a:ea typeface="+mj-ea"/>
              </a:rPr>
              <a:t>；</a:t>
            </a:r>
            <a:endParaRPr lang="en-US" altLang="zh-TW" sz="2000" dirty="0">
              <a:latin typeface="+mj-ea"/>
              <a:ea typeface="+mj-ea"/>
            </a:endParaRPr>
          </a:p>
          <a:p>
            <a:pPr lvl="1"/>
            <a:r>
              <a:rPr lang="zh-TW" altLang="en-US" sz="2000" dirty="0">
                <a:latin typeface="+mj-ea"/>
                <a:ea typeface="+mj-ea"/>
              </a:rPr>
              <a:t>傳送檔案使用</a:t>
            </a:r>
            <a:r>
              <a:rPr lang="en-US" altLang="zh-TW" sz="2000" dirty="0">
                <a:latin typeface="+mj-ea"/>
                <a:ea typeface="+mj-ea"/>
              </a:rPr>
              <a:t>FTP(File Transfer Protocol)</a:t>
            </a:r>
            <a:r>
              <a:rPr lang="zh-TW" altLang="en-US" sz="2000" dirty="0">
                <a:latin typeface="+mj-ea"/>
                <a:ea typeface="+mj-ea"/>
              </a:rPr>
              <a:t>；</a:t>
            </a:r>
            <a:endParaRPr lang="en-US" altLang="zh-TW" sz="2000" dirty="0">
              <a:latin typeface="+mj-ea"/>
              <a:ea typeface="+mj-ea"/>
            </a:endParaRPr>
          </a:p>
          <a:p>
            <a:pPr lvl="1"/>
            <a:r>
              <a:rPr lang="zh-TW" altLang="en-US" sz="2000" dirty="0">
                <a:latin typeface="+mj-ea"/>
                <a:ea typeface="+mj-ea"/>
              </a:rPr>
              <a:t>下載信件時使用</a:t>
            </a:r>
            <a:r>
              <a:rPr lang="en-US" altLang="zh-TW" sz="2000" dirty="0">
                <a:latin typeface="+mj-ea"/>
                <a:ea typeface="+mj-ea"/>
              </a:rPr>
              <a:t>POP3(Post Office Protocol 3)</a:t>
            </a:r>
            <a:r>
              <a:rPr lang="zh-TW" altLang="en-US" sz="2000" dirty="0">
                <a:latin typeface="+mj-ea"/>
                <a:ea typeface="+mj-ea"/>
              </a:rPr>
              <a:t>；</a:t>
            </a:r>
            <a:endParaRPr lang="en-US" altLang="zh-TW" sz="2000" dirty="0">
              <a:latin typeface="+mj-ea"/>
              <a:ea typeface="+mj-ea"/>
            </a:endParaRPr>
          </a:p>
          <a:p>
            <a:pPr lvl="1"/>
            <a:r>
              <a:rPr lang="zh-TW" altLang="en-US" sz="2000" b="1" dirty="0">
                <a:latin typeface="+mj-ea"/>
                <a:ea typeface="+mj-ea"/>
              </a:rPr>
              <a:t>而瀏覽器跟</a:t>
            </a:r>
            <a:r>
              <a:rPr lang="en-US" altLang="zh-TW" sz="2000" b="1" dirty="0">
                <a:latin typeface="+mj-ea"/>
                <a:ea typeface="+mj-ea"/>
              </a:rPr>
              <a:t>Web</a:t>
            </a:r>
            <a:r>
              <a:rPr lang="zh-TW" altLang="en-US" sz="2000" b="1" dirty="0">
                <a:latin typeface="+mj-ea"/>
                <a:ea typeface="+mj-ea"/>
              </a:rPr>
              <a:t>網站的溝通則使用</a:t>
            </a:r>
            <a:r>
              <a:rPr lang="en-US" altLang="zh-TW" sz="2000" b="1" dirty="0">
                <a:latin typeface="+mj-ea"/>
                <a:ea typeface="+mj-ea"/>
              </a:rPr>
              <a:t>HTTP</a:t>
            </a:r>
            <a:r>
              <a:rPr lang="zh-TW" altLang="en-US" sz="2000" b="1" dirty="0">
                <a:latin typeface="+mj-ea"/>
                <a:ea typeface="+mj-ea"/>
              </a:rPr>
              <a:t>。</a:t>
            </a:r>
          </a:p>
        </p:txBody>
      </p:sp>
      <p:sp>
        <p:nvSpPr>
          <p:cNvPr id="32" name="文字方塊 31">
            <a:extLst>
              <a:ext uri="{FF2B5EF4-FFF2-40B4-BE49-F238E27FC236}">
                <a16:creationId xmlns:a16="http://schemas.microsoft.com/office/drawing/2014/main" id="{30BDF6FF-DCFE-4F2F-8D80-EC7B89420CEB}"/>
              </a:ext>
            </a:extLst>
          </p:cNvPr>
          <p:cNvSpPr txBox="1"/>
          <p:nvPr/>
        </p:nvSpPr>
        <p:spPr>
          <a:xfrm>
            <a:off x="5204536" y="130361"/>
            <a:ext cx="4284910" cy="369332"/>
          </a:xfrm>
          <a:prstGeom prst="rect">
            <a:avLst/>
          </a:prstGeom>
          <a:noFill/>
        </p:spPr>
        <p:txBody>
          <a:bodyPr wrap="square">
            <a:spAutoFit/>
          </a:bodyPr>
          <a:lstStyle/>
          <a:p>
            <a:r>
              <a:rPr lang="en-US" altLang="zh-TW" sz="1800" dirty="0">
                <a:solidFill>
                  <a:srgbClr val="FF0000"/>
                </a:solidFill>
                <a:latin typeface="Consolas" panose="020B0609020204030204" pitchFamily="49" charset="0"/>
              </a:rPr>
              <a:t>http</a:t>
            </a:r>
            <a:r>
              <a:rPr lang="en-US" altLang="zh-TW" sz="1800" dirty="0">
                <a:latin typeface="Consolas" panose="020B0609020204030204" pitchFamily="49" charset="0"/>
              </a:rPr>
              <a:t>://i.imgur.com/mJc3wn7.mp4</a:t>
            </a:r>
          </a:p>
        </p:txBody>
      </p:sp>
      <p:sp>
        <p:nvSpPr>
          <p:cNvPr id="15" name="文字方塊 14">
            <a:extLst>
              <a:ext uri="{FF2B5EF4-FFF2-40B4-BE49-F238E27FC236}">
                <a16:creationId xmlns:a16="http://schemas.microsoft.com/office/drawing/2014/main" id="{6F968685-F1CE-4925-9A1A-D9BB031B62CE}"/>
              </a:ext>
            </a:extLst>
          </p:cNvPr>
          <p:cNvSpPr txBox="1"/>
          <p:nvPr/>
        </p:nvSpPr>
        <p:spPr>
          <a:xfrm>
            <a:off x="4298334" y="537237"/>
            <a:ext cx="6097313" cy="369332"/>
          </a:xfrm>
          <a:prstGeom prst="rect">
            <a:avLst/>
          </a:prstGeom>
          <a:noFill/>
        </p:spPr>
        <p:txBody>
          <a:bodyPr wrap="square">
            <a:spAutoFit/>
          </a:bodyPr>
          <a:lstStyle/>
          <a:p>
            <a:r>
              <a:rPr lang="zh-TW" altLang="en-US" dirty="0">
                <a:solidFill>
                  <a:srgbClr val="FF0000"/>
                </a:solidFill>
                <a:latin typeface="Consolas" panose="020B0609020204030204" pitchFamily="49" charset="0"/>
              </a:rPr>
              <a:t>動物居住協定</a:t>
            </a:r>
            <a:r>
              <a:rPr lang="en-US" altLang="zh-TW" sz="1800" dirty="0">
                <a:latin typeface="Consolas" panose="020B0609020204030204" pitchFamily="49" charset="0"/>
              </a:rPr>
              <a:t>://</a:t>
            </a:r>
            <a:r>
              <a:rPr lang="zh-TW" altLang="en-US" sz="1800" dirty="0">
                <a:latin typeface="Consolas" panose="020B0609020204030204" pitchFamily="49" charset="0"/>
              </a:rPr>
              <a:t>台灣</a:t>
            </a:r>
            <a:r>
              <a:rPr lang="en-US" altLang="zh-TW" sz="1800" dirty="0">
                <a:latin typeface="Consolas" panose="020B0609020204030204" pitchFamily="49" charset="0"/>
              </a:rPr>
              <a:t>/</a:t>
            </a:r>
            <a:r>
              <a:rPr lang="zh-TW" altLang="en-US" sz="1800" dirty="0">
                <a:latin typeface="Consolas" panose="020B0609020204030204" pitchFamily="49" charset="0"/>
              </a:rPr>
              <a:t>台北市</a:t>
            </a:r>
            <a:r>
              <a:rPr lang="en-US" altLang="zh-TW" sz="1800" dirty="0">
                <a:latin typeface="Consolas" panose="020B0609020204030204" pitchFamily="49" charset="0"/>
              </a:rPr>
              <a:t>/</a:t>
            </a:r>
            <a:r>
              <a:rPr lang="zh-TW" altLang="en-US" sz="1800" dirty="0">
                <a:latin typeface="Consolas" panose="020B0609020204030204" pitchFamily="49" charset="0"/>
              </a:rPr>
              <a:t>大安區</a:t>
            </a:r>
            <a:r>
              <a:rPr lang="en-US" altLang="zh-TW" sz="1800" dirty="0">
                <a:latin typeface="Consolas" panose="020B0609020204030204" pitchFamily="49" charset="0"/>
              </a:rPr>
              <a:t>/</a:t>
            </a:r>
            <a:r>
              <a:rPr lang="zh-TW" altLang="en-US" sz="1800" dirty="0">
                <a:latin typeface="Consolas" panose="020B0609020204030204" pitchFamily="49" charset="0"/>
              </a:rPr>
              <a:t>資策會</a:t>
            </a:r>
            <a:r>
              <a:rPr lang="en-US" altLang="zh-TW" sz="1800" dirty="0">
                <a:latin typeface="Consolas" panose="020B0609020204030204" pitchFamily="49" charset="0"/>
              </a:rPr>
              <a:t>/</a:t>
            </a:r>
            <a:r>
              <a:rPr lang="zh-TW" altLang="en-US" sz="1800" dirty="0">
                <a:latin typeface="Consolas" panose="020B0609020204030204" pitchFamily="49" charset="0"/>
              </a:rPr>
              <a:t>小明</a:t>
            </a:r>
            <a:r>
              <a:rPr lang="en-US" altLang="zh-TW" sz="1800" dirty="0">
                <a:latin typeface="Consolas" panose="020B0609020204030204" pitchFamily="49" charset="0"/>
              </a:rPr>
              <a:t>.</a:t>
            </a:r>
            <a:r>
              <a:rPr lang="zh-TW" altLang="en-US" dirty="0">
                <a:latin typeface="Consolas" panose="020B0609020204030204" pitchFamily="49" charset="0"/>
              </a:rPr>
              <a:t>人類</a:t>
            </a:r>
            <a:endParaRPr lang="en-US" altLang="zh-TW" sz="1800" dirty="0">
              <a:latin typeface="Consolas" panose="020B0609020204030204" pitchFamily="49" charset="0"/>
            </a:endParaRPr>
          </a:p>
        </p:txBody>
      </p:sp>
    </p:spTree>
    <p:extLst>
      <p:ext uri="{BB962C8B-B14F-4D97-AF65-F5344CB8AC3E}">
        <p14:creationId xmlns:p14="http://schemas.microsoft.com/office/powerpoint/2010/main" val="195591121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9309147" cy="1320800"/>
          </a:xfrm>
        </p:spPr>
        <p:txBody>
          <a:bodyPr/>
          <a:lstStyle/>
          <a:p>
            <a:r>
              <a:rPr lang="en-US" altLang="zh-TW" dirty="0" err="1"/>
              <a:t>setRedirect</a:t>
            </a:r>
            <a:r>
              <a:rPr lang="en-US" altLang="zh-TW" dirty="0"/>
              <a:t>()</a:t>
            </a:r>
            <a:r>
              <a:rPr lang="zh-TW" altLang="en-US" dirty="0"/>
              <a:t>方法</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77334" y="1441398"/>
            <a:ext cx="9781758" cy="4807002"/>
          </a:xfrm>
        </p:spPr>
        <p:txBody>
          <a:bodyPr>
            <a:normAutofit/>
          </a:bodyPr>
          <a:lstStyle/>
          <a:p>
            <a:pPr algn="just"/>
            <a:r>
              <a:rPr lang="zh-TW" altLang="en-US" sz="2000" dirty="0"/>
              <a:t>通知瀏覽器重新對新的網址發出請求，並於網址列產生新的網址。</a:t>
            </a:r>
          </a:p>
          <a:p>
            <a:pPr algn="just"/>
            <a:r>
              <a:rPr lang="zh-TW" altLang="en-US" sz="2000" dirty="0"/>
              <a:t>語法：</a:t>
            </a:r>
            <a:r>
              <a:rPr lang="en-US" altLang="zh-TW" sz="2000" dirty="0" err="1"/>
              <a:t>response.sendRedirect</a:t>
            </a:r>
            <a:r>
              <a:rPr lang="en-US" altLang="zh-TW" sz="2000" dirty="0"/>
              <a:t>(“</a:t>
            </a:r>
            <a:r>
              <a:rPr lang="zh-TW" altLang="en-US" sz="2000" dirty="0"/>
              <a:t>重新導向網址</a:t>
            </a:r>
            <a:r>
              <a:rPr lang="en-US" altLang="zh-TW" sz="2000" dirty="0"/>
              <a:t>”);</a:t>
            </a:r>
          </a:p>
          <a:p>
            <a:pPr algn="just"/>
            <a:r>
              <a:rPr lang="zh-TW" altLang="en-US" sz="2000" dirty="0"/>
              <a:t>流程為：</a:t>
            </a:r>
            <a:endParaRPr lang="en-US" altLang="zh-TW" sz="2000" dirty="0"/>
          </a:p>
          <a:p>
            <a:pPr lvl="1" indent="-342900" algn="just">
              <a:buFont typeface="+mj-lt"/>
              <a:buAutoNum type="arabicPeriod"/>
            </a:pPr>
            <a:r>
              <a:rPr lang="en-US" altLang="zh-TW" sz="2000" dirty="0"/>
              <a:t>Client</a:t>
            </a:r>
            <a:r>
              <a:rPr lang="zh-TW" altLang="en-US" sz="2000" dirty="0"/>
              <a:t>端提出請求</a:t>
            </a:r>
            <a:endParaRPr lang="en-US" altLang="zh-TW" sz="2000" dirty="0"/>
          </a:p>
          <a:p>
            <a:pPr lvl="1" indent="-342900" algn="just">
              <a:buFont typeface="+mj-lt"/>
              <a:buAutoNum type="arabicPeriod"/>
            </a:pPr>
            <a:r>
              <a:rPr lang="en-US" altLang="zh-TW" sz="2000" dirty="0"/>
              <a:t>Servlet</a:t>
            </a:r>
            <a:r>
              <a:rPr lang="zh-TW" altLang="en-US" sz="2000" dirty="0"/>
              <a:t>接收請求，使用</a:t>
            </a:r>
            <a:r>
              <a:rPr lang="en-US" altLang="zh-TW" sz="2000" dirty="0"/>
              <a:t>response</a:t>
            </a:r>
            <a:r>
              <a:rPr lang="zh-TW" altLang="en-US" sz="2000" dirty="0"/>
              <a:t>物件回應</a:t>
            </a:r>
            <a:r>
              <a:rPr lang="en-US" altLang="zh-TW" sz="2000" dirty="0"/>
              <a:t>client</a:t>
            </a:r>
            <a:r>
              <a:rPr lang="zh-TW" altLang="en-US" sz="2000" dirty="0"/>
              <a:t>端，重新導向指定</a:t>
            </a:r>
            <a:r>
              <a:rPr lang="en-US" altLang="zh-TW" sz="2000" dirty="0"/>
              <a:t>URL</a:t>
            </a:r>
          </a:p>
          <a:p>
            <a:pPr lvl="1" indent="-342900" algn="just">
              <a:buFont typeface="+mj-lt"/>
              <a:buAutoNum type="arabicPeriod"/>
            </a:pPr>
            <a:r>
              <a:rPr lang="en-US" altLang="zh-TW" sz="2000" dirty="0"/>
              <a:t>Client</a:t>
            </a:r>
            <a:r>
              <a:rPr lang="zh-TW" altLang="en-US" sz="2000" dirty="0"/>
              <a:t>端重新提出請求給指定</a:t>
            </a:r>
            <a:r>
              <a:rPr lang="en-US" altLang="zh-TW" sz="2000" dirty="0"/>
              <a:t>URL</a:t>
            </a:r>
          </a:p>
          <a:p>
            <a:pPr lvl="1" indent="-342900" algn="just">
              <a:buFont typeface="+mj-lt"/>
              <a:buAutoNum type="arabicPeriod"/>
            </a:pPr>
            <a:r>
              <a:rPr lang="zh-TW" altLang="en-US" sz="2000" dirty="0"/>
              <a:t>指定</a:t>
            </a:r>
            <a:r>
              <a:rPr lang="en-US" altLang="zh-TW" sz="2000" dirty="0"/>
              <a:t>URL</a:t>
            </a:r>
            <a:r>
              <a:rPr lang="zh-TW" altLang="en-US" sz="2000" dirty="0"/>
              <a:t>產生回應給</a:t>
            </a:r>
            <a:r>
              <a:rPr lang="en-US" altLang="zh-TW" sz="2000" dirty="0"/>
              <a:t>Client</a:t>
            </a:r>
          </a:p>
          <a:p>
            <a:pPr marL="342900" lvl="1" indent="-342900" algn="just"/>
            <a:r>
              <a:rPr lang="zh-TW" altLang="en-US" sz="2000" dirty="0"/>
              <a:t>故會產生兩次請求與回應，效率較</a:t>
            </a:r>
            <a:r>
              <a:rPr lang="en-US" altLang="zh-TW" sz="2000" dirty="0"/>
              <a:t>forward()</a:t>
            </a:r>
            <a:r>
              <a:rPr lang="zh-TW" altLang="en-US" sz="2000" dirty="0"/>
              <a:t>低，且舊</a:t>
            </a:r>
            <a:r>
              <a:rPr lang="en-US" altLang="zh-TW" sz="2000" dirty="0"/>
              <a:t>request</a:t>
            </a:r>
            <a:r>
              <a:rPr lang="zh-TW" altLang="en-US" sz="2000" dirty="0"/>
              <a:t>、</a:t>
            </a:r>
            <a:r>
              <a:rPr lang="en-US" altLang="zh-TW" sz="2000" dirty="0"/>
              <a:t>response</a:t>
            </a:r>
            <a:r>
              <a:rPr lang="zh-TW" altLang="en-US" sz="2000" dirty="0"/>
              <a:t>會被消滅</a:t>
            </a:r>
            <a:endParaRPr lang="en-US" altLang="zh-TW" sz="2000" dirty="0"/>
          </a:p>
          <a:p>
            <a:pPr lvl="1" indent="-342900" algn="just">
              <a:buFont typeface="+mj-lt"/>
              <a:buAutoNum type="arabicPeriod"/>
            </a:pPr>
            <a:endParaRPr lang="en-US" altLang="zh-TW" sz="2000" dirty="0"/>
          </a:p>
        </p:txBody>
      </p:sp>
    </p:spTree>
    <p:extLst>
      <p:ext uri="{BB962C8B-B14F-4D97-AF65-F5344CB8AC3E}">
        <p14:creationId xmlns:p14="http://schemas.microsoft.com/office/powerpoint/2010/main" val="184721192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9309147" cy="1320800"/>
          </a:xfrm>
        </p:spPr>
        <p:txBody>
          <a:bodyPr/>
          <a:lstStyle/>
          <a:p>
            <a:r>
              <a:rPr lang="en-US" altLang="zh-TW" dirty="0" err="1"/>
              <a:t>setHeader</a:t>
            </a:r>
            <a:r>
              <a:rPr lang="en-US" altLang="zh-TW" dirty="0"/>
              <a:t>()</a:t>
            </a:r>
            <a:r>
              <a:rPr lang="zh-TW" altLang="en-US" dirty="0"/>
              <a:t>方法的運用</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77334" y="1441398"/>
            <a:ext cx="9781758" cy="4807002"/>
          </a:xfrm>
        </p:spPr>
        <p:txBody>
          <a:bodyPr>
            <a:normAutofit/>
          </a:bodyPr>
          <a:lstStyle/>
          <a:p>
            <a:pPr algn="just"/>
            <a:r>
              <a:rPr lang="en-US" altLang="zh-TW" sz="2000" dirty="0"/>
              <a:t>n </a:t>
            </a:r>
            <a:r>
              <a:rPr lang="zh-TW" altLang="en-US" sz="2000" dirty="0"/>
              <a:t>秒後網頁自動更新</a:t>
            </a:r>
            <a:r>
              <a:rPr lang="en-US" altLang="zh-TW" sz="2000" dirty="0"/>
              <a:t>(Refresh)</a:t>
            </a:r>
          </a:p>
          <a:p>
            <a:pPr marL="400050" lvl="1" indent="0" algn="just">
              <a:buNone/>
            </a:pPr>
            <a:r>
              <a:rPr lang="en-US" altLang="zh-TW" sz="1800" dirty="0" err="1"/>
              <a:t>response.setHeader</a:t>
            </a:r>
            <a:r>
              <a:rPr lang="en-US" altLang="zh-TW" sz="1800" dirty="0"/>
              <a:t>("Refresh", "" + n);</a:t>
            </a:r>
          </a:p>
          <a:p>
            <a:pPr algn="just"/>
            <a:r>
              <a:rPr lang="en-US" altLang="zh-TW" sz="2000" dirty="0"/>
              <a:t>n </a:t>
            </a:r>
            <a:r>
              <a:rPr lang="zh-TW" altLang="en-US" sz="2000" dirty="0"/>
              <a:t>秒後網頁自動導引至新網址</a:t>
            </a:r>
          </a:p>
          <a:p>
            <a:pPr marL="400050" lvl="1" indent="0" algn="just">
              <a:buNone/>
            </a:pPr>
            <a:r>
              <a:rPr lang="en-US" altLang="zh-TW" sz="1800" dirty="0" err="1">
                <a:latin typeface="Consolas" panose="020B0609020204030204" pitchFamily="49" charset="0"/>
              </a:rPr>
              <a:t>response.setContentType</a:t>
            </a:r>
            <a:r>
              <a:rPr lang="en-US" altLang="zh-TW" sz="1800" dirty="0">
                <a:latin typeface="Consolas" panose="020B0609020204030204" pitchFamily="49" charset="0"/>
              </a:rPr>
              <a:t>("text/html; charset=UTF-8");</a:t>
            </a:r>
          </a:p>
          <a:p>
            <a:pPr marL="400050" lvl="1" indent="0" algn="just">
              <a:buNone/>
            </a:pPr>
            <a:r>
              <a:rPr lang="en-US" altLang="zh-TW" sz="1800" dirty="0" err="1">
                <a:latin typeface="Consolas" panose="020B0609020204030204" pitchFamily="49" charset="0"/>
              </a:rPr>
              <a:t>response.setHeader</a:t>
            </a:r>
            <a:r>
              <a:rPr lang="en-US" altLang="zh-TW" sz="1800" dirty="0">
                <a:latin typeface="Consolas" panose="020B0609020204030204" pitchFamily="49" charset="0"/>
              </a:rPr>
              <a:t>("Refresh", n +";URL</a:t>
            </a:r>
            <a:r>
              <a:rPr lang="en-US" altLang="zh-TW" sz="1800">
                <a:latin typeface="Consolas" panose="020B0609020204030204" pitchFamily="49" charset="0"/>
              </a:rPr>
              <a:t>=http://</a:t>
            </a:r>
            <a:r>
              <a:rPr lang="en-US" altLang="zh-TW" sz="1800" dirty="0">
                <a:latin typeface="Consolas" panose="020B0609020204030204" pitchFamily="49" charset="0"/>
              </a:rPr>
              <a:t>xxx.xxx.xxx");</a:t>
            </a:r>
          </a:p>
          <a:p>
            <a:pPr marL="400050" lvl="1" indent="0" algn="just">
              <a:buNone/>
            </a:pPr>
            <a:r>
              <a:rPr lang="en-US" altLang="zh-TW" sz="1800" dirty="0" err="1">
                <a:latin typeface="Consolas" panose="020B0609020204030204" pitchFamily="49" charset="0"/>
              </a:rPr>
              <a:t>PrintWriter</a:t>
            </a:r>
            <a:r>
              <a:rPr lang="en-US" altLang="zh-TW" sz="1800" dirty="0">
                <a:latin typeface="Consolas" panose="020B0609020204030204" pitchFamily="49" charset="0"/>
              </a:rPr>
              <a:t> out = </a:t>
            </a:r>
            <a:r>
              <a:rPr lang="en-US" altLang="zh-TW" sz="1800" dirty="0" err="1">
                <a:latin typeface="Consolas" panose="020B0609020204030204" pitchFamily="49" charset="0"/>
              </a:rPr>
              <a:t>response.getWriter</a:t>
            </a:r>
            <a:r>
              <a:rPr lang="en-US" altLang="zh-TW" sz="1800" dirty="0">
                <a:latin typeface="Consolas" panose="020B0609020204030204" pitchFamily="49" charset="0"/>
              </a:rPr>
              <a:t>();</a:t>
            </a:r>
          </a:p>
          <a:p>
            <a:pPr marL="400050" lvl="1" indent="0" algn="just">
              <a:buNone/>
            </a:pPr>
            <a:r>
              <a:rPr lang="en-US" altLang="zh-TW" sz="1800" dirty="0" err="1">
                <a:latin typeface="Consolas" panose="020B0609020204030204" pitchFamily="49" charset="0"/>
              </a:rPr>
              <a:t>out.println</a:t>
            </a:r>
            <a:r>
              <a:rPr lang="en-US" altLang="zh-TW" sz="1800" dirty="0">
                <a:latin typeface="Consolas" panose="020B0609020204030204" pitchFamily="49" charset="0"/>
              </a:rPr>
              <a:t>("</a:t>
            </a:r>
            <a:r>
              <a:rPr lang="zh-TW" altLang="en-US" sz="1800" dirty="0">
                <a:latin typeface="Consolas" panose="020B0609020204030204" pitchFamily="49" charset="0"/>
              </a:rPr>
              <a:t>我們已搬新家，您的瀏覽器即將在 </a:t>
            </a:r>
            <a:r>
              <a:rPr lang="en-US" altLang="zh-TW" sz="1800" dirty="0">
                <a:latin typeface="Consolas" panose="020B0609020204030204" pitchFamily="49" charset="0"/>
              </a:rPr>
              <a:t>n </a:t>
            </a:r>
            <a:r>
              <a:rPr lang="zh-TW" altLang="en-US" sz="1800" dirty="0">
                <a:latin typeface="Consolas" panose="020B0609020204030204" pitchFamily="49" charset="0"/>
              </a:rPr>
              <a:t>秒後自動前往該網址</a:t>
            </a:r>
            <a:r>
              <a:rPr lang="en-US" altLang="zh-TW" sz="1800" dirty="0">
                <a:latin typeface="Consolas" panose="020B0609020204030204" pitchFamily="49" charset="0"/>
              </a:rPr>
              <a:t>&lt;</a:t>
            </a:r>
            <a:r>
              <a:rPr lang="en-US" altLang="zh-TW" sz="1800" dirty="0" err="1">
                <a:latin typeface="Consolas" panose="020B0609020204030204" pitchFamily="49" charset="0"/>
              </a:rPr>
              <a:t>br</a:t>
            </a:r>
            <a:r>
              <a:rPr lang="en-US" altLang="zh-TW" sz="1800" dirty="0">
                <a:latin typeface="Consolas" panose="020B0609020204030204" pitchFamily="49" charset="0"/>
              </a:rPr>
              <a:t>/&gt;");</a:t>
            </a:r>
          </a:p>
          <a:p>
            <a:pPr marL="400050" lvl="1" indent="0" algn="just">
              <a:buNone/>
            </a:pPr>
            <a:r>
              <a:rPr lang="en-US" altLang="zh-TW" sz="1800" dirty="0" err="1">
                <a:latin typeface="Consolas" panose="020B0609020204030204" pitchFamily="49" charset="0"/>
              </a:rPr>
              <a:t>out.close</a:t>
            </a:r>
            <a:r>
              <a:rPr lang="en-US" altLang="zh-TW" sz="1800" dirty="0">
                <a:latin typeface="Consolas" panose="020B0609020204030204" pitchFamily="49" charset="0"/>
              </a:rPr>
              <a:t>();</a:t>
            </a:r>
          </a:p>
        </p:txBody>
      </p:sp>
    </p:spTree>
    <p:extLst>
      <p:ext uri="{BB962C8B-B14F-4D97-AF65-F5344CB8AC3E}">
        <p14:creationId xmlns:p14="http://schemas.microsoft.com/office/powerpoint/2010/main" val="69706000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9309147" cy="1320800"/>
          </a:xfrm>
        </p:spPr>
        <p:txBody>
          <a:bodyPr/>
          <a:lstStyle/>
          <a:p>
            <a:r>
              <a:rPr lang="zh-TW" altLang="en-US" sz="3600" dirty="0"/>
              <a:t>兩個方法的差異</a:t>
            </a:r>
          </a:p>
        </p:txBody>
      </p:sp>
      <p:pic>
        <p:nvPicPr>
          <p:cNvPr id="6" name="圖片 5">
            <a:extLst>
              <a:ext uri="{FF2B5EF4-FFF2-40B4-BE49-F238E27FC236}">
                <a16:creationId xmlns:a16="http://schemas.microsoft.com/office/drawing/2014/main" id="{A5E8409D-5005-4088-96A2-D144291748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592" y="2146098"/>
            <a:ext cx="1080000" cy="1080000"/>
          </a:xfrm>
          <a:prstGeom prst="rect">
            <a:avLst/>
          </a:prstGeom>
        </p:spPr>
      </p:pic>
      <p:pic>
        <p:nvPicPr>
          <p:cNvPr id="7" name="圖片 6">
            <a:extLst>
              <a:ext uri="{FF2B5EF4-FFF2-40B4-BE49-F238E27FC236}">
                <a16:creationId xmlns:a16="http://schemas.microsoft.com/office/drawing/2014/main" id="{16BB0114-F78F-4DFA-B545-84626BF8DD8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29486" y="2147595"/>
            <a:ext cx="1076382" cy="1080000"/>
          </a:xfrm>
          <a:prstGeom prst="rect">
            <a:avLst/>
          </a:prstGeom>
        </p:spPr>
      </p:pic>
      <p:cxnSp>
        <p:nvCxnSpPr>
          <p:cNvPr id="8" name="直線單箭頭接點 7">
            <a:extLst>
              <a:ext uri="{FF2B5EF4-FFF2-40B4-BE49-F238E27FC236}">
                <a16:creationId xmlns:a16="http://schemas.microsoft.com/office/drawing/2014/main" id="{AB0B40F6-7908-4F83-958C-2587CEFF116E}"/>
              </a:ext>
            </a:extLst>
          </p:cNvPr>
          <p:cNvCxnSpPr>
            <a:cxnSpLocks/>
          </p:cNvCxnSpPr>
          <p:nvPr/>
        </p:nvCxnSpPr>
        <p:spPr>
          <a:xfrm>
            <a:off x="1774833" y="2480331"/>
            <a:ext cx="144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字方塊 9">
            <a:extLst>
              <a:ext uri="{FF2B5EF4-FFF2-40B4-BE49-F238E27FC236}">
                <a16:creationId xmlns:a16="http://schemas.microsoft.com/office/drawing/2014/main" id="{219B0FFE-2FD7-41CC-96EC-170530B5FC0C}"/>
              </a:ext>
            </a:extLst>
          </p:cNvPr>
          <p:cNvSpPr txBox="1"/>
          <p:nvPr/>
        </p:nvSpPr>
        <p:spPr>
          <a:xfrm>
            <a:off x="176861" y="1569804"/>
            <a:ext cx="1508746" cy="369332"/>
          </a:xfrm>
          <a:prstGeom prst="rect">
            <a:avLst/>
          </a:prstGeom>
          <a:noFill/>
        </p:spPr>
        <p:txBody>
          <a:bodyPr wrap="none" rtlCol="0">
            <a:spAutoFit/>
          </a:bodyPr>
          <a:lstStyle/>
          <a:p>
            <a:r>
              <a:rPr lang="zh-TW" altLang="en-US" dirty="0"/>
              <a:t>前端</a:t>
            </a:r>
            <a:r>
              <a:rPr lang="en-US" altLang="zh-TW" dirty="0"/>
              <a:t>(</a:t>
            </a:r>
            <a:r>
              <a:rPr lang="zh-TW" altLang="en-US" dirty="0"/>
              <a:t>瀏覽器</a:t>
            </a:r>
            <a:r>
              <a:rPr lang="en-US" altLang="zh-TW" dirty="0"/>
              <a:t>)</a:t>
            </a:r>
            <a:endParaRPr lang="zh-TW" altLang="en-US" dirty="0"/>
          </a:p>
        </p:txBody>
      </p:sp>
      <p:sp>
        <p:nvSpPr>
          <p:cNvPr id="11" name="文字方塊 10">
            <a:extLst>
              <a:ext uri="{FF2B5EF4-FFF2-40B4-BE49-F238E27FC236}">
                <a16:creationId xmlns:a16="http://schemas.microsoft.com/office/drawing/2014/main" id="{9B65EC2E-CCB3-407E-9B5A-27A4973C8DD8}"/>
              </a:ext>
            </a:extLst>
          </p:cNvPr>
          <p:cNvSpPr txBox="1"/>
          <p:nvPr/>
        </p:nvSpPr>
        <p:spPr>
          <a:xfrm>
            <a:off x="3783275" y="1569804"/>
            <a:ext cx="646331" cy="369332"/>
          </a:xfrm>
          <a:prstGeom prst="rect">
            <a:avLst/>
          </a:prstGeom>
          <a:noFill/>
        </p:spPr>
        <p:txBody>
          <a:bodyPr wrap="none" rtlCol="0">
            <a:spAutoFit/>
          </a:bodyPr>
          <a:lstStyle/>
          <a:p>
            <a:r>
              <a:rPr lang="zh-TW" altLang="en-US" dirty="0"/>
              <a:t>後端</a:t>
            </a:r>
          </a:p>
        </p:txBody>
      </p:sp>
      <p:cxnSp>
        <p:nvCxnSpPr>
          <p:cNvPr id="17" name="直線單箭頭接點 16">
            <a:extLst>
              <a:ext uri="{FF2B5EF4-FFF2-40B4-BE49-F238E27FC236}">
                <a16:creationId xmlns:a16="http://schemas.microsoft.com/office/drawing/2014/main" id="{FD02A6FE-9360-4D43-99F9-9C8519D113DE}"/>
              </a:ext>
            </a:extLst>
          </p:cNvPr>
          <p:cNvCxnSpPr>
            <a:cxnSpLocks/>
          </p:cNvCxnSpPr>
          <p:nvPr/>
        </p:nvCxnSpPr>
        <p:spPr>
          <a:xfrm flipV="1">
            <a:off x="4503179" y="3428998"/>
            <a:ext cx="0" cy="144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9" name="圖片 18">
            <a:extLst>
              <a:ext uri="{FF2B5EF4-FFF2-40B4-BE49-F238E27FC236}">
                <a16:creationId xmlns:a16="http://schemas.microsoft.com/office/drawing/2014/main" id="{F55F07EA-1573-4320-8A86-CFBBDE6A7A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5868" y="5154489"/>
            <a:ext cx="1080000" cy="1080000"/>
          </a:xfrm>
          <a:prstGeom prst="rect">
            <a:avLst/>
          </a:prstGeom>
        </p:spPr>
      </p:pic>
      <p:cxnSp>
        <p:nvCxnSpPr>
          <p:cNvPr id="20" name="直線單箭頭接點 19">
            <a:extLst>
              <a:ext uri="{FF2B5EF4-FFF2-40B4-BE49-F238E27FC236}">
                <a16:creationId xmlns:a16="http://schemas.microsoft.com/office/drawing/2014/main" id="{6747E253-22CC-49C0-9C73-AFA7B23571E8}"/>
              </a:ext>
            </a:extLst>
          </p:cNvPr>
          <p:cNvCxnSpPr>
            <a:cxnSpLocks/>
          </p:cNvCxnSpPr>
          <p:nvPr/>
        </p:nvCxnSpPr>
        <p:spPr>
          <a:xfrm flipH="1">
            <a:off x="1723296" y="2924454"/>
            <a:ext cx="1514485" cy="181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文字方塊 26">
            <a:extLst>
              <a:ext uri="{FF2B5EF4-FFF2-40B4-BE49-F238E27FC236}">
                <a16:creationId xmlns:a16="http://schemas.microsoft.com/office/drawing/2014/main" id="{652B0BA8-08B8-446F-87D2-BCC883642AA9}"/>
              </a:ext>
            </a:extLst>
          </p:cNvPr>
          <p:cNvSpPr txBox="1"/>
          <p:nvPr/>
        </p:nvSpPr>
        <p:spPr>
          <a:xfrm>
            <a:off x="4605868" y="4006376"/>
            <a:ext cx="1109599" cy="369332"/>
          </a:xfrm>
          <a:prstGeom prst="rect">
            <a:avLst/>
          </a:prstGeom>
          <a:noFill/>
        </p:spPr>
        <p:txBody>
          <a:bodyPr wrap="none" rtlCol="0">
            <a:spAutoFit/>
          </a:bodyPr>
          <a:lstStyle/>
          <a:p>
            <a:r>
              <a:rPr lang="en-US" altLang="zh-TW" dirty="0"/>
              <a:t>include()</a:t>
            </a:r>
            <a:endParaRPr lang="zh-TW" altLang="en-US" dirty="0"/>
          </a:p>
        </p:txBody>
      </p:sp>
      <p:sp>
        <p:nvSpPr>
          <p:cNvPr id="28" name="文字方塊 27">
            <a:extLst>
              <a:ext uri="{FF2B5EF4-FFF2-40B4-BE49-F238E27FC236}">
                <a16:creationId xmlns:a16="http://schemas.microsoft.com/office/drawing/2014/main" id="{D1DEA53D-A888-44F2-8CAC-772CBFBBCD88}"/>
              </a:ext>
            </a:extLst>
          </p:cNvPr>
          <p:cNvSpPr txBox="1"/>
          <p:nvPr/>
        </p:nvSpPr>
        <p:spPr>
          <a:xfrm>
            <a:off x="2364486" y="4029318"/>
            <a:ext cx="1164101" cy="369332"/>
          </a:xfrm>
          <a:prstGeom prst="rect">
            <a:avLst/>
          </a:prstGeom>
          <a:noFill/>
        </p:spPr>
        <p:txBody>
          <a:bodyPr wrap="none" rtlCol="0">
            <a:spAutoFit/>
          </a:bodyPr>
          <a:lstStyle/>
          <a:p>
            <a:r>
              <a:rPr lang="en-US" altLang="zh-TW" dirty="0"/>
              <a:t>forward()</a:t>
            </a:r>
            <a:endParaRPr lang="zh-TW" altLang="en-US" dirty="0"/>
          </a:p>
        </p:txBody>
      </p:sp>
      <p:cxnSp>
        <p:nvCxnSpPr>
          <p:cNvPr id="30" name="直線單箭頭接點 29">
            <a:extLst>
              <a:ext uri="{FF2B5EF4-FFF2-40B4-BE49-F238E27FC236}">
                <a16:creationId xmlns:a16="http://schemas.microsoft.com/office/drawing/2014/main" id="{6E2F8A51-5F86-42F7-8312-92B19D9619BE}"/>
              </a:ext>
            </a:extLst>
          </p:cNvPr>
          <p:cNvCxnSpPr>
            <a:cxnSpLocks/>
          </p:cNvCxnSpPr>
          <p:nvPr/>
        </p:nvCxnSpPr>
        <p:spPr>
          <a:xfrm>
            <a:off x="3626574" y="3428998"/>
            <a:ext cx="0" cy="144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32C08A11-E0D7-42E4-BB25-972DA19AA815}"/>
              </a:ext>
            </a:extLst>
          </p:cNvPr>
          <p:cNvSpPr txBox="1"/>
          <p:nvPr/>
        </p:nvSpPr>
        <p:spPr>
          <a:xfrm>
            <a:off x="3822548" y="3964332"/>
            <a:ext cx="567784" cy="369332"/>
          </a:xfrm>
          <a:prstGeom prst="rect">
            <a:avLst/>
          </a:prstGeom>
          <a:noFill/>
        </p:spPr>
        <p:txBody>
          <a:bodyPr wrap="none" rtlCol="0">
            <a:spAutoFit/>
          </a:bodyPr>
          <a:lstStyle/>
          <a:p>
            <a:r>
              <a:rPr lang="en-US" altLang="zh-TW" dirty="0"/>
              <a:t>(or)</a:t>
            </a:r>
            <a:endParaRPr lang="zh-TW" altLang="en-US" dirty="0"/>
          </a:p>
        </p:txBody>
      </p:sp>
      <p:sp>
        <p:nvSpPr>
          <p:cNvPr id="32" name="文字方塊 31">
            <a:extLst>
              <a:ext uri="{FF2B5EF4-FFF2-40B4-BE49-F238E27FC236}">
                <a16:creationId xmlns:a16="http://schemas.microsoft.com/office/drawing/2014/main" id="{FC01ECAC-855D-403F-82A4-C378AAE87AB9}"/>
              </a:ext>
            </a:extLst>
          </p:cNvPr>
          <p:cNvSpPr txBox="1"/>
          <p:nvPr/>
        </p:nvSpPr>
        <p:spPr>
          <a:xfrm>
            <a:off x="1672818" y="1961432"/>
            <a:ext cx="1615442" cy="369332"/>
          </a:xfrm>
          <a:prstGeom prst="rect">
            <a:avLst/>
          </a:prstGeom>
          <a:noFill/>
        </p:spPr>
        <p:txBody>
          <a:bodyPr wrap="none" rtlCol="0">
            <a:spAutoFit/>
          </a:bodyPr>
          <a:lstStyle/>
          <a:p>
            <a:r>
              <a:rPr lang="en-US" altLang="zh-TW" dirty="0"/>
              <a:t>HTTP</a:t>
            </a:r>
            <a:r>
              <a:rPr lang="zh-TW" altLang="en-US" dirty="0"/>
              <a:t> </a:t>
            </a:r>
            <a:r>
              <a:rPr lang="en-US" altLang="zh-TW" dirty="0"/>
              <a:t>Request</a:t>
            </a:r>
            <a:endParaRPr lang="zh-TW" altLang="en-US" dirty="0"/>
          </a:p>
        </p:txBody>
      </p:sp>
      <p:sp>
        <p:nvSpPr>
          <p:cNvPr id="33" name="文字方塊 32">
            <a:extLst>
              <a:ext uri="{FF2B5EF4-FFF2-40B4-BE49-F238E27FC236}">
                <a16:creationId xmlns:a16="http://schemas.microsoft.com/office/drawing/2014/main" id="{C1CCDFBC-BF4C-4331-8B86-D586C5B591B2}"/>
              </a:ext>
            </a:extLst>
          </p:cNvPr>
          <p:cNvSpPr txBox="1"/>
          <p:nvPr/>
        </p:nvSpPr>
        <p:spPr>
          <a:xfrm>
            <a:off x="1454163" y="3457846"/>
            <a:ext cx="1740476" cy="369332"/>
          </a:xfrm>
          <a:prstGeom prst="rect">
            <a:avLst/>
          </a:prstGeom>
          <a:noFill/>
        </p:spPr>
        <p:txBody>
          <a:bodyPr wrap="none" rtlCol="0">
            <a:spAutoFit/>
          </a:bodyPr>
          <a:lstStyle/>
          <a:p>
            <a:r>
              <a:rPr lang="en-US" altLang="zh-TW" dirty="0"/>
              <a:t>HTTP</a:t>
            </a:r>
            <a:r>
              <a:rPr lang="zh-TW" altLang="en-US" dirty="0"/>
              <a:t> </a:t>
            </a:r>
            <a:r>
              <a:rPr lang="en-US" altLang="zh-TW" dirty="0"/>
              <a:t>Response</a:t>
            </a:r>
            <a:endParaRPr lang="zh-TW" altLang="en-US" dirty="0"/>
          </a:p>
        </p:txBody>
      </p:sp>
      <p:pic>
        <p:nvPicPr>
          <p:cNvPr id="34" name="圖片 33">
            <a:extLst>
              <a:ext uri="{FF2B5EF4-FFF2-40B4-BE49-F238E27FC236}">
                <a16:creationId xmlns:a16="http://schemas.microsoft.com/office/drawing/2014/main" id="{6DA7BE14-C170-4E63-ABFB-9C21AD55F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4051" y="2310127"/>
            <a:ext cx="1080000" cy="1080000"/>
          </a:xfrm>
          <a:prstGeom prst="rect">
            <a:avLst/>
          </a:prstGeom>
        </p:spPr>
      </p:pic>
      <p:pic>
        <p:nvPicPr>
          <p:cNvPr id="35" name="圖片 34">
            <a:extLst>
              <a:ext uri="{FF2B5EF4-FFF2-40B4-BE49-F238E27FC236}">
                <a16:creationId xmlns:a16="http://schemas.microsoft.com/office/drawing/2014/main" id="{55B5F1EF-6515-47F4-A2C8-592078279AE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61945" y="2311624"/>
            <a:ext cx="1076382" cy="1080000"/>
          </a:xfrm>
          <a:prstGeom prst="rect">
            <a:avLst/>
          </a:prstGeom>
        </p:spPr>
      </p:pic>
      <p:cxnSp>
        <p:nvCxnSpPr>
          <p:cNvPr id="36" name="直線單箭頭接點 35">
            <a:extLst>
              <a:ext uri="{FF2B5EF4-FFF2-40B4-BE49-F238E27FC236}">
                <a16:creationId xmlns:a16="http://schemas.microsoft.com/office/drawing/2014/main" id="{290CEA56-5F46-40B8-98DC-DEC1BBEF6EB7}"/>
              </a:ext>
            </a:extLst>
          </p:cNvPr>
          <p:cNvCxnSpPr>
            <a:cxnSpLocks/>
          </p:cNvCxnSpPr>
          <p:nvPr/>
        </p:nvCxnSpPr>
        <p:spPr>
          <a:xfrm>
            <a:off x="7907292" y="2644360"/>
            <a:ext cx="144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文字方塊 36">
            <a:extLst>
              <a:ext uri="{FF2B5EF4-FFF2-40B4-BE49-F238E27FC236}">
                <a16:creationId xmlns:a16="http://schemas.microsoft.com/office/drawing/2014/main" id="{9945C165-92E0-4A29-A0B1-1578279EF79C}"/>
              </a:ext>
            </a:extLst>
          </p:cNvPr>
          <p:cNvSpPr txBox="1"/>
          <p:nvPr/>
        </p:nvSpPr>
        <p:spPr>
          <a:xfrm>
            <a:off x="6309320" y="1733833"/>
            <a:ext cx="1508746" cy="369332"/>
          </a:xfrm>
          <a:prstGeom prst="rect">
            <a:avLst/>
          </a:prstGeom>
          <a:noFill/>
        </p:spPr>
        <p:txBody>
          <a:bodyPr wrap="none" rtlCol="0">
            <a:spAutoFit/>
          </a:bodyPr>
          <a:lstStyle/>
          <a:p>
            <a:r>
              <a:rPr lang="zh-TW" altLang="en-US" dirty="0"/>
              <a:t>前端</a:t>
            </a:r>
            <a:r>
              <a:rPr lang="en-US" altLang="zh-TW" dirty="0"/>
              <a:t>(</a:t>
            </a:r>
            <a:r>
              <a:rPr lang="zh-TW" altLang="en-US" dirty="0"/>
              <a:t>瀏覽器</a:t>
            </a:r>
            <a:r>
              <a:rPr lang="en-US" altLang="zh-TW" dirty="0"/>
              <a:t>)</a:t>
            </a:r>
            <a:endParaRPr lang="zh-TW" altLang="en-US" dirty="0"/>
          </a:p>
        </p:txBody>
      </p:sp>
      <p:sp>
        <p:nvSpPr>
          <p:cNvPr id="38" name="文字方塊 37">
            <a:extLst>
              <a:ext uri="{FF2B5EF4-FFF2-40B4-BE49-F238E27FC236}">
                <a16:creationId xmlns:a16="http://schemas.microsoft.com/office/drawing/2014/main" id="{E888E3C5-575A-4367-93AA-02B033434B44}"/>
              </a:ext>
            </a:extLst>
          </p:cNvPr>
          <p:cNvSpPr txBox="1"/>
          <p:nvPr/>
        </p:nvSpPr>
        <p:spPr>
          <a:xfrm>
            <a:off x="9915734" y="1733833"/>
            <a:ext cx="646331" cy="369332"/>
          </a:xfrm>
          <a:prstGeom prst="rect">
            <a:avLst/>
          </a:prstGeom>
          <a:noFill/>
        </p:spPr>
        <p:txBody>
          <a:bodyPr wrap="none" rtlCol="0">
            <a:spAutoFit/>
          </a:bodyPr>
          <a:lstStyle/>
          <a:p>
            <a:r>
              <a:rPr lang="zh-TW" altLang="en-US" dirty="0"/>
              <a:t>後端</a:t>
            </a:r>
          </a:p>
        </p:txBody>
      </p:sp>
      <p:pic>
        <p:nvPicPr>
          <p:cNvPr id="40" name="圖片 39">
            <a:extLst>
              <a:ext uri="{FF2B5EF4-FFF2-40B4-BE49-F238E27FC236}">
                <a16:creationId xmlns:a16="http://schemas.microsoft.com/office/drawing/2014/main" id="{87C51738-E1C0-4E40-A56E-AB579A933E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56187" y="5122594"/>
            <a:ext cx="1080000" cy="1080000"/>
          </a:xfrm>
          <a:prstGeom prst="rect">
            <a:avLst/>
          </a:prstGeom>
        </p:spPr>
      </p:pic>
      <p:cxnSp>
        <p:nvCxnSpPr>
          <p:cNvPr id="41" name="直線單箭頭接點 40">
            <a:extLst>
              <a:ext uri="{FF2B5EF4-FFF2-40B4-BE49-F238E27FC236}">
                <a16:creationId xmlns:a16="http://schemas.microsoft.com/office/drawing/2014/main" id="{F528A95B-56D9-4461-B507-67E5208CF2D5}"/>
              </a:ext>
            </a:extLst>
          </p:cNvPr>
          <p:cNvCxnSpPr>
            <a:cxnSpLocks/>
          </p:cNvCxnSpPr>
          <p:nvPr/>
        </p:nvCxnSpPr>
        <p:spPr>
          <a:xfrm flipH="1">
            <a:off x="7892998" y="2933505"/>
            <a:ext cx="143999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文字方塊 45">
            <a:extLst>
              <a:ext uri="{FF2B5EF4-FFF2-40B4-BE49-F238E27FC236}">
                <a16:creationId xmlns:a16="http://schemas.microsoft.com/office/drawing/2014/main" id="{702B55AF-1823-4066-826C-B7D9DA4FF031}"/>
              </a:ext>
            </a:extLst>
          </p:cNvPr>
          <p:cNvSpPr txBox="1"/>
          <p:nvPr/>
        </p:nvSpPr>
        <p:spPr>
          <a:xfrm>
            <a:off x="7805277" y="2125461"/>
            <a:ext cx="1907189" cy="369332"/>
          </a:xfrm>
          <a:prstGeom prst="rect">
            <a:avLst/>
          </a:prstGeom>
          <a:noFill/>
        </p:spPr>
        <p:txBody>
          <a:bodyPr wrap="none" rtlCol="0">
            <a:spAutoFit/>
          </a:bodyPr>
          <a:lstStyle/>
          <a:p>
            <a:r>
              <a:rPr lang="en-US" altLang="zh-TW" dirty="0"/>
              <a:t>HTTP</a:t>
            </a:r>
            <a:r>
              <a:rPr lang="zh-TW" altLang="en-US" dirty="0"/>
              <a:t> </a:t>
            </a:r>
            <a:r>
              <a:rPr lang="en-US" altLang="zh-TW" dirty="0"/>
              <a:t>Request(1)</a:t>
            </a:r>
            <a:endParaRPr lang="zh-TW" altLang="en-US" dirty="0"/>
          </a:p>
        </p:txBody>
      </p:sp>
      <p:sp>
        <p:nvSpPr>
          <p:cNvPr id="47" name="文字方塊 46">
            <a:extLst>
              <a:ext uri="{FF2B5EF4-FFF2-40B4-BE49-F238E27FC236}">
                <a16:creationId xmlns:a16="http://schemas.microsoft.com/office/drawing/2014/main" id="{F201F7C2-CE24-4C93-9E87-CE6EAEB60356}"/>
              </a:ext>
            </a:extLst>
          </p:cNvPr>
          <p:cNvSpPr txBox="1"/>
          <p:nvPr/>
        </p:nvSpPr>
        <p:spPr>
          <a:xfrm>
            <a:off x="7739142" y="3080779"/>
            <a:ext cx="2032223" cy="369332"/>
          </a:xfrm>
          <a:prstGeom prst="rect">
            <a:avLst/>
          </a:prstGeom>
          <a:noFill/>
        </p:spPr>
        <p:txBody>
          <a:bodyPr wrap="none" rtlCol="0">
            <a:spAutoFit/>
          </a:bodyPr>
          <a:lstStyle/>
          <a:p>
            <a:r>
              <a:rPr lang="en-US" altLang="zh-TW" dirty="0"/>
              <a:t>HTTP</a:t>
            </a:r>
            <a:r>
              <a:rPr lang="zh-TW" altLang="en-US" dirty="0"/>
              <a:t> </a:t>
            </a:r>
            <a:r>
              <a:rPr lang="en-US" altLang="zh-TW" dirty="0"/>
              <a:t>Response(1)</a:t>
            </a:r>
            <a:endParaRPr lang="zh-TW" altLang="en-US" dirty="0"/>
          </a:p>
        </p:txBody>
      </p:sp>
      <p:sp>
        <p:nvSpPr>
          <p:cNvPr id="48" name="文字方塊 47">
            <a:extLst>
              <a:ext uri="{FF2B5EF4-FFF2-40B4-BE49-F238E27FC236}">
                <a16:creationId xmlns:a16="http://schemas.microsoft.com/office/drawing/2014/main" id="{702C8AFB-73B7-4B3E-A70E-2641F0302654}"/>
              </a:ext>
            </a:extLst>
          </p:cNvPr>
          <p:cNvSpPr txBox="1"/>
          <p:nvPr/>
        </p:nvSpPr>
        <p:spPr>
          <a:xfrm>
            <a:off x="1061997" y="799611"/>
            <a:ext cx="3471078" cy="369332"/>
          </a:xfrm>
          <a:prstGeom prst="rect">
            <a:avLst/>
          </a:prstGeom>
          <a:noFill/>
        </p:spPr>
        <p:txBody>
          <a:bodyPr wrap="none" rtlCol="0">
            <a:spAutoFit/>
          </a:bodyPr>
          <a:lstStyle/>
          <a:p>
            <a:r>
              <a:rPr lang="en-US" altLang="zh-TW" sz="1800" dirty="0" err="1"/>
              <a:t>request.getRequestDispatcher</a:t>
            </a:r>
            <a:r>
              <a:rPr lang="en-US" altLang="zh-TW" sz="1800" dirty="0"/>
              <a:t>()</a:t>
            </a:r>
            <a:endParaRPr lang="zh-TW" altLang="en-US" dirty="0"/>
          </a:p>
        </p:txBody>
      </p:sp>
      <p:sp>
        <p:nvSpPr>
          <p:cNvPr id="49" name="文字方塊 48">
            <a:extLst>
              <a:ext uri="{FF2B5EF4-FFF2-40B4-BE49-F238E27FC236}">
                <a16:creationId xmlns:a16="http://schemas.microsoft.com/office/drawing/2014/main" id="{59D4AF38-D5B7-4A0E-84D4-9026833B57B9}"/>
              </a:ext>
            </a:extLst>
          </p:cNvPr>
          <p:cNvSpPr txBox="1"/>
          <p:nvPr/>
        </p:nvSpPr>
        <p:spPr>
          <a:xfrm>
            <a:off x="7509514" y="800811"/>
            <a:ext cx="2688813" cy="369332"/>
          </a:xfrm>
          <a:prstGeom prst="rect">
            <a:avLst/>
          </a:prstGeom>
          <a:noFill/>
        </p:spPr>
        <p:txBody>
          <a:bodyPr wrap="none" rtlCol="0">
            <a:spAutoFit/>
          </a:bodyPr>
          <a:lstStyle/>
          <a:p>
            <a:r>
              <a:rPr lang="en-US" altLang="zh-TW" sz="1800" dirty="0" err="1"/>
              <a:t>response.sendRedirect</a:t>
            </a:r>
            <a:r>
              <a:rPr lang="en-US" altLang="zh-TW" sz="1800" dirty="0"/>
              <a:t>()</a:t>
            </a:r>
            <a:endParaRPr lang="zh-TW" altLang="en-US" dirty="0"/>
          </a:p>
        </p:txBody>
      </p:sp>
      <p:cxnSp>
        <p:nvCxnSpPr>
          <p:cNvPr id="50" name="直線單箭頭接點 49">
            <a:extLst>
              <a:ext uri="{FF2B5EF4-FFF2-40B4-BE49-F238E27FC236}">
                <a16:creationId xmlns:a16="http://schemas.microsoft.com/office/drawing/2014/main" id="{26342569-6CB9-408B-B2FE-6F6849EF524D}"/>
              </a:ext>
            </a:extLst>
          </p:cNvPr>
          <p:cNvCxnSpPr>
            <a:cxnSpLocks/>
          </p:cNvCxnSpPr>
          <p:nvPr/>
        </p:nvCxnSpPr>
        <p:spPr>
          <a:xfrm>
            <a:off x="8125625" y="3913002"/>
            <a:ext cx="1080000" cy="108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a:extLst>
              <a:ext uri="{FF2B5EF4-FFF2-40B4-BE49-F238E27FC236}">
                <a16:creationId xmlns:a16="http://schemas.microsoft.com/office/drawing/2014/main" id="{DA7B9F54-611F-4D73-81BE-ECAB2ECA8009}"/>
              </a:ext>
            </a:extLst>
          </p:cNvPr>
          <p:cNvCxnSpPr>
            <a:cxnSpLocks/>
          </p:cNvCxnSpPr>
          <p:nvPr/>
        </p:nvCxnSpPr>
        <p:spPr>
          <a:xfrm rot="10800000">
            <a:off x="7876187" y="4191042"/>
            <a:ext cx="1080000" cy="108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7F287CC4-002B-4F38-A7A8-DED35E219CCC}"/>
              </a:ext>
            </a:extLst>
          </p:cNvPr>
          <p:cNvSpPr txBox="1"/>
          <p:nvPr/>
        </p:nvSpPr>
        <p:spPr>
          <a:xfrm>
            <a:off x="8665625" y="4042594"/>
            <a:ext cx="1907189" cy="369332"/>
          </a:xfrm>
          <a:prstGeom prst="rect">
            <a:avLst/>
          </a:prstGeom>
          <a:noFill/>
        </p:spPr>
        <p:txBody>
          <a:bodyPr wrap="none" rtlCol="0">
            <a:spAutoFit/>
          </a:bodyPr>
          <a:lstStyle/>
          <a:p>
            <a:r>
              <a:rPr lang="en-US" altLang="zh-TW" dirty="0"/>
              <a:t>HTTP</a:t>
            </a:r>
            <a:r>
              <a:rPr lang="zh-TW" altLang="en-US" dirty="0"/>
              <a:t> </a:t>
            </a:r>
            <a:r>
              <a:rPr lang="en-US" altLang="zh-TW" dirty="0"/>
              <a:t>Request(2)</a:t>
            </a:r>
            <a:endParaRPr lang="zh-TW" altLang="en-US" dirty="0"/>
          </a:p>
        </p:txBody>
      </p:sp>
      <p:sp>
        <p:nvSpPr>
          <p:cNvPr id="56" name="文字方塊 55">
            <a:extLst>
              <a:ext uri="{FF2B5EF4-FFF2-40B4-BE49-F238E27FC236}">
                <a16:creationId xmlns:a16="http://schemas.microsoft.com/office/drawing/2014/main" id="{587DA8DE-33D7-4470-BDAC-5C9FBB1448B5}"/>
              </a:ext>
            </a:extLst>
          </p:cNvPr>
          <p:cNvSpPr txBox="1"/>
          <p:nvPr/>
        </p:nvSpPr>
        <p:spPr>
          <a:xfrm>
            <a:off x="6371293" y="4808336"/>
            <a:ext cx="2032223" cy="369332"/>
          </a:xfrm>
          <a:prstGeom prst="rect">
            <a:avLst/>
          </a:prstGeom>
          <a:noFill/>
        </p:spPr>
        <p:txBody>
          <a:bodyPr wrap="none" rtlCol="0">
            <a:spAutoFit/>
          </a:bodyPr>
          <a:lstStyle/>
          <a:p>
            <a:r>
              <a:rPr lang="en-US" altLang="zh-TW" dirty="0"/>
              <a:t>HTTP</a:t>
            </a:r>
            <a:r>
              <a:rPr lang="zh-TW" altLang="en-US" dirty="0"/>
              <a:t> </a:t>
            </a:r>
            <a:r>
              <a:rPr lang="en-US" altLang="zh-TW" dirty="0"/>
              <a:t>Response(2)</a:t>
            </a:r>
            <a:endParaRPr lang="zh-TW" altLang="en-US" dirty="0"/>
          </a:p>
        </p:txBody>
      </p:sp>
    </p:spTree>
    <p:extLst>
      <p:ext uri="{BB962C8B-B14F-4D97-AF65-F5344CB8AC3E}">
        <p14:creationId xmlns:p14="http://schemas.microsoft.com/office/powerpoint/2010/main" val="18386286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E208C0-E806-498B-AB05-FDEEAE0FF1EC}"/>
              </a:ext>
            </a:extLst>
          </p:cNvPr>
          <p:cNvSpPr>
            <a:spLocks noGrp="1"/>
          </p:cNvSpPr>
          <p:nvPr>
            <p:ph type="ctrTitle"/>
          </p:nvPr>
        </p:nvSpPr>
        <p:spPr>
          <a:xfrm>
            <a:off x="263894" y="1849063"/>
            <a:ext cx="10421229" cy="2653836"/>
          </a:xfrm>
        </p:spPr>
        <p:txBody>
          <a:bodyPr>
            <a:normAutofit/>
          </a:bodyPr>
          <a:lstStyle/>
          <a:p>
            <a:pPr algn="ctr"/>
            <a:r>
              <a:rPr lang="zh-TW" altLang="en-US" dirty="0"/>
              <a:t>第六章</a:t>
            </a:r>
            <a:br>
              <a:rPr lang="en-US" altLang="zh-TW" sz="5400" dirty="0"/>
            </a:br>
            <a:r>
              <a:rPr lang="zh-TW" altLang="en-US" sz="5400" dirty="0"/>
              <a:t>動態網頁程式基本應用</a:t>
            </a:r>
            <a:br>
              <a:rPr lang="en-US" altLang="zh-TW" sz="5400" dirty="0"/>
            </a:br>
            <a:r>
              <a:rPr lang="zh-TW" altLang="en-US" sz="5400" dirty="0"/>
              <a:t>檔案上傳基礎</a:t>
            </a:r>
            <a:endParaRPr lang="zh-TW" altLang="en-US" b="1" dirty="0"/>
          </a:p>
        </p:txBody>
      </p:sp>
    </p:spTree>
    <p:extLst>
      <p:ext uri="{BB962C8B-B14F-4D97-AF65-F5344CB8AC3E}">
        <p14:creationId xmlns:p14="http://schemas.microsoft.com/office/powerpoint/2010/main" val="39338922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9309147" cy="1320800"/>
          </a:xfrm>
        </p:spPr>
        <p:txBody>
          <a:bodyPr/>
          <a:lstStyle/>
          <a:p>
            <a:r>
              <a:rPr lang="en-US" altLang="zh-TW" sz="3600" dirty="0"/>
              <a:t>6-1 </a:t>
            </a:r>
            <a:r>
              <a:rPr lang="en-US" altLang="zh-TW" dirty="0"/>
              <a:t>Servlet File Upload(</a:t>
            </a:r>
            <a:r>
              <a:rPr lang="zh-TW" altLang="en-US" dirty="0"/>
              <a:t>檔案上傳</a:t>
            </a:r>
            <a:r>
              <a:rPr lang="en-US" altLang="zh-TW" dirty="0"/>
              <a:t>)</a:t>
            </a:r>
            <a:r>
              <a:rPr lang="zh-TW" altLang="en-US" dirty="0"/>
              <a:t>簡介</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74753" y="844435"/>
            <a:ext cx="10285192" cy="4807002"/>
          </a:xfrm>
        </p:spPr>
        <p:txBody>
          <a:bodyPr>
            <a:normAutofit/>
          </a:bodyPr>
          <a:lstStyle/>
          <a:p>
            <a:pPr algn="just"/>
            <a:r>
              <a:rPr lang="en-US" altLang="zh-TW" sz="2000" dirty="0"/>
              <a:t>Servlet3.0</a:t>
            </a:r>
            <a:r>
              <a:rPr lang="zh-TW" altLang="en-US" sz="2000" dirty="0"/>
              <a:t>開始支援上傳機制，新增了</a:t>
            </a:r>
            <a:r>
              <a:rPr lang="en-US" altLang="zh-TW" sz="2000" dirty="0"/>
              <a:t>Part</a:t>
            </a:r>
            <a:r>
              <a:rPr lang="zh-TW" altLang="en-US" sz="2000" dirty="0"/>
              <a:t>類別，提供處理檔案上傳的機制。</a:t>
            </a:r>
          </a:p>
          <a:p>
            <a:pPr algn="just"/>
            <a:r>
              <a:rPr lang="zh-TW" altLang="en-US" sz="2000" dirty="0"/>
              <a:t>可透過</a:t>
            </a:r>
            <a:r>
              <a:rPr lang="en-US" altLang="zh-TW" sz="2000" dirty="0" err="1"/>
              <a:t>HttpServletRequest</a:t>
            </a:r>
            <a:r>
              <a:rPr lang="zh-TW" altLang="en-US" sz="2000" dirty="0"/>
              <a:t>介面的</a:t>
            </a:r>
            <a:r>
              <a:rPr lang="en-US" altLang="zh-TW" sz="2000" dirty="0" err="1"/>
              <a:t>getPart</a:t>
            </a:r>
            <a:r>
              <a:rPr lang="en-US" altLang="zh-TW" sz="2000" dirty="0"/>
              <a:t>()</a:t>
            </a:r>
            <a:r>
              <a:rPr lang="zh-TW" altLang="en-US" sz="2000" dirty="0"/>
              <a:t>方法取得</a:t>
            </a:r>
            <a:r>
              <a:rPr lang="en-US" altLang="zh-TW" sz="2000" dirty="0"/>
              <a:t>Part</a:t>
            </a:r>
            <a:r>
              <a:rPr lang="zh-TW" altLang="en-US" sz="2000" dirty="0"/>
              <a:t>物件實體</a:t>
            </a:r>
          </a:p>
          <a:p>
            <a:pPr algn="just"/>
            <a:r>
              <a:rPr lang="zh-TW" altLang="en-US" sz="2000" dirty="0"/>
              <a:t>定義在</a:t>
            </a:r>
            <a:r>
              <a:rPr lang="en-US" altLang="zh-TW" sz="2000" dirty="0" err="1"/>
              <a:t>javax.servlet.http</a:t>
            </a:r>
            <a:r>
              <a:rPr lang="en-US" altLang="zh-TW" sz="2000" dirty="0"/>
              <a:t> package</a:t>
            </a:r>
          </a:p>
          <a:p>
            <a:pPr algn="just"/>
            <a:r>
              <a:rPr lang="zh-TW" altLang="en-US" sz="2000" dirty="0"/>
              <a:t>須設定</a:t>
            </a:r>
            <a:r>
              <a:rPr lang="en-US" altLang="zh-TW" sz="2000" dirty="0" err="1"/>
              <a:t>MultipartConfig</a:t>
            </a:r>
            <a:r>
              <a:rPr lang="en-US" altLang="zh-TW" sz="2000" dirty="0"/>
              <a:t>(</a:t>
            </a:r>
            <a:r>
              <a:rPr lang="zh-TW" altLang="en-US" sz="2000" dirty="0"/>
              <a:t>使用</a:t>
            </a:r>
            <a:r>
              <a:rPr lang="en-US" altLang="zh-TW" sz="2000" dirty="0"/>
              <a:t>xml</a:t>
            </a:r>
            <a:r>
              <a:rPr lang="zh-TW" altLang="en-US" sz="2000" dirty="0"/>
              <a:t>或標註的方式皆可</a:t>
            </a:r>
            <a:r>
              <a:rPr lang="en-US" altLang="zh-TW" sz="2000" dirty="0"/>
              <a:t>)</a:t>
            </a:r>
            <a:r>
              <a:rPr lang="zh-TW" altLang="en-US" sz="2000" dirty="0"/>
              <a:t>，否則會拋出</a:t>
            </a:r>
            <a:r>
              <a:rPr lang="en-US" altLang="zh-TW" sz="2000" dirty="0" err="1"/>
              <a:t>IllegalStateException</a:t>
            </a:r>
            <a:endParaRPr lang="en-US" altLang="zh-TW" sz="2000" dirty="0"/>
          </a:p>
          <a:p>
            <a:pPr marL="457200" lvl="1" indent="0" algn="just">
              <a:buNone/>
            </a:pPr>
            <a:r>
              <a:rPr lang="en-US" altLang="zh-TW" sz="2000" dirty="0" err="1"/>
              <a:t>java.lang.IllegalStateException</a:t>
            </a:r>
            <a:r>
              <a:rPr lang="en-US" altLang="zh-TW" sz="2000" dirty="0"/>
              <a:t>: </a:t>
            </a:r>
          </a:p>
          <a:p>
            <a:pPr marL="457200" lvl="1" indent="0" algn="just">
              <a:buNone/>
            </a:pPr>
            <a:r>
              <a:rPr lang="en-US" altLang="zh-TW" sz="2000" dirty="0"/>
              <a:t>Unable to process parts as no multi-part configuration has been provided</a:t>
            </a:r>
          </a:p>
          <a:p>
            <a:pPr marL="457200" lvl="1" indent="0" algn="just">
              <a:buNone/>
            </a:pPr>
            <a:endParaRPr lang="en-US" altLang="zh-TW" sz="2000" dirty="0"/>
          </a:p>
          <a:p>
            <a:pPr marL="0" indent="0" algn="just">
              <a:buNone/>
            </a:pPr>
            <a:r>
              <a:rPr lang="en-US" altLang="zh-TW" sz="2000" dirty="0"/>
              <a:t>Servlet File Upload(</a:t>
            </a:r>
            <a:r>
              <a:rPr lang="zh-TW" altLang="en-US" sz="2000" dirty="0"/>
              <a:t>檔案上傳</a:t>
            </a:r>
            <a:r>
              <a:rPr lang="en-US" altLang="zh-TW" sz="2000" dirty="0"/>
              <a:t>)</a:t>
            </a:r>
            <a:r>
              <a:rPr lang="zh-TW" altLang="en-US" sz="2000" dirty="0"/>
              <a:t>的建立方式</a:t>
            </a:r>
            <a:r>
              <a:rPr lang="en-US" altLang="zh-TW" sz="2000" dirty="0"/>
              <a:t>:</a:t>
            </a:r>
          </a:p>
          <a:p>
            <a:pPr algn="just"/>
            <a:r>
              <a:rPr lang="en-US" altLang="zh-TW" sz="2000" dirty="0"/>
              <a:t>1. form</a:t>
            </a:r>
            <a:r>
              <a:rPr lang="zh-TW" altLang="en-US" sz="2000" dirty="0"/>
              <a:t>表單上傳檔案以</a:t>
            </a:r>
            <a:r>
              <a:rPr lang="en-US" altLang="zh-TW" sz="2000" dirty="0"/>
              <a:t>POST</a:t>
            </a:r>
            <a:r>
              <a:rPr lang="zh-TW" altLang="en-US" sz="2000" dirty="0"/>
              <a:t>方法傳送</a:t>
            </a:r>
          </a:p>
          <a:p>
            <a:pPr algn="just"/>
            <a:r>
              <a:rPr lang="en-US" altLang="zh-TW" sz="2000" dirty="0"/>
              <a:t>2. form</a:t>
            </a:r>
            <a:r>
              <a:rPr lang="zh-TW" altLang="en-US" sz="2000" dirty="0"/>
              <a:t>表單的</a:t>
            </a:r>
            <a:r>
              <a:rPr lang="en-US" altLang="zh-TW" sz="2000" dirty="0" err="1"/>
              <a:t>enctype</a:t>
            </a:r>
            <a:r>
              <a:rPr lang="zh-TW" altLang="en-US" sz="2000" dirty="0"/>
              <a:t>為</a:t>
            </a:r>
            <a:r>
              <a:rPr lang="en-US" altLang="zh-TW" sz="2000" dirty="0"/>
              <a:t>"multipart/form-data"</a:t>
            </a:r>
          </a:p>
          <a:p>
            <a:pPr algn="just"/>
            <a:r>
              <a:rPr lang="en-US" altLang="zh-TW" sz="2000" dirty="0"/>
              <a:t>3. </a:t>
            </a:r>
            <a:r>
              <a:rPr lang="zh-TW" altLang="en-US" sz="2000" dirty="0"/>
              <a:t>建立檔案瀏覽標籤</a:t>
            </a:r>
            <a:r>
              <a:rPr lang="en-US" altLang="zh-TW" sz="2000" dirty="0"/>
              <a:t>&lt;input type="file" name="</a:t>
            </a:r>
            <a:r>
              <a:rPr lang="en-US" altLang="zh-TW" sz="2000" dirty="0" err="1"/>
              <a:t>myFile</a:t>
            </a:r>
            <a:r>
              <a:rPr lang="en-US" altLang="zh-TW" sz="2000" dirty="0"/>
              <a:t>"/&gt;</a:t>
            </a:r>
          </a:p>
        </p:txBody>
      </p:sp>
    </p:spTree>
    <p:extLst>
      <p:ext uri="{BB962C8B-B14F-4D97-AF65-F5344CB8AC3E}">
        <p14:creationId xmlns:p14="http://schemas.microsoft.com/office/powerpoint/2010/main" val="288667444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9309147" cy="1320800"/>
          </a:xfrm>
        </p:spPr>
        <p:txBody>
          <a:bodyPr/>
          <a:lstStyle/>
          <a:p>
            <a:r>
              <a:rPr lang="en-US" altLang="zh-TW" dirty="0"/>
              <a:t>Part</a:t>
            </a:r>
            <a:r>
              <a:rPr lang="zh-TW" altLang="en-US" dirty="0"/>
              <a:t>類別簡介</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43222" y="907497"/>
            <a:ext cx="10285192" cy="4807002"/>
          </a:xfrm>
        </p:spPr>
        <p:txBody>
          <a:bodyPr>
            <a:normAutofit/>
          </a:bodyPr>
          <a:lstStyle/>
          <a:p>
            <a:pPr algn="just"/>
            <a:r>
              <a:rPr lang="zh-TW" altLang="en-US" sz="2000" dirty="0"/>
              <a:t>用來提供處理檔案上傳的類別</a:t>
            </a:r>
          </a:p>
          <a:p>
            <a:pPr algn="just"/>
            <a:r>
              <a:rPr lang="zh-TW" altLang="en-US" sz="2000" dirty="0"/>
              <a:t>定義在</a:t>
            </a:r>
            <a:r>
              <a:rPr lang="en-US" altLang="zh-TW" sz="2000" dirty="0" err="1"/>
              <a:t>javax.servlet.http</a:t>
            </a:r>
            <a:r>
              <a:rPr lang="en-US" altLang="zh-TW" sz="2000" dirty="0"/>
              <a:t> package</a:t>
            </a:r>
          </a:p>
          <a:p>
            <a:pPr algn="just"/>
            <a:r>
              <a:rPr lang="en-US" altLang="zh-TW" sz="2000" dirty="0"/>
              <a:t>Part</a:t>
            </a:r>
            <a:r>
              <a:rPr lang="zh-TW" altLang="en-US" sz="2000" dirty="0"/>
              <a:t>類別方法</a:t>
            </a:r>
            <a:endParaRPr lang="en-US" altLang="zh-TW" sz="2000" dirty="0"/>
          </a:p>
          <a:p>
            <a:pPr marL="457200" lvl="1" indent="0" algn="just">
              <a:buNone/>
            </a:pPr>
            <a:r>
              <a:rPr lang="en-US" altLang="zh-TW" sz="2000" dirty="0" err="1"/>
              <a:t>getName</a:t>
            </a:r>
            <a:r>
              <a:rPr lang="en-US" altLang="zh-TW" sz="2000" dirty="0"/>
              <a:t>()</a:t>
            </a:r>
            <a:r>
              <a:rPr lang="zh-TW" altLang="en-US" sz="2000" dirty="0"/>
              <a:t>：取得前端設定名稱</a:t>
            </a:r>
            <a:endParaRPr lang="en-US" altLang="zh-TW" sz="2000" dirty="0"/>
          </a:p>
          <a:p>
            <a:pPr marL="457200" lvl="1" indent="0" algn="just">
              <a:buNone/>
            </a:pPr>
            <a:r>
              <a:rPr lang="en-US" altLang="zh-TW" sz="2000" dirty="0" err="1"/>
              <a:t>getSubmittedFileName</a:t>
            </a:r>
            <a:r>
              <a:rPr lang="en-US" altLang="zh-TW" sz="2000" dirty="0"/>
              <a:t>()</a:t>
            </a:r>
            <a:r>
              <a:rPr lang="zh-TW" altLang="en-US" sz="2000" dirty="0"/>
              <a:t>：取得檔案名稱</a:t>
            </a:r>
            <a:endParaRPr lang="en-US" altLang="zh-TW" sz="2000" dirty="0"/>
          </a:p>
          <a:p>
            <a:pPr marL="457200" lvl="1" indent="0" algn="just">
              <a:buNone/>
            </a:pPr>
            <a:r>
              <a:rPr lang="en-US" altLang="zh-TW" sz="2000" dirty="0" err="1"/>
              <a:t>getSize</a:t>
            </a:r>
            <a:r>
              <a:rPr lang="en-US" altLang="zh-TW" sz="2000" dirty="0"/>
              <a:t>()</a:t>
            </a:r>
            <a:r>
              <a:rPr lang="zh-TW" altLang="en-US" sz="2000" dirty="0"/>
              <a:t>：取得檔案大小</a:t>
            </a:r>
            <a:r>
              <a:rPr lang="en-US" altLang="zh-TW" sz="2000" dirty="0"/>
              <a:t>(</a:t>
            </a:r>
            <a:r>
              <a:rPr lang="zh-TW" altLang="en-US" sz="2000" dirty="0"/>
              <a:t>位元組</a:t>
            </a:r>
            <a:r>
              <a:rPr lang="en-US" altLang="zh-TW" sz="2000" dirty="0"/>
              <a:t>byte)</a:t>
            </a:r>
          </a:p>
          <a:p>
            <a:pPr marL="457200" lvl="1" indent="0" algn="just">
              <a:buNone/>
            </a:pPr>
            <a:r>
              <a:rPr lang="en-US" altLang="zh-TW" sz="2000" dirty="0" err="1"/>
              <a:t>getContentType</a:t>
            </a:r>
            <a:r>
              <a:rPr lang="en-US" altLang="zh-TW" sz="2000" dirty="0"/>
              <a:t>()</a:t>
            </a:r>
            <a:r>
              <a:rPr lang="zh-TW" altLang="en-US" sz="2000" dirty="0"/>
              <a:t>：取得檔案類型</a:t>
            </a:r>
            <a:endParaRPr lang="en-US" altLang="zh-TW" sz="2000" dirty="0"/>
          </a:p>
          <a:p>
            <a:pPr marL="457200" lvl="1" indent="0" algn="just">
              <a:buNone/>
            </a:pPr>
            <a:r>
              <a:rPr lang="en-US" altLang="zh-TW" sz="2000" dirty="0" err="1"/>
              <a:t>getHeader</a:t>
            </a:r>
            <a:r>
              <a:rPr lang="en-US" altLang="zh-TW" sz="2000" dirty="0"/>
              <a:t>(name)</a:t>
            </a:r>
            <a:r>
              <a:rPr lang="zh-TW" altLang="en-US" sz="2000" dirty="0"/>
              <a:t>：取得檔案標頭，</a:t>
            </a:r>
            <a:r>
              <a:rPr lang="en-US" altLang="zh-TW" sz="2000" dirty="0"/>
              <a:t>name</a:t>
            </a:r>
            <a:r>
              <a:rPr lang="zh-TW" altLang="en-US" sz="2000" dirty="0"/>
              <a:t>可輸入</a:t>
            </a:r>
            <a:r>
              <a:rPr lang="en-US" altLang="zh-TW" sz="2000" dirty="0"/>
              <a:t>content-disposition</a:t>
            </a:r>
            <a:r>
              <a:rPr lang="zh-TW" altLang="en-US" sz="2000" dirty="0"/>
              <a:t>、</a:t>
            </a:r>
            <a:r>
              <a:rPr lang="en-US" altLang="zh-TW" sz="2000" dirty="0"/>
              <a:t>content-type</a:t>
            </a:r>
          </a:p>
        </p:txBody>
      </p:sp>
    </p:spTree>
    <p:extLst>
      <p:ext uri="{BB962C8B-B14F-4D97-AF65-F5344CB8AC3E}">
        <p14:creationId xmlns:p14="http://schemas.microsoft.com/office/powerpoint/2010/main" val="115983725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9309147" cy="1320800"/>
          </a:xfrm>
        </p:spPr>
        <p:txBody>
          <a:bodyPr/>
          <a:lstStyle/>
          <a:p>
            <a:r>
              <a:rPr lang="en-US" altLang="zh-TW" dirty="0"/>
              <a:t>web.xml</a:t>
            </a:r>
            <a:r>
              <a:rPr lang="zh-TW" altLang="en-US" dirty="0"/>
              <a:t>的設置方式</a:t>
            </a:r>
            <a:r>
              <a:rPr lang="en-US" altLang="zh-TW" dirty="0"/>
              <a:t>(1)</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58836" y="1348931"/>
            <a:ext cx="10285192" cy="4807002"/>
          </a:xfrm>
        </p:spPr>
        <p:txBody>
          <a:bodyPr>
            <a:normAutofit/>
          </a:bodyPr>
          <a:lstStyle/>
          <a:p>
            <a:pPr marL="0" indent="0" algn="just">
              <a:buNone/>
            </a:pPr>
            <a:r>
              <a:rPr lang="en-US" altLang="zh-TW" sz="2000" dirty="0"/>
              <a:t>	&lt;servlet&gt;</a:t>
            </a:r>
          </a:p>
          <a:p>
            <a:pPr marL="0" indent="0" algn="just">
              <a:buNone/>
            </a:pPr>
            <a:r>
              <a:rPr lang="en-US" altLang="zh-TW" sz="2000" dirty="0"/>
              <a:t>		&lt;servlet-name&gt;</a:t>
            </a:r>
            <a:r>
              <a:rPr lang="en-US" altLang="zh-TW" sz="2000" dirty="0" err="1"/>
              <a:t>UploadFileServlet</a:t>
            </a:r>
            <a:r>
              <a:rPr lang="en-US" altLang="zh-TW" sz="2000" dirty="0"/>
              <a:t>&lt;/servlet-name&gt;</a:t>
            </a:r>
          </a:p>
          <a:p>
            <a:pPr marL="0" indent="0" algn="just">
              <a:buNone/>
            </a:pPr>
            <a:r>
              <a:rPr lang="en-US" altLang="zh-TW" sz="2000" dirty="0"/>
              <a:t>		&lt;servlet-class&gt;</a:t>
            </a:r>
            <a:r>
              <a:rPr lang="en-US" altLang="zh-TW" sz="2000" dirty="0" err="1"/>
              <a:t>xxxPackage.xxxUploadFileServlet</a:t>
            </a:r>
            <a:r>
              <a:rPr lang="en-US" altLang="zh-TW" sz="2000" dirty="0"/>
              <a:t>&lt;/servlet-class&gt;</a:t>
            </a:r>
          </a:p>
          <a:p>
            <a:pPr marL="0" indent="0" algn="just">
              <a:buNone/>
            </a:pPr>
            <a:r>
              <a:rPr lang="en-US" altLang="zh-TW" sz="2000" dirty="0"/>
              <a:t>		&lt;multipart-config&gt;</a:t>
            </a:r>
          </a:p>
          <a:p>
            <a:pPr marL="0" indent="0" algn="just">
              <a:buNone/>
            </a:pPr>
            <a:r>
              <a:rPr lang="en-US" altLang="zh-TW" sz="2000" dirty="0"/>
              <a:t>			&lt;--</a:t>
            </a:r>
            <a:r>
              <a:rPr lang="zh-TW" altLang="en-US" sz="2000" dirty="0"/>
              <a:t>此為上傳檔案的配置，可設定屬性見下頁</a:t>
            </a:r>
            <a:r>
              <a:rPr lang="en-US" altLang="zh-TW" sz="2000" dirty="0"/>
              <a:t>--&gt;</a:t>
            </a:r>
          </a:p>
          <a:p>
            <a:pPr marL="0" indent="0" algn="just">
              <a:buNone/>
            </a:pPr>
            <a:r>
              <a:rPr lang="en-US" altLang="zh-TW" sz="2000" dirty="0"/>
              <a:t>		&lt;/multipart-config&gt;</a:t>
            </a:r>
          </a:p>
          <a:p>
            <a:pPr marL="0" indent="0" algn="just">
              <a:buNone/>
            </a:pPr>
            <a:r>
              <a:rPr lang="en-US" altLang="zh-TW" sz="2000" dirty="0"/>
              <a:t>	&lt;/servlet&gt;</a:t>
            </a:r>
          </a:p>
          <a:p>
            <a:pPr marL="0" indent="0" algn="just">
              <a:buNone/>
            </a:pPr>
            <a:r>
              <a:rPr lang="en-US" altLang="zh-TW" sz="2000" dirty="0"/>
              <a:t>	&lt;servlet-mapping&gt;</a:t>
            </a:r>
          </a:p>
          <a:p>
            <a:pPr marL="0" indent="0" algn="just">
              <a:buNone/>
            </a:pPr>
            <a:r>
              <a:rPr lang="en-US" altLang="zh-TW" sz="2000" dirty="0"/>
              <a:t>		&lt;servlet-name&gt;</a:t>
            </a:r>
            <a:r>
              <a:rPr lang="en-US" altLang="zh-TW" sz="2000" dirty="0" err="1"/>
              <a:t>UploadFileServlet</a:t>
            </a:r>
            <a:r>
              <a:rPr lang="en-US" altLang="zh-TW" sz="2000" dirty="0"/>
              <a:t>&lt;/servlet-name&gt;</a:t>
            </a:r>
          </a:p>
          <a:p>
            <a:pPr marL="0" indent="0" algn="just">
              <a:buNone/>
            </a:pPr>
            <a:r>
              <a:rPr lang="en-US" altLang="zh-TW" sz="2000" dirty="0"/>
              <a:t>		&lt;</a:t>
            </a:r>
            <a:r>
              <a:rPr lang="en-US" altLang="zh-TW" sz="2000" dirty="0" err="1"/>
              <a:t>url</a:t>
            </a:r>
            <a:r>
              <a:rPr lang="en-US" altLang="zh-TW" sz="2000" dirty="0"/>
              <a:t>-pattern&gt;/</a:t>
            </a:r>
            <a:r>
              <a:rPr lang="en-US" altLang="zh-TW" sz="2000" dirty="0" err="1"/>
              <a:t>TestUploadFileServlet</a:t>
            </a:r>
            <a:r>
              <a:rPr lang="en-US" altLang="zh-TW" sz="2000" dirty="0"/>
              <a:t>&lt;/</a:t>
            </a:r>
            <a:r>
              <a:rPr lang="en-US" altLang="zh-TW" sz="2000" dirty="0" err="1"/>
              <a:t>url</a:t>
            </a:r>
            <a:r>
              <a:rPr lang="en-US" altLang="zh-TW" sz="2000" dirty="0"/>
              <a:t>-pattern&gt;</a:t>
            </a:r>
          </a:p>
          <a:p>
            <a:pPr marL="0" indent="0" algn="just">
              <a:buNone/>
            </a:pPr>
            <a:r>
              <a:rPr lang="en-US" altLang="zh-TW" sz="2000" dirty="0"/>
              <a:t>	&lt;/servlet-mapping&gt;</a:t>
            </a:r>
          </a:p>
        </p:txBody>
      </p:sp>
    </p:spTree>
    <p:extLst>
      <p:ext uri="{BB962C8B-B14F-4D97-AF65-F5344CB8AC3E}">
        <p14:creationId xmlns:p14="http://schemas.microsoft.com/office/powerpoint/2010/main" val="379565486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9309147" cy="1320800"/>
          </a:xfrm>
        </p:spPr>
        <p:txBody>
          <a:bodyPr/>
          <a:lstStyle/>
          <a:p>
            <a:r>
              <a:rPr lang="en-US" altLang="zh-TW" dirty="0"/>
              <a:t>web.xml</a:t>
            </a:r>
            <a:r>
              <a:rPr lang="zh-TW" altLang="en-US" dirty="0"/>
              <a:t>的設置方式</a:t>
            </a:r>
            <a:r>
              <a:rPr lang="en-US" altLang="zh-TW" dirty="0"/>
              <a:t>(2)</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69346" y="991578"/>
            <a:ext cx="10285192" cy="5082691"/>
          </a:xfrm>
        </p:spPr>
        <p:txBody>
          <a:bodyPr>
            <a:normAutofit/>
          </a:bodyPr>
          <a:lstStyle/>
          <a:p>
            <a:pPr marL="0" indent="0" algn="just">
              <a:buNone/>
            </a:pPr>
            <a:r>
              <a:rPr lang="en-US" altLang="zh-TW" sz="2000" dirty="0"/>
              <a:t>	&lt;multipart-config&gt;</a:t>
            </a:r>
          </a:p>
          <a:p>
            <a:pPr marL="0" lvl="2" indent="0" algn="just">
              <a:buNone/>
            </a:pPr>
            <a:r>
              <a:rPr lang="en-US" altLang="zh-TW" sz="2000" dirty="0"/>
              <a:t>			&lt;!--</a:t>
            </a:r>
            <a:r>
              <a:rPr lang="zh-TW" altLang="en-US" sz="2000" dirty="0"/>
              <a:t>續上頁</a:t>
            </a:r>
            <a:r>
              <a:rPr lang="en-US" altLang="zh-TW" sz="2000" dirty="0"/>
              <a:t>&gt;</a:t>
            </a:r>
          </a:p>
          <a:p>
            <a:pPr marL="0" indent="0" algn="just">
              <a:buNone/>
            </a:pPr>
            <a:r>
              <a:rPr lang="en-US" altLang="zh-TW" sz="2000" dirty="0"/>
              <a:t>			</a:t>
            </a:r>
            <a:r>
              <a:rPr lang="zh-TW" altLang="en-US" sz="2000" dirty="0"/>
              <a:t>↓指定上傳位置↓</a:t>
            </a:r>
            <a:endParaRPr lang="en-US" altLang="zh-TW" sz="2000" dirty="0"/>
          </a:p>
          <a:p>
            <a:pPr marL="0" indent="0" algn="just">
              <a:buNone/>
            </a:pPr>
            <a:r>
              <a:rPr lang="en-US" altLang="zh-TW" sz="2000" dirty="0"/>
              <a:t>			&lt;location&gt;c:/temp&lt;/location&gt;</a:t>
            </a:r>
          </a:p>
          <a:p>
            <a:pPr marL="0" indent="0" algn="just">
              <a:buNone/>
            </a:pPr>
            <a:r>
              <a:rPr lang="en-US" altLang="zh-TW" sz="2000" dirty="0"/>
              <a:t>			</a:t>
            </a:r>
            <a:r>
              <a:rPr lang="zh-TW" altLang="en-US" sz="2000" dirty="0"/>
              <a:t>↓檔案上傳大小超過設定值時會先寫入暫存檔案，預設為</a:t>
            </a:r>
            <a:r>
              <a:rPr lang="en-US" altLang="zh-TW" sz="2000" dirty="0"/>
              <a:t>0</a:t>
            </a:r>
            <a:r>
              <a:rPr lang="zh-TW" altLang="en-US" sz="2000" dirty="0"/>
              <a:t>↓</a:t>
            </a:r>
            <a:endParaRPr lang="en-US" altLang="zh-TW" sz="2000" dirty="0"/>
          </a:p>
          <a:p>
            <a:pPr marL="0" indent="0" algn="just">
              <a:buNone/>
            </a:pPr>
            <a:r>
              <a:rPr lang="en-US" altLang="zh-TW" sz="2000" dirty="0"/>
              <a:t>			&lt;file-size-threshold&gt;&lt;/file-size-threshold&gt;</a:t>
            </a:r>
          </a:p>
          <a:p>
            <a:pPr marL="0" indent="0" algn="just">
              <a:buNone/>
            </a:pPr>
            <a:r>
              <a:rPr lang="en-US" altLang="zh-TW" sz="2000" dirty="0"/>
              <a:t>			</a:t>
            </a:r>
            <a:r>
              <a:rPr lang="zh-TW" altLang="en-US" sz="2000" dirty="0"/>
              <a:t>↓單筆檔案大小限制，預設為</a:t>
            </a:r>
            <a:r>
              <a:rPr lang="en-US" altLang="zh-TW" sz="2000" dirty="0"/>
              <a:t>-1</a:t>
            </a:r>
            <a:r>
              <a:rPr lang="zh-TW" altLang="en-US" sz="2000" dirty="0"/>
              <a:t>，表示不限制；超過會拋出錯誤↓</a:t>
            </a:r>
            <a:endParaRPr lang="en-US" altLang="zh-TW" sz="2000" dirty="0"/>
          </a:p>
          <a:p>
            <a:pPr marL="0" indent="0" algn="just">
              <a:buNone/>
            </a:pPr>
            <a:r>
              <a:rPr lang="en-US" altLang="zh-TW" sz="2000" dirty="0"/>
              <a:t>			&lt;max-file-size&gt;&lt;/max-file-size&gt;</a:t>
            </a:r>
          </a:p>
          <a:p>
            <a:pPr marL="0" indent="0" algn="just">
              <a:buNone/>
            </a:pPr>
            <a:r>
              <a:rPr lang="en-US" altLang="zh-TW" sz="2000" dirty="0"/>
              <a:t>			</a:t>
            </a:r>
            <a:r>
              <a:rPr lang="zh-TW" altLang="en-US" sz="2000" dirty="0"/>
              <a:t>↓總和檔案大小限制，預設為</a:t>
            </a:r>
            <a:r>
              <a:rPr lang="en-US" altLang="zh-TW" sz="2000" dirty="0"/>
              <a:t>-1</a:t>
            </a:r>
            <a:r>
              <a:rPr lang="zh-TW" altLang="en-US" sz="2000" dirty="0"/>
              <a:t>，表示不限制；超過會拋出錯誤↓</a:t>
            </a:r>
            <a:endParaRPr lang="en-US" altLang="zh-TW" sz="2000" dirty="0"/>
          </a:p>
          <a:p>
            <a:pPr marL="0" indent="0" algn="just">
              <a:buNone/>
            </a:pPr>
            <a:r>
              <a:rPr lang="en-US" altLang="zh-TW" sz="2000" dirty="0"/>
              <a:t>			&lt;max-request-size&gt;&lt;/max-request-size&gt;</a:t>
            </a:r>
          </a:p>
          <a:p>
            <a:pPr marL="0" indent="0" algn="just">
              <a:buNone/>
            </a:pPr>
            <a:r>
              <a:rPr lang="en-US" altLang="zh-TW" sz="2000" dirty="0"/>
              <a:t>	&lt;/multipart-config&gt;</a:t>
            </a:r>
          </a:p>
        </p:txBody>
      </p:sp>
    </p:spTree>
    <p:extLst>
      <p:ext uri="{BB962C8B-B14F-4D97-AF65-F5344CB8AC3E}">
        <p14:creationId xmlns:p14="http://schemas.microsoft.com/office/powerpoint/2010/main" val="68118413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41667"/>
            <a:ext cx="10274157" cy="1320800"/>
          </a:xfrm>
        </p:spPr>
        <p:txBody>
          <a:bodyPr/>
          <a:lstStyle/>
          <a:p>
            <a:r>
              <a:rPr lang="en-US" altLang="zh-TW" dirty="0"/>
              <a:t>6-2 File Upload</a:t>
            </a:r>
            <a:r>
              <a:rPr lang="zh-TW" altLang="en-US" dirty="0"/>
              <a:t>單檔案上傳的建立方式</a:t>
            </a:r>
            <a:r>
              <a:rPr lang="en-US" altLang="zh-TW" dirty="0"/>
              <a:t>(1)</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410206" y="702067"/>
            <a:ext cx="10459851" cy="5996684"/>
          </a:xfrm>
        </p:spPr>
        <p:txBody>
          <a:bodyPr>
            <a:normAutofit fontScale="92500" lnSpcReduction="10000"/>
          </a:bodyPr>
          <a:lstStyle/>
          <a:p>
            <a:pPr algn="just"/>
            <a:r>
              <a:rPr lang="en-US" altLang="zh-TW" sz="2200" dirty="0"/>
              <a:t>【</a:t>
            </a:r>
            <a:r>
              <a:rPr lang="zh-TW" altLang="en-US" sz="2200" dirty="0"/>
              <a:t>範例</a:t>
            </a:r>
            <a:r>
              <a:rPr lang="en-US" altLang="zh-TW" sz="2200" dirty="0"/>
              <a:t>】</a:t>
            </a:r>
            <a:r>
              <a:rPr lang="zh-TW" altLang="en-US" sz="2200" dirty="0"/>
              <a:t>前端</a:t>
            </a:r>
            <a:r>
              <a:rPr lang="en-US" altLang="zh-TW" sz="2200" dirty="0"/>
              <a:t>html</a:t>
            </a:r>
            <a:r>
              <a:rPr lang="zh-TW" altLang="en-US" sz="2200" dirty="0"/>
              <a:t>網頁</a:t>
            </a:r>
            <a:r>
              <a:rPr lang="en-US" altLang="zh-TW" sz="2200" dirty="0"/>
              <a:t>(</a:t>
            </a:r>
            <a:r>
              <a:rPr lang="zh-TW" altLang="en-US" sz="2200" dirty="0"/>
              <a:t>使用</a:t>
            </a:r>
            <a:r>
              <a:rPr lang="en-US" altLang="zh-TW" sz="2200" dirty="0"/>
              <a:t>post</a:t>
            </a:r>
            <a:r>
              <a:rPr lang="zh-TW" altLang="en-US" sz="2200" dirty="0"/>
              <a:t>送出檔案</a:t>
            </a:r>
            <a:r>
              <a:rPr lang="en-US" altLang="zh-TW" sz="2200" dirty="0"/>
              <a:t>)</a:t>
            </a:r>
          </a:p>
          <a:p>
            <a:pPr marL="0" indent="0" algn="just">
              <a:buNone/>
            </a:pPr>
            <a:r>
              <a:rPr lang="en-US" altLang="zh-TW" sz="2000" dirty="0"/>
              <a:t>&lt;!DOCTYPE html&gt;</a:t>
            </a:r>
          </a:p>
          <a:p>
            <a:pPr marL="0" indent="0" algn="just">
              <a:buNone/>
            </a:pPr>
            <a:r>
              <a:rPr lang="en-US" altLang="zh-TW" sz="2000" dirty="0"/>
              <a:t>&lt;html&gt;</a:t>
            </a:r>
          </a:p>
          <a:p>
            <a:pPr marL="0" indent="0" algn="just">
              <a:buNone/>
            </a:pPr>
            <a:r>
              <a:rPr lang="en-US" altLang="zh-TW" sz="2000" dirty="0"/>
              <a:t>&lt;head&gt;</a:t>
            </a:r>
          </a:p>
          <a:p>
            <a:pPr marL="0" indent="0" algn="just">
              <a:buNone/>
            </a:pPr>
            <a:r>
              <a:rPr lang="en-US" altLang="zh-TW" sz="2000" dirty="0"/>
              <a:t>&lt;meta charset="UTF-8"&gt;</a:t>
            </a:r>
          </a:p>
          <a:p>
            <a:pPr marL="0" indent="0" algn="just">
              <a:buNone/>
            </a:pPr>
            <a:r>
              <a:rPr lang="en-US" altLang="zh-TW" sz="2000" dirty="0"/>
              <a:t>&lt;title&gt;</a:t>
            </a:r>
            <a:r>
              <a:rPr lang="en-US" altLang="zh-TW" sz="2000" dirty="0" err="1"/>
              <a:t>FileUpload</a:t>
            </a:r>
            <a:r>
              <a:rPr lang="en-US" altLang="zh-TW" sz="2000" dirty="0"/>
              <a:t>&lt;/title&gt;</a:t>
            </a:r>
          </a:p>
          <a:p>
            <a:pPr marL="0" indent="0" algn="just">
              <a:buNone/>
            </a:pPr>
            <a:r>
              <a:rPr lang="en-US" altLang="zh-TW" sz="2000" dirty="0"/>
              <a:t>&lt;/head&gt;</a:t>
            </a:r>
          </a:p>
          <a:p>
            <a:pPr marL="0" indent="0" algn="just">
              <a:buNone/>
            </a:pPr>
            <a:r>
              <a:rPr lang="en-US" altLang="zh-TW" sz="2000" dirty="0"/>
              <a:t>&lt;body&gt;</a:t>
            </a:r>
          </a:p>
          <a:p>
            <a:pPr marL="0" indent="0" algn="just">
              <a:buNone/>
            </a:pPr>
            <a:r>
              <a:rPr lang="en-US" altLang="zh-TW" sz="2000" dirty="0"/>
              <a:t>	&lt;form action="</a:t>
            </a:r>
            <a:r>
              <a:rPr lang="en-US" altLang="zh-TW" sz="2000" dirty="0" err="1"/>
              <a:t>FileUploadServlet</a:t>
            </a:r>
            <a:r>
              <a:rPr lang="en-US" altLang="zh-TW" sz="2000" dirty="0"/>
              <a:t>" method="post" </a:t>
            </a:r>
            <a:r>
              <a:rPr lang="en-US" altLang="zh-TW" sz="2000" dirty="0" err="1"/>
              <a:t>enctype</a:t>
            </a:r>
            <a:r>
              <a:rPr lang="en-US" altLang="zh-TW" sz="2000" dirty="0"/>
              <a:t>="multipart/form-data"&gt;</a:t>
            </a:r>
          </a:p>
          <a:p>
            <a:pPr marL="0" indent="0" algn="just">
              <a:buNone/>
            </a:pPr>
            <a:r>
              <a:rPr lang="en-US" altLang="zh-TW" sz="2000" dirty="0"/>
              <a:t>		&lt;div</a:t>
            </a:r>
            <a:r>
              <a:rPr lang="en-US" altLang="zh-TW" sz="2000"/>
              <a:t>&gt;</a:t>
            </a:r>
            <a:r>
              <a:rPr lang="zh-TW" altLang="en-US" sz="2000"/>
              <a:t>姓名：</a:t>
            </a:r>
            <a:r>
              <a:rPr lang="en-US" altLang="zh-TW" sz="2000"/>
              <a:t>&lt;</a:t>
            </a:r>
            <a:r>
              <a:rPr lang="en-US" altLang="zh-TW" sz="2000" dirty="0"/>
              <a:t>input type="text" name="</a:t>
            </a:r>
            <a:r>
              <a:rPr lang="en-US" altLang="zh-TW" sz="2000" dirty="0" err="1"/>
              <a:t>myName</a:t>
            </a:r>
            <a:r>
              <a:rPr lang="en-US" altLang="zh-TW" sz="2000" dirty="0"/>
              <a:t>" value="Amy"&gt;&lt;/div&gt;</a:t>
            </a:r>
          </a:p>
          <a:p>
            <a:pPr marL="0" indent="0" algn="just">
              <a:buNone/>
            </a:pPr>
            <a:r>
              <a:rPr lang="en-US" altLang="zh-TW" sz="2000" dirty="0"/>
              <a:t>		&lt;div</a:t>
            </a:r>
            <a:r>
              <a:rPr lang="en-US" altLang="zh-TW" sz="2000"/>
              <a:t>&gt;</a:t>
            </a:r>
            <a:r>
              <a:rPr lang="zh-TW" altLang="en-US" sz="2000"/>
              <a:t>檔案：</a:t>
            </a:r>
            <a:r>
              <a:rPr lang="en-US" altLang="zh-TW" sz="2000"/>
              <a:t>&lt;</a:t>
            </a:r>
            <a:r>
              <a:rPr lang="en-US" altLang="zh-TW" sz="2000" dirty="0"/>
              <a:t>input type="file" name="</a:t>
            </a:r>
            <a:r>
              <a:rPr lang="en-US" altLang="zh-TW" sz="2000" dirty="0" err="1"/>
              <a:t>myFile</a:t>
            </a:r>
            <a:r>
              <a:rPr lang="en-US" altLang="zh-TW" sz="2000" dirty="0"/>
              <a:t>"&gt;&lt;/div&gt;</a:t>
            </a:r>
          </a:p>
          <a:p>
            <a:pPr marL="0" indent="0" algn="just">
              <a:buNone/>
            </a:pPr>
            <a:r>
              <a:rPr lang="en-US" altLang="zh-TW" sz="2000" dirty="0"/>
              <a:t>		&lt;div&gt;&lt;input type="submit" value="</a:t>
            </a:r>
            <a:r>
              <a:rPr lang="zh-TW" altLang="en-US" sz="2000" dirty="0"/>
              <a:t>送出</a:t>
            </a:r>
            <a:r>
              <a:rPr lang="en-US" altLang="zh-TW" sz="2000" dirty="0"/>
              <a:t>"&gt;&lt;/div&gt;</a:t>
            </a:r>
          </a:p>
          <a:p>
            <a:pPr marL="0" indent="0" algn="just">
              <a:buNone/>
            </a:pPr>
            <a:r>
              <a:rPr lang="en-US" altLang="zh-TW" sz="2000" dirty="0"/>
              <a:t>	&lt;/form&gt;</a:t>
            </a:r>
          </a:p>
          <a:p>
            <a:pPr marL="0" indent="0" algn="just">
              <a:buNone/>
            </a:pPr>
            <a:r>
              <a:rPr lang="en-US" altLang="zh-TW" sz="2000" dirty="0"/>
              <a:t>&lt;/body&gt;</a:t>
            </a:r>
          </a:p>
          <a:p>
            <a:pPr marL="0" indent="0" algn="just">
              <a:buNone/>
            </a:pPr>
            <a:r>
              <a:rPr lang="en-US" altLang="zh-TW" sz="2000" dirty="0"/>
              <a:t>&lt;/html&gt;</a:t>
            </a:r>
          </a:p>
        </p:txBody>
      </p:sp>
    </p:spTree>
    <p:extLst>
      <p:ext uri="{BB962C8B-B14F-4D97-AF65-F5344CB8AC3E}">
        <p14:creationId xmlns:p14="http://schemas.microsoft.com/office/powerpoint/2010/main" val="61895893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41667"/>
            <a:ext cx="9607097" cy="1320800"/>
          </a:xfrm>
        </p:spPr>
        <p:txBody>
          <a:bodyPr/>
          <a:lstStyle/>
          <a:p>
            <a:r>
              <a:rPr lang="en-US" altLang="zh-TW" sz="3600" dirty="0"/>
              <a:t>6-2</a:t>
            </a:r>
            <a:r>
              <a:rPr lang="en-US" altLang="zh-TW" dirty="0"/>
              <a:t> File Upload</a:t>
            </a:r>
            <a:r>
              <a:rPr lang="zh-TW" altLang="en-US" dirty="0"/>
              <a:t>單檔案上傳的建立方式</a:t>
            </a:r>
            <a:r>
              <a:rPr lang="en-US" altLang="zh-TW" dirty="0"/>
              <a:t>(2)</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410206" y="702067"/>
            <a:ext cx="10459851" cy="5996684"/>
          </a:xfrm>
        </p:spPr>
        <p:txBody>
          <a:bodyPr>
            <a:normAutofit lnSpcReduction="10000"/>
          </a:bodyPr>
          <a:lstStyle/>
          <a:p>
            <a:pPr algn="just"/>
            <a:r>
              <a:rPr lang="en-US" altLang="zh-TW" sz="2200" dirty="0"/>
              <a:t>【</a:t>
            </a:r>
            <a:r>
              <a:rPr lang="zh-TW" altLang="en-US" sz="2200" dirty="0"/>
              <a:t>範例</a:t>
            </a:r>
            <a:r>
              <a:rPr lang="en-US" altLang="zh-TW" sz="2200" dirty="0"/>
              <a:t>】</a:t>
            </a:r>
            <a:r>
              <a:rPr lang="en-US" altLang="zh-TW" sz="2200" dirty="0" err="1"/>
              <a:t>FileUploadServlet</a:t>
            </a:r>
            <a:endParaRPr lang="en-US" altLang="zh-TW" sz="2200" dirty="0"/>
          </a:p>
          <a:p>
            <a:pPr marL="0" indent="0" algn="just">
              <a:buNone/>
            </a:pPr>
            <a:r>
              <a:rPr lang="en-US" altLang="zh-TW" sz="2000"/>
              <a:t>public class FileUploadServlet extends HttpServlet {</a:t>
            </a:r>
            <a:endParaRPr lang="en-US" altLang="zh-TW" sz="2000" dirty="0"/>
          </a:p>
          <a:p>
            <a:pPr marL="0" indent="0" algn="just">
              <a:buNone/>
            </a:pPr>
            <a:r>
              <a:rPr lang="en-US" altLang="zh-TW" sz="2000"/>
              <a:t>	private static final long serialVersionUID = 1L</a:t>
            </a:r>
            <a:r>
              <a:rPr lang="en-US" altLang="zh-TW" sz="2000" dirty="0"/>
              <a:t>;</a:t>
            </a:r>
          </a:p>
          <a:p>
            <a:pPr marL="0" indent="0" algn="just">
              <a:buNone/>
            </a:pPr>
            <a:r>
              <a:rPr lang="en-US" altLang="zh-TW" sz="2000"/>
              <a:t>	protected void doGet(HttpServletRequest request, HttpServletResponse response</a:t>
            </a:r>
            <a:r>
              <a:rPr lang="en-US" altLang="zh-TW" sz="2000" dirty="0"/>
              <a:t>)</a:t>
            </a:r>
          </a:p>
          <a:p>
            <a:pPr marL="0" indent="0" algn="just">
              <a:buNone/>
            </a:pPr>
            <a:r>
              <a:rPr lang="en-US" altLang="zh-TW" sz="2000" dirty="0"/>
              <a:t>		</a:t>
            </a:r>
            <a:r>
              <a:rPr lang="en-US" altLang="zh-TW" sz="2000"/>
              <a:t>	throws ServletException, IOException {</a:t>
            </a:r>
            <a:endParaRPr lang="en-US" altLang="zh-TW" sz="2000" dirty="0"/>
          </a:p>
          <a:p>
            <a:pPr marL="0" indent="0" algn="just">
              <a:buNone/>
            </a:pPr>
            <a:r>
              <a:rPr lang="en-US" altLang="zh-TW" sz="2000" dirty="0"/>
              <a:t>	</a:t>
            </a:r>
            <a:r>
              <a:rPr lang="en-US" altLang="zh-TW" sz="2000"/>
              <a:t>	String userName = request</a:t>
            </a:r>
            <a:r>
              <a:rPr lang="en-US" altLang="zh-TW" sz="2000" dirty="0" err="1"/>
              <a:t>.getParameter</a:t>
            </a:r>
            <a:r>
              <a:rPr lang="en-US" altLang="zh-TW" sz="2000" dirty="0"/>
              <a:t>("</a:t>
            </a:r>
            <a:r>
              <a:rPr lang="en-US" altLang="zh-TW" sz="2000" dirty="0" err="1"/>
              <a:t>myName</a:t>
            </a:r>
            <a:r>
              <a:rPr lang="en-US" altLang="zh-TW" sz="2000" dirty="0"/>
              <a:t>");</a:t>
            </a:r>
          </a:p>
          <a:p>
            <a:pPr marL="0" indent="0" algn="just">
              <a:buNone/>
            </a:pPr>
            <a:r>
              <a:rPr lang="en-US" altLang="zh-TW" sz="2000" dirty="0"/>
              <a:t>	</a:t>
            </a:r>
            <a:r>
              <a:rPr lang="en-US" altLang="zh-TW" sz="2000"/>
              <a:t>	Part file = request</a:t>
            </a:r>
            <a:r>
              <a:rPr lang="en-US" altLang="zh-TW" sz="2000" dirty="0" err="1"/>
              <a:t>.getPart</a:t>
            </a:r>
            <a:r>
              <a:rPr lang="en-US" altLang="zh-TW" sz="2000" dirty="0"/>
              <a:t>("</a:t>
            </a:r>
            <a:r>
              <a:rPr lang="en-US" altLang="zh-TW" sz="2000" dirty="0" err="1"/>
              <a:t>myFile</a:t>
            </a:r>
            <a:r>
              <a:rPr lang="en-US" altLang="zh-TW" sz="2000" dirty="0"/>
              <a:t>");</a:t>
            </a:r>
          </a:p>
          <a:p>
            <a:pPr marL="0" indent="0" algn="just">
              <a:buNone/>
            </a:pPr>
            <a:r>
              <a:rPr lang="en-US" altLang="zh-TW" sz="2000" dirty="0"/>
              <a:t>	</a:t>
            </a:r>
            <a:r>
              <a:rPr lang="en-US" altLang="zh-TW" sz="2000"/>
              <a:t>	String fileName = file</a:t>
            </a:r>
            <a:r>
              <a:rPr lang="en-US" altLang="zh-TW" sz="2000" dirty="0" err="1"/>
              <a:t>.getSubmittedFileName</a:t>
            </a:r>
            <a:r>
              <a:rPr lang="en-US" altLang="zh-TW" sz="2000" dirty="0"/>
              <a:t>();</a:t>
            </a:r>
          </a:p>
          <a:p>
            <a:pPr marL="0" indent="0" algn="just">
              <a:buNone/>
            </a:pPr>
            <a:r>
              <a:rPr lang="en-US" altLang="zh-TW" sz="2000" dirty="0"/>
              <a:t>		</a:t>
            </a:r>
            <a:r>
              <a:rPr lang="en-US" altLang="zh-TW" sz="2000" dirty="0" err="1"/>
              <a:t>file.write</a:t>
            </a:r>
            <a:r>
              <a:rPr lang="en-US" altLang="zh-TW" sz="2000" dirty="0"/>
              <a:t>(</a:t>
            </a:r>
            <a:r>
              <a:rPr lang="en-US" altLang="zh-TW" sz="2000" dirty="0" err="1"/>
              <a:t>userName</a:t>
            </a:r>
            <a:r>
              <a:rPr lang="en-US" altLang="zh-TW" sz="2000" dirty="0"/>
              <a:t>+"_"+</a:t>
            </a:r>
            <a:r>
              <a:rPr lang="en-US" altLang="zh-TW" sz="2000" dirty="0" err="1"/>
              <a:t>fileName</a:t>
            </a:r>
            <a:r>
              <a:rPr lang="en-US" altLang="zh-TW" sz="2000" dirty="0"/>
              <a:t>);</a:t>
            </a:r>
          </a:p>
          <a:p>
            <a:pPr marL="0" indent="0" algn="just">
              <a:buNone/>
            </a:pPr>
            <a:r>
              <a:rPr lang="en-US" altLang="zh-TW" sz="2000" dirty="0"/>
              <a:t>	}</a:t>
            </a:r>
          </a:p>
          <a:p>
            <a:pPr marL="0" indent="0" algn="just">
              <a:buNone/>
            </a:pPr>
            <a:r>
              <a:rPr lang="en-US" altLang="zh-TW" sz="2000"/>
              <a:t>	protected void doPost(HttpServletRequest request, HttpServletResponse response</a:t>
            </a:r>
            <a:r>
              <a:rPr lang="en-US" altLang="zh-TW" sz="2000" dirty="0"/>
              <a:t>)</a:t>
            </a:r>
          </a:p>
          <a:p>
            <a:pPr marL="0" indent="0" algn="just">
              <a:buNone/>
            </a:pPr>
            <a:r>
              <a:rPr lang="en-US" altLang="zh-TW" sz="2000" dirty="0"/>
              <a:t>		</a:t>
            </a:r>
            <a:r>
              <a:rPr lang="en-US" altLang="zh-TW" sz="2000"/>
              <a:t>	throws ServletException, IOException {</a:t>
            </a:r>
            <a:endParaRPr lang="en-US" altLang="zh-TW" sz="2000" dirty="0"/>
          </a:p>
          <a:p>
            <a:pPr marL="0" indent="0" algn="just">
              <a:buNone/>
            </a:pPr>
            <a:r>
              <a:rPr lang="en-US" altLang="zh-TW" sz="2000" dirty="0"/>
              <a:t>		</a:t>
            </a:r>
            <a:r>
              <a:rPr lang="en-US" altLang="zh-TW" sz="2000" dirty="0" err="1"/>
              <a:t>doGet</a:t>
            </a:r>
            <a:r>
              <a:rPr lang="en-US" altLang="zh-TW" sz="2000" dirty="0"/>
              <a:t>(</a:t>
            </a:r>
            <a:r>
              <a:rPr lang="en-US" altLang="zh-TW" sz="2000" err="1"/>
              <a:t>request</a:t>
            </a:r>
            <a:r>
              <a:rPr lang="en-US" altLang="zh-TW" sz="2000"/>
              <a:t>, response</a:t>
            </a:r>
            <a:r>
              <a:rPr lang="en-US" altLang="zh-TW" sz="2000" dirty="0"/>
              <a:t>);</a:t>
            </a:r>
          </a:p>
          <a:p>
            <a:pPr marL="0" indent="0" algn="just">
              <a:buNone/>
            </a:pPr>
            <a:r>
              <a:rPr lang="en-US" altLang="zh-TW" sz="2000" dirty="0"/>
              <a:t>	}}</a:t>
            </a:r>
          </a:p>
        </p:txBody>
      </p:sp>
    </p:spTree>
    <p:extLst>
      <p:ext uri="{BB962C8B-B14F-4D97-AF65-F5344CB8AC3E}">
        <p14:creationId xmlns:p14="http://schemas.microsoft.com/office/powerpoint/2010/main" val="133697771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8596668" cy="653143"/>
          </a:xfrm>
        </p:spPr>
        <p:txBody>
          <a:bodyPr/>
          <a:lstStyle/>
          <a:p>
            <a:r>
              <a:rPr lang="en-US" altLang="zh-TW" dirty="0"/>
              <a:t>HTTP</a:t>
            </a:r>
            <a:r>
              <a:rPr lang="zh-TW" altLang="en-US" dirty="0"/>
              <a:t>通訊協定</a:t>
            </a:r>
            <a:endParaRPr lang="zh-TW" altLang="en-US" sz="3600" dirty="0"/>
          </a:p>
        </p:txBody>
      </p:sp>
      <p:sp>
        <p:nvSpPr>
          <p:cNvPr id="3" name="文字方塊 2">
            <a:extLst>
              <a:ext uri="{FF2B5EF4-FFF2-40B4-BE49-F238E27FC236}">
                <a16:creationId xmlns:a16="http://schemas.microsoft.com/office/drawing/2014/main" id="{76F4F503-3132-4C4F-B42B-50E5C33112BE}"/>
              </a:ext>
            </a:extLst>
          </p:cNvPr>
          <p:cNvSpPr txBox="1"/>
          <p:nvPr/>
        </p:nvSpPr>
        <p:spPr>
          <a:xfrm>
            <a:off x="359227" y="827315"/>
            <a:ext cx="9198429" cy="6360716"/>
          </a:xfrm>
          <a:prstGeom prst="rect">
            <a:avLst/>
          </a:prstGeom>
          <a:noFill/>
        </p:spPr>
        <p:txBody>
          <a:bodyPr wrap="square" rtlCol="0">
            <a:spAutoFit/>
          </a:bodyPr>
          <a:lstStyle/>
          <a:p>
            <a:r>
              <a:rPr lang="zh-TW" altLang="en-US" dirty="0"/>
              <a:t>兩大基本特性：</a:t>
            </a:r>
            <a:endParaRPr lang="en-US" altLang="zh-TW" dirty="0"/>
          </a:p>
          <a:p>
            <a:pPr marL="342900" lvl="1" indent="-342900">
              <a:spcBef>
                <a:spcPts val="1000"/>
              </a:spcBef>
              <a:buClr>
                <a:schemeClr val="accent1"/>
              </a:buClr>
              <a:buSzPct val="80000"/>
              <a:buFont typeface="Wingdings 3" charset="2"/>
              <a:buChar char=""/>
            </a:pPr>
            <a:r>
              <a:rPr lang="zh-TW" altLang="en-US" dirty="0">
                <a:latin typeface="+mj-ea"/>
                <a:ea typeface="+mj-ea"/>
              </a:rPr>
              <a:t>基於請求</a:t>
            </a:r>
            <a:r>
              <a:rPr lang="en-US" altLang="zh-TW" dirty="0">
                <a:latin typeface="+mj-ea"/>
                <a:ea typeface="+mj-ea"/>
              </a:rPr>
              <a:t>(Request)/</a:t>
            </a:r>
            <a:r>
              <a:rPr lang="zh-TW" altLang="en-US" dirty="0">
                <a:latin typeface="+mj-ea"/>
                <a:ea typeface="+mj-ea"/>
              </a:rPr>
              <a:t>回應</a:t>
            </a:r>
            <a:r>
              <a:rPr lang="en-US" altLang="zh-TW" dirty="0">
                <a:latin typeface="+mj-ea"/>
                <a:ea typeface="+mj-ea"/>
              </a:rPr>
              <a:t>(Response)</a:t>
            </a:r>
            <a:r>
              <a:rPr lang="zh-TW" altLang="en-US" dirty="0">
                <a:latin typeface="+mj-ea"/>
                <a:ea typeface="+mj-ea"/>
              </a:rPr>
              <a:t>模型</a:t>
            </a:r>
            <a:endParaRPr lang="en-US" altLang="zh-TW" dirty="0">
              <a:latin typeface="+mj-ea"/>
              <a:ea typeface="+mj-ea"/>
            </a:endParaRPr>
          </a:p>
          <a:p>
            <a:pPr marL="457200" lvl="2">
              <a:spcBef>
                <a:spcPts val="1000"/>
              </a:spcBef>
              <a:buClr>
                <a:schemeClr val="accent1"/>
              </a:buClr>
              <a:buSzPct val="80000"/>
            </a:pPr>
            <a:r>
              <a:rPr lang="zh-TW" altLang="en-US" dirty="0">
                <a:latin typeface="+mj-ea"/>
                <a:ea typeface="+mj-ea"/>
              </a:rPr>
              <a:t>沒有請求，就沒有回應。</a:t>
            </a:r>
            <a:endParaRPr lang="en-US" altLang="zh-TW" dirty="0">
              <a:latin typeface="+mj-ea"/>
              <a:ea typeface="+mj-ea"/>
            </a:endParaRPr>
          </a:p>
          <a:p>
            <a:pPr marL="342900" lvl="1" indent="-342900">
              <a:spcBef>
                <a:spcPts val="1000"/>
              </a:spcBef>
              <a:buClr>
                <a:schemeClr val="accent1"/>
              </a:buClr>
              <a:buSzPct val="80000"/>
              <a:buFont typeface="Wingdings 3" charset="2"/>
              <a:buChar char=""/>
            </a:pPr>
            <a:r>
              <a:rPr lang="zh-TW" altLang="en-US" dirty="0">
                <a:latin typeface="+mj-ea"/>
                <a:ea typeface="+mj-ea"/>
              </a:rPr>
              <a:t>無狀態</a:t>
            </a:r>
            <a:r>
              <a:rPr lang="en-US" altLang="zh-TW" dirty="0">
                <a:latin typeface="+mj-ea"/>
                <a:ea typeface="+mj-ea"/>
              </a:rPr>
              <a:t>(Stateless)</a:t>
            </a:r>
            <a:r>
              <a:rPr lang="zh-TW" altLang="en-US" dirty="0">
                <a:latin typeface="+mj-ea"/>
                <a:ea typeface="+mj-ea"/>
              </a:rPr>
              <a:t>協定</a:t>
            </a:r>
            <a:endParaRPr lang="en-US" altLang="zh-TW" dirty="0">
              <a:latin typeface="+mj-ea"/>
              <a:ea typeface="+mj-ea"/>
            </a:endParaRPr>
          </a:p>
          <a:p>
            <a:pPr marL="457200" lvl="2">
              <a:spcBef>
                <a:spcPts val="1000"/>
              </a:spcBef>
              <a:buClr>
                <a:schemeClr val="accent1"/>
              </a:buClr>
              <a:buSzPct val="80000"/>
            </a:pPr>
            <a:r>
              <a:rPr lang="zh-TW" altLang="en-US" dirty="0">
                <a:latin typeface="+mj-ea"/>
                <a:ea typeface="+mj-ea"/>
              </a:rPr>
              <a:t>回應結束後，不會記得使用者的狀態。</a:t>
            </a:r>
            <a:endParaRPr lang="en-US" altLang="zh-TW" dirty="0">
              <a:latin typeface="+mj-ea"/>
              <a:ea typeface="+mj-ea"/>
            </a:endParaRPr>
          </a:p>
          <a:p>
            <a:pPr marL="0" lvl="2">
              <a:spcBef>
                <a:spcPts val="1000"/>
              </a:spcBef>
              <a:buClr>
                <a:schemeClr val="accent1"/>
              </a:buClr>
              <a:buSzPct val="80000"/>
            </a:pPr>
            <a:endParaRPr lang="en-US" altLang="zh-TW" dirty="0"/>
          </a:p>
          <a:p>
            <a:pPr marL="0" lvl="2">
              <a:spcBef>
                <a:spcPts val="1000"/>
              </a:spcBef>
              <a:buClr>
                <a:schemeClr val="accent1"/>
              </a:buClr>
              <a:buSzPct val="80000"/>
            </a:pPr>
            <a:r>
              <a:rPr lang="zh-TW" altLang="en-US" dirty="0"/>
              <a:t>八項</a:t>
            </a:r>
            <a:r>
              <a:rPr lang="en-US" altLang="zh-TW" strike="sngStrike" dirty="0"/>
              <a:t>(</a:t>
            </a:r>
            <a:r>
              <a:rPr lang="zh-TW" altLang="en-US" strike="sngStrike" dirty="0"/>
              <a:t>兩項</a:t>
            </a:r>
            <a:r>
              <a:rPr lang="en-US" altLang="zh-TW" strike="sngStrike" dirty="0"/>
              <a:t>)</a:t>
            </a:r>
            <a:r>
              <a:rPr lang="zh-TW" altLang="en-US" dirty="0"/>
              <a:t>請求方法：</a:t>
            </a:r>
            <a:r>
              <a:rPr lang="en-US" altLang="zh-TW" dirty="0"/>
              <a:t>GET</a:t>
            </a:r>
            <a:r>
              <a:rPr lang="zh-TW" altLang="en-US" dirty="0"/>
              <a:t>、</a:t>
            </a:r>
            <a:r>
              <a:rPr lang="en-US" altLang="zh-TW" dirty="0"/>
              <a:t>POST</a:t>
            </a:r>
            <a:r>
              <a:rPr lang="zh-TW" altLang="en-US" dirty="0"/>
              <a:t>、</a:t>
            </a:r>
            <a:r>
              <a:rPr lang="en-US" altLang="zh-TW" dirty="0"/>
              <a:t>HEAD</a:t>
            </a:r>
            <a:r>
              <a:rPr lang="zh-TW" altLang="en-US" dirty="0"/>
              <a:t>、</a:t>
            </a:r>
            <a:r>
              <a:rPr lang="en-US" altLang="zh-TW" dirty="0"/>
              <a:t>PUT</a:t>
            </a:r>
            <a:r>
              <a:rPr lang="zh-TW" altLang="en-US" dirty="0"/>
              <a:t>、</a:t>
            </a:r>
            <a:r>
              <a:rPr lang="en-US" altLang="zh-TW" dirty="0"/>
              <a:t>DELETE</a:t>
            </a:r>
            <a:r>
              <a:rPr lang="zh-TW" altLang="en-US" dirty="0"/>
              <a:t>、</a:t>
            </a:r>
            <a:r>
              <a:rPr lang="en-US" altLang="zh-TW" dirty="0"/>
              <a:t>OPTIONS</a:t>
            </a:r>
            <a:r>
              <a:rPr lang="zh-TW" altLang="en-US" dirty="0"/>
              <a:t>、</a:t>
            </a:r>
            <a:r>
              <a:rPr lang="en-US" altLang="zh-TW" dirty="0"/>
              <a:t>TRACE</a:t>
            </a:r>
            <a:r>
              <a:rPr lang="zh-TW" altLang="en-US" dirty="0"/>
              <a:t>、</a:t>
            </a:r>
            <a:r>
              <a:rPr lang="en-US" altLang="zh-TW" dirty="0"/>
              <a:t>CONNECT</a:t>
            </a:r>
          </a:p>
          <a:p>
            <a:pPr marL="342900" lvl="1" indent="-342900">
              <a:spcBef>
                <a:spcPts val="1000"/>
              </a:spcBef>
              <a:buClr>
                <a:schemeClr val="accent1"/>
              </a:buClr>
              <a:buSzPct val="80000"/>
              <a:buFont typeface="Wingdings 3" charset="2"/>
              <a:buChar char=""/>
            </a:pPr>
            <a:r>
              <a:rPr lang="zh-TW" altLang="en-US" dirty="0">
                <a:latin typeface="+mj-ea"/>
                <a:ea typeface="+mj-ea"/>
              </a:rPr>
              <a:t>實際上較常使用的為</a:t>
            </a:r>
            <a:r>
              <a:rPr lang="en-US" altLang="zh-TW" dirty="0">
                <a:latin typeface="+mj-ea"/>
                <a:ea typeface="+mj-ea"/>
              </a:rPr>
              <a:t>GET</a:t>
            </a:r>
            <a:r>
              <a:rPr lang="zh-TW" altLang="en-US" dirty="0">
                <a:latin typeface="+mj-ea"/>
                <a:ea typeface="+mj-ea"/>
              </a:rPr>
              <a:t>、</a:t>
            </a:r>
            <a:r>
              <a:rPr lang="en-US" altLang="zh-TW" dirty="0">
                <a:latin typeface="+mj-ea"/>
                <a:ea typeface="+mj-ea"/>
              </a:rPr>
              <a:t>POST</a:t>
            </a:r>
            <a:r>
              <a:rPr lang="zh-TW" altLang="en-US" dirty="0">
                <a:latin typeface="+mj-ea"/>
                <a:ea typeface="+mj-ea"/>
              </a:rPr>
              <a:t>。</a:t>
            </a:r>
            <a:r>
              <a:rPr lang="en-US" altLang="zh-TW" dirty="0">
                <a:latin typeface="+mj-ea"/>
                <a:ea typeface="+mj-ea"/>
              </a:rPr>
              <a:t>(HTML5</a:t>
            </a:r>
            <a:r>
              <a:rPr lang="zh-TW" altLang="en-US" dirty="0">
                <a:latin typeface="+mj-ea"/>
                <a:ea typeface="+mj-ea"/>
              </a:rPr>
              <a:t> </a:t>
            </a:r>
            <a:r>
              <a:rPr lang="en-US" altLang="zh-TW" dirty="0">
                <a:latin typeface="+mj-ea"/>
                <a:ea typeface="+mj-ea"/>
              </a:rPr>
              <a:t>&lt;form&gt;</a:t>
            </a:r>
            <a:r>
              <a:rPr lang="zh-TW" altLang="en-US" dirty="0">
                <a:latin typeface="+mj-ea"/>
                <a:ea typeface="+mj-ea"/>
              </a:rPr>
              <a:t>表單僅支援</a:t>
            </a:r>
            <a:r>
              <a:rPr lang="en-US" altLang="zh-TW" dirty="0">
                <a:latin typeface="+mj-ea"/>
                <a:ea typeface="+mj-ea"/>
              </a:rPr>
              <a:t>GET</a:t>
            </a:r>
            <a:r>
              <a:rPr lang="zh-TW" altLang="en-US" dirty="0">
                <a:latin typeface="+mj-ea"/>
                <a:ea typeface="+mj-ea"/>
              </a:rPr>
              <a:t>、</a:t>
            </a:r>
            <a:r>
              <a:rPr lang="en-US" altLang="zh-TW" dirty="0">
                <a:latin typeface="+mj-ea"/>
                <a:ea typeface="+mj-ea"/>
              </a:rPr>
              <a:t>POST!)</a:t>
            </a:r>
          </a:p>
          <a:p>
            <a:pPr marL="0" lvl="2">
              <a:spcBef>
                <a:spcPts val="1000"/>
              </a:spcBef>
              <a:buClr>
                <a:schemeClr val="accent1"/>
              </a:buClr>
              <a:buSzPct val="80000"/>
            </a:pPr>
            <a:endParaRPr lang="en-US" altLang="zh-TW" dirty="0"/>
          </a:p>
          <a:p>
            <a:pPr marL="0" lvl="2">
              <a:spcBef>
                <a:spcPts val="1000"/>
              </a:spcBef>
              <a:buClr>
                <a:schemeClr val="accent1"/>
              </a:buClr>
              <a:buSzPct val="80000"/>
            </a:pPr>
            <a:r>
              <a:rPr lang="en-US" altLang="zh-TW" b="0" dirty="0">
                <a:effectLst/>
                <a:latin typeface="Consolas" panose="020B0609020204030204" pitchFamily="49" charset="0"/>
              </a:rPr>
              <a:t>&lt;!DOCTYPE html&gt;</a:t>
            </a:r>
          </a:p>
          <a:p>
            <a:pPr marL="0" lvl="2">
              <a:spcBef>
                <a:spcPts val="1000"/>
              </a:spcBef>
              <a:buClr>
                <a:schemeClr val="accent1"/>
              </a:buClr>
              <a:buSzPct val="80000"/>
            </a:pPr>
            <a:r>
              <a:rPr lang="en-US" altLang="zh-TW" dirty="0">
                <a:latin typeface="Consolas" panose="020B0609020204030204" pitchFamily="49" charset="0"/>
              </a:rPr>
              <a:t>…</a:t>
            </a:r>
          </a:p>
          <a:p>
            <a:r>
              <a:rPr lang="en-US" altLang="zh-TW" dirty="0">
                <a:latin typeface="Consolas" panose="020B0609020204030204" pitchFamily="49" charset="0"/>
              </a:rPr>
              <a:t>&lt;body&gt;</a:t>
            </a:r>
          </a:p>
          <a:p>
            <a:pPr lvl="1"/>
            <a:r>
              <a:rPr lang="en-US" altLang="zh-TW" dirty="0">
                <a:latin typeface="Consolas" panose="020B0609020204030204" pitchFamily="49" charset="0"/>
              </a:rPr>
              <a:t>&lt;form action=“</a:t>
            </a:r>
            <a:r>
              <a:rPr lang="en-US" altLang="zh-TW" dirty="0">
                <a:solidFill>
                  <a:srgbClr val="FF0000"/>
                </a:solidFill>
                <a:latin typeface="Consolas" panose="020B0609020204030204" pitchFamily="49" charset="0"/>
              </a:rPr>
              <a:t>URI</a:t>
            </a:r>
            <a:r>
              <a:rPr lang="en-US" altLang="zh-TW" dirty="0">
                <a:latin typeface="Consolas" panose="020B0609020204030204" pitchFamily="49" charset="0"/>
              </a:rPr>
              <a:t>” method=“</a:t>
            </a:r>
            <a:r>
              <a:rPr lang="en-US" altLang="zh-TW" dirty="0">
                <a:solidFill>
                  <a:srgbClr val="FF0000"/>
                </a:solidFill>
                <a:latin typeface="Consolas" panose="020B0609020204030204" pitchFamily="49" charset="0"/>
              </a:rPr>
              <a:t>GET</a:t>
            </a:r>
            <a:r>
              <a:rPr lang="en-US" altLang="zh-TW" dirty="0">
                <a:latin typeface="Consolas" panose="020B0609020204030204" pitchFamily="49" charset="0"/>
              </a:rPr>
              <a:t>”&gt;</a:t>
            </a:r>
          </a:p>
          <a:p>
            <a:pPr lvl="2"/>
            <a:r>
              <a:rPr lang="zh-TW" altLang="en-US" dirty="0">
                <a:latin typeface="Consolas" panose="020B0609020204030204" pitchFamily="49" charset="0"/>
              </a:rPr>
              <a:t>密碼：</a:t>
            </a:r>
            <a:r>
              <a:rPr lang="en-US" altLang="zh-TW" dirty="0">
                <a:latin typeface="Consolas" panose="020B0609020204030204" pitchFamily="49" charset="0"/>
              </a:rPr>
              <a:t>&lt;input</a:t>
            </a:r>
            <a:r>
              <a:rPr lang="zh-TW" altLang="en-US" dirty="0">
                <a:latin typeface="Consolas" panose="020B0609020204030204" pitchFamily="49" charset="0"/>
              </a:rPr>
              <a:t> </a:t>
            </a:r>
            <a:r>
              <a:rPr lang="en-US" altLang="zh-TW" dirty="0">
                <a:latin typeface="Consolas" panose="020B0609020204030204" pitchFamily="49" charset="0"/>
              </a:rPr>
              <a:t>type=“text” name=“password”&gt;</a:t>
            </a:r>
          </a:p>
          <a:p>
            <a:pPr lvl="2"/>
            <a:r>
              <a:rPr lang="en-US" altLang="zh-TW" dirty="0">
                <a:latin typeface="Consolas" panose="020B0609020204030204" pitchFamily="49" charset="0"/>
              </a:rPr>
              <a:t>&lt;input type="submit" value="</a:t>
            </a:r>
            <a:r>
              <a:rPr lang="zh-TW" altLang="en-US" dirty="0">
                <a:latin typeface="Consolas" panose="020B0609020204030204" pitchFamily="49" charset="0"/>
              </a:rPr>
              <a:t>送出</a:t>
            </a:r>
            <a:r>
              <a:rPr lang="en-US" altLang="zh-TW" dirty="0">
                <a:latin typeface="Consolas" panose="020B0609020204030204" pitchFamily="49" charset="0"/>
              </a:rPr>
              <a:t>"&gt;</a:t>
            </a:r>
          </a:p>
          <a:p>
            <a:pPr lvl="1"/>
            <a:r>
              <a:rPr lang="en-US" altLang="zh-TW" dirty="0">
                <a:latin typeface="Consolas" panose="020B0609020204030204" pitchFamily="49" charset="0"/>
              </a:rPr>
              <a:t>&lt;/form&gt;</a:t>
            </a:r>
          </a:p>
          <a:p>
            <a:r>
              <a:rPr lang="en-US" altLang="zh-TW" dirty="0">
                <a:latin typeface="Consolas" panose="020B0609020204030204" pitchFamily="49" charset="0"/>
              </a:rPr>
              <a:t>&lt;/body&gt;</a:t>
            </a:r>
          </a:p>
          <a:p>
            <a:endParaRPr lang="zh-TW" altLang="en-US" dirty="0"/>
          </a:p>
        </p:txBody>
      </p:sp>
      <p:pic>
        <p:nvPicPr>
          <p:cNvPr id="5" name="圖片 4">
            <a:extLst>
              <a:ext uri="{FF2B5EF4-FFF2-40B4-BE49-F238E27FC236}">
                <a16:creationId xmlns:a16="http://schemas.microsoft.com/office/drawing/2014/main" id="{7F3C79DB-5314-4F36-9349-59C8B56E2741}"/>
              </a:ext>
            </a:extLst>
          </p:cNvPr>
          <p:cNvPicPr>
            <a:picLocks noChangeAspect="1"/>
          </p:cNvPicPr>
          <p:nvPr/>
        </p:nvPicPr>
        <p:blipFill>
          <a:blip r:embed="rId3"/>
          <a:stretch>
            <a:fillRect/>
          </a:stretch>
        </p:blipFill>
        <p:spPr>
          <a:xfrm>
            <a:off x="5273752" y="4914899"/>
            <a:ext cx="3962400" cy="685800"/>
          </a:xfrm>
          <a:prstGeom prst="rect">
            <a:avLst/>
          </a:prstGeom>
        </p:spPr>
      </p:pic>
    </p:spTree>
    <p:extLst>
      <p:ext uri="{BB962C8B-B14F-4D97-AF65-F5344CB8AC3E}">
        <p14:creationId xmlns:p14="http://schemas.microsoft.com/office/powerpoint/2010/main" val="75681043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41667"/>
            <a:ext cx="9607097" cy="1320800"/>
          </a:xfrm>
        </p:spPr>
        <p:txBody>
          <a:bodyPr/>
          <a:lstStyle/>
          <a:p>
            <a:r>
              <a:rPr lang="en-US" altLang="zh-TW" sz="3600" dirty="0"/>
              <a:t>6-</a:t>
            </a:r>
            <a:r>
              <a:rPr lang="en-US" altLang="zh-TW" dirty="0"/>
              <a:t>2 File Upload</a:t>
            </a:r>
            <a:r>
              <a:rPr lang="zh-TW" altLang="en-US" dirty="0"/>
              <a:t>單檔案上傳的建立方式</a:t>
            </a:r>
            <a:r>
              <a:rPr lang="en-US" altLang="zh-TW" dirty="0"/>
              <a:t>(3)</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410206" y="702067"/>
            <a:ext cx="10459851" cy="5996684"/>
          </a:xfrm>
        </p:spPr>
        <p:txBody>
          <a:bodyPr>
            <a:noAutofit/>
          </a:bodyPr>
          <a:lstStyle/>
          <a:p>
            <a:pPr algn="just"/>
            <a:r>
              <a:rPr lang="en-US" altLang="zh-TW" sz="2000" dirty="0"/>
              <a:t>【</a:t>
            </a:r>
            <a:r>
              <a:rPr lang="zh-TW" altLang="en-US" sz="2000" dirty="0"/>
              <a:t>範例</a:t>
            </a:r>
            <a:r>
              <a:rPr lang="en-US" altLang="zh-TW" sz="2000" dirty="0"/>
              <a:t>】multipart-config</a:t>
            </a:r>
            <a:r>
              <a:rPr lang="zh-TW" altLang="en-US" sz="2000" dirty="0"/>
              <a:t>之</a:t>
            </a:r>
            <a:r>
              <a:rPr lang="en-US" altLang="zh-TW" sz="2000" dirty="0"/>
              <a:t>Xml</a:t>
            </a:r>
            <a:r>
              <a:rPr lang="zh-TW" altLang="en-US" sz="2000" dirty="0"/>
              <a:t>寫法</a:t>
            </a:r>
            <a:endParaRPr lang="en-US" altLang="zh-TW" sz="2000" dirty="0"/>
          </a:p>
          <a:p>
            <a:pPr marL="0" indent="0" algn="just">
              <a:spcBef>
                <a:spcPts val="600"/>
              </a:spcBef>
              <a:buNone/>
            </a:pPr>
            <a:r>
              <a:rPr lang="en-US" altLang="zh-TW" sz="2000" dirty="0"/>
              <a:t>	&lt;servlet&gt;</a:t>
            </a:r>
          </a:p>
          <a:p>
            <a:pPr marL="0" indent="0" algn="just">
              <a:spcBef>
                <a:spcPts val="600"/>
              </a:spcBef>
              <a:buNone/>
            </a:pPr>
            <a:r>
              <a:rPr lang="en-US" altLang="zh-TW" sz="2000" dirty="0"/>
              <a:t>		&lt;servlet-name&gt;</a:t>
            </a:r>
            <a:r>
              <a:rPr lang="en-US" altLang="zh-TW" sz="2000" dirty="0" err="1"/>
              <a:t>FileUploadServlet</a:t>
            </a:r>
            <a:r>
              <a:rPr lang="en-US" altLang="zh-TW" sz="2000" dirty="0"/>
              <a:t>&lt;/servlet-name&gt;</a:t>
            </a:r>
          </a:p>
          <a:p>
            <a:pPr marL="0" indent="0" algn="just">
              <a:spcBef>
                <a:spcPts val="600"/>
              </a:spcBef>
              <a:buNone/>
            </a:pPr>
            <a:r>
              <a:rPr lang="en-US" altLang="zh-TW" sz="2000" dirty="0"/>
              <a:t>		&lt;servlet-class&gt;</a:t>
            </a:r>
            <a:r>
              <a:rPr lang="en-US" altLang="zh-TW" sz="2000" dirty="0" err="1"/>
              <a:t>pers.allen.servlet.FileUploadServlet</a:t>
            </a:r>
            <a:r>
              <a:rPr lang="en-US" altLang="zh-TW" sz="2000" dirty="0"/>
              <a:t>&lt;/servlet-class&gt;</a:t>
            </a:r>
          </a:p>
          <a:p>
            <a:pPr marL="0" indent="0" algn="just">
              <a:spcBef>
                <a:spcPts val="600"/>
              </a:spcBef>
              <a:buNone/>
            </a:pPr>
            <a:r>
              <a:rPr lang="en-US" altLang="zh-TW" sz="2000" dirty="0"/>
              <a:t>		&lt;multipart-config&gt;</a:t>
            </a:r>
          </a:p>
          <a:p>
            <a:pPr marL="0" indent="0" algn="just">
              <a:spcBef>
                <a:spcPts val="600"/>
              </a:spcBef>
              <a:buNone/>
            </a:pPr>
            <a:r>
              <a:rPr lang="en-US" altLang="zh-TW" sz="2000" dirty="0"/>
              <a:t>			&lt;location</a:t>
            </a:r>
            <a:r>
              <a:rPr lang="en-US" altLang="zh-TW" sz="2000"/>
              <a:t>&gt;c:\</a:t>
            </a:r>
            <a:r>
              <a:rPr lang="en-US" altLang="zh-TW" sz="2000" dirty="0"/>
              <a:t>temp&lt;/location&gt;</a:t>
            </a:r>
          </a:p>
          <a:p>
            <a:pPr marL="0" indent="0" algn="just">
              <a:spcBef>
                <a:spcPts val="600"/>
              </a:spcBef>
              <a:buNone/>
            </a:pPr>
            <a:r>
              <a:rPr lang="en-US" altLang="zh-TW" sz="2000" dirty="0"/>
              <a:t>		&lt;/multipart-config&gt;</a:t>
            </a:r>
          </a:p>
          <a:p>
            <a:pPr marL="0" indent="0" algn="just">
              <a:spcBef>
                <a:spcPts val="600"/>
              </a:spcBef>
              <a:buNone/>
            </a:pPr>
            <a:r>
              <a:rPr lang="en-US" altLang="zh-TW" sz="2000" dirty="0"/>
              <a:t>	&lt;/servlet&gt;</a:t>
            </a:r>
          </a:p>
          <a:p>
            <a:pPr marL="0" indent="0" algn="just">
              <a:spcBef>
                <a:spcPts val="600"/>
              </a:spcBef>
              <a:buNone/>
            </a:pPr>
            <a:r>
              <a:rPr lang="en-US" altLang="zh-TW" sz="2000" dirty="0"/>
              <a:t>	&lt;servlet-mapping&gt;</a:t>
            </a:r>
          </a:p>
          <a:p>
            <a:pPr marL="0" indent="0" algn="just">
              <a:spcBef>
                <a:spcPts val="600"/>
              </a:spcBef>
              <a:buNone/>
            </a:pPr>
            <a:r>
              <a:rPr lang="en-US" altLang="zh-TW" sz="2000" dirty="0"/>
              <a:t>		&lt;servlet-name&gt;</a:t>
            </a:r>
            <a:r>
              <a:rPr lang="en-US" altLang="zh-TW" sz="2000" dirty="0" err="1"/>
              <a:t>FileUploadServlet</a:t>
            </a:r>
            <a:r>
              <a:rPr lang="en-US" altLang="zh-TW" sz="2000" dirty="0"/>
              <a:t>&lt;/servlet-name&gt;</a:t>
            </a:r>
          </a:p>
          <a:p>
            <a:pPr marL="0" indent="0" algn="just">
              <a:spcBef>
                <a:spcPts val="600"/>
              </a:spcBef>
              <a:buNone/>
            </a:pPr>
            <a:r>
              <a:rPr lang="en-US" altLang="zh-TW" sz="2000" dirty="0"/>
              <a:t>		&lt;</a:t>
            </a:r>
            <a:r>
              <a:rPr lang="en-US" altLang="zh-TW" sz="2000" dirty="0" err="1"/>
              <a:t>url</a:t>
            </a:r>
            <a:r>
              <a:rPr lang="en-US" altLang="zh-TW" sz="2000" dirty="0"/>
              <a:t>-pattern&gt;/</a:t>
            </a:r>
            <a:r>
              <a:rPr lang="en-US" altLang="zh-TW" sz="2000" dirty="0" err="1"/>
              <a:t>FileUploadServlet</a:t>
            </a:r>
            <a:r>
              <a:rPr lang="en-US" altLang="zh-TW" sz="2000" dirty="0"/>
              <a:t>&lt;/</a:t>
            </a:r>
            <a:r>
              <a:rPr lang="en-US" altLang="zh-TW" sz="2000" dirty="0" err="1"/>
              <a:t>url</a:t>
            </a:r>
            <a:r>
              <a:rPr lang="en-US" altLang="zh-TW" sz="2000" dirty="0"/>
              <a:t>-pattern&gt;</a:t>
            </a:r>
          </a:p>
          <a:p>
            <a:pPr marL="0" indent="0" algn="just">
              <a:spcBef>
                <a:spcPts val="600"/>
              </a:spcBef>
              <a:buNone/>
            </a:pPr>
            <a:r>
              <a:rPr lang="en-US" altLang="zh-TW" sz="2000" dirty="0"/>
              <a:t>	&lt;/servlet-mapping&gt;</a:t>
            </a:r>
          </a:p>
          <a:p>
            <a:pPr algn="just"/>
            <a:r>
              <a:rPr lang="en-US" altLang="zh-TW" sz="2000" dirty="0"/>
              <a:t>【</a:t>
            </a:r>
            <a:r>
              <a:rPr lang="zh-TW" altLang="en-US" sz="2000" dirty="0"/>
              <a:t>範例</a:t>
            </a:r>
            <a:r>
              <a:rPr lang="en-US" altLang="zh-TW" sz="2000" dirty="0"/>
              <a:t>】</a:t>
            </a:r>
            <a:r>
              <a:rPr lang="en-US" altLang="zh-TW" sz="2000" dirty="0" err="1">
                <a:latin typeface="Consolas" panose="020B0609020204030204" pitchFamily="49" charset="0"/>
              </a:rPr>
              <a:t>MultipartConfig</a:t>
            </a:r>
            <a:r>
              <a:rPr lang="zh-TW" altLang="en-US" sz="2000" dirty="0"/>
              <a:t>之</a:t>
            </a:r>
            <a:r>
              <a:rPr lang="en-US" altLang="zh-TW" sz="2000" dirty="0"/>
              <a:t>annotation</a:t>
            </a:r>
            <a:r>
              <a:rPr lang="zh-TW" altLang="en-US" sz="2000" dirty="0"/>
              <a:t>寫法</a:t>
            </a:r>
            <a:endParaRPr lang="en-US" altLang="zh-TW" sz="2000" dirty="0"/>
          </a:p>
          <a:p>
            <a:pPr marL="800100" lvl="2" indent="0" algn="just">
              <a:buNone/>
            </a:pPr>
            <a:r>
              <a:rPr lang="en-US" altLang="zh-TW" sz="2000" dirty="0">
                <a:latin typeface="Consolas" panose="020B0609020204030204" pitchFamily="49" charset="0"/>
              </a:rPr>
              <a:t>@WebServlet("/FileUploadServlet")</a:t>
            </a:r>
          </a:p>
          <a:p>
            <a:pPr marL="800100" lvl="2" indent="0" algn="just">
              <a:buNone/>
            </a:pPr>
            <a:r>
              <a:rPr lang="en-US" altLang="zh-TW" sz="2000" dirty="0">
                <a:latin typeface="Consolas" panose="020B0609020204030204" pitchFamily="49" charset="0"/>
              </a:rPr>
              <a:t>@MultipartConfig(location = </a:t>
            </a:r>
            <a:r>
              <a:rPr lang="en-US" altLang="zh-TW" sz="2000">
                <a:latin typeface="Consolas" panose="020B0609020204030204" pitchFamily="49" charset="0"/>
              </a:rPr>
              <a:t>"C:/</a:t>
            </a:r>
            <a:r>
              <a:rPr lang="en-US" altLang="zh-TW" sz="2000" dirty="0">
                <a:latin typeface="Consolas" panose="020B0609020204030204" pitchFamily="49" charset="0"/>
              </a:rPr>
              <a:t>temp")</a:t>
            </a:r>
          </a:p>
        </p:txBody>
      </p:sp>
    </p:spTree>
    <p:extLst>
      <p:ext uri="{BB962C8B-B14F-4D97-AF65-F5344CB8AC3E}">
        <p14:creationId xmlns:p14="http://schemas.microsoft.com/office/powerpoint/2010/main" val="247112803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41667"/>
            <a:ext cx="9607097" cy="1320800"/>
          </a:xfrm>
        </p:spPr>
        <p:txBody>
          <a:bodyPr/>
          <a:lstStyle/>
          <a:p>
            <a:r>
              <a:rPr lang="en-US" altLang="zh-TW" sz="3600" dirty="0"/>
              <a:t>6-</a:t>
            </a:r>
            <a:r>
              <a:rPr lang="en-US" altLang="zh-TW" dirty="0"/>
              <a:t>3 File Upload</a:t>
            </a:r>
            <a:r>
              <a:rPr lang="zh-TW" altLang="en-US" dirty="0"/>
              <a:t>多檔案上傳的建立方式</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410206" y="702067"/>
            <a:ext cx="10459851" cy="5996684"/>
          </a:xfrm>
        </p:spPr>
        <p:txBody>
          <a:bodyPr>
            <a:noAutofit/>
          </a:bodyPr>
          <a:lstStyle/>
          <a:p>
            <a:pPr marL="0" indent="0" algn="just">
              <a:buNone/>
            </a:pPr>
            <a:r>
              <a:rPr lang="en-US" altLang="zh-TW" sz="2000" dirty="0"/>
              <a:t>public class </a:t>
            </a:r>
            <a:r>
              <a:rPr lang="en-US" altLang="zh-TW" sz="2000" dirty="0" err="1"/>
              <a:t>FileUploadServlet</a:t>
            </a:r>
            <a:r>
              <a:rPr lang="en-US" altLang="zh-TW" sz="2000" dirty="0"/>
              <a:t> extends </a:t>
            </a:r>
            <a:r>
              <a:rPr lang="en-US" altLang="zh-TW" sz="2000" dirty="0" err="1"/>
              <a:t>HttpServlet</a:t>
            </a:r>
            <a:r>
              <a:rPr lang="en-US" altLang="zh-TW" sz="2000" dirty="0"/>
              <a:t> {</a:t>
            </a:r>
          </a:p>
          <a:p>
            <a:pPr marL="0" indent="0" algn="just">
              <a:buNone/>
            </a:pPr>
            <a:r>
              <a:rPr lang="en-US" altLang="zh-TW" sz="2000" dirty="0"/>
              <a:t>	private static final long </a:t>
            </a:r>
            <a:r>
              <a:rPr lang="en-US" altLang="zh-TW" sz="2000" dirty="0" err="1"/>
              <a:t>serialVersionUID</a:t>
            </a:r>
            <a:r>
              <a:rPr lang="en-US" altLang="zh-TW" sz="2000" dirty="0"/>
              <a:t> = 1L;</a:t>
            </a:r>
          </a:p>
          <a:p>
            <a:pPr marL="0" indent="0" algn="just">
              <a:buNone/>
            </a:pPr>
            <a:r>
              <a:rPr lang="en-US" altLang="zh-TW" sz="2000" dirty="0"/>
              <a:t>	protected void </a:t>
            </a:r>
            <a:r>
              <a:rPr lang="en-US" altLang="zh-TW" sz="2000" dirty="0" err="1"/>
              <a:t>doGet</a:t>
            </a:r>
            <a:r>
              <a:rPr lang="en-US" altLang="zh-TW" sz="2000" dirty="0"/>
              <a:t>(</a:t>
            </a:r>
            <a:r>
              <a:rPr lang="en-US" altLang="zh-TW" sz="2000" dirty="0" err="1"/>
              <a:t>HttpServletRequest</a:t>
            </a:r>
            <a:r>
              <a:rPr lang="en-US" altLang="zh-TW" sz="2000" dirty="0"/>
              <a:t> request, </a:t>
            </a:r>
            <a:r>
              <a:rPr lang="en-US" altLang="zh-TW" sz="2000" dirty="0" err="1"/>
              <a:t>HttpServletResponse</a:t>
            </a:r>
            <a:r>
              <a:rPr lang="en-US" altLang="zh-TW" sz="2000" dirty="0"/>
              <a:t> response)</a:t>
            </a:r>
          </a:p>
          <a:p>
            <a:pPr marL="0" indent="0" algn="just">
              <a:buNone/>
            </a:pPr>
            <a:r>
              <a:rPr lang="en-US" altLang="zh-TW" sz="2000" dirty="0"/>
              <a:t>			throws </a:t>
            </a:r>
            <a:r>
              <a:rPr lang="en-US" altLang="zh-TW" sz="2000" dirty="0" err="1"/>
              <a:t>ServletException</a:t>
            </a:r>
            <a:r>
              <a:rPr lang="en-US" altLang="zh-TW" sz="2000" dirty="0"/>
              <a:t>, </a:t>
            </a:r>
            <a:r>
              <a:rPr lang="en-US" altLang="zh-TW" sz="2000" dirty="0" err="1"/>
              <a:t>IOException</a:t>
            </a:r>
            <a:r>
              <a:rPr lang="en-US" altLang="zh-TW" sz="2000" dirty="0"/>
              <a:t> {</a:t>
            </a:r>
          </a:p>
          <a:p>
            <a:pPr marL="0" indent="0" algn="just">
              <a:buNone/>
            </a:pPr>
            <a:r>
              <a:rPr lang="en-US" altLang="zh-TW" sz="2000" dirty="0"/>
              <a:t>		String </a:t>
            </a:r>
            <a:r>
              <a:rPr lang="en-US" altLang="zh-TW" sz="2000" dirty="0" err="1"/>
              <a:t>userName</a:t>
            </a:r>
            <a:r>
              <a:rPr lang="en-US" altLang="zh-TW" sz="2000" dirty="0"/>
              <a:t> = </a:t>
            </a:r>
            <a:r>
              <a:rPr lang="en-US" altLang="zh-TW" sz="2000" dirty="0" err="1"/>
              <a:t>request.getParameter</a:t>
            </a:r>
            <a:r>
              <a:rPr lang="en-US" altLang="zh-TW" sz="2000" dirty="0"/>
              <a:t>("</a:t>
            </a:r>
            <a:r>
              <a:rPr lang="en-US" altLang="zh-TW" sz="2000" dirty="0" err="1"/>
              <a:t>myName</a:t>
            </a:r>
            <a:r>
              <a:rPr lang="en-US" altLang="zh-TW" sz="2000" dirty="0"/>
              <a:t>");</a:t>
            </a:r>
          </a:p>
          <a:p>
            <a:pPr marL="0" indent="0" algn="just">
              <a:buNone/>
            </a:pPr>
            <a:r>
              <a:rPr lang="en-US" altLang="zh-TW" sz="2000" dirty="0"/>
              <a:t>		Collection&lt;Part&gt; files = </a:t>
            </a:r>
            <a:r>
              <a:rPr lang="en-US" altLang="zh-TW" sz="2000" dirty="0" err="1"/>
              <a:t>request.getParts</a:t>
            </a:r>
            <a:r>
              <a:rPr lang="en-US" altLang="zh-TW" sz="2000" dirty="0"/>
              <a:t>();</a:t>
            </a:r>
          </a:p>
          <a:p>
            <a:pPr marL="0" indent="0" algn="just">
              <a:buNone/>
            </a:pPr>
            <a:r>
              <a:rPr lang="en-US" altLang="zh-TW" sz="2000" dirty="0"/>
              <a:t>		for (Part </a:t>
            </a:r>
            <a:r>
              <a:rPr lang="en-US" altLang="zh-TW" sz="2000"/>
              <a:t>f : </a:t>
            </a:r>
            <a:r>
              <a:rPr lang="en-US" altLang="zh-TW" sz="2000" dirty="0"/>
              <a:t>files) {</a:t>
            </a:r>
          </a:p>
          <a:p>
            <a:pPr marL="0" indent="0" algn="just">
              <a:buNone/>
            </a:pPr>
            <a:r>
              <a:rPr lang="en-US" altLang="zh-TW" sz="2000" dirty="0"/>
              <a:t>			String </a:t>
            </a:r>
            <a:r>
              <a:rPr lang="en-US" altLang="zh-TW" sz="2000" dirty="0" err="1"/>
              <a:t>fileName</a:t>
            </a:r>
            <a:r>
              <a:rPr lang="en-US" altLang="zh-TW" sz="2000" dirty="0"/>
              <a:t> = </a:t>
            </a:r>
            <a:r>
              <a:rPr lang="en-US" altLang="zh-TW" sz="2000" dirty="0" err="1"/>
              <a:t>f.getSubmittedFileName</a:t>
            </a:r>
            <a:r>
              <a:rPr lang="en-US" altLang="zh-TW" sz="2000" dirty="0"/>
              <a:t>();</a:t>
            </a:r>
          </a:p>
          <a:p>
            <a:pPr marL="0" indent="0" algn="just">
              <a:buNone/>
            </a:pPr>
            <a:r>
              <a:rPr lang="en-US" altLang="zh-TW" sz="2000" dirty="0"/>
              <a:t>			</a:t>
            </a:r>
            <a:r>
              <a:rPr lang="en-US" altLang="zh-TW" sz="2000" dirty="0" err="1"/>
              <a:t>System.out.println</a:t>
            </a:r>
            <a:r>
              <a:rPr lang="en-US" altLang="zh-TW" sz="2000" dirty="0"/>
              <a:t>(</a:t>
            </a:r>
            <a:r>
              <a:rPr lang="en-US" altLang="zh-TW" sz="2000" dirty="0" err="1"/>
              <a:t>fileName</a:t>
            </a:r>
            <a:r>
              <a:rPr lang="en-US" altLang="zh-TW" sz="2000" dirty="0"/>
              <a:t>);</a:t>
            </a:r>
          </a:p>
          <a:p>
            <a:pPr marL="0" indent="0" algn="just">
              <a:buNone/>
            </a:pPr>
            <a:r>
              <a:rPr lang="en-US" altLang="zh-TW" sz="2000" dirty="0"/>
              <a:t>			if (</a:t>
            </a:r>
            <a:r>
              <a:rPr lang="en-US" altLang="zh-TW" sz="2000" dirty="0" err="1"/>
              <a:t>fileName</a:t>
            </a:r>
            <a:r>
              <a:rPr lang="en-US" altLang="zh-TW" sz="2000" dirty="0"/>
              <a:t> != null) {</a:t>
            </a:r>
          </a:p>
          <a:p>
            <a:pPr marL="0" indent="0" algn="just">
              <a:buNone/>
            </a:pPr>
            <a:r>
              <a:rPr lang="en-US" altLang="zh-TW" sz="2000" dirty="0"/>
              <a:t>				</a:t>
            </a:r>
            <a:r>
              <a:rPr lang="en-US" altLang="zh-TW" sz="2000" dirty="0" err="1"/>
              <a:t>f.write</a:t>
            </a:r>
            <a:r>
              <a:rPr lang="en-US" altLang="zh-TW" sz="2000" dirty="0"/>
              <a:t>(</a:t>
            </a:r>
            <a:r>
              <a:rPr lang="en-US" altLang="zh-TW" sz="2000" dirty="0" err="1"/>
              <a:t>userName</a:t>
            </a:r>
            <a:r>
              <a:rPr lang="en-US" altLang="zh-TW" sz="2000" dirty="0"/>
              <a:t> + "_" + </a:t>
            </a:r>
            <a:r>
              <a:rPr lang="en-US" altLang="zh-TW" sz="2000" dirty="0" err="1"/>
              <a:t>fileName</a:t>
            </a:r>
            <a:r>
              <a:rPr lang="en-US" altLang="zh-TW" sz="2000" dirty="0"/>
              <a:t>);</a:t>
            </a:r>
          </a:p>
          <a:p>
            <a:pPr marL="0" indent="0" algn="just">
              <a:buNone/>
            </a:pPr>
            <a:r>
              <a:rPr lang="en-US" altLang="zh-TW" sz="2000" dirty="0"/>
              <a:t>			}</a:t>
            </a:r>
          </a:p>
          <a:p>
            <a:pPr marL="0" indent="0" algn="just">
              <a:buNone/>
            </a:pPr>
            <a:r>
              <a:rPr lang="en-US" altLang="zh-TW" sz="2000" dirty="0"/>
              <a:t>		}</a:t>
            </a:r>
          </a:p>
          <a:p>
            <a:pPr marL="0" indent="0" algn="just">
              <a:buNone/>
            </a:pPr>
            <a:r>
              <a:rPr lang="en-US" altLang="zh-TW" sz="2000" dirty="0"/>
              <a:t>	}}</a:t>
            </a:r>
            <a:endParaRPr lang="en-US" altLang="zh-TW" sz="2000" dirty="0">
              <a:latin typeface="Consolas" panose="020B0609020204030204" pitchFamily="49" charset="0"/>
            </a:endParaRPr>
          </a:p>
        </p:txBody>
      </p:sp>
    </p:spTree>
    <p:extLst>
      <p:ext uri="{BB962C8B-B14F-4D97-AF65-F5344CB8AC3E}">
        <p14:creationId xmlns:p14="http://schemas.microsoft.com/office/powerpoint/2010/main" val="179893050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41667"/>
            <a:ext cx="9607097" cy="1320800"/>
          </a:xfrm>
        </p:spPr>
        <p:txBody>
          <a:bodyPr/>
          <a:lstStyle/>
          <a:p>
            <a:r>
              <a:rPr lang="en-US" altLang="zh-TW" sz="3600" dirty="0"/>
              <a:t>6-3 </a:t>
            </a:r>
            <a:r>
              <a:rPr lang="zh-TW" altLang="en-US" dirty="0"/>
              <a:t>標註</a:t>
            </a:r>
            <a:r>
              <a:rPr lang="en-US" altLang="zh-TW" dirty="0" err="1"/>
              <a:t>MultipartConfig</a:t>
            </a:r>
            <a:r>
              <a:rPr lang="zh-TW" altLang="en-US" dirty="0"/>
              <a:t>設定方式</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410206" y="702067"/>
            <a:ext cx="10459851" cy="5996684"/>
          </a:xfrm>
        </p:spPr>
        <p:txBody>
          <a:bodyPr>
            <a:noAutofit/>
          </a:bodyPr>
          <a:lstStyle/>
          <a:p>
            <a:pPr algn="just"/>
            <a:r>
              <a:rPr lang="en-US" altLang="zh-TW" sz="2000" dirty="0"/>
              <a:t>Servlet3.0</a:t>
            </a:r>
            <a:r>
              <a:rPr lang="zh-TW" altLang="en-US" sz="2000" dirty="0"/>
              <a:t>新增支援標註方式</a:t>
            </a:r>
            <a:r>
              <a:rPr lang="en-US" altLang="zh-TW" sz="2000" dirty="0" err="1"/>
              <a:t>MultipartConfig</a:t>
            </a:r>
            <a:endParaRPr lang="en-US" altLang="zh-TW" sz="2000" dirty="0"/>
          </a:p>
          <a:p>
            <a:pPr marL="0" indent="0" algn="just">
              <a:buNone/>
            </a:pPr>
            <a:r>
              <a:rPr lang="zh-TW" altLang="en-US" sz="2000" dirty="0"/>
              <a:t>定義在</a:t>
            </a:r>
            <a:r>
              <a:rPr lang="en-US" altLang="zh-TW" sz="2000" dirty="0" err="1"/>
              <a:t>javax.servlet.annotation</a:t>
            </a:r>
            <a:r>
              <a:rPr lang="en-US" altLang="zh-TW" sz="2000" dirty="0"/>
              <a:t> package(</a:t>
            </a:r>
            <a:r>
              <a:rPr lang="zh-TW" altLang="en-US" sz="2000" dirty="0"/>
              <a:t>套件</a:t>
            </a:r>
            <a:r>
              <a:rPr lang="en-US" altLang="zh-TW" sz="2000" dirty="0"/>
              <a:t>)</a:t>
            </a:r>
          </a:p>
          <a:p>
            <a:pPr algn="just"/>
            <a:r>
              <a:rPr lang="en-US" altLang="zh-TW" sz="2000" dirty="0"/>
              <a:t>Annotation</a:t>
            </a:r>
            <a:r>
              <a:rPr lang="zh-TW" altLang="en-US" sz="2000" dirty="0"/>
              <a:t>標註</a:t>
            </a:r>
            <a:r>
              <a:rPr lang="en-US" altLang="zh-TW" sz="2000" dirty="0" err="1"/>
              <a:t>MultipartConfig</a:t>
            </a:r>
            <a:r>
              <a:rPr lang="zh-TW" altLang="en-US" sz="2000" dirty="0"/>
              <a:t>元素說明</a:t>
            </a:r>
            <a:endParaRPr lang="en-US" altLang="zh-TW" sz="2000" dirty="0"/>
          </a:p>
          <a:p>
            <a:pPr marL="400050" lvl="1" indent="0" algn="just">
              <a:buNone/>
            </a:pPr>
            <a:r>
              <a:rPr lang="en-US" altLang="zh-TW" sz="2000"/>
              <a:t>Location</a:t>
            </a:r>
            <a:r>
              <a:rPr lang="zh-TW" altLang="en-US" sz="2000"/>
              <a:t>：設定</a:t>
            </a:r>
            <a:r>
              <a:rPr lang="zh-TW" altLang="en-US" sz="2000" dirty="0"/>
              <a:t>檔案寫入的目錄，預設為“”空字串</a:t>
            </a:r>
          </a:p>
          <a:p>
            <a:pPr marL="400050" lvl="1" indent="0" algn="just">
              <a:buNone/>
            </a:pPr>
            <a:r>
              <a:rPr lang="en-US" altLang="zh-TW" sz="2000" err="1"/>
              <a:t>maxFileSize</a:t>
            </a:r>
            <a:r>
              <a:rPr lang="en-US" altLang="zh-TW" sz="2000"/>
              <a:t> </a:t>
            </a:r>
            <a:r>
              <a:rPr lang="zh-TW" altLang="en-US" sz="2000"/>
              <a:t>：限制</a:t>
            </a:r>
            <a:r>
              <a:rPr lang="zh-TW" altLang="en-US" sz="2000" dirty="0"/>
              <a:t>單筆檔案上傳的大小，預設值 </a:t>
            </a:r>
            <a:r>
              <a:rPr lang="en-US" altLang="zh-TW" sz="2000" dirty="0"/>
              <a:t>-1L </a:t>
            </a:r>
            <a:r>
              <a:rPr lang="zh-TW" altLang="en-US" sz="2000" dirty="0"/>
              <a:t>為不限制</a:t>
            </a:r>
          </a:p>
          <a:p>
            <a:pPr marL="400050" lvl="1" indent="0" algn="just">
              <a:buNone/>
            </a:pPr>
            <a:r>
              <a:rPr lang="en-US" altLang="zh-TW" sz="2000"/>
              <a:t>maxRequestSize</a:t>
            </a:r>
            <a:r>
              <a:rPr lang="zh-TW" altLang="en-US" sz="2000"/>
              <a:t>：限制</a:t>
            </a:r>
            <a:r>
              <a:rPr lang="zh-TW" altLang="en-US" sz="2000" dirty="0"/>
              <a:t>總和檔案上傳的大小，預設值</a:t>
            </a:r>
            <a:r>
              <a:rPr lang="en-US" altLang="zh-TW" sz="2000" dirty="0"/>
              <a:t>-1L</a:t>
            </a:r>
            <a:r>
              <a:rPr lang="zh-TW" altLang="en-US" sz="2000" dirty="0"/>
              <a:t>為不限制</a:t>
            </a:r>
          </a:p>
          <a:p>
            <a:pPr marL="400050" lvl="1" indent="0" algn="just">
              <a:buNone/>
            </a:pPr>
            <a:r>
              <a:rPr lang="en-US" altLang="zh-TW" sz="2000"/>
              <a:t>fileSizeThreshold</a:t>
            </a:r>
            <a:r>
              <a:rPr lang="zh-TW" altLang="en-US" sz="2000"/>
              <a:t>：檔案</a:t>
            </a:r>
            <a:r>
              <a:rPr lang="zh-TW" altLang="en-US" sz="2000" dirty="0"/>
              <a:t>上傳大小超過設定值時會先寫入暫存檔案，預設值</a:t>
            </a:r>
            <a:r>
              <a:rPr lang="en-US" altLang="zh-TW" sz="2000" dirty="0"/>
              <a:t>0</a:t>
            </a:r>
          </a:p>
          <a:p>
            <a:pPr algn="just"/>
            <a:r>
              <a:rPr lang="zh-TW" altLang="en-US" sz="2000" dirty="0"/>
              <a:t>範例</a:t>
            </a:r>
            <a:endParaRPr lang="en-US" altLang="zh-TW" sz="2000" dirty="0"/>
          </a:p>
          <a:p>
            <a:pPr marL="400050" lvl="1" indent="0" algn="just">
              <a:buNone/>
            </a:pPr>
            <a:r>
              <a:rPr lang="en-US" altLang="zh-TW" sz="2000" dirty="0"/>
              <a:t>@MultipartConfig(location = </a:t>
            </a:r>
            <a:r>
              <a:rPr lang="en-US" altLang="zh-TW" sz="2000"/>
              <a:t>"C:/</a:t>
            </a:r>
            <a:r>
              <a:rPr lang="en-US" altLang="zh-TW" sz="2000" dirty="0"/>
              <a:t>temp",</a:t>
            </a:r>
            <a:r>
              <a:rPr lang="en-US" altLang="zh-TW" sz="2000" dirty="0" err="1"/>
              <a:t>maxFileSize</a:t>
            </a:r>
            <a:r>
              <a:rPr lang="en-US" altLang="zh-TW" sz="2000" dirty="0"/>
              <a:t> = -1L)</a:t>
            </a:r>
          </a:p>
          <a:p>
            <a:pPr marL="400050" lvl="1" indent="0" algn="just">
              <a:buNone/>
            </a:pPr>
            <a:r>
              <a:rPr lang="en-US" altLang="zh-TW" sz="2000" dirty="0"/>
              <a:t>public class </a:t>
            </a:r>
            <a:r>
              <a:rPr lang="en-US" altLang="zh-TW" sz="2000" dirty="0" err="1"/>
              <a:t>xxxServletClass</a:t>
            </a:r>
            <a:r>
              <a:rPr lang="en-US" altLang="zh-TW" sz="2000" dirty="0"/>
              <a:t> extends </a:t>
            </a:r>
            <a:r>
              <a:rPr lang="en-US" altLang="zh-TW" sz="2000" dirty="0" err="1"/>
              <a:t>HttpServlet</a:t>
            </a:r>
            <a:r>
              <a:rPr lang="en-US" altLang="zh-TW" sz="2000" dirty="0"/>
              <a:t>{</a:t>
            </a:r>
          </a:p>
          <a:p>
            <a:pPr marL="800100" lvl="2" indent="0" algn="just">
              <a:buNone/>
            </a:pPr>
            <a:r>
              <a:rPr lang="en-US" altLang="zh-TW" sz="2000" dirty="0"/>
              <a:t>//…</a:t>
            </a:r>
          </a:p>
          <a:p>
            <a:pPr marL="400050" lvl="1" indent="0" algn="just">
              <a:buNone/>
            </a:pPr>
            <a:r>
              <a:rPr lang="en-US" altLang="zh-TW" sz="2000" dirty="0"/>
              <a:t>}</a:t>
            </a:r>
            <a:endParaRPr lang="en-US" altLang="zh-TW" sz="2000" dirty="0">
              <a:latin typeface="Consolas" panose="020B0609020204030204" pitchFamily="49" charset="0"/>
            </a:endParaRPr>
          </a:p>
        </p:txBody>
      </p:sp>
    </p:spTree>
    <p:extLst>
      <p:ext uri="{BB962C8B-B14F-4D97-AF65-F5344CB8AC3E}">
        <p14:creationId xmlns:p14="http://schemas.microsoft.com/office/powerpoint/2010/main" val="356336538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E208C0-E806-498B-AB05-FDEEAE0FF1EC}"/>
              </a:ext>
            </a:extLst>
          </p:cNvPr>
          <p:cNvSpPr>
            <a:spLocks noGrp="1"/>
          </p:cNvSpPr>
          <p:nvPr>
            <p:ph type="ctrTitle"/>
          </p:nvPr>
        </p:nvSpPr>
        <p:spPr>
          <a:xfrm>
            <a:off x="-95702" y="1879885"/>
            <a:ext cx="10421229" cy="2653836"/>
          </a:xfrm>
        </p:spPr>
        <p:txBody>
          <a:bodyPr>
            <a:normAutofit/>
          </a:bodyPr>
          <a:lstStyle/>
          <a:p>
            <a:pPr algn="ctr"/>
            <a:r>
              <a:rPr lang="zh-TW" altLang="en-US" sz="5400" dirty="0"/>
              <a:t>第七章</a:t>
            </a:r>
            <a:br>
              <a:rPr lang="en-US" altLang="zh-TW" sz="5400" dirty="0"/>
            </a:br>
            <a:r>
              <a:rPr lang="zh-TW" altLang="en-US" sz="5400" dirty="0"/>
              <a:t>共享資源機制</a:t>
            </a:r>
            <a:br>
              <a:rPr lang="en-US" altLang="zh-TW" sz="5400" dirty="0"/>
            </a:br>
            <a:r>
              <a:rPr lang="en-US" altLang="zh-TW" sz="5400" dirty="0" err="1"/>
              <a:t>ServletConfig</a:t>
            </a:r>
            <a:r>
              <a:rPr lang="zh-TW" altLang="en-US" sz="5400" dirty="0"/>
              <a:t>介面</a:t>
            </a:r>
            <a:endParaRPr lang="zh-TW" altLang="en-US" b="1" dirty="0"/>
          </a:p>
        </p:txBody>
      </p:sp>
    </p:spTree>
    <p:extLst>
      <p:ext uri="{BB962C8B-B14F-4D97-AF65-F5344CB8AC3E}">
        <p14:creationId xmlns:p14="http://schemas.microsoft.com/office/powerpoint/2010/main" val="119851964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10850270" cy="1320800"/>
          </a:xfrm>
        </p:spPr>
        <p:txBody>
          <a:bodyPr/>
          <a:lstStyle/>
          <a:p>
            <a:r>
              <a:rPr lang="en-US" altLang="zh-TW" sz="3600" dirty="0"/>
              <a:t>7-1 </a:t>
            </a:r>
            <a:r>
              <a:rPr lang="en-US" altLang="zh-TW" dirty="0"/>
              <a:t>Servlet Configuration</a:t>
            </a:r>
            <a:r>
              <a:rPr lang="zh-TW" altLang="en-US" dirty="0"/>
              <a:t>簡介</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77334" y="1441398"/>
            <a:ext cx="8744068" cy="4807002"/>
          </a:xfrm>
        </p:spPr>
        <p:txBody>
          <a:bodyPr>
            <a:normAutofit/>
          </a:bodyPr>
          <a:lstStyle/>
          <a:p>
            <a:pPr algn="just"/>
            <a:r>
              <a:rPr lang="en-US" altLang="zh-TW" sz="2000" dirty="0"/>
              <a:t>Web</a:t>
            </a:r>
            <a:r>
              <a:rPr lang="zh-TW" altLang="en-US" sz="2000" dirty="0"/>
              <a:t>容器啟動後，會讀取</a:t>
            </a:r>
            <a:r>
              <a:rPr lang="en-US" altLang="zh-TW" sz="2000" dirty="0"/>
              <a:t>Servlet</a:t>
            </a:r>
            <a:r>
              <a:rPr lang="zh-TW" altLang="en-US" sz="2000" dirty="0"/>
              <a:t>設定資訊，將</a:t>
            </a:r>
            <a:r>
              <a:rPr lang="en-US" altLang="zh-TW" sz="2000" dirty="0"/>
              <a:t>Servlet</a:t>
            </a:r>
            <a:r>
              <a:rPr lang="zh-TW" altLang="en-US" sz="2000" dirty="0"/>
              <a:t>類別載入並實例化，並為每個</a:t>
            </a:r>
            <a:r>
              <a:rPr lang="en-US" altLang="zh-TW" sz="2000" dirty="0"/>
              <a:t>Servlet</a:t>
            </a:r>
            <a:r>
              <a:rPr lang="zh-TW" altLang="en-US" sz="2000" dirty="0"/>
              <a:t>設定資訊產生一個</a:t>
            </a:r>
            <a:r>
              <a:rPr lang="en-US" altLang="zh-TW" sz="2000" dirty="0" err="1"/>
              <a:t>ServletConfig</a:t>
            </a:r>
            <a:r>
              <a:rPr lang="zh-TW" altLang="en-US" sz="2000" dirty="0"/>
              <a:t>物件，而後呼叫</a:t>
            </a:r>
            <a:r>
              <a:rPr lang="en-US" altLang="zh-TW" sz="2000" dirty="0"/>
              <a:t>Servlet</a:t>
            </a:r>
            <a:r>
              <a:rPr lang="zh-TW" altLang="en-US" sz="2000" dirty="0"/>
              <a:t>介面的</a:t>
            </a:r>
            <a:r>
              <a:rPr lang="en-US" altLang="zh-TW" sz="2000" dirty="0" err="1"/>
              <a:t>init</a:t>
            </a:r>
            <a:r>
              <a:rPr lang="en-US" altLang="zh-TW" sz="2000" dirty="0"/>
              <a:t>()</a:t>
            </a:r>
            <a:r>
              <a:rPr lang="zh-TW" altLang="en-US" sz="2000" dirty="0"/>
              <a:t>方法，將產生的</a:t>
            </a:r>
            <a:r>
              <a:rPr lang="en-US" altLang="zh-TW" sz="2000" dirty="0" err="1"/>
              <a:t>ServletConfig</a:t>
            </a:r>
            <a:r>
              <a:rPr lang="zh-TW" altLang="en-US" sz="2000" dirty="0"/>
              <a:t>物件當作引數傳入。</a:t>
            </a:r>
            <a:endParaRPr lang="en-US" altLang="zh-TW" sz="2000" dirty="0"/>
          </a:p>
          <a:p>
            <a:pPr algn="just"/>
            <a:r>
              <a:rPr lang="zh-TW" altLang="en-US" sz="2000" dirty="0"/>
              <a:t>當一個</a:t>
            </a:r>
            <a:r>
              <a:rPr lang="en-US" altLang="zh-TW" sz="2000" dirty="0"/>
              <a:t>Servlet</a:t>
            </a:r>
            <a:r>
              <a:rPr lang="zh-TW" altLang="en-US" sz="2000" dirty="0"/>
              <a:t>被初始化時，開始的工作項目會先將外部的資源載入到記憶體</a:t>
            </a:r>
            <a:r>
              <a:rPr lang="en-US" altLang="zh-TW" sz="2000" dirty="0"/>
              <a:t>(</a:t>
            </a:r>
            <a:r>
              <a:rPr lang="zh-TW" altLang="en-US" sz="2000" dirty="0"/>
              <a:t>例如</a:t>
            </a:r>
            <a:r>
              <a:rPr lang="en-US" altLang="zh-TW" sz="2000" dirty="0"/>
              <a:t>:</a:t>
            </a:r>
            <a:r>
              <a:rPr lang="zh-TW" altLang="en-US" sz="2000" dirty="0"/>
              <a:t>目錄及檔案路徑</a:t>
            </a:r>
            <a:r>
              <a:rPr lang="en-US" altLang="zh-TW" sz="2000" dirty="0"/>
              <a:t>)</a:t>
            </a:r>
            <a:r>
              <a:rPr lang="zh-TW" altLang="en-US" sz="2000" dirty="0"/>
              <a:t>，這些跟</a:t>
            </a:r>
            <a:r>
              <a:rPr lang="en-US" altLang="zh-TW" sz="2000" dirty="0"/>
              <a:t>Servlet</a:t>
            </a:r>
            <a:r>
              <a:rPr lang="zh-TW" altLang="en-US" sz="2000" dirty="0"/>
              <a:t>有關資料通常會被儲存為初始參數</a:t>
            </a:r>
            <a:r>
              <a:rPr lang="en-US" altLang="zh-TW" sz="2000" dirty="0"/>
              <a:t>(initialization parameters)</a:t>
            </a:r>
            <a:r>
              <a:rPr lang="zh-TW" altLang="en-US" sz="2000" dirty="0"/>
              <a:t>，由</a:t>
            </a:r>
            <a:r>
              <a:rPr lang="en-US" altLang="zh-TW" sz="2000" dirty="0"/>
              <a:t>Web Container(</a:t>
            </a:r>
            <a:r>
              <a:rPr lang="zh-TW" altLang="en-US" sz="2000" dirty="0"/>
              <a:t>容器</a:t>
            </a:r>
            <a:r>
              <a:rPr lang="en-US" altLang="zh-TW" sz="2000" dirty="0"/>
              <a:t>)</a:t>
            </a:r>
            <a:r>
              <a:rPr lang="zh-TW" altLang="en-US" sz="2000" dirty="0"/>
              <a:t>於執行時期將這些設定資料提供</a:t>
            </a:r>
            <a:r>
              <a:rPr lang="en-US" altLang="zh-TW" sz="2000" dirty="0"/>
              <a:t>Servlet</a:t>
            </a:r>
            <a:r>
              <a:rPr lang="zh-TW" altLang="en-US" sz="2000" dirty="0"/>
              <a:t>程式呼叫使用</a:t>
            </a:r>
            <a:endParaRPr lang="en-US" altLang="zh-TW" sz="2000" dirty="0"/>
          </a:p>
        </p:txBody>
      </p:sp>
    </p:spTree>
    <p:extLst>
      <p:ext uri="{BB962C8B-B14F-4D97-AF65-F5344CB8AC3E}">
        <p14:creationId xmlns:p14="http://schemas.microsoft.com/office/powerpoint/2010/main" val="296042801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10850270" cy="1320800"/>
          </a:xfrm>
        </p:spPr>
        <p:txBody>
          <a:bodyPr/>
          <a:lstStyle/>
          <a:p>
            <a:r>
              <a:rPr lang="en-US" altLang="zh-TW" sz="3600" dirty="0"/>
              <a:t>7-2 </a:t>
            </a:r>
            <a:r>
              <a:rPr lang="en-US" altLang="zh-TW" dirty="0" err="1"/>
              <a:t>ServletConfig</a:t>
            </a:r>
            <a:r>
              <a:rPr lang="zh-TW" altLang="en-US" dirty="0"/>
              <a:t>介面與其建立方式</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77334" y="1441398"/>
            <a:ext cx="8744068" cy="4807002"/>
          </a:xfrm>
        </p:spPr>
        <p:txBody>
          <a:bodyPr>
            <a:normAutofit/>
          </a:bodyPr>
          <a:lstStyle/>
          <a:p>
            <a:pPr algn="just"/>
            <a:r>
              <a:rPr lang="en-US" altLang="zh-TW" sz="2000" dirty="0"/>
              <a:t>【</a:t>
            </a:r>
            <a:r>
              <a:rPr lang="zh-TW" altLang="en-US" sz="2000" dirty="0"/>
              <a:t>範例</a:t>
            </a:r>
            <a:r>
              <a:rPr lang="en-US" altLang="zh-TW" sz="2000" dirty="0"/>
              <a:t>】</a:t>
            </a:r>
            <a:r>
              <a:rPr lang="en-US" altLang="zh-TW" sz="2000" dirty="0" err="1"/>
              <a:t>TestConfigServlet</a:t>
            </a:r>
            <a:endParaRPr lang="zh-TW" altLang="en-US" sz="2000" dirty="0"/>
          </a:p>
          <a:p>
            <a:pPr algn="just"/>
            <a:r>
              <a:rPr lang="en-US" altLang="zh-TW" sz="2000" dirty="0"/>
              <a:t>extends(</a:t>
            </a:r>
            <a:r>
              <a:rPr lang="zh-TW" altLang="en-US" sz="2000" dirty="0"/>
              <a:t>繼承</a:t>
            </a:r>
            <a:r>
              <a:rPr lang="en-US" altLang="zh-TW" sz="2000" dirty="0"/>
              <a:t>)</a:t>
            </a:r>
            <a:r>
              <a:rPr lang="zh-TW" altLang="en-US" sz="2000" dirty="0"/>
              <a:t> </a:t>
            </a:r>
            <a:r>
              <a:rPr lang="en-US" altLang="zh-TW" sz="2000" dirty="0" err="1"/>
              <a:t>HttpServlet</a:t>
            </a:r>
            <a:r>
              <a:rPr lang="zh-TW" altLang="en-US" sz="2000" dirty="0"/>
              <a:t>類別並</a:t>
            </a:r>
            <a:r>
              <a:rPr lang="en-US" altLang="zh-TW" sz="2000" dirty="0"/>
              <a:t>Override(</a:t>
            </a:r>
            <a:r>
              <a:rPr lang="zh-TW" altLang="en-US" sz="2000" dirty="0"/>
              <a:t>改寫</a:t>
            </a:r>
            <a:r>
              <a:rPr lang="en-US" altLang="zh-TW" sz="2000" dirty="0"/>
              <a:t>) </a:t>
            </a:r>
            <a:r>
              <a:rPr lang="en-US" altLang="zh-TW" sz="2000" dirty="0" err="1"/>
              <a:t>init</a:t>
            </a:r>
            <a:r>
              <a:rPr lang="en-US" altLang="zh-TW" sz="2000" dirty="0"/>
              <a:t>()</a:t>
            </a:r>
            <a:r>
              <a:rPr lang="zh-TW" altLang="en-US" sz="2000" dirty="0"/>
              <a:t>方法</a:t>
            </a:r>
            <a:endParaRPr lang="en-US" altLang="zh-TW" sz="2000" dirty="0"/>
          </a:p>
          <a:p>
            <a:pPr marL="457200" lvl="1" indent="0" algn="just">
              <a:buNone/>
            </a:pPr>
            <a:r>
              <a:rPr lang="en-US" altLang="zh-TW" sz="1800" dirty="0"/>
              <a:t>Public class </a:t>
            </a:r>
            <a:r>
              <a:rPr lang="en-US" altLang="zh-TW" sz="1800" dirty="0" err="1"/>
              <a:t>TestConfigServlet</a:t>
            </a:r>
            <a:r>
              <a:rPr lang="en-US" altLang="zh-TW" sz="1800" dirty="0"/>
              <a:t> extends </a:t>
            </a:r>
            <a:r>
              <a:rPr lang="en-US" altLang="zh-TW" sz="1800" dirty="0" err="1"/>
              <a:t>HttpServlet</a:t>
            </a:r>
            <a:r>
              <a:rPr lang="en-US" altLang="zh-TW" sz="1800" dirty="0"/>
              <a:t> {</a:t>
            </a:r>
          </a:p>
          <a:p>
            <a:pPr marL="457200" lvl="1" indent="0" algn="just">
              <a:buNone/>
            </a:pPr>
            <a:r>
              <a:rPr lang="en-US" altLang="zh-TW" sz="1800" dirty="0"/>
              <a:t>Private String </a:t>
            </a:r>
            <a:r>
              <a:rPr lang="en-US" altLang="zh-TW" sz="1800" dirty="0" err="1"/>
              <a:t>contentType</a:t>
            </a:r>
            <a:r>
              <a:rPr lang="en-US" altLang="zh-TW" sz="1800" dirty="0"/>
              <a:t>, </a:t>
            </a:r>
            <a:r>
              <a:rPr lang="en-US" altLang="zh-TW" sz="1800" dirty="0" err="1"/>
              <a:t>bgColor</a:t>
            </a:r>
            <a:r>
              <a:rPr lang="en-US" altLang="zh-TW" sz="1800" dirty="0"/>
              <a:t>;</a:t>
            </a:r>
          </a:p>
          <a:p>
            <a:pPr marL="457200" lvl="1" indent="0" algn="just">
              <a:buNone/>
            </a:pPr>
            <a:r>
              <a:rPr lang="en-US" altLang="zh-TW" sz="1800" dirty="0"/>
              <a:t>Public void </a:t>
            </a:r>
            <a:r>
              <a:rPr lang="en-US" altLang="zh-TW" sz="1800" dirty="0" err="1"/>
              <a:t>init</a:t>
            </a:r>
            <a:r>
              <a:rPr lang="en-US" altLang="zh-TW" sz="1800" dirty="0"/>
              <a:t>(){</a:t>
            </a:r>
          </a:p>
          <a:p>
            <a:pPr marL="457200" lvl="1" indent="0" algn="just">
              <a:buNone/>
            </a:pPr>
            <a:r>
              <a:rPr lang="en-US" altLang="zh-TW" sz="1800" dirty="0" err="1"/>
              <a:t>contentType</a:t>
            </a:r>
            <a:r>
              <a:rPr lang="en-US" altLang="zh-TW" sz="1800" dirty="0"/>
              <a:t> = </a:t>
            </a:r>
            <a:r>
              <a:rPr lang="en-US" altLang="zh-TW" sz="1800" dirty="0" err="1"/>
              <a:t>getInitParameter</a:t>
            </a:r>
            <a:r>
              <a:rPr lang="en-US" altLang="zh-TW" sz="1800" dirty="0"/>
              <a:t>(“</a:t>
            </a:r>
            <a:r>
              <a:rPr lang="en-US" altLang="zh-TW" sz="1800" dirty="0" err="1"/>
              <a:t>contentType</a:t>
            </a:r>
            <a:r>
              <a:rPr lang="en-US" altLang="zh-TW" sz="1800" dirty="0"/>
              <a:t>”);</a:t>
            </a:r>
          </a:p>
          <a:p>
            <a:pPr marL="457200" lvl="1" indent="0" algn="just">
              <a:buNone/>
            </a:pPr>
            <a:r>
              <a:rPr lang="en-US" altLang="zh-TW" sz="1800" dirty="0" err="1"/>
              <a:t>bgColor</a:t>
            </a:r>
            <a:r>
              <a:rPr lang="en-US" altLang="zh-TW" sz="1800" dirty="0"/>
              <a:t> = </a:t>
            </a:r>
            <a:r>
              <a:rPr lang="en-US" altLang="zh-TW" sz="1800" dirty="0" err="1"/>
              <a:t>getInitParameter</a:t>
            </a:r>
            <a:r>
              <a:rPr lang="en-US" altLang="zh-TW" sz="1800" dirty="0"/>
              <a:t>(“</a:t>
            </a:r>
            <a:r>
              <a:rPr lang="en-US" altLang="zh-TW" sz="1800" dirty="0" err="1"/>
              <a:t>bgColor</a:t>
            </a:r>
            <a:r>
              <a:rPr lang="en-US" altLang="zh-TW" sz="1800" dirty="0"/>
              <a:t>”);</a:t>
            </a:r>
          </a:p>
          <a:p>
            <a:pPr marL="457200" lvl="1" indent="0" algn="just">
              <a:buNone/>
            </a:pPr>
            <a:r>
              <a:rPr lang="en-US" altLang="zh-TW" sz="1800" dirty="0"/>
              <a:t>}</a:t>
            </a:r>
          </a:p>
          <a:p>
            <a:pPr marL="457200" lvl="1" indent="0" algn="just">
              <a:buNone/>
            </a:pPr>
            <a:r>
              <a:rPr lang="en-US" altLang="zh-TW" sz="1800" dirty="0"/>
              <a:t>	//…</a:t>
            </a:r>
          </a:p>
          <a:p>
            <a:pPr marL="457200" lvl="1" indent="0" algn="just">
              <a:buNone/>
            </a:pPr>
            <a:r>
              <a:rPr lang="en-US" altLang="zh-TW" sz="1800" dirty="0"/>
              <a:t>}</a:t>
            </a:r>
          </a:p>
          <a:p>
            <a:pPr marL="342900" lvl="1" indent="-342900" algn="just"/>
            <a:r>
              <a:rPr lang="zh-TW" altLang="en-US" sz="2000"/>
              <a:t>注意</a:t>
            </a:r>
            <a:r>
              <a:rPr lang="en-US" altLang="zh-TW" sz="2000"/>
              <a:t>: </a:t>
            </a:r>
            <a:r>
              <a:rPr lang="zh-TW" altLang="en-US" sz="2000" dirty="0"/>
              <a:t>不要改寫</a:t>
            </a:r>
            <a:r>
              <a:rPr lang="en-US" altLang="zh-TW" sz="2000" dirty="0" err="1"/>
              <a:t>init</a:t>
            </a:r>
            <a:r>
              <a:rPr lang="en-US" altLang="zh-TW" sz="2000" dirty="0"/>
              <a:t>(config)</a:t>
            </a:r>
            <a:r>
              <a:rPr lang="zh-TW" altLang="en-US" sz="2000" dirty="0"/>
              <a:t>方法，</a:t>
            </a:r>
            <a:r>
              <a:rPr lang="en-US" altLang="zh-TW" sz="2000" dirty="0" err="1"/>
              <a:t>GenericServlet</a:t>
            </a:r>
            <a:r>
              <a:rPr lang="zh-TW" altLang="en-US" sz="2000" dirty="0"/>
              <a:t>類別內部會自動呼叫處理，故只須改寫</a:t>
            </a:r>
            <a:r>
              <a:rPr lang="en-US" altLang="zh-TW" sz="2000" dirty="0" err="1"/>
              <a:t>init</a:t>
            </a:r>
            <a:r>
              <a:rPr lang="en-US" altLang="zh-TW" sz="2000" dirty="0"/>
              <a:t>()</a:t>
            </a:r>
            <a:r>
              <a:rPr lang="zh-TW" altLang="en-US" sz="2000" dirty="0"/>
              <a:t>方法。</a:t>
            </a:r>
            <a:endParaRPr lang="en-US" altLang="zh-TW" sz="2000" dirty="0"/>
          </a:p>
        </p:txBody>
      </p:sp>
    </p:spTree>
    <p:extLst>
      <p:ext uri="{BB962C8B-B14F-4D97-AF65-F5344CB8AC3E}">
        <p14:creationId xmlns:p14="http://schemas.microsoft.com/office/powerpoint/2010/main" val="207363690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10850270" cy="1320800"/>
          </a:xfrm>
        </p:spPr>
        <p:txBody>
          <a:bodyPr/>
          <a:lstStyle/>
          <a:p>
            <a:r>
              <a:rPr lang="en-US" altLang="zh-TW" sz="3600" dirty="0"/>
              <a:t>7-2 </a:t>
            </a:r>
            <a:r>
              <a:rPr lang="en-US" altLang="zh-TW" dirty="0" err="1"/>
              <a:t>ServletConfig</a:t>
            </a:r>
            <a:r>
              <a:rPr lang="zh-TW" altLang="en-US" dirty="0"/>
              <a:t>介面與其建立方式</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38287" y="774638"/>
            <a:ext cx="10316014" cy="6083362"/>
          </a:xfrm>
        </p:spPr>
        <p:txBody>
          <a:bodyPr>
            <a:normAutofit/>
          </a:bodyPr>
          <a:lstStyle/>
          <a:p>
            <a:pPr algn="just"/>
            <a:r>
              <a:rPr lang="en-US" altLang="zh-TW" sz="2000" dirty="0"/>
              <a:t>【</a:t>
            </a:r>
            <a:r>
              <a:rPr lang="zh-TW" altLang="en-US" sz="2000" dirty="0"/>
              <a:t>範例</a:t>
            </a:r>
            <a:r>
              <a:rPr lang="en-US" altLang="zh-TW" sz="2000" dirty="0"/>
              <a:t>】web.xml</a:t>
            </a:r>
            <a:r>
              <a:rPr lang="zh-TW" altLang="en-US" sz="2000" dirty="0"/>
              <a:t>設定</a:t>
            </a:r>
          </a:p>
          <a:p>
            <a:pPr marL="400050" lvl="1" indent="0" algn="just">
              <a:buNone/>
            </a:pPr>
            <a:r>
              <a:rPr lang="en-US" altLang="zh-TW" sz="2200" dirty="0"/>
              <a:t>&lt;servlet&gt;</a:t>
            </a:r>
          </a:p>
          <a:p>
            <a:pPr marL="400050" lvl="1" indent="0" algn="just">
              <a:buNone/>
            </a:pPr>
            <a:r>
              <a:rPr lang="en-US" altLang="zh-TW" sz="2200" dirty="0"/>
              <a:t>&lt;servlet-name&gt;Culture&lt;/servlet-name&gt;</a:t>
            </a:r>
          </a:p>
          <a:p>
            <a:pPr marL="400050" lvl="1" indent="0" algn="just">
              <a:buNone/>
            </a:pPr>
            <a:r>
              <a:rPr lang="en-US" altLang="zh-TW" sz="2200" dirty="0"/>
              <a:t>&lt;servlet-class&gt;</a:t>
            </a:r>
            <a:r>
              <a:rPr lang="en-US" altLang="zh-TW" sz="2200" dirty="0" err="1"/>
              <a:t>jspProject.TestConfigServlet</a:t>
            </a:r>
            <a:r>
              <a:rPr lang="en-US" altLang="zh-TW" sz="2200" dirty="0"/>
              <a:t>&lt;/servlet-class&gt;</a:t>
            </a:r>
          </a:p>
          <a:p>
            <a:pPr marL="400050" lvl="1" indent="0" algn="just">
              <a:buNone/>
            </a:pPr>
            <a:r>
              <a:rPr lang="en-US" altLang="zh-TW" sz="2200" dirty="0"/>
              <a:t>&lt;</a:t>
            </a:r>
            <a:r>
              <a:rPr lang="en-US" altLang="zh-TW" sz="2200" dirty="0" err="1"/>
              <a:t>init</a:t>
            </a:r>
            <a:r>
              <a:rPr lang="en-US" altLang="zh-TW" sz="2200" dirty="0"/>
              <a:t>-param&gt;</a:t>
            </a:r>
          </a:p>
          <a:p>
            <a:pPr marL="400050" lvl="1" indent="0" algn="just">
              <a:buNone/>
            </a:pPr>
            <a:r>
              <a:rPr lang="en-US" altLang="zh-TW" sz="2200" dirty="0"/>
              <a:t>&lt;param-name&gt;</a:t>
            </a:r>
            <a:r>
              <a:rPr lang="en-US" altLang="zh-TW" sz="2200" dirty="0" err="1"/>
              <a:t>contentType</a:t>
            </a:r>
            <a:r>
              <a:rPr lang="en-US" altLang="zh-TW" sz="2200" dirty="0"/>
              <a:t>&lt;/param-name&gt;</a:t>
            </a:r>
          </a:p>
          <a:p>
            <a:pPr marL="400050" lvl="1" indent="0" algn="just">
              <a:buNone/>
            </a:pPr>
            <a:r>
              <a:rPr lang="en-US" altLang="zh-TW" sz="2200" dirty="0"/>
              <a:t>&lt;param-value&gt;text/</a:t>
            </a:r>
            <a:r>
              <a:rPr lang="en-US" altLang="zh-TW" sz="2200" dirty="0" err="1"/>
              <a:t>html;charset</a:t>
            </a:r>
            <a:r>
              <a:rPr lang="en-US" altLang="zh-TW" sz="2200" dirty="0"/>
              <a:t>=UTF-8&lt;/param-value&gt;</a:t>
            </a:r>
          </a:p>
          <a:p>
            <a:pPr marL="400050" lvl="1" indent="0" algn="just">
              <a:buNone/>
            </a:pPr>
            <a:r>
              <a:rPr lang="en-US" altLang="zh-TW" sz="2200" dirty="0"/>
              <a:t>&lt;/</a:t>
            </a:r>
            <a:r>
              <a:rPr lang="en-US" altLang="zh-TW" sz="2200" dirty="0" err="1"/>
              <a:t>init</a:t>
            </a:r>
            <a:r>
              <a:rPr lang="en-US" altLang="zh-TW" sz="2200" dirty="0"/>
              <a:t>-param&gt;</a:t>
            </a:r>
          </a:p>
          <a:p>
            <a:pPr marL="400050" lvl="1" indent="0" algn="just">
              <a:buNone/>
            </a:pPr>
            <a:r>
              <a:rPr lang="en-US" altLang="zh-TW" sz="2200" dirty="0"/>
              <a:t>&lt;</a:t>
            </a:r>
            <a:r>
              <a:rPr lang="en-US" altLang="zh-TW" sz="2200" dirty="0" err="1"/>
              <a:t>init</a:t>
            </a:r>
            <a:r>
              <a:rPr lang="en-US" altLang="zh-TW" sz="2200" dirty="0"/>
              <a:t>-param&gt;</a:t>
            </a:r>
          </a:p>
          <a:p>
            <a:pPr marL="400050" lvl="1" indent="0" algn="just">
              <a:buNone/>
            </a:pPr>
            <a:r>
              <a:rPr lang="en-US" altLang="zh-TW" sz="2200" dirty="0"/>
              <a:t>&lt;param-name&gt;</a:t>
            </a:r>
            <a:r>
              <a:rPr lang="en-US" altLang="zh-TW" sz="2200" dirty="0" err="1"/>
              <a:t>bgColor</a:t>
            </a:r>
            <a:r>
              <a:rPr lang="en-US" altLang="zh-TW" sz="2200" dirty="0"/>
              <a:t>&lt;/param-name&gt;</a:t>
            </a:r>
          </a:p>
          <a:p>
            <a:pPr marL="400050" lvl="1" indent="0" algn="just">
              <a:buNone/>
            </a:pPr>
            <a:r>
              <a:rPr lang="en-US" altLang="zh-TW" sz="2200" dirty="0"/>
              <a:t>&lt;param-value&gt;red&lt;/param-value&gt;</a:t>
            </a:r>
          </a:p>
          <a:p>
            <a:pPr marL="400050" lvl="1" indent="0" algn="just">
              <a:buNone/>
            </a:pPr>
            <a:r>
              <a:rPr lang="en-US" altLang="zh-TW" sz="2200" dirty="0"/>
              <a:t>&lt;/</a:t>
            </a:r>
            <a:r>
              <a:rPr lang="en-US" altLang="zh-TW" sz="2200" dirty="0" err="1"/>
              <a:t>init</a:t>
            </a:r>
            <a:r>
              <a:rPr lang="en-US" altLang="zh-TW" sz="2200" dirty="0"/>
              <a:t>-param&gt;</a:t>
            </a:r>
          </a:p>
          <a:p>
            <a:pPr marL="400050" lvl="1" indent="0" algn="just">
              <a:buNone/>
            </a:pPr>
            <a:r>
              <a:rPr lang="en-US" altLang="zh-TW" sz="2200" dirty="0"/>
              <a:t>&lt;/servlet&gt;</a:t>
            </a:r>
          </a:p>
        </p:txBody>
      </p:sp>
    </p:spTree>
    <p:extLst>
      <p:ext uri="{BB962C8B-B14F-4D97-AF65-F5344CB8AC3E}">
        <p14:creationId xmlns:p14="http://schemas.microsoft.com/office/powerpoint/2010/main" val="409250623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10850270" cy="1320800"/>
          </a:xfrm>
        </p:spPr>
        <p:txBody>
          <a:bodyPr/>
          <a:lstStyle/>
          <a:p>
            <a:r>
              <a:rPr lang="en-US" altLang="zh-TW" sz="3600" dirty="0"/>
              <a:t>7-2 </a:t>
            </a:r>
            <a:r>
              <a:rPr lang="en-US" altLang="zh-TW" dirty="0" err="1"/>
              <a:t>ServletConfig</a:t>
            </a:r>
            <a:r>
              <a:rPr lang="zh-TW" altLang="en-US" dirty="0"/>
              <a:t>介面與其建立方式</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174659" y="796249"/>
            <a:ext cx="10675611" cy="6061751"/>
          </a:xfrm>
        </p:spPr>
        <p:txBody>
          <a:bodyPr>
            <a:normAutofit/>
          </a:bodyPr>
          <a:lstStyle/>
          <a:p>
            <a:pPr algn="just"/>
            <a:r>
              <a:rPr lang="en-US" altLang="zh-TW" sz="2000" dirty="0"/>
              <a:t>【</a:t>
            </a:r>
            <a:r>
              <a:rPr lang="zh-TW" altLang="en-US" sz="2000" dirty="0"/>
              <a:t>範例</a:t>
            </a:r>
            <a:r>
              <a:rPr lang="en-US" altLang="zh-TW" sz="2000" dirty="0"/>
              <a:t>】</a:t>
            </a:r>
            <a:r>
              <a:rPr lang="zh-TW" altLang="en-US" sz="2000" dirty="0"/>
              <a:t>透過</a:t>
            </a:r>
            <a:r>
              <a:rPr lang="en-US" altLang="zh-TW" sz="2000" dirty="0"/>
              <a:t>Servlet3.0</a:t>
            </a:r>
            <a:r>
              <a:rPr lang="zh-TW" altLang="en-US" sz="2000" dirty="0"/>
              <a:t>支援的標註方式進行設定</a:t>
            </a:r>
          </a:p>
          <a:p>
            <a:pPr marL="400050" lvl="1" indent="0" algn="just">
              <a:buNone/>
            </a:pPr>
            <a:r>
              <a:rPr lang="en-US" altLang="zh-TW" sz="2000" dirty="0">
                <a:latin typeface="Consolas" panose="020B0609020204030204" pitchFamily="49" charset="0"/>
              </a:rPr>
              <a:t>@WebServlet(</a:t>
            </a:r>
          </a:p>
          <a:p>
            <a:pPr marL="400050" lvl="1" indent="0" algn="just">
              <a:buNone/>
            </a:pPr>
            <a:r>
              <a:rPr lang="en-US" altLang="zh-TW" sz="2000">
                <a:latin typeface="Consolas" panose="020B0609020204030204" pitchFamily="49" charset="0"/>
              </a:rPr>
              <a:t>urlPatterns = { "/</a:t>
            </a:r>
            <a:r>
              <a:rPr lang="en-US" altLang="zh-TW" sz="2000" dirty="0" err="1">
                <a:latin typeface="Consolas" panose="020B0609020204030204" pitchFamily="49" charset="0"/>
              </a:rPr>
              <a:t>TestServletConfig.</a:t>
            </a:r>
            <a:r>
              <a:rPr lang="en-US" altLang="zh-TW" sz="2000" err="1">
                <a:latin typeface="Consolas" panose="020B0609020204030204" pitchFamily="49" charset="0"/>
              </a:rPr>
              <a:t>annotation</a:t>
            </a:r>
            <a:r>
              <a:rPr lang="en-US" altLang="zh-TW" sz="2000">
                <a:latin typeface="Consolas" panose="020B0609020204030204" pitchFamily="49" charset="0"/>
              </a:rPr>
              <a:t>" },</a:t>
            </a:r>
            <a:endParaRPr lang="en-US" altLang="zh-TW" sz="2000" dirty="0">
              <a:latin typeface="Consolas" panose="020B0609020204030204" pitchFamily="49" charset="0"/>
            </a:endParaRPr>
          </a:p>
          <a:p>
            <a:pPr marL="400050" lvl="1" indent="0" algn="just">
              <a:buNone/>
            </a:pPr>
            <a:r>
              <a:rPr lang="en-US" altLang="zh-TW" sz="2000">
                <a:latin typeface="Consolas" panose="020B0609020204030204" pitchFamily="49" charset="0"/>
              </a:rPr>
              <a:t>initParams = {</a:t>
            </a:r>
            <a:endParaRPr lang="en-US" altLang="zh-TW" sz="2000" dirty="0">
              <a:latin typeface="Consolas" panose="020B0609020204030204" pitchFamily="49" charset="0"/>
            </a:endParaRPr>
          </a:p>
          <a:p>
            <a:pPr marL="400050" lvl="1" indent="0" algn="just">
              <a:buNone/>
            </a:pPr>
            <a:r>
              <a:rPr lang="en-US" altLang="zh-TW" sz="2000" dirty="0">
                <a:latin typeface="Consolas" panose="020B0609020204030204" pitchFamily="49" charset="0"/>
              </a:rPr>
              <a:t>@WebInitParam</a:t>
            </a:r>
            <a:r>
              <a:rPr lang="en-US" altLang="zh-TW" sz="2000">
                <a:latin typeface="Consolas" panose="020B0609020204030204" pitchFamily="49" charset="0"/>
              </a:rPr>
              <a:t>(name = "contentType", value = "</a:t>
            </a:r>
            <a:r>
              <a:rPr lang="en-US" altLang="zh-TW" sz="2000" dirty="0">
                <a:latin typeface="Consolas" panose="020B0609020204030204" pitchFamily="49" charset="0"/>
              </a:rPr>
              <a:t>text/html;charset=UTF-8"),</a:t>
            </a:r>
          </a:p>
          <a:p>
            <a:pPr marL="400050" lvl="1" indent="0" algn="just">
              <a:buNone/>
            </a:pPr>
            <a:r>
              <a:rPr lang="en-US" altLang="zh-TW" sz="2000" dirty="0">
                <a:latin typeface="Consolas" panose="020B0609020204030204" pitchFamily="49" charset="0"/>
              </a:rPr>
              <a:t>@WebInitParam</a:t>
            </a:r>
            <a:r>
              <a:rPr lang="en-US" altLang="zh-TW" sz="2000">
                <a:latin typeface="Consolas" panose="020B0609020204030204" pitchFamily="49" charset="0"/>
              </a:rPr>
              <a:t>(name = "bgColor", value = "</a:t>
            </a:r>
            <a:r>
              <a:rPr lang="en-US" altLang="zh-TW" sz="2000" dirty="0">
                <a:latin typeface="Consolas" panose="020B0609020204030204" pitchFamily="49" charset="0"/>
              </a:rPr>
              <a:t>yellow")</a:t>
            </a:r>
          </a:p>
          <a:p>
            <a:pPr marL="400050" lvl="1" indent="0" algn="just">
              <a:buNone/>
            </a:pPr>
            <a:r>
              <a:rPr lang="en-US" altLang="zh-TW" sz="2000" dirty="0">
                <a:latin typeface="Consolas" panose="020B0609020204030204" pitchFamily="49" charset="0"/>
              </a:rPr>
              <a:t>})</a:t>
            </a:r>
          </a:p>
          <a:p>
            <a:pPr marL="400050" lvl="1" indent="0" algn="just">
              <a:buNone/>
            </a:pPr>
            <a:r>
              <a:rPr lang="en-US" altLang="zh-TW" sz="2000">
                <a:latin typeface="Consolas" panose="020B0609020204030204" pitchFamily="49" charset="0"/>
              </a:rPr>
              <a:t>public class TestConfigServlet extends HttpServlet</a:t>
            </a:r>
            <a:r>
              <a:rPr lang="en-US" altLang="zh-TW" sz="2000" dirty="0">
                <a:latin typeface="Consolas" panose="020B0609020204030204" pitchFamily="49" charset="0"/>
              </a:rPr>
              <a:t>{</a:t>
            </a:r>
          </a:p>
          <a:p>
            <a:pPr marL="400050" lvl="1" indent="0" algn="just">
              <a:buNone/>
            </a:pPr>
            <a:r>
              <a:rPr lang="en-US" altLang="zh-TW" sz="2000">
                <a:latin typeface="Consolas" panose="020B0609020204030204" pitchFamily="49" charset="0"/>
              </a:rPr>
              <a:t>public void init</a:t>
            </a:r>
            <a:r>
              <a:rPr lang="en-US" altLang="zh-TW" sz="2000" dirty="0">
                <a:latin typeface="Consolas" panose="020B0609020204030204" pitchFamily="49" charset="0"/>
              </a:rPr>
              <a:t>(){</a:t>
            </a:r>
          </a:p>
          <a:p>
            <a:pPr marL="800100" lvl="2" indent="0" algn="just">
              <a:buNone/>
            </a:pPr>
            <a:r>
              <a:rPr lang="en-US" altLang="zh-TW" sz="2000">
                <a:latin typeface="Consolas" panose="020B0609020204030204" pitchFamily="49" charset="0"/>
              </a:rPr>
              <a:t>contentType = getInitParameter</a:t>
            </a:r>
            <a:r>
              <a:rPr lang="en-US" altLang="zh-TW" sz="2000" dirty="0">
                <a:latin typeface="Consolas" panose="020B0609020204030204" pitchFamily="49" charset="0"/>
              </a:rPr>
              <a:t>("</a:t>
            </a:r>
            <a:r>
              <a:rPr lang="en-US" altLang="zh-TW" sz="2000" dirty="0" err="1">
                <a:latin typeface="Consolas" panose="020B0609020204030204" pitchFamily="49" charset="0"/>
              </a:rPr>
              <a:t>contentType</a:t>
            </a:r>
            <a:r>
              <a:rPr lang="en-US" altLang="zh-TW" sz="2000" dirty="0">
                <a:latin typeface="Consolas" panose="020B0609020204030204" pitchFamily="49" charset="0"/>
              </a:rPr>
              <a:t>");</a:t>
            </a:r>
          </a:p>
          <a:p>
            <a:pPr marL="800100" lvl="2" indent="0" algn="just">
              <a:buNone/>
            </a:pPr>
            <a:r>
              <a:rPr lang="en-US" altLang="zh-TW" sz="2000">
                <a:latin typeface="Consolas" panose="020B0609020204030204" pitchFamily="49" charset="0"/>
              </a:rPr>
              <a:t>bgColor = getInitParameter</a:t>
            </a:r>
            <a:r>
              <a:rPr lang="en-US" altLang="zh-TW" sz="2000" dirty="0">
                <a:latin typeface="Consolas" panose="020B0609020204030204" pitchFamily="49" charset="0"/>
              </a:rPr>
              <a:t>("</a:t>
            </a:r>
            <a:r>
              <a:rPr lang="en-US" altLang="zh-TW" sz="2000" dirty="0" err="1">
                <a:latin typeface="Consolas" panose="020B0609020204030204" pitchFamily="49" charset="0"/>
              </a:rPr>
              <a:t>bgColor</a:t>
            </a:r>
            <a:r>
              <a:rPr lang="en-US" altLang="zh-TW" sz="2000" dirty="0">
                <a:latin typeface="Consolas" panose="020B0609020204030204" pitchFamily="49" charset="0"/>
              </a:rPr>
              <a:t>");</a:t>
            </a:r>
          </a:p>
          <a:p>
            <a:pPr marL="400050" lvl="1" indent="0" algn="just">
              <a:buNone/>
            </a:pPr>
            <a:r>
              <a:rPr lang="en-US" altLang="zh-TW" sz="2000" dirty="0">
                <a:latin typeface="Consolas" panose="020B0609020204030204" pitchFamily="49" charset="0"/>
              </a:rPr>
              <a:t>}</a:t>
            </a:r>
          </a:p>
          <a:p>
            <a:pPr marL="400050" lvl="1" indent="0" algn="just">
              <a:buNone/>
            </a:pPr>
            <a:r>
              <a:rPr lang="en-US" altLang="zh-TW" sz="2000">
                <a:latin typeface="Consolas" panose="020B0609020204030204" pitchFamily="49" charset="0"/>
              </a:rPr>
              <a:t>//…} </a:t>
            </a:r>
            <a:endParaRPr lang="en-US" altLang="zh-TW" sz="2000" dirty="0">
              <a:latin typeface="Consolas" panose="020B0609020204030204" pitchFamily="49" charset="0"/>
            </a:endParaRPr>
          </a:p>
        </p:txBody>
      </p:sp>
    </p:spTree>
    <p:extLst>
      <p:ext uri="{BB962C8B-B14F-4D97-AF65-F5344CB8AC3E}">
        <p14:creationId xmlns:p14="http://schemas.microsoft.com/office/powerpoint/2010/main" val="51101072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10850270" cy="1320800"/>
          </a:xfrm>
        </p:spPr>
        <p:txBody>
          <a:bodyPr/>
          <a:lstStyle/>
          <a:p>
            <a:r>
              <a:rPr lang="en-US" altLang="zh-TW" sz="3600" dirty="0"/>
              <a:t>7-3 </a:t>
            </a:r>
            <a:r>
              <a:rPr lang="en-US" altLang="zh-TW" dirty="0"/>
              <a:t>Servlet</a:t>
            </a:r>
            <a:r>
              <a:rPr lang="zh-TW" altLang="en-US" dirty="0"/>
              <a:t>自動載入</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503434" y="847618"/>
            <a:ext cx="8784404" cy="5727843"/>
          </a:xfrm>
        </p:spPr>
        <p:txBody>
          <a:bodyPr>
            <a:noAutofit/>
          </a:bodyPr>
          <a:lstStyle/>
          <a:p>
            <a:pPr algn="just">
              <a:spcBef>
                <a:spcPts val="300"/>
              </a:spcBef>
            </a:pPr>
            <a:r>
              <a:rPr lang="zh-TW" altLang="en-US" sz="2000" dirty="0"/>
              <a:t>當第一位使用者執行</a:t>
            </a:r>
            <a:r>
              <a:rPr lang="en-US" altLang="zh-TW" sz="2000" dirty="0"/>
              <a:t>Servlet</a:t>
            </a:r>
            <a:r>
              <a:rPr lang="zh-TW" altLang="en-US" sz="2000" dirty="0"/>
              <a:t>程式時未經過設定時必須等待物件實體的建立流完成，可能需要花費較多的時間，為了避免讓等待過長的時間，透過</a:t>
            </a:r>
            <a:r>
              <a:rPr lang="en-US" altLang="zh-TW" sz="2000" dirty="0"/>
              <a:t>web.xml(</a:t>
            </a:r>
            <a:r>
              <a:rPr lang="zh-TW" altLang="en-US" sz="2000" dirty="0"/>
              <a:t>部署描述檔</a:t>
            </a:r>
            <a:r>
              <a:rPr lang="en-US" altLang="zh-TW" sz="2000" dirty="0"/>
              <a:t>)</a:t>
            </a:r>
            <a:r>
              <a:rPr lang="zh-TW" altLang="en-US" sz="2000" dirty="0"/>
              <a:t>檔案內設定</a:t>
            </a:r>
            <a:r>
              <a:rPr lang="en-US" altLang="zh-TW" sz="2000" dirty="0"/>
              <a:t>&lt;load-on-startup&gt;</a:t>
            </a:r>
            <a:r>
              <a:rPr lang="zh-TW" altLang="en-US" sz="2000" dirty="0"/>
              <a:t>標籤讓伺服器在啟動時自動載入</a:t>
            </a:r>
            <a:r>
              <a:rPr lang="en-US" altLang="zh-TW" sz="2000" dirty="0"/>
              <a:t>Servlet</a:t>
            </a:r>
            <a:r>
              <a:rPr lang="zh-TW" altLang="en-US" sz="2000" dirty="0"/>
              <a:t>產生物件實體，並呼叫</a:t>
            </a:r>
            <a:r>
              <a:rPr lang="en-US" altLang="zh-TW" sz="2000" dirty="0" err="1"/>
              <a:t>init</a:t>
            </a:r>
            <a:r>
              <a:rPr lang="en-US" altLang="zh-TW" sz="2000" dirty="0"/>
              <a:t>()</a:t>
            </a:r>
            <a:r>
              <a:rPr lang="zh-TW" altLang="en-US" sz="2000" dirty="0"/>
              <a:t>方法初始化，藉此縮短使用者等待時間。</a:t>
            </a:r>
          </a:p>
          <a:p>
            <a:pPr marL="0" indent="0" algn="just">
              <a:spcBef>
                <a:spcPts val="300"/>
              </a:spcBef>
              <a:buNone/>
            </a:pPr>
            <a:r>
              <a:rPr lang="en-US" altLang="zh-TW" sz="2000" dirty="0"/>
              <a:t>【</a:t>
            </a:r>
            <a:r>
              <a:rPr lang="zh-TW" altLang="en-US" sz="2000" dirty="0"/>
              <a:t>範例</a:t>
            </a:r>
            <a:r>
              <a:rPr lang="en-US" altLang="zh-TW" sz="2000" dirty="0"/>
              <a:t>】web.xml</a:t>
            </a:r>
            <a:r>
              <a:rPr lang="zh-TW" altLang="en-US" sz="2000" dirty="0"/>
              <a:t>設定</a:t>
            </a:r>
            <a:endParaRPr lang="en-US" altLang="zh-TW" sz="2000" dirty="0"/>
          </a:p>
          <a:p>
            <a:pPr marL="400050" lvl="1" indent="0" algn="just">
              <a:spcBef>
                <a:spcPts val="300"/>
              </a:spcBef>
              <a:buNone/>
            </a:pPr>
            <a:r>
              <a:rPr lang="en-US" altLang="zh-TW" sz="2000" dirty="0"/>
              <a:t>&lt;servlet&gt;</a:t>
            </a:r>
          </a:p>
          <a:p>
            <a:pPr marL="400050" lvl="1" indent="0" algn="just">
              <a:spcBef>
                <a:spcPts val="300"/>
              </a:spcBef>
              <a:buNone/>
            </a:pPr>
            <a:r>
              <a:rPr lang="en-US" altLang="zh-TW" sz="2000" dirty="0"/>
              <a:t>&lt;servlet-name&gt;Order1&lt;/servlet-name&gt;</a:t>
            </a:r>
          </a:p>
          <a:p>
            <a:pPr marL="400050" lvl="1" indent="0" algn="just">
              <a:spcBef>
                <a:spcPts val="300"/>
              </a:spcBef>
              <a:buNone/>
            </a:pPr>
            <a:r>
              <a:rPr lang="en-US" altLang="zh-TW" sz="2000" dirty="0"/>
              <a:t>&lt;servlet-class&gt;jspProject.OrderEx1&lt;/servlet-class&gt;</a:t>
            </a:r>
          </a:p>
          <a:p>
            <a:pPr marL="400050" lvl="1" indent="0" algn="just">
              <a:spcBef>
                <a:spcPts val="300"/>
              </a:spcBef>
              <a:buNone/>
            </a:pPr>
            <a:r>
              <a:rPr lang="en-US" altLang="zh-TW" sz="2000" dirty="0"/>
              <a:t>&lt;load-on-startup&gt;5&lt;/load-on-startup&gt;</a:t>
            </a:r>
          </a:p>
          <a:p>
            <a:pPr marL="400050" lvl="1" indent="0" algn="just">
              <a:spcBef>
                <a:spcPts val="300"/>
              </a:spcBef>
              <a:buNone/>
            </a:pPr>
            <a:r>
              <a:rPr lang="en-US" altLang="zh-TW" sz="2000" dirty="0"/>
              <a:t>&lt;/servlet&gt;</a:t>
            </a:r>
          </a:p>
          <a:p>
            <a:pPr marL="400050" lvl="1" indent="0" algn="just">
              <a:spcBef>
                <a:spcPts val="300"/>
              </a:spcBef>
              <a:buNone/>
            </a:pPr>
            <a:r>
              <a:rPr lang="en-US" altLang="zh-TW" sz="2000" dirty="0"/>
              <a:t>&lt;servlet&gt;</a:t>
            </a:r>
          </a:p>
          <a:p>
            <a:pPr marL="400050" lvl="1" indent="0" algn="just">
              <a:spcBef>
                <a:spcPts val="300"/>
              </a:spcBef>
              <a:buNone/>
            </a:pPr>
            <a:r>
              <a:rPr lang="en-US" altLang="zh-TW" sz="2000" dirty="0"/>
              <a:t>&lt;servlet-name&gt;Order2&lt;/servlet-name&gt;</a:t>
            </a:r>
          </a:p>
          <a:p>
            <a:pPr marL="400050" lvl="1" indent="0" algn="just">
              <a:spcBef>
                <a:spcPts val="300"/>
              </a:spcBef>
              <a:buNone/>
            </a:pPr>
            <a:r>
              <a:rPr lang="en-US" altLang="zh-TW" sz="2000" dirty="0"/>
              <a:t>&lt;servlet-class&gt;jspProject.OrderEx2&lt;/servlet-class&gt;</a:t>
            </a:r>
          </a:p>
          <a:p>
            <a:pPr marL="400050" lvl="1" indent="0" algn="just">
              <a:spcBef>
                <a:spcPts val="300"/>
              </a:spcBef>
              <a:buNone/>
            </a:pPr>
            <a:r>
              <a:rPr lang="en-US" altLang="zh-TW" sz="2000" dirty="0"/>
              <a:t>&lt;load-on-startup&gt;10&lt;/load-on-startup&gt;</a:t>
            </a:r>
          </a:p>
          <a:p>
            <a:pPr marL="400050" lvl="1" indent="0" algn="just">
              <a:spcBef>
                <a:spcPts val="300"/>
              </a:spcBef>
              <a:buNone/>
            </a:pPr>
            <a:r>
              <a:rPr lang="en-US" altLang="zh-TW" sz="2000" dirty="0"/>
              <a:t>&lt;/servlet&gt;</a:t>
            </a:r>
          </a:p>
          <a:p>
            <a:pPr algn="just">
              <a:spcBef>
                <a:spcPts val="300"/>
              </a:spcBef>
            </a:pPr>
            <a:r>
              <a:rPr lang="zh-TW" altLang="en-US" sz="2000" dirty="0"/>
              <a:t>此標籤必須指定大於或等於零的整數值，數值愈小，愈先載入</a:t>
            </a:r>
            <a:endParaRPr lang="en-US" altLang="zh-TW" sz="2000" dirty="0"/>
          </a:p>
        </p:txBody>
      </p:sp>
    </p:spTree>
    <p:extLst>
      <p:ext uri="{BB962C8B-B14F-4D97-AF65-F5344CB8AC3E}">
        <p14:creationId xmlns:p14="http://schemas.microsoft.com/office/powerpoint/2010/main" val="373415811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E208C0-E806-498B-AB05-FDEEAE0FF1EC}"/>
              </a:ext>
            </a:extLst>
          </p:cNvPr>
          <p:cNvSpPr>
            <a:spLocks noGrp="1"/>
          </p:cNvSpPr>
          <p:nvPr>
            <p:ph type="ctrTitle"/>
          </p:nvPr>
        </p:nvSpPr>
        <p:spPr>
          <a:xfrm>
            <a:off x="-95702" y="1879885"/>
            <a:ext cx="10421229" cy="2653836"/>
          </a:xfrm>
        </p:spPr>
        <p:txBody>
          <a:bodyPr>
            <a:normAutofit/>
          </a:bodyPr>
          <a:lstStyle/>
          <a:p>
            <a:pPr algn="ctr"/>
            <a:r>
              <a:rPr lang="en-US" altLang="zh-TW" sz="5400"/>
              <a:t>Module 12</a:t>
            </a:r>
            <a:br>
              <a:rPr lang="en-US" altLang="zh-TW" sz="5400" dirty="0"/>
            </a:br>
            <a:r>
              <a:rPr lang="zh-TW" altLang="en-US" sz="5400" dirty="0"/>
              <a:t>共享資源機制</a:t>
            </a:r>
            <a:br>
              <a:rPr lang="en-US" altLang="zh-TW" sz="5400" dirty="0"/>
            </a:br>
            <a:r>
              <a:rPr lang="en-US" altLang="zh-TW" sz="5400" dirty="0" err="1"/>
              <a:t>ServletContext</a:t>
            </a:r>
            <a:r>
              <a:rPr lang="zh-TW" altLang="en-US" sz="5400" dirty="0"/>
              <a:t>介面</a:t>
            </a:r>
            <a:endParaRPr lang="zh-TW" altLang="en-US" b="1" dirty="0"/>
          </a:p>
        </p:txBody>
      </p:sp>
    </p:spTree>
    <p:extLst>
      <p:ext uri="{BB962C8B-B14F-4D97-AF65-F5344CB8AC3E}">
        <p14:creationId xmlns:p14="http://schemas.microsoft.com/office/powerpoint/2010/main" val="386890490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圖片 11">
            <a:extLst>
              <a:ext uri="{FF2B5EF4-FFF2-40B4-BE49-F238E27FC236}">
                <a16:creationId xmlns:a16="http://schemas.microsoft.com/office/drawing/2014/main" id="{4AB1D453-8ED9-4636-B431-D8E8BC1A150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8261" y="653143"/>
            <a:ext cx="11915479" cy="6019800"/>
          </a:xfrm>
          <a:prstGeom prst="rect">
            <a:avLst/>
          </a:prstGeom>
        </p:spPr>
      </p:pic>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8596668" cy="653143"/>
          </a:xfrm>
        </p:spPr>
        <p:txBody>
          <a:bodyPr/>
          <a:lstStyle/>
          <a:p>
            <a:r>
              <a:rPr lang="en-US" altLang="zh-TW" dirty="0"/>
              <a:t>GET</a:t>
            </a:r>
            <a:r>
              <a:rPr lang="zh-TW" altLang="en-US" dirty="0"/>
              <a:t>、</a:t>
            </a:r>
            <a:r>
              <a:rPr lang="en-US" altLang="zh-TW" dirty="0"/>
              <a:t>POST</a:t>
            </a:r>
            <a:r>
              <a:rPr lang="zh-TW" altLang="en-US" dirty="0"/>
              <a:t>範例</a:t>
            </a:r>
            <a:endParaRPr lang="zh-TW" altLang="en-US" sz="3600" dirty="0"/>
          </a:p>
        </p:txBody>
      </p:sp>
      <p:sp>
        <p:nvSpPr>
          <p:cNvPr id="7" name="橢圓 6">
            <a:extLst>
              <a:ext uri="{FF2B5EF4-FFF2-40B4-BE49-F238E27FC236}">
                <a16:creationId xmlns:a16="http://schemas.microsoft.com/office/drawing/2014/main" id="{05439A5D-5351-4F03-85D5-20B3EB1ED0D5}"/>
              </a:ext>
            </a:extLst>
          </p:cNvPr>
          <p:cNvSpPr/>
          <p:nvPr/>
        </p:nvSpPr>
        <p:spPr>
          <a:xfrm>
            <a:off x="1266497" y="569060"/>
            <a:ext cx="2558143" cy="511628"/>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8" name="橢圓 7">
            <a:extLst>
              <a:ext uri="{FF2B5EF4-FFF2-40B4-BE49-F238E27FC236}">
                <a16:creationId xmlns:a16="http://schemas.microsoft.com/office/drawing/2014/main" id="{1CA4B1F0-629F-4143-A134-EE65EC3B76D5}"/>
              </a:ext>
            </a:extLst>
          </p:cNvPr>
          <p:cNvSpPr/>
          <p:nvPr/>
        </p:nvSpPr>
        <p:spPr>
          <a:xfrm>
            <a:off x="138260" y="4221405"/>
            <a:ext cx="1051034" cy="403147"/>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11" name="橢圓 10">
            <a:extLst>
              <a:ext uri="{FF2B5EF4-FFF2-40B4-BE49-F238E27FC236}">
                <a16:creationId xmlns:a16="http://schemas.microsoft.com/office/drawing/2014/main" id="{BD947B7A-21EC-46EF-A729-1C6451861195}"/>
              </a:ext>
            </a:extLst>
          </p:cNvPr>
          <p:cNvSpPr/>
          <p:nvPr/>
        </p:nvSpPr>
        <p:spPr>
          <a:xfrm>
            <a:off x="6272236" y="5049141"/>
            <a:ext cx="512193" cy="218326"/>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13" name="橢圓 12">
            <a:extLst>
              <a:ext uri="{FF2B5EF4-FFF2-40B4-BE49-F238E27FC236}">
                <a16:creationId xmlns:a16="http://schemas.microsoft.com/office/drawing/2014/main" id="{E5B7D3CA-053E-4036-9411-BA63EF8B044E}"/>
              </a:ext>
            </a:extLst>
          </p:cNvPr>
          <p:cNvSpPr/>
          <p:nvPr/>
        </p:nvSpPr>
        <p:spPr>
          <a:xfrm>
            <a:off x="6442027" y="4830815"/>
            <a:ext cx="512193" cy="218326"/>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38262352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10850270" cy="1320800"/>
          </a:xfrm>
        </p:spPr>
        <p:txBody>
          <a:bodyPr/>
          <a:lstStyle/>
          <a:p>
            <a:r>
              <a:rPr lang="en-US" altLang="zh-TW" sz="3600"/>
              <a:t>12-1</a:t>
            </a:r>
            <a:r>
              <a:rPr lang="en-US" altLang="zh-TW"/>
              <a:t> Web Application</a:t>
            </a:r>
            <a:r>
              <a:rPr lang="en-US" altLang="zh-TW" dirty="0"/>
              <a:t>(</a:t>
            </a:r>
            <a:r>
              <a:rPr lang="zh-TW" altLang="en-US" dirty="0"/>
              <a:t>網路應用系統</a:t>
            </a:r>
            <a:r>
              <a:rPr lang="en-US" altLang="zh-TW" dirty="0"/>
              <a:t>)</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77334" y="1441398"/>
            <a:ext cx="7850217" cy="4807002"/>
          </a:xfrm>
        </p:spPr>
        <p:txBody>
          <a:bodyPr>
            <a:normAutofit/>
          </a:bodyPr>
          <a:lstStyle/>
          <a:p>
            <a:pPr algn="just"/>
            <a:r>
              <a:rPr lang="zh-TW" altLang="en-US" sz="2000" dirty="0"/>
              <a:t>一個網路應用系統包含靜態以及動態網頁相關資源的集合</a:t>
            </a:r>
            <a:r>
              <a:rPr lang="en-US" altLang="zh-TW" sz="2000" dirty="0"/>
              <a:t>(</a:t>
            </a:r>
            <a:r>
              <a:rPr lang="zh-TW" altLang="en-US" sz="2000" dirty="0"/>
              <a:t>包含</a:t>
            </a:r>
            <a:r>
              <a:rPr lang="en-US" altLang="zh-TW" sz="2000" dirty="0"/>
              <a:t>Servlet</a:t>
            </a:r>
            <a:r>
              <a:rPr lang="zh-TW" altLang="en-US" sz="2000" dirty="0"/>
              <a:t>、</a:t>
            </a:r>
            <a:r>
              <a:rPr lang="en-US" altLang="zh-TW" sz="2000" dirty="0"/>
              <a:t>HTML</a:t>
            </a:r>
            <a:r>
              <a:rPr lang="zh-TW" altLang="en-US" sz="2000" dirty="0"/>
              <a:t>、</a:t>
            </a:r>
            <a:r>
              <a:rPr lang="en-US" altLang="zh-TW" sz="2000" dirty="0"/>
              <a:t>JSP</a:t>
            </a:r>
            <a:r>
              <a:rPr lang="zh-TW" altLang="en-US" sz="2000" dirty="0"/>
              <a:t>、相片以及多媒體檔案等</a:t>
            </a:r>
            <a:r>
              <a:rPr lang="en-US" altLang="zh-TW" sz="2000" dirty="0"/>
              <a:t>)</a:t>
            </a:r>
            <a:r>
              <a:rPr lang="zh-TW" altLang="en-US" sz="2000" dirty="0"/>
              <a:t>，同時也</a:t>
            </a:r>
            <a:r>
              <a:rPr lang="zh-TW" altLang="en-US" sz="2000"/>
              <a:t>透過</a:t>
            </a:r>
            <a:r>
              <a:rPr lang="en-US" altLang="zh-TW" sz="2000"/>
              <a:t>Deployment Descriptor</a:t>
            </a:r>
            <a:r>
              <a:rPr lang="en-US" altLang="zh-TW" sz="2000" dirty="0"/>
              <a:t>(DD)</a:t>
            </a:r>
            <a:r>
              <a:rPr lang="zh-TW" altLang="en-US" sz="2000" dirty="0"/>
              <a:t>部署描述檔建立網路應用系統架構與服務。</a:t>
            </a:r>
            <a:endParaRPr lang="en-US" altLang="zh-TW" sz="2000" dirty="0"/>
          </a:p>
        </p:txBody>
      </p:sp>
    </p:spTree>
    <p:extLst>
      <p:ext uri="{BB962C8B-B14F-4D97-AF65-F5344CB8AC3E}">
        <p14:creationId xmlns:p14="http://schemas.microsoft.com/office/powerpoint/2010/main" val="104473081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10850270" cy="1320800"/>
          </a:xfrm>
        </p:spPr>
        <p:txBody>
          <a:bodyPr/>
          <a:lstStyle/>
          <a:p>
            <a:r>
              <a:rPr lang="en-US" altLang="zh-TW" sz="3600"/>
              <a:t>12-2</a:t>
            </a:r>
            <a:r>
              <a:rPr lang="en-US" altLang="zh-TW"/>
              <a:t> Web Application LifeCycle</a:t>
            </a:r>
            <a:r>
              <a:rPr lang="en-US" altLang="zh-TW" dirty="0"/>
              <a:t>(</a:t>
            </a:r>
            <a:r>
              <a:rPr lang="zh-TW" altLang="en-US" dirty="0"/>
              <a:t>生命週期</a:t>
            </a:r>
            <a:r>
              <a:rPr lang="en-US" altLang="zh-TW" dirty="0"/>
              <a:t>)</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77334" y="1441398"/>
            <a:ext cx="8363924" cy="4807002"/>
          </a:xfrm>
        </p:spPr>
        <p:txBody>
          <a:bodyPr>
            <a:normAutofit/>
          </a:bodyPr>
          <a:lstStyle/>
          <a:p>
            <a:pPr algn="just"/>
            <a:r>
              <a:rPr lang="zh-TW" altLang="en-US" sz="2000"/>
              <a:t>由</a:t>
            </a:r>
            <a:r>
              <a:rPr lang="en-US" altLang="zh-TW" sz="2000"/>
              <a:t>Web Container(</a:t>
            </a:r>
            <a:r>
              <a:rPr lang="zh-TW" altLang="en-US" sz="2000"/>
              <a:t>容 器</a:t>
            </a:r>
            <a:r>
              <a:rPr lang="en-US" altLang="zh-TW" sz="2000" dirty="0"/>
              <a:t>)</a:t>
            </a:r>
            <a:r>
              <a:rPr lang="zh-TW" altLang="en-US" sz="2000" dirty="0"/>
              <a:t>負責管理，當容器啟動，每</a:t>
            </a:r>
            <a:r>
              <a:rPr lang="zh-TW" altLang="en-US" sz="2000"/>
              <a:t>一個</a:t>
            </a:r>
            <a:r>
              <a:rPr lang="en-US" altLang="zh-TW" sz="2000"/>
              <a:t>Web Application</a:t>
            </a:r>
            <a:r>
              <a:rPr lang="en-US" altLang="zh-TW" sz="2000" dirty="0"/>
              <a:t>(</a:t>
            </a:r>
            <a:r>
              <a:rPr lang="zh-TW" altLang="en-US" sz="2000" dirty="0"/>
              <a:t>網路應用系統</a:t>
            </a:r>
            <a:r>
              <a:rPr lang="en-US" altLang="zh-TW" sz="2000" dirty="0"/>
              <a:t>)</a:t>
            </a:r>
            <a:r>
              <a:rPr lang="zh-TW" altLang="en-US" sz="2000" dirty="0"/>
              <a:t>會被初始化完成，當容器關閉，每</a:t>
            </a:r>
            <a:r>
              <a:rPr lang="zh-TW" altLang="en-US" sz="2000"/>
              <a:t>一個</a:t>
            </a:r>
            <a:r>
              <a:rPr lang="en-US" altLang="zh-TW" sz="2000"/>
              <a:t>Web Application</a:t>
            </a:r>
            <a:r>
              <a:rPr lang="zh-TW" altLang="en-US" sz="2000" dirty="0"/>
              <a:t>就會被摧毀掉，可透過</a:t>
            </a:r>
            <a:r>
              <a:rPr lang="en-US" altLang="zh-TW" sz="2000" dirty="0"/>
              <a:t>Servlet</a:t>
            </a:r>
            <a:r>
              <a:rPr lang="zh-TW" altLang="en-US" sz="2000" dirty="0"/>
              <a:t>內容監聽器</a:t>
            </a:r>
            <a:r>
              <a:rPr lang="en-US" altLang="zh-TW" sz="2000"/>
              <a:t>(servlet contextlistener</a:t>
            </a:r>
            <a:r>
              <a:rPr lang="en-US" altLang="zh-TW" sz="2000" dirty="0"/>
              <a:t>)</a:t>
            </a:r>
            <a:r>
              <a:rPr lang="zh-TW" altLang="en-US" sz="2000" dirty="0"/>
              <a:t>來接收</a:t>
            </a:r>
            <a:r>
              <a:rPr lang="zh-TW" altLang="en-US" sz="2000"/>
              <a:t>監聽</a:t>
            </a:r>
            <a:r>
              <a:rPr lang="en-US" altLang="zh-TW" sz="2000"/>
              <a:t>Web Application</a:t>
            </a:r>
            <a:r>
              <a:rPr lang="zh-TW" altLang="en-US" sz="2000" dirty="0"/>
              <a:t>的生命週期。</a:t>
            </a:r>
            <a:endParaRPr lang="en-US" altLang="zh-TW" sz="2000" dirty="0"/>
          </a:p>
        </p:txBody>
      </p:sp>
      <p:sp>
        <p:nvSpPr>
          <p:cNvPr id="4" name="橢圓 3">
            <a:extLst>
              <a:ext uri="{FF2B5EF4-FFF2-40B4-BE49-F238E27FC236}">
                <a16:creationId xmlns:a16="http://schemas.microsoft.com/office/drawing/2014/main" id="{2FCDD273-9470-44E1-B348-0FA76A9D97C3}"/>
              </a:ext>
            </a:extLst>
          </p:cNvPr>
          <p:cNvSpPr/>
          <p:nvPr/>
        </p:nvSpPr>
        <p:spPr>
          <a:xfrm>
            <a:off x="972620" y="4927601"/>
            <a:ext cx="342472" cy="3330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圓角 4">
            <a:extLst>
              <a:ext uri="{FF2B5EF4-FFF2-40B4-BE49-F238E27FC236}">
                <a16:creationId xmlns:a16="http://schemas.microsoft.com/office/drawing/2014/main" id="{A2EA0F00-E803-41E2-899E-F6EA04444F6A}"/>
              </a:ext>
            </a:extLst>
          </p:cNvPr>
          <p:cNvSpPr/>
          <p:nvPr/>
        </p:nvSpPr>
        <p:spPr>
          <a:xfrm>
            <a:off x="3863084" y="4665753"/>
            <a:ext cx="2147299" cy="856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Ready</a:t>
            </a:r>
          </a:p>
          <a:p>
            <a:pPr algn="ctr"/>
            <a:r>
              <a:rPr lang="zh-TW" altLang="en-US" dirty="0"/>
              <a:t>準備完成</a:t>
            </a:r>
          </a:p>
        </p:txBody>
      </p:sp>
      <p:cxnSp>
        <p:nvCxnSpPr>
          <p:cNvPr id="7" name="直線單箭頭接點 6">
            <a:extLst>
              <a:ext uri="{FF2B5EF4-FFF2-40B4-BE49-F238E27FC236}">
                <a16:creationId xmlns:a16="http://schemas.microsoft.com/office/drawing/2014/main" id="{8C4826C9-0695-43FE-A138-82F7BCE50AB3}"/>
              </a:ext>
            </a:extLst>
          </p:cNvPr>
          <p:cNvCxnSpPr/>
          <p:nvPr/>
        </p:nvCxnSpPr>
        <p:spPr>
          <a:xfrm>
            <a:off x="1551398" y="5094128"/>
            <a:ext cx="19401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橢圓 7">
            <a:extLst>
              <a:ext uri="{FF2B5EF4-FFF2-40B4-BE49-F238E27FC236}">
                <a16:creationId xmlns:a16="http://schemas.microsoft.com/office/drawing/2014/main" id="{4D245184-E5AC-40BF-8039-81649EAA532B}"/>
              </a:ext>
            </a:extLst>
          </p:cNvPr>
          <p:cNvSpPr/>
          <p:nvPr/>
        </p:nvSpPr>
        <p:spPr>
          <a:xfrm>
            <a:off x="8558375" y="4927601"/>
            <a:ext cx="342472" cy="3330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文字方塊 10">
            <a:extLst>
              <a:ext uri="{FF2B5EF4-FFF2-40B4-BE49-F238E27FC236}">
                <a16:creationId xmlns:a16="http://schemas.microsoft.com/office/drawing/2014/main" id="{D9F8C54C-CEBA-40E4-B368-D3A6C41C87C3}"/>
              </a:ext>
            </a:extLst>
          </p:cNvPr>
          <p:cNvSpPr txBox="1"/>
          <p:nvPr/>
        </p:nvSpPr>
        <p:spPr>
          <a:xfrm>
            <a:off x="253227" y="4327036"/>
            <a:ext cx="1781257" cy="369332"/>
          </a:xfrm>
          <a:prstGeom prst="rect">
            <a:avLst/>
          </a:prstGeom>
          <a:noFill/>
        </p:spPr>
        <p:txBody>
          <a:bodyPr wrap="none" rtlCol="0">
            <a:spAutoFit/>
          </a:bodyPr>
          <a:lstStyle/>
          <a:p>
            <a:r>
              <a:rPr lang="zh-TW" altLang="en-US" dirty="0"/>
              <a:t>初始化</a:t>
            </a:r>
            <a:r>
              <a:rPr lang="en-US" altLang="zh-TW" dirty="0"/>
              <a:t>Initialize</a:t>
            </a:r>
            <a:endParaRPr lang="zh-TW" altLang="en-US" dirty="0"/>
          </a:p>
        </p:txBody>
      </p:sp>
      <p:sp>
        <p:nvSpPr>
          <p:cNvPr id="15" name="文字方塊 14">
            <a:extLst>
              <a:ext uri="{FF2B5EF4-FFF2-40B4-BE49-F238E27FC236}">
                <a16:creationId xmlns:a16="http://schemas.microsoft.com/office/drawing/2014/main" id="{9A2D9612-D9E2-4F2E-A6F1-939A97137743}"/>
              </a:ext>
            </a:extLst>
          </p:cNvPr>
          <p:cNvSpPr txBox="1"/>
          <p:nvPr/>
        </p:nvSpPr>
        <p:spPr>
          <a:xfrm>
            <a:off x="8023328" y="4327036"/>
            <a:ext cx="1412566" cy="369332"/>
          </a:xfrm>
          <a:prstGeom prst="rect">
            <a:avLst/>
          </a:prstGeom>
          <a:noFill/>
        </p:spPr>
        <p:txBody>
          <a:bodyPr wrap="none" rtlCol="0">
            <a:spAutoFit/>
          </a:bodyPr>
          <a:lstStyle/>
          <a:p>
            <a:r>
              <a:rPr lang="zh-TW" altLang="en-US" dirty="0"/>
              <a:t>摧毀</a:t>
            </a:r>
            <a:r>
              <a:rPr lang="en-US" altLang="zh-TW" dirty="0"/>
              <a:t>destroy</a:t>
            </a:r>
            <a:endParaRPr lang="zh-TW" altLang="en-US" dirty="0"/>
          </a:p>
        </p:txBody>
      </p:sp>
      <p:cxnSp>
        <p:nvCxnSpPr>
          <p:cNvPr id="16" name="直線單箭頭接點 15">
            <a:extLst>
              <a:ext uri="{FF2B5EF4-FFF2-40B4-BE49-F238E27FC236}">
                <a16:creationId xmlns:a16="http://schemas.microsoft.com/office/drawing/2014/main" id="{B3A0E2E1-94B4-4828-BCD3-3E7C923FDB5F}"/>
              </a:ext>
            </a:extLst>
          </p:cNvPr>
          <p:cNvCxnSpPr/>
          <p:nvPr/>
        </p:nvCxnSpPr>
        <p:spPr>
          <a:xfrm>
            <a:off x="6306620" y="5094128"/>
            <a:ext cx="19401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776123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14697"/>
            <a:ext cx="10850270" cy="1320800"/>
          </a:xfrm>
        </p:spPr>
        <p:txBody>
          <a:bodyPr>
            <a:normAutofit/>
          </a:bodyPr>
          <a:lstStyle/>
          <a:p>
            <a:r>
              <a:rPr lang="en-US" altLang="zh-TW" sz="2800"/>
              <a:t>12-3 ServletContext</a:t>
            </a:r>
            <a:r>
              <a:rPr lang="zh-TW" altLang="en-US" sz="2800" dirty="0"/>
              <a:t>介面與</a:t>
            </a:r>
            <a:r>
              <a:rPr lang="en-US" altLang="zh-TW" sz="2800" dirty="0" err="1"/>
              <a:t>ServletContextListener</a:t>
            </a:r>
            <a:r>
              <a:rPr lang="zh-TW" altLang="en-US" sz="2800" dirty="0"/>
              <a:t>介面</a:t>
            </a:r>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56092" y="855771"/>
            <a:ext cx="9144762" cy="4807002"/>
          </a:xfrm>
        </p:spPr>
        <p:txBody>
          <a:bodyPr>
            <a:normAutofit/>
          </a:bodyPr>
          <a:lstStyle/>
          <a:p>
            <a:pPr algn="just"/>
            <a:r>
              <a:rPr lang="zh-TW" altLang="en-US" sz="2000" dirty="0"/>
              <a:t>用來表示</a:t>
            </a:r>
            <a:r>
              <a:rPr lang="zh-TW" altLang="en-US" sz="2000"/>
              <a:t>整個</a:t>
            </a:r>
            <a:r>
              <a:rPr lang="en-US" altLang="zh-TW" sz="2000"/>
              <a:t>Web Application</a:t>
            </a:r>
            <a:r>
              <a:rPr lang="en-US" altLang="zh-TW" sz="2000" dirty="0"/>
              <a:t>(</a:t>
            </a:r>
            <a:r>
              <a:rPr lang="zh-TW" altLang="en-US" sz="2000" dirty="0"/>
              <a:t>網路應用系統</a:t>
            </a:r>
            <a:r>
              <a:rPr lang="en-US" altLang="zh-TW" sz="2000" dirty="0"/>
              <a:t>)</a:t>
            </a:r>
            <a:r>
              <a:rPr lang="zh-TW" altLang="en-US" sz="2000"/>
              <a:t>執行時期 環境</a:t>
            </a:r>
            <a:r>
              <a:rPr lang="zh-TW" altLang="en-US" sz="2000" dirty="0"/>
              <a:t>的資源內容，可透過此介面所定義的方法取得網路應用系統初始參數</a:t>
            </a:r>
            <a:r>
              <a:rPr lang="zh-TW" altLang="en-US" sz="2000"/>
              <a:t>、檔案 資源</a:t>
            </a:r>
            <a:r>
              <a:rPr lang="zh-TW" altLang="en-US" sz="2000" dirty="0"/>
              <a:t>、</a:t>
            </a:r>
            <a:r>
              <a:rPr lang="en-US" altLang="zh-TW" sz="2000" dirty="0"/>
              <a:t>Log</a:t>
            </a:r>
            <a:r>
              <a:rPr lang="zh-TW" altLang="en-US" sz="2000" dirty="0"/>
              <a:t>檔案紀錄、設定與儲存整個應用系統屬性以及動態設定</a:t>
            </a:r>
            <a:r>
              <a:rPr lang="en-US" altLang="zh-TW" sz="2000" dirty="0"/>
              <a:t>Servlet</a:t>
            </a:r>
            <a:r>
              <a:rPr lang="zh-TW" altLang="en-US" sz="2000"/>
              <a:t>等等， 一個</a:t>
            </a:r>
            <a:r>
              <a:rPr lang="zh-TW" altLang="en-US" sz="2000" dirty="0"/>
              <a:t>網路應用系統只配置一個</a:t>
            </a:r>
            <a:r>
              <a:rPr lang="en-US" altLang="zh-TW" sz="2000" dirty="0" err="1"/>
              <a:t>ServletContext</a:t>
            </a:r>
            <a:r>
              <a:rPr lang="zh-TW" altLang="en-US" sz="2000" dirty="0"/>
              <a:t>物件，每個</a:t>
            </a:r>
            <a:r>
              <a:rPr lang="en-US" altLang="zh-TW" sz="2000" dirty="0"/>
              <a:t>Servlet</a:t>
            </a:r>
            <a:r>
              <a:rPr lang="zh-TW" altLang="en-US" sz="2000" dirty="0"/>
              <a:t>皆</a:t>
            </a:r>
            <a:r>
              <a:rPr lang="zh-TW" altLang="en-US" sz="2000"/>
              <a:t>可以透過 </a:t>
            </a:r>
            <a:r>
              <a:rPr lang="en-US" altLang="zh-TW" sz="2000"/>
              <a:t>getServletContext</a:t>
            </a:r>
            <a:r>
              <a:rPr lang="en-US" altLang="zh-TW" sz="2000" dirty="0"/>
              <a:t>()</a:t>
            </a:r>
            <a:r>
              <a:rPr lang="zh-TW" altLang="en-US" sz="2000" dirty="0"/>
              <a:t>所取得的</a:t>
            </a:r>
            <a:r>
              <a:rPr lang="en-US" altLang="zh-TW" sz="2000" dirty="0" err="1"/>
              <a:t>ServletContext</a:t>
            </a:r>
            <a:r>
              <a:rPr lang="zh-TW" altLang="en-US" sz="2000" dirty="0"/>
              <a:t>物件為同一個物件，不同</a:t>
            </a:r>
            <a:r>
              <a:rPr lang="zh-TW" altLang="en-US" sz="2000"/>
              <a:t>的網路 應用</a:t>
            </a:r>
            <a:r>
              <a:rPr lang="zh-TW" altLang="en-US" sz="2000" dirty="0"/>
              <a:t>系統則會取得不同的</a:t>
            </a:r>
            <a:r>
              <a:rPr lang="en-US" altLang="zh-TW" sz="2000" dirty="0" err="1"/>
              <a:t>ServletContext</a:t>
            </a:r>
            <a:r>
              <a:rPr lang="zh-TW" altLang="en-US" sz="2000" dirty="0"/>
              <a:t>物件</a:t>
            </a:r>
            <a:endParaRPr lang="en-US" altLang="zh-TW" sz="2000" dirty="0"/>
          </a:p>
          <a:p>
            <a:pPr algn="just"/>
            <a:r>
              <a:rPr lang="zh-TW" altLang="en-US" sz="2000" dirty="0"/>
              <a:t>定義在</a:t>
            </a:r>
            <a:r>
              <a:rPr lang="en-US" altLang="zh-TW" sz="2000" dirty="0" err="1"/>
              <a:t>javax</a:t>
            </a:r>
            <a:r>
              <a:rPr lang="en-US" altLang="zh-TW" sz="2000" err="1"/>
              <a:t>.</a:t>
            </a:r>
            <a:r>
              <a:rPr lang="en-US" altLang="zh-TW" sz="2000"/>
              <a:t>servlet Package</a:t>
            </a:r>
            <a:r>
              <a:rPr lang="en-US" altLang="zh-TW" sz="2000" dirty="0"/>
              <a:t>(</a:t>
            </a:r>
            <a:r>
              <a:rPr lang="zh-TW" altLang="en-US" sz="2000"/>
              <a:t>套件</a:t>
            </a:r>
            <a:r>
              <a:rPr lang="en-US" altLang="zh-TW" sz="2000"/>
              <a:t>) </a:t>
            </a:r>
            <a:endParaRPr lang="en-US" altLang="zh-TW" sz="2000" dirty="0"/>
          </a:p>
          <a:p>
            <a:pPr algn="just"/>
            <a:r>
              <a:rPr lang="zh-TW" altLang="en-US" sz="2000" dirty="0"/>
              <a:t>主要功能</a:t>
            </a:r>
            <a:endParaRPr lang="en-US" altLang="zh-TW" sz="2000" dirty="0"/>
          </a:p>
          <a:p>
            <a:pPr marL="685800" lvl="1" algn="just">
              <a:buFont typeface="Wingdings" panose="05000000000000000000" pitchFamily="2" charset="2"/>
              <a:buChar char="l"/>
            </a:pPr>
            <a:r>
              <a:rPr lang="zh-TW" altLang="en-US" sz="2000" dirty="0"/>
              <a:t>讀取應用系統等級範圍的初</a:t>
            </a:r>
            <a:r>
              <a:rPr lang="zh-TW" altLang="en-US" sz="2000"/>
              <a:t>始參數 </a:t>
            </a:r>
            <a:endParaRPr lang="en-US" altLang="zh-TW" sz="2000" dirty="0"/>
          </a:p>
          <a:p>
            <a:pPr marL="685800" lvl="1" algn="just">
              <a:buFont typeface="Wingdings" panose="05000000000000000000" pitchFamily="2" charset="2"/>
              <a:buChar char="l"/>
            </a:pPr>
            <a:r>
              <a:rPr lang="zh-TW" altLang="en-US" sz="2000" dirty="0"/>
              <a:t>讀取應用系統等級的</a:t>
            </a:r>
            <a:r>
              <a:rPr lang="zh-TW" altLang="en-US" sz="2000"/>
              <a:t>檔案資源 </a:t>
            </a:r>
            <a:endParaRPr lang="en-US" altLang="zh-TW" sz="2000" dirty="0"/>
          </a:p>
          <a:p>
            <a:pPr marL="685800" lvl="1" algn="just">
              <a:buFont typeface="Wingdings" panose="05000000000000000000" pitchFamily="2" charset="2"/>
              <a:buChar char="l"/>
            </a:pPr>
            <a:r>
              <a:rPr lang="zh-TW" altLang="en-US" sz="2000" dirty="0"/>
              <a:t>讀寫應用系統等級範圍的屬性</a:t>
            </a:r>
            <a:endParaRPr lang="en-US" altLang="zh-TW" sz="2000" dirty="0"/>
          </a:p>
        </p:txBody>
      </p:sp>
    </p:spTree>
    <p:extLst>
      <p:ext uri="{BB962C8B-B14F-4D97-AF65-F5344CB8AC3E}">
        <p14:creationId xmlns:p14="http://schemas.microsoft.com/office/powerpoint/2010/main" val="35569866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14697"/>
            <a:ext cx="10850270" cy="1320800"/>
          </a:xfrm>
        </p:spPr>
        <p:txBody>
          <a:bodyPr>
            <a:normAutofit/>
          </a:bodyPr>
          <a:lstStyle/>
          <a:p>
            <a:r>
              <a:rPr lang="en-US" altLang="zh-TW" sz="2800"/>
              <a:t>12-3 ServletContext</a:t>
            </a:r>
            <a:r>
              <a:rPr lang="zh-TW" altLang="en-US" sz="2800" dirty="0"/>
              <a:t>介面與</a:t>
            </a:r>
            <a:r>
              <a:rPr lang="en-US" altLang="zh-TW" sz="2800" dirty="0" err="1"/>
              <a:t>ServletContextListener</a:t>
            </a:r>
            <a:r>
              <a:rPr lang="zh-TW" altLang="en-US" sz="2800" dirty="0"/>
              <a:t>介面</a:t>
            </a:r>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56091" y="855771"/>
            <a:ext cx="9473535" cy="4807002"/>
          </a:xfrm>
        </p:spPr>
        <p:txBody>
          <a:bodyPr>
            <a:normAutofit/>
          </a:bodyPr>
          <a:lstStyle/>
          <a:p>
            <a:pPr marL="0" indent="0">
              <a:buNone/>
            </a:pPr>
            <a:r>
              <a:rPr lang="en-US" altLang="zh-TW" sz="2000" dirty="0" err="1"/>
              <a:t>ServletContext</a:t>
            </a:r>
            <a:r>
              <a:rPr lang="zh-TW" altLang="en-US" sz="2000" dirty="0"/>
              <a:t>介面的建立方式</a:t>
            </a:r>
            <a:endParaRPr lang="en-US" altLang="zh-TW" sz="2000" dirty="0"/>
          </a:p>
          <a:p>
            <a:r>
              <a:rPr lang="zh-TW" altLang="en-US" sz="2000" dirty="0"/>
              <a:t>透過</a:t>
            </a:r>
            <a:r>
              <a:rPr lang="en-US" altLang="zh-TW" sz="2000" dirty="0" err="1"/>
              <a:t>GenericServlet</a:t>
            </a:r>
            <a:r>
              <a:rPr lang="zh-TW" altLang="en-US" sz="2000" dirty="0"/>
              <a:t>類別的</a:t>
            </a:r>
            <a:r>
              <a:rPr lang="en-US" altLang="zh-TW" sz="2000" dirty="0" err="1"/>
              <a:t>getServletContext</a:t>
            </a:r>
            <a:r>
              <a:rPr lang="en-US" altLang="zh-TW" sz="2000" dirty="0"/>
              <a:t>()</a:t>
            </a:r>
            <a:r>
              <a:rPr lang="zh-TW" altLang="en-US" sz="2000" dirty="0"/>
              <a:t>方法取得</a:t>
            </a:r>
            <a:r>
              <a:rPr lang="en-US" altLang="zh-TW" sz="2000" dirty="0" err="1"/>
              <a:t>ServletContext</a:t>
            </a:r>
            <a:r>
              <a:rPr lang="zh-TW" altLang="en-US" sz="2000" dirty="0"/>
              <a:t>物件</a:t>
            </a:r>
            <a:endParaRPr lang="en-US" altLang="zh-TW" sz="2000" dirty="0"/>
          </a:p>
          <a:p>
            <a:pPr marL="457200" lvl="1" indent="0">
              <a:buNone/>
            </a:pPr>
            <a:r>
              <a:rPr lang="en-US" altLang="zh-TW" sz="2000" dirty="0" err="1"/>
              <a:t>ServletContext</a:t>
            </a:r>
            <a:r>
              <a:rPr lang="en-US" altLang="zh-TW" sz="2000" dirty="0"/>
              <a:t> context = </a:t>
            </a:r>
            <a:r>
              <a:rPr lang="en-US" altLang="zh-TW" sz="2000" dirty="0" err="1"/>
              <a:t>getServletContext</a:t>
            </a:r>
            <a:r>
              <a:rPr lang="en-US" altLang="zh-TW" sz="2000" dirty="0"/>
              <a:t>()</a:t>
            </a:r>
          </a:p>
          <a:p>
            <a:r>
              <a:rPr lang="en-US" altLang="zh-TW" sz="2000" dirty="0" err="1"/>
              <a:t>ServletContext</a:t>
            </a:r>
            <a:r>
              <a:rPr lang="zh-TW" altLang="en-US" sz="2000" dirty="0"/>
              <a:t>物件常用的方法</a:t>
            </a:r>
            <a:r>
              <a:rPr lang="en-US" altLang="zh-TW" sz="2000" dirty="0"/>
              <a:t> </a:t>
            </a:r>
          </a:p>
          <a:p>
            <a:pPr lvl="1">
              <a:buFont typeface="Wingdings" panose="05000000000000000000" pitchFamily="2" charset="2"/>
              <a:buChar char="l"/>
            </a:pPr>
            <a:r>
              <a:rPr lang="en-US" altLang="zh-TW" sz="1800" dirty="0" err="1"/>
              <a:t>getInitParameter</a:t>
            </a:r>
            <a:r>
              <a:rPr lang="en-US" altLang="zh-TW" sz="1800" dirty="0"/>
              <a:t>(String </a:t>
            </a:r>
            <a:r>
              <a:rPr lang="en-US" altLang="zh-TW" sz="1800"/>
              <a:t>name)</a:t>
            </a:r>
            <a:r>
              <a:rPr lang="zh-TW" altLang="en-US" sz="1800"/>
              <a:t>：取得</a:t>
            </a:r>
            <a:r>
              <a:rPr lang="zh-TW" altLang="en-US" sz="1800" dirty="0"/>
              <a:t>定義在</a:t>
            </a:r>
            <a:r>
              <a:rPr lang="en-US" altLang="zh-TW" sz="1800" dirty="0"/>
              <a:t>web.xml</a:t>
            </a:r>
            <a:r>
              <a:rPr lang="zh-TW" altLang="en-US" sz="1800" dirty="0"/>
              <a:t>檔案中某參數名稱</a:t>
            </a:r>
            <a:r>
              <a:rPr lang="en-US" altLang="zh-TW" sz="1800" dirty="0"/>
              <a:t>(name)</a:t>
            </a:r>
            <a:r>
              <a:rPr lang="zh-TW" altLang="en-US" sz="1800" dirty="0"/>
              <a:t>的值</a:t>
            </a:r>
            <a:endParaRPr lang="en-US" altLang="zh-TW" sz="1800" dirty="0"/>
          </a:p>
          <a:p>
            <a:pPr lvl="1">
              <a:buFont typeface="Wingdings" panose="05000000000000000000" pitchFamily="2" charset="2"/>
              <a:buChar char="l"/>
            </a:pPr>
            <a:r>
              <a:rPr lang="en-US" altLang="zh-TW" sz="1800" err="1"/>
              <a:t>getInitParameterNames</a:t>
            </a:r>
            <a:r>
              <a:rPr lang="en-US" altLang="zh-TW" sz="1800"/>
              <a:t>()</a:t>
            </a:r>
            <a:r>
              <a:rPr lang="zh-TW" altLang="en-US" sz="1800"/>
              <a:t>：取得</a:t>
            </a:r>
            <a:r>
              <a:rPr lang="zh-TW" altLang="en-US" sz="1800" dirty="0"/>
              <a:t>所有定義在</a:t>
            </a:r>
            <a:r>
              <a:rPr lang="en-US" altLang="zh-TW" sz="1800" dirty="0"/>
              <a:t>web.xml</a:t>
            </a:r>
            <a:r>
              <a:rPr lang="zh-TW" altLang="en-US" sz="1800" dirty="0"/>
              <a:t>初始參數的「名稱」</a:t>
            </a:r>
            <a:r>
              <a:rPr lang="en-US" altLang="zh-TW" sz="1800" dirty="0"/>
              <a:t>(</a:t>
            </a:r>
            <a:r>
              <a:rPr lang="zh-TW" altLang="en-US" sz="1800" dirty="0"/>
              <a:t>非值</a:t>
            </a:r>
            <a:r>
              <a:rPr lang="en-US" altLang="zh-TW" sz="1800" dirty="0"/>
              <a:t>)</a:t>
            </a:r>
          </a:p>
          <a:p>
            <a:pPr lvl="1">
              <a:buFont typeface="Wingdings" panose="05000000000000000000" pitchFamily="2" charset="2"/>
              <a:buChar char="l"/>
            </a:pPr>
            <a:r>
              <a:rPr lang="en-US" altLang="zh-TW" sz="1800" dirty="0" err="1"/>
              <a:t>setAttribute</a:t>
            </a:r>
            <a:r>
              <a:rPr lang="en-US" altLang="zh-TW" sz="1800" dirty="0"/>
              <a:t>(String </a:t>
            </a:r>
            <a:r>
              <a:rPr lang="en-US" altLang="zh-TW" sz="1800" dirty="0" err="1"/>
              <a:t>name,</a:t>
            </a:r>
            <a:r>
              <a:rPr lang="en-US" altLang="zh-TW" sz="1800" err="1"/>
              <a:t>Object</a:t>
            </a:r>
            <a:r>
              <a:rPr lang="en-US" altLang="zh-TW" sz="1800"/>
              <a:t>)</a:t>
            </a:r>
            <a:r>
              <a:rPr lang="zh-TW" altLang="en-US" sz="1800"/>
              <a:t>：將</a:t>
            </a:r>
            <a:r>
              <a:rPr lang="zh-TW" altLang="en-US" sz="1800" dirty="0"/>
              <a:t>指定</a:t>
            </a:r>
            <a:r>
              <a:rPr lang="en-US" altLang="zh-TW" sz="1800" dirty="0"/>
              <a:t>Object</a:t>
            </a:r>
            <a:r>
              <a:rPr lang="zh-TW" altLang="en-US" sz="1800" dirty="0"/>
              <a:t>以變數名稱</a:t>
            </a:r>
            <a:r>
              <a:rPr lang="en-US" altLang="zh-TW" sz="1800" dirty="0"/>
              <a:t>name</a:t>
            </a:r>
            <a:r>
              <a:rPr lang="zh-TW" altLang="en-US" sz="1800" dirty="0"/>
              <a:t>存入</a:t>
            </a:r>
            <a:r>
              <a:rPr lang="en-US" altLang="zh-TW" sz="1800" dirty="0"/>
              <a:t>context</a:t>
            </a:r>
          </a:p>
          <a:p>
            <a:pPr lvl="1">
              <a:buFont typeface="Wingdings" panose="05000000000000000000" pitchFamily="2" charset="2"/>
              <a:buChar char="l"/>
            </a:pPr>
            <a:r>
              <a:rPr lang="en-US" altLang="zh-TW" sz="1800" dirty="0" err="1"/>
              <a:t>getAttribute</a:t>
            </a:r>
            <a:r>
              <a:rPr lang="en-US" altLang="zh-TW" sz="1800" dirty="0"/>
              <a:t>(String </a:t>
            </a:r>
            <a:r>
              <a:rPr lang="en-US" altLang="zh-TW" sz="1800"/>
              <a:t>name)</a:t>
            </a:r>
            <a:r>
              <a:rPr lang="zh-TW" altLang="en-US" sz="1800"/>
              <a:t>：將</a:t>
            </a:r>
            <a:r>
              <a:rPr lang="zh-TW" altLang="en-US" sz="1800" dirty="0"/>
              <a:t>指定變數名稱</a:t>
            </a:r>
            <a:r>
              <a:rPr lang="en-US" altLang="zh-TW" sz="1800" dirty="0"/>
              <a:t>(name)</a:t>
            </a:r>
            <a:r>
              <a:rPr lang="zh-TW" altLang="en-US" sz="1800" dirty="0"/>
              <a:t>的物件取出</a:t>
            </a:r>
            <a:r>
              <a:rPr lang="en-US" altLang="zh-TW" sz="1800" dirty="0"/>
              <a:t>(</a:t>
            </a:r>
            <a:r>
              <a:rPr lang="zh-TW" altLang="en-US" sz="1800" dirty="0"/>
              <a:t>須轉型</a:t>
            </a:r>
            <a:r>
              <a:rPr lang="en-US" altLang="zh-TW" sz="1800" dirty="0"/>
              <a:t>)</a:t>
            </a:r>
          </a:p>
          <a:p>
            <a:pPr lvl="1">
              <a:buFont typeface="Wingdings" panose="05000000000000000000" pitchFamily="2" charset="2"/>
              <a:buChar char="l"/>
            </a:pPr>
            <a:r>
              <a:rPr lang="en-US" altLang="zh-TW" sz="1800" err="1"/>
              <a:t>getAttributeNames</a:t>
            </a:r>
            <a:r>
              <a:rPr lang="en-US" altLang="zh-TW" sz="1800"/>
              <a:t>()</a:t>
            </a:r>
            <a:r>
              <a:rPr lang="zh-TW" altLang="en-US" sz="1800"/>
              <a:t>：取得</a:t>
            </a:r>
            <a:r>
              <a:rPr lang="zh-TW" altLang="en-US" sz="1800" dirty="0"/>
              <a:t>所有存放在</a:t>
            </a:r>
            <a:r>
              <a:rPr lang="en-US" altLang="zh-TW" sz="1800" dirty="0"/>
              <a:t>context</a:t>
            </a:r>
            <a:r>
              <a:rPr lang="zh-TW" altLang="en-US" sz="1800" dirty="0"/>
              <a:t>的變數名稱</a:t>
            </a:r>
            <a:endParaRPr lang="en-US" altLang="zh-TW" sz="1800" dirty="0"/>
          </a:p>
          <a:p>
            <a:pPr lvl="1">
              <a:buFont typeface="Wingdings" panose="05000000000000000000" pitchFamily="2" charset="2"/>
              <a:buChar char="l"/>
            </a:pPr>
            <a:r>
              <a:rPr lang="en-US" altLang="zh-TW" sz="1800" dirty="0" err="1"/>
              <a:t>getResource</a:t>
            </a:r>
            <a:r>
              <a:rPr lang="en-US" altLang="zh-TW" sz="1800" dirty="0"/>
              <a:t>(String </a:t>
            </a:r>
            <a:r>
              <a:rPr lang="en-US" altLang="zh-TW" sz="1800"/>
              <a:t>path)</a:t>
            </a:r>
            <a:r>
              <a:rPr lang="zh-TW" altLang="en-US" sz="1800"/>
              <a:t>：根據</a:t>
            </a:r>
            <a:r>
              <a:rPr lang="zh-TW" altLang="en-US" sz="1800" dirty="0"/>
              <a:t>指定</a:t>
            </a:r>
            <a:r>
              <a:rPr lang="en-US" altLang="zh-TW" sz="1800" dirty="0"/>
              <a:t>path</a:t>
            </a:r>
            <a:r>
              <a:rPr lang="zh-TW" altLang="en-US" sz="1800" dirty="0"/>
              <a:t>回傳一</a:t>
            </a:r>
            <a:r>
              <a:rPr lang="en-US" altLang="zh-TW" sz="1800" dirty="0"/>
              <a:t>URL</a:t>
            </a:r>
            <a:r>
              <a:rPr lang="zh-TW" altLang="en-US" sz="1800" dirty="0"/>
              <a:t>物件，再對其進行</a:t>
            </a:r>
            <a:r>
              <a:rPr lang="en-US" altLang="zh-TW" sz="1800" dirty="0"/>
              <a:t>IO</a:t>
            </a:r>
          </a:p>
          <a:p>
            <a:pPr lvl="1">
              <a:buFont typeface="Wingdings" panose="05000000000000000000" pitchFamily="2" charset="2"/>
              <a:buChar char="l"/>
            </a:pPr>
            <a:r>
              <a:rPr lang="en-US" altLang="zh-TW" sz="1800" dirty="0" err="1"/>
              <a:t>getResourceAsStream</a:t>
            </a:r>
            <a:r>
              <a:rPr lang="en-US" altLang="zh-TW" sz="1800" dirty="0"/>
              <a:t>(String </a:t>
            </a:r>
            <a:r>
              <a:rPr lang="en-US" altLang="zh-TW" sz="1800"/>
              <a:t>path)</a:t>
            </a:r>
            <a:r>
              <a:rPr lang="zh-TW" altLang="en-US" sz="1800"/>
              <a:t>：相當於</a:t>
            </a:r>
            <a:r>
              <a:rPr lang="en-US" altLang="zh-TW" sz="1800" dirty="0" err="1"/>
              <a:t>getResource</a:t>
            </a:r>
            <a:r>
              <a:rPr lang="en-US" altLang="zh-TW" sz="1800" dirty="0"/>
              <a:t>(path).</a:t>
            </a:r>
            <a:r>
              <a:rPr lang="en-US" altLang="zh-TW" sz="1800" dirty="0" err="1"/>
              <a:t>openStream</a:t>
            </a:r>
            <a:r>
              <a:rPr lang="en-US" altLang="zh-TW" sz="1800" dirty="0"/>
              <a:t>()</a:t>
            </a:r>
          </a:p>
        </p:txBody>
      </p:sp>
    </p:spTree>
    <p:extLst>
      <p:ext uri="{BB962C8B-B14F-4D97-AF65-F5344CB8AC3E}">
        <p14:creationId xmlns:p14="http://schemas.microsoft.com/office/powerpoint/2010/main" val="26246886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14697"/>
            <a:ext cx="10850270" cy="1320800"/>
          </a:xfrm>
        </p:spPr>
        <p:txBody>
          <a:bodyPr>
            <a:normAutofit/>
          </a:bodyPr>
          <a:lstStyle/>
          <a:p>
            <a:r>
              <a:rPr lang="en-US" altLang="zh-TW" sz="2800"/>
              <a:t>12-3 ServletContext</a:t>
            </a:r>
            <a:r>
              <a:rPr lang="zh-TW" altLang="en-US" sz="2800" dirty="0"/>
              <a:t>介面與</a:t>
            </a:r>
            <a:r>
              <a:rPr lang="en-US" altLang="zh-TW" sz="2800" dirty="0" err="1"/>
              <a:t>ServletContextListener</a:t>
            </a:r>
            <a:r>
              <a:rPr lang="zh-TW" altLang="en-US" sz="2800" dirty="0"/>
              <a:t>介面</a:t>
            </a:r>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56092" y="855771"/>
            <a:ext cx="9144762" cy="4807002"/>
          </a:xfrm>
        </p:spPr>
        <p:txBody>
          <a:bodyPr>
            <a:normAutofit/>
          </a:bodyPr>
          <a:lstStyle/>
          <a:p>
            <a:pPr marL="0" indent="0">
              <a:buNone/>
            </a:pPr>
            <a:r>
              <a:rPr lang="en-US" altLang="zh-TW" sz="2000" dirty="0" err="1"/>
              <a:t>ServletContextListener</a:t>
            </a:r>
            <a:r>
              <a:rPr lang="zh-TW" altLang="en-US" sz="2000" dirty="0"/>
              <a:t>介面</a:t>
            </a:r>
            <a:endParaRPr lang="en-US" altLang="zh-TW" sz="2000" dirty="0"/>
          </a:p>
          <a:p>
            <a:r>
              <a:rPr lang="zh-TW" altLang="en-US" sz="2000" dirty="0"/>
              <a:t>負責監聽</a:t>
            </a:r>
            <a:r>
              <a:rPr lang="en-US" altLang="zh-TW" sz="2000" dirty="0"/>
              <a:t>Web Application</a:t>
            </a:r>
            <a:r>
              <a:rPr lang="zh-TW" altLang="en-US" sz="2000" dirty="0"/>
              <a:t>生命週期的</a:t>
            </a:r>
            <a:r>
              <a:rPr lang="en-US" altLang="zh-TW" sz="2000" dirty="0"/>
              <a:t>Servlet</a:t>
            </a:r>
            <a:r>
              <a:rPr lang="zh-TW" altLang="en-US" sz="2000" dirty="0"/>
              <a:t>內容監聽器</a:t>
            </a:r>
            <a:r>
              <a:rPr lang="en-US" altLang="zh-TW" sz="2000" dirty="0"/>
              <a:t>(servlet context listener)</a:t>
            </a:r>
          </a:p>
          <a:p>
            <a:r>
              <a:rPr lang="zh-TW" altLang="en-US" sz="2000" dirty="0"/>
              <a:t>此介面定義兩</a:t>
            </a:r>
            <a:r>
              <a:rPr lang="zh-TW" altLang="en-US" sz="2000"/>
              <a:t>個方法</a:t>
            </a:r>
            <a:r>
              <a:rPr lang="en-US" altLang="zh-TW" sz="2000"/>
              <a:t>:</a:t>
            </a:r>
            <a:endParaRPr lang="en-US" altLang="zh-TW" sz="2000" dirty="0"/>
          </a:p>
          <a:p>
            <a:pPr lvl="1">
              <a:buFont typeface="Wingdings" panose="05000000000000000000" pitchFamily="2" charset="2"/>
              <a:buChar char="l"/>
            </a:pPr>
            <a:r>
              <a:rPr lang="en-US" altLang="zh-TW" sz="2000" dirty="0" err="1"/>
              <a:t>contextInitialized</a:t>
            </a:r>
            <a:r>
              <a:rPr lang="en-US" altLang="zh-TW" sz="2000" dirty="0"/>
              <a:t>(</a:t>
            </a:r>
            <a:r>
              <a:rPr lang="en-US" altLang="zh-TW" sz="2000" err="1"/>
              <a:t>ServletContextEvent</a:t>
            </a:r>
            <a:r>
              <a:rPr lang="en-US" altLang="zh-TW" sz="2000"/>
              <a:t>): </a:t>
            </a:r>
            <a:r>
              <a:rPr lang="zh-TW" altLang="en-US" sz="2000" dirty="0"/>
              <a:t>程式啟動時呼叫</a:t>
            </a:r>
          </a:p>
          <a:p>
            <a:pPr lvl="1">
              <a:buFont typeface="Wingdings" panose="05000000000000000000" pitchFamily="2" charset="2"/>
              <a:buChar char="l"/>
            </a:pPr>
            <a:r>
              <a:rPr lang="en-US" altLang="zh-TW" sz="2000" dirty="0" err="1"/>
              <a:t>contextDestroyed</a:t>
            </a:r>
            <a:r>
              <a:rPr lang="en-US" altLang="zh-TW" sz="2000" dirty="0"/>
              <a:t>(</a:t>
            </a:r>
            <a:r>
              <a:rPr lang="en-US" altLang="zh-TW" sz="2000" err="1"/>
              <a:t>ServletContextEvent</a:t>
            </a:r>
            <a:r>
              <a:rPr lang="en-US" altLang="zh-TW" sz="2000"/>
              <a:t>): </a:t>
            </a:r>
            <a:r>
              <a:rPr lang="zh-TW" altLang="en-US" sz="2000" dirty="0"/>
              <a:t>程式關閉時呼叫</a:t>
            </a:r>
            <a:endParaRPr lang="en-US" altLang="zh-TW" sz="2000" dirty="0"/>
          </a:p>
        </p:txBody>
      </p:sp>
    </p:spTree>
    <p:extLst>
      <p:ext uri="{BB962C8B-B14F-4D97-AF65-F5344CB8AC3E}">
        <p14:creationId xmlns:p14="http://schemas.microsoft.com/office/powerpoint/2010/main" val="402901035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E208C0-E806-498B-AB05-FDEEAE0FF1EC}"/>
              </a:ext>
            </a:extLst>
          </p:cNvPr>
          <p:cNvSpPr>
            <a:spLocks noGrp="1"/>
          </p:cNvSpPr>
          <p:nvPr>
            <p:ph type="ctrTitle"/>
          </p:nvPr>
        </p:nvSpPr>
        <p:spPr>
          <a:xfrm>
            <a:off x="-95702" y="1879885"/>
            <a:ext cx="10421229" cy="2653836"/>
          </a:xfrm>
        </p:spPr>
        <p:txBody>
          <a:bodyPr>
            <a:normAutofit/>
          </a:bodyPr>
          <a:lstStyle/>
          <a:p>
            <a:pPr algn="ctr"/>
            <a:r>
              <a:rPr lang="en-US" altLang="zh-TW" sz="5400"/>
              <a:t>Module 13</a:t>
            </a:r>
            <a:br>
              <a:rPr lang="en-US" altLang="zh-TW" sz="5400" dirty="0"/>
            </a:br>
            <a:r>
              <a:rPr lang="zh-TW" altLang="en-US" dirty="0"/>
              <a:t>應用系統等級範圍的</a:t>
            </a:r>
            <a:br>
              <a:rPr lang="en-US" altLang="zh-TW" dirty="0"/>
            </a:br>
            <a:r>
              <a:rPr lang="zh-TW" altLang="en-US" dirty="0"/>
              <a:t>初始參數讀取方式</a:t>
            </a:r>
            <a:endParaRPr lang="zh-TW" altLang="en-US" b="1" dirty="0"/>
          </a:p>
        </p:txBody>
      </p:sp>
    </p:spTree>
    <p:extLst>
      <p:ext uri="{BB962C8B-B14F-4D97-AF65-F5344CB8AC3E}">
        <p14:creationId xmlns:p14="http://schemas.microsoft.com/office/powerpoint/2010/main" val="302570811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10850270" cy="1320800"/>
          </a:xfrm>
        </p:spPr>
        <p:txBody>
          <a:bodyPr/>
          <a:lstStyle/>
          <a:p>
            <a:r>
              <a:rPr lang="en-US" altLang="zh-TW" sz="3600"/>
              <a:t>13-1</a:t>
            </a:r>
            <a:r>
              <a:rPr lang="en-US" altLang="zh-TW"/>
              <a:t> web</a:t>
            </a:r>
            <a:r>
              <a:rPr lang="en-US" altLang="zh-TW" dirty="0"/>
              <a:t>.xml</a:t>
            </a:r>
            <a:r>
              <a:rPr lang="zh-TW" altLang="en-US" dirty="0"/>
              <a:t>的設定</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77334" y="1441398"/>
            <a:ext cx="9042019" cy="4807002"/>
          </a:xfrm>
        </p:spPr>
        <p:txBody>
          <a:bodyPr>
            <a:normAutofit/>
          </a:bodyPr>
          <a:lstStyle/>
          <a:p>
            <a:pPr algn="just"/>
            <a:r>
              <a:rPr lang="zh-TW" altLang="en-US" sz="2000" dirty="0"/>
              <a:t>通常我們利用定義</a:t>
            </a:r>
            <a:r>
              <a:rPr lang="zh-TW" altLang="en-US" sz="2000"/>
              <a:t>在介面 </a:t>
            </a:r>
            <a:r>
              <a:rPr lang="en-US" altLang="zh-TW" sz="2000"/>
              <a:t>ServletContextListener</a:t>
            </a:r>
            <a:r>
              <a:rPr lang="zh-TW" altLang="en-US" sz="2000" dirty="0"/>
              <a:t>的方法，在系統啟動時讀取系統層級的初始參數。</a:t>
            </a:r>
            <a:endParaRPr lang="en-US" altLang="zh-TW" sz="2000" dirty="0"/>
          </a:p>
          <a:p>
            <a:pPr algn="just"/>
            <a:r>
              <a:rPr lang="en-US" altLang="zh-TW" sz="2000" dirty="0"/>
              <a:t>【</a:t>
            </a:r>
            <a:r>
              <a:rPr lang="zh-TW" altLang="en-US" sz="2000" dirty="0"/>
              <a:t>範例</a:t>
            </a:r>
            <a:r>
              <a:rPr lang="en-US" altLang="zh-TW" sz="2000" dirty="0"/>
              <a:t>】web.xml</a:t>
            </a:r>
            <a:r>
              <a:rPr lang="zh-TW" altLang="en-US" sz="2000" dirty="0"/>
              <a:t>設定</a:t>
            </a:r>
            <a:endParaRPr lang="en-US" altLang="zh-TW" sz="2000" dirty="0"/>
          </a:p>
          <a:p>
            <a:pPr marL="457200" lvl="1" indent="0" algn="just">
              <a:buNone/>
            </a:pPr>
            <a:r>
              <a:rPr lang="en-US" altLang="zh-TW" sz="2000" dirty="0"/>
              <a:t>&lt;web-app&gt;</a:t>
            </a:r>
          </a:p>
          <a:p>
            <a:pPr marL="857250" lvl="2" indent="0" algn="just">
              <a:buNone/>
            </a:pPr>
            <a:r>
              <a:rPr lang="en-US" altLang="zh-TW" sz="2000" dirty="0"/>
              <a:t>&lt;!--</a:t>
            </a:r>
            <a:r>
              <a:rPr lang="zh-TW" altLang="en-US" sz="2000" dirty="0"/>
              <a:t>應用系統等級範圍的初始參數</a:t>
            </a:r>
            <a:r>
              <a:rPr lang="en-US" altLang="zh-TW" sz="2000" dirty="0"/>
              <a:t>--&gt;</a:t>
            </a:r>
          </a:p>
          <a:p>
            <a:pPr marL="857250" lvl="2" indent="0" algn="just">
              <a:buNone/>
            </a:pPr>
            <a:r>
              <a:rPr lang="en-US" altLang="zh-TW" sz="2000" dirty="0"/>
              <a:t>&lt;context-param&gt;</a:t>
            </a:r>
          </a:p>
          <a:p>
            <a:pPr marL="1314450" lvl="3" indent="0" algn="just">
              <a:buNone/>
            </a:pPr>
            <a:r>
              <a:rPr lang="en-US" altLang="zh-TW" sz="2000" dirty="0"/>
              <a:t>&lt;param-name&gt;</a:t>
            </a:r>
            <a:r>
              <a:rPr lang="en-US" altLang="zh-TW" sz="2000" dirty="0" err="1"/>
              <a:t>myFile</a:t>
            </a:r>
            <a:r>
              <a:rPr lang="en-US" altLang="zh-TW" sz="2000" dirty="0"/>
              <a:t>&lt;/param-name&gt;</a:t>
            </a:r>
          </a:p>
          <a:p>
            <a:pPr marL="1314450" lvl="3" indent="0" algn="just">
              <a:buNone/>
            </a:pPr>
            <a:r>
              <a:rPr lang="en-US" altLang="zh-TW" sz="2000" dirty="0"/>
              <a:t>&lt;param-value&gt;/WEB-INF/myFile.txt&lt;/param-value&gt;</a:t>
            </a:r>
          </a:p>
          <a:p>
            <a:pPr marL="857250" lvl="2" indent="0" algn="just">
              <a:buNone/>
            </a:pPr>
            <a:r>
              <a:rPr lang="en-US" altLang="zh-TW" sz="2000" dirty="0"/>
              <a:t>&lt;/context-param&gt;</a:t>
            </a:r>
          </a:p>
          <a:p>
            <a:pPr marL="457200" lvl="1" indent="0" algn="just">
              <a:buNone/>
            </a:pPr>
            <a:r>
              <a:rPr lang="en-US" altLang="zh-TW" sz="2000" dirty="0"/>
              <a:t>&lt;/web-app&gt;</a:t>
            </a:r>
          </a:p>
          <a:p>
            <a:pPr algn="just"/>
            <a:endParaRPr lang="en-US" altLang="zh-TW" sz="2000" dirty="0"/>
          </a:p>
        </p:txBody>
      </p:sp>
    </p:spTree>
    <p:extLst>
      <p:ext uri="{BB962C8B-B14F-4D97-AF65-F5344CB8AC3E}">
        <p14:creationId xmlns:p14="http://schemas.microsoft.com/office/powerpoint/2010/main" val="39147632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10850270" cy="1320800"/>
          </a:xfrm>
        </p:spPr>
        <p:txBody>
          <a:bodyPr/>
          <a:lstStyle/>
          <a:p>
            <a:r>
              <a:rPr lang="en-US" altLang="zh-TW" sz="3600" dirty="0"/>
              <a:t>12-2 </a:t>
            </a:r>
            <a:r>
              <a:rPr lang="zh-TW" altLang="en-US" dirty="0"/>
              <a:t>實作</a:t>
            </a:r>
            <a:r>
              <a:rPr lang="en-US" altLang="zh-TW" dirty="0" err="1"/>
              <a:t>ServletContextListener</a:t>
            </a:r>
            <a:r>
              <a:rPr lang="zh-TW" altLang="en-US" dirty="0"/>
              <a:t>介面的類別</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77334" y="1441398"/>
            <a:ext cx="8805713" cy="4807002"/>
          </a:xfrm>
        </p:spPr>
        <p:txBody>
          <a:bodyPr>
            <a:normAutofit/>
          </a:bodyPr>
          <a:lstStyle/>
          <a:p>
            <a:pPr algn="just"/>
            <a:r>
              <a:rPr lang="en-US" altLang="zh-TW" sz="2000" dirty="0"/>
              <a:t>implements(</a:t>
            </a:r>
            <a:r>
              <a:rPr lang="zh-TW" altLang="en-US" sz="2000" dirty="0"/>
              <a:t>實</a:t>
            </a:r>
            <a:r>
              <a:rPr lang="zh-TW" altLang="en-US" sz="2000"/>
              <a:t>作</a:t>
            </a:r>
            <a:r>
              <a:rPr lang="en-US" altLang="zh-TW" sz="2000"/>
              <a:t>) ServletContextListener</a:t>
            </a:r>
            <a:r>
              <a:rPr lang="zh-TW" altLang="en-US" sz="2000" dirty="0"/>
              <a:t>介面並</a:t>
            </a:r>
            <a:r>
              <a:rPr lang="en-US" altLang="zh-TW" sz="2000" dirty="0"/>
              <a:t>Override(</a:t>
            </a:r>
            <a:r>
              <a:rPr lang="zh-TW" altLang="en-US" sz="2000" dirty="0"/>
              <a:t>改寫</a:t>
            </a:r>
            <a:r>
              <a:rPr lang="en-US" altLang="zh-TW" sz="2000" dirty="0"/>
              <a:t>)</a:t>
            </a:r>
            <a:r>
              <a:rPr lang="zh-TW" altLang="en-US" sz="2000" dirty="0"/>
              <a:t>其方法</a:t>
            </a:r>
          </a:p>
          <a:p>
            <a:pPr algn="just"/>
            <a:r>
              <a:rPr lang="zh-TW" altLang="en-US" sz="2000" dirty="0"/>
              <a:t>在</a:t>
            </a:r>
            <a:r>
              <a:rPr lang="en-US" altLang="zh-TW" sz="2000" dirty="0"/>
              <a:t>web.xml</a:t>
            </a:r>
            <a:r>
              <a:rPr lang="zh-TW" altLang="en-US" sz="2000" dirty="0"/>
              <a:t>中設定宣告</a:t>
            </a:r>
            <a:r>
              <a:rPr lang="en-US" altLang="zh-TW" sz="2000" dirty="0"/>
              <a:t>Listener(</a:t>
            </a:r>
            <a:r>
              <a:rPr lang="zh-TW" altLang="en-US" sz="2000" dirty="0"/>
              <a:t>監聽器</a:t>
            </a:r>
            <a:r>
              <a:rPr lang="en-US" altLang="zh-TW" sz="2000" dirty="0"/>
              <a:t>)</a:t>
            </a:r>
          </a:p>
          <a:p>
            <a:pPr marL="457200" lvl="1" indent="0" algn="just">
              <a:buNone/>
            </a:pPr>
            <a:r>
              <a:rPr lang="en-US" altLang="zh-TW" sz="2000" dirty="0"/>
              <a:t>&lt;listener&gt;</a:t>
            </a:r>
          </a:p>
          <a:p>
            <a:pPr marL="914400" lvl="2" indent="0" algn="just">
              <a:buNone/>
            </a:pPr>
            <a:r>
              <a:rPr lang="en-US" altLang="zh-TW" sz="2000" dirty="0"/>
              <a:t>&lt;listener-class&gt;</a:t>
            </a:r>
            <a:r>
              <a:rPr lang="en-US" altLang="zh-TW" sz="2000" dirty="0" err="1"/>
              <a:t>packagename.xxxContextListener</a:t>
            </a:r>
            <a:r>
              <a:rPr lang="en-US" altLang="zh-TW" sz="2000" dirty="0"/>
              <a:t>&lt;/listener-class&gt;</a:t>
            </a:r>
          </a:p>
          <a:p>
            <a:pPr marL="457200" lvl="1" indent="0" algn="just">
              <a:buNone/>
            </a:pPr>
            <a:r>
              <a:rPr lang="en-US" altLang="zh-TW" sz="2000" dirty="0"/>
              <a:t>&lt;/listener&gt;</a:t>
            </a:r>
          </a:p>
          <a:p>
            <a:pPr algn="just"/>
            <a:r>
              <a:rPr lang="zh-TW" altLang="en-US" sz="2000" dirty="0"/>
              <a:t>在</a:t>
            </a:r>
            <a:r>
              <a:rPr lang="en-US" altLang="zh-TW" sz="2000" dirty="0"/>
              <a:t>web.xml</a:t>
            </a:r>
            <a:r>
              <a:rPr lang="zh-TW" altLang="en-US" sz="2000" dirty="0"/>
              <a:t>中可同時宣告多個</a:t>
            </a:r>
            <a:r>
              <a:rPr lang="en-US" altLang="zh-TW" sz="2000" dirty="0"/>
              <a:t>Listener(</a:t>
            </a:r>
            <a:r>
              <a:rPr lang="zh-TW" altLang="en-US" sz="2000" dirty="0"/>
              <a:t>監聽器</a:t>
            </a:r>
            <a:r>
              <a:rPr lang="en-US" altLang="zh-TW" sz="2000" dirty="0"/>
              <a:t>)</a:t>
            </a:r>
            <a:r>
              <a:rPr lang="zh-TW" altLang="en-US" sz="2000" dirty="0"/>
              <a:t>，並會依照宣告順序呼叫執行，建議定義在</a:t>
            </a:r>
            <a:r>
              <a:rPr lang="en-US" altLang="zh-TW" sz="2000" dirty="0"/>
              <a:t>&lt;context-param&gt;</a:t>
            </a:r>
            <a:r>
              <a:rPr lang="zh-TW" altLang="en-US" sz="2000" dirty="0"/>
              <a:t>標籤之後，順序不要顛倒</a:t>
            </a:r>
            <a:endParaRPr lang="en-US" altLang="zh-TW" sz="2000" dirty="0"/>
          </a:p>
        </p:txBody>
      </p:sp>
    </p:spTree>
    <p:extLst>
      <p:ext uri="{BB962C8B-B14F-4D97-AF65-F5344CB8AC3E}">
        <p14:creationId xmlns:p14="http://schemas.microsoft.com/office/powerpoint/2010/main" val="27774809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10850270" cy="1320800"/>
          </a:xfrm>
        </p:spPr>
        <p:txBody>
          <a:bodyPr/>
          <a:lstStyle/>
          <a:p>
            <a:r>
              <a:rPr lang="en-US" altLang="zh-TW" sz="3600" dirty="0"/>
              <a:t>13-2 </a:t>
            </a:r>
            <a:r>
              <a:rPr lang="zh-TW" altLang="en-US" sz="3600" dirty="0"/>
              <a:t>讀取系統初始參數的方式</a:t>
            </a:r>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77334" y="1441398"/>
            <a:ext cx="9679017" cy="4807002"/>
          </a:xfrm>
        </p:spPr>
        <p:txBody>
          <a:bodyPr>
            <a:normAutofit lnSpcReduction="10000"/>
          </a:bodyPr>
          <a:lstStyle/>
          <a:p>
            <a:pPr algn="just"/>
            <a:r>
              <a:rPr lang="en-US" altLang="zh-TW" sz="2000" dirty="0"/>
              <a:t>【</a:t>
            </a:r>
            <a:r>
              <a:rPr lang="zh-TW" altLang="en-US" sz="2000" dirty="0"/>
              <a:t>範例</a:t>
            </a:r>
            <a:r>
              <a:rPr lang="en-US" altLang="zh-TW" sz="2000" dirty="0"/>
              <a:t>】</a:t>
            </a:r>
            <a:r>
              <a:rPr lang="en-US" altLang="zh-TW" sz="2000" dirty="0" err="1"/>
              <a:t>TestServletContextListener</a:t>
            </a:r>
            <a:r>
              <a:rPr lang="en-US" altLang="zh-TW" sz="2000" dirty="0"/>
              <a:t>(Context</a:t>
            </a:r>
            <a:r>
              <a:rPr lang="zh-TW" altLang="en-US" sz="2000" dirty="0"/>
              <a:t>監聽器</a:t>
            </a:r>
            <a:r>
              <a:rPr lang="en-US" altLang="zh-TW" sz="2000" dirty="0"/>
              <a:t>)</a:t>
            </a:r>
          </a:p>
          <a:p>
            <a:pPr marL="0" indent="0" algn="just">
              <a:buNone/>
            </a:pPr>
            <a:r>
              <a:rPr lang="en-US" altLang="zh-TW" sz="2000" dirty="0"/>
              <a:t>public class </a:t>
            </a:r>
            <a:r>
              <a:rPr lang="en-US" altLang="zh-TW" sz="2000" dirty="0" err="1"/>
              <a:t>TestServletContextListener</a:t>
            </a:r>
            <a:r>
              <a:rPr lang="en-US" altLang="zh-TW" sz="2000" dirty="0"/>
              <a:t> implements </a:t>
            </a:r>
            <a:r>
              <a:rPr lang="en-US" altLang="zh-TW" sz="2000" dirty="0" err="1"/>
              <a:t>ServletContextListener</a:t>
            </a:r>
            <a:r>
              <a:rPr lang="en-US" altLang="zh-TW" sz="2000" dirty="0"/>
              <a:t> {</a:t>
            </a:r>
          </a:p>
          <a:p>
            <a:pPr marL="0" indent="0" algn="just">
              <a:buNone/>
            </a:pPr>
            <a:r>
              <a:rPr lang="en-US" altLang="zh-TW" sz="2000" dirty="0"/>
              <a:t>	public void </a:t>
            </a:r>
            <a:r>
              <a:rPr lang="en-US" altLang="zh-TW" sz="2000" dirty="0" err="1"/>
              <a:t>contextInitialized</a:t>
            </a:r>
            <a:r>
              <a:rPr lang="en-US" altLang="zh-TW" sz="2000" dirty="0"/>
              <a:t>(</a:t>
            </a:r>
            <a:r>
              <a:rPr lang="en-US" altLang="zh-TW" sz="2000" dirty="0" err="1"/>
              <a:t>ServletContextEvent</a:t>
            </a:r>
            <a:r>
              <a:rPr lang="en-US" altLang="zh-TW" sz="2000" dirty="0"/>
              <a:t> </a:t>
            </a:r>
            <a:r>
              <a:rPr lang="en-US" altLang="zh-TW" sz="2000" dirty="0" err="1"/>
              <a:t>sce</a:t>
            </a:r>
            <a:r>
              <a:rPr lang="en-US" altLang="zh-TW" sz="2000" dirty="0"/>
              <a:t>) {</a:t>
            </a:r>
          </a:p>
          <a:p>
            <a:pPr marL="0" indent="0" algn="just">
              <a:buNone/>
            </a:pPr>
            <a:r>
              <a:rPr lang="en-US" altLang="zh-TW" sz="2000" dirty="0"/>
              <a:t>		</a:t>
            </a:r>
            <a:r>
              <a:rPr lang="en-US" altLang="zh-TW" sz="2000" dirty="0" err="1"/>
              <a:t>System.out.println</a:t>
            </a:r>
            <a:r>
              <a:rPr lang="en-US" altLang="zh-TW" sz="2000" dirty="0"/>
              <a:t>("Start");</a:t>
            </a:r>
          </a:p>
          <a:p>
            <a:pPr marL="0" indent="0" algn="just">
              <a:buNone/>
            </a:pPr>
            <a:r>
              <a:rPr lang="en-US" altLang="zh-TW" sz="2000" dirty="0"/>
              <a:t>		</a:t>
            </a:r>
            <a:r>
              <a:rPr lang="en-US" altLang="zh-TW" sz="2000" dirty="0" err="1"/>
              <a:t>ServletContext</a:t>
            </a:r>
            <a:r>
              <a:rPr lang="en-US" altLang="zh-TW" sz="2000" dirty="0"/>
              <a:t> context = </a:t>
            </a:r>
            <a:r>
              <a:rPr lang="en-US" altLang="zh-TW" sz="2000" dirty="0" err="1"/>
              <a:t>sce.getServletContext</a:t>
            </a:r>
            <a:r>
              <a:rPr lang="en-US" altLang="zh-TW" sz="2000" dirty="0"/>
              <a:t>();</a:t>
            </a:r>
          </a:p>
          <a:p>
            <a:pPr marL="0" indent="0" algn="just">
              <a:buNone/>
            </a:pPr>
            <a:r>
              <a:rPr lang="en-US" altLang="zh-TW" sz="2000" dirty="0"/>
              <a:t>		String </a:t>
            </a:r>
            <a:r>
              <a:rPr lang="en-US" altLang="zh-TW" sz="2000" dirty="0" err="1"/>
              <a:t>filePath</a:t>
            </a:r>
            <a:r>
              <a:rPr lang="en-US" altLang="zh-TW" sz="2000" dirty="0"/>
              <a:t> = </a:t>
            </a:r>
            <a:r>
              <a:rPr lang="en-US" altLang="zh-TW" sz="2000" dirty="0" err="1"/>
              <a:t>context.getInitParameter</a:t>
            </a:r>
            <a:r>
              <a:rPr lang="en-US" altLang="zh-TW" sz="2000" dirty="0"/>
              <a:t>("</a:t>
            </a:r>
            <a:r>
              <a:rPr lang="en-US" altLang="zh-TW" sz="2000" dirty="0" err="1"/>
              <a:t>myFile</a:t>
            </a:r>
            <a:r>
              <a:rPr lang="en-US" altLang="zh-TW" sz="2000" dirty="0"/>
              <a:t>");</a:t>
            </a:r>
          </a:p>
          <a:p>
            <a:pPr marL="0" indent="0" algn="just">
              <a:buNone/>
            </a:pPr>
            <a:r>
              <a:rPr lang="en-US" altLang="zh-TW" sz="2000" dirty="0"/>
              <a:t>		</a:t>
            </a:r>
            <a:r>
              <a:rPr lang="en-US" altLang="zh-TW" sz="2000" dirty="0" err="1"/>
              <a:t>System.out.println</a:t>
            </a:r>
            <a:r>
              <a:rPr lang="en-US" altLang="zh-TW" sz="2000"/>
              <a:t>("myFile</a:t>
            </a:r>
            <a:r>
              <a:rPr lang="zh-TW" altLang="en-US" sz="2000"/>
              <a:t>：</a:t>
            </a:r>
            <a:r>
              <a:rPr lang="en-US" altLang="zh-TW" sz="2000"/>
              <a:t>"+</a:t>
            </a:r>
            <a:r>
              <a:rPr lang="en-US" altLang="zh-TW" sz="2000" dirty="0" err="1"/>
              <a:t>filePath</a:t>
            </a:r>
            <a:r>
              <a:rPr lang="en-US" altLang="zh-TW" sz="2000" dirty="0"/>
              <a:t>);</a:t>
            </a:r>
          </a:p>
          <a:p>
            <a:pPr marL="0" indent="0" algn="just">
              <a:buNone/>
            </a:pPr>
            <a:r>
              <a:rPr lang="en-US" altLang="zh-TW" sz="2000" dirty="0"/>
              <a:t>	}</a:t>
            </a:r>
          </a:p>
          <a:p>
            <a:pPr marL="0" indent="0" algn="just">
              <a:buNone/>
            </a:pPr>
            <a:endParaRPr lang="en-US" altLang="zh-TW" sz="2000" dirty="0"/>
          </a:p>
          <a:p>
            <a:pPr marL="0" indent="0" algn="just">
              <a:buNone/>
            </a:pPr>
            <a:r>
              <a:rPr lang="en-US" altLang="zh-TW" sz="2000" dirty="0"/>
              <a:t>	public void </a:t>
            </a:r>
            <a:r>
              <a:rPr lang="en-US" altLang="zh-TW" sz="2000" dirty="0" err="1"/>
              <a:t>contextDestroyed</a:t>
            </a:r>
            <a:r>
              <a:rPr lang="en-US" altLang="zh-TW" sz="2000" dirty="0"/>
              <a:t>(</a:t>
            </a:r>
            <a:r>
              <a:rPr lang="en-US" altLang="zh-TW" sz="2000" dirty="0" err="1"/>
              <a:t>ServletContextEvent</a:t>
            </a:r>
            <a:r>
              <a:rPr lang="en-US" altLang="zh-TW" sz="2000" dirty="0"/>
              <a:t> </a:t>
            </a:r>
            <a:r>
              <a:rPr lang="en-US" altLang="zh-TW" sz="2000" dirty="0" err="1"/>
              <a:t>sce</a:t>
            </a:r>
            <a:r>
              <a:rPr lang="en-US" altLang="zh-TW" sz="2000" dirty="0"/>
              <a:t>) {</a:t>
            </a:r>
          </a:p>
          <a:p>
            <a:pPr marL="0" indent="0" algn="just">
              <a:buNone/>
            </a:pPr>
            <a:r>
              <a:rPr lang="en-US" altLang="zh-TW" sz="2000" dirty="0"/>
              <a:t>		</a:t>
            </a:r>
            <a:r>
              <a:rPr lang="en-US" altLang="zh-TW" sz="2000" dirty="0" err="1"/>
              <a:t>System.out.println</a:t>
            </a:r>
            <a:r>
              <a:rPr lang="en-US" altLang="zh-TW" sz="2000" dirty="0"/>
              <a:t>("Shutdown");</a:t>
            </a:r>
          </a:p>
          <a:p>
            <a:pPr marL="0" indent="0" algn="just">
              <a:buNone/>
            </a:pPr>
            <a:r>
              <a:rPr lang="en-US" altLang="zh-TW" sz="2000" dirty="0"/>
              <a:t>	}</a:t>
            </a:r>
          </a:p>
        </p:txBody>
      </p:sp>
    </p:spTree>
    <p:extLst>
      <p:ext uri="{BB962C8B-B14F-4D97-AF65-F5344CB8AC3E}">
        <p14:creationId xmlns:p14="http://schemas.microsoft.com/office/powerpoint/2010/main" val="235555993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E208C0-E806-498B-AB05-FDEEAE0FF1EC}"/>
              </a:ext>
            </a:extLst>
          </p:cNvPr>
          <p:cNvSpPr>
            <a:spLocks noGrp="1"/>
          </p:cNvSpPr>
          <p:nvPr>
            <p:ph type="ctrTitle"/>
          </p:nvPr>
        </p:nvSpPr>
        <p:spPr>
          <a:xfrm>
            <a:off x="-95702" y="1879885"/>
            <a:ext cx="10421229" cy="2653836"/>
          </a:xfrm>
        </p:spPr>
        <p:txBody>
          <a:bodyPr>
            <a:normAutofit/>
          </a:bodyPr>
          <a:lstStyle/>
          <a:p>
            <a:pPr algn="ctr"/>
            <a:r>
              <a:rPr lang="en-US" altLang="zh-TW" sz="5400"/>
              <a:t>Module 14</a:t>
            </a:r>
            <a:br>
              <a:rPr lang="en-US" altLang="zh-TW" sz="5400" dirty="0"/>
            </a:br>
            <a:r>
              <a:rPr lang="zh-TW" altLang="en-US" dirty="0"/>
              <a:t>應用系統等級的</a:t>
            </a:r>
            <a:br>
              <a:rPr lang="en-US" altLang="zh-TW" dirty="0"/>
            </a:br>
            <a:r>
              <a:rPr lang="zh-TW" altLang="en-US" dirty="0"/>
              <a:t>檔案資源讀取方式</a:t>
            </a:r>
            <a:endParaRPr lang="zh-TW" altLang="en-US" b="1" dirty="0"/>
          </a:p>
        </p:txBody>
      </p:sp>
    </p:spTree>
    <p:extLst>
      <p:ext uri="{BB962C8B-B14F-4D97-AF65-F5344CB8AC3E}">
        <p14:creationId xmlns:p14="http://schemas.microsoft.com/office/powerpoint/2010/main" val="233302361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圖片 15">
            <a:extLst>
              <a:ext uri="{FF2B5EF4-FFF2-40B4-BE49-F238E27FC236}">
                <a16:creationId xmlns:a16="http://schemas.microsoft.com/office/drawing/2014/main" id="{F3F0CA56-83F8-4D77-895D-7A1BC016B8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949" y="1389353"/>
            <a:ext cx="1800000" cy="1800000"/>
          </a:xfrm>
          <a:prstGeom prst="rect">
            <a:avLst/>
          </a:prstGeom>
        </p:spPr>
      </p:pic>
      <p:cxnSp>
        <p:nvCxnSpPr>
          <p:cNvPr id="29" name="直線單箭頭接點 28">
            <a:extLst>
              <a:ext uri="{FF2B5EF4-FFF2-40B4-BE49-F238E27FC236}">
                <a16:creationId xmlns:a16="http://schemas.microsoft.com/office/drawing/2014/main" id="{1E81CF7B-42DB-46FA-A528-2F4F00EED303}"/>
              </a:ext>
            </a:extLst>
          </p:cNvPr>
          <p:cNvCxnSpPr>
            <a:cxnSpLocks/>
          </p:cNvCxnSpPr>
          <p:nvPr/>
        </p:nvCxnSpPr>
        <p:spPr>
          <a:xfrm>
            <a:off x="3077567" y="1700473"/>
            <a:ext cx="30592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文字方塊 32">
            <a:extLst>
              <a:ext uri="{FF2B5EF4-FFF2-40B4-BE49-F238E27FC236}">
                <a16:creationId xmlns:a16="http://schemas.microsoft.com/office/drawing/2014/main" id="{E539F34C-8890-429B-880C-979CB2A95155}"/>
              </a:ext>
            </a:extLst>
          </p:cNvPr>
          <p:cNvSpPr txBox="1"/>
          <p:nvPr/>
        </p:nvSpPr>
        <p:spPr>
          <a:xfrm>
            <a:off x="1248169" y="961956"/>
            <a:ext cx="877163" cy="369332"/>
          </a:xfrm>
          <a:prstGeom prst="rect">
            <a:avLst/>
          </a:prstGeom>
          <a:noFill/>
        </p:spPr>
        <p:txBody>
          <a:bodyPr wrap="none" rtlCol="0">
            <a:spAutoFit/>
          </a:bodyPr>
          <a:lstStyle/>
          <a:p>
            <a:r>
              <a:rPr lang="zh-TW" altLang="en-US" dirty="0"/>
              <a:t>瀏覽器</a:t>
            </a:r>
            <a:endParaRPr lang="en-US" altLang="zh-TW" dirty="0"/>
          </a:p>
        </p:txBody>
      </p:sp>
      <p:sp>
        <p:nvSpPr>
          <p:cNvPr id="47" name="文字方塊 46">
            <a:extLst>
              <a:ext uri="{FF2B5EF4-FFF2-40B4-BE49-F238E27FC236}">
                <a16:creationId xmlns:a16="http://schemas.microsoft.com/office/drawing/2014/main" id="{1C5B5DA8-AB7B-4362-8EA2-E286B2F73F4B}"/>
              </a:ext>
            </a:extLst>
          </p:cNvPr>
          <p:cNvSpPr txBox="1"/>
          <p:nvPr/>
        </p:nvSpPr>
        <p:spPr>
          <a:xfrm>
            <a:off x="3623931" y="743022"/>
            <a:ext cx="1989647" cy="646331"/>
          </a:xfrm>
          <a:prstGeom prst="rect">
            <a:avLst/>
          </a:prstGeom>
          <a:noFill/>
        </p:spPr>
        <p:txBody>
          <a:bodyPr wrap="none" rtlCol="0">
            <a:spAutoFit/>
          </a:bodyPr>
          <a:lstStyle/>
          <a:p>
            <a:pPr algn="ctr"/>
            <a:r>
              <a:rPr lang="en-US" altLang="zh-TW" dirty="0"/>
              <a:t>HTTP Request</a:t>
            </a:r>
          </a:p>
          <a:p>
            <a:pPr algn="ctr"/>
            <a:r>
              <a:rPr lang="en-US" altLang="zh-TW" dirty="0"/>
              <a:t>(GET</a:t>
            </a:r>
            <a:r>
              <a:rPr lang="zh-TW" altLang="en-US" dirty="0"/>
              <a:t>或</a:t>
            </a:r>
            <a:r>
              <a:rPr lang="en-US" altLang="zh-TW" dirty="0"/>
              <a:t>POST</a:t>
            </a:r>
            <a:r>
              <a:rPr lang="zh-TW" altLang="en-US" dirty="0"/>
              <a:t>請求</a:t>
            </a:r>
            <a:r>
              <a:rPr lang="en-US" altLang="zh-TW" dirty="0"/>
              <a:t>)</a:t>
            </a:r>
            <a:endParaRPr lang="zh-TW" altLang="en-US" dirty="0"/>
          </a:p>
        </p:txBody>
      </p:sp>
      <p:sp>
        <p:nvSpPr>
          <p:cNvPr id="48" name="文字方塊 47">
            <a:extLst>
              <a:ext uri="{FF2B5EF4-FFF2-40B4-BE49-F238E27FC236}">
                <a16:creationId xmlns:a16="http://schemas.microsoft.com/office/drawing/2014/main" id="{E898A7BC-360C-4D6C-A535-B25F5CDE1D42}"/>
              </a:ext>
            </a:extLst>
          </p:cNvPr>
          <p:cNvSpPr txBox="1"/>
          <p:nvPr/>
        </p:nvSpPr>
        <p:spPr>
          <a:xfrm>
            <a:off x="3623931" y="3139948"/>
            <a:ext cx="1966492" cy="369332"/>
          </a:xfrm>
          <a:prstGeom prst="rect">
            <a:avLst/>
          </a:prstGeom>
          <a:noFill/>
        </p:spPr>
        <p:txBody>
          <a:bodyPr wrap="square">
            <a:spAutoFit/>
          </a:bodyPr>
          <a:lstStyle/>
          <a:p>
            <a:pPr algn="ctr"/>
            <a:r>
              <a:rPr lang="en-US" altLang="zh-TW" dirty="0"/>
              <a:t>HTTP</a:t>
            </a:r>
            <a:r>
              <a:rPr lang="zh-TW" altLang="en-US" dirty="0"/>
              <a:t> </a:t>
            </a:r>
            <a:r>
              <a:rPr lang="en-US" altLang="zh-TW" dirty="0"/>
              <a:t>Response</a:t>
            </a:r>
            <a:endParaRPr lang="zh-TW" altLang="en-US" dirty="0"/>
          </a:p>
        </p:txBody>
      </p:sp>
      <p:pic>
        <p:nvPicPr>
          <p:cNvPr id="49" name="圖片 48">
            <a:extLst>
              <a:ext uri="{FF2B5EF4-FFF2-40B4-BE49-F238E27FC236}">
                <a16:creationId xmlns:a16="http://schemas.microsoft.com/office/drawing/2014/main" id="{B9B5A1C7-3AE3-46EE-829C-DB9600DC82F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67239" y="1524614"/>
            <a:ext cx="1793969" cy="1800000"/>
          </a:xfrm>
          <a:prstGeom prst="rect">
            <a:avLst/>
          </a:prstGeom>
        </p:spPr>
      </p:pic>
      <p:sp>
        <p:nvSpPr>
          <p:cNvPr id="50" name="文字方塊 49">
            <a:extLst>
              <a:ext uri="{FF2B5EF4-FFF2-40B4-BE49-F238E27FC236}">
                <a16:creationId xmlns:a16="http://schemas.microsoft.com/office/drawing/2014/main" id="{5CD3D112-0443-4538-93E6-F334F5D2807F}"/>
              </a:ext>
            </a:extLst>
          </p:cNvPr>
          <p:cNvSpPr txBox="1"/>
          <p:nvPr/>
        </p:nvSpPr>
        <p:spPr>
          <a:xfrm>
            <a:off x="6912066" y="961871"/>
            <a:ext cx="1704313" cy="369332"/>
          </a:xfrm>
          <a:prstGeom prst="rect">
            <a:avLst/>
          </a:prstGeom>
          <a:noFill/>
        </p:spPr>
        <p:txBody>
          <a:bodyPr wrap="square" rtlCol="0">
            <a:spAutoFit/>
          </a:bodyPr>
          <a:lstStyle/>
          <a:p>
            <a:r>
              <a:rPr lang="zh-TW" altLang="en-US" dirty="0"/>
              <a:t>伺服器</a:t>
            </a:r>
            <a:r>
              <a:rPr lang="en-US" altLang="zh-TW" dirty="0"/>
              <a:t>(Server)</a:t>
            </a:r>
            <a:endParaRPr lang="zh-TW" altLang="en-US" dirty="0"/>
          </a:p>
        </p:txBody>
      </p:sp>
      <p:cxnSp>
        <p:nvCxnSpPr>
          <p:cNvPr id="31" name="直線單箭頭接點 30">
            <a:extLst>
              <a:ext uri="{FF2B5EF4-FFF2-40B4-BE49-F238E27FC236}">
                <a16:creationId xmlns:a16="http://schemas.microsoft.com/office/drawing/2014/main" id="{E2836D49-6AE9-478D-BBD2-E4B6F4DD7440}"/>
              </a:ext>
            </a:extLst>
          </p:cNvPr>
          <p:cNvCxnSpPr>
            <a:cxnSpLocks/>
          </p:cNvCxnSpPr>
          <p:nvPr/>
        </p:nvCxnSpPr>
        <p:spPr>
          <a:xfrm rot="10800000">
            <a:off x="3077567" y="2706839"/>
            <a:ext cx="30592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文字方塊 4">
            <a:extLst>
              <a:ext uri="{FF2B5EF4-FFF2-40B4-BE49-F238E27FC236}">
                <a16:creationId xmlns:a16="http://schemas.microsoft.com/office/drawing/2014/main" id="{AAC8284A-89BE-4DF7-B47D-86AE33641FD6}"/>
              </a:ext>
            </a:extLst>
          </p:cNvPr>
          <p:cNvSpPr txBox="1"/>
          <p:nvPr/>
        </p:nvSpPr>
        <p:spPr>
          <a:xfrm>
            <a:off x="727993" y="3332316"/>
            <a:ext cx="1917513" cy="369332"/>
          </a:xfrm>
          <a:prstGeom prst="rect">
            <a:avLst/>
          </a:prstGeom>
          <a:noFill/>
        </p:spPr>
        <p:txBody>
          <a:bodyPr wrap="none" rtlCol="0">
            <a:spAutoFit/>
          </a:bodyPr>
          <a:lstStyle/>
          <a:p>
            <a:r>
              <a:rPr lang="zh-TW" altLang="en-US" dirty="0"/>
              <a:t>使用</a:t>
            </a:r>
            <a:r>
              <a:rPr lang="en-US" altLang="zh-TW" dirty="0"/>
              <a:t>URI</a:t>
            </a:r>
            <a:r>
              <a:rPr lang="zh-TW" altLang="en-US" dirty="0"/>
              <a:t>定位資源</a:t>
            </a:r>
          </a:p>
        </p:txBody>
      </p:sp>
      <p:sp>
        <p:nvSpPr>
          <p:cNvPr id="18" name="標題 1">
            <a:extLst>
              <a:ext uri="{FF2B5EF4-FFF2-40B4-BE49-F238E27FC236}">
                <a16:creationId xmlns:a16="http://schemas.microsoft.com/office/drawing/2014/main" id="{23D2F242-CFA3-4654-BE9D-B7DA3333BC91}"/>
              </a:ext>
            </a:extLst>
          </p:cNvPr>
          <p:cNvSpPr>
            <a:spLocks noGrp="1"/>
          </p:cNvSpPr>
          <p:nvPr>
            <p:ph type="title"/>
          </p:nvPr>
        </p:nvSpPr>
        <p:spPr>
          <a:xfrm>
            <a:off x="0" y="0"/>
            <a:ext cx="8596668" cy="653143"/>
          </a:xfrm>
        </p:spPr>
        <p:txBody>
          <a:bodyPr>
            <a:normAutofit/>
          </a:bodyPr>
          <a:lstStyle/>
          <a:p>
            <a:r>
              <a:rPr lang="zh-TW" altLang="en-US" sz="2800" dirty="0"/>
              <a:t>回來看這張圖</a:t>
            </a:r>
            <a:r>
              <a:rPr lang="en-US" altLang="zh-TW" sz="2800" dirty="0"/>
              <a:t>…</a:t>
            </a:r>
            <a:r>
              <a:rPr lang="zh-TW" altLang="en-US" sz="2800" dirty="0"/>
              <a:t>思考一個問題，</a:t>
            </a:r>
            <a:r>
              <a:rPr lang="en-US" altLang="zh-TW" sz="2800" dirty="0"/>
              <a:t>JAVA</a:t>
            </a:r>
            <a:r>
              <a:rPr lang="zh-TW" altLang="en-US" sz="2800" dirty="0"/>
              <a:t>怎麼讀取資訊</a:t>
            </a:r>
            <a:r>
              <a:rPr lang="en-US" altLang="zh-TW" sz="2800" dirty="0"/>
              <a:t>?</a:t>
            </a:r>
            <a:endParaRPr lang="zh-TW" altLang="en-US" sz="2800" dirty="0"/>
          </a:p>
        </p:txBody>
      </p:sp>
      <p:sp>
        <p:nvSpPr>
          <p:cNvPr id="20" name="矩形: 圓角 19">
            <a:extLst>
              <a:ext uri="{FF2B5EF4-FFF2-40B4-BE49-F238E27FC236}">
                <a16:creationId xmlns:a16="http://schemas.microsoft.com/office/drawing/2014/main" id="{5222B984-26BD-4912-A154-CEBA4CE97B07}"/>
              </a:ext>
            </a:extLst>
          </p:cNvPr>
          <p:cNvSpPr/>
          <p:nvPr/>
        </p:nvSpPr>
        <p:spPr>
          <a:xfrm>
            <a:off x="636351" y="3904117"/>
            <a:ext cx="8596668" cy="270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1" name="文字方塊 20">
            <a:extLst>
              <a:ext uri="{FF2B5EF4-FFF2-40B4-BE49-F238E27FC236}">
                <a16:creationId xmlns:a16="http://schemas.microsoft.com/office/drawing/2014/main" id="{4039103A-FE0E-4ED0-8AB2-0891513814EC}"/>
              </a:ext>
            </a:extLst>
          </p:cNvPr>
          <p:cNvSpPr txBox="1"/>
          <p:nvPr/>
        </p:nvSpPr>
        <p:spPr>
          <a:xfrm>
            <a:off x="1114177" y="4025353"/>
            <a:ext cx="1356824" cy="307777"/>
          </a:xfrm>
          <a:prstGeom prst="rect">
            <a:avLst/>
          </a:prstGeom>
          <a:noFill/>
        </p:spPr>
        <p:txBody>
          <a:bodyPr wrap="square" rtlCol="0">
            <a:spAutoFit/>
          </a:bodyPr>
          <a:lstStyle/>
          <a:p>
            <a:r>
              <a:rPr lang="en-US" altLang="zh-TW" sz="1400" dirty="0"/>
              <a:t>Http</a:t>
            </a:r>
            <a:r>
              <a:rPr lang="zh-TW" altLang="en-US" sz="1400" dirty="0"/>
              <a:t>方法</a:t>
            </a:r>
          </a:p>
        </p:txBody>
      </p:sp>
      <p:sp>
        <p:nvSpPr>
          <p:cNvPr id="22" name="文字方塊 21">
            <a:extLst>
              <a:ext uri="{FF2B5EF4-FFF2-40B4-BE49-F238E27FC236}">
                <a16:creationId xmlns:a16="http://schemas.microsoft.com/office/drawing/2014/main" id="{7D24DFAE-A682-466A-922E-510C32325D38}"/>
              </a:ext>
            </a:extLst>
          </p:cNvPr>
          <p:cNvSpPr txBox="1"/>
          <p:nvPr/>
        </p:nvSpPr>
        <p:spPr>
          <a:xfrm>
            <a:off x="4328526" y="4023919"/>
            <a:ext cx="1356824" cy="307777"/>
          </a:xfrm>
          <a:prstGeom prst="rect">
            <a:avLst/>
          </a:prstGeom>
          <a:noFill/>
        </p:spPr>
        <p:txBody>
          <a:bodyPr wrap="square" rtlCol="0">
            <a:spAutoFit/>
          </a:bodyPr>
          <a:lstStyle/>
          <a:p>
            <a:r>
              <a:rPr lang="zh-TW" altLang="en-US" sz="1400" dirty="0"/>
              <a:t>請求的</a:t>
            </a:r>
            <a:r>
              <a:rPr lang="en-US" altLang="zh-TW" sz="1400" dirty="0"/>
              <a:t>URI</a:t>
            </a:r>
            <a:endParaRPr lang="zh-TW" altLang="en-US" sz="1400" dirty="0"/>
          </a:p>
        </p:txBody>
      </p:sp>
      <p:sp>
        <p:nvSpPr>
          <p:cNvPr id="23" name="文字方塊 22">
            <a:extLst>
              <a:ext uri="{FF2B5EF4-FFF2-40B4-BE49-F238E27FC236}">
                <a16:creationId xmlns:a16="http://schemas.microsoft.com/office/drawing/2014/main" id="{263E276E-5D11-4D57-8A92-04A85A7646B2}"/>
              </a:ext>
            </a:extLst>
          </p:cNvPr>
          <p:cNvSpPr txBox="1"/>
          <p:nvPr/>
        </p:nvSpPr>
        <p:spPr>
          <a:xfrm>
            <a:off x="7218180" y="4022376"/>
            <a:ext cx="2525782" cy="307777"/>
          </a:xfrm>
          <a:prstGeom prst="rect">
            <a:avLst/>
          </a:prstGeom>
          <a:noFill/>
        </p:spPr>
        <p:txBody>
          <a:bodyPr wrap="square" rtlCol="0">
            <a:spAutoFit/>
          </a:bodyPr>
          <a:lstStyle/>
          <a:p>
            <a:r>
              <a:rPr lang="zh-TW" altLang="en-US" sz="1400" dirty="0"/>
              <a:t>協定</a:t>
            </a:r>
            <a:r>
              <a:rPr lang="en-US" altLang="zh-TW" sz="1400" dirty="0"/>
              <a:t>/</a:t>
            </a:r>
            <a:r>
              <a:rPr lang="zh-TW" altLang="en-US" sz="1400" dirty="0"/>
              <a:t>版本</a:t>
            </a:r>
            <a:r>
              <a:rPr lang="en-US" altLang="zh-TW" sz="1400" dirty="0"/>
              <a:t>(Protocol)</a:t>
            </a:r>
            <a:endParaRPr lang="zh-TW" altLang="en-US" sz="1400" dirty="0"/>
          </a:p>
        </p:txBody>
      </p:sp>
      <p:graphicFrame>
        <p:nvGraphicFramePr>
          <p:cNvPr id="24" name="表格 13">
            <a:extLst>
              <a:ext uri="{FF2B5EF4-FFF2-40B4-BE49-F238E27FC236}">
                <a16:creationId xmlns:a16="http://schemas.microsoft.com/office/drawing/2014/main" id="{23957B09-C76B-404C-BA14-A830C5019EA3}"/>
              </a:ext>
            </a:extLst>
          </p:cNvPr>
          <p:cNvGraphicFramePr>
            <a:graphicFrameLocks noGrp="1"/>
          </p:cNvGraphicFramePr>
          <p:nvPr>
            <p:extLst>
              <p:ext uri="{D42A27DB-BD31-4B8C-83A1-F6EECF244321}">
                <p14:modId xmlns:p14="http://schemas.microsoft.com/office/powerpoint/2010/main" val="2117709905"/>
              </p:ext>
            </p:extLst>
          </p:nvPr>
        </p:nvGraphicFramePr>
        <p:xfrm>
          <a:off x="786949" y="4331696"/>
          <a:ext cx="8165110" cy="2103120"/>
        </p:xfrm>
        <a:graphic>
          <a:graphicData uri="http://schemas.openxmlformats.org/drawingml/2006/table">
            <a:tbl>
              <a:tblPr firstRow="1" bandRow="1">
                <a:tableStyleId>{5C22544A-7EE6-4342-B048-85BDC9FD1C3A}</a:tableStyleId>
              </a:tblPr>
              <a:tblGrid>
                <a:gridCol w="1505279">
                  <a:extLst>
                    <a:ext uri="{9D8B030D-6E8A-4147-A177-3AD203B41FA5}">
                      <a16:colId xmlns:a16="http://schemas.microsoft.com/office/drawing/2014/main" val="1041827853"/>
                    </a:ext>
                  </a:extLst>
                </a:gridCol>
                <a:gridCol w="5168359">
                  <a:extLst>
                    <a:ext uri="{9D8B030D-6E8A-4147-A177-3AD203B41FA5}">
                      <a16:colId xmlns:a16="http://schemas.microsoft.com/office/drawing/2014/main" val="5771327"/>
                    </a:ext>
                  </a:extLst>
                </a:gridCol>
                <a:gridCol w="1491472">
                  <a:extLst>
                    <a:ext uri="{9D8B030D-6E8A-4147-A177-3AD203B41FA5}">
                      <a16:colId xmlns:a16="http://schemas.microsoft.com/office/drawing/2014/main" val="130079687"/>
                    </a:ext>
                  </a:extLst>
                </a:gridCol>
              </a:tblGrid>
              <a:tr h="242248">
                <a:tc>
                  <a:txBody>
                    <a:bodyPr/>
                    <a:lstStyle/>
                    <a:p>
                      <a:pPr algn="ctr"/>
                      <a:r>
                        <a:rPr lang="en-US" altLang="zh-TW" sz="1400" b="0" dirty="0">
                          <a:solidFill>
                            <a:schemeClr val="tx1"/>
                          </a:solidFill>
                          <a:latin typeface="Consolas" panose="020B0609020204030204" pitchFamily="49" charset="0"/>
                        </a:rPr>
                        <a:t>POST</a:t>
                      </a:r>
                      <a:endParaRPr lang="zh-TW" altLang="en-US" sz="1400" b="0" dirty="0">
                        <a:solidFill>
                          <a:schemeClr val="tx1"/>
                        </a:solidFill>
                        <a:latin typeface="Consolas" panose="020B0609020204030204" pitchFamily="49"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FCBEF"/>
                    </a:solidFill>
                  </a:tcPr>
                </a:tc>
                <a:tc>
                  <a:txBody>
                    <a:bodyPr/>
                    <a:lstStyle/>
                    <a:p>
                      <a:pPr algn="ctr"/>
                      <a:r>
                        <a:rPr lang="en-US" altLang="zh-TW" sz="1400" b="0" dirty="0">
                          <a:solidFill>
                            <a:schemeClr val="tx1"/>
                          </a:solidFill>
                          <a:latin typeface="Consolas" panose="020B0609020204030204" pitchFamily="49" charset="0"/>
                        </a:rPr>
                        <a:t>http://myproject/login</a:t>
                      </a:r>
                      <a:endParaRPr lang="zh-TW" altLang="en-US" sz="1400" b="0" dirty="0">
                        <a:solidFill>
                          <a:schemeClr val="tx1"/>
                        </a:solidFill>
                        <a:latin typeface="Consolas" panose="020B0609020204030204" pitchFamily="49"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400" b="0" dirty="0">
                          <a:solidFill>
                            <a:schemeClr val="tx1"/>
                          </a:solidFill>
                          <a:latin typeface="Consolas" panose="020B0609020204030204" pitchFamily="49" charset="0"/>
                        </a:rPr>
                        <a:t>HTTP/1.1</a:t>
                      </a:r>
                      <a:endParaRPr lang="zh-TW" altLang="en-US" sz="1400" b="0" dirty="0">
                        <a:solidFill>
                          <a:schemeClr val="tx1"/>
                        </a:solidFill>
                        <a:latin typeface="Consolas" panose="020B0609020204030204" pitchFamily="49"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51455548"/>
                  </a:ext>
                </a:extLst>
              </a:tr>
              <a:tr h="1486345">
                <a:tc gridSpan="3">
                  <a:txBody>
                    <a:bodyPr/>
                    <a:lstStyle/>
                    <a:p>
                      <a:pPr algn="l"/>
                      <a:r>
                        <a:rPr lang="en-US" altLang="zh-TW" sz="1400" b="0" dirty="0">
                          <a:solidFill>
                            <a:schemeClr val="tx1"/>
                          </a:solidFill>
                          <a:latin typeface="Consolas" panose="020B0609020204030204" pitchFamily="49" charset="0"/>
                        </a:rPr>
                        <a:t>accept: text/html, application/</a:t>
                      </a:r>
                      <a:r>
                        <a:rPr lang="en-US" altLang="zh-TW" sz="1400" b="0" dirty="0" err="1">
                          <a:solidFill>
                            <a:schemeClr val="tx1"/>
                          </a:solidFill>
                          <a:latin typeface="Consolas" panose="020B0609020204030204" pitchFamily="49" charset="0"/>
                        </a:rPr>
                        <a:t>xhtml+xml</a:t>
                      </a:r>
                      <a:r>
                        <a:rPr lang="en-US" altLang="zh-TW" sz="1400" b="0" dirty="0">
                          <a:solidFill>
                            <a:schemeClr val="tx1"/>
                          </a:solidFill>
                          <a:latin typeface="Consolas" panose="020B0609020204030204" pitchFamily="49" charset="0"/>
                        </a:rPr>
                        <a:t>, */* </a:t>
                      </a:r>
                    </a:p>
                    <a:p>
                      <a:pPr algn="l"/>
                      <a:r>
                        <a:rPr lang="en-US" altLang="zh-TW" sz="1400" b="0" dirty="0">
                          <a:solidFill>
                            <a:schemeClr val="tx1"/>
                          </a:solidFill>
                          <a:latin typeface="Consolas" panose="020B0609020204030204" pitchFamily="49" charset="0"/>
                        </a:rPr>
                        <a:t>accept-language: </a:t>
                      </a:r>
                      <a:r>
                        <a:rPr lang="en-US" altLang="zh-TW" sz="1400" b="0" dirty="0" err="1">
                          <a:solidFill>
                            <a:schemeClr val="tx1"/>
                          </a:solidFill>
                          <a:latin typeface="Consolas" panose="020B0609020204030204" pitchFamily="49" charset="0"/>
                        </a:rPr>
                        <a:t>zh</a:t>
                      </a:r>
                      <a:r>
                        <a:rPr lang="en-US" altLang="zh-TW" sz="1400" b="0" dirty="0">
                          <a:solidFill>
                            <a:schemeClr val="tx1"/>
                          </a:solidFill>
                          <a:latin typeface="Consolas" panose="020B0609020204030204" pitchFamily="49" charset="0"/>
                        </a:rPr>
                        <a:t>-TW </a:t>
                      </a:r>
                    </a:p>
                    <a:p>
                      <a:pPr algn="l"/>
                      <a:r>
                        <a:rPr lang="en-US" altLang="zh-TW" sz="1400" b="0" dirty="0">
                          <a:solidFill>
                            <a:schemeClr val="tx1"/>
                          </a:solidFill>
                          <a:latin typeface="Consolas" panose="020B0609020204030204" pitchFamily="49" charset="0"/>
                        </a:rPr>
                        <a:t>user-agent: Mozilla/5.0 (compatible; MSIE 10.0; Windows NT 6.2; WOW64) </a:t>
                      </a:r>
                    </a:p>
                    <a:p>
                      <a:pPr algn="l"/>
                      <a:r>
                        <a:rPr lang="en-US" altLang="zh-TW" sz="1400" b="0" dirty="0">
                          <a:solidFill>
                            <a:schemeClr val="tx1"/>
                          </a:solidFill>
                          <a:latin typeface="Consolas" panose="020B0609020204030204" pitchFamily="49" charset="0"/>
                        </a:rPr>
                        <a:t>accept-encoding: </a:t>
                      </a:r>
                      <a:r>
                        <a:rPr lang="en-US" altLang="zh-TW" sz="1400" b="0" dirty="0" err="1">
                          <a:solidFill>
                            <a:schemeClr val="tx1"/>
                          </a:solidFill>
                          <a:latin typeface="Consolas" panose="020B0609020204030204" pitchFamily="49" charset="0"/>
                        </a:rPr>
                        <a:t>gzip,deflate</a:t>
                      </a:r>
                      <a:r>
                        <a:rPr lang="en-US" altLang="zh-TW" sz="1400" b="0" dirty="0">
                          <a:solidFill>
                            <a:schemeClr val="tx1"/>
                          </a:solidFill>
                          <a:latin typeface="Consolas" panose="020B0609020204030204" pitchFamily="49" charset="0"/>
                        </a:rPr>
                        <a:t> </a:t>
                      </a:r>
                    </a:p>
                    <a:p>
                      <a:pPr algn="l"/>
                      <a:r>
                        <a:rPr lang="en-US" altLang="zh-TW" sz="1400" b="0" dirty="0">
                          <a:solidFill>
                            <a:schemeClr val="tx1"/>
                          </a:solidFill>
                          <a:latin typeface="Consolas" panose="020B0609020204030204" pitchFamily="49" charset="0"/>
                        </a:rPr>
                        <a:t>host: localhost:8080 </a:t>
                      </a:r>
                    </a:p>
                    <a:p>
                      <a:pPr algn="l"/>
                      <a:r>
                        <a:rPr lang="en-US" altLang="zh-TW" sz="1400" b="0" dirty="0">
                          <a:solidFill>
                            <a:schemeClr val="tx1"/>
                          </a:solidFill>
                          <a:latin typeface="Consolas" panose="020B0609020204030204" pitchFamily="49" charset="0"/>
                        </a:rPr>
                        <a:t>connection: keep-alive </a:t>
                      </a:r>
                    </a:p>
                    <a:p>
                      <a:pPr algn="l"/>
                      <a:r>
                        <a:rPr lang="en-US" altLang="zh-TW" sz="1400" b="0" dirty="0">
                          <a:solidFill>
                            <a:schemeClr val="tx1"/>
                          </a:solidFill>
                          <a:latin typeface="Consolas" panose="020B0609020204030204" pitchFamily="49" charset="0"/>
                        </a:rPr>
                        <a:t>cookie: JSESSIONID=5EFD2E8A360A535B63DAF78180F3571C </a:t>
                      </a:r>
                    </a:p>
                    <a:p>
                      <a:pPr algn="l"/>
                      <a:r>
                        <a:rPr lang="en-US" altLang="zh-TW" sz="1400" b="0" dirty="0">
                          <a:solidFill>
                            <a:schemeClr val="tx1"/>
                          </a:solidFill>
                          <a:latin typeface="Consolas" panose="020B0609020204030204" pitchFamily="49" charset="0"/>
                        </a:rPr>
                        <a:t>user=</a:t>
                      </a:r>
                      <a:r>
                        <a:rPr lang="en-US" altLang="zh-TW" sz="1400" b="0" dirty="0" err="1">
                          <a:solidFill>
                            <a:schemeClr val="tx1"/>
                          </a:solidFill>
                          <a:latin typeface="Consolas" panose="020B0609020204030204" pitchFamily="49" charset="0"/>
                        </a:rPr>
                        <a:t>amy&amp;password</a:t>
                      </a:r>
                      <a:r>
                        <a:rPr lang="en-US" altLang="zh-TW" sz="1400" b="0" dirty="0">
                          <a:solidFill>
                            <a:schemeClr val="tx1"/>
                          </a:solidFill>
                          <a:latin typeface="Consolas" panose="020B0609020204030204" pitchFamily="49" charset="0"/>
                        </a:rPr>
                        <a:t>=123456</a:t>
                      </a:r>
                      <a:endParaRPr lang="zh-TW" altLang="en-US" sz="1400" b="0" dirty="0">
                        <a:solidFill>
                          <a:schemeClr val="tx1"/>
                        </a:solidFill>
                        <a:latin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FCBEF"/>
                    </a:solidFill>
                  </a:tcPr>
                </a:tc>
                <a:tc hMerge="1">
                  <a:txBody>
                    <a:bodyPr/>
                    <a:lstStyle/>
                    <a:p>
                      <a:pPr algn="ctr"/>
                      <a:endParaRPr lang="zh-TW"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FCBEF"/>
                    </a:solidFill>
                  </a:tcPr>
                </a:tc>
                <a:tc hMerge="1">
                  <a:txBody>
                    <a:bodyPr/>
                    <a:lstStyle/>
                    <a:p>
                      <a:pPr algn="ctr"/>
                      <a:endParaRPr lang="zh-TW"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FCBEF"/>
                    </a:solidFill>
                  </a:tcPr>
                </a:tc>
                <a:extLst>
                  <a:ext uri="{0D108BD9-81ED-4DB2-BD59-A6C34878D82A}">
                    <a16:rowId xmlns:a16="http://schemas.microsoft.com/office/drawing/2014/main" val="2616930438"/>
                  </a:ext>
                </a:extLst>
              </a:tr>
            </a:tbl>
          </a:graphicData>
        </a:graphic>
      </p:graphicFrame>
      <p:sp>
        <p:nvSpPr>
          <p:cNvPr id="25" name="文字方塊 24">
            <a:extLst>
              <a:ext uri="{FF2B5EF4-FFF2-40B4-BE49-F238E27FC236}">
                <a16:creationId xmlns:a16="http://schemas.microsoft.com/office/drawing/2014/main" id="{FD45CC58-3AA2-4487-99D1-BF374B1078AD}"/>
              </a:ext>
            </a:extLst>
          </p:cNvPr>
          <p:cNvSpPr txBox="1"/>
          <p:nvPr/>
        </p:nvSpPr>
        <p:spPr>
          <a:xfrm>
            <a:off x="3548233" y="2047756"/>
            <a:ext cx="2117887" cy="369332"/>
          </a:xfrm>
          <a:prstGeom prst="rect">
            <a:avLst/>
          </a:prstGeom>
          <a:noFill/>
        </p:spPr>
        <p:txBody>
          <a:bodyPr wrap="none" rtlCol="0">
            <a:spAutoFit/>
          </a:bodyPr>
          <a:lstStyle/>
          <a:p>
            <a:r>
              <a:rPr lang="zh-TW" altLang="en-US" dirty="0"/>
              <a:t>根據</a:t>
            </a:r>
            <a:r>
              <a:rPr lang="en-US" altLang="zh-TW" dirty="0"/>
              <a:t>HTTP</a:t>
            </a:r>
            <a:r>
              <a:rPr lang="zh-TW" altLang="en-US" dirty="0"/>
              <a:t>協定溝通</a:t>
            </a:r>
          </a:p>
        </p:txBody>
      </p:sp>
    </p:spTree>
    <p:extLst>
      <p:ext uri="{BB962C8B-B14F-4D97-AF65-F5344CB8AC3E}">
        <p14:creationId xmlns:p14="http://schemas.microsoft.com/office/powerpoint/2010/main" val="273290960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10850270" cy="1320800"/>
          </a:xfrm>
        </p:spPr>
        <p:txBody>
          <a:bodyPr/>
          <a:lstStyle/>
          <a:p>
            <a:r>
              <a:rPr lang="en-US" altLang="zh-TW" sz="3600" dirty="0"/>
              <a:t>13-1 </a:t>
            </a:r>
            <a:r>
              <a:rPr lang="en-US" altLang="zh-TW" dirty="0"/>
              <a:t>web.xml</a:t>
            </a:r>
            <a:r>
              <a:rPr lang="zh-TW" altLang="en-US" dirty="0"/>
              <a:t>的設定</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77334" y="1441398"/>
            <a:ext cx="9042019" cy="4807002"/>
          </a:xfrm>
        </p:spPr>
        <p:txBody>
          <a:bodyPr>
            <a:normAutofit/>
          </a:bodyPr>
          <a:lstStyle/>
          <a:p>
            <a:pPr algn="just"/>
            <a:r>
              <a:rPr lang="en-US" altLang="zh-TW" sz="2000" dirty="0"/>
              <a:t>【</a:t>
            </a:r>
            <a:r>
              <a:rPr lang="zh-TW" altLang="en-US" sz="2000" dirty="0"/>
              <a:t>範例</a:t>
            </a:r>
            <a:r>
              <a:rPr lang="en-US" altLang="zh-TW" sz="2000" dirty="0"/>
              <a:t>】web.xml</a:t>
            </a:r>
            <a:r>
              <a:rPr lang="zh-TW" altLang="en-US" sz="2000" dirty="0"/>
              <a:t>設定</a:t>
            </a:r>
            <a:endParaRPr lang="en-US" altLang="zh-TW" sz="2000" dirty="0"/>
          </a:p>
          <a:p>
            <a:pPr marL="457200" lvl="1" indent="0" algn="just">
              <a:buNone/>
            </a:pPr>
            <a:r>
              <a:rPr lang="en-US" altLang="zh-TW" sz="2000" dirty="0"/>
              <a:t>&lt;web-app&gt;</a:t>
            </a:r>
          </a:p>
          <a:p>
            <a:pPr marL="857250" lvl="2" indent="0" algn="just">
              <a:buNone/>
            </a:pPr>
            <a:r>
              <a:rPr lang="en-US" altLang="zh-TW" sz="2000" dirty="0"/>
              <a:t>&lt;context-param&gt;</a:t>
            </a:r>
          </a:p>
          <a:p>
            <a:pPr marL="1314450" lvl="3" indent="0" algn="just">
              <a:buNone/>
            </a:pPr>
            <a:r>
              <a:rPr lang="en-US" altLang="zh-TW" sz="2000" dirty="0"/>
              <a:t>&lt;param-name&gt;</a:t>
            </a:r>
            <a:r>
              <a:rPr lang="en-US" altLang="zh-TW" sz="2000" dirty="0" err="1"/>
              <a:t>myFile</a:t>
            </a:r>
            <a:r>
              <a:rPr lang="en-US" altLang="zh-TW" sz="2000" dirty="0"/>
              <a:t>&lt;/param-name&gt;</a:t>
            </a:r>
          </a:p>
          <a:p>
            <a:pPr marL="1314450" lvl="3" indent="0" algn="just">
              <a:buNone/>
            </a:pPr>
            <a:r>
              <a:rPr lang="en-US" altLang="zh-TW" sz="2000" dirty="0"/>
              <a:t>&lt;param-value&gt;/WEB-INF/myFile.txt&lt;/param-value&gt;</a:t>
            </a:r>
          </a:p>
          <a:p>
            <a:pPr marL="857250" lvl="2" indent="0" algn="just">
              <a:buNone/>
            </a:pPr>
            <a:r>
              <a:rPr lang="en-US" altLang="zh-TW" sz="2000" dirty="0"/>
              <a:t>&lt;/context-param&gt;</a:t>
            </a:r>
          </a:p>
          <a:p>
            <a:pPr marL="457200" lvl="1" indent="0" algn="just">
              <a:buNone/>
            </a:pPr>
            <a:r>
              <a:rPr lang="en-US" altLang="zh-TW" sz="2000" dirty="0"/>
              <a:t>&lt;/web-app&gt;</a:t>
            </a:r>
          </a:p>
          <a:p>
            <a:pPr algn="just"/>
            <a:endParaRPr lang="en-US" altLang="zh-TW" sz="2000" dirty="0"/>
          </a:p>
        </p:txBody>
      </p:sp>
    </p:spTree>
    <p:extLst>
      <p:ext uri="{BB962C8B-B14F-4D97-AF65-F5344CB8AC3E}">
        <p14:creationId xmlns:p14="http://schemas.microsoft.com/office/powerpoint/2010/main" val="22666813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10850270" cy="1320800"/>
          </a:xfrm>
        </p:spPr>
        <p:txBody>
          <a:bodyPr/>
          <a:lstStyle/>
          <a:p>
            <a:r>
              <a:rPr lang="en-US" altLang="zh-TW" sz="3600" dirty="0"/>
              <a:t>13-2 </a:t>
            </a:r>
            <a:r>
              <a:rPr lang="zh-TW" altLang="en-US" dirty="0"/>
              <a:t>實作</a:t>
            </a:r>
            <a:r>
              <a:rPr lang="en-US" altLang="zh-TW" dirty="0" err="1"/>
              <a:t>ServletContextListener</a:t>
            </a:r>
            <a:r>
              <a:rPr lang="zh-TW" altLang="en-US" dirty="0"/>
              <a:t>介面的類別</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77334" y="1441398"/>
            <a:ext cx="9042019" cy="4807002"/>
          </a:xfrm>
        </p:spPr>
        <p:txBody>
          <a:bodyPr>
            <a:normAutofit/>
          </a:bodyPr>
          <a:lstStyle/>
          <a:p>
            <a:pPr algn="just"/>
            <a:r>
              <a:rPr lang="zh-TW" altLang="en-US" sz="2000" dirty="0"/>
              <a:t>實作</a:t>
            </a:r>
            <a:r>
              <a:rPr lang="en-US" altLang="zh-TW" sz="2000" dirty="0" err="1"/>
              <a:t>ServletContextListener</a:t>
            </a:r>
            <a:endParaRPr lang="en-US" altLang="zh-TW" sz="2000" dirty="0"/>
          </a:p>
          <a:p>
            <a:pPr marL="0" indent="0" algn="just">
              <a:buNone/>
            </a:pPr>
            <a:r>
              <a:rPr lang="en-US" altLang="zh-TW" sz="2000"/>
              <a:t>public class TestServletContextListener implements ServletContextListener {</a:t>
            </a:r>
            <a:endParaRPr lang="en-US" altLang="zh-TW" sz="2000" dirty="0"/>
          </a:p>
          <a:p>
            <a:pPr marL="0" indent="0" algn="just">
              <a:buNone/>
            </a:pPr>
            <a:r>
              <a:rPr lang="en-US" altLang="zh-TW" sz="2000"/>
              <a:t>	public void contextInitialized(ServletContextEvent sce) {</a:t>
            </a:r>
            <a:endParaRPr lang="en-US" altLang="zh-TW" sz="2000" dirty="0"/>
          </a:p>
          <a:p>
            <a:pPr marL="0" indent="0" algn="just">
              <a:buNone/>
            </a:pPr>
            <a:r>
              <a:rPr lang="en-US" altLang="zh-TW" sz="2000" dirty="0"/>
              <a:t>		//…</a:t>
            </a:r>
          </a:p>
          <a:p>
            <a:pPr marL="0" indent="0" algn="just">
              <a:buNone/>
            </a:pPr>
            <a:r>
              <a:rPr lang="en-US" altLang="zh-TW" sz="2000" dirty="0"/>
              <a:t>	}</a:t>
            </a:r>
          </a:p>
          <a:p>
            <a:pPr algn="just"/>
            <a:r>
              <a:rPr lang="zh-TW" altLang="en-US" sz="2000" dirty="0"/>
              <a:t>使用</a:t>
            </a:r>
            <a:r>
              <a:rPr lang="en-US" altLang="zh-TW" sz="2000" dirty="0"/>
              <a:t>xml</a:t>
            </a:r>
            <a:r>
              <a:rPr lang="zh-TW" altLang="en-US" sz="2000" dirty="0"/>
              <a:t>註冊</a:t>
            </a:r>
            <a:endParaRPr lang="en-US" altLang="zh-TW" sz="2000" dirty="0"/>
          </a:p>
          <a:p>
            <a:pPr marL="457200" lvl="1" indent="0" algn="just">
              <a:buNone/>
            </a:pPr>
            <a:r>
              <a:rPr lang="en-US" altLang="zh-TW" sz="2000" dirty="0"/>
              <a:t>&lt;listener&gt;</a:t>
            </a:r>
          </a:p>
          <a:p>
            <a:pPr marL="914400" lvl="2" indent="0" algn="just">
              <a:buNone/>
            </a:pPr>
            <a:r>
              <a:rPr lang="en-US" altLang="zh-TW" sz="2000" dirty="0"/>
              <a:t>&lt;listener-class&gt;</a:t>
            </a:r>
            <a:r>
              <a:rPr lang="en-US" altLang="zh-TW" sz="2000" dirty="0" err="1"/>
              <a:t>packagename.xxxContextListener</a:t>
            </a:r>
            <a:r>
              <a:rPr lang="en-US" altLang="zh-TW" sz="2000" dirty="0"/>
              <a:t>&lt;/listener-class&gt;</a:t>
            </a:r>
          </a:p>
          <a:p>
            <a:pPr marL="457200" lvl="1" indent="0" algn="just">
              <a:buNone/>
            </a:pPr>
            <a:r>
              <a:rPr lang="en-US" altLang="zh-TW" sz="2000" dirty="0"/>
              <a:t>&lt;/listener&gt;</a:t>
            </a:r>
          </a:p>
          <a:p>
            <a:pPr algn="just"/>
            <a:r>
              <a:rPr lang="zh-TW" altLang="en-US" sz="2000" dirty="0"/>
              <a:t>使用</a:t>
            </a:r>
            <a:r>
              <a:rPr lang="en-US" altLang="zh-TW" sz="2000" dirty="0"/>
              <a:t>annotation</a:t>
            </a:r>
            <a:r>
              <a:rPr lang="zh-TW" altLang="en-US" sz="2000" dirty="0"/>
              <a:t>註冊</a:t>
            </a:r>
            <a:endParaRPr lang="en-US" altLang="zh-TW" sz="2000" dirty="0"/>
          </a:p>
          <a:p>
            <a:pPr marL="457200" lvl="1" indent="0" algn="just">
              <a:buNone/>
            </a:pPr>
            <a:r>
              <a:rPr lang="en-US" altLang="zh-TW" sz="1800" dirty="0">
                <a:latin typeface="Consolas" panose="020B0609020204030204" pitchFamily="49" charset="0"/>
              </a:rPr>
              <a:t>@WebListener</a:t>
            </a:r>
          </a:p>
        </p:txBody>
      </p:sp>
    </p:spTree>
    <p:extLst>
      <p:ext uri="{BB962C8B-B14F-4D97-AF65-F5344CB8AC3E}">
        <p14:creationId xmlns:p14="http://schemas.microsoft.com/office/powerpoint/2010/main" val="14896717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0"/>
            <a:ext cx="10850270" cy="1320800"/>
          </a:xfrm>
        </p:spPr>
        <p:txBody>
          <a:bodyPr/>
          <a:lstStyle/>
          <a:p>
            <a:r>
              <a:rPr lang="en-US" altLang="zh-TW" sz="3600" dirty="0"/>
              <a:t>13-2 </a:t>
            </a:r>
            <a:r>
              <a:rPr lang="zh-TW" altLang="en-US" sz="3600" dirty="0"/>
              <a:t>讀取檔案資源的方式</a:t>
            </a:r>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77334" y="688369"/>
            <a:ext cx="9381066" cy="6169631"/>
          </a:xfrm>
        </p:spPr>
        <p:txBody>
          <a:bodyPr>
            <a:normAutofit fontScale="92500" lnSpcReduction="20000"/>
          </a:bodyPr>
          <a:lstStyle/>
          <a:p>
            <a:pPr algn="just"/>
            <a:r>
              <a:rPr lang="en-US" altLang="zh-TW" sz="2000" dirty="0"/>
              <a:t>【</a:t>
            </a:r>
            <a:r>
              <a:rPr lang="zh-TW" altLang="en-US" sz="2000" dirty="0"/>
              <a:t>範例</a:t>
            </a:r>
            <a:r>
              <a:rPr lang="en-US" altLang="zh-TW" sz="2000" dirty="0"/>
              <a:t>】</a:t>
            </a:r>
            <a:r>
              <a:rPr lang="en-US" altLang="zh-TW" sz="2000" dirty="0" err="1"/>
              <a:t>TestServletContextListener</a:t>
            </a:r>
            <a:r>
              <a:rPr lang="en-US" altLang="zh-TW" sz="2000" dirty="0"/>
              <a:t>(Context</a:t>
            </a:r>
            <a:r>
              <a:rPr lang="zh-TW" altLang="en-US" sz="2000" dirty="0"/>
              <a:t>監聽器</a:t>
            </a:r>
            <a:r>
              <a:rPr lang="en-US" altLang="zh-TW" sz="2000" dirty="0"/>
              <a:t>)</a:t>
            </a:r>
          </a:p>
          <a:p>
            <a:pPr marL="0" indent="0" algn="just">
              <a:buNone/>
            </a:pPr>
            <a:r>
              <a:rPr lang="en-US" altLang="zh-TW" sz="2000"/>
              <a:t>public class TestServletContextListener implements ServletContextListener {</a:t>
            </a:r>
            <a:endParaRPr lang="en-US" altLang="zh-TW" sz="2000" dirty="0"/>
          </a:p>
          <a:p>
            <a:pPr marL="0" indent="0" algn="just">
              <a:buNone/>
            </a:pPr>
            <a:r>
              <a:rPr lang="en-US" altLang="zh-TW" sz="2000"/>
              <a:t>	public void contextInitialized(ServletContextEvent sce) {</a:t>
            </a:r>
            <a:endParaRPr lang="en-US" altLang="zh-TW" sz="2000" dirty="0"/>
          </a:p>
          <a:p>
            <a:pPr marL="0" indent="0" algn="just">
              <a:buNone/>
            </a:pPr>
            <a:r>
              <a:rPr lang="en-US" altLang="zh-TW" sz="2000" dirty="0"/>
              <a:t>	</a:t>
            </a:r>
            <a:r>
              <a:rPr lang="en-US" altLang="zh-TW" sz="2000"/>
              <a:t>	ServletContext context = sce</a:t>
            </a:r>
            <a:r>
              <a:rPr lang="en-US" altLang="zh-TW" sz="2000" dirty="0" err="1"/>
              <a:t>.getServletContext</a:t>
            </a:r>
            <a:r>
              <a:rPr lang="en-US" altLang="zh-TW" sz="2000" dirty="0"/>
              <a:t>();</a:t>
            </a:r>
          </a:p>
          <a:p>
            <a:pPr marL="0" indent="0" algn="just">
              <a:buNone/>
            </a:pPr>
            <a:r>
              <a:rPr lang="en-US" altLang="zh-TW" sz="2000" dirty="0"/>
              <a:t>	</a:t>
            </a:r>
            <a:r>
              <a:rPr lang="en-US" altLang="zh-TW" sz="2000"/>
              <a:t>	String filePath = context</a:t>
            </a:r>
            <a:r>
              <a:rPr lang="en-US" altLang="zh-TW" sz="2000" dirty="0" err="1"/>
              <a:t>.getInitParameter</a:t>
            </a:r>
            <a:r>
              <a:rPr lang="en-US" altLang="zh-TW" sz="2000" dirty="0"/>
              <a:t>("</a:t>
            </a:r>
            <a:r>
              <a:rPr lang="en-US" altLang="zh-TW" sz="2000" dirty="0" err="1"/>
              <a:t>myFile</a:t>
            </a:r>
            <a:r>
              <a:rPr lang="en-US" altLang="zh-TW" sz="2000" dirty="0"/>
              <a:t>");</a:t>
            </a:r>
          </a:p>
          <a:p>
            <a:pPr marL="0" indent="0" algn="just">
              <a:buNone/>
            </a:pPr>
            <a:r>
              <a:rPr lang="en-US" altLang="zh-TW" sz="2000" dirty="0"/>
              <a:t>	</a:t>
            </a:r>
            <a:r>
              <a:rPr lang="en-US" altLang="zh-TW" sz="2000"/>
              <a:t>	InputStream is = context</a:t>
            </a:r>
            <a:r>
              <a:rPr lang="en-US" altLang="zh-TW" sz="2000" dirty="0" err="1"/>
              <a:t>.getResourceAsStream</a:t>
            </a:r>
            <a:r>
              <a:rPr lang="en-US" altLang="zh-TW" sz="2000" dirty="0"/>
              <a:t>(</a:t>
            </a:r>
            <a:r>
              <a:rPr lang="en-US" altLang="zh-TW" sz="2000" dirty="0" err="1"/>
              <a:t>filePath</a:t>
            </a:r>
            <a:r>
              <a:rPr lang="en-US" altLang="zh-TW" sz="2000" dirty="0"/>
              <a:t>);</a:t>
            </a:r>
          </a:p>
          <a:p>
            <a:pPr marL="0" indent="0" algn="just">
              <a:buNone/>
            </a:pPr>
            <a:r>
              <a:rPr lang="en-US" altLang="zh-TW" sz="2000" dirty="0"/>
              <a:t>	</a:t>
            </a:r>
            <a:r>
              <a:rPr lang="en-US" altLang="zh-TW" sz="2000"/>
              <a:t>	BufferedReader br = new BufferedReader(new InputStreamReader</a:t>
            </a:r>
            <a:r>
              <a:rPr lang="en-US" altLang="zh-TW" sz="2000" dirty="0"/>
              <a:t>(is));</a:t>
            </a:r>
          </a:p>
          <a:p>
            <a:pPr marL="0" indent="0" algn="just">
              <a:buNone/>
            </a:pPr>
            <a:r>
              <a:rPr lang="en-US" altLang="zh-TW" sz="2000" dirty="0"/>
              <a:t>	</a:t>
            </a:r>
            <a:r>
              <a:rPr lang="en-US" altLang="zh-TW" sz="2000"/>
              <a:t>	String text = "";</a:t>
            </a:r>
            <a:endParaRPr lang="en-US" altLang="zh-TW" sz="2000" dirty="0"/>
          </a:p>
          <a:p>
            <a:pPr marL="0" indent="0" algn="just">
              <a:buNone/>
            </a:pPr>
            <a:r>
              <a:rPr lang="en-US" altLang="zh-TW" sz="2000" dirty="0"/>
              <a:t>	</a:t>
            </a:r>
            <a:r>
              <a:rPr lang="en-US" altLang="zh-TW" sz="2000"/>
              <a:t>	try {</a:t>
            </a:r>
            <a:endParaRPr lang="en-US" altLang="zh-TW" sz="2000" dirty="0"/>
          </a:p>
          <a:p>
            <a:pPr marL="0" indent="0" algn="just">
              <a:buNone/>
            </a:pPr>
            <a:r>
              <a:rPr lang="en-US" altLang="zh-TW" sz="2000" dirty="0"/>
              <a:t>		</a:t>
            </a:r>
            <a:r>
              <a:rPr lang="en-US" altLang="zh-TW" sz="2000"/>
              <a:t>	while ((text = br</a:t>
            </a:r>
            <a:r>
              <a:rPr lang="en-US" altLang="zh-TW" sz="2000" dirty="0" err="1"/>
              <a:t>.</a:t>
            </a:r>
            <a:r>
              <a:rPr lang="en-US" altLang="zh-TW" sz="2000" err="1"/>
              <a:t>readLine</a:t>
            </a:r>
            <a:r>
              <a:rPr lang="en-US" altLang="zh-TW" sz="2000"/>
              <a:t>()) != null) {</a:t>
            </a:r>
            <a:endParaRPr lang="en-US" altLang="zh-TW" sz="2000" dirty="0"/>
          </a:p>
          <a:p>
            <a:pPr marL="0" indent="0" algn="just">
              <a:buNone/>
            </a:pPr>
            <a:r>
              <a:rPr lang="en-US" altLang="zh-TW" sz="2000" dirty="0"/>
              <a:t>				</a:t>
            </a:r>
            <a:r>
              <a:rPr lang="en-US" altLang="zh-TW" sz="2000" dirty="0" err="1"/>
              <a:t>System.out.println</a:t>
            </a:r>
            <a:r>
              <a:rPr lang="en-US" altLang="zh-TW" sz="2000" dirty="0"/>
              <a:t>(text);</a:t>
            </a:r>
          </a:p>
          <a:p>
            <a:pPr marL="0" indent="0" algn="just">
              <a:buNone/>
            </a:pPr>
            <a:r>
              <a:rPr lang="en-US" altLang="zh-TW" sz="2000" dirty="0"/>
              <a:t>			}</a:t>
            </a:r>
          </a:p>
          <a:p>
            <a:pPr marL="0" indent="0" algn="just">
              <a:buNone/>
            </a:pPr>
            <a:r>
              <a:rPr lang="en-US" altLang="zh-TW" sz="2000" dirty="0"/>
              <a:t>			</a:t>
            </a:r>
            <a:r>
              <a:rPr lang="en-US" altLang="zh-TW" sz="2000" dirty="0" err="1"/>
              <a:t>br.close</a:t>
            </a:r>
            <a:r>
              <a:rPr lang="en-US" altLang="zh-TW" sz="2000" dirty="0"/>
              <a:t>();</a:t>
            </a:r>
          </a:p>
          <a:p>
            <a:pPr marL="0" indent="0" algn="just">
              <a:buNone/>
            </a:pPr>
            <a:r>
              <a:rPr lang="en-US" altLang="zh-TW" sz="2000" dirty="0"/>
              <a:t>			</a:t>
            </a:r>
            <a:r>
              <a:rPr lang="en-US" altLang="zh-TW" sz="2000" dirty="0" err="1"/>
              <a:t>is.close</a:t>
            </a:r>
            <a:r>
              <a:rPr lang="en-US" altLang="zh-TW" sz="2000" dirty="0"/>
              <a:t>();</a:t>
            </a:r>
          </a:p>
          <a:p>
            <a:pPr marL="0" indent="0" algn="just">
              <a:buNone/>
            </a:pPr>
            <a:r>
              <a:rPr lang="en-US" altLang="zh-TW" sz="2000" dirty="0"/>
              <a:t>	</a:t>
            </a:r>
            <a:r>
              <a:rPr lang="en-US" altLang="zh-TW" sz="2000"/>
              <a:t>	} catch (IOException e) {</a:t>
            </a:r>
            <a:endParaRPr lang="en-US" altLang="zh-TW" sz="2000" dirty="0"/>
          </a:p>
          <a:p>
            <a:pPr marL="0" indent="0" algn="just">
              <a:buNone/>
            </a:pPr>
            <a:r>
              <a:rPr lang="en-US" altLang="zh-TW" sz="2000" dirty="0"/>
              <a:t>		</a:t>
            </a:r>
            <a:r>
              <a:rPr lang="en-US" altLang="zh-TW" sz="2000"/>
              <a:t>	// TODO Auto-generated catch block</a:t>
            </a:r>
            <a:endParaRPr lang="en-US" altLang="zh-TW" sz="2000" dirty="0"/>
          </a:p>
          <a:p>
            <a:pPr marL="0" indent="0" algn="just">
              <a:buNone/>
            </a:pPr>
            <a:r>
              <a:rPr lang="en-US" altLang="zh-TW" sz="2000" dirty="0"/>
              <a:t>			</a:t>
            </a:r>
            <a:r>
              <a:rPr lang="en-US" altLang="zh-TW" sz="2000" dirty="0" err="1"/>
              <a:t>e.printStackTrace</a:t>
            </a:r>
            <a:r>
              <a:rPr lang="en-US" altLang="zh-TW" sz="2000" dirty="0"/>
              <a:t>();}}</a:t>
            </a:r>
          </a:p>
        </p:txBody>
      </p:sp>
    </p:spTree>
    <p:extLst>
      <p:ext uri="{BB962C8B-B14F-4D97-AF65-F5344CB8AC3E}">
        <p14:creationId xmlns:p14="http://schemas.microsoft.com/office/powerpoint/2010/main" val="111233228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E208C0-E806-498B-AB05-FDEEAE0FF1EC}"/>
              </a:ext>
            </a:extLst>
          </p:cNvPr>
          <p:cNvSpPr>
            <a:spLocks noGrp="1"/>
          </p:cNvSpPr>
          <p:nvPr>
            <p:ph type="ctrTitle"/>
          </p:nvPr>
        </p:nvSpPr>
        <p:spPr>
          <a:xfrm>
            <a:off x="-95702" y="1879885"/>
            <a:ext cx="10421229" cy="2653836"/>
          </a:xfrm>
        </p:spPr>
        <p:txBody>
          <a:bodyPr>
            <a:normAutofit/>
          </a:bodyPr>
          <a:lstStyle/>
          <a:p>
            <a:pPr algn="ctr"/>
            <a:r>
              <a:rPr lang="en-US" altLang="zh-TW" sz="5400"/>
              <a:t>Module 15</a:t>
            </a:r>
            <a:br>
              <a:rPr lang="en-US" altLang="zh-TW" sz="5400" dirty="0"/>
            </a:br>
            <a:r>
              <a:rPr lang="zh-TW" altLang="en-US" dirty="0"/>
              <a:t>應用系統等級範圍的</a:t>
            </a:r>
            <a:br>
              <a:rPr lang="en-US" altLang="zh-TW" dirty="0"/>
            </a:br>
            <a:r>
              <a:rPr lang="zh-TW" altLang="en-US" dirty="0"/>
              <a:t>屬性讀寫方式</a:t>
            </a:r>
            <a:endParaRPr lang="zh-TW" altLang="en-US" b="1" dirty="0"/>
          </a:p>
        </p:txBody>
      </p:sp>
    </p:spTree>
    <p:extLst>
      <p:ext uri="{BB962C8B-B14F-4D97-AF65-F5344CB8AC3E}">
        <p14:creationId xmlns:p14="http://schemas.microsoft.com/office/powerpoint/2010/main" val="262727247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10850270" cy="1320800"/>
          </a:xfrm>
        </p:spPr>
        <p:txBody>
          <a:bodyPr/>
          <a:lstStyle/>
          <a:p>
            <a:r>
              <a:rPr lang="en-US" altLang="zh-TW" sz="3600" dirty="0"/>
              <a:t>14-1 </a:t>
            </a:r>
            <a:r>
              <a:rPr lang="zh-TW" altLang="en-US" dirty="0"/>
              <a:t>設定儲存</a:t>
            </a:r>
            <a:r>
              <a:rPr lang="en-US" altLang="zh-TW" dirty="0" err="1"/>
              <a:t>ServletContext</a:t>
            </a:r>
            <a:r>
              <a:rPr lang="zh-TW" altLang="en-US" dirty="0"/>
              <a:t>物件屬性</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77334" y="1441398"/>
            <a:ext cx="9042019" cy="4807002"/>
          </a:xfrm>
        </p:spPr>
        <p:txBody>
          <a:bodyPr>
            <a:normAutofit/>
          </a:bodyPr>
          <a:lstStyle/>
          <a:p>
            <a:pPr algn="just">
              <a:lnSpc>
                <a:spcPct val="80000"/>
              </a:lnSpc>
            </a:pPr>
            <a:r>
              <a:rPr lang="zh-TW" altLang="en-US" sz="2000" dirty="0"/>
              <a:t>設定儲存</a:t>
            </a:r>
            <a:r>
              <a:rPr lang="en-US" altLang="zh-TW" sz="2000" dirty="0" err="1"/>
              <a:t>ServletContext</a:t>
            </a:r>
            <a:r>
              <a:rPr lang="zh-TW" altLang="en-US" sz="2000" dirty="0"/>
              <a:t>物件屬性</a:t>
            </a:r>
          </a:p>
          <a:p>
            <a:pPr marL="400050" lvl="1" indent="0" algn="just">
              <a:buNone/>
            </a:pPr>
            <a:r>
              <a:rPr lang="en-US" altLang="zh-TW" sz="2000"/>
              <a:t>ServletContext context = getServletContext</a:t>
            </a:r>
            <a:r>
              <a:rPr lang="en-US" altLang="zh-TW" sz="2000" dirty="0"/>
              <a:t>();</a:t>
            </a:r>
          </a:p>
          <a:p>
            <a:pPr marL="400050" lvl="1" indent="0" algn="just">
              <a:buNone/>
            </a:pPr>
            <a:r>
              <a:rPr lang="en-US" altLang="zh-TW" sz="2000" dirty="0" err="1"/>
              <a:t>context.setAttribute</a:t>
            </a:r>
            <a:r>
              <a:rPr lang="en-US" altLang="zh-TW" sz="2000" dirty="0"/>
              <a:t>("</a:t>
            </a:r>
            <a:r>
              <a:rPr lang="en-US" altLang="zh-TW" sz="2000" err="1"/>
              <a:t>country</a:t>
            </a:r>
            <a:r>
              <a:rPr lang="en-US" altLang="zh-TW" sz="2000"/>
              <a:t>", "</a:t>
            </a:r>
            <a:r>
              <a:rPr lang="en-US" altLang="zh-TW" sz="2000" dirty="0" err="1"/>
              <a:t>Taiwan</a:t>
            </a:r>
            <a:r>
              <a:rPr lang="en-US" altLang="zh-TW" sz="2000" dirty="0"/>
              <a:t>");</a:t>
            </a:r>
          </a:p>
          <a:p>
            <a:pPr marL="400050" lvl="1" indent="0" algn="just">
              <a:buNone/>
            </a:pPr>
            <a:r>
              <a:rPr lang="en-US" altLang="zh-TW" sz="2000" dirty="0" err="1"/>
              <a:t>context.setAttribute</a:t>
            </a:r>
            <a:r>
              <a:rPr lang="en-US" altLang="zh-TW" sz="2000" dirty="0"/>
              <a:t>("</a:t>
            </a:r>
            <a:r>
              <a:rPr lang="en-US" altLang="zh-TW" sz="2000"/>
              <a:t>city", "</a:t>
            </a:r>
            <a:r>
              <a:rPr lang="en-US" altLang="zh-TW" sz="2000" dirty="0" err="1"/>
              <a:t>taipei</a:t>
            </a:r>
            <a:r>
              <a:rPr lang="en-US" altLang="zh-TW" sz="2000" dirty="0"/>
              <a:t>");</a:t>
            </a:r>
          </a:p>
          <a:p>
            <a:pPr marL="400050" lvl="1" indent="0" algn="just">
              <a:buNone/>
            </a:pPr>
            <a:r>
              <a:rPr lang="en-US" altLang="zh-TW" sz="2000" dirty="0" err="1"/>
              <a:t>context.setAttribute</a:t>
            </a:r>
            <a:r>
              <a:rPr lang="en-US" altLang="zh-TW" sz="2000" dirty="0"/>
              <a:t>("</a:t>
            </a:r>
            <a:r>
              <a:rPr lang="en-US" altLang="zh-TW" sz="2000"/>
              <a:t>population", 2610762</a:t>
            </a:r>
            <a:r>
              <a:rPr lang="en-US" altLang="zh-TW" sz="2000" dirty="0"/>
              <a:t>);</a:t>
            </a:r>
          </a:p>
        </p:txBody>
      </p:sp>
    </p:spTree>
    <p:extLst>
      <p:ext uri="{BB962C8B-B14F-4D97-AF65-F5344CB8AC3E}">
        <p14:creationId xmlns:p14="http://schemas.microsoft.com/office/powerpoint/2010/main" val="398152637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10850270" cy="1320800"/>
          </a:xfrm>
        </p:spPr>
        <p:txBody>
          <a:bodyPr/>
          <a:lstStyle/>
          <a:p>
            <a:r>
              <a:rPr lang="en-US" altLang="zh-TW" sz="3600" dirty="0"/>
              <a:t>14-2 </a:t>
            </a:r>
            <a:r>
              <a:rPr lang="zh-TW" altLang="en-US" sz="3600" dirty="0"/>
              <a:t>讀取儲存於</a:t>
            </a:r>
            <a:r>
              <a:rPr lang="en-US" altLang="zh-TW" sz="3600" dirty="0" err="1"/>
              <a:t>ServletContext</a:t>
            </a:r>
            <a:r>
              <a:rPr lang="zh-TW" altLang="en-US" sz="3600" dirty="0"/>
              <a:t>物件屬性</a:t>
            </a:r>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77334" y="1441398"/>
            <a:ext cx="9042019" cy="4807002"/>
          </a:xfrm>
        </p:spPr>
        <p:txBody>
          <a:bodyPr>
            <a:normAutofit/>
          </a:bodyPr>
          <a:lstStyle/>
          <a:p>
            <a:pPr algn="just">
              <a:lnSpc>
                <a:spcPct val="80000"/>
              </a:lnSpc>
            </a:pPr>
            <a:r>
              <a:rPr lang="zh-TW" altLang="en-US" sz="2000" dirty="0"/>
              <a:t>讀取儲存於</a:t>
            </a:r>
            <a:r>
              <a:rPr lang="en-US" altLang="zh-TW" sz="2000" dirty="0" err="1"/>
              <a:t>ServletContext</a:t>
            </a:r>
            <a:r>
              <a:rPr lang="zh-TW" altLang="en-US" sz="2000" dirty="0"/>
              <a:t>物件屬性</a:t>
            </a:r>
          </a:p>
          <a:p>
            <a:pPr marL="400050" lvl="1" indent="0" algn="just">
              <a:buNone/>
            </a:pPr>
            <a:r>
              <a:rPr lang="en-US" altLang="zh-TW" sz="2000"/>
              <a:t>ServletContext context = getServletContext</a:t>
            </a:r>
            <a:r>
              <a:rPr lang="en-US" altLang="zh-TW" sz="2000" dirty="0"/>
              <a:t>();</a:t>
            </a:r>
          </a:p>
          <a:p>
            <a:pPr marL="400050" lvl="1" indent="0" algn="just">
              <a:buNone/>
            </a:pPr>
            <a:r>
              <a:rPr lang="en-US" altLang="zh-TW" sz="2000"/>
              <a:t>String country = (</a:t>
            </a:r>
            <a:r>
              <a:rPr lang="en-US" altLang="zh-TW" sz="2000" dirty="0"/>
              <a:t>String)</a:t>
            </a:r>
            <a:r>
              <a:rPr lang="en-US" altLang="zh-TW" sz="2000" dirty="0" err="1"/>
              <a:t>context.getAttribute</a:t>
            </a:r>
            <a:r>
              <a:rPr lang="en-US" altLang="zh-TW" sz="2000" dirty="0"/>
              <a:t>("country");</a:t>
            </a:r>
          </a:p>
          <a:p>
            <a:pPr marL="400050" lvl="1" indent="0" algn="just">
              <a:buNone/>
            </a:pPr>
            <a:r>
              <a:rPr lang="en-US" altLang="zh-TW" sz="2000"/>
              <a:t>String city = (</a:t>
            </a:r>
            <a:r>
              <a:rPr lang="en-US" altLang="zh-TW" sz="2000" dirty="0"/>
              <a:t>String)</a:t>
            </a:r>
            <a:r>
              <a:rPr lang="en-US" altLang="zh-TW" sz="2000" dirty="0" err="1"/>
              <a:t>context.getAttribute</a:t>
            </a:r>
            <a:r>
              <a:rPr lang="en-US" altLang="zh-TW" sz="2000" dirty="0"/>
              <a:t>("city");</a:t>
            </a:r>
          </a:p>
          <a:p>
            <a:pPr marL="400050" lvl="1" indent="0" algn="just">
              <a:buNone/>
            </a:pPr>
            <a:r>
              <a:rPr lang="en-US" altLang="zh-TW" sz="2000"/>
              <a:t>int population</a:t>
            </a:r>
            <a:r>
              <a:rPr lang="en-US" altLang="zh-TW" sz="2000" dirty="0"/>
              <a:t>=(int)</a:t>
            </a:r>
            <a:r>
              <a:rPr lang="en-US" altLang="zh-TW" sz="2000" dirty="0" err="1"/>
              <a:t>context.getAttribute</a:t>
            </a:r>
            <a:r>
              <a:rPr lang="en-US" altLang="zh-TW" sz="2000" dirty="0"/>
              <a:t>("population");</a:t>
            </a:r>
          </a:p>
          <a:p>
            <a:pPr marL="400050" lvl="1" indent="0" algn="just">
              <a:buNone/>
            </a:pPr>
            <a:endParaRPr lang="en-US" altLang="zh-TW" sz="2000" dirty="0"/>
          </a:p>
        </p:txBody>
      </p:sp>
    </p:spTree>
    <p:extLst>
      <p:ext uri="{BB962C8B-B14F-4D97-AF65-F5344CB8AC3E}">
        <p14:creationId xmlns:p14="http://schemas.microsoft.com/office/powerpoint/2010/main" val="165624701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358836" y="609600"/>
            <a:ext cx="10850270" cy="1320800"/>
          </a:xfrm>
        </p:spPr>
        <p:txBody>
          <a:bodyPr/>
          <a:lstStyle/>
          <a:p>
            <a:r>
              <a:rPr lang="en-US" altLang="zh-TW" sz="3600" dirty="0"/>
              <a:t>14-3 </a:t>
            </a:r>
            <a:r>
              <a:rPr lang="zh-TW" altLang="en-US" sz="3600" dirty="0"/>
              <a:t>移除儲存於</a:t>
            </a:r>
            <a:r>
              <a:rPr lang="en-US" altLang="zh-TW" sz="3600" dirty="0" err="1"/>
              <a:t>ServletContext</a:t>
            </a:r>
            <a:r>
              <a:rPr lang="zh-TW" altLang="en-US" sz="3600" dirty="0"/>
              <a:t>物件屬性</a:t>
            </a:r>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77334" y="1441398"/>
            <a:ext cx="9042019" cy="4807002"/>
          </a:xfrm>
        </p:spPr>
        <p:txBody>
          <a:bodyPr>
            <a:normAutofit/>
          </a:bodyPr>
          <a:lstStyle/>
          <a:p>
            <a:pPr algn="just">
              <a:lnSpc>
                <a:spcPct val="80000"/>
              </a:lnSpc>
            </a:pPr>
            <a:r>
              <a:rPr lang="zh-TW" altLang="en-US" sz="2000" dirty="0"/>
              <a:t>讀取儲存於</a:t>
            </a:r>
            <a:r>
              <a:rPr lang="en-US" altLang="zh-TW" sz="2000" dirty="0" err="1"/>
              <a:t>ServletContext</a:t>
            </a:r>
            <a:r>
              <a:rPr lang="zh-TW" altLang="en-US" sz="2000" dirty="0"/>
              <a:t>物件屬性</a:t>
            </a:r>
          </a:p>
          <a:p>
            <a:pPr marL="400050" lvl="1" indent="0" algn="just">
              <a:buNone/>
            </a:pPr>
            <a:r>
              <a:rPr lang="en-US" altLang="zh-TW" sz="2000"/>
              <a:t>ServletContext context = getServletContext</a:t>
            </a:r>
            <a:r>
              <a:rPr lang="en-US" altLang="zh-TW" sz="2000" dirty="0"/>
              <a:t>();</a:t>
            </a:r>
          </a:p>
          <a:p>
            <a:pPr marL="400050" lvl="1" indent="0" algn="just">
              <a:buNone/>
            </a:pPr>
            <a:r>
              <a:rPr lang="en-US" altLang="zh-TW" sz="2000" dirty="0" err="1"/>
              <a:t>context.removeAttribute</a:t>
            </a:r>
            <a:r>
              <a:rPr lang="en-US" altLang="zh-TW" sz="2000" dirty="0"/>
              <a:t>(“population");</a:t>
            </a:r>
          </a:p>
        </p:txBody>
      </p:sp>
    </p:spTree>
    <p:extLst>
      <p:ext uri="{BB962C8B-B14F-4D97-AF65-F5344CB8AC3E}">
        <p14:creationId xmlns:p14="http://schemas.microsoft.com/office/powerpoint/2010/main" val="139744507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23973"/>
            <a:ext cx="10850270" cy="1320800"/>
          </a:xfrm>
        </p:spPr>
        <p:txBody>
          <a:bodyPr/>
          <a:lstStyle/>
          <a:p>
            <a:r>
              <a:rPr lang="en-US" altLang="zh-TW" dirty="0"/>
              <a:t>【</a:t>
            </a:r>
            <a:r>
              <a:rPr lang="zh-TW" altLang="en-US" dirty="0"/>
              <a:t>範例</a:t>
            </a:r>
            <a:r>
              <a:rPr lang="en-US" altLang="zh-TW" dirty="0"/>
              <a:t>】</a:t>
            </a:r>
            <a:r>
              <a:rPr lang="zh-TW" altLang="en-US" dirty="0"/>
              <a:t>應用系統等級範圍的屬性讀寫方式</a:t>
            </a:r>
            <a:r>
              <a:rPr lang="en-US" altLang="zh-TW" dirty="0"/>
              <a:t>(1)</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82192" y="797388"/>
            <a:ext cx="11650896" cy="5716427"/>
          </a:xfrm>
        </p:spPr>
        <p:txBody>
          <a:bodyPr>
            <a:normAutofit/>
          </a:bodyPr>
          <a:lstStyle/>
          <a:p>
            <a:pPr algn="just">
              <a:lnSpc>
                <a:spcPct val="80000"/>
              </a:lnSpc>
            </a:pPr>
            <a:r>
              <a:rPr lang="en-US" altLang="zh-TW" sz="2000" dirty="0"/>
              <a:t>【</a:t>
            </a:r>
            <a:r>
              <a:rPr lang="zh-TW" altLang="en-US" sz="2000" dirty="0"/>
              <a:t>範例</a:t>
            </a:r>
            <a:r>
              <a:rPr lang="en-US" altLang="zh-TW" sz="2000" dirty="0"/>
              <a:t>】</a:t>
            </a:r>
            <a:r>
              <a:rPr lang="en-US" altLang="zh-TW" sz="2000" dirty="0" err="1"/>
              <a:t>TestServletContextListener</a:t>
            </a:r>
            <a:endParaRPr lang="en-US" altLang="zh-TW" sz="2000" dirty="0"/>
          </a:p>
          <a:p>
            <a:pPr marL="400050" lvl="1" indent="0" algn="just">
              <a:lnSpc>
                <a:spcPct val="80000"/>
              </a:lnSpc>
              <a:buNone/>
            </a:pPr>
            <a:r>
              <a:rPr lang="en-US" altLang="zh-TW" sz="2000" dirty="0">
                <a:latin typeface="Consolas" panose="020B0609020204030204" pitchFamily="49" charset="0"/>
              </a:rPr>
              <a:t>@WebListener</a:t>
            </a:r>
          </a:p>
          <a:p>
            <a:pPr marL="0" indent="0" algn="just">
              <a:lnSpc>
                <a:spcPct val="80000"/>
              </a:lnSpc>
              <a:buNone/>
            </a:pPr>
            <a:r>
              <a:rPr lang="en-US" altLang="zh-TW" sz="2000">
                <a:latin typeface="Consolas" panose="020B0609020204030204" pitchFamily="49" charset="0"/>
              </a:rPr>
              <a:t>public class TestServletContextListener implements ServletContextListener {</a:t>
            </a:r>
            <a:endParaRPr lang="en-US" altLang="zh-TW" sz="2000" dirty="0">
              <a:latin typeface="Consolas" panose="020B0609020204030204" pitchFamily="49" charset="0"/>
            </a:endParaRPr>
          </a:p>
          <a:p>
            <a:pPr marL="400050" lvl="1" indent="0" algn="just">
              <a:lnSpc>
                <a:spcPct val="80000"/>
              </a:lnSpc>
              <a:buNone/>
            </a:pPr>
            <a:r>
              <a:rPr lang="en-US" altLang="zh-TW" sz="2000">
                <a:latin typeface="Consolas" panose="020B0609020204030204" pitchFamily="49" charset="0"/>
              </a:rPr>
              <a:t>	public void contextInitialized(ServletContextEvent sce) {</a:t>
            </a:r>
            <a:endParaRPr lang="en-US" altLang="zh-TW" sz="2000" dirty="0">
              <a:latin typeface="Consolas" panose="020B0609020204030204" pitchFamily="49" charset="0"/>
            </a:endParaRPr>
          </a:p>
          <a:p>
            <a:pPr marL="400050" lvl="1" indent="0" algn="just">
              <a:lnSpc>
                <a:spcPct val="80000"/>
              </a:lnSpc>
              <a:buNone/>
            </a:pPr>
            <a:r>
              <a:rPr lang="en-US" altLang="zh-TW" sz="2000" dirty="0">
                <a:latin typeface="Consolas" panose="020B0609020204030204" pitchFamily="49" charset="0"/>
              </a:rPr>
              <a:t>		</a:t>
            </a:r>
            <a:r>
              <a:rPr lang="en-US" altLang="zh-TW" sz="2000" dirty="0" err="1">
                <a:latin typeface="Consolas" panose="020B0609020204030204" pitchFamily="49" charset="0"/>
              </a:rPr>
              <a:t>System.out.println</a:t>
            </a:r>
            <a:r>
              <a:rPr lang="en-US" altLang="zh-TW" sz="2000" dirty="0">
                <a:latin typeface="Consolas" panose="020B0609020204030204" pitchFamily="49" charset="0"/>
              </a:rPr>
              <a:t>("Start");</a:t>
            </a:r>
          </a:p>
          <a:p>
            <a:pPr marL="400050" lvl="1" indent="0" algn="just">
              <a:lnSpc>
                <a:spcPct val="80000"/>
              </a:lnSpc>
              <a:buNone/>
            </a:pPr>
            <a:r>
              <a:rPr lang="en-US" altLang="zh-TW" sz="2000" dirty="0">
                <a:latin typeface="Consolas" panose="020B0609020204030204" pitchFamily="49" charset="0"/>
              </a:rPr>
              <a:t>	</a:t>
            </a:r>
            <a:r>
              <a:rPr lang="en-US" altLang="zh-TW" sz="2000">
                <a:latin typeface="Consolas" panose="020B0609020204030204" pitchFamily="49" charset="0"/>
              </a:rPr>
              <a:t>	ServletContext context = sce</a:t>
            </a:r>
            <a:r>
              <a:rPr lang="en-US" altLang="zh-TW" sz="2000" dirty="0" err="1">
                <a:latin typeface="Consolas" panose="020B0609020204030204" pitchFamily="49" charset="0"/>
              </a:rPr>
              <a:t>.getServletContext</a:t>
            </a:r>
            <a:r>
              <a:rPr lang="en-US" altLang="zh-TW" sz="2000" dirty="0">
                <a:latin typeface="Consolas" panose="020B0609020204030204" pitchFamily="49" charset="0"/>
              </a:rPr>
              <a:t>();</a:t>
            </a:r>
          </a:p>
          <a:p>
            <a:pPr marL="400050" lvl="1" indent="0" algn="just">
              <a:lnSpc>
                <a:spcPct val="80000"/>
              </a:lnSpc>
              <a:buNone/>
            </a:pPr>
            <a:r>
              <a:rPr lang="en-US" altLang="zh-TW" sz="2000" dirty="0">
                <a:latin typeface="Consolas" panose="020B0609020204030204" pitchFamily="49" charset="0"/>
              </a:rPr>
              <a:t>		</a:t>
            </a:r>
            <a:r>
              <a:rPr lang="en-US" altLang="zh-TW" sz="2000" dirty="0" err="1">
                <a:latin typeface="Consolas" panose="020B0609020204030204" pitchFamily="49" charset="0"/>
              </a:rPr>
              <a:t>context.setAttribute</a:t>
            </a:r>
            <a:r>
              <a:rPr lang="en-US" altLang="zh-TW" sz="2000" dirty="0">
                <a:latin typeface="Consolas" panose="020B0609020204030204" pitchFamily="49" charset="0"/>
              </a:rPr>
              <a:t>("</a:t>
            </a:r>
            <a:r>
              <a:rPr lang="en-US" altLang="zh-TW" sz="2000" err="1">
                <a:latin typeface="Consolas" panose="020B0609020204030204" pitchFamily="49" charset="0"/>
              </a:rPr>
              <a:t>country</a:t>
            </a:r>
            <a:r>
              <a:rPr lang="en-US" altLang="zh-TW" sz="2000">
                <a:latin typeface="Consolas" panose="020B0609020204030204" pitchFamily="49" charset="0"/>
              </a:rPr>
              <a:t>", "</a:t>
            </a:r>
            <a:r>
              <a:rPr lang="en-US" altLang="zh-TW" sz="2000" dirty="0" err="1">
                <a:latin typeface="Consolas" panose="020B0609020204030204" pitchFamily="49" charset="0"/>
              </a:rPr>
              <a:t>Taiwan</a:t>
            </a:r>
            <a:r>
              <a:rPr lang="en-US" altLang="zh-TW" sz="2000" dirty="0">
                <a:latin typeface="Consolas" panose="020B0609020204030204" pitchFamily="49" charset="0"/>
              </a:rPr>
              <a:t>");</a:t>
            </a:r>
          </a:p>
          <a:p>
            <a:pPr marL="400050" lvl="1" indent="0" algn="just">
              <a:lnSpc>
                <a:spcPct val="80000"/>
              </a:lnSpc>
              <a:buNone/>
            </a:pPr>
            <a:r>
              <a:rPr lang="en-US" altLang="zh-TW" sz="2000" dirty="0">
                <a:latin typeface="Consolas" panose="020B0609020204030204" pitchFamily="49" charset="0"/>
              </a:rPr>
              <a:t>		</a:t>
            </a:r>
            <a:r>
              <a:rPr lang="en-US" altLang="zh-TW" sz="2000" dirty="0" err="1">
                <a:latin typeface="Consolas" panose="020B0609020204030204" pitchFamily="49" charset="0"/>
              </a:rPr>
              <a:t>context.setAttribute</a:t>
            </a:r>
            <a:r>
              <a:rPr lang="en-US" altLang="zh-TW" sz="2000" dirty="0">
                <a:latin typeface="Consolas" panose="020B0609020204030204" pitchFamily="49" charset="0"/>
              </a:rPr>
              <a:t>("</a:t>
            </a:r>
            <a:r>
              <a:rPr lang="en-US" altLang="zh-TW" sz="2000">
                <a:latin typeface="Consolas" panose="020B0609020204030204" pitchFamily="49" charset="0"/>
              </a:rPr>
              <a:t>city", "</a:t>
            </a:r>
            <a:r>
              <a:rPr lang="en-US" altLang="zh-TW" sz="2000" dirty="0" err="1">
                <a:latin typeface="Consolas" panose="020B0609020204030204" pitchFamily="49" charset="0"/>
              </a:rPr>
              <a:t>taipei</a:t>
            </a:r>
            <a:r>
              <a:rPr lang="en-US" altLang="zh-TW" sz="2000" dirty="0">
                <a:latin typeface="Consolas" panose="020B0609020204030204" pitchFamily="49" charset="0"/>
              </a:rPr>
              <a:t>");</a:t>
            </a:r>
          </a:p>
          <a:p>
            <a:pPr marL="400050" lvl="1" indent="0" algn="just">
              <a:lnSpc>
                <a:spcPct val="80000"/>
              </a:lnSpc>
              <a:buNone/>
            </a:pPr>
            <a:r>
              <a:rPr lang="en-US" altLang="zh-TW" sz="2000" dirty="0">
                <a:latin typeface="Consolas" panose="020B0609020204030204" pitchFamily="49" charset="0"/>
              </a:rPr>
              <a:t>		</a:t>
            </a:r>
            <a:r>
              <a:rPr lang="en-US" altLang="zh-TW" sz="2000" dirty="0" err="1">
                <a:latin typeface="Consolas" panose="020B0609020204030204" pitchFamily="49" charset="0"/>
              </a:rPr>
              <a:t>context.setAttribute</a:t>
            </a:r>
            <a:r>
              <a:rPr lang="en-US" altLang="zh-TW" sz="2000" dirty="0">
                <a:latin typeface="Consolas" panose="020B0609020204030204" pitchFamily="49" charset="0"/>
              </a:rPr>
              <a:t>("</a:t>
            </a:r>
            <a:r>
              <a:rPr lang="en-US" altLang="zh-TW" sz="2000">
                <a:latin typeface="Consolas" panose="020B0609020204030204" pitchFamily="49" charset="0"/>
              </a:rPr>
              <a:t>population", 2610762</a:t>
            </a:r>
            <a:r>
              <a:rPr lang="en-US" altLang="zh-TW" sz="2000" dirty="0">
                <a:latin typeface="Consolas" panose="020B0609020204030204" pitchFamily="49" charset="0"/>
              </a:rPr>
              <a:t>);</a:t>
            </a:r>
          </a:p>
          <a:p>
            <a:pPr marL="400050" lvl="1" indent="0" algn="just">
              <a:lnSpc>
                <a:spcPct val="80000"/>
              </a:lnSpc>
              <a:buNone/>
            </a:pPr>
            <a:r>
              <a:rPr lang="en-US" altLang="zh-TW" sz="2000" dirty="0">
                <a:latin typeface="Consolas" panose="020B0609020204030204" pitchFamily="49" charset="0"/>
              </a:rPr>
              <a:t>}</a:t>
            </a:r>
          </a:p>
          <a:p>
            <a:pPr marL="0" indent="0" algn="just">
              <a:lnSpc>
                <a:spcPct val="80000"/>
              </a:lnSpc>
              <a:buNone/>
            </a:pPr>
            <a:r>
              <a:rPr lang="en-US" altLang="zh-TW" sz="2200" dirty="0">
                <a:latin typeface="Consolas" panose="020B0609020204030204" pitchFamily="49" charset="0"/>
              </a:rPr>
              <a:t>}</a:t>
            </a:r>
            <a:endParaRPr lang="zh-TW" altLang="en-US" sz="2200" dirty="0">
              <a:latin typeface="Consolas" panose="020B0609020204030204" pitchFamily="49" charset="0"/>
            </a:endParaRPr>
          </a:p>
        </p:txBody>
      </p:sp>
    </p:spTree>
    <p:extLst>
      <p:ext uri="{BB962C8B-B14F-4D97-AF65-F5344CB8AC3E}">
        <p14:creationId xmlns:p14="http://schemas.microsoft.com/office/powerpoint/2010/main" val="43014282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1FA02-3FD1-482A-B02F-05FF29493944}"/>
              </a:ext>
            </a:extLst>
          </p:cNvPr>
          <p:cNvSpPr>
            <a:spLocks noGrp="1"/>
          </p:cNvSpPr>
          <p:nvPr>
            <p:ph type="title"/>
          </p:nvPr>
        </p:nvSpPr>
        <p:spPr>
          <a:xfrm>
            <a:off x="0" y="23973"/>
            <a:ext cx="10850270" cy="1320800"/>
          </a:xfrm>
        </p:spPr>
        <p:txBody>
          <a:bodyPr/>
          <a:lstStyle/>
          <a:p>
            <a:r>
              <a:rPr lang="en-US" altLang="zh-TW" dirty="0"/>
              <a:t>【</a:t>
            </a:r>
            <a:r>
              <a:rPr lang="zh-TW" altLang="en-US" dirty="0"/>
              <a:t>範例</a:t>
            </a:r>
            <a:r>
              <a:rPr lang="en-US" altLang="zh-TW" dirty="0"/>
              <a:t>】</a:t>
            </a:r>
            <a:r>
              <a:rPr lang="zh-TW" altLang="en-US" dirty="0"/>
              <a:t>應用系統等級範圍的屬性讀寫方式</a:t>
            </a:r>
            <a:r>
              <a:rPr lang="en-US" altLang="zh-TW" dirty="0"/>
              <a:t>(2)</a:t>
            </a:r>
            <a:endParaRPr lang="zh-TW" altLang="en-US" sz="3600" dirty="0"/>
          </a:p>
        </p:txBody>
      </p:sp>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82192" y="797388"/>
            <a:ext cx="11260478" cy="5716427"/>
          </a:xfrm>
        </p:spPr>
        <p:txBody>
          <a:bodyPr>
            <a:normAutofit/>
          </a:bodyPr>
          <a:lstStyle/>
          <a:p>
            <a:pPr algn="just">
              <a:lnSpc>
                <a:spcPct val="80000"/>
              </a:lnSpc>
            </a:pPr>
            <a:r>
              <a:rPr lang="en-US" altLang="zh-TW" sz="2000" dirty="0"/>
              <a:t>【</a:t>
            </a:r>
            <a:r>
              <a:rPr lang="zh-TW" altLang="en-US" sz="2000"/>
              <a:t>範例</a:t>
            </a:r>
            <a:r>
              <a:rPr lang="en-US" altLang="zh-TW" sz="2000"/>
              <a:t>】</a:t>
            </a:r>
            <a:r>
              <a:rPr lang="en-US" altLang="zh-TW" sz="2000">
                <a:latin typeface="Consolas" panose="020B0609020204030204" pitchFamily="49" charset="0"/>
              </a:rPr>
              <a:t> getAttributeServlet</a:t>
            </a:r>
            <a:endParaRPr lang="en-US" altLang="zh-TW" sz="2000" dirty="0"/>
          </a:p>
          <a:p>
            <a:pPr marL="400050" lvl="1" indent="0" algn="just">
              <a:lnSpc>
                <a:spcPct val="80000"/>
              </a:lnSpc>
              <a:buNone/>
            </a:pPr>
            <a:r>
              <a:rPr lang="en-US" altLang="zh-TW" sz="2000" dirty="0">
                <a:latin typeface="Consolas" panose="020B0609020204030204" pitchFamily="49" charset="0"/>
              </a:rPr>
              <a:t>@WebServlet("/GetAttributeServlet")</a:t>
            </a:r>
          </a:p>
          <a:p>
            <a:pPr marL="400050" lvl="1" indent="0" algn="just">
              <a:lnSpc>
                <a:spcPct val="80000"/>
              </a:lnSpc>
              <a:buNone/>
            </a:pPr>
            <a:r>
              <a:rPr lang="en-US" altLang="zh-TW" sz="2000">
                <a:latin typeface="Consolas" panose="020B0609020204030204" pitchFamily="49" charset="0"/>
              </a:rPr>
              <a:t>public class GetAttributeServlet extends HttpServlet {</a:t>
            </a:r>
            <a:endParaRPr lang="en-US" altLang="zh-TW" sz="2000" dirty="0">
              <a:latin typeface="Consolas" panose="020B0609020204030204" pitchFamily="49" charset="0"/>
            </a:endParaRPr>
          </a:p>
          <a:p>
            <a:pPr marL="400050" lvl="1" indent="0" algn="just">
              <a:lnSpc>
                <a:spcPct val="80000"/>
              </a:lnSpc>
              <a:buNone/>
            </a:pPr>
            <a:r>
              <a:rPr lang="en-US" altLang="zh-TW" sz="2000">
                <a:latin typeface="Consolas" panose="020B0609020204030204" pitchFamily="49" charset="0"/>
              </a:rPr>
              <a:t>	private static final long serialVersionUID = 1L</a:t>
            </a:r>
            <a:r>
              <a:rPr lang="en-US" altLang="zh-TW" sz="2000" dirty="0">
                <a:latin typeface="Consolas" panose="020B0609020204030204" pitchFamily="49" charset="0"/>
              </a:rPr>
              <a:t>;</a:t>
            </a:r>
          </a:p>
          <a:p>
            <a:pPr marL="400050" lvl="1" indent="0" algn="just">
              <a:lnSpc>
                <a:spcPct val="80000"/>
              </a:lnSpc>
              <a:buNone/>
            </a:pPr>
            <a:endParaRPr lang="en-US" altLang="zh-TW" sz="2000" dirty="0">
              <a:latin typeface="Consolas" panose="020B0609020204030204" pitchFamily="49" charset="0"/>
            </a:endParaRPr>
          </a:p>
          <a:p>
            <a:pPr marL="0" indent="0" algn="just">
              <a:lnSpc>
                <a:spcPct val="80000"/>
              </a:lnSpc>
              <a:buNone/>
            </a:pPr>
            <a:r>
              <a:rPr lang="en-US" altLang="zh-TW" sz="2200">
                <a:latin typeface="Consolas" panose="020B0609020204030204" pitchFamily="49" charset="0"/>
              </a:rPr>
              <a:t>	protected void doGet(HttpServletRequest request, HttpServletResponse response)</a:t>
            </a:r>
            <a:r>
              <a:rPr lang="en-US" altLang="zh-TW" sz="2000">
                <a:latin typeface="Consolas" panose="020B0609020204030204" pitchFamily="49" charset="0"/>
              </a:rPr>
              <a:t>throws ServletException, IOException {</a:t>
            </a:r>
            <a:endParaRPr lang="en-US" altLang="zh-TW" sz="2000" dirty="0">
              <a:latin typeface="Consolas" panose="020B0609020204030204" pitchFamily="49" charset="0"/>
            </a:endParaRPr>
          </a:p>
          <a:p>
            <a:pPr marL="400050" lvl="1" indent="0" algn="just">
              <a:lnSpc>
                <a:spcPct val="80000"/>
              </a:lnSpc>
              <a:buNone/>
            </a:pPr>
            <a:r>
              <a:rPr lang="en-US" altLang="zh-TW" sz="2000" dirty="0">
                <a:latin typeface="Consolas" panose="020B0609020204030204" pitchFamily="49" charset="0"/>
              </a:rPr>
              <a:t>	</a:t>
            </a:r>
            <a:r>
              <a:rPr lang="en-US" altLang="zh-TW" sz="2000">
                <a:latin typeface="Consolas" panose="020B0609020204030204" pitchFamily="49" charset="0"/>
              </a:rPr>
              <a:t>	ServletContext context = getServletContext</a:t>
            </a:r>
            <a:r>
              <a:rPr lang="en-US" altLang="zh-TW" sz="2000" dirty="0">
                <a:latin typeface="Consolas" panose="020B0609020204030204" pitchFamily="49" charset="0"/>
              </a:rPr>
              <a:t>();</a:t>
            </a:r>
          </a:p>
          <a:p>
            <a:pPr marL="400050" lvl="1" indent="0" algn="just">
              <a:lnSpc>
                <a:spcPct val="80000"/>
              </a:lnSpc>
              <a:buNone/>
            </a:pPr>
            <a:r>
              <a:rPr lang="en-US" altLang="zh-TW" sz="2000" dirty="0">
                <a:latin typeface="Consolas" panose="020B0609020204030204" pitchFamily="49" charset="0"/>
              </a:rPr>
              <a:t>	</a:t>
            </a:r>
            <a:r>
              <a:rPr lang="en-US" altLang="zh-TW" sz="2000">
                <a:latin typeface="Consolas" panose="020B0609020204030204" pitchFamily="49" charset="0"/>
              </a:rPr>
              <a:t>	String country = (String) context</a:t>
            </a:r>
            <a:r>
              <a:rPr lang="en-US" altLang="zh-TW" sz="2000" dirty="0" err="1">
                <a:latin typeface="Consolas" panose="020B0609020204030204" pitchFamily="49" charset="0"/>
              </a:rPr>
              <a:t>.getAttribute</a:t>
            </a:r>
            <a:r>
              <a:rPr lang="en-US" altLang="zh-TW" sz="2000" dirty="0">
                <a:latin typeface="Consolas" panose="020B0609020204030204" pitchFamily="49" charset="0"/>
              </a:rPr>
              <a:t>("country");</a:t>
            </a:r>
          </a:p>
          <a:p>
            <a:pPr marL="400050" lvl="1" indent="0" algn="just">
              <a:lnSpc>
                <a:spcPct val="80000"/>
              </a:lnSpc>
              <a:buNone/>
            </a:pPr>
            <a:r>
              <a:rPr lang="en-US" altLang="zh-TW" sz="2000" dirty="0">
                <a:latin typeface="Consolas" panose="020B0609020204030204" pitchFamily="49" charset="0"/>
              </a:rPr>
              <a:t>	</a:t>
            </a:r>
            <a:r>
              <a:rPr lang="en-US" altLang="zh-TW" sz="2000">
                <a:latin typeface="Consolas" panose="020B0609020204030204" pitchFamily="49" charset="0"/>
              </a:rPr>
              <a:t>	String city = (String) context</a:t>
            </a:r>
            <a:r>
              <a:rPr lang="en-US" altLang="zh-TW" sz="2000" dirty="0" err="1">
                <a:latin typeface="Consolas" panose="020B0609020204030204" pitchFamily="49" charset="0"/>
              </a:rPr>
              <a:t>.getAttribute</a:t>
            </a:r>
            <a:r>
              <a:rPr lang="en-US" altLang="zh-TW" sz="2000" dirty="0">
                <a:latin typeface="Consolas" panose="020B0609020204030204" pitchFamily="49" charset="0"/>
              </a:rPr>
              <a:t>("city");</a:t>
            </a:r>
          </a:p>
          <a:p>
            <a:pPr marL="400050" lvl="1" indent="0" algn="just">
              <a:lnSpc>
                <a:spcPct val="80000"/>
              </a:lnSpc>
              <a:buNone/>
            </a:pPr>
            <a:r>
              <a:rPr lang="en-US" altLang="zh-TW" sz="2000" dirty="0">
                <a:latin typeface="Consolas" panose="020B0609020204030204" pitchFamily="49" charset="0"/>
              </a:rPr>
              <a:t>	</a:t>
            </a:r>
            <a:r>
              <a:rPr lang="en-US" altLang="zh-TW" sz="2000">
                <a:latin typeface="Consolas" panose="020B0609020204030204" pitchFamily="49" charset="0"/>
              </a:rPr>
              <a:t>	int population = (int) context</a:t>
            </a:r>
            <a:r>
              <a:rPr lang="en-US" altLang="zh-TW" sz="2000" dirty="0" err="1">
                <a:latin typeface="Consolas" panose="020B0609020204030204" pitchFamily="49" charset="0"/>
              </a:rPr>
              <a:t>.getAttribute</a:t>
            </a:r>
            <a:r>
              <a:rPr lang="en-US" altLang="zh-TW" sz="2000" dirty="0">
                <a:latin typeface="Consolas" panose="020B0609020204030204" pitchFamily="49" charset="0"/>
              </a:rPr>
              <a:t>("population");</a:t>
            </a:r>
          </a:p>
          <a:p>
            <a:pPr marL="400050" lvl="1" indent="0" algn="just">
              <a:lnSpc>
                <a:spcPct val="80000"/>
              </a:lnSpc>
              <a:buNone/>
            </a:pPr>
            <a:r>
              <a:rPr lang="en-US" altLang="zh-TW" sz="2000" dirty="0">
                <a:latin typeface="Consolas" panose="020B0609020204030204" pitchFamily="49" charset="0"/>
              </a:rPr>
              <a:t>		</a:t>
            </a:r>
            <a:r>
              <a:rPr lang="en-US" altLang="zh-TW" sz="2000" dirty="0" err="1">
                <a:latin typeface="Consolas" panose="020B0609020204030204" pitchFamily="49" charset="0"/>
              </a:rPr>
              <a:t>System.out.println</a:t>
            </a:r>
            <a:r>
              <a:rPr lang="en-US" altLang="zh-TW" sz="2000" dirty="0">
                <a:latin typeface="Consolas" panose="020B0609020204030204" pitchFamily="49" charset="0"/>
              </a:rPr>
              <a:t>(country+","+city+","+population);</a:t>
            </a:r>
          </a:p>
          <a:p>
            <a:pPr marL="400050" lvl="1" indent="0" algn="just">
              <a:lnSpc>
                <a:spcPct val="80000"/>
              </a:lnSpc>
              <a:buNone/>
            </a:pPr>
            <a:r>
              <a:rPr lang="en-US" altLang="zh-TW" sz="2000" dirty="0">
                <a:latin typeface="Consolas" panose="020B0609020204030204" pitchFamily="49" charset="0"/>
              </a:rPr>
              <a:t>	}</a:t>
            </a:r>
            <a:endParaRPr lang="zh-TW" altLang="en-US" sz="2200" dirty="0">
              <a:latin typeface="Consolas" panose="020B0609020204030204" pitchFamily="49" charset="0"/>
            </a:endParaRPr>
          </a:p>
        </p:txBody>
      </p:sp>
    </p:spTree>
    <p:extLst>
      <p:ext uri="{BB962C8B-B14F-4D97-AF65-F5344CB8AC3E}">
        <p14:creationId xmlns:p14="http://schemas.microsoft.com/office/powerpoint/2010/main" val="83621337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E208C0-E806-498B-AB05-FDEEAE0FF1EC}"/>
              </a:ext>
            </a:extLst>
          </p:cNvPr>
          <p:cNvSpPr>
            <a:spLocks noGrp="1"/>
          </p:cNvSpPr>
          <p:nvPr>
            <p:ph type="ctrTitle"/>
          </p:nvPr>
        </p:nvSpPr>
        <p:spPr>
          <a:xfrm>
            <a:off x="-95702" y="2085653"/>
            <a:ext cx="10421229" cy="1982913"/>
          </a:xfrm>
        </p:spPr>
        <p:txBody>
          <a:bodyPr>
            <a:normAutofit/>
          </a:bodyPr>
          <a:lstStyle/>
          <a:p>
            <a:pPr algn="ctr"/>
            <a:r>
              <a:rPr lang="en-US" altLang="zh-TW" sz="5400"/>
              <a:t>Module 16</a:t>
            </a:r>
            <a:br>
              <a:rPr lang="en-US" altLang="zh-TW" sz="5400" dirty="0"/>
            </a:br>
            <a:r>
              <a:rPr lang="zh-TW" altLang="en-US" dirty="0"/>
              <a:t>建立</a:t>
            </a:r>
            <a:r>
              <a:rPr lang="en-US" altLang="zh-TW" dirty="0"/>
              <a:t>Filter</a:t>
            </a:r>
            <a:r>
              <a:rPr lang="zh-TW" altLang="en-US" dirty="0"/>
              <a:t>處理資料</a:t>
            </a:r>
            <a:endParaRPr lang="zh-TW" altLang="en-US" b="1" dirty="0"/>
          </a:p>
        </p:txBody>
      </p:sp>
    </p:spTree>
    <p:extLst>
      <p:ext uri="{BB962C8B-B14F-4D97-AF65-F5344CB8AC3E}">
        <p14:creationId xmlns:p14="http://schemas.microsoft.com/office/powerpoint/2010/main" val="186631355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6892</TotalTime>
  <Words>19029</Words>
  <Application>Microsoft Office PowerPoint</Application>
  <PresentationFormat>寬螢幕</PresentationFormat>
  <Paragraphs>2067</Paragraphs>
  <Slides>221</Slides>
  <Notes>9</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221</vt:i4>
      </vt:variant>
    </vt:vector>
  </HeadingPairs>
  <TitlesOfParts>
    <vt:vector size="230" baseType="lpstr">
      <vt:lpstr>微軟正黑體</vt:lpstr>
      <vt:lpstr>Arial</vt:lpstr>
      <vt:lpstr>Calibri</vt:lpstr>
      <vt:lpstr>Consolas</vt:lpstr>
      <vt:lpstr>Times New Roman</vt:lpstr>
      <vt:lpstr>Trebuchet MS</vt:lpstr>
      <vt:lpstr>Wingdings</vt:lpstr>
      <vt:lpstr>Wingdings 3</vt:lpstr>
      <vt:lpstr>多面向</vt:lpstr>
      <vt:lpstr>JavaEE Web元件開發(JSP Servlet)</vt:lpstr>
      <vt:lpstr>第一節 Java Web簡介</vt:lpstr>
      <vt:lpstr>Java Web(1)</vt:lpstr>
      <vt:lpstr>Java Web(2)</vt:lpstr>
      <vt:lpstr>Q:程式這麼多支，瀏覽器如何知道要執行哪一支? A:使用URI</vt:lpstr>
      <vt:lpstr>Q:前端怎麼跟後端溝通? A:使用HTTP通訊協定</vt:lpstr>
      <vt:lpstr>HTTP通訊協定</vt:lpstr>
      <vt:lpstr>GET、POST範例</vt:lpstr>
      <vt:lpstr>回來看這張圖…思考一個問題，JAVA怎麼讀取資訊?</vt:lpstr>
      <vt:lpstr>需要有個環境把資訊轉成JAVA物件</vt:lpstr>
      <vt:lpstr>最後…</vt:lpstr>
      <vt:lpstr>第二節 開發環境的安裝與設定</vt:lpstr>
      <vt:lpstr>2-1 動態網頁的基本開發環境簡介</vt:lpstr>
      <vt:lpstr>2-2 動態網頁設計環境的安裝與設定(1)</vt:lpstr>
      <vt:lpstr>2-2 動態網頁設計環境的安裝與設定(2)</vt:lpstr>
      <vt:lpstr>2-2 動態網頁設計環境的安裝與設定(3)</vt:lpstr>
      <vt:lpstr>2-2 動態網頁設計環境的安裝與設定(4)</vt:lpstr>
      <vt:lpstr>2-2 動態網頁設計環境的安裝與設定(5)</vt:lpstr>
      <vt:lpstr>2-2 動態網頁設計環境的安裝與設定(6)</vt:lpstr>
      <vt:lpstr>2-2 動態網頁設計環境的安裝與設定(7)</vt:lpstr>
      <vt:lpstr>2-2 動態網頁設計環境的安裝與設定(8)</vt:lpstr>
      <vt:lpstr>2-2 動態網頁設計環境的安裝與設定(9)</vt:lpstr>
      <vt:lpstr>2-2 動態網頁設計環境的安裝與設定(10)</vt:lpstr>
      <vt:lpstr>2-2 動態網頁設計環境的安裝與設定(10)</vt:lpstr>
      <vt:lpstr>2-2 動態網頁設計環境的安裝與設定(11)</vt:lpstr>
      <vt:lpstr>2-2 動態網頁設計環境的安裝與設定(12)</vt:lpstr>
      <vt:lpstr>第三節 Java伺服器元件開發基礎架構</vt:lpstr>
      <vt:lpstr>3-1 Web檔案目錄組織架構(1)</vt:lpstr>
      <vt:lpstr>3-1 Web檔案目錄組織架構(2)</vt:lpstr>
      <vt:lpstr>3-2 動態網頁JAVA Servlet開發與設計架構(1)</vt:lpstr>
      <vt:lpstr>3-2 動態網頁JAVA Servlet開發與設計架構(2)</vt:lpstr>
      <vt:lpstr>3-2 動態網頁JAVA Servlet開發與設計架構(3)</vt:lpstr>
      <vt:lpstr>3-2 動態網頁JAVA Servlet開發與設計架構(4)</vt:lpstr>
      <vt:lpstr>3-2 動態網頁JAVA Servlet開發與設計架構(5)</vt:lpstr>
      <vt:lpstr>3-2 動態網頁JAVA Servlet開發與設計架構(6)</vt:lpstr>
      <vt:lpstr>3-2 動態網頁JAVA Servlet開發與設計架構(7)</vt:lpstr>
      <vt:lpstr>3-2 動態網頁JAVA Servlet開發與設計架構(8)</vt:lpstr>
      <vt:lpstr>第四章 動態網頁請求與回應介紹</vt:lpstr>
      <vt:lpstr>4-1 動態網頁程式的請求與回應觀念(1)</vt:lpstr>
      <vt:lpstr>4-1 動態網頁程式的請求與回應觀念(2)</vt:lpstr>
      <vt:lpstr>4-1 動態網頁程式的請求與回應觀念(3)</vt:lpstr>
      <vt:lpstr>4-1 動態網頁程式的請求與回應觀念(4)</vt:lpstr>
      <vt:lpstr>4-1 動態網頁程式的請求與回應觀念(5)</vt:lpstr>
      <vt:lpstr>4-2 HttpServletRequest介面</vt:lpstr>
      <vt:lpstr>4-2 請求介面物件內建的方法(1)</vt:lpstr>
      <vt:lpstr>4-2 請求介面物件內建的方法(2)</vt:lpstr>
      <vt:lpstr>4-3 HttpServletResponse介面</vt:lpstr>
      <vt:lpstr>4-3 回應介面物件內建的方法(1)</vt:lpstr>
      <vt:lpstr>4-3 回應介面物件內建的方法(2)</vt:lpstr>
      <vt:lpstr>4-3 回應介面物件內建的方法(3)</vt:lpstr>
      <vt:lpstr>4-3 回應介面物件內建的方法(4)</vt:lpstr>
      <vt:lpstr>第五章 轉發物件與網頁重導</vt:lpstr>
      <vt:lpstr>5-1 RequestDispatcher(調派請求)介面介紹</vt:lpstr>
      <vt:lpstr>RequestDispatcher的forward()方法</vt:lpstr>
      <vt:lpstr>RequestDispatcher的include()方法</vt:lpstr>
      <vt:lpstr>forward()、include()方法範例(1)</vt:lpstr>
      <vt:lpstr>forward()、include()方法範例(2)</vt:lpstr>
      <vt:lpstr>forward()、include()方法範例(3)</vt:lpstr>
      <vt:lpstr>5-2 Redirect(重導)網頁方式介紹</vt:lpstr>
      <vt:lpstr>setRedirect()方法</vt:lpstr>
      <vt:lpstr>setHeader()方法的運用</vt:lpstr>
      <vt:lpstr>兩個方法的差異</vt:lpstr>
      <vt:lpstr>第六章 動態網頁程式基本應用 檔案上傳基礎</vt:lpstr>
      <vt:lpstr>6-1 Servlet File Upload(檔案上傳)簡介</vt:lpstr>
      <vt:lpstr>Part類別簡介</vt:lpstr>
      <vt:lpstr>web.xml的設置方式(1)</vt:lpstr>
      <vt:lpstr>web.xml的設置方式(2)</vt:lpstr>
      <vt:lpstr>6-2 File Upload單檔案上傳的建立方式(1)</vt:lpstr>
      <vt:lpstr>6-2 File Upload單檔案上傳的建立方式(2)</vt:lpstr>
      <vt:lpstr>6-2 File Upload單檔案上傳的建立方式(3)</vt:lpstr>
      <vt:lpstr>6-3 File Upload多檔案上傳的建立方式</vt:lpstr>
      <vt:lpstr>6-3 標註MultipartConfig設定方式</vt:lpstr>
      <vt:lpstr>第七章 共享資源機制 ServletConfig介面</vt:lpstr>
      <vt:lpstr>7-1 Servlet Configuration簡介</vt:lpstr>
      <vt:lpstr>7-2 ServletConfig介面與其建立方式</vt:lpstr>
      <vt:lpstr>7-2 ServletConfig介面與其建立方式</vt:lpstr>
      <vt:lpstr>7-2 ServletConfig介面與其建立方式</vt:lpstr>
      <vt:lpstr>7-3 Servlet自動載入</vt:lpstr>
      <vt:lpstr>Module 12 共享資源機制 ServletContext介面</vt:lpstr>
      <vt:lpstr>12-1 Web Application(網路應用系統)</vt:lpstr>
      <vt:lpstr>12-2 Web Application LifeCycle(生命週期)</vt:lpstr>
      <vt:lpstr>12-3 ServletContext介面與ServletContextListener介面</vt:lpstr>
      <vt:lpstr>12-3 ServletContext介面與ServletContextListener介面</vt:lpstr>
      <vt:lpstr>12-3 ServletContext介面與ServletContextListener介面</vt:lpstr>
      <vt:lpstr>Module 13 應用系統等級範圍的 初始參數讀取方式</vt:lpstr>
      <vt:lpstr>13-1 web.xml的設定</vt:lpstr>
      <vt:lpstr>12-2 實作ServletContextListener介面的類別</vt:lpstr>
      <vt:lpstr>13-2 讀取系統初始參數的方式</vt:lpstr>
      <vt:lpstr>Module 14 應用系統等級的 檔案資源讀取方式</vt:lpstr>
      <vt:lpstr>13-1 web.xml的設定</vt:lpstr>
      <vt:lpstr>13-2 實作ServletContextListener介面的類別</vt:lpstr>
      <vt:lpstr>13-2 讀取檔案資源的方式</vt:lpstr>
      <vt:lpstr>Module 15 應用系統等級範圍的 屬性讀寫方式</vt:lpstr>
      <vt:lpstr>14-1 設定儲存ServletContext物件屬性</vt:lpstr>
      <vt:lpstr>14-2 讀取儲存於ServletContext物件屬性</vt:lpstr>
      <vt:lpstr>14-3 移除儲存於ServletContext物件屬性</vt:lpstr>
      <vt:lpstr>【範例】應用系統等級範圍的屬性讀寫方式(1)</vt:lpstr>
      <vt:lpstr>【範例】應用系統等級範圍的屬性讀寫方式(2)</vt:lpstr>
      <vt:lpstr>Module 16 建立Filter處理資料</vt:lpstr>
      <vt:lpstr>PowerPoint 簡報</vt:lpstr>
      <vt:lpstr>16-2 FilterChain介面與FilterConfig介面</vt:lpstr>
      <vt:lpstr>14-3 實作Filter介面的類別(1)</vt:lpstr>
      <vt:lpstr>14-3 實作Filter介面的類別(2)</vt:lpstr>
      <vt:lpstr>14-3 實作Filter介面的類別(3)</vt:lpstr>
      <vt:lpstr>14-3 實作Filter介面的類別(4)</vt:lpstr>
      <vt:lpstr>Module 17 過濾客戶端使用特殊字元 建立的方式</vt:lpstr>
      <vt:lpstr>17-1 客戶端資料過濾概念</vt:lpstr>
      <vt:lpstr>17-2 特殊字元的種類與內容</vt:lpstr>
      <vt:lpstr>17-3 過濾客戶端特殊字元的建立方式</vt:lpstr>
      <vt:lpstr>Module 18 Session的管理</vt:lpstr>
      <vt:lpstr>18-1 Session管理方式</vt:lpstr>
      <vt:lpstr>18-2 HttpSession Interface與其實作方式(1)</vt:lpstr>
      <vt:lpstr>18-2 HttpSession Interface與其實作方式(2)</vt:lpstr>
      <vt:lpstr>18-2 HttpSession Interface與其實作方式(3)</vt:lpstr>
      <vt:lpstr>18-2 HttpSession Interface與其實作方式(3)</vt:lpstr>
      <vt:lpstr>18-3 Session Destroy(Session結束)的方式</vt:lpstr>
      <vt:lpstr>Module 19 Cookie的建立</vt:lpstr>
      <vt:lpstr>16-1 Cookie類別</vt:lpstr>
      <vt:lpstr>16-2 儲存與讀取Cookie的客戶端資訊(1)</vt:lpstr>
      <vt:lpstr>16-2 儲存與讀取Cookie的客戶端資訊(2)</vt:lpstr>
      <vt:lpstr>16-2 儲存與讀取Cookie的客戶端資訊(3)</vt:lpstr>
      <vt:lpstr>16-3 URL Rewriting(1)</vt:lpstr>
      <vt:lpstr>16-3 URL Rewriting(2)</vt:lpstr>
      <vt:lpstr>Module 20 動態網頁JSP基礎</vt:lpstr>
      <vt:lpstr>20-1 JSP動態網頁簡介與其執行流程(1)</vt:lpstr>
      <vt:lpstr>20-1 JSP動態網頁簡介與其執行流程(2)</vt:lpstr>
      <vt:lpstr>20-2 JSP動態網頁內的變數範圍</vt:lpstr>
      <vt:lpstr>20-3 JSP網頁隱含變數</vt:lpstr>
      <vt:lpstr>Module 21 JSP Scripting Elements 基礎設計</vt:lpstr>
      <vt:lpstr>JSP組成元素</vt:lpstr>
      <vt:lpstr>21-1 JSP註解</vt:lpstr>
      <vt:lpstr>21-2 JSP page指令(1)</vt:lpstr>
      <vt:lpstr>21-2 JSP page指令(2)</vt:lpstr>
      <vt:lpstr>21-3 JSP宣告、Scriptlet程式片段與表示式(1)</vt:lpstr>
      <vt:lpstr>21-3 JSP宣告、Scriptlet程式片段與表示式(2)</vt:lpstr>
      <vt:lpstr>21-3 JSP宣告、Scriptlet程式片段與表示式(3)</vt:lpstr>
      <vt:lpstr>Module 22 JSP Scripting Elements 進階設計</vt:lpstr>
      <vt:lpstr>22-1 描述語言元素載入套件的建立方式</vt:lpstr>
      <vt:lpstr>22-2 描述語言元素錯誤頁面的建立方式</vt:lpstr>
      <vt:lpstr>22-3 JSP include指令(1)</vt:lpstr>
      <vt:lpstr>22-3 JSP include指令(2)</vt:lpstr>
      <vt:lpstr>22-3 JSP include指令(3)</vt:lpstr>
      <vt:lpstr>Module 23 JavaBean Component元件</vt:lpstr>
      <vt:lpstr>23-1 JavaBean簡介</vt:lpstr>
      <vt:lpstr>22-2 JavaBean的運作方式</vt:lpstr>
      <vt:lpstr>23-2 實作JavaBean的類別</vt:lpstr>
      <vt:lpstr>Module 24 標準標籤基礎</vt:lpstr>
      <vt:lpstr>23-1 Standard Tags簡介</vt:lpstr>
      <vt:lpstr>23-2 Standard Tags的動作名稱</vt:lpstr>
      <vt:lpstr>23-2 setProperty、getProperty、useBean(1)</vt:lpstr>
      <vt:lpstr>23-2 setProperty、getProperty、useBean(2)</vt:lpstr>
      <vt:lpstr>23-2 setProperty、getProperty、useBean(3)</vt:lpstr>
      <vt:lpstr>23-2 setProperty、getProperty、useBean(4)</vt:lpstr>
      <vt:lpstr>Module 25 標準標籤應用</vt:lpstr>
      <vt:lpstr>24-1 標準標籤的使用方式</vt:lpstr>
      <vt:lpstr>24-2 標準標籤動作名稱的建立方式</vt:lpstr>
      <vt:lpstr>24-3 標準標籤購物車的建立方式</vt:lpstr>
      <vt:lpstr>Module 26 MVC架構開發</vt:lpstr>
      <vt:lpstr>26-1 Model</vt:lpstr>
      <vt:lpstr>26-2 View</vt:lpstr>
      <vt:lpstr>24-3 Controller</vt:lpstr>
      <vt:lpstr>MVC架構網路應用系統</vt:lpstr>
      <vt:lpstr>Module 27 JSP網頁資料庫基礎設計</vt:lpstr>
      <vt:lpstr>27-1 動態網頁資料庫開發簡介</vt:lpstr>
      <vt:lpstr>27-2 JSP網頁資料庫連結的方式</vt:lpstr>
      <vt:lpstr>27-3 進行資料庫的CRUD(1)</vt:lpstr>
      <vt:lpstr>27-3 進行資料庫的CRUD(2)</vt:lpstr>
      <vt:lpstr>27-3 進行資料庫的CRUD(3)</vt:lpstr>
      <vt:lpstr>Module 28 JSP網頁資料庫進階設計</vt:lpstr>
      <vt:lpstr>28-1 Connection Pool(連結池)</vt:lpstr>
      <vt:lpstr>28-2 JSP網頁資料庫使用JNDI連結的方式</vt:lpstr>
      <vt:lpstr>28-3 DataSource介面簡介</vt:lpstr>
      <vt:lpstr>Module 29 DataSource使用JNDI連結設計</vt:lpstr>
      <vt:lpstr>26-1 設定context.xml檔</vt:lpstr>
      <vt:lpstr>26-2 設定部署描述檔web.xml</vt:lpstr>
      <vt:lpstr>26-3 透過JNDI取得資料庫連結</vt:lpstr>
      <vt:lpstr>Module 30 EL運算式語言的基礎</vt:lpstr>
      <vt:lpstr>30-1 EL運算式語言簡介</vt:lpstr>
      <vt:lpstr>30-2 EL的保留字與運算子</vt:lpstr>
      <vt:lpstr>30-3 EL的屬性</vt:lpstr>
      <vt:lpstr>Module 31 EL屬性物件的種類及取得方式</vt:lpstr>
      <vt:lpstr>31-1 字串物件</vt:lpstr>
      <vt:lpstr>31-2 Map物件與陣列物件</vt:lpstr>
      <vt:lpstr>31-3 JavaBean物件</vt:lpstr>
      <vt:lpstr>Module 32 EL屬性物件的種類及取得方式</vt:lpstr>
      <vt:lpstr>32-1 Scope物件</vt:lpstr>
      <vt:lpstr>32-2 param物件</vt:lpstr>
      <vt:lpstr>32-3 cookie物件</vt:lpstr>
      <vt:lpstr>Module 33 JSTL標準標籤函式庫基礎</vt:lpstr>
      <vt:lpstr>33-1: JSTL標準標籤函式庫簡介</vt:lpstr>
      <vt:lpstr>33-2: JSTL標準標籤函式庫Library</vt:lpstr>
      <vt:lpstr>33-3: JSTL標準標籤函式庫資源 </vt:lpstr>
      <vt:lpstr>Module 34 JSTL標準標籤函式庫進階</vt:lpstr>
      <vt:lpstr>34-1: Custom Tag(自訂標籤)語法規則</vt:lpstr>
      <vt:lpstr>34-2: JSTL標準標籤函式庫環境設定</vt:lpstr>
      <vt:lpstr>34-3: 加入使用JSTL敘述</vt:lpstr>
      <vt:lpstr>Module 35 JSTL Core函式庫基本應用</vt:lpstr>
      <vt:lpstr>35-1: JSTLCore核心標籤庫標籤建立實作</vt:lpstr>
      <vt:lpstr>35-2: JSTL標準標籤函式庫環境設定(1)</vt:lpstr>
      <vt:lpstr>35-2: JSTL標準標籤函式庫環境設定(2)</vt:lpstr>
      <vt:lpstr>35-2: JSTL標準標籤函式庫環境設定(3)</vt:lpstr>
      <vt:lpstr>35-2: JSTL標準標籤函式庫環境設定(4)</vt:lpstr>
      <vt:lpstr>35-2: JSTL標準標籤函式庫環境設定(5)</vt:lpstr>
      <vt:lpstr>35-2: JSTL標準標籤函式庫環境設定(6)</vt:lpstr>
      <vt:lpstr>35-3: if標籤</vt:lpstr>
      <vt:lpstr>35-3: if標籤</vt:lpstr>
      <vt:lpstr>Module 36 JSTL Core函式庫進階應用</vt:lpstr>
      <vt:lpstr>36-1 choose、when及otherwise標籤(1)</vt:lpstr>
      <vt:lpstr>36-1 choose、when及otherwise標籤(2)</vt:lpstr>
      <vt:lpstr>36-2 forEach標籤(1)</vt:lpstr>
      <vt:lpstr>36-2 forEach標籤(2)</vt:lpstr>
      <vt:lpstr>34-3 forTokens標籤(1)</vt:lpstr>
      <vt:lpstr>34-3 forTokens標籤(2)</vt:lpstr>
      <vt:lpstr>4-2 Web Container容器</vt:lpstr>
      <vt:lpstr>4-3 動態網頁生命週期運作方式(1)</vt:lpstr>
      <vt:lpstr>4-3 動態網頁生命週期運作方式(2)</vt:lpstr>
      <vt:lpstr>4-3 動態網頁生命週期運作方式(3)</vt:lpstr>
      <vt:lpstr>4-3 動態網頁生命週期運作方式(4)</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JavaEE Web元件開發(JSP Servlet)</dc:title>
  <dc:creator>子敬 洪</dc:creator>
  <cp:lastModifiedBy>子敬</cp:lastModifiedBy>
  <cp:revision>295</cp:revision>
  <dcterms:created xsi:type="dcterms:W3CDTF">2020-10-21T05:52:30Z</dcterms:created>
  <dcterms:modified xsi:type="dcterms:W3CDTF">2021-03-18T12:32:32Z</dcterms:modified>
</cp:coreProperties>
</file>