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8355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9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3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01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7310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12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48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198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4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80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92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CA426F5-905B-49B2-87E1-ED612518A4E5}" type="datetimeFigureOut">
              <a:rPr lang="es-ES" smtClean="0"/>
              <a:t>16/01/2017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CCA3674-A9F2-49DA-917D-B1147A06185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01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Computación Cuántica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José Joaquín Arias Gómez-Calcerrada</a:t>
            </a:r>
          </a:p>
          <a:p>
            <a:r>
              <a:rPr lang="es-ES" dirty="0"/>
              <a:t>Enero 2017</a:t>
            </a:r>
          </a:p>
          <a:p>
            <a:r>
              <a:rPr lang="es-ES" dirty="0"/>
              <a:t>Modelos de Computación</a:t>
            </a:r>
          </a:p>
        </p:txBody>
      </p:sp>
    </p:spTree>
    <p:extLst>
      <p:ext uri="{BB962C8B-B14F-4D97-AF65-F5344CB8AC3E}">
        <p14:creationId xmlns:p14="http://schemas.microsoft.com/office/powerpoint/2010/main" val="16907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74833"/>
          </a:xfrm>
        </p:spPr>
        <p:txBody>
          <a:bodyPr>
            <a:normAutofit/>
          </a:bodyPr>
          <a:lstStyle/>
          <a:p>
            <a:r>
              <a:rPr lang="es-ES" dirty="0"/>
              <a:t>Introducción</a:t>
            </a:r>
          </a:p>
          <a:p>
            <a:r>
              <a:rPr lang="es-ES" dirty="0"/>
              <a:t>Definición de </a:t>
            </a:r>
            <a:r>
              <a:rPr lang="es-ES" dirty="0" err="1"/>
              <a:t>Qubit</a:t>
            </a:r>
            <a:endParaRPr lang="es-ES" dirty="0"/>
          </a:p>
          <a:p>
            <a:r>
              <a:rPr lang="es-ES" dirty="0"/>
              <a:t>Teorema de la no clonación</a:t>
            </a:r>
          </a:p>
          <a:p>
            <a:r>
              <a:rPr lang="es-ES" dirty="0"/>
              <a:t>Computador cuántico universal</a:t>
            </a:r>
          </a:p>
          <a:p>
            <a:r>
              <a:rPr lang="es-ES" dirty="0"/>
              <a:t>Búsqueda del período de una función y algoritmo de </a:t>
            </a:r>
            <a:r>
              <a:rPr lang="es-ES" dirty="0" err="1"/>
              <a:t>Shor</a:t>
            </a:r>
            <a:endParaRPr lang="es-ES" dirty="0"/>
          </a:p>
          <a:p>
            <a:r>
              <a:rPr lang="es-ES" dirty="0"/>
              <a:t>Relación de Computación cuántica con Máquinas de Turing: Máquina de Turing cuántica</a:t>
            </a:r>
          </a:p>
          <a:p>
            <a:r>
              <a:rPr lang="es-ES" dirty="0"/>
              <a:t>Definición de Q-</a:t>
            </a:r>
            <a:r>
              <a:rPr lang="es-ES" dirty="0" err="1"/>
              <a:t>computabilidad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926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2683" y="1421892"/>
            <a:ext cx="7729728" cy="1188720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2343" y="3068867"/>
            <a:ext cx="7729728" cy="3101983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dirty="0"/>
              <a:t>¿Cuánto ocupa un bit?</a:t>
            </a:r>
          </a:p>
          <a:p>
            <a:pPr marL="0" indent="0" algn="ctr">
              <a:buNone/>
            </a:pPr>
            <a:r>
              <a:rPr lang="es-ES" dirty="0"/>
              <a:t>¿Cuánta información es capaz de almacenar un bit?</a:t>
            </a:r>
          </a:p>
          <a:p>
            <a:pPr marL="0" indent="0" algn="ctr">
              <a:buNone/>
            </a:pPr>
            <a:r>
              <a:rPr lang="es-ES" dirty="0"/>
              <a:t>¿Qué hay del ruido?</a:t>
            </a:r>
          </a:p>
          <a:p>
            <a:pPr marL="0" indent="0" algn="ctr">
              <a:buNone/>
            </a:pPr>
            <a:r>
              <a:rPr lang="es-ES" dirty="0"/>
              <a:t>¿Es posible enviar información a través de un canal ruidoso?</a:t>
            </a:r>
          </a:p>
        </p:txBody>
      </p:sp>
    </p:spTree>
    <p:extLst>
      <p:ext uri="{BB962C8B-B14F-4D97-AF65-F5344CB8AC3E}">
        <p14:creationId xmlns:p14="http://schemas.microsoft.com/office/powerpoint/2010/main" val="408996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1663433"/>
            <a:ext cx="3328416" cy="353907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s-ES" dirty="0"/>
              <a:t>Definición de </a:t>
            </a:r>
            <a:r>
              <a:rPr lang="es-ES" dirty="0" err="1"/>
              <a:t>qubit</a:t>
            </a:r>
            <a:endParaRPr lang="es-E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un </a:t>
            </a:r>
            <a:r>
              <a:rPr lang="en-US" dirty="0" err="1"/>
              <a:t>punto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esfera</a:t>
            </a:r>
            <a:r>
              <a:rPr lang="en-US" dirty="0"/>
              <a:t> </a:t>
            </a:r>
            <a:r>
              <a:rPr lang="en-US" dirty="0" err="1"/>
              <a:t>unitaria</a:t>
            </a:r>
            <a:r>
              <a:rPr lang="en-US" dirty="0"/>
              <a:t> del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vectorial</a:t>
            </a:r>
            <a:r>
              <a:rPr lang="en-US" dirty="0"/>
              <a:t> </a:t>
            </a:r>
            <a:r>
              <a:rPr lang="es-ES" dirty="0"/>
              <a:t>C</a:t>
            </a:r>
            <a:r>
              <a:rPr lang="es-ES" i="1" baseline="30000" dirty="0"/>
              <a:t>2</a:t>
            </a:r>
            <a:r>
              <a:rPr lang="en-US" dirty="0"/>
              <a:t> .</a:t>
            </a:r>
          </a:p>
          <a:p>
            <a:pPr marL="0" indent="0">
              <a:buNone/>
            </a:pPr>
            <a:r>
              <a:rPr lang="en-US" dirty="0"/>
              <a:t>Un qubit </a:t>
            </a:r>
            <a:r>
              <a:rPr lang="en-US" dirty="0" err="1"/>
              <a:t>corresponde</a:t>
            </a:r>
            <a:r>
              <a:rPr lang="en-US" dirty="0"/>
              <a:t> a la </a:t>
            </a:r>
            <a:r>
              <a:rPr lang="en-US" dirty="0" err="1"/>
              <a:t>ecuación</a:t>
            </a:r>
            <a:r>
              <a:rPr lang="en-US" dirty="0"/>
              <a:t> </a:t>
            </a:r>
            <a:r>
              <a:rPr lang="es-ES" dirty="0"/>
              <a:t>x=x</a:t>
            </a:r>
            <a:r>
              <a:rPr lang="es-ES" baseline="-25000" dirty="0"/>
              <a:t>0</a:t>
            </a:r>
            <a:r>
              <a:rPr lang="es-ES" dirty="0"/>
              <a:t>|0&gt; + x</a:t>
            </a:r>
            <a:r>
              <a:rPr lang="es-ES" baseline="-25000" dirty="0"/>
              <a:t>1</a:t>
            </a:r>
            <a:r>
              <a:rPr lang="es-ES" dirty="0"/>
              <a:t>|1&gt;, con |x</a:t>
            </a:r>
            <a:r>
              <a:rPr lang="es-ES" baseline="-25000" dirty="0"/>
              <a:t>0</a:t>
            </a:r>
            <a:r>
              <a:rPr lang="es-ES" dirty="0"/>
              <a:t>|</a:t>
            </a:r>
            <a:r>
              <a:rPr lang="es-ES" baseline="30000" dirty="0"/>
              <a:t>2</a:t>
            </a:r>
            <a:r>
              <a:rPr lang="es-ES" dirty="0"/>
              <a:t>+|x</a:t>
            </a:r>
            <a:r>
              <a:rPr lang="es-ES" baseline="-25000" dirty="0"/>
              <a:t>1</a:t>
            </a:r>
            <a:r>
              <a:rPr lang="es-ES" dirty="0"/>
              <a:t>|</a:t>
            </a:r>
            <a:r>
              <a:rPr lang="es-ES" baseline="30000" dirty="0"/>
              <a:t>2</a:t>
            </a:r>
            <a:r>
              <a:rPr lang="es-ES" dirty="0"/>
              <a:t>=1.</a:t>
            </a:r>
          </a:p>
          <a:p>
            <a:pPr marL="0" indent="0">
              <a:buNone/>
            </a:pPr>
            <a:r>
              <a:rPr lang="en-US" dirty="0"/>
              <a:t>El </a:t>
            </a:r>
            <a:r>
              <a:rPr lang="en-US" dirty="0" err="1"/>
              <a:t>estado</a:t>
            </a:r>
            <a:r>
              <a:rPr lang="en-US" dirty="0"/>
              <a:t> </a:t>
            </a:r>
            <a:r>
              <a:rPr lang="es-ES" dirty="0"/>
              <a:t>-|Ψ&gt;  se puede representar como: -|Ψ&gt; = </a:t>
            </a:r>
            <a:r>
              <a:rPr lang="es-ES" dirty="0" err="1"/>
              <a:t>cos</a:t>
            </a:r>
            <a:r>
              <a:rPr lang="es-ES" dirty="0"/>
              <a:t>(θ/2)|0&gt; + </a:t>
            </a:r>
            <a:r>
              <a:rPr lang="es-ES" dirty="0" err="1"/>
              <a:t>e</a:t>
            </a:r>
            <a:r>
              <a:rPr lang="es-ES" baseline="30000" dirty="0" err="1"/>
              <a:t>iφ</a:t>
            </a:r>
            <a:r>
              <a:rPr lang="es-ES" dirty="0" err="1"/>
              <a:t>sin</a:t>
            </a:r>
            <a:r>
              <a:rPr lang="es-ES" dirty="0"/>
              <a:t>(θ/2)|1&gt;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743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Teorema de la no clonación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1136" y="2884229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Teorema: </a:t>
            </a:r>
            <a:r>
              <a:rPr lang="es-ES" dirty="0"/>
              <a:t>Un estado cuántico no conocido no puede ser clonado.</a:t>
            </a:r>
          </a:p>
          <a:p>
            <a:pPr marL="0" indent="0">
              <a:buNone/>
            </a:pPr>
            <a:r>
              <a:rPr lang="es-ES" b="1" dirty="0"/>
              <a:t>Demostración: </a:t>
            </a:r>
            <a:r>
              <a:rPr lang="es-ES" dirty="0"/>
              <a:t>Aplicar U de la forma que </a:t>
            </a:r>
            <a:r>
              <a:rPr lang="es-ES" dirty="0"/>
              <a:t>U(|a&gt; |0&gt;)=|a&gt; |a&gt;. Dado que U no depende de |a&gt;, U(|b&gt; |0&gt;)=|b&gt; |b&gt;.  Sin embargo, si tenemos un estado |c&gt; = (|a&gt; + |b&gt;)/√2 , entonces tendremos que U(|c&gt; |0&gt;)=(|a&gt;|a&gt; + |b&gt;|b&gt;)/√2, lo cual no es igual al esperado estado |c&gt; |c&gt;, luego la operación de clonación falla.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dirty="0"/>
              <a:t>Para clonar dos estados estos deben ser ortogonales, es decir, &lt;</a:t>
            </a:r>
            <a:r>
              <a:rPr lang="es-ES" dirty="0" err="1"/>
              <a:t>a|b</a:t>
            </a:r>
            <a:r>
              <a:rPr lang="es-ES" dirty="0"/>
              <a:t>&gt;=0.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6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Computador cuántico universal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</a:t>
            </a:r>
            <a:r>
              <a:rPr lang="es-ES" dirty="0" err="1"/>
              <a:t>qubit</a:t>
            </a:r>
            <a:r>
              <a:rPr lang="es-ES" dirty="0"/>
              <a:t> debe ser previamente preparado en un estado conocido |0&gt;.</a:t>
            </a:r>
          </a:p>
          <a:p>
            <a:r>
              <a:rPr lang="es-ES" dirty="0"/>
              <a:t>Cada </a:t>
            </a:r>
            <a:r>
              <a:rPr lang="es-ES" dirty="0" err="1"/>
              <a:t>qubit</a:t>
            </a:r>
            <a:r>
              <a:rPr lang="es-ES" dirty="0"/>
              <a:t> puede ser medido en la base {|0&gt;, |1&gt;}.</a:t>
            </a:r>
          </a:p>
          <a:p>
            <a:r>
              <a:rPr lang="es-ES" dirty="0"/>
              <a:t>Una puerta cuántica universal podrá tratar a cualquier conjunto predefinido de </a:t>
            </a:r>
            <a:r>
              <a:rPr lang="es-ES" dirty="0" err="1"/>
              <a:t>qubits</a:t>
            </a:r>
            <a:r>
              <a:rPr lang="es-ES" dirty="0"/>
              <a:t>.</a:t>
            </a:r>
          </a:p>
          <a:p>
            <a:r>
              <a:rPr lang="es-ES" dirty="0"/>
              <a:t>Los </a:t>
            </a:r>
            <a:r>
              <a:rPr lang="es-ES" dirty="0" err="1"/>
              <a:t>qubits</a:t>
            </a:r>
            <a:r>
              <a:rPr lang="es-ES" dirty="0"/>
              <a:t> no pueden evolucionar a estados más allá de sus predeterminados estados.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99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3" y="3377509"/>
            <a:ext cx="4671595" cy="2674487"/>
          </a:xfrm>
          <a:prstGeom prst="rect">
            <a:avLst/>
          </a:prstGeom>
        </p:spPr>
      </p:pic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479113"/>
            <a:ext cx="4671595" cy="157666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s-ES" sz="2400"/>
              <a:t>Búsqueda del período de una función y algoritmo de shor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110634" y="3428999"/>
            <a:ext cx="5285791" cy="30425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Sea </a:t>
            </a:r>
            <a:r>
              <a:rPr lang="en-US" dirty="0" err="1">
                <a:solidFill>
                  <a:srgbClr val="FFFFFF"/>
                </a:solidFill>
              </a:rPr>
              <a:t>una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función</a:t>
            </a:r>
            <a:r>
              <a:rPr lang="en-US" dirty="0">
                <a:solidFill>
                  <a:srgbClr val="FFFFFF"/>
                </a:solidFill>
              </a:rPr>
              <a:t> f(x) que sea </a:t>
            </a:r>
            <a:r>
              <a:rPr lang="en-US" dirty="0" err="1">
                <a:solidFill>
                  <a:srgbClr val="FFFFFF"/>
                </a:solidFill>
              </a:rPr>
              <a:t>periódica</a:t>
            </a:r>
            <a:r>
              <a:rPr lang="en-US" dirty="0">
                <a:solidFill>
                  <a:srgbClr val="FFFFFF"/>
                </a:solidFill>
              </a:rPr>
              <a:t> con </a:t>
            </a:r>
            <a:r>
              <a:rPr lang="en-US" dirty="0" err="1">
                <a:solidFill>
                  <a:srgbClr val="FFFFFF"/>
                </a:solidFill>
              </a:rPr>
              <a:t>período</a:t>
            </a:r>
            <a:r>
              <a:rPr lang="en-US" dirty="0">
                <a:solidFill>
                  <a:srgbClr val="FFFFFF"/>
                </a:solidFill>
              </a:rPr>
              <a:t> r. </a:t>
            </a:r>
            <a:r>
              <a:rPr lang="en-US" dirty="0" err="1">
                <a:solidFill>
                  <a:srgbClr val="FFFFFF"/>
                </a:solidFill>
              </a:rPr>
              <a:t>Asumiendo</a:t>
            </a:r>
            <a:r>
              <a:rPr lang="en-US" dirty="0">
                <a:solidFill>
                  <a:srgbClr val="FFFFFF"/>
                </a:solidFill>
              </a:rPr>
              <a:t> que a priori no se </a:t>
            </a:r>
            <a:r>
              <a:rPr lang="en-US" dirty="0" err="1">
                <a:solidFill>
                  <a:srgbClr val="FFFFFF"/>
                </a:solidFill>
              </a:rPr>
              <a:t>sabe</a:t>
            </a:r>
            <a:r>
              <a:rPr lang="en-US" dirty="0">
                <a:solidFill>
                  <a:srgbClr val="FFFFFF"/>
                </a:solidFill>
              </a:rPr>
              <a:t> el </a:t>
            </a:r>
            <a:r>
              <a:rPr lang="en-US" dirty="0" err="1">
                <a:solidFill>
                  <a:srgbClr val="FFFFFF"/>
                </a:solidFill>
              </a:rPr>
              <a:t>período</a:t>
            </a:r>
            <a:r>
              <a:rPr lang="en-US" dirty="0">
                <a:solidFill>
                  <a:srgbClr val="FFFFFF"/>
                </a:solidFill>
              </a:rPr>
              <a:t> de f(x), lo que </a:t>
            </a:r>
            <a:r>
              <a:rPr lang="en-US" dirty="0" err="1">
                <a:solidFill>
                  <a:srgbClr val="FFFFFF"/>
                </a:solidFill>
              </a:rPr>
              <a:t>podemos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hacer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un </a:t>
            </a:r>
            <a:r>
              <a:rPr lang="en-US" dirty="0" err="1">
                <a:solidFill>
                  <a:srgbClr val="FFFFFF"/>
                </a:solidFill>
              </a:rPr>
              <a:t>computador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clásico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calcular</a:t>
            </a:r>
            <a:r>
              <a:rPr lang="en-US" dirty="0">
                <a:solidFill>
                  <a:srgbClr val="FFFFFF"/>
                </a:solidFill>
              </a:rPr>
              <a:t> f(x) para </a:t>
            </a:r>
            <a:r>
              <a:rPr lang="en-US" dirty="0" err="1">
                <a:solidFill>
                  <a:srgbClr val="FFFFFF"/>
                </a:solidFill>
              </a:rPr>
              <a:t>los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valores</a:t>
            </a:r>
            <a:r>
              <a:rPr lang="en-US" dirty="0">
                <a:solidFill>
                  <a:srgbClr val="FFFFFF"/>
                </a:solidFill>
              </a:rPr>
              <a:t> de x y dares </a:t>
            </a:r>
            <a:r>
              <a:rPr lang="en-US" dirty="0" err="1">
                <a:solidFill>
                  <a:srgbClr val="FFFFFF"/>
                </a:solidFill>
              </a:rPr>
              <a:t>cuenta</a:t>
            </a:r>
            <a:r>
              <a:rPr lang="en-US" dirty="0">
                <a:solidFill>
                  <a:srgbClr val="FFFFFF"/>
                </a:solidFill>
              </a:rPr>
              <a:t> de </a:t>
            </a:r>
            <a:r>
              <a:rPr lang="en-US" dirty="0" err="1">
                <a:solidFill>
                  <a:srgbClr val="FFFFFF"/>
                </a:solidFill>
              </a:rPr>
              <a:t>cuándo</a:t>
            </a:r>
            <a:r>
              <a:rPr lang="en-US" dirty="0">
                <a:solidFill>
                  <a:srgbClr val="FFFFFF"/>
                </a:solidFill>
              </a:rPr>
              <a:t> se </a:t>
            </a:r>
            <a:r>
              <a:rPr lang="en-US" dirty="0" err="1">
                <a:solidFill>
                  <a:srgbClr val="FFFFFF"/>
                </a:solidFill>
              </a:rPr>
              <a:t>repite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dicha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función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r>
              <a:rPr lang="en-US" dirty="0" err="1">
                <a:solidFill>
                  <a:srgbClr val="FFFFFF"/>
                </a:solidFill>
              </a:rPr>
              <a:t>En</a:t>
            </a:r>
            <a:r>
              <a:rPr lang="en-US" dirty="0">
                <a:solidFill>
                  <a:srgbClr val="FFFFFF"/>
                </a:solidFill>
              </a:rPr>
              <a:t> un </a:t>
            </a:r>
            <a:r>
              <a:rPr lang="en-US" dirty="0" err="1">
                <a:solidFill>
                  <a:srgbClr val="FFFFFF"/>
                </a:solidFill>
              </a:rPr>
              <a:t>computador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cuántico</a:t>
            </a:r>
            <a:r>
              <a:rPr lang="en-US" dirty="0">
                <a:solidFill>
                  <a:srgbClr val="FFFFFF"/>
                </a:solidFill>
              </a:rPr>
              <a:t> la </a:t>
            </a:r>
            <a:r>
              <a:rPr lang="en-US" dirty="0" err="1">
                <a:solidFill>
                  <a:srgbClr val="FFFFFF"/>
                </a:solidFill>
              </a:rPr>
              <a:t>cosa</a:t>
            </a:r>
            <a:r>
              <a:rPr lang="en-US" dirty="0">
                <a:solidFill>
                  <a:srgbClr val="FFFFFF"/>
                </a:solidFill>
              </a:rPr>
              <a:t> cambia.</a:t>
            </a:r>
          </a:p>
        </p:txBody>
      </p:sp>
    </p:spTree>
    <p:extLst>
      <p:ext uri="{BB962C8B-B14F-4D97-AF65-F5344CB8AC3E}">
        <p14:creationId xmlns:p14="http://schemas.microsoft.com/office/powerpoint/2010/main" val="380689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8316" y="2743200"/>
            <a:ext cx="3622548" cy="2996827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2906589"/>
            <a:ext cx="3291840" cy="2670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62" y="2906589"/>
            <a:ext cx="2962656" cy="68141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s-ES" sz="2400"/>
              <a:t>Relación de computación cuántica con maquinas de Turing: máquina de Turing cuántica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21992" y="2638044"/>
            <a:ext cx="3631692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Composición de una máquina de Turing cuántica:</a:t>
            </a:r>
          </a:p>
          <a:p>
            <a:r>
              <a:rPr lang="es-ES" dirty="0"/>
              <a:t>Una cinta de memoria infinita, solo que cada elemento de ésta es un </a:t>
            </a:r>
            <a:r>
              <a:rPr lang="es-ES" dirty="0" err="1"/>
              <a:t>qubit</a:t>
            </a:r>
            <a:r>
              <a:rPr lang="es-ES" dirty="0"/>
              <a:t>.</a:t>
            </a:r>
          </a:p>
          <a:p>
            <a:r>
              <a:rPr lang="es-ES" dirty="0"/>
              <a:t>Un procesador infinito.</a:t>
            </a:r>
          </a:p>
          <a:p>
            <a:r>
              <a:rPr lang="es-ES" dirty="0"/>
              <a:t>Un cabezal.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70" y="3587999"/>
            <a:ext cx="3291840" cy="42631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47" y="4108924"/>
            <a:ext cx="2510904" cy="14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58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s-ES" dirty="0"/>
              <a:t>Definición de q-</a:t>
            </a:r>
            <a:r>
              <a:rPr lang="es-ES" dirty="0" err="1"/>
              <a:t>computabilidad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279" y="2638425"/>
            <a:ext cx="7059442" cy="310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2048228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55</TotalTime>
  <Words>474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Paquete</vt:lpstr>
      <vt:lpstr>Computación Cuántica</vt:lpstr>
      <vt:lpstr>Índice</vt:lpstr>
      <vt:lpstr>Introducción</vt:lpstr>
      <vt:lpstr>Definición de qubit</vt:lpstr>
      <vt:lpstr>Teorema de la no clonación</vt:lpstr>
      <vt:lpstr>Computador cuántico universal</vt:lpstr>
      <vt:lpstr>Búsqueda del período de una función y algoritmo de shor</vt:lpstr>
      <vt:lpstr>Relación de computación cuántica con maquinas de Turing: máquina de Turing cuántica</vt:lpstr>
      <vt:lpstr>Definición de q-computabilidad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Computación Cuántica</dc:title>
  <dc:creator>Joaquin Arias Gómez-Calcerrada</dc:creator>
  <cp:lastModifiedBy>Joaquin Arias Gómez-Calcerrada</cp:lastModifiedBy>
  <cp:revision>18</cp:revision>
  <dcterms:created xsi:type="dcterms:W3CDTF">2017-01-16T18:42:17Z</dcterms:created>
  <dcterms:modified xsi:type="dcterms:W3CDTF">2017-01-16T19:37:31Z</dcterms:modified>
</cp:coreProperties>
</file>