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9850"/>
  <p:notesSz cx="6858000" cy="9144000"/>
  <p:custDataLst>
    <p:tags r:id="rId8"/>
  </p:custDataLst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CDDE7"/>
    <a:srgbClr val="DAE5EA"/>
    <a:srgbClr val="DAE5EB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03" autoAdjust="0"/>
    <p:restoredTop sz="87285" autoAdjust="0"/>
  </p:normalViewPr>
  <p:slideViewPr>
    <p:cSldViewPr showGuides="1">
      <p:cViewPr>
        <p:scale>
          <a:sx n="65" d="100"/>
          <a:sy n="65" d="100"/>
        </p:scale>
        <p:origin x="472" y="792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Sprachwissenschaftler*innen finden die Wahl zum Jugendwort also meistens ziemlich...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43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8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9C2E3E9-74C5-4BA8-96B4-0798E9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, 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30E0540-8401-4306-9BF6-492F80888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4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524BA3A-5E5B-4B9E-872F-9D551BF90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5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B84DD4AE-7842-411B-B7CF-80BB2ECD2D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744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n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F3492897-1306-4B56-ABBF-BECC42C3FC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5EF241F-A27F-4745-A9E0-F1A18E6D5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6859166-82E3-4ADA-A7AC-E590A723D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4CE321-A941-4440-9880-327F96B66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E4C94B29-D663-4D46-BC85-1EE4E8715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4050" y="1088384"/>
            <a:ext cx="415845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F7C652DC-A5C6-48EB-A305-6D10BD956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D8BA4BA-FB64-43C5-A66D-4FDB44EE8E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932BE4D-D3DC-4293-B6F8-AD2578029F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5578" y="1088384"/>
            <a:ext cx="3996929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6CA70A77-A6F0-4164-8C3A-0A11A527FA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239" y="1088384"/>
            <a:ext cx="4000268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DCD8515B-3FAA-49D1-9325-FCE6A6E2CA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3" userDrawn="1">
          <p15:clr>
            <a:srgbClr val="FBAE40"/>
          </p15:clr>
        </p15:guide>
        <p15:guide id="2" pos="289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8BF9FAA4-D548-4161-842B-AA7FC87A0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7107210-3CE2-4AF7-87A5-802B65D92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CC4D937-7F2F-4AE2-8EDF-C7E85BCB2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050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77365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4458767"/>
            <a:ext cx="5773656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(Text 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68318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390926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72BC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43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achlog.de/tag/jugendwort-des-jah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6.png"/><Relationship Id="rId5" Type="http://schemas.microsoft.com/office/2007/relationships/media" Target="../media/media3.mp4"/><Relationship Id="rId10" Type="http://schemas.openxmlformats.org/officeDocument/2006/relationships/image" Target="../media/image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BAED4-9DB3-4AA9-B294-B78EDEB5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278" y="2268082"/>
            <a:ext cx="4662137" cy="1070009"/>
          </a:xfrm>
        </p:spPr>
        <p:txBody>
          <a:bodyPr/>
          <a:lstStyle/>
          <a:p>
            <a:r>
              <a:rPr lang="de-DE" dirty="0"/>
              <a:t>Papatastischer Exkurs: </a:t>
            </a:r>
            <a:r>
              <a:rPr lang="de-DE" i="1" dirty="0"/>
              <a:t>Cringe, digga!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9DC02B59-BC9C-4015-BE1A-A1DF878B8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Hartmann</a:t>
            </a:r>
          </a:p>
          <a:p>
            <a:r>
              <a:rPr lang="de-DE" sz="1350" dirty="0"/>
              <a:t>hartmast@hhu.de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07ADE8-D21D-49C8-A8EF-429717DC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4278" y="4447133"/>
            <a:ext cx="5179209" cy="274182"/>
          </a:xfrm>
        </p:spPr>
        <p:txBody>
          <a:bodyPr/>
          <a:lstStyle/>
          <a:p>
            <a:r>
              <a:rPr lang="de-DE" dirty="0"/>
              <a:t>Bildmaterial, soweit nicht anders angegeben: </a:t>
            </a:r>
          </a:p>
          <a:p>
            <a:r>
              <a:rPr lang="de-DE" dirty="0"/>
              <a:t>Pixabay/Unsplash, CC0 </a:t>
            </a:r>
          </a:p>
        </p:txBody>
      </p:sp>
      <p:sp>
        <p:nvSpPr>
          <p:cNvPr id="5" name="Untertitel 7">
            <a:extLst>
              <a:ext uri="{FF2B5EF4-FFF2-40B4-BE49-F238E27FC236}">
                <a16:creationId xmlns:a16="http://schemas.microsoft.com/office/drawing/2014/main" id="{9DC02B59-BC9C-4015-BE1A-A1DF878B866F}"/>
              </a:ext>
            </a:extLst>
          </p:cNvPr>
          <p:cNvSpPr txBox="1">
            <a:spLocks/>
          </p:cNvSpPr>
          <p:nvPr/>
        </p:nvSpPr>
        <p:spPr>
          <a:xfrm>
            <a:off x="3654279" y="1350789"/>
            <a:ext cx="4401108" cy="604640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Einführung in die Semantik und Pragmatik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B35D3-6A91-4D45-A9F3-25391D40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4" y="4375125"/>
            <a:ext cx="1349648" cy="473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54BF-6E54-E047-9DEC-58B9487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Jugendwort des Jahres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FE27A-0496-7C4D-B77D-C64562F7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Bild: Kritzolina - Eigenes Werk, CC BY-SA 4.0, https://commons.wikimedia.org/w/index.php?curid=79946546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AB4B1-F0B9-AA4F-BB16-86BF3F21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9E32-88EB-A247-B22B-E4D6E2D42B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567656"/>
            <a:ext cx="5634626" cy="3311525"/>
          </a:xfrm>
        </p:spPr>
        <p:txBody>
          <a:bodyPr/>
          <a:lstStyle/>
          <a:p>
            <a:pPr marL="0" indent="0" algn="ctr">
              <a:buNone/>
            </a:pPr>
            <a:r>
              <a:rPr lang="en-DE"/>
              <a:t>"</a:t>
            </a:r>
            <a:r>
              <a:rPr lang="en-GB">
                <a:effectLst/>
              </a:rPr>
              <a:t>Das Jugendwort des Jahres ist </a:t>
            </a:r>
            <a:r>
              <a:rPr lang="en-GB" i="1">
                <a:effectLst/>
              </a:rPr>
              <a:t>i bims</a:t>
            </a:r>
            <a:r>
              <a:rPr lang="en-GB">
                <a:effectLst/>
              </a:rPr>
              <a:t>, was in der Logik des Wettbewerbs nur folgerichtig ist, weil es weder ein Wort ist, noch von Jugendlichen verwendet wird."</a:t>
            </a:r>
          </a:p>
          <a:p>
            <a:pPr marL="0" indent="0" algn="ctr">
              <a:buNone/>
            </a:pPr>
            <a:endParaRPr lang="en-GB"/>
          </a:p>
          <a:p>
            <a:pPr marL="0" indent="0" algn="ctr">
              <a:buNone/>
            </a:pPr>
            <a:r>
              <a:rPr lang="en-GB" sz="1400">
                <a:effectLst/>
              </a:rPr>
              <a:t>(Anatol Stefanowitsch zum Jugendwort des Jahres 2017)</a:t>
            </a:r>
          </a:p>
          <a:p>
            <a:pPr marL="0" indent="0" algn="ctr">
              <a:buNone/>
            </a:pPr>
            <a:endParaRPr lang="en-GB"/>
          </a:p>
          <a:p>
            <a:pPr marL="0" indent="0" algn="ctr">
              <a:buNone/>
            </a:pPr>
            <a:r>
              <a:rPr lang="en-GB" sz="1400">
                <a:effectLst/>
                <a:hlinkClick r:id="rId3"/>
              </a:rPr>
              <a:t>http://www.sprachlog.de/tag/jugendwort-des-jahres/</a:t>
            </a:r>
            <a:endParaRPr lang="en-GB" sz="140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627873-956C-CD40-BF1D-AB35A9395E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F9B49-6237-F746-B005-CC7B1D2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b="12572"/>
          <a:stretch/>
        </p:blipFill>
        <p:spPr bwMode="auto">
          <a:xfrm>
            <a:off x="6588224" y="1260267"/>
            <a:ext cx="1838646" cy="26307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7FC-8558-254E-8394-2585D85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BC22-C99D-804D-91A8-DBF96F52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5AA19-6B9A-F94A-8829-A8C74D3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4AA2A-FD66-2740-AE4F-F85779165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7F793-4BF2-1D4F-829D-D1040F4172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ringe" descr="cringe">
            <a:hlinkClick r:id="" action="ppaction://media"/>
            <a:extLst>
              <a:ext uri="{FF2B5EF4-FFF2-40B4-BE49-F238E27FC236}">
                <a16:creationId xmlns:a16="http://schemas.microsoft.com/office/drawing/2014/main" id="{7A9A0880-81AE-854E-9DEE-2156564937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5" y="47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99AD-1935-A547-B1C9-BE868E0C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Jugendwort des Jahres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69C16-14DA-CC4A-B078-CED0CB4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7FF6D-93A9-3748-A168-673E95F8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429D2-FDE0-3146-8DB8-63D598B4A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Wortwahlaktion (und Marketing-Aktion) des Langenscheidt-Verlags in Anlehnung an andere Wortwahlen</a:t>
            </a:r>
          </a:p>
          <a:p>
            <a:endParaRPr lang="en-DE"/>
          </a:p>
          <a:p>
            <a:r>
              <a:rPr lang="en-DE"/>
              <a:t>aus linguistischer Sicht etwas zweifelhaft, weil gerade in den ersten Jahren kaum sprachgebrauchsbasiert</a:t>
            </a:r>
          </a:p>
          <a:p>
            <a:endParaRPr lang="en-DE"/>
          </a:p>
          <a:p>
            <a:r>
              <a:rPr lang="en-DE"/>
              <a:t>seit kurzem sind jedoch immerhin echte Jugendliche am Auswahlprozess beteiligt 🤯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187AD-6C3C-F442-9F03-39911428DE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41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DE29-B68B-E84C-8673-B3126974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Jugendwörter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9991-7128-C243-A13A-3AC21514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63CC-D2CF-AF44-A876-81FD7762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F6EB2-20B2-AA49-A9C5-70EF7C55FE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3111E-3C32-D04C-84B4-A996E4A564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Was sagen uns Jugendwörter über Semantik/Pragmatik?</a:t>
            </a:r>
          </a:p>
        </p:txBody>
      </p:sp>
      <p:pic>
        <p:nvPicPr>
          <p:cNvPr id="7" name="cringe" descr="cringe">
            <a:hlinkClick r:id="" action="ppaction://media"/>
            <a:extLst>
              <a:ext uri="{FF2B5EF4-FFF2-40B4-BE49-F238E27FC236}">
                <a16:creationId xmlns:a16="http://schemas.microsoft.com/office/drawing/2014/main" id="{8A9AEDA0-EA59-F94F-B496-59DF18BA4F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0"/>
          <a:srcRect l="34233" r="35842"/>
          <a:stretch/>
        </p:blipFill>
        <p:spPr>
          <a:xfrm>
            <a:off x="1039288" y="2286893"/>
            <a:ext cx="1254074" cy="2357314"/>
          </a:xfrm>
          <a:prstGeom prst="rect">
            <a:avLst/>
          </a:prstGeom>
        </p:spPr>
      </p:pic>
      <p:pic>
        <p:nvPicPr>
          <p:cNvPr id="8" name="sus" descr="sus">
            <a:hlinkClick r:id="" action="ppaction://media"/>
            <a:extLst>
              <a:ext uri="{FF2B5EF4-FFF2-40B4-BE49-F238E27FC236}">
                <a16:creationId xmlns:a16="http://schemas.microsoft.com/office/drawing/2014/main" id="{16C886C1-1578-234A-B837-C91F533B1A4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1"/>
          <a:srcRect l="34986" r="34302"/>
          <a:stretch/>
        </p:blipFill>
        <p:spPr>
          <a:xfrm>
            <a:off x="2835164" y="2286893"/>
            <a:ext cx="1287076" cy="2357314"/>
          </a:xfrm>
          <a:prstGeom prst="rect">
            <a:avLst/>
          </a:prstGeom>
        </p:spPr>
      </p:pic>
      <p:pic>
        <p:nvPicPr>
          <p:cNvPr id="9" name="sheesh" descr="sheesh">
            <a:hlinkClick r:id="" action="ppaction://media"/>
            <a:extLst>
              <a:ext uri="{FF2B5EF4-FFF2-40B4-BE49-F238E27FC236}">
                <a16:creationId xmlns:a16="http://schemas.microsoft.com/office/drawing/2014/main" id="{4D68E96D-8436-8A49-915A-21D0F131D8CC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2"/>
          <a:srcRect l="34951" r="35124"/>
          <a:stretch/>
        </p:blipFill>
        <p:spPr>
          <a:xfrm>
            <a:off x="4664042" y="2286893"/>
            <a:ext cx="1254074" cy="2357315"/>
          </a:xfrm>
          <a:prstGeom prst="rect">
            <a:avLst/>
          </a:prstGeom>
        </p:spPr>
      </p:pic>
      <p:pic>
        <p:nvPicPr>
          <p:cNvPr id="10" name="papatastisch" descr="papatastisch">
            <a:hlinkClick r:id="" action="ppaction://media"/>
            <a:extLst>
              <a:ext uri="{FF2B5EF4-FFF2-40B4-BE49-F238E27FC236}">
                <a16:creationId xmlns:a16="http://schemas.microsoft.com/office/drawing/2014/main" id="{5FC834E3-8898-1D4C-936A-3BD1C3DAF7DF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3"/>
          <a:srcRect l="34951" r="34337"/>
          <a:stretch/>
        </p:blipFill>
        <p:spPr>
          <a:xfrm>
            <a:off x="6459919" y="2286893"/>
            <a:ext cx="1287076" cy="23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20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2"/>
                            </p:stCondLst>
                            <p:childTnLst>
                              <p:par>
                                <p:cTn id="14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220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34"/>
                            </p:stCondLst>
                            <p:childTnLst>
                              <p:par>
                                <p:cTn id="27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20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67"/>
                            </p:stCondLst>
                            <p:childTnLst>
                              <p:par>
                                <p:cTn id="40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220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2"/>
                            </p:stCondLst>
                            <p:childTnLst>
                              <p:par>
                                <p:cTn id="53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5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CHECK" val="0"/>
  <p:tag name="TAG_BACKING_FORM_KEY" val="329512-u:\lehre\2020 sose pragmatik\präsentationen\pragmatik_02_was ist pragmatik.pptx"/>
  <p:tag name="ARTICULATE_PRESENTER_VERSION" val="8"/>
  <p:tag name="ARTICULATE_SLIDE_COUNT" val="2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009_NEU.potx" id="{C18E6C2C-E01B-41BB-B9EA-3EAB85604C93}" vid="{F281C1DA-7DA9-478C-8E22-53CA79ADD4C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HHU_PowerPoint_Vorlage</Template>
  <TotalTime>13263</TotalTime>
  <Words>185</Words>
  <Application>Microsoft Macintosh PowerPoint</Application>
  <PresentationFormat>Custom</PresentationFormat>
  <Paragraphs>28</Paragraphs>
  <Slides>5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 2</vt:lpstr>
      <vt:lpstr>HHU_PPT_Vorlage</vt:lpstr>
      <vt:lpstr>Papatastischer Exkurs: Cringe, digga!</vt:lpstr>
      <vt:lpstr>Jugendwort des Jahres</vt:lpstr>
      <vt:lpstr>PowerPoint Presentation</vt:lpstr>
      <vt:lpstr>Jugendwort des Jahres</vt:lpstr>
      <vt:lpstr>Jugendwörter 2021</vt:lpstr>
    </vt:vector>
  </TitlesOfParts>
  <Company>Philosophische Fakultaet HHUD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BVM 1b / BBM 1b Semantik</dc:title>
  <dc:creator>Windows-Benutzer</dc:creator>
  <cp:lastModifiedBy>Stefan Hartmann</cp:lastModifiedBy>
  <cp:revision>1340</cp:revision>
  <dcterms:created xsi:type="dcterms:W3CDTF">2019-10-24T08:42:22Z</dcterms:created>
  <dcterms:modified xsi:type="dcterms:W3CDTF">2021-10-25T10:02:25Z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Semantik_06_Merkmalsemantik</vt:lpwstr>
  </property>
  <property fmtid="{D5CDD505-2E9C-101B-9397-08002B2CF9AE}" pid="4" name="ArticulateProjectVersion">
    <vt:lpwstr>8</vt:lpwstr>
  </property>
  <property fmtid="{D5CDD505-2E9C-101B-9397-08002B2CF9AE}" pid="5" name="ArticulateGUID">
    <vt:lpwstr>FE1F1DBC-B25B-41BF-B5FB-15F3951D8003</vt:lpwstr>
  </property>
  <property fmtid="{D5CDD505-2E9C-101B-9397-08002B2CF9AE}" pid="6" name="ArticulateProjectFull">
    <vt:lpwstr>U:\Lehre\2020 SoSe Pragmatik\Präsentationen\Pragmatik_02_Was ist Pragmatik.ppta</vt:lpwstr>
  </property>
</Properties>
</file>