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725" r:id="rId2"/>
  </p:sldMasterIdLst>
  <p:notesMasterIdLst>
    <p:notesMasterId r:id="rId70"/>
  </p:notesMasterIdLst>
  <p:sldIdLst>
    <p:sldId id="256" r:id="rId3"/>
    <p:sldId id="312" r:id="rId4"/>
    <p:sldId id="317" r:id="rId5"/>
    <p:sldId id="318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19" r:id="rId14"/>
    <p:sldId id="327" r:id="rId15"/>
    <p:sldId id="275" r:id="rId16"/>
    <p:sldId id="276" r:id="rId17"/>
    <p:sldId id="293" r:id="rId18"/>
    <p:sldId id="266" r:id="rId19"/>
    <p:sldId id="267" r:id="rId20"/>
    <p:sldId id="331" r:id="rId21"/>
    <p:sldId id="295" r:id="rId22"/>
    <p:sldId id="298" r:id="rId23"/>
    <p:sldId id="332" r:id="rId24"/>
    <p:sldId id="288" r:id="rId25"/>
    <p:sldId id="328" r:id="rId26"/>
    <p:sldId id="284" r:id="rId27"/>
    <p:sldId id="329" r:id="rId28"/>
    <p:sldId id="334" r:id="rId29"/>
    <p:sldId id="259" r:id="rId30"/>
    <p:sldId id="257" r:id="rId31"/>
    <p:sldId id="261" r:id="rId32"/>
    <p:sldId id="356" r:id="rId33"/>
    <p:sldId id="352" r:id="rId34"/>
    <p:sldId id="353" r:id="rId35"/>
    <p:sldId id="354" r:id="rId36"/>
    <p:sldId id="355" r:id="rId37"/>
    <p:sldId id="302" r:id="rId38"/>
    <p:sldId id="305" r:id="rId39"/>
    <p:sldId id="297" r:id="rId40"/>
    <p:sldId id="299" r:id="rId41"/>
    <p:sldId id="300" r:id="rId42"/>
    <p:sldId id="301" r:id="rId43"/>
    <p:sldId id="304" r:id="rId44"/>
    <p:sldId id="306" r:id="rId45"/>
    <p:sldId id="308" r:id="rId46"/>
    <p:sldId id="309" r:id="rId47"/>
    <p:sldId id="270" r:id="rId48"/>
    <p:sldId id="310" r:id="rId49"/>
    <p:sldId id="313" r:id="rId50"/>
    <p:sldId id="335" r:id="rId51"/>
    <p:sldId id="303" r:id="rId52"/>
    <p:sldId id="337" r:id="rId53"/>
    <p:sldId id="338" r:id="rId54"/>
    <p:sldId id="339" r:id="rId55"/>
    <p:sldId id="340" r:id="rId56"/>
    <p:sldId id="341" r:id="rId57"/>
    <p:sldId id="343" r:id="rId58"/>
    <p:sldId id="344" r:id="rId59"/>
    <p:sldId id="345" r:id="rId60"/>
    <p:sldId id="346" r:id="rId61"/>
    <p:sldId id="342" r:id="rId62"/>
    <p:sldId id="347" r:id="rId63"/>
    <p:sldId id="348" r:id="rId64"/>
    <p:sldId id="349" r:id="rId65"/>
    <p:sldId id="350" r:id="rId66"/>
    <p:sldId id="351" r:id="rId67"/>
    <p:sldId id="315" r:id="rId68"/>
    <p:sldId id="279" r:id="rId69"/>
  </p:sldIdLst>
  <p:sldSz cx="9144000" cy="5149850"/>
  <p:notesSz cx="6858000" cy="9144000"/>
  <p:defaultTextStyle>
    <a:defPPr>
      <a:defRPr lang="de-DE"/>
    </a:defPPr>
    <a:lvl1pPr marL="0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1pPr>
    <a:lvl2pPr marL="343037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2pPr>
    <a:lvl3pPr marL="686074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3pPr>
    <a:lvl4pPr marL="1029111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4pPr>
    <a:lvl5pPr marL="1372149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5pPr>
    <a:lvl6pPr marL="1715186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6pPr>
    <a:lvl7pPr marL="2058223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7pPr>
    <a:lvl8pPr marL="2401260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8pPr>
    <a:lvl9pPr marL="2744297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AB3"/>
    <a:srgbClr val="FF0030"/>
    <a:srgbClr val="DD875A"/>
    <a:srgbClr val="CCDDE7"/>
    <a:srgbClr val="DAE5EA"/>
    <a:srgbClr val="DAE5EB"/>
    <a:srgbClr val="B6C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6" autoAdjust="0"/>
    <p:restoredTop sz="90290" autoAdjust="0"/>
  </p:normalViewPr>
  <p:slideViewPr>
    <p:cSldViewPr showGuides="1">
      <p:cViewPr varScale="1">
        <p:scale>
          <a:sx n="106" d="100"/>
          <a:sy n="106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-93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2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4EA47C3-D6D1-45C7-B7EF-A1183D105D1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olienbildplatzhalter 7">
            <a:extLst>
              <a:ext uri="{FF2B5EF4-FFF2-40B4-BE49-F238E27FC236}">
                <a16:creationId xmlns:a16="http://schemas.microsoft.com/office/drawing/2014/main" id="{B136A2F5-BC7E-47DC-9ED9-95EE5B00A2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0" name="Notizenplatzhalter 9">
            <a:extLst>
              <a:ext uri="{FF2B5EF4-FFF2-40B4-BE49-F238E27FC236}">
                <a16:creationId xmlns:a16="http://schemas.microsoft.com/office/drawing/2014/main" id="{16E3EB76-4D08-4C50-98FE-43C6F5867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3969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3037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6074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9111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2149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5186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8223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1260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4297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1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" y="468313"/>
            <a:ext cx="6488113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links: Prädikation, rechts: Kommentierung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3678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" y="468313"/>
            <a:ext cx="6488113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vgl. auch WXDY-Konstruktion: Was machst du mit dem Messer?!?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1311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Deutscher Hauptsatz: normalerweise SVO-Stellung</a:t>
            </a:r>
            <a:r>
              <a:rPr lang="de-DE" baseline="0"/>
              <a:t> - aber...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2F843-3D3D-4773-8BC9-8ABDF58A273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341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Hier werden quasi Alternativen aufgemacht: Das Akzentuierte wird gewissermaßen als Alternative zu etwas anderem betrachtet, z.B. Eva hat eine Katze, Adam hat einen Hund.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2F843-3D3D-4773-8BC9-8ABDF58A2738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02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das Antezedens, das näher am Pro-Wort steht, ist stärker aktiviert – deshalb gehen wir i.d.R. davon aus, dass sich das Pro-Wort darauf bezieht.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2F843-3D3D-4773-8BC9-8ABDF58A2738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49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8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Präsupposition: das,</a:t>
            </a:r>
            <a:r>
              <a:rPr lang="de-DE" baseline="0"/>
              <a:t> was Sprecher beim Hörer als Wissen voraussetzt; Assertion: das, was als neuer Inhalt vorgebracht wird.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2F843-3D3D-4773-8BC9-8ABDF58A2738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078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freies Topik: Topikalisierungsformel im Vorvorfeld des Hauptsatzes. Cleft-Satz besteht aus einem sog. Kopulasatz, an den ein Relativsatz angeschlossen ist. Beim Cleft-Satz ist es der Nebensatz, der den Kommentar zu dem Topik liefert,das im Hauptsatz besonders herausgestellt wird. Pseudocleft-Satz: warum Pseudo? Auch hier wird ein Kopula-Hauptsatz verwendet – "das waren Bonbons" – der hier aber den Kommentar realisiert.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2F843-3D3D-4773-8BC9-8ABDF58A2738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514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" y="468313"/>
            <a:ext cx="6488113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epistemisch, von gr. </a:t>
            </a:r>
            <a:r>
              <a:rPr lang="el-GR"/>
              <a:t>ἐπιστήμη</a:t>
            </a:r>
            <a:r>
              <a:rPr lang="de-DE"/>
              <a:t> 'Erkenntnis, Wissen, Wissenschaft'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423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" y="468313"/>
            <a:ext cx="6488113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Ergänzungsfragen: typische W-Fragen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314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" y="468313"/>
            <a:ext cx="6488113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Ergänzungsfragen: typische W-Fragen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27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" y="468313"/>
            <a:ext cx="6488113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I-Prinzip besagt, dass </a:t>
            </a:r>
            <a:r>
              <a:rPr lang="en-GB" sz="1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Gebrauch von allgemeinen, unspezifischen Ausdrücken (z.B. Milch) die Implikatur einer spezifischeren Interpretation hat, die der stereotypisch erwartbaren Interpretation im gegebenen Kontext entspricht (Finkbeiner 2015: 56)</a:t>
            </a:r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784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" y="468313"/>
            <a:ext cx="6488113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Ergänzungsfragen: typische W-Fragen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1159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" y="468313"/>
            <a:ext cx="6488113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Ergänzungsfragen: typische W-Fragen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0884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62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" y="468313"/>
            <a:ext cx="6488113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97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" y="468313"/>
            <a:ext cx="6488113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60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"morphologische Regeln, die Diminution, Augmentation, Zärtlichkeit oder Abwertung ausdrücken und die im Blick auf eine morphosyntakt. Eigenschaft transparent</a:t>
            </a:r>
            <a:r>
              <a:rPr lang="en-US" baseline="0"/>
              <a:t> sind</a:t>
            </a:r>
            <a:r>
              <a:rPr lang="en-US"/>
              <a:t>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r>
              <a:rPr lang="en-US" sz="1400"/>
              <a:t>frz. </a:t>
            </a:r>
            <a:r>
              <a:rPr lang="en-US" sz="1400" i="1"/>
              <a:t>-eau – </a:t>
            </a:r>
            <a:r>
              <a:rPr lang="en-US" sz="1400"/>
              <a:t>nicht transparent für morphologische Eigenschaften der Basis, z.B. Genus:</a:t>
            </a:r>
          </a:p>
          <a:p>
            <a:endParaRPr lang="en-US" sz="1400"/>
          </a:p>
          <a:p>
            <a:r>
              <a:rPr lang="en-US" sz="1400" i="1"/>
              <a:t>souris </a:t>
            </a:r>
            <a:r>
              <a:rPr lang="en-US" sz="1400"/>
              <a:t>(fem.)</a:t>
            </a:r>
            <a:r>
              <a:rPr lang="en-US" sz="1400" i="1"/>
              <a:t> </a:t>
            </a:r>
            <a:r>
              <a:rPr lang="en-US" sz="1400"/>
              <a:t>'Maus' </a:t>
            </a:r>
            <a:r>
              <a:rPr lang="en-US" sz="1400">
                <a:sym typeface="Wingdings"/>
              </a:rPr>
              <a:t> </a:t>
            </a:r>
            <a:r>
              <a:rPr lang="en-US" sz="1400" i="1">
                <a:sym typeface="Wingdings"/>
              </a:rPr>
              <a:t>souriceau </a:t>
            </a:r>
            <a:r>
              <a:rPr lang="en-US" sz="1400">
                <a:sym typeface="Wingdings"/>
              </a:rPr>
              <a:t>(mask.)</a:t>
            </a:r>
            <a:r>
              <a:rPr lang="en-US" sz="1400" i="1">
                <a:sym typeface="Wingdings"/>
              </a:rPr>
              <a:t> </a:t>
            </a:r>
            <a:r>
              <a:rPr lang="en-US" sz="1400">
                <a:sym typeface="Wingdings"/>
              </a:rPr>
              <a:t>'kleine Maus'</a:t>
            </a:r>
            <a:endParaRPr lang="en-US" sz="1400" i="1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2F843-3D3D-4773-8BC9-8ABDF58A27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7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"morphologische Regeln, die Diminution, Augmentation, Zärtlichkeit oder Abwertung ausdrücken und die im Blick auf eine morphosyntakt. Eigenschaft transparent</a:t>
            </a:r>
            <a:r>
              <a:rPr lang="en-US" baseline="0"/>
              <a:t> sind</a:t>
            </a:r>
            <a:r>
              <a:rPr lang="en-US"/>
              <a:t>"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2F843-3D3D-4773-8BC9-8ABDF58A27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418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ähnlich bei weil, vgl. auch engl. while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2F843-3D3D-4773-8BC9-8ABDF58A273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20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" y="468313"/>
            <a:ext cx="6488113" cy="365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Metapher ZENTRALE KATEGORIENZUGEHÖRIGKEIT IST GRÖSSE verbindet 'groß' mit 'prototypisch' und 'klein' mit 'nicht prototypisch' – Metapher SOZIALE GRUPPEN SIND FAMILIEN indes verbindet 'Kind' mit 'Mitglied' und erklärt daher, warum Diminutive manchmal auch gerade für prototypische Mitglieder verwendet werden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83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-ito vs. -</a:t>
            </a:r>
            <a:r>
              <a:rPr lang="de-DE"/>
              <a:t>ón, -azo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2F843-3D3D-4773-8BC9-8ABDF58A273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90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ABCBAD4-CDF6-43FE-8861-A06D0882730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43762DC1-C2FD-42CE-AFEB-715EE62A1F3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76098270-8824-46AE-A5C5-CD99A62A1C4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Holder 3">
              <a:extLst>
                <a:ext uri="{FF2B5EF4-FFF2-40B4-BE49-F238E27FC236}">
                  <a16:creationId xmlns:a16="http://schemas.microsoft.com/office/drawing/2014/main" id="{3299EB9C-AF93-46B9-874F-99C450B3EDD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9E7234BE-B4D1-49DA-A717-D084E338DDBA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8" name="Grafik 6">
            <a:extLst>
              <a:ext uri="{FF2B5EF4-FFF2-40B4-BE49-F238E27FC236}">
                <a16:creationId xmlns:a16="http://schemas.microsoft.com/office/drawing/2014/main" id="{4A50CB4E-A2BD-42A4-89AF-00FBAF42ED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5C16EB5-4461-4758-A5F1-9FCFC409D904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4F2F414-99B5-4842-AE69-123A75660DF4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AE2AF92-0F47-4975-97EE-AD59D0F4352B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9DDEE01-97C2-45BB-8AA5-588FD5885C5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 dirty="0"/>
            </a:p>
          </p:txBody>
        </p:sp>
      </p:grpSp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B9C2E3E9-74C5-4BA8-96B4-0798E93E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2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Untertitel, gross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FE84D2-D951-43C8-81B8-BCF2BCBCC3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030E0540-8401-4306-9BF6-492F808884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24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41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B557236-B6F1-4EF1-92AD-262453792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D9B5E02-9A16-49B4-9355-BE71C0D665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3617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B1E48B2-9056-46C9-8170-057A7DDAE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C9A547D-69C2-4513-9E4D-7F7C15B98C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524BA3A-5E5B-4B9E-872F-9D551BF90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5" y="1088384"/>
            <a:ext cx="3942556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B84DD4AE-7842-411B-B7CF-80BB2ECD2D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0744" y="1088384"/>
            <a:ext cx="3942556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7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n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F3492897-1306-4B56-ABBF-BECC42C3FC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643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0C6EB1C-18E9-44D2-B97A-2055909E56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B5EF241F-A27F-4745-A9E0-F1A18E6D5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28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 userDrawn="1">
          <p15:clr>
            <a:srgbClr val="FBAE40"/>
          </p15:clr>
        </p15:guide>
        <p15:guide id="2" pos="379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4ED614B-D2A2-4F44-8C55-EA89904996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78E908BC-1AEE-469A-8B07-24C581B6328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6859166-82E3-4ADA-A7AC-E590A723DE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278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961" userDrawn="1">
          <p15:clr>
            <a:srgbClr val="FBAE40"/>
          </p15:clr>
        </p15:guide>
        <p15:guide id="3" pos="208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FDB2AAA-C98E-4D27-9188-E7E5DBFF09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5823B8EE-EC69-45B2-BAC9-1BCA4FBF1E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0510EC-0518-429F-B934-724E542AEE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2C5C7A3E-AD9D-494E-9656-60D17A2D3D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69609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BE7D15-C3F6-44ED-81D4-5CA3DF139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225A19B-F9D6-496E-93F0-23086F37CD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6D4CE321-A941-4440-9880-327F96B667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03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A8B718B6-0A12-456A-A2B2-DDCE96D85C32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>
              <a:extLst>
                <a:ext uri="{FF2B5EF4-FFF2-40B4-BE49-F238E27FC236}">
                  <a16:creationId xmlns:a16="http://schemas.microsoft.com/office/drawing/2014/main" id="{AA03ADD9-BB66-4FBA-AA38-A477A97E7E8A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483C21C1-427D-47E5-8D0D-E9E03790F6E3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Holder 3">
              <a:extLst>
                <a:ext uri="{FF2B5EF4-FFF2-40B4-BE49-F238E27FC236}">
                  <a16:creationId xmlns:a16="http://schemas.microsoft.com/office/drawing/2014/main" id="{E224A6C7-1F26-4748-BB34-5F7E18EFB33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23939B8-98AC-4295-9C3F-D06AC0E2B265}"/>
              </a:ext>
            </a:extLst>
          </p:cNvPr>
          <p:cNvCxnSpPr>
            <a:cxnSpLocks/>
          </p:cNvCxnSpPr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6C751C-C99C-4A88-ADDD-C33FB6EC8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E4C94B29-D663-4D46-BC85-1EE4E8715F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4050" y="1088384"/>
            <a:ext cx="415845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68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D03C39F-F4DA-4E33-9C12-0C07D46B74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5337AD4-58C4-4CD3-B6EE-0320BEF61A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F7C652DC-A5C6-48EB-A305-6D10BD956A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375443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76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91EEF65-5B2F-4153-B72A-8188920387E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7F2B589E-3839-4C3B-92E1-F293A76DB3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8DC76EE0-F751-40CD-B7DB-DC698896789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Holder 3">
              <a:extLst>
                <a:ext uri="{FF2B5EF4-FFF2-40B4-BE49-F238E27FC236}">
                  <a16:creationId xmlns:a16="http://schemas.microsoft.com/office/drawing/2014/main" id="{5DFAD467-705A-4EBF-B0CD-82975D99AB5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9BE50D6-D2EF-43B9-8437-C5253F74EA60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10922-9553-44D5-BDEF-C5DFD31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8AC3E5BE-9275-472F-AEB2-C4DA849B9A5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A45B3C2-1CA4-47B2-9CD9-00EEF9D615AF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243C064-66AF-4F89-A61C-8EAA80446B16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E875C2F-2AC0-45DD-9626-129486821205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F1F040A-4C25-4A9B-91CF-4997C0E3FA2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</p:spTree>
    <p:extLst>
      <p:ext uri="{BB962C8B-B14F-4D97-AF65-F5344CB8AC3E}">
        <p14:creationId xmlns:p14="http://schemas.microsoft.com/office/powerpoint/2010/main" val="3075076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ADE6869-998B-4809-AE43-C38E35BE8AA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B574367-BB34-447D-A233-6E083CBE55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DFAE767-5641-4D3F-9095-84DF276507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D8BA4BA-FB64-43C5-A66D-4FDB44EE8E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5" y="1088384"/>
            <a:ext cx="375443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897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0" userDrawn="1">
          <p15:clr>
            <a:srgbClr val="FBAE40"/>
          </p15:clr>
        </p15:guide>
        <p15:guide id="2" pos="432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376B4C5-BE86-46E2-BB73-C84DD0D0A2B1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554B3AC1-FDFF-4DC3-9DC6-81F70D7AA0BB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77DD96AE-1808-4743-8DCB-608D8DC68352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Holder 3">
              <a:extLst>
                <a:ext uri="{FF2B5EF4-FFF2-40B4-BE49-F238E27FC236}">
                  <a16:creationId xmlns:a16="http://schemas.microsoft.com/office/drawing/2014/main" id="{DA1288D7-3EDD-4960-BA1A-AED8C420D13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A6B4FCA-16D8-4C61-9911-C6EBBA2E9614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73DDC7-C42E-4F39-AF1D-5C1BA1202CB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8E86CCD-5F3A-4D32-9430-6A5FA2D999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0932BE4D-D3DC-4293-B6F8-AD2578029F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25578" y="1088384"/>
            <a:ext cx="3996929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grpSp>
        <p:nvGrpSpPr>
          <p:cNvPr id="43" name="Grafik 9">
            <a:extLst>
              <a:ext uri="{FF2B5EF4-FFF2-40B4-BE49-F238E27FC236}">
                <a16:creationId xmlns:a16="http://schemas.microsoft.com/office/drawing/2014/main" id="{C91C6619-4CF7-49A7-802B-6AF7FF4914DA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>
              <a:extLst>
                <a:ext uri="{FF2B5EF4-FFF2-40B4-BE49-F238E27FC236}">
                  <a16:creationId xmlns:a16="http://schemas.microsoft.com/office/drawing/2014/main" id="{455B36EC-528F-4E97-93BF-21959E6FD9B9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91D309B1-63F8-4AB2-8EB2-1CAEF4C839A6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A36242A3-7F74-4857-8FF1-ADD22CCD327C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373027A2-4C51-4E71-A123-42FB987BF2B4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A909C168-98E6-4FA2-8D75-923A389A4E9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9A3716B3-558A-427F-BA0B-829497FC888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F8470D77-D85D-4975-9A60-9CE2E8808B2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BCF37C2F-5134-4162-BE90-58DA31D2F78C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80B310A5-C7B4-461B-A746-BE06FBD16D5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41295C12-5E33-43EE-8872-7957A8D8536C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0" name="Grafik 9">
              <a:extLst>
                <a:ext uri="{FF2B5EF4-FFF2-40B4-BE49-F238E27FC236}">
                  <a16:creationId xmlns:a16="http://schemas.microsoft.com/office/drawing/2014/main" id="{3A5FF387-F0B6-477E-998D-234DECE1DB1B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FE518397-1522-4A04-B6ED-00F9007F357A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10063F5E-0004-4BCF-97BF-1F768B2194CF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1A6F300E-3CC4-4B75-80D8-A919F613F4A3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2" name="Grafik 9">
              <a:extLst>
                <a:ext uri="{FF2B5EF4-FFF2-40B4-BE49-F238E27FC236}">
                  <a16:creationId xmlns:a16="http://schemas.microsoft.com/office/drawing/2014/main" id="{04AC514E-52CF-4856-ADD0-332C339C4D48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546461AE-92FF-428D-A949-FB0BA0C40486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E965C189-A801-452A-859F-28368D6503E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6B42D9CC-533D-471D-AE03-C7814754949F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1CA820B0-ACB2-443B-BBD2-E5DA3D05A48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958C57C2-4634-4F2D-AAFF-837FFB064E0F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60" name="Grafik 9">
              <a:extLst>
                <a:ext uri="{FF2B5EF4-FFF2-40B4-BE49-F238E27FC236}">
                  <a16:creationId xmlns:a16="http://schemas.microsoft.com/office/drawing/2014/main" id="{FD7A4790-53F8-44AD-B4D7-867D12B3CFB1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360B4408-9AA2-45E3-BA56-27796B0DA924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A4F7D52C-F51B-4EFD-812F-B2EE83A760E2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EC28B88-2DCA-403B-A59C-F6B806C02DBB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8EA9E0D8-953E-4386-A47D-85043DF818F8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7148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BB2739F-531B-406E-B9AE-7F5955A4C086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10BD749C-F32D-4FA0-8B2F-E4376F4459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bk object 18">
              <a:extLst>
                <a:ext uri="{FF2B5EF4-FFF2-40B4-BE49-F238E27FC236}">
                  <a16:creationId xmlns:a16="http://schemas.microsoft.com/office/drawing/2014/main" id="{75AD1741-5FE5-4A33-9577-F1F4588F6C9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Holder 3">
              <a:extLst>
                <a:ext uri="{FF2B5EF4-FFF2-40B4-BE49-F238E27FC236}">
                  <a16:creationId xmlns:a16="http://schemas.microsoft.com/office/drawing/2014/main" id="{BF81CE3E-1239-4D0D-8337-4AABB0EB94B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79038B0-AD42-42B7-8D15-303CEBA1DC4C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464C44-AFA3-4DC5-AA03-2798F14ED87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691ED2-3E52-4E4A-9F7C-C8A1129667C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>
            <a:extLst>
              <a:ext uri="{FF2B5EF4-FFF2-40B4-BE49-F238E27FC236}">
                <a16:creationId xmlns:a16="http://schemas.microsoft.com/office/drawing/2014/main" id="{7826728D-0439-4A76-A6FC-AAE7B4BDFA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6CA70A77-A6F0-4164-8C3A-0A11A527FA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2239" y="1088384"/>
            <a:ext cx="4000268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grpSp>
        <p:nvGrpSpPr>
          <p:cNvPr id="43" name="Grafik 9">
            <a:extLst>
              <a:ext uri="{FF2B5EF4-FFF2-40B4-BE49-F238E27FC236}">
                <a16:creationId xmlns:a16="http://schemas.microsoft.com/office/drawing/2014/main" id="{076F09CB-2CC2-4309-BDB1-67804947A214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>
              <a:extLst>
                <a:ext uri="{FF2B5EF4-FFF2-40B4-BE49-F238E27FC236}">
                  <a16:creationId xmlns:a16="http://schemas.microsoft.com/office/drawing/2014/main" id="{AE4D5FB2-1354-4A1C-9AC6-94BA47AFA657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FE59B463-359E-41D0-BD04-1F9F20933BC7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0FB2DBB2-6B23-44DE-BAFF-BA7815BDA3A9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0F2E9D98-4AD9-4DB8-99C6-0DF7955D45BD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D351D8E0-4F29-4BBF-9D49-14AAEB93E919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4" name="Freihandform: Form 73">
                <a:extLst>
                  <a:ext uri="{FF2B5EF4-FFF2-40B4-BE49-F238E27FC236}">
                    <a16:creationId xmlns:a16="http://schemas.microsoft.com/office/drawing/2014/main" id="{DCB72BFE-8B60-40AD-87F8-487863D43F75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5" name="Freihandform: Form 74">
                <a:extLst>
                  <a:ext uri="{FF2B5EF4-FFF2-40B4-BE49-F238E27FC236}">
                    <a16:creationId xmlns:a16="http://schemas.microsoft.com/office/drawing/2014/main" id="{52E0BA5A-CC65-4BB8-81BB-4CB15A4D8CF1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359051EF-44DD-407B-AE1C-A76EDF0E837C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C0514696-52F1-48B2-96C8-A3E4798980DC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E0DDF57D-AA32-45B9-BDC9-86A24A39DB9E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1" name="Grafik 9">
              <a:extLst>
                <a:ext uri="{FF2B5EF4-FFF2-40B4-BE49-F238E27FC236}">
                  <a16:creationId xmlns:a16="http://schemas.microsoft.com/office/drawing/2014/main" id="{E7679A7C-9589-4CF8-9F8D-7E3A97D84278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C32EB792-112B-4098-B905-0403E3AB3D3B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2364557F-298E-4BF1-8A6D-06EF159C2726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9C8A17D1-D5DE-42B7-8090-E7E649D8A805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3" name="Grafik 9">
              <a:extLst>
                <a:ext uri="{FF2B5EF4-FFF2-40B4-BE49-F238E27FC236}">
                  <a16:creationId xmlns:a16="http://schemas.microsoft.com/office/drawing/2014/main" id="{36D757E1-23B8-4B97-B880-F711EC0DB08D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E1960764-ED10-4D2C-88D0-696068264BC5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E6C9C067-792C-4C17-A5B3-D48C1665DD24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960872F2-485E-4F8B-8FCC-FC63006E79D3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4E07D7C9-0535-4673-8091-4F17D0B62650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9B0B4093-9FAE-4FEC-9671-D0091528BD5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61" name="Grafik 9">
              <a:extLst>
                <a:ext uri="{FF2B5EF4-FFF2-40B4-BE49-F238E27FC236}">
                  <a16:creationId xmlns:a16="http://schemas.microsoft.com/office/drawing/2014/main" id="{D5D00B8F-439D-4A9C-AC31-D90D9CFAFF16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A0B59116-9AC3-488B-B418-57F05127DD42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ED6E8E7E-1035-4870-8608-70848BB2B703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0A256F68-56C7-4D5B-BCCD-3A6858B05732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4EEEE710-875E-4346-9F6D-CFFB3EF72B3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88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71" userDrawn="1">
          <p15:clr>
            <a:srgbClr val="FBAE40"/>
          </p15:clr>
        </p15:guide>
        <p15:guide id="2" orient="horz" pos="153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3C81B-6C39-4BD5-9BF9-8617341D801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15B8044-0142-42E8-8428-B098000CEB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DCD8515B-3FAA-49D1-9325-FCE6A6E2CA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2697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3" userDrawn="1">
          <p15:clr>
            <a:srgbClr val="FBAE40"/>
          </p15:clr>
        </p15:guide>
        <p15:guide id="2" pos="289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021923-B745-4638-A634-E1DA375F90E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7556F71-EDA3-472E-9372-CE0F4A69672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1ADC803-A245-408E-AB12-EC54C19B510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8BF9FAA4-D548-4161-842B-AA7FC87A01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6764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10" userDrawn="1">
          <p15:clr>
            <a:srgbClr val="FBAE40"/>
          </p15:clr>
        </p15:guide>
        <p15:guide id="3" pos="3850" userDrawn="1">
          <p15:clr>
            <a:srgbClr val="FBAE40"/>
          </p15:clr>
        </p15:guide>
        <p15:guide id="4" pos="3884" userDrawn="1">
          <p15:clr>
            <a:srgbClr val="FBAE40"/>
          </p15:clr>
        </p15:guide>
        <p15:guide id="5" pos="187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40F789-6719-4203-8D60-D2478F65170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C7107210-3CE2-4AF7-87A5-802B65D926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0941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9" userDrawn="1">
          <p15:clr>
            <a:srgbClr val="FBAE40"/>
          </p15:clr>
        </p15:guide>
        <p15:guide id="2" orient="horz" pos="2014" userDrawn="1">
          <p15:clr>
            <a:srgbClr val="FBAE40"/>
          </p15:clr>
        </p15:guide>
        <p15:guide id="3" pos="2863" userDrawn="1">
          <p15:clr>
            <a:srgbClr val="FBAE40"/>
          </p15:clr>
        </p15:guide>
        <p15:guide id="4" pos="2897" userDrawn="1">
          <p15:clr>
            <a:srgbClr val="FBAE40"/>
          </p15:clr>
        </p15:guide>
        <p15:guide id="5" pos="1928" userDrawn="1">
          <p15:clr>
            <a:srgbClr val="FBAE40"/>
          </p15:clr>
        </p15:guide>
        <p15:guide id="6" pos="1894" userDrawn="1">
          <p15:clr>
            <a:srgbClr val="FBAE40"/>
          </p15:clr>
        </p15:guide>
        <p15:guide id="7" pos="958" userDrawn="1">
          <p15:clr>
            <a:srgbClr val="FBAE40"/>
          </p15:clr>
        </p15:guide>
        <p15:guide id="8" pos="924" userDrawn="1">
          <p15:clr>
            <a:srgbClr val="FBAE40"/>
          </p15:clr>
        </p15:guide>
        <p15:guide id="9" pos="4309" userDrawn="1">
          <p15:clr>
            <a:srgbClr val="FBAE40"/>
          </p15:clr>
        </p15:guide>
        <p15:guide id="10" pos="434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0CC4D937-7F2F-4AE2-8EDF-C7E85BCB25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274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377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928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4F2D883D-86A1-4B38-BBBC-81F258AD3664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A0B87E1F-4D99-4450-9167-085B1ECC6BB2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29147ACE-4C7A-4AC3-A60F-A813EE08D57E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3187F65C-802F-454B-B4D7-B16EEF26A6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grpSp>
        <p:nvGrpSpPr>
          <p:cNvPr id="42" name="Grafik 9">
            <a:extLst>
              <a:ext uri="{FF2B5EF4-FFF2-40B4-BE49-F238E27FC236}">
                <a16:creationId xmlns:a16="http://schemas.microsoft.com/office/drawing/2014/main" id="{4667E34A-CC7E-4835-9AC5-FE237F81C03D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>
              <a:extLst>
                <a:ext uri="{FF2B5EF4-FFF2-40B4-BE49-F238E27FC236}">
                  <a16:creationId xmlns:a16="http://schemas.microsoft.com/office/drawing/2014/main" id="{626385F0-EFB3-4177-8D2F-2F9907091087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6808F36E-77C0-40F5-86F8-7030FC5D0DFD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46CD7CF4-F97B-47E8-A3F8-5B4275184858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5C9615FD-3950-4AAF-91D1-B7E0D1523EB1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6D61BCB8-A392-44BE-9B58-0C8894F2C6E3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5651F35B-CB90-42B4-A471-984346A049EA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8CE6B607-72CF-4173-94CC-C59F836899D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500087AB-383E-4624-A927-873B03065E80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22AA03D7-3F03-4C4F-A0C9-836B56272C8C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908EC93F-835E-4D0F-A675-2F99EC043AA5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7" name="Grafik 9">
              <a:extLst>
                <a:ext uri="{FF2B5EF4-FFF2-40B4-BE49-F238E27FC236}">
                  <a16:creationId xmlns:a16="http://schemas.microsoft.com/office/drawing/2014/main" id="{2CEF44ED-A72E-4351-9881-F8B58E7CA517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38C57ED4-5249-44F6-A846-8A50E1B0A8AE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A3174859-C1AB-4E2C-AD75-5F35D1D33C1A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2C5BCA75-4F93-46B4-878A-E68AC698764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9" name="Grafik 9">
              <a:extLst>
                <a:ext uri="{FF2B5EF4-FFF2-40B4-BE49-F238E27FC236}">
                  <a16:creationId xmlns:a16="http://schemas.microsoft.com/office/drawing/2014/main" id="{BCECBBC6-DE4D-4DC8-8D21-F5528013426A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BCE4B876-F0A5-4F73-BBFF-C3F17D7B5C7A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5E2AB3D-28C9-4DA2-9CAC-58EAE4EB09DB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CDA3BF75-3E56-4B78-B7D6-F84532C639D5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33376168-99F8-4715-AF4C-8EE786D54481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EC324BE3-07EF-4C6E-9A11-992391FDED69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7" name="Grafik 9">
              <a:extLst>
                <a:ext uri="{FF2B5EF4-FFF2-40B4-BE49-F238E27FC236}">
                  <a16:creationId xmlns:a16="http://schemas.microsoft.com/office/drawing/2014/main" id="{2E5DE4CB-903E-4460-9F03-DE6427A3C0A8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4D50118-5ACB-41E0-AC63-9E2D51DEF863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8E08ECA6-CD33-45EB-90A7-60C724D72EE4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4E5B9455-EFA6-4E2C-ADFA-01DEA81D9373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E6E39BDF-EF42-4AB6-B762-15EEF4205FD7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26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319C61-FBE7-466D-8041-BA328224720B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27" name="bk object 18">
              <a:extLst>
                <a:ext uri="{FF2B5EF4-FFF2-40B4-BE49-F238E27FC236}">
                  <a16:creationId xmlns:a16="http://schemas.microsoft.com/office/drawing/2014/main" id="{6943C0CE-1EA2-499D-ACFC-7FAE777D4885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C64DCA2F-E670-44CF-8CCD-A8817BCDFE08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Holder 3">
              <a:extLst>
                <a:ext uri="{FF2B5EF4-FFF2-40B4-BE49-F238E27FC236}">
                  <a16:creationId xmlns:a16="http://schemas.microsoft.com/office/drawing/2014/main" id="{39C16D6C-600C-4A10-95E4-95BF4999FC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10922-9553-44D5-BDEF-C5DFD31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018F5287-7D90-4427-B223-AB51C34FB46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949CBA05-EE3B-40FD-B566-67D594E41B9E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73274AB8-A508-4076-9FF6-7AE09BB7827C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0060672-D990-46D3-A86C-D3F5FB08D442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7FB0B066-EC76-4017-ACF3-B5105457A38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</p:spTree>
    <p:extLst>
      <p:ext uri="{BB962C8B-B14F-4D97-AF65-F5344CB8AC3E}">
        <p14:creationId xmlns:p14="http://schemas.microsoft.com/office/powerpoint/2010/main" val="11673539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90C208C-E187-483E-A849-994740CF4EB9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EE0396FA-425F-4EDC-9520-B9A44FA9B2CE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565B0312-1532-4603-9199-E7A9D647D7DD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64829966-6167-4E75-9B98-6CFBF28F3C7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grpSp>
        <p:nvGrpSpPr>
          <p:cNvPr id="42" name="Grafik 9">
            <a:extLst>
              <a:ext uri="{FF2B5EF4-FFF2-40B4-BE49-F238E27FC236}">
                <a16:creationId xmlns:a16="http://schemas.microsoft.com/office/drawing/2014/main" id="{28A21B8F-6E69-4E11-AFD3-54EC4D2DD560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>
              <a:extLst>
                <a:ext uri="{FF2B5EF4-FFF2-40B4-BE49-F238E27FC236}">
                  <a16:creationId xmlns:a16="http://schemas.microsoft.com/office/drawing/2014/main" id="{D38F2AA7-E6E5-436E-8E36-7603834951DD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CEE46D69-7B6E-4033-9F52-F87603FD3DC4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BDAE65FC-F144-4EB4-BDE1-439A96EEE0C4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D3DBEDEF-DBC0-4148-9FDD-21C8CA8A0A9D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32B50B26-A8AC-4560-90A5-3EA0F8790AC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E672BC32-FFA3-4CA6-A563-DD6F9BC119AB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9D229350-21C3-418C-96E5-56B9BC68276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3B2C3CB2-9BD9-4C7F-A03D-9FAC1547D206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34D53EC-E9A8-4321-AADF-45F3327CFD78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43A49C16-A28B-4031-A77C-89AAA332D02C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7" name="Grafik 9">
              <a:extLst>
                <a:ext uri="{FF2B5EF4-FFF2-40B4-BE49-F238E27FC236}">
                  <a16:creationId xmlns:a16="http://schemas.microsoft.com/office/drawing/2014/main" id="{6648D76C-F5E6-4559-8E7C-C8AC6A349ECC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72294CCB-ECFF-408E-9DE3-9CFD213367BB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8C858B51-A8C9-432A-9282-705400CDA1E4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850DEC09-33CF-46B7-8919-E68733DA60E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49" name="Grafik 9">
              <a:extLst>
                <a:ext uri="{FF2B5EF4-FFF2-40B4-BE49-F238E27FC236}">
                  <a16:creationId xmlns:a16="http://schemas.microsoft.com/office/drawing/2014/main" id="{76E6A984-C52F-41F6-89DA-473E7CC811C1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F56B1511-9094-47FA-A7FF-42BAE978C4B5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471AA2D1-C758-44FC-9F5A-F60912B8F482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C9FFC4BE-782B-4407-ABB2-26B7AB219685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85558C76-36A1-4709-91E4-31D73F769E5E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14203DE1-A9F0-4D64-93D7-6F1193FCCD92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57" name="Grafik 9">
              <a:extLst>
                <a:ext uri="{FF2B5EF4-FFF2-40B4-BE49-F238E27FC236}">
                  <a16:creationId xmlns:a16="http://schemas.microsoft.com/office/drawing/2014/main" id="{C9404E57-FC61-463D-95D1-ADB8769BB660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98FC7513-1A8D-48DA-B31B-27CFF283C2A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C99C6873-07A7-4B6A-8391-A221663427C6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E38E9FDA-632B-45E0-B5F5-238D39870ED1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62FEBD5E-81F2-4B87-AF0E-C85931DA9405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2353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5A2C-5D4E-7243-8FE1-A1F01649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C683-C1C0-8341-8997-0D2C450D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1527-9BAB-454E-B5A1-2AC7A5A8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CB83-05DF-7143-87D4-62018AFD86A4}" type="datetimeFigureOut">
              <a:t>26.12.21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A1BAD-5075-D041-BFD5-9B800B01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EE96E-DEEC-BC4F-B5D2-29A69DCB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E4CA-966E-1A43-A2C9-5C3E08DE42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43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ABCBAD4-CDF6-43FE-8861-A06D0882730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43762DC1-C2FD-42CE-AFEB-715EE62A1F3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76098270-8824-46AE-A5C5-CD99A62A1C4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Holder 3">
              <a:extLst>
                <a:ext uri="{FF2B5EF4-FFF2-40B4-BE49-F238E27FC236}">
                  <a16:creationId xmlns:a16="http://schemas.microsoft.com/office/drawing/2014/main" id="{3299EB9C-AF93-46B9-874F-99C450B3EDD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9E7234BE-B4D1-49DA-A717-D084E338DDBA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8" name="Grafik 6">
            <a:extLst>
              <a:ext uri="{FF2B5EF4-FFF2-40B4-BE49-F238E27FC236}">
                <a16:creationId xmlns:a16="http://schemas.microsoft.com/office/drawing/2014/main" id="{4A50CB4E-A2BD-42A4-89AF-00FBAF42ED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5C16EB5-4461-4758-A5F1-9FCFC409D904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4F2F414-99B5-4842-AE69-123A75660DF4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AE2AF92-0F47-4975-97EE-AD59D0F4352B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9DDEE01-97C2-45BB-8AA5-588FD5885C5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B9C2E3E9-74C5-4BA8-96B4-0798E93E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495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91EEF65-5B2F-4153-B72A-8188920387E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7F2B589E-3839-4C3B-92E1-F293A76DB3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8DC76EE0-F751-40CD-B7DB-DC698896789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Holder 3">
              <a:extLst>
                <a:ext uri="{FF2B5EF4-FFF2-40B4-BE49-F238E27FC236}">
                  <a16:creationId xmlns:a16="http://schemas.microsoft.com/office/drawing/2014/main" id="{5DFAD467-705A-4EBF-B0CD-82975D99AB5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9BE50D6-D2EF-43B9-8437-C5253F74EA60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10922-9553-44D5-BDEF-C5DFD31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8AC3E5BE-9275-472F-AEB2-C4DA849B9A5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A45B3C2-1CA4-47B2-9CD9-00EEF9D615AF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243C064-66AF-4F89-A61C-8EAA80446B16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E875C2F-2AC0-45DD-9626-129486821205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F1F040A-4C25-4A9B-91CF-4997C0E3FA2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</p:spTree>
    <p:extLst>
      <p:ext uri="{BB962C8B-B14F-4D97-AF65-F5344CB8AC3E}">
        <p14:creationId xmlns:p14="http://schemas.microsoft.com/office/powerpoint/2010/main" val="5495094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319C61-FBE7-466D-8041-BA328224720B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7" name="bk object 18">
              <a:extLst>
                <a:ext uri="{FF2B5EF4-FFF2-40B4-BE49-F238E27FC236}">
                  <a16:creationId xmlns:a16="http://schemas.microsoft.com/office/drawing/2014/main" id="{6943C0CE-1EA2-499D-ACFC-7FAE777D4885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C64DCA2F-E670-44CF-8CCD-A8817BCDFE08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Holder 3">
              <a:extLst>
                <a:ext uri="{FF2B5EF4-FFF2-40B4-BE49-F238E27FC236}">
                  <a16:creationId xmlns:a16="http://schemas.microsoft.com/office/drawing/2014/main" id="{39C16D6C-600C-4A10-95E4-95BF4999FC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10922-9553-44D5-BDEF-C5DFD31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018F5287-7D90-4427-B223-AB51C34FB46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949CBA05-EE3B-40FD-B566-67D594E41B9E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73274AB8-A508-4076-9FF6-7AE09BB7827C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0060672-D990-46D3-A86C-D3F5FB08D442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7FB0B066-EC76-4017-ACF3-B5105457A38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</p:spTree>
    <p:extLst>
      <p:ext uri="{BB962C8B-B14F-4D97-AF65-F5344CB8AC3E}">
        <p14:creationId xmlns:p14="http://schemas.microsoft.com/office/powerpoint/2010/main" val="23210669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C014E30-33A3-475F-B8A0-9E84E311170A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6643BCF6-A569-4BAD-B15C-E253B00A5594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D0D25174-0D7D-4590-B212-5467D04FECF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7C25F4F3-A838-4B03-A6C0-3D91C8E43EB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FAB22651-CAFB-4334-BBAD-47EBF4CF7F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CF4A76B1-953E-4A32-9BD1-DE88786E38F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CFD7E5C6-0F67-4B37-B3BF-534429CFB0DA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D3305F2-C7C5-4C12-9231-D66E6CDF1F5F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41CA9BF-ECB3-404C-B6B8-1533D1C1E0A0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7658C24-2A28-49B2-96C0-D5EEAC50C41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135B6-57F4-4B6E-AD86-CFAA18EDA94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  <a:ln/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</a:p>
        </p:txBody>
      </p:sp>
    </p:spTree>
    <p:extLst>
      <p:ext uri="{BB962C8B-B14F-4D97-AF65-F5344CB8AC3E}">
        <p14:creationId xmlns:p14="http://schemas.microsoft.com/office/powerpoint/2010/main" val="40818713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AE8C18B-3B31-4172-BD36-383A2D95905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033258C7-8016-4009-9FB1-F90060178720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F63F0B04-1DC4-4DF5-9D98-F1A5AB5B67C4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1BF4C821-21F2-42D9-9C34-70F485006B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335E6D46-1A90-4F85-971E-BE51B6E275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3343E36-3D15-4FBD-82A0-2EF69415466D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F35EBB84-4567-4B99-BCB2-9E4F2E74A659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D04A692-1B93-4339-9E71-F30AA92C9F93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237AA0D-D90E-4127-B627-42907D1E6150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6DE86-C438-4E37-A2C2-A3C892D489F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342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609EF01-760B-4279-96D2-9AE5DF9E07E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32" name="bk object 18">
              <a:extLst>
                <a:ext uri="{FF2B5EF4-FFF2-40B4-BE49-F238E27FC236}">
                  <a16:creationId xmlns:a16="http://schemas.microsoft.com/office/drawing/2014/main" id="{A4C7AC9B-CEA5-4C57-B178-3624C6812F1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bk object 18">
              <a:extLst>
                <a:ext uri="{FF2B5EF4-FFF2-40B4-BE49-F238E27FC236}">
                  <a16:creationId xmlns:a16="http://schemas.microsoft.com/office/drawing/2014/main" id="{D054BE5A-53A6-4A25-B171-207E0A5A15D9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Holder 3">
              <a:extLst>
                <a:ext uri="{FF2B5EF4-FFF2-40B4-BE49-F238E27FC236}">
                  <a16:creationId xmlns:a16="http://schemas.microsoft.com/office/drawing/2014/main" id="{7E7A0D5B-9864-42E6-BDCD-A3D2A06863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5050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77365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4458767"/>
            <a:ext cx="5773656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14" name="Grafik 6">
            <a:extLst>
              <a:ext uri="{FF2B5EF4-FFF2-40B4-BE49-F238E27FC236}">
                <a16:creationId xmlns:a16="http://schemas.microsoft.com/office/drawing/2014/main" id="{06DED613-6C95-44B4-934D-915F765D5E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ED8DE4AB-9CB4-42A7-9E68-6E2FAB87CDD7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AF7295B-8EB5-4B3E-B347-40D564DF2E8A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9EB503C-B339-4925-A963-9A41C6D48A86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458334B5-873D-4772-A5CD-6DB0CA382F6C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443CD-BCA7-46CF-AFA8-330C463402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B24558D-B62E-4475-9EF0-8C38F6D9AB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3729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D474F-8BEC-4D91-A03D-D9362EBEA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(Text bearbeiten)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9AD49C-66AF-4DEA-AFAD-00CFC0FCD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A236E8-550F-4D48-A470-B5B6ACB7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EECEC85-61F4-4B79-8C27-7F9D489194F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0A45E48-BE13-4673-A7CD-2D5059A1B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523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2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389A477-57D5-4BE0-806F-7840FB2B8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422399"/>
            <a:ext cx="8096250" cy="34925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88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C014E30-33A3-475F-B8A0-9E84E311170A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6643BCF6-A569-4BAD-B15C-E253B00A5594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D0D25174-0D7D-4590-B212-5467D04FECF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7C25F4F3-A838-4B03-A6C0-3D91C8E43EB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FAB22651-CAFB-4334-BBAD-47EBF4CF7F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CF4A76B1-953E-4A32-9BD1-DE88786E38F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CFD7E5C6-0F67-4B37-B3BF-534429CFB0DA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D3305F2-C7C5-4C12-9231-D66E6CDF1F5F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41CA9BF-ECB3-404C-B6B8-1533D1C1E0A0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7658C24-2A28-49B2-96C0-D5EEAC50C41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135B6-57F4-4B6E-AD86-CFAA18EDA94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  <a:ln/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</a:p>
        </p:txBody>
      </p:sp>
    </p:spTree>
    <p:extLst>
      <p:ext uri="{BB962C8B-B14F-4D97-AF65-F5344CB8AC3E}">
        <p14:creationId xmlns:p14="http://schemas.microsoft.com/office/powerpoint/2010/main" val="4669278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1D334-520E-4FBB-B8A8-6A609B53F9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1DE3242-4A0A-49BE-B977-923FDF4B3B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41943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Untertitel, gross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FE84D2-D951-43C8-81B8-BCF2BCBCC3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030E0540-8401-4306-9BF6-492F808884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24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141230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B557236-B6F1-4EF1-92AD-262453792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D9B5E02-9A16-49B4-9355-BE71C0D665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55777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B1E48B2-9056-46C9-8170-057A7DDAE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C9A547D-69C2-4513-9E4D-7F7C15B98C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524BA3A-5E5B-4B9E-872F-9D551BF90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5" y="1088384"/>
            <a:ext cx="3942556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B84DD4AE-7842-411B-B7CF-80BB2ECD2D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0744" y="1088384"/>
            <a:ext cx="3942556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080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n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F3492897-1306-4B56-ABBF-BECC42C3FC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5318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0C6EB1C-18E9-44D2-B97A-2055909E56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B5EF241F-A27F-4745-A9E0-F1A18E6D5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8178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4ED614B-D2A2-4F44-8C55-EA89904996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78E908BC-1AEE-469A-8B07-24C581B6328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6859166-82E3-4ADA-A7AC-E590A723DE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0188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961">
          <p15:clr>
            <a:srgbClr val="FBAE40"/>
          </p15:clr>
        </p15:guide>
        <p15:guide id="3" pos="208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FDB2AAA-C98E-4D27-9188-E7E5DBFF09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5823B8EE-EC69-45B2-BAC9-1BCA4FBF1E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0510EC-0518-429F-B934-724E542AEE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2C5C7A3E-AD9D-494E-9656-60D17A2D3D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83044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BE7D15-C3F6-44ED-81D4-5CA3DF139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225A19B-F9D6-496E-93F0-23086F37CD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6D4CE321-A941-4440-9880-327F96B667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50723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A8B718B6-0A12-456A-A2B2-DDCE96D85C32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>
              <a:extLst>
                <a:ext uri="{FF2B5EF4-FFF2-40B4-BE49-F238E27FC236}">
                  <a16:creationId xmlns:a16="http://schemas.microsoft.com/office/drawing/2014/main" id="{AA03ADD9-BB66-4FBA-AA38-A477A97E7E8A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483C21C1-427D-47E5-8D0D-E9E03790F6E3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Holder 3">
              <a:extLst>
                <a:ext uri="{FF2B5EF4-FFF2-40B4-BE49-F238E27FC236}">
                  <a16:creationId xmlns:a16="http://schemas.microsoft.com/office/drawing/2014/main" id="{E224A6C7-1F26-4748-BB34-5F7E18EFB33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23939B8-98AC-4295-9C3F-D06AC0E2B265}"/>
              </a:ext>
            </a:extLst>
          </p:cNvPr>
          <p:cNvCxnSpPr>
            <a:cxnSpLocks/>
          </p:cNvCxnSpPr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6C751C-C99C-4A88-ADDD-C33FB6EC8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E4C94B29-D663-4D46-BC85-1EE4E8715F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4050" y="1088384"/>
            <a:ext cx="415845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471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AE8C18B-3B31-4172-BD36-383A2D95905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033258C7-8016-4009-9FB1-F90060178720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F63F0B04-1DC4-4DF5-9D98-F1A5AB5B67C4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1BF4C821-21F2-42D9-9C34-70F485006B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335E6D46-1A90-4F85-971E-BE51B6E275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3343E36-3D15-4FBD-82A0-2EF69415466D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F35EBB84-4567-4B99-BCB2-9E4F2E74A659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D04A692-1B93-4339-9E71-F30AA92C9F93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237AA0D-D90E-4127-B627-42907D1E6150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6DE86-C438-4E37-A2C2-A3C892D489F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4524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D03C39F-F4DA-4E33-9C12-0C07D46B74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5337AD4-58C4-4CD3-B6EE-0320BEF61A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F7C652DC-A5C6-48EB-A305-6D10BD956A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375443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894491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ADE6869-998B-4809-AE43-C38E35BE8AA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B574367-BB34-447D-A233-6E083CBE55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DFAE767-5641-4D3F-9095-84DF276507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D8BA4BA-FB64-43C5-A66D-4FDB44EE8E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5" y="1088384"/>
            <a:ext cx="375443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94460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0">
          <p15:clr>
            <a:srgbClr val="FBAE40"/>
          </p15:clr>
        </p15:guide>
        <p15:guide id="2" pos="432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376B4C5-BE86-46E2-BB73-C84DD0D0A2B1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554B3AC1-FDFF-4DC3-9DC6-81F70D7AA0BB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77DD96AE-1808-4743-8DCB-608D8DC68352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Holder 3">
              <a:extLst>
                <a:ext uri="{FF2B5EF4-FFF2-40B4-BE49-F238E27FC236}">
                  <a16:creationId xmlns:a16="http://schemas.microsoft.com/office/drawing/2014/main" id="{DA1288D7-3EDD-4960-BA1A-AED8C420D13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A6B4FCA-16D8-4C61-9911-C6EBBA2E9614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73DDC7-C42E-4F39-AF1D-5C1BA1202CB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8E86CCD-5F3A-4D32-9430-6A5FA2D999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0932BE4D-D3DC-4293-B6F8-AD2578029F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25578" y="1088384"/>
            <a:ext cx="3996929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50819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BB2739F-531B-406E-B9AE-7F5955A4C086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10BD749C-F32D-4FA0-8B2F-E4376F4459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bk object 18">
              <a:extLst>
                <a:ext uri="{FF2B5EF4-FFF2-40B4-BE49-F238E27FC236}">
                  <a16:creationId xmlns:a16="http://schemas.microsoft.com/office/drawing/2014/main" id="{75AD1741-5FE5-4A33-9577-F1F4588F6C9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Holder 3">
              <a:extLst>
                <a:ext uri="{FF2B5EF4-FFF2-40B4-BE49-F238E27FC236}">
                  <a16:creationId xmlns:a16="http://schemas.microsoft.com/office/drawing/2014/main" id="{BF81CE3E-1239-4D0D-8337-4AABB0EB94B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79038B0-AD42-42B7-8D15-303CEBA1DC4C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464C44-AFA3-4DC5-AA03-2798F14ED87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691ED2-3E52-4E4A-9F7C-C8A1129667C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>
            <a:extLst>
              <a:ext uri="{FF2B5EF4-FFF2-40B4-BE49-F238E27FC236}">
                <a16:creationId xmlns:a16="http://schemas.microsoft.com/office/drawing/2014/main" id="{7826728D-0439-4A76-A6FC-AAE7B4BDFA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6CA70A77-A6F0-4164-8C3A-0A11A527FA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2239" y="1088384"/>
            <a:ext cx="4000268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74518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71">
          <p15:clr>
            <a:srgbClr val="FBAE40"/>
          </p15:clr>
        </p15:guide>
        <p15:guide id="2" orient="horz" pos="153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3C81B-6C39-4BD5-9BF9-8617341D801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15B8044-0142-42E8-8428-B098000CEB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DCD8515B-3FAA-49D1-9325-FCE6A6E2CA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85668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3">
          <p15:clr>
            <a:srgbClr val="FBAE40"/>
          </p15:clr>
        </p15:guide>
        <p15:guide id="2" pos="289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021923-B745-4638-A634-E1DA375F90E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7556F71-EDA3-472E-9372-CE0F4A69672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1ADC803-A245-408E-AB12-EC54C19B510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8BF9FAA4-D548-4161-842B-AA7FC87A01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8964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10">
          <p15:clr>
            <a:srgbClr val="FBAE40"/>
          </p15:clr>
        </p15:guide>
        <p15:guide id="3" pos="3850">
          <p15:clr>
            <a:srgbClr val="FBAE40"/>
          </p15:clr>
        </p15:guide>
        <p15:guide id="4" pos="3884">
          <p15:clr>
            <a:srgbClr val="FBAE40"/>
          </p15:clr>
        </p15:guide>
        <p15:guide id="5" pos="18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40F789-6719-4203-8D60-D2478F65170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C7107210-3CE2-4AF7-87A5-802B65D926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297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9">
          <p15:clr>
            <a:srgbClr val="FBAE40"/>
          </p15:clr>
        </p15:guide>
        <p15:guide id="2" orient="horz" pos="2014">
          <p15:clr>
            <a:srgbClr val="FBAE40"/>
          </p15:clr>
        </p15:guide>
        <p15:guide id="3" pos="2863">
          <p15:clr>
            <a:srgbClr val="FBAE40"/>
          </p15:clr>
        </p15:guide>
        <p15:guide id="4" pos="2897">
          <p15:clr>
            <a:srgbClr val="FBAE40"/>
          </p15:clr>
        </p15:guide>
        <p15:guide id="5" pos="1928">
          <p15:clr>
            <a:srgbClr val="FBAE40"/>
          </p15:clr>
        </p15:guide>
        <p15:guide id="6" pos="1894">
          <p15:clr>
            <a:srgbClr val="FBAE40"/>
          </p15:clr>
        </p15:guide>
        <p15:guide id="7" pos="958">
          <p15:clr>
            <a:srgbClr val="FBAE40"/>
          </p15:clr>
        </p15:guide>
        <p15:guide id="8" pos="924">
          <p15:clr>
            <a:srgbClr val="FBAE40"/>
          </p15:clr>
        </p15:guide>
        <p15:guide id="9" pos="4309">
          <p15:clr>
            <a:srgbClr val="FBAE40"/>
          </p15:clr>
        </p15:guide>
        <p15:guide id="10" pos="434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0CC4D937-7F2F-4AE2-8EDF-C7E85BCB25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417619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3186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90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609EF01-760B-4279-96D2-9AE5DF9E07E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2" name="bk object 18">
              <a:extLst>
                <a:ext uri="{FF2B5EF4-FFF2-40B4-BE49-F238E27FC236}">
                  <a16:creationId xmlns:a16="http://schemas.microsoft.com/office/drawing/2014/main" id="{A4C7AC9B-CEA5-4C57-B178-3624C6812F1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bk object 18">
              <a:extLst>
                <a:ext uri="{FF2B5EF4-FFF2-40B4-BE49-F238E27FC236}">
                  <a16:creationId xmlns:a16="http://schemas.microsoft.com/office/drawing/2014/main" id="{D054BE5A-53A6-4A25-B171-207E0A5A15D9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Holder 3">
              <a:extLst>
                <a:ext uri="{FF2B5EF4-FFF2-40B4-BE49-F238E27FC236}">
                  <a16:creationId xmlns:a16="http://schemas.microsoft.com/office/drawing/2014/main" id="{7E7A0D5B-9864-42E6-BDCD-A3D2A06863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5050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77365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4458767"/>
            <a:ext cx="5773656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14" name="Grafik 6">
            <a:extLst>
              <a:ext uri="{FF2B5EF4-FFF2-40B4-BE49-F238E27FC236}">
                <a16:creationId xmlns:a16="http://schemas.microsoft.com/office/drawing/2014/main" id="{06DED613-6C95-44B4-934D-915F765D5E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ED8DE4AB-9CB4-42A7-9E68-6E2FAB87CDD7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AF7295B-8EB5-4B3E-B347-40D564DF2E8A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9EB503C-B339-4925-A963-9A41C6D48A86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458334B5-873D-4772-A5CD-6DB0CA382F6C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443CD-BCA7-46CF-AFA8-330C463402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B24558D-B62E-4475-9EF0-8C38F6D9AB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73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4F2D883D-86A1-4B38-BBBC-81F258AD3664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A0B87E1F-4D99-4450-9167-085B1ECC6BB2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29147ACE-4C7A-4AC3-A60F-A813EE08D57E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3187F65C-802F-454B-B4D7-B16EEF26A6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7818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90C208C-E187-483E-A849-994740CF4EB9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EE0396FA-425F-4EDC-9520-B9A44FA9B2CE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565B0312-1532-4603-9199-E7A9D647D7DD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64829966-6167-4E75-9B98-6CFBF28F3C7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5195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apitel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38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D474F-8BEC-4D91-A03D-D9362EBEA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(Text bearbeiten)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9AD49C-66AF-4DEA-AFAD-00CFC0FCD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A236E8-550F-4D48-A470-B5B6ACB7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EECEC85-61F4-4B79-8C27-7F9D489194F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0A45E48-BE13-4673-A7CD-2D5059A1B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049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2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389A477-57D5-4BE0-806F-7840FB2B8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8096250" cy="34925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092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1D334-520E-4FBB-B8A8-6A609B53F9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1DE3242-4A0A-49BE-B977-923FDF4B3B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36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2B04C92-175E-41BA-89CE-B2785D9E3855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AFB087C7-FC7D-4892-B0D6-EA804CF535F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bk object 18">
              <a:extLst>
                <a:ext uri="{FF2B5EF4-FFF2-40B4-BE49-F238E27FC236}">
                  <a16:creationId xmlns:a16="http://schemas.microsoft.com/office/drawing/2014/main" id="{FA50712F-6C72-4330-A489-54C0FA78213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Holder 3">
              <a:extLst>
                <a:ext uri="{FF2B5EF4-FFF2-40B4-BE49-F238E27FC236}">
                  <a16:creationId xmlns:a16="http://schemas.microsoft.com/office/drawing/2014/main" id="{390EDD11-ED96-4F2C-BB78-7CE69D30A0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3D4771-8BB8-4FA1-A2DA-170FCFE2056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2F5159-1DFE-4F9C-BE85-E97D32EA19C5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4DE2C-9DE8-411C-83C3-1274BB37020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549DC-12B4-40A5-A309-CF801E18C8D4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F45371-9B7D-4505-A4D1-3E02BE436A0C}"/>
              </a:ext>
            </a:extLst>
          </p:cNvPr>
          <p:cNvCxnSpPr>
            <a:cxnSpLocks/>
          </p:cNvCxnSpPr>
          <p:nvPr userDrawn="1"/>
        </p:nvCxnSpPr>
        <p:spPr>
          <a:xfrm>
            <a:off x="521551" y="974732"/>
            <a:ext cx="68318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>
            <a:extLst>
              <a:ext uri="{FF2B5EF4-FFF2-40B4-BE49-F238E27FC236}">
                <a16:creationId xmlns:a16="http://schemas.microsoft.com/office/drawing/2014/main" id="{A240364D-AE4D-440E-88A8-B05FF302FB9D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id="{C5CA81CC-0A8C-4F0A-898F-756081956301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1076D363-C034-4E14-9F45-AC0FCE1EDB18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 dirty="0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594D7886-9B36-4085-8FC4-E5D73FFB04FF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34A71752-C6CB-41A1-9ED4-535445E5CA2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0B449204-D2C5-46C7-9446-78CB3AE33C0F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836500CA-7AFD-48CA-B6D3-0D77161C68B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17016B36-B092-4AFD-B601-383B7784BFBF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D1A46A87-4807-4767-B647-E3EC036BC92A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FDC7EA-9A66-40BA-AEEF-50B9422FB283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EDC61321-1CDD-47FE-82F4-EC44AE05670E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8F89A53-4AB3-4A93-B3CB-37874A98D1FD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58E0EDC8-E74F-4551-8BD2-939CC38E7C3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4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9D8C1F22-3E98-4749-B684-AA127651774A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1C3B0773-417D-4813-BD67-9BC2D01A3929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1B5CEBB8-8410-4826-A2E1-C3C323E13940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C2141CF3-1E59-49AE-B4F4-71225DE8DBD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7A4FE29-4562-4C15-8839-87F3DA744A7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4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499DC055-1C0A-47CE-BA62-2B92DDA092AF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CFC50087-AE06-4FC3-BF14-DD98E5DF1E54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21874895-4ADB-4607-9955-2800059B66C0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CCA96FB2-00D1-437E-BC9E-014BF2485AA3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883162FD-5920-459D-B957-31A263988D88}"/>
              </a:ext>
            </a:extLst>
          </p:cNvPr>
          <p:cNvSpPr/>
          <p:nvPr userDrawn="1"/>
        </p:nvSpPr>
        <p:spPr>
          <a:xfrm>
            <a:off x="-4877" y="407792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6AB3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/>
          </a:p>
        </p:txBody>
      </p:sp>
    </p:spTree>
    <p:extLst>
      <p:ext uri="{BB962C8B-B14F-4D97-AF65-F5344CB8AC3E}">
        <p14:creationId xmlns:p14="http://schemas.microsoft.com/office/powerpoint/2010/main" val="1834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6" r:id="rId7"/>
    <p:sldLayoutId id="2147483697" r:id="rId8"/>
    <p:sldLayoutId id="2147483698" r:id="rId9"/>
    <p:sldLayoutId id="2147483721" r:id="rId10"/>
    <p:sldLayoutId id="2147483699" r:id="rId11"/>
    <p:sldLayoutId id="2147483700" r:id="rId12"/>
    <p:sldLayoutId id="2147483722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4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3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1" userDrawn="1">
          <p15:clr>
            <a:srgbClr val="F26B43"/>
          </p15:clr>
        </p15:guide>
        <p15:guide id="4" pos="329" userDrawn="1">
          <p15:clr>
            <a:srgbClr val="F26B43"/>
          </p15:clr>
        </p15:guide>
        <p15:guide id="5" pos="5432" userDrawn="1">
          <p15:clr>
            <a:srgbClr val="F26B43"/>
          </p15:clr>
        </p15:guide>
        <p15:guide id="6" orient="horz" pos="686" userDrawn="1">
          <p15:clr>
            <a:srgbClr val="F26B43"/>
          </p15:clr>
        </p15:guide>
        <p15:guide id="7" orient="horz" pos="3096" userDrawn="1">
          <p15:clr>
            <a:srgbClr val="F26B43"/>
          </p15:clr>
        </p15:guide>
        <p15:guide id="9" orient="horz" pos="3121" userDrawn="1">
          <p15:clr>
            <a:srgbClr val="F26B43"/>
          </p15:clr>
        </p15:guide>
        <p15:guide id="10" orient="horz" pos="8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2B04C92-175E-41BA-89CE-B2785D9E3855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AFB087C7-FC7D-4892-B0D6-EA804CF535F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bk object 18">
              <a:extLst>
                <a:ext uri="{FF2B5EF4-FFF2-40B4-BE49-F238E27FC236}">
                  <a16:creationId xmlns:a16="http://schemas.microsoft.com/office/drawing/2014/main" id="{FA50712F-6C72-4330-A489-54C0FA78213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Holder 3">
              <a:extLst>
                <a:ext uri="{FF2B5EF4-FFF2-40B4-BE49-F238E27FC236}">
                  <a16:creationId xmlns:a16="http://schemas.microsoft.com/office/drawing/2014/main" id="{390EDD11-ED96-4F2C-BB78-7CE69D30A0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3D4771-8BB8-4FA1-A2DA-170FCFE2056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2F5159-1DFE-4F9C-BE85-E97D32EA19C5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4DE2C-9DE8-411C-83C3-1274BB37020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549DC-12B4-40A5-A309-CF801E18C8D4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F45371-9B7D-4505-A4D1-3E02BE436A0C}"/>
              </a:ext>
            </a:extLst>
          </p:cNvPr>
          <p:cNvCxnSpPr>
            <a:cxnSpLocks/>
          </p:cNvCxnSpPr>
          <p:nvPr userDrawn="1"/>
        </p:nvCxnSpPr>
        <p:spPr>
          <a:xfrm>
            <a:off x="521551" y="974732"/>
            <a:ext cx="68318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>
            <a:extLst>
              <a:ext uri="{FF2B5EF4-FFF2-40B4-BE49-F238E27FC236}">
                <a16:creationId xmlns:a16="http://schemas.microsoft.com/office/drawing/2014/main" id="{A240364D-AE4D-440E-88A8-B05FF302FB9D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id="{C5CA81CC-0A8C-4F0A-898F-756081956301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1076D363-C034-4E14-9F45-AC0FCE1EDB18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594D7886-9B36-4085-8FC4-E5D73FFB04FF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34A71752-C6CB-41A1-9ED4-535445E5CA2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0B449204-D2C5-46C7-9446-78CB3AE33C0F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836500CA-7AFD-48CA-B6D3-0D77161C68B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17016B36-B092-4AFD-B601-383B7784BFBF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D1A46A87-4807-4767-B647-E3EC036BC92A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FDC7EA-9A66-40BA-AEEF-50B9422FB283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EDC61321-1CDD-47FE-82F4-EC44AE05670E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8F89A53-4AB3-4A93-B3CB-37874A98D1FD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58E0EDC8-E74F-4551-8BD2-939CC38E7C3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4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9D8C1F22-3E98-4749-B684-AA127651774A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1C3B0773-417D-4813-BD67-9BC2D01A3929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1B5CEBB8-8410-4826-A2E1-C3C323E13940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C2141CF3-1E59-49AE-B4F4-71225DE8DBD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7A4FE29-4562-4C15-8839-87F3DA744A7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4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499DC055-1C0A-47CE-BA62-2B92DDA092AF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CFC50087-AE06-4FC3-BF14-DD98E5DF1E54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21874895-4ADB-4607-9955-2800059B66C0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CCA96FB2-00D1-437E-BC9E-014BF2485AA3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883162FD-5920-459D-B957-31A263988D88}"/>
              </a:ext>
            </a:extLst>
          </p:cNvPr>
          <p:cNvSpPr/>
          <p:nvPr userDrawn="1"/>
        </p:nvSpPr>
        <p:spPr>
          <a:xfrm>
            <a:off x="-4877" y="390926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72BC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/>
          </a:p>
        </p:txBody>
      </p:sp>
    </p:spTree>
    <p:extLst>
      <p:ext uri="{BB962C8B-B14F-4D97-AF65-F5344CB8AC3E}">
        <p14:creationId xmlns:p14="http://schemas.microsoft.com/office/powerpoint/2010/main" val="65391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  <p:sldLayoutId id="2147483752" r:id="rId27"/>
    <p:sldLayoutId id="2147483753" r:id="rId28"/>
    <p:sldLayoutId id="2147483754" r:id="rId29"/>
    <p:sldLayoutId id="2147483755" r:id="rId30"/>
    <p:sldLayoutId id="2147483756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43">
          <p15:clr>
            <a:srgbClr val="F26B43"/>
          </p15:clr>
        </p15:guide>
        <p15:guide id="4" pos="329">
          <p15:clr>
            <a:srgbClr val="F26B43"/>
          </p15:clr>
        </p15:guide>
        <p15:guide id="5" pos="5432">
          <p15:clr>
            <a:srgbClr val="F26B43"/>
          </p15:clr>
        </p15:guide>
        <p15:guide id="6" orient="horz" pos="686">
          <p15:clr>
            <a:srgbClr val="F26B43"/>
          </p15:clr>
        </p15:guide>
        <p15:guide id="7" orient="horz" pos="3096">
          <p15:clr>
            <a:srgbClr val="F26B43"/>
          </p15:clr>
        </p15:guide>
        <p15:guide id="9" orient="horz" pos="3121">
          <p15:clr>
            <a:srgbClr val="F26B43"/>
          </p15:clr>
        </p15:guide>
        <p15:guide id="10" orient="horz" pos="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AEE14-93EB-7A44-BDC7-640E661006CD}"/>
              </a:ext>
            </a:extLst>
          </p:cNvPr>
          <p:cNvSpPr txBox="1"/>
          <p:nvPr/>
        </p:nvSpPr>
        <p:spPr>
          <a:xfrm>
            <a:off x="467544" y="4914000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>
                <a:solidFill>
                  <a:schemeClr val="bg1"/>
                </a:solidFill>
              </a:rPr>
              <a:t>CC-BY 4.0 –Grafiken: pixabay.com, Public Domain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A92EADF-0F40-B24E-91FF-931081D7BCD1}"/>
              </a:ext>
            </a:extLst>
          </p:cNvPr>
          <p:cNvSpPr txBox="1">
            <a:spLocks/>
          </p:cNvSpPr>
          <p:nvPr/>
        </p:nvSpPr>
        <p:spPr>
          <a:xfrm>
            <a:off x="3806678" y="2142877"/>
            <a:ext cx="4869777" cy="107000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Schnittstellen</a:t>
            </a:r>
          </a:p>
          <a:p>
            <a:r>
              <a:rPr lang="de-DE" dirty="0"/>
              <a:t>der Pragmatik</a:t>
            </a:r>
          </a:p>
        </p:txBody>
      </p:sp>
      <p:sp>
        <p:nvSpPr>
          <p:cNvPr id="10" name="Untertitel 7">
            <a:extLst>
              <a:ext uri="{FF2B5EF4-FFF2-40B4-BE49-F238E27FC236}">
                <a16:creationId xmlns:a16="http://schemas.microsoft.com/office/drawing/2014/main" id="{FA2414D8-BC4A-C947-A4D4-44D3590451F8}"/>
              </a:ext>
            </a:extLst>
          </p:cNvPr>
          <p:cNvSpPr txBox="1">
            <a:spLocks/>
          </p:cNvSpPr>
          <p:nvPr/>
        </p:nvSpPr>
        <p:spPr>
          <a:xfrm>
            <a:off x="3820050" y="3583037"/>
            <a:ext cx="4401108" cy="604640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Stefan Hartmann</a:t>
            </a:r>
          </a:p>
          <a:p>
            <a:r>
              <a:rPr lang="de-DE" sz="1350" dirty="0"/>
              <a:t>hartmast@hhu.de</a:t>
            </a:r>
          </a:p>
          <a:p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170159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C129-126F-7348-A683-13EC0000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Lexikon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9ADAB-A82D-1A4C-A729-FF2C6A07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56)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5D5D0-8634-D54B-B5E0-75CFA088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10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A025A-1676-8A40-9034-B7E402F7CB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Bedeutungserweiterung:</a:t>
            </a:r>
          </a:p>
          <a:p>
            <a:pPr marL="0" indent="0" algn="ctr">
              <a:buNone/>
            </a:pPr>
            <a:r>
              <a:rPr lang="en-DE" i="1"/>
              <a:t>Anna ist ein Chamäleon.</a:t>
            </a:r>
          </a:p>
          <a:p>
            <a:pPr marL="0" indent="0" algn="ctr">
              <a:buNone/>
            </a:pPr>
            <a:endParaRPr lang="en-DE" i="1"/>
          </a:p>
          <a:p>
            <a:pPr lvl="1"/>
            <a:r>
              <a:rPr lang="en-DE"/>
              <a:t>kann im Kontext zu einem ad-hoc-Konzept CHAMÄLEON erweitert werden, dessen Denotation mehr umfasst als das lexikalische Konzept, von dem es pragmatisch abgeleitet wurde</a:t>
            </a:r>
          </a:p>
          <a:p>
            <a:pPr lvl="1"/>
            <a:r>
              <a:rPr lang="en-DE"/>
              <a:t>metaphorisches Konzept CHAMÄLEON bezeichnet in diesem Zusammenhang Menschen mit bestimmten Charaktereigenschaften</a:t>
            </a:r>
          </a:p>
          <a:p>
            <a:pPr lvl="1"/>
            <a:r>
              <a:rPr lang="en-DE"/>
              <a:t>kann also verstanden werden als 'Anna hat eine Tendenz, sich bzw. ihre Meinung immer anzupassen'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E49081-81F3-2446-A308-7A7D5BE7AF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Prozesse der Bedeutungsanpassung</a:t>
            </a:r>
          </a:p>
        </p:txBody>
      </p:sp>
    </p:spTree>
    <p:extLst>
      <p:ext uri="{BB962C8B-B14F-4D97-AF65-F5344CB8AC3E}">
        <p14:creationId xmlns:p14="http://schemas.microsoft.com/office/powerpoint/2010/main" val="367423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C129-126F-7348-A683-13EC0000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Lexikon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9ADAB-A82D-1A4C-A729-FF2C6A07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56)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5D5D0-8634-D54B-B5E0-75CFA088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11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A025A-1676-8A40-9034-B7E402F7CB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Annäherung:</a:t>
            </a:r>
          </a:p>
          <a:p>
            <a:pPr marL="0" indent="0" algn="ctr">
              <a:buNone/>
            </a:pPr>
            <a:r>
              <a:rPr lang="en-DE" i="1"/>
              <a:t>Die Erde ist eine Kugel.</a:t>
            </a:r>
          </a:p>
          <a:p>
            <a:pPr marL="0" indent="0" algn="ctr">
              <a:buNone/>
            </a:pPr>
            <a:endParaRPr lang="en-DE" sz="900" i="1"/>
          </a:p>
          <a:p>
            <a:pPr lvl="1"/>
            <a:r>
              <a:rPr lang="en-DE"/>
              <a:t>hier ist nicht die genaue geometrische Form gemeint, sondern eine Annäherung an diese Form</a:t>
            </a:r>
          </a:p>
          <a:p>
            <a:pPr lvl="1"/>
            <a:r>
              <a:rPr lang="en-DE"/>
              <a:t>ähnlich bei Umdeutungen von Eigennamen:</a:t>
            </a:r>
          </a:p>
          <a:p>
            <a:pPr lvl="1"/>
            <a:endParaRPr lang="en-DE" sz="700"/>
          </a:p>
          <a:p>
            <a:pPr marL="266700" lvl="1" indent="0" algn="ctr">
              <a:buNone/>
            </a:pPr>
            <a:r>
              <a:rPr lang="en-DE" i="1"/>
              <a:t>Er ist nun einmal kein Pavarotti.</a:t>
            </a:r>
          </a:p>
          <a:p>
            <a:pPr marL="266700" lvl="1" indent="0" algn="ctr">
              <a:buNone/>
            </a:pPr>
            <a:endParaRPr lang="en-DE" sz="800" i="1"/>
          </a:p>
          <a:p>
            <a:r>
              <a:rPr lang="en-GB" sz="1800"/>
              <a:t>hier wird die Denotationsmenge von </a:t>
            </a:r>
            <a:r>
              <a:rPr lang="en-GB" sz="1800" i="1"/>
              <a:t>Pavarotti</a:t>
            </a:r>
            <a:r>
              <a:rPr lang="en-GB" sz="1800"/>
              <a:t> ausgedehnt und umfasst nun alle Individuen, die sehr gut singen können</a:t>
            </a:r>
          </a:p>
          <a:p>
            <a:pPr lvl="1"/>
            <a:endParaRPr lang="en-DE" i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E49081-81F3-2446-A308-7A7D5BE7AF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Prozesse der Bedeutungsanpassung</a:t>
            </a:r>
          </a:p>
        </p:txBody>
      </p:sp>
    </p:spTree>
    <p:extLst>
      <p:ext uri="{BB962C8B-B14F-4D97-AF65-F5344CB8AC3E}">
        <p14:creationId xmlns:p14="http://schemas.microsoft.com/office/powerpoint/2010/main" val="18414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6143-0349-6947-8F3C-4534D46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Lexikon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0DFDE-319C-F944-ADAB-02E26E70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58;  Screenshot: https://kurier.at/politik/ausland/walter-borjans-will-amt-als-deutscher-spd-chef-abgeben/401787872)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75431-D408-CE48-8AC1-935EC099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12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DBD21-E2B0-C746-A05C-7DDA723EBF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94805"/>
            <a:ext cx="8101012" cy="3311525"/>
          </a:xfrm>
        </p:spPr>
        <p:txBody>
          <a:bodyPr/>
          <a:lstStyle/>
          <a:p>
            <a:r>
              <a:rPr lang="en-DE" sz="1800"/>
              <a:t>neben Wörtern umfasst das Lexikon auch bestimmte phrasale Einheiten, die als Ganze gespeichert sind</a:t>
            </a:r>
          </a:p>
          <a:p>
            <a:r>
              <a:rPr lang="en-DE" sz="1800"/>
              <a:t>z.B. Idiome wie </a:t>
            </a:r>
            <a:r>
              <a:rPr lang="en-DE" sz="1800" i="1"/>
              <a:t>das Handtuch werfen</a:t>
            </a:r>
            <a:r>
              <a:rPr lang="en-DE" sz="1800"/>
              <a:t>, die oft eine komplexe Kontextstruktur aufweisen</a:t>
            </a:r>
          </a:p>
          <a:p>
            <a:r>
              <a:rPr lang="en-DE" sz="1800"/>
              <a:t>bei </a:t>
            </a:r>
            <a:r>
              <a:rPr lang="en-DE" sz="1800" i="1"/>
              <a:t>das Handtuch werfen </a:t>
            </a:r>
            <a:r>
              <a:rPr lang="en-DE" sz="1800"/>
              <a:t>wird die Bedeutungskomponente 'Unfreiwilligkeit' durch eine Interaktion von semantischen, konzeptuellen und pragmatischen Aspekten im Kontext erzeugt, allerdings lassen sich Kontexte finden, in denen das nicht der Fall 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7DBB5A-6C5A-A74C-A697-7C767EB498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Idiome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B00DC-ADFD-7F47-A0FC-2010F739D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78"/>
          <a:stretch/>
        </p:blipFill>
        <p:spPr>
          <a:xfrm>
            <a:off x="3696866" y="3455541"/>
            <a:ext cx="5447134" cy="13507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188C7A-5FD7-544B-BA56-34552509DD44}"/>
              </a:ext>
            </a:extLst>
          </p:cNvPr>
          <p:cNvSpPr/>
          <p:nvPr/>
        </p:nvSpPr>
        <p:spPr>
          <a:xfrm>
            <a:off x="6444208" y="4375125"/>
            <a:ext cx="1584176" cy="216024"/>
          </a:xfrm>
          <a:prstGeom prst="rect">
            <a:avLst/>
          </a:prstGeom>
          <a:solidFill>
            <a:srgbClr val="FFFF00">
              <a:alpha val="36471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19051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9A1E-DEA9-FF48-B571-6AADCD50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Morphologie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C8335-994C-3748-BAD1-982F54E3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59; Rummel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10B6F-1CA1-734B-8B00-1C549F2D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13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6D6B6-42E2-2E4E-865F-F9A9BC834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545752"/>
            <a:ext cx="5346594" cy="3311525"/>
          </a:xfrm>
        </p:spPr>
        <p:txBody>
          <a:bodyPr/>
          <a:lstStyle/>
          <a:p>
            <a:r>
              <a:rPr lang="en-DE"/>
              <a:t>Morphopragmatik bislang noch relativ wenig erforscht – allerdings zeigt schon eine oberflächliche Betrachtung von Wortbildungsmustern, dass Wortbildungsprozesse oft von pragmatischen Aspekten beeinflusst sind!</a:t>
            </a:r>
          </a:p>
          <a:p>
            <a:r>
              <a:rPr lang="en-DE"/>
              <a:t>z.B. evaluative Bedeutungen bei Diminutiva (</a:t>
            </a:r>
            <a:r>
              <a:rPr lang="en-DE" i="1"/>
              <a:t>-chen</a:t>
            </a:r>
            <a:r>
              <a:rPr lang="en-DE"/>
              <a:t>) oder auch bei </a:t>
            </a:r>
            <a:r>
              <a:rPr lang="en-DE" i="1"/>
              <a:t>-ling</a:t>
            </a:r>
            <a:endParaRPr lang="en-DE"/>
          </a:p>
          <a:p>
            <a:r>
              <a:rPr lang="en-DE"/>
              <a:t>viele evaluative Bedeutungen ergeben sich im Kontext – auch sublexikalische Strukturen werden also pragmatisch angereichert!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7F8280-7E82-674A-A9AB-B8CCA5787A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"Morphopragmatik" und Evaluative Morphologie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9F1B0-B2D9-5E4C-A8D3-BA201026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0" y="3070443"/>
            <a:ext cx="3473028" cy="18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6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Evaluative Morphologie (EM)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/>
              <a:t>"morphological rules which express diminution, augmentation, endearment or contempt and which are transparent with respect to some morphosyntactic feature."</a:t>
            </a:r>
          </a:p>
          <a:p>
            <a:pPr marL="0" indent="0" algn="ctr">
              <a:buNone/>
            </a:pPr>
            <a:r>
              <a:rPr lang="en-US" sz="2400"/>
              <a:t>(Stump 1993: 2)</a:t>
            </a:r>
          </a:p>
        </p:txBody>
      </p:sp>
    </p:spTree>
    <p:extLst>
      <p:ext uri="{BB962C8B-B14F-4D97-AF65-F5344CB8AC3E}">
        <p14:creationId xmlns:p14="http://schemas.microsoft.com/office/powerpoint/2010/main" val="427443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von Stump (1993)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"morphological rules which express diminution, augmentation, endearment or contempt and </a:t>
            </a:r>
            <a:r>
              <a:rPr lang="en-US">
                <a:solidFill>
                  <a:srgbClr val="FF0000"/>
                </a:solidFill>
              </a:rPr>
              <a:t>which are transparent with respect to some morphosyntactic feature</a:t>
            </a:r>
            <a:r>
              <a:rPr lang="en-US"/>
              <a:t>."</a:t>
            </a:r>
          </a:p>
          <a:p>
            <a:pPr marL="0" indent="0" algn="ctr">
              <a:buNone/>
            </a:pPr>
            <a:r>
              <a:rPr lang="en-US"/>
              <a:t>(Stump 1993: 2)</a:t>
            </a:r>
          </a:p>
        </p:txBody>
      </p:sp>
    </p:spTree>
    <p:extLst>
      <p:ext uri="{BB962C8B-B14F-4D97-AF65-F5344CB8AC3E}">
        <p14:creationId xmlns:p14="http://schemas.microsoft.com/office/powerpoint/2010/main" val="214019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Dimensionen von EM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2949820" y="1493471"/>
            <a:ext cx="0" cy="275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949820" y="4251177"/>
            <a:ext cx="302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5274945" y="3926741"/>
            <a:ext cx="1514035" cy="24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4"/>
              <a:t>qualitativ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03892" y="1385326"/>
            <a:ext cx="1514035" cy="24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4"/>
              <a:t>deskriptiv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355020" y="1460917"/>
            <a:ext cx="1514035" cy="40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4">
                <a:solidFill>
                  <a:srgbClr val="7030A0"/>
                </a:solidFill>
              </a:rPr>
              <a:t>groß</a:t>
            </a:r>
          </a:p>
          <a:p>
            <a:r>
              <a:rPr lang="en-US" sz="1014">
                <a:solidFill>
                  <a:srgbClr val="7030A0"/>
                </a:solidFill>
              </a:rPr>
              <a:t>alt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355020" y="3764523"/>
            <a:ext cx="1514035" cy="40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4">
                <a:solidFill>
                  <a:srgbClr val="00B0F0"/>
                </a:solidFill>
              </a:rPr>
              <a:t>klein</a:t>
            </a:r>
          </a:p>
          <a:p>
            <a:r>
              <a:rPr lang="en-US" sz="1014">
                <a:solidFill>
                  <a:srgbClr val="00B0F0"/>
                </a:solidFill>
              </a:rPr>
              <a:t>jung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895747" y="4326768"/>
            <a:ext cx="2162907" cy="40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4">
                <a:solidFill>
                  <a:srgbClr val="00B050"/>
                </a:solidFill>
              </a:rPr>
              <a:t>positive Einstellung von S</a:t>
            </a:r>
          </a:p>
          <a:p>
            <a:r>
              <a:rPr lang="en-US" sz="1014">
                <a:solidFill>
                  <a:srgbClr val="00B050"/>
                </a:solidFill>
              </a:rPr>
              <a:t>hohe soziale Position von H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383090" y="4305250"/>
            <a:ext cx="2325125" cy="40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4">
                <a:solidFill>
                  <a:srgbClr val="FF0000"/>
                </a:solidFill>
              </a:rPr>
              <a:t>negative Einstellung von S</a:t>
            </a:r>
          </a:p>
          <a:p>
            <a:r>
              <a:rPr lang="en-US" sz="1014">
                <a:solidFill>
                  <a:srgbClr val="FF0000"/>
                </a:solidFill>
              </a:rPr>
              <a:t>niedrige soziale Position von H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166799" y="1590794"/>
            <a:ext cx="1243672" cy="56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4"/>
              <a:t>Slowak.</a:t>
            </a:r>
          </a:p>
          <a:p>
            <a:r>
              <a:rPr lang="en-US" sz="1014" i="1">
                <a:solidFill>
                  <a:srgbClr val="FF0000"/>
                </a:solidFill>
              </a:rPr>
              <a:t>mamisko</a:t>
            </a:r>
          </a:p>
          <a:p>
            <a:r>
              <a:rPr lang="en-US" sz="1014"/>
              <a:t>'Mutter-AUG'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085001" y="3415689"/>
            <a:ext cx="1243672" cy="56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4"/>
              <a:t>Slowak.</a:t>
            </a:r>
          </a:p>
          <a:p>
            <a:r>
              <a:rPr lang="en-US" sz="1014" i="1">
                <a:solidFill>
                  <a:srgbClr val="00B050"/>
                </a:solidFill>
              </a:rPr>
              <a:t>mamička</a:t>
            </a:r>
          </a:p>
          <a:p>
            <a:r>
              <a:rPr lang="en-US" sz="1014"/>
              <a:t>'Mutter-DIM'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274945" y="3248944"/>
            <a:ext cx="1243672" cy="40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4"/>
              <a:t>dt.</a:t>
            </a:r>
          </a:p>
          <a:p>
            <a:r>
              <a:rPr lang="en-US" sz="1014" i="1">
                <a:solidFill>
                  <a:srgbClr val="FF0000"/>
                </a:solidFill>
              </a:rPr>
              <a:t>Ministerchen</a:t>
            </a:r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964" y="2516241"/>
            <a:ext cx="3666991" cy="16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5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gehört zu EM?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Zahlreiche morphologische Konstruktionen als EM identifiziert, insbesondere mit folgenden Funktionen </a:t>
            </a:r>
            <a:r>
              <a:rPr lang="de-DE" sz="1802"/>
              <a:t>(nach Grandi/Körtvélyessi 2015)</a:t>
            </a:r>
            <a:r>
              <a:rPr lang="de-DE"/>
              <a:t>:</a:t>
            </a:r>
          </a:p>
          <a:p>
            <a:r>
              <a:rPr lang="de-DE"/>
              <a:t>Diminution in Quantität oder Qualität</a:t>
            </a:r>
          </a:p>
          <a:p>
            <a:r>
              <a:rPr lang="de-DE"/>
              <a:t>Augmentation in Quantität oder Qualität</a:t>
            </a:r>
          </a:p>
          <a:p>
            <a:r>
              <a:rPr lang="de-DE"/>
              <a:t>Altersvariation (Telugu </a:t>
            </a:r>
            <a:r>
              <a:rPr lang="de-DE" i="1"/>
              <a:t>kooti-pilla </a:t>
            </a:r>
            <a:r>
              <a:rPr lang="de-DE"/>
              <a:t>‚Affe-jung‘)</a:t>
            </a:r>
          </a:p>
          <a:p>
            <a:r>
              <a:rPr lang="de-DE"/>
              <a:t>Approximation (</a:t>
            </a:r>
            <a:r>
              <a:rPr lang="de-DE" i="1"/>
              <a:t>reddish</a:t>
            </a:r>
            <a:r>
              <a:rPr lang="de-DE"/>
              <a:t>)</a:t>
            </a:r>
          </a:p>
          <a:p>
            <a:r>
              <a:rPr lang="de-DE"/>
              <a:t>Intensivierung (Ital. </a:t>
            </a:r>
            <a:r>
              <a:rPr lang="de-DE" i="1"/>
              <a:t>campionissimo </a:t>
            </a:r>
            <a:r>
              <a:rPr lang="de-DE"/>
              <a:t>‚der große Champion‘)</a:t>
            </a:r>
          </a:p>
        </p:txBody>
      </p:sp>
    </p:spTree>
    <p:extLst>
      <p:ext uri="{BB962C8B-B14F-4D97-AF65-F5344CB8AC3E}">
        <p14:creationId xmlns:p14="http://schemas.microsoft.com/office/powerpoint/2010/main" val="379364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gehört zu EM?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Ausdruck der sozialen Position (Gr. </a:t>
            </a:r>
            <a:r>
              <a:rPr lang="de-DE" sz="2000" i="1"/>
              <a:t>ypallīl(os)-akos </a:t>
            </a:r>
            <a:r>
              <a:rPr lang="de-DE" sz="2000"/>
              <a:t>‚Mitarbeiter-DIM‘ vs. </a:t>
            </a:r>
            <a:r>
              <a:rPr lang="de-DE" sz="2000" i="1"/>
              <a:t>ypallīl(os)-ara </a:t>
            </a:r>
            <a:r>
              <a:rPr lang="de-DE" sz="2000"/>
              <a:t>‚Mitarbeiter-AUG‘</a:t>
            </a:r>
          </a:p>
          <a:p>
            <a:r>
              <a:rPr lang="de-DE" sz="2000"/>
              <a:t>Verachtung (Ital. </a:t>
            </a:r>
            <a:r>
              <a:rPr lang="de-DE" sz="2000" i="1"/>
              <a:t>govern-icchio </a:t>
            </a:r>
            <a:r>
              <a:rPr lang="de-DE" sz="2000"/>
              <a:t>‚Regierung-PEJ‘)</a:t>
            </a:r>
          </a:p>
          <a:p>
            <a:r>
              <a:rPr lang="de-DE" sz="2000"/>
              <a:t>Authentizität, Prototypikalität (oft durch Reduplikation, z.B. </a:t>
            </a:r>
            <a:r>
              <a:rPr lang="de-DE" sz="2000" i="1"/>
              <a:t>Salat-Salat</a:t>
            </a:r>
            <a:r>
              <a:rPr lang="de-DE" sz="200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D203A-99C8-524F-B149-B0CA44A5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en-US"/>
              <a:t>(Grandi &amp; Kötvélyessi 2015)</a:t>
            </a:r>
          </a:p>
        </p:txBody>
      </p:sp>
    </p:spTree>
    <p:extLst>
      <p:ext uri="{BB962C8B-B14F-4D97-AF65-F5344CB8AC3E}">
        <p14:creationId xmlns:p14="http://schemas.microsoft.com/office/powerpoint/2010/main" val="364943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3663-9880-DC4F-A582-C301CAD8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Beispiel Diminutiv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5888-507E-0D49-9860-BC6F9651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sz="2000"/>
              <a:t>Jurafsky (1996) erklärt Entwicklung evaluativer Lesarten bei Diminutiva mit der Konventionalisierung von Inferenzen, die ihrerseits auf Metaphern beruhen</a:t>
            </a:r>
          </a:p>
          <a:p>
            <a:r>
              <a:rPr lang="en-DE" sz="2000"/>
              <a:t>Diminutive können sowohl pejorativ als auch ameliorativ verwendet werden (</a:t>
            </a:r>
            <a:r>
              <a:rPr lang="en-DE" sz="2000" i="1"/>
              <a:t>Ministerchen, Mäuschen...</a:t>
            </a:r>
            <a:r>
              <a:rPr lang="en-DE" sz="2000"/>
              <a:t>)</a:t>
            </a:r>
          </a:p>
          <a:p>
            <a:r>
              <a:rPr lang="en-DE" sz="2000"/>
              <a:t>allerdings ist das Bedeutungsspektrum noch breiter:</a:t>
            </a:r>
          </a:p>
          <a:p>
            <a:endParaRPr lang="en-DE" sz="2000"/>
          </a:p>
          <a:p>
            <a:pPr marL="0" indent="0">
              <a:buNone/>
            </a:pPr>
            <a:r>
              <a:rPr lang="en-DE" sz="2000"/>
              <a:t>Ewe </a:t>
            </a:r>
            <a:r>
              <a:rPr lang="en-DE" sz="2000" i="1"/>
              <a:t>Tógó </a:t>
            </a:r>
            <a:r>
              <a:rPr lang="en-DE" sz="2000"/>
              <a:t>'Togo'  - Diminutiv </a:t>
            </a:r>
            <a:r>
              <a:rPr lang="en-DE" sz="2000" i="1"/>
              <a:t>Tógó-ví </a:t>
            </a:r>
            <a:r>
              <a:rPr lang="en-DE" sz="2000"/>
              <a:t>'Einwohner*in von Togo'</a:t>
            </a:r>
          </a:p>
          <a:p>
            <a:pPr marL="0" indent="0">
              <a:buNone/>
            </a:pPr>
            <a:r>
              <a:rPr lang="en-DE" sz="2000"/>
              <a:t>östl. Kayah </a:t>
            </a:r>
            <a:r>
              <a:rPr lang="en-DE" sz="2000" i="1"/>
              <a:t>klʌ̄ </a:t>
            </a:r>
            <a:r>
              <a:rPr lang="en-DE" sz="2000"/>
              <a:t>'Armee' - Diminutiv </a:t>
            </a:r>
            <a:r>
              <a:rPr lang="en-DE" sz="2000" i="1"/>
              <a:t>klʌ̄phú </a:t>
            </a:r>
            <a:r>
              <a:rPr lang="en-DE" sz="2000"/>
              <a:t>'Soldat'</a:t>
            </a:r>
          </a:p>
          <a:p>
            <a:pPr marL="0" indent="0">
              <a:buNone/>
            </a:pPr>
            <a:r>
              <a:rPr lang="en-DE" sz="2000"/>
              <a:t>Thai </a:t>
            </a:r>
            <a:r>
              <a:rPr lang="en-DE" sz="2000" i="1"/>
              <a:t>thiim </a:t>
            </a:r>
            <a:r>
              <a:rPr lang="en-DE" sz="2000"/>
              <a:t>'Team' - Diminutiv </a:t>
            </a:r>
            <a:r>
              <a:rPr lang="en-DE" sz="2000" i="1"/>
              <a:t>lûuk-thiim </a:t>
            </a:r>
            <a:r>
              <a:rPr lang="en-DE" sz="2000"/>
              <a:t>'Teammitglied'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087A4-9FCE-DC49-9A54-C7E03502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(Jurafsy 1996: 548)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CF1A2-0EE5-9348-87A6-6F02AE4A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E4CA-966E-1A43-A2C9-5C3E08DE4200}" type="slidenum">
              <a:rPr lang="en-DE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618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0178-AED2-4C4E-BFEF-20CDB024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Überblick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80C3F-D112-2342-BE2C-0361A291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FDE19-472E-1A46-B04B-8A6BC1B3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0B987-C264-D440-86E9-D0088F3D85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/>
              <a:t>Pragmatik und Lexikon</a:t>
            </a:r>
          </a:p>
          <a:p>
            <a:endParaRPr lang="en-DE"/>
          </a:p>
          <a:p>
            <a:r>
              <a:rPr lang="en-DE"/>
              <a:t>Pragmatik und Morphologie</a:t>
            </a:r>
          </a:p>
          <a:p>
            <a:endParaRPr lang="en-DE"/>
          </a:p>
          <a:p>
            <a:r>
              <a:rPr lang="en-DE"/>
              <a:t>Pragmatik und Syntax</a:t>
            </a:r>
          </a:p>
          <a:p>
            <a:endParaRPr lang="en-DE"/>
          </a:p>
          <a:p>
            <a:pPr marL="0" indent="0">
              <a:buNone/>
            </a:pPr>
            <a:r>
              <a:rPr lang="en-DE"/>
              <a:t>(... und nächstes Mal noch einmal: Pragmatik und Semantik)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04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Konventionalisierung der Inferenz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3"/>
              <a:t>Typischer Prozess im semantischen Wandel: Aus der Pragmatik in die Semantik</a:t>
            </a:r>
          </a:p>
          <a:p>
            <a:r>
              <a:rPr lang="en-US" sz="2103"/>
              <a:t>z.B. Konventionalisierung der konversationellen Implikatur</a:t>
            </a:r>
          </a:p>
          <a:p>
            <a:r>
              <a:rPr lang="en-US" sz="2103"/>
              <a:t>Beispiel: von der kausalen zur temporalen Interpretation </a:t>
            </a:r>
            <a:r>
              <a:rPr lang="en-US" sz="1502"/>
              <a:t>(Szczepaniak 2011: 33)</a:t>
            </a:r>
          </a:p>
          <a:p>
            <a:endParaRPr lang="en-US" sz="2103"/>
          </a:p>
          <a:p>
            <a:pPr marL="0" indent="0" algn="ctr">
              <a:buNone/>
            </a:pPr>
            <a:r>
              <a:rPr lang="en-US" sz="2103" i="1">
                <a:solidFill>
                  <a:srgbClr val="00B050"/>
                </a:solidFill>
              </a:rPr>
              <a:t>Nachdem</a:t>
            </a:r>
            <a:r>
              <a:rPr lang="en-US" sz="2103" i="1"/>
              <a:t> </a:t>
            </a:r>
            <a:r>
              <a:rPr lang="en-US" sz="2103"/>
              <a:t>ich den ganzen Tag im Regen gelaufen bin (</a:t>
            </a:r>
            <a:r>
              <a:rPr lang="en-US" sz="2103">
                <a:solidFill>
                  <a:srgbClr val="0070C0"/>
                </a:solidFill>
              </a:rPr>
              <a:t>A</a:t>
            </a:r>
            <a:r>
              <a:rPr lang="en-US" sz="2103"/>
              <a:t>), bin ich jetzt krank (</a:t>
            </a:r>
            <a:r>
              <a:rPr lang="en-US" sz="2103">
                <a:solidFill>
                  <a:srgbClr val="0070C0"/>
                </a:solidFill>
              </a:rPr>
              <a:t>B</a:t>
            </a:r>
            <a:r>
              <a:rPr lang="en-US" sz="2103"/>
              <a:t>). </a:t>
            </a:r>
            <a:r>
              <a:rPr lang="en-US" sz="2103">
                <a:solidFill>
                  <a:srgbClr val="0070C0"/>
                </a:solidFill>
              </a:rPr>
              <a:t>+&gt; A ist Grund für B</a:t>
            </a:r>
            <a:endParaRPr lang="en-US" sz="2103"/>
          </a:p>
          <a:p>
            <a:pPr marL="0" indent="0" algn="ctr">
              <a:buNone/>
            </a:pPr>
            <a:r>
              <a:rPr lang="en-US" sz="2103" i="1">
                <a:solidFill>
                  <a:srgbClr val="00B050"/>
                </a:solidFill>
              </a:rPr>
              <a:t>Nachdem</a:t>
            </a:r>
            <a:r>
              <a:rPr lang="en-US" sz="2103" i="1"/>
              <a:t> </a:t>
            </a:r>
            <a:r>
              <a:rPr lang="en-US" sz="2103"/>
              <a:t>das Semester bald zu Ende ist, müssen wir uns auf die Klausur vorbereiten.</a:t>
            </a:r>
            <a:endParaRPr lang="en-US" sz="2103" i="1"/>
          </a:p>
        </p:txBody>
      </p:sp>
    </p:spTree>
    <p:extLst>
      <p:ext uri="{BB962C8B-B14F-4D97-AF65-F5344CB8AC3E}">
        <p14:creationId xmlns:p14="http://schemas.microsoft.com/office/powerpoint/2010/main" val="326818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Diminutiv und Inferenz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6594" y="1278781"/>
            <a:ext cx="7789822" cy="3398663"/>
          </a:xfrm>
        </p:spPr>
        <p:txBody>
          <a:bodyPr/>
          <a:lstStyle/>
          <a:p>
            <a:r>
              <a:rPr lang="en-US" sz="2103"/>
              <a:t>Jurafsky (1996): 'klein' bzw. 'Kind' als zentrale Bedeutung von Diminutiven</a:t>
            </a:r>
          </a:p>
          <a:p>
            <a:r>
              <a:rPr lang="en-US" sz="2103"/>
              <a:t>diese Bedeutungen bringen natürlicherweise bestimmte </a:t>
            </a:r>
            <a:r>
              <a:rPr lang="en-US" sz="2103" b="1"/>
              <a:t>Inferenzen </a:t>
            </a:r>
            <a:r>
              <a:rPr lang="en-US" sz="2103"/>
              <a:t>mit sich</a:t>
            </a:r>
          </a:p>
          <a:p>
            <a:pPr marL="0" indent="0">
              <a:buNone/>
            </a:pPr>
            <a:endParaRPr lang="en-US" sz="1802"/>
          </a:p>
          <a:p>
            <a:pPr marL="0" indent="0">
              <a:buNone/>
            </a:pPr>
            <a:r>
              <a:rPr lang="en-US" sz="1802"/>
              <a:t>Kind		</a:t>
            </a:r>
            <a:r>
              <a:rPr lang="en-US" sz="1802">
                <a:solidFill>
                  <a:srgbClr val="0070C0"/>
                </a:solidFill>
              </a:rPr>
              <a:t>&gt;&gt;&gt;	Inferenz	&gt;&gt;&gt;</a:t>
            </a:r>
            <a:r>
              <a:rPr lang="en-US" sz="1802"/>
              <a:t>	Zuneigung</a:t>
            </a:r>
          </a:p>
          <a:p>
            <a:pPr marL="0" indent="0">
              <a:buNone/>
            </a:pPr>
            <a:r>
              <a:rPr lang="en-US" sz="1802"/>
              <a:t>kleine Dinge	</a:t>
            </a:r>
            <a:r>
              <a:rPr lang="en-US" sz="1802">
                <a:solidFill>
                  <a:srgbClr val="0070C0"/>
                </a:solidFill>
              </a:rPr>
              <a:t>&gt;&gt;&gt;	Inferenz	&gt;&gt;&gt; </a:t>
            </a:r>
            <a:r>
              <a:rPr lang="en-US" sz="1802"/>
              <a:t>	(nicht-)prototyp. Exemplare</a:t>
            </a:r>
          </a:p>
          <a:p>
            <a:pPr marL="0" indent="0">
              <a:buNone/>
            </a:pPr>
            <a:endParaRPr lang="en-US" sz="1802"/>
          </a:p>
          <a:p>
            <a:r>
              <a:rPr lang="en-US" sz="2103"/>
              <a:t>Ersteres erweitert das Bedeutungsspektrum des Diminutivs, Letzteres führt zu </a:t>
            </a:r>
            <a:r>
              <a:rPr lang="en-US" sz="2103" b="1"/>
              <a:t>Lexikalisierung </a:t>
            </a:r>
            <a:r>
              <a:rPr lang="en-US" sz="2103"/>
              <a:t>diminuierter Formen</a:t>
            </a:r>
          </a:p>
        </p:txBody>
      </p:sp>
    </p:spTree>
    <p:extLst>
      <p:ext uri="{BB962C8B-B14F-4D97-AF65-F5344CB8AC3E}">
        <p14:creationId xmlns:p14="http://schemas.microsoft.com/office/powerpoint/2010/main" val="22012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F66B-26B1-F84E-B2DA-876E1D0D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Radiales Kategoriennetzwerk Diminutiv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02040-E44F-5844-8116-100B9D88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(Jurafsky 1996: 538)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8DFAD-56B6-874B-8ED3-F0380E7A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E4CA-966E-1A43-A2C9-5C3E08DE4200}" type="slidenum">
              <a:rPr lang="en-DE"/>
              <a:t>22</a:t>
            </a:fld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73EE1B-F4A5-7C4F-994A-FAC0EE28BEAC}"/>
              </a:ext>
            </a:extLst>
          </p:cNvPr>
          <p:cNvCxnSpPr/>
          <p:nvPr/>
        </p:nvCxnSpPr>
        <p:spPr>
          <a:xfrm flipV="1">
            <a:off x="343493" y="2856928"/>
            <a:ext cx="8343307" cy="6874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147C42A-5B01-354B-8F3F-EEA8AA34FB52}"/>
              </a:ext>
            </a:extLst>
          </p:cNvPr>
          <p:cNvSpPr/>
          <p:nvPr/>
        </p:nvSpPr>
        <p:spPr>
          <a:xfrm>
            <a:off x="1187624" y="1193215"/>
            <a:ext cx="131142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Imitation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CBAA7A-7598-4241-B9FF-EFD0F7F48267}"/>
              </a:ext>
            </a:extLst>
          </p:cNvPr>
          <p:cNvSpPr/>
          <p:nvPr/>
        </p:nvSpPr>
        <p:spPr>
          <a:xfrm>
            <a:off x="2499048" y="915173"/>
            <a:ext cx="23762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in Beziehung zu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DD9F7E-EF03-2842-80F9-FE555E74C8FE}"/>
              </a:ext>
            </a:extLst>
          </p:cNvPr>
          <p:cNvSpPr/>
          <p:nvPr/>
        </p:nvSpPr>
        <p:spPr>
          <a:xfrm>
            <a:off x="4662416" y="1419229"/>
            <a:ext cx="152431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Genauigkeit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C473FA-66E0-6F43-9DB8-157D9658CEF4}"/>
              </a:ext>
            </a:extLst>
          </p:cNvPr>
          <p:cNvSpPr/>
          <p:nvPr/>
        </p:nvSpPr>
        <p:spPr>
          <a:xfrm>
            <a:off x="5973208" y="1680338"/>
            <a:ext cx="1524319" cy="378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Partitiv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706001-5FB7-734A-BD1B-A846A3F06740}"/>
              </a:ext>
            </a:extLst>
          </p:cNvPr>
          <p:cNvSpPr/>
          <p:nvPr/>
        </p:nvSpPr>
        <p:spPr>
          <a:xfrm>
            <a:off x="4021775" y="1896202"/>
            <a:ext cx="152431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Mitglied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005EC0-2947-5B45-84FE-98D000CBDBA2}"/>
              </a:ext>
            </a:extLst>
          </p:cNvPr>
          <p:cNvSpPr/>
          <p:nvPr/>
        </p:nvSpPr>
        <p:spPr>
          <a:xfrm>
            <a:off x="6186735" y="2105847"/>
            <a:ext cx="2057673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Approximation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E45292-7647-5D48-B9E7-4C9E9ECDF844}"/>
              </a:ext>
            </a:extLst>
          </p:cNvPr>
          <p:cNvSpPr/>
          <p:nvPr/>
        </p:nvSpPr>
        <p:spPr>
          <a:xfrm>
            <a:off x="6221098" y="2999814"/>
            <a:ext cx="246570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Heckenausdrücke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FA6E02-3B36-1841-A7DF-A9736A110D72}"/>
              </a:ext>
            </a:extLst>
          </p:cNvPr>
          <p:cNvSpPr/>
          <p:nvPr/>
        </p:nvSpPr>
        <p:spPr>
          <a:xfrm>
            <a:off x="5211048" y="2684689"/>
            <a:ext cx="152431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weiblich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B0099D-7F7C-7341-A091-81382418DE9A}"/>
              </a:ext>
            </a:extLst>
          </p:cNvPr>
          <p:cNvSpPr/>
          <p:nvPr/>
        </p:nvSpPr>
        <p:spPr>
          <a:xfrm>
            <a:off x="4124923" y="2625203"/>
            <a:ext cx="97156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klein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83E22D-C6DA-494A-8154-F392B53948FF}"/>
              </a:ext>
            </a:extLst>
          </p:cNvPr>
          <p:cNvSpPr/>
          <p:nvPr/>
        </p:nvSpPr>
        <p:spPr>
          <a:xfrm>
            <a:off x="2961384" y="2653510"/>
            <a:ext cx="97156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Kind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0C37F4-55DE-054C-8A7B-22FF91B4FC3D}"/>
              </a:ext>
            </a:extLst>
          </p:cNvPr>
          <p:cNvSpPr/>
          <p:nvPr/>
        </p:nvSpPr>
        <p:spPr>
          <a:xfrm>
            <a:off x="804780" y="2911141"/>
            <a:ext cx="152431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Zuneigung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D99140-3A69-114E-A9CF-1B7E19AA5F02}"/>
              </a:ext>
            </a:extLst>
          </p:cNvPr>
          <p:cNvSpPr/>
          <p:nvPr/>
        </p:nvSpPr>
        <p:spPr>
          <a:xfrm>
            <a:off x="1459747" y="3433996"/>
            <a:ext cx="152431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Haustiere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889F0D-57B3-0A49-9616-BBE1D86A5FF5}"/>
              </a:ext>
            </a:extLst>
          </p:cNvPr>
          <p:cNvSpPr/>
          <p:nvPr/>
        </p:nvSpPr>
        <p:spPr>
          <a:xfrm>
            <a:off x="1922849" y="4027214"/>
            <a:ext cx="152431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Sympathie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DE76F8-A316-8746-AF82-F3D412FFC741}"/>
              </a:ext>
            </a:extLst>
          </p:cNvPr>
          <p:cNvSpPr/>
          <p:nvPr/>
        </p:nvSpPr>
        <p:spPr>
          <a:xfrm>
            <a:off x="3170793" y="3634307"/>
            <a:ext cx="152431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Intimität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E81520-D6DC-C346-B2DC-36E1F608A3E3}"/>
              </a:ext>
            </a:extLst>
          </p:cNvPr>
          <p:cNvSpPr/>
          <p:nvPr/>
        </p:nvSpPr>
        <p:spPr>
          <a:xfrm>
            <a:off x="4628702" y="3503168"/>
            <a:ext cx="152431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Abneigung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4F2719-035F-7C44-9401-877B31E71CE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695112" y="3157566"/>
            <a:ext cx="156821" cy="419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903021-DA9C-D64F-A152-D4C7FC854CB4}"/>
              </a:ext>
            </a:extLst>
          </p:cNvPr>
          <p:cNvCxnSpPr>
            <a:cxnSpLocks/>
          </p:cNvCxnSpPr>
          <p:nvPr/>
        </p:nvCxnSpPr>
        <p:spPr>
          <a:xfrm>
            <a:off x="3567195" y="3142045"/>
            <a:ext cx="104705" cy="492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CE855B-0A3C-D04E-A660-0BC29A18E242}"/>
              </a:ext>
            </a:extLst>
          </p:cNvPr>
          <p:cNvCxnSpPr>
            <a:cxnSpLocks/>
          </p:cNvCxnSpPr>
          <p:nvPr/>
        </p:nvCxnSpPr>
        <p:spPr>
          <a:xfrm flipH="1">
            <a:off x="2983792" y="3140517"/>
            <a:ext cx="306200" cy="854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484F4-CDA3-D543-8A54-634C3B97B2D4}"/>
              </a:ext>
            </a:extLst>
          </p:cNvPr>
          <p:cNvCxnSpPr>
            <a:cxnSpLocks/>
          </p:cNvCxnSpPr>
          <p:nvPr/>
        </p:nvCxnSpPr>
        <p:spPr>
          <a:xfrm flipH="1">
            <a:off x="2557078" y="3123044"/>
            <a:ext cx="595471" cy="427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FCEC7D-2F26-6C4A-88E1-28564B1E3802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2329099" y="3017635"/>
            <a:ext cx="632285" cy="145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3F00B1-6A9B-A844-90A0-8A450E100FA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916676" y="2834986"/>
            <a:ext cx="208247" cy="4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AFBA22-7AE7-0C46-9CB0-0427336A7BA3}"/>
              </a:ext>
            </a:extLst>
          </p:cNvPr>
          <p:cNvCxnSpPr>
            <a:cxnSpLocks/>
          </p:cNvCxnSpPr>
          <p:nvPr/>
        </p:nvCxnSpPr>
        <p:spPr>
          <a:xfrm>
            <a:off x="5100803" y="2870997"/>
            <a:ext cx="323772" cy="47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BB813-7B43-F148-8D51-1619371EAD9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00803" y="2357875"/>
            <a:ext cx="1085932" cy="410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2D702-3D0E-3E48-AC32-F007C71A0C7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5054101" y="2003335"/>
            <a:ext cx="1142338" cy="692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8775FA-967B-0444-9011-7235C9CD71BF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3687180" y="1419229"/>
            <a:ext cx="686186" cy="1216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DD1C4A0-65B3-0941-A5FC-2DACB9E3C72C}"/>
              </a:ext>
            </a:extLst>
          </p:cNvPr>
          <p:cNvSpPr/>
          <p:nvPr/>
        </p:nvSpPr>
        <p:spPr>
          <a:xfrm>
            <a:off x="2771800" y="1510510"/>
            <a:ext cx="180020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/>
              <a:t>kleiner-Typ-von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275369-4D38-C14A-A4A9-80430093727A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3790670" y="2366418"/>
            <a:ext cx="495458" cy="3609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2CE242-83FC-664E-9845-C2ACB35F383C}"/>
              </a:ext>
            </a:extLst>
          </p:cNvPr>
          <p:cNvCxnSpPr>
            <a:cxnSpLocks/>
          </p:cNvCxnSpPr>
          <p:nvPr/>
        </p:nvCxnSpPr>
        <p:spPr>
          <a:xfrm flipH="1" flipV="1">
            <a:off x="2395844" y="1545478"/>
            <a:ext cx="382635" cy="143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7B0CD1-A50E-1C4C-9EB7-C845E1ABB55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88519" y="2613722"/>
            <a:ext cx="165430" cy="38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02075445-55DE-AD4F-9729-CE6F046F7AB2}"/>
              </a:ext>
            </a:extLst>
          </p:cNvPr>
          <p:cNvSpPr/>
          <p:nvPr/>
        </p:nvSpPr>
        <p:spPr>
          <a:xfrm rot="4211379" flipH="1">
            <a:off x="6029619" y="3521842"/>
            <a:ext cx="1243685" cy="626632"/>
          </a:xfrm>
          <a:custGeom>
            <a:avLst/>
            <a:gdLst>
              <a:gd name="connsiteX0" fmla="*/ 948267 w 948267"/>
              <a:gd name="connsiteY0" fmla="*/ 626632 h 626632"/>
              <a:gd name="connsiteX1" fmla="*/ 795867 w 948267"/>
              <a:gd name="connsiteY1" fmla="*/ 541965 h 626632"/>
              <a:gd name="connsiteX2" fmla="*/ 745067 w 948267"/>
              <a:gd name="connsiteY2" fmla="*/ 525032 h 626632"/>
              <a:gd name="connsiteX3" fmla="*/ 592667 w 948267"/>
              <a:gd name="connsiteY3" fmla="*/ 440365 h 626632"/>
              <a:gd name="connsiteX4" fmla="*/ 440267 w 948267"/>
              <a:gd name="connsiteY4" fmla="*/ 338765 h 626632"/>
              <a:gd name="connsiteX5" fmla="*/ 389467 w 948267"/>
              <a:gd name="connsiteY5" fmla="*/ 304898 h 626632"/>
              <a:gd name="connsiteX6" fmla="*/ 338667 w 948267"/>
              <a:gd name="connsiteY6" fmla="*/ 271032 h 626632"/>
              <a:gd name="connsiteX7" fmla="*/ 237067 w 948267"/>
              <a:gd name="connsiteY7" fmla="*/ 203298 h 626632"/>
              <a:gd name="connsiteX8" fmla="*/ 186267 w 948267"/>
              <a:gd name="connsiteY8" fmla="*/ 152498 h 626632"/>
              <a:gd name="connsiteX9" fmla="*/ 135467 w 948267"/>
              <a:gd name="connsiteY9" fmla="*/ 135565 h 626632"/>
              <a:gd name="connsiteX10" fmla="*/ 101600 w 948267"/>
              <a:gd name="connsiteY10" fmla="*/ 84765 h 626632"/>
              <a:gd name="connsiteX11" fmla="*/ 50800 w 948267"/>
              <a:gd name="connsiteY11" fmla="*/ 50898 h 626632"/>
              <a:gd name="connsiteX12" fmla="*/ 0 w 948267"/>
              <a:gd name="connsiteY12" fmla="*/ 98 h 62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8267" h="626632">
                <a:moveTo>
                  <a:pt x="948267" y="626632"/>
                </a:moveTo>
                <a:cubicBezTo>
                  <a:pt x="872225" y="550590"/>
                  <a:pt x="920185" y="583404"/>
                  <a:pt x="795867" y="541965"/>
                </a:cubicBezTo>
                <a:lnTo>
                  <a:pt x="745067" y="525032"/>
                </a:lnTo>
                <a:cubicBezTo>
                  <a:pt x="628616" y="447397"/>
                  <a:pt x="682081" y="470169"/>
                  <a:pt x="592667" y="440365"/>
                </a:cubicBezTo>
                <a:lnTo>
                  <a:pt x="440267" y="338765"/>
                </a:lnTo>
                <a:lnTo>
                  <a:pt x="389467" y="304898"/>
                </a:lnTo>
                <a:cubicBezTo>
                  <a:pt x="372534" y="293609"/>
                  <a:pt x="353057" y="285422"/>
                  <a:pt x="338667" y="271032"/>
                </a:cubicBezTo>
                <a:cubicBezTo>
                  <a:pt x="275246" y="207611"/>
                  <a:pt x="310585" y="227805"/>
                  <a:pt x="237067" y="203298"/>
                </a:cubicBezTo>
                <a:cubicBezTo>
                  <a:pt x="220134" y="186365"/>
                  <a:pt x="206192" y="165782"/>
                  <a:pt x="186267" y="152498"/>
                </a:cubicBezTo>
                <a:cubicBezTo>
                  <a:pt x="171415" y="142597"/>
                  <a:pt x="149405" y="146715"/>
                  <a:pt x="135467" y="135565"/>
                </a:cubicBezTo>
                <a:cubicBezTo>
                  <a:pt x="119575" y="122852"/>
                  <a:pt x="115991" y="99156"/>
                  <a:pt x="101600" y="84765"/>
                </a:cubicBezTo>
                <a:cubicBezTo>
                  <a:pt x="87209" y="70374"/>
                  <a:pt x="67733" y="62187"/>
                  <a:pt x="50800" y="50898"/>
                </a:cubicBezTo>
                <a:cubicBezTo>
                  <a:pt x="13802" y="-4598"/>
                  <a:pt x="37284" y="98"/>
                  <a:pt x="0" y="98"/>
                </a:cubicBezTo>
              </a:path>
            </a:pathLst>
          </a:custGeom>
          <a:noFill/>
          <a:ln>
            <a:prstDash val="sys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C07892-EE4E-A545-8E5D-382B2E42D87E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4851933" y="3117284"/>
            <a:ext cx="1730259" cy="312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93BDEA-6F79-9245-876F-B9F7DFD8D443}"/>
              </a:ext>
            </a:extLst>
          </p:cNvPr>
          <p:cNvSpPr txBox="1"/>
          <p:nvPr/>
        </p:nvSpPr>
        <p:spPr>
          <a:xfrm>
            <a:off x="7047946" y="4371370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/>
              <a:t>PROPOSITIONEN</a:t>
            </a:r>
          </a:p>
          <a:p>
            <a:r>
              <a:rPr lang="en-DE" sz="1400"/>
              <a:t>SIND OBJEKTE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54A3AC-C9B0-1540-BFC0-A4AA3AF2FEF3}"/>
              </a:ext>
            </a:extLst>
          </p:cNvPr>
          <p:cNvSpPr txBox="1"/>
          <p:nvPr/>
        </p:nvSpPr>
        <p:spPr>
          <a:xfrm>
            <a:off x="1006651" y="223188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/>
              <a:t>SOZIALE GRUPPEN</a:t>
            </a:r>
          </a:p>
          <a:p>
            <a:r>
              <a:rPr lang="en-DE" sz="1200"/>
              <a:t>SIND FAMILIEN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21E9312-145A-2B45-AD6D-69433D1B9E5F}"/>
              </a:ext>
            </a:extLst>
          </p:cNvPr>
          <p:cNvSpPr/>
          <p:nvPr/>
        </p:nvSpPr>
        <p:spPr>
          <a:xfrm>
            <a:off x="5164667" y="1761300"/>
            <a:ext cx="2878666" cy="1083733"/>
          </a:xfrm>
          <a:custGeom>
            <a:avLst/>
            <a:gdLst>
              <a:gd name="connsiteX0" fmla="*/ 2878666 w 2878666"/>
              <a:gd name="connsiteY0" fmla="*/ 0 h 1083733"/>
              <a:gd name="connsiteX1" fmla="*/ 2760133 w 2878666"/>
              <a:gd name="connsiteY1" fmla="*/ 152400 h 1083733"/>
              <a:gd name="connsiteX2" fmla="*/ 2709333 w 2878666"/>
              <a:gd name="connsiteY2" fmla="*/ 169333 h 1083733"/>
              <a:gd name="connsiteX3" fmla="*/ 2607733 w 2878666"/>
              <a:gd name="connsiteY3" fmla="*/ 220133 h 1083733"/>
              <a:gd name="connsiteX4" fmla="*/ 2523066 w 2878666"/>
              <a:gd name="connsiteY4" fmla="*/ 203200 h 1083733"/>
              <a:gd name="connsiteX5" fmla="*/ 2336800 w 2878666"/>
              <a:gd name="connsiteY5" fmla="*/ 254000 h 1083733"/>
              <a:gd name="connsiteX6" fmla="*/ 2235200 w 2878666"/>
              <a:gd name="connsiteY6" fmla="*/ 287866 h 1083733"/>
              <a:gd name="connsiteX7" fmla="*/ 2032000 w 2878666"/>
              <a:gd name="connsiteY7" fmla="*/ 304800 h 1083733"/>
              <a:gd name="connsiteX8" fmla="*/ 1879600 w 2878666"/>
              <a:gd name="connsiteY8" fmla="*/ 338666 h 1083733"/>
              <a:gd name="connsiteX9" fmla="*/ 1828800 w 2878666"/>
              <a:gd name="connsiteY9" fmla="*/ 355600 h 1083733"/>
              <a:gd name="connsiteX10" fmla="*/ 1778000 w 2878666"/>
              <a:gd name="connsiteY10" fmla="*/ 338666 h 1083733"/>
              <a:gd name="connsiteX11" fmla="*/ 1540933 w 2878666"/>
              <a:gd name="connsiteY11" fmla="*/ 321733 h 1083733"/>
              <a:gd name="connsiteX12" fmla="*/ 1286933 w 2878666"/>
              <a:gd name="connsiteY12" fmla="*/ 355600 h 1083733"/>
              <a:gd name="connsiteX13" fmla="*/ 1236133 w 2878666"/>
              <a:gd name="connsiteY13" fmla="*/ 338666 h 1083733"/>
              <a:gd name="connsiteX14" fmla="*/ 1100666 w 2878666"/>
              <a:gd name="connsiteY14" fmla="*/ 372533 h 1083733"/>
              <a:gd name="connsiteX15" fmla="*/ 1032933 w 2878666"/>
              <a:gd name="connsiteY15" fmla="*/ 389466 h 1083733"/>
              <a:gd name="connsiteX16" fmla="*/ 931333 w 2878666"/>
              <a:gd name="connsiteY16" fmla="*/ 474133 h 1083733"/>
              <a:gd name="connsiteX17" fmla="*/ 880533 w 2878666"/>
              <a:gd name="connsiteY17" fmla="*/ 491066 h 1083733"/>
              <a:gd name="connsiteX18" fmla="*/ 829733 w 2878666"/>
              <a:gd name="connsiteY18" fmla="*/ 524933 h 1083733"/>
              <a:gd name="connsiteX19" fmla="*/ 762000 w 2878666"/>
              <a:gd name="connsiteY19" fmla="*/ 626533 h 1083733"/>
              <a:gd name="connsiteX20" fmla="*/ 728133 w 2878666"/>
              <a:gd name="connsiteY20" fmla="*/ 677333 h 1083733"/>
              <a:gd name="connsiteX21" fmla="*/ 677333 w 2878666"/>
              <a:gd name="connsiteY21" fmla="*/ 694266 h 1083733"/>
              <a:gd name="connsiteX22" fmla="*/ 558800 w 2878666"/>
              <a:gd name="connsiteY22" fmla="*/ 762000 h 1083733"/>
              <a:gd name="connsiteX23" fmla="*/ 508000 w 2878666"/>
              <a:gd name="connsiteY23" fmla="*/ 795866 h 1083733"/>
              <a:gd name="connsiteX24" fmla="*/ 457200 w 2878666"/>
              <a:gd name="connsiteY24" fmla="*/ 812800 h 1083733"/>
              <a:gd name="connsiteX25" fmla="*/ 355600 w 2878666"/>
              <a:gd name="connsiteY25" fmla="*/ 880533 h 1083733"/>
              <a:gd name="connsiteX26" fmla="*/ 304800 w 2878666"/>
              <a:gd name="connsiteY26" fmla="*/ 914400 h 1083733"/>
              <a:gd name="connsiteX27" fmla="*/ 254000 w 2878666"/>
              <a:gd name="connsiteY27" fmla="*/ 931333 h 1083733"/>
              <a:gd name="connsiteX28" fmla="*/ 101600 w 2878666"/>
              <a:gd name="connsiteY28" fmla="*/ 999066 h 1083733"/>
              <a:gd name="connsiteX29" fmla="*/ 50800 w 2878666"/>
              <a:gd name="connsiteY29" fmla="*/ 1016000 h 1083733"/>
              <a:gd name="connsiteX30" fmla="*/ 0 w 2878666"/>
              <a:gd name="connsiteY30" fmla="*/ 1083733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78666" h="1083733">
                <a:moveTo>
                  <a:pt x="2878666" y="0"/>
                </a:moveTo>
                <a:cubicBezTo>
                  <a:pt x="2827271" y="89941"/>
                  <a:pt x="2836975" y="113979"/>
                  <a:pt x="2760133" y="152400"/>
                </a:cubicBezTo>
                <a:cubicBezTo>
                  <a:pt x="2744168" y="160382"/>
                  <a:pt x="2726266" y="163689"/>
                  <a:pt x="2709333" y="169333"/>
                </a:cubicBezTo>
                <a:cubicBezTo>
                  <a:pt x="2683648" y="186457"/>
                  <a:pt x="2642788" y="220133"/>
                  <a:pt x="2607733" y="220133"/>
                </a:cubicBezTo>
                <a:cubicBezTo>
                  <a:pt x="2578952" y="220133"/>
                  <a:pt x="2551288" y="208844"/>
                  <a:pt x="2523066" y="203200"/>
                </a:cubicBezTo>
                <a:cubicBezTo>
                  <a:pt x="2216039" y="305540"/>
                  <a:pt x="2600078" y="182197"/>
                  <a:pt x="2336800" y="254000"/>
                </a:cubicBezTo>
                <a:cubicBezTo>
                  <a:pt x="2302359" y="263393"/>
                  <a:pt x="2270775" y="284901"/>
                  <a:pt x="2235200" y="287866"/>
                </a:cubicBezTo>
                <a:lnTo>
                  <a:pt x="2032000" y="304800"/>
                </a:lnTo>
                <a:cubicBezTo>
                  <a:pt x="1917636" y="342920"/>
                  <a:pt x="2058420" y="298928"/>
                  <a:pt x="1879600" y="338666"/>
                </a:cubicBezTo>
                <a:cubicBezTo>
                  <a:pt x="1862176" y="342538"/>
                  <a:pt x="1845733" y="349955"/>
                  <a:pt x="1828800" y="355600"/>
                </a:cubicBezTo>
                <a:cubicBezTo>
                  <a:pt x="1811867" y="349955"/>
                  <a:pt x="1795727" y="340752"/>
                  <a:pt x="1778000" y="338666"/>
                </a:cubicBezTo>
                <a:cubicBezTo>
                  <a:pt x="1699319" y="329409"/>
                  <a:pt x="1620157" y="321733"/>
                  <a:pt x="1540933" y="321733"/>
                </a:cubicBezTo>
                <a:cubicBezTo>
                  <a:pt x="1519039" y="321733"/>
                  <a:pt x="1316171" y="351423"/>
                  <a:pt x="1286933" y="355600"/>
                </a:cubicBezTo>
                <a:cubicBezTo>
                  <a:pt x="1270000" y="349955"/>
                  <a:pt x="1253982" y="338666"/>
                  <a:pt x="1236133" y="338666"/>
                </a:cubicBezTo>
                <a:cubicBezTo>
                  <a:pt x="1184496" y="338666"/>
                  <a:pt x="1147431" y="359172"/>
                  <a:pt x="1100666" y="372533"/>
                </a:cubicBezTo>
                <a:cubicBezTo>
                  <a:pt x="1078289" y="378926"/>
                  <a:pt x="1055511" y="383822"/>
                  <a:pt x="1032933" y="389466"/>
                </a:cubicBezTo>
                <a:cubicBezTo>
                  <a:pt x="995484" y="426915"/>
                  <a:pt x="978482" y="450558"/>
                  <a:pt x="931333" y="474133"/>
                </a:cubicBezTo>
                <a:cubicBezTo>
                  <a:pt x="915368" y="482115"/>
                  <a:pt x="897466" y="485422"/>
                  <a:pt x="880533" y="491066"/>
                </a:cubicBezTo>
                <a:cubicBezTo>
                  <a:pt x="863600" y="502355"/>
                  <a:pt x="843134" y="509617"/>
                  <a:pt x="829733" y="524933"/>
                </a:cubicBezTo>
                <a:cubicBezTo>
                  <a:pt x="802930" y="555565"/>
                  <a:pt x="784578" y="592666"/>
                  <a:pt x="762000" y="626533"/>
                </a:cubicBezTo>
                <a:cubicBezTo>
                  <a:pt x="750711" y="643466"/>
                  <a:pt x="747440" y="670897"/>
                  <a:pt x="728133" y="677333"/>
                </a:cubicBezTo>
                <a:lnTo>
                  <a:pt x="677333" y="694266"/>
                </a:lnTo>
                <a:cubicBezTo>
                  <a:pt x="553577" y="776771"/>
                  <a:pt x="709175" y="676072"/>
                  <a:pt x="558800" y="762000"/>
                </a:cubicBezTo>
                <a:cubicBezTo>
                  <a:pt x="541130" y="772097"/>
                  <a:pt x="526203" y="786765"/>
                  <a:pt x="508000" y="795866"/>
                </a:cubicBezTo>
                <a:cubicBezTo>
                  <a:pt x="492035" y="803848"/>
                  <a:pt x="472803" y="804132"/>
                  <a:pt x="457200" y="812800"/>
                </a:cubicBezTo>
                <a:cubicBezTo>
                  <a:pt x="421620" y="832567"/>
                  <a:pt x="389467" y="857955"/>
                  <a:pt x="355600" y="880533"/>
                </a:cubicBezTo>
                <a:cubicBezTo>
                  <a:pt x="338667" y="891822"/>
                  <a:pt x="324107" y="907964"/>
                  <a:pt x="304800" y="914400"/>
                </a:cubicBezTo>
                <a:lnTo>
                  <a:pt x="254000" y="931333"/>
                </a:lnTo>
                <a:cubicBezTo>
                  <a:pt x="173496" y="985003"/>
                  <a:pt x="222509" y="958763"/>
                  <a:pt x="101600" y="999066"/>
                </a:cubicBezTo>
                <a:lnTo>
                  <a:pt x="50800" y="1016000"/>
                </a:lnTo>
                <a:cubicBezTo>
                  <a:pt x="12505" y="1073442"/>
                  <a:pt x="31324" y="1052409"/>
                  <a:pt x="0" y="1083733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93409-55EF-3144-BCED-3662E6D54905}"/>
              </a:ext>
            </a:extLst>
          </p:cNvPr>
          <p:cNvSpPr txBox="1"/>
          <p:nvPr/>
        </p:nvSpPr>
        <p:spPr>
          <a:xfrm>
            <a:off x="7715416" y="1290219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/>
              <a:t>GESCHLECHT</a:t>
            </a:r>
          </a:p>
          <a:p>
            <a:r>
              <a:rPr lang="en-DE" sz="1400"/>
              <a:t>IST GRÖSSE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C7C1489E-47E8-3F45-862D-F7E2B3013946}"/>
              </a:ext>
            </a:extLst>
          </p:cNvPr>
          <p:cNvSpPr/>
          <p:nvPr/>
        </p:nvSpPr>
        <p:spPr>
          <a:xfrm>
            <a:off x="2557077" y="2334579"/>
            <a:ext cx="1405323" cy="207378"/>
          </a:xfrm>
          <a:custGeom>
            <a:avLst/>
            <a:gdLst>
              <a:gd name="connsiteX0" fmla="*/ 0 w 1388533"/>
              <a:gd name="connsiteY0" fmla="*/ 0 h 169333"/>
              <a:gd name="connsiteX1" fmla="*/ 220133 w 1388533"/>
              <a:gd name="connsiteY1" fmla="*/ 84666 h 169333"/>
              <a:gd name="connsiteX2" fmla="*/ 270933 w 1388533"/>
              <a:gd name="connsiteY2" fmla="*/ 101600 h 169333"/>
              <a:gd name="connsiteX3" fmla="*/ 1083733 w 1388533"/>
              <a:gd name="connsiteY3" fmla="*/ 152400 h 169333"/>
              <a:gd name="connsiteX4" fmla="*/ 1219200 w 1388533"/>
              <a:gd name="connsiteY4" fmla="*/ 169333 h 169333"/>
              <a:gd name="connsiteX5" fmla="*/ 1270000 w 1388533"/>
              <a:gd name="connsiteY5" fmla="*/ 152400 h 169333"/>
              <a:gd name="connsiteX6" fmla="*/ 1388533 w 1388533"/>
              <a:gd name="connsiteY6" fmla="*/ 152400 h 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533" h="169333">
                <a:moveTo>
                  <a:pt x="0" y="0"/>
                </a:moveTo>
                <a:cubicBezTo>
                  <a:pt x="151357" y="64867"/>
                  <a:pt x="77742" y="37202"/>
                  <a:pt x="220133" y="84666"/>
                </a:cubicBezTo>
                <a:cubicBezTo>
                  <a:pt x="237066" y="90310"/>
                  <a:pt x="253193" y="99629"/>
                  <a:pt x="270933" y="101600"/>
                </a:cubicBezTo>
                <a:cubicBezTo>
                  <a:pt x="642407" y="142874"/>
                  <a:pt x="372287" y="115915"/>
                  <a:pt x="1083733" y="152400"/>
                </a:cubicBezTo>
                <a:cubicBezTo>
                  <a:pt x="1128889" y="158044"/>
                  <a:pt x="1173693" y="169333"/>
                  <a:pt x="1219200" y="169333"/>
                </a:cubicBezTo>
                <a:cubicBezTo>
                  <a:pt x="1237049" y="169333"/>
                  <a:pt x="1252239" y="154176"/>
                  <a:pt x="1270000" y="152400"/>
                </a:cubicBezTo>
                <a:cubicBezTo>
                  <a:pt x="1309315" y="148469"/>
                  <a:pt x="1349022" y="152400"/>
                  <a:pt x="1388533" y="152400"/>
                </a:cubicBezTo>
              </a:path>
            </a:pathLst>
          </a:cu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865FB9-E963-434A-B892-8BC3AF8E354F}"/>
              </a:ext>
            </a:extLst>
          </p:cNvPr>
          <p:cNvSpPr txBox="1"/>
          <p:nvPr/>
        </p:nvSpPr>
        <p:spPr>
          <a:xfrm>
            <a:off x="569810" y="1707692"/>
            <a:ext cx="2508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/>
              <a:t>ZENTRALE KATEGORIEN-</a:t>
            </a:r>
          </a:p>
          <a:p>
            <a:r>
              <a:rPr lang="en-DE" sz="1200"/>
              <a:t>MITGLIEDSCHAFT IST GRÖSSE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90FF99-BFBA-7F4B-AE7F-BC35F5B606EE}"/>
              </a:ext>
            </a:extLst>
          </p:cNvPr>
          <p:cNvSpPr txBox="1"/>
          <p:nvPr/>
        </p:nvSpPr>
        <p:spPr>
          <a:xfrm>
            <a:off x="6735367" y="5445953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(Jurafsky 1996: 543)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F51A9A-11F3-FC4D-9ED3-0B871C3EC042}"/>
              </a:ext>
            </a:extLst>
          </p:cNvPr>
          <p:cNvSpPr txBox="1"/>
          <p:nvPr/>
        </p:nvSpPr>
        <p:spPr>
          <a:xfrm>
            <a:off x="59354" y="257979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SEM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560509-1F44-2046-AE6C-1D0BAF5D7BC8}"/>
              </a:ext>
            </a:extLst>
          </p:cNvPr>
          <p:cNvSpPr txBox="1"/>
          <p:nvPr/>
        </p:nvSpPr>
        <p:spPr>
          <a:xfrm>
            <a:off x="34160" y="2994071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PRAG</a:t>
            </a:r>
          </a:p>
        </p:txBody>
      </p:sp>
    </p:spTree>
    <p:extLst>
      <p:ext uri="{BB962C8B-B14F-4D97-AF65-F5344CB8AC3E}">
        <p14:creationId xmlns:p14="http://schemas.microsoft.com/office/powerpoint/2010/main" val="1927243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Diminution und Augmentation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Spanisches Volkslied (zit. nach Hummel 2015)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z="1352"/>
              <a:t>San Cristobal</a:t>
            </a:r>
            <a:r>
              <a:rPr lang="en-US" sz="1352">
                <a:solidFill>
                  <a:srgbClr val="00B050"/>
                </a:solidFill>
              </a:rPr>
              <a:t>ito </a:t>
            </a:r>
            <a:r>
              <a:rPr lang="en-US" sz="1352"/>
              <a:t>		Dear Saint Christopher</a:t>
            </a:r>
          </a:p>
          <a:p>
            <a:pPr marL="0" indent="0">
              <a:buNone/>
            </a:pPr>
            <a:r>
              <a:rPr lang="en-US" sz="1352"/>
              <a:t>Man</a:t>
            </a:r>
            <a:r>
              <a:rPr lang="en-US" sz="1352">
                <a:solidFill>
                  <a:srgbClr val="00B050"/>
                </a:solidFill>
              </a:rPr>
              <a:t>itas</a:t>
            </a:r>
            <a:r>
              <a:rPr lang="en-US" sz="1352"/>
              <a:t>, pat</a:t>
            </a:r>
            <a:r>
              <a:rPr lang="en-US" sz="1352">
                <a:solidFill>
                  <a:srgbClr val="00B050"/>
                </a:solidFill>
              </a:rPr>
              <a:t>itas</a:t>
            </a:r>
            <a:r>
              <a:rPr lang="en-US" sz="1352"/>
              <a:t>, 		Nice hands, nice feet</a:t>
            </a:r>
          </a:p>
          <a:p>
            <a:pPr marL="0" indent="0">
              <a:buNone/>
            </a:pPr>
            <a:r>
              <a:rPr lang="en-US" sz="1352"/>
              <a:t>Car</a:t>
            </a:r>
            <a:r>
              <a:rPr lang="en-US" sz="1352">
                <a:solidFill>
                  <a:srgbClr val="00B050"/>
                </a:solidFill>
              </a:rPr>
              <a:t>ita</a:t>
            </a:r>
            <a:r>
              <a:rPr lang="en-US" sz="1352"/>
              <a:t> de rosa, 		Sweet, rosy face</a:t>
            </a:r>
          </a:p>
          <a:p>
            <a:pPr marL="0" indent="0">
              <a:buNone/>
            </a:pPr>
            <a:r>
              <a:rPr lang="en-US" sz="1352"/>
              <a:t>Dame un nobio pa mi niña, 	Give me a son-in-law for my daughter,</a:t>
            </a:r>
          </a:p>
          <a:p>
            <a:pPr marL="0" indent="0">
              <a:buNone/>
            </a:pPr>
            <a:r>
              <a:rPr lang="en-US" sz="1352"/>
              <a:t>que la tengo mosa. 		‘cause she’s unmarried.</a:t>
            </a:r>
          </a:p>
          <a:p>
            <a:pPr marL="0" indent="0">
              <a:buNone/>
            </a:pPr>
            <a:endParaRPr lang="en-US" sz="1352"/>
          </a:p>
          <a:p>
            <a:pPr marL="0" indent="0">
              <a:buNone/>
            </a:pPr>
            <a:r>
              <a:rPr lang="en-US" sz="1352"/>
              <a:t>San Cristobal</a:t>
            </a:r>
            <a:r>
              <a:rPr lang="de-DE" sz="1352">
                <a:solidFill>
                  <a:srgbClr val="FF0000"/>
                </a:solidFill>
              </a:rPr>
              <a:t>ó</a:t>
            </a:r>
            <a:r>
              <a:rPr lang="en-US" sz="1352">
                <a:solidFill>
                  <a:srgbClr val="FF0000"/>
                </a:solidFill>
              </a:rPr>
              <a:t>n </a:t>
            </a:r>
            <a:r>
              <a:rPr lang="en-US" sz="1352"/>
              <a:t>		Damned Saint Christopher</a:t>
            </a:r>
          </a:p>
          <a:p>
            <a:pPr marL="0" indent="0">
              <a:buNone/>
            </a:pPr>
            <a:r>
              <a:rPr lang="en-US" sz="1352"/>
              <a:t>Manaz</a:t>
            </a:r>
            <a:r>
              <a:rPr lang="en-US" sz="1352">
                <a:solidFill>
                  <a:srgbClr val="FF0000"/>
                </a:solidFill>
              </a:rPr>
              <a:t>as</a:t>
            </a:r>
            <a:r>
              <a:rPr lang="en-US" sz="1352"/>
              <a:t>, pataz</a:t>
            </a:r>
            <a:r>
              <a:rPr lang="en-US" sz="1352">
                <a:solidFill>
                  <a:srgbClr val="FF0000"/>
                </a:solidFill>
              </a:rPr>
              <a:t>as</a:t>
            </a:r>
            <a:r>
              <a:rPr lang="en-US" sz="1352"/>
              <a:t>, 		Rough hands, rough feet</a:t>
            </a:r>
          </a:p>
          <a:p>
            <a:pPr marL="0" indent="0">
              <a:buNone/>
            </a:pPr>
            <a:r>
              <a:rPr lang="en-US" sz="1352"/>
              <a:t>Cara de cuerno, 		Horned face</a:t>
            </a:r>
          </a:p>
          <a:p>
            <a:pPr marL="0" indent="0">
              <a:buNone/>
            </a:pPr>
            <a:r>
              <a:rPr lang="en-US" sz="1352"/>
              <a:t>Como tienes la cara me 	How could you do this to me</a:t>
            </a:r>
          </a:p>
          <a:p>
            <a:pPr marL="0" indent="0">
              <a:buNone/>
            </a:pPr>
            <a:r>
              <a:rPr lang="en-US" sz="1352"/>
              <a:t>distes el yerno. 		and give me this son-in-law.</a:t>
            </a:r>
          </a:p>
          <a:p>
            <a:pPr marL="0" indent="0">
              <a:buNone/>
            </a:pPr>
            <a:endParaRPr lang="en-US" sz="1352"/>
          </a:p>
        </p:txBody>
      </p:sp>
    </p:spTree>
    <p:extLst>
      <p:ext uri="{BB962C8B-B14F-4D97-AF65-F5344CB8AC3E}">
        <p14:creationId xmlns:p14="http://schemas.microsoft.com/office/powerpoint/2010/main" val="3432832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44F6-7101-FC41-B3DE-0D28D8DD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Morphologie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A1143-BA0E-3A49-B55F-E276152E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(Dammel 2011)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95FFA-C108-8D41-9A8C-1CB833EB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24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CC8DD-5C73-3E44-BFC2-C2B87419DD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Dammel (2011) untersucht Entstehung evaluativer Muster am Beispiel von </a:t>
            </a:r>
          </a:p>
          <a:p>
            <a:pPr lvl="1"/>
            <a:r>
              <a:rPr lang="en-DE"/>
              <a:t>Diminutiv- und Zugehörigkeitssuffixen, z.B. </a:t>
            </a:r>
            <a:r>
              <a:rPr lang="en-DE" i="1"/>
              <a:t>-ler (Abweichler</a:t>
            </a:r>
            <a:r>
              <a:rPr lang="en-DE"/>
              <a:t>)</a:t>
            </a:r>
            <a:r>
              <a:rPr lang="en-DE" i="1"/>
              <a:t>,</a:t>
            </a:r>
            <a:r>
              <a:rPr lang="en-DE"/>
              <a:t> -</a:t>
            </a:r>
            <a:r>
              <a:rPr lang="en-DE" i="1"/>
              <a:t>ling</a:t>
            </a:r>
          </a:p>
          <a:p>
            <a:pPr lvl="1"/>
            <a:r>
              <a:rPr lang="en-DE"/>
              <a:t>verbale Diminution mit </a:t>
            </a:r>
            <a:r>
              <a:rPr lang="en-DE" i="1"/>
              <a:t>-eln </a:t>
            </a:r>
            <a:r>
              <a:rPr lang="en-DE"/>
              <a:t>(</a:t>
            </a:r>
            <a:r>
              <a:rPr lang="en-DE" i="1"/>
              <a:t>förscheln, zündeln</a:t>
            </a:r>
            <a:r>
              <a:rPr lang="en-DE"/>
              <a:t>), </a:t>
            </a:r>
          </a:p>
          <a:p>
            <a:pPr lvl="1"/>
            <a:r>
              <a:rPr lang="en-DE"/>
              <a:t>Modifikation mit dem aus einem Direktionaladverb entwickelten Verbzusatz </a:t>
            </a:r>
            <a:r>
              <a:rPr lang="en-DE" i="1"/>
              <a:t>(he)rum-</a:t>
            </a:r>
            <a:r>
              <a:rPr lang="en-DE"/>
              <a:t>, z.B. </a:t>
            </a:r>
            <a:r>
              <a:rPr lang="en-DE" i="1"/>
              <a:t>herumforschen</a:t>
            </a:r>
          </a:p>
          <a:p>
            <a:pPr lvl="1"/>
            <a:r>
              <a:rPr lang="en-DE"/>
              <a:t>Verbalabstrakta mit Kollektivsemantik (</a:t>
            </a:r>
            <a:r>
              <a:rPr lang="en-DE" i="1"/>
              <a:t>Gerufe, Ruferei)</a:t>
            </a:r>
          </a:p>
          <a:p>
            <a:r>
              <a:rPr lang="en-DE"/>
              <a:t>übergreifender Entwicklungspfad: </a:t>
            </a:r>
            <a:r>
              <a:rPr lang="en-DE" b="1"/>
              <a:t>Prädikation</a:t>
            </a:r>
            <a:r>
              <a:rPr lang="en-DE"/>
              <a:t> von Eigenschaften, Gruppenzugehörigkeit und Verhalten von Personen </a:t>
            </a:r>
            <a:r>
              <a:rPr lang="en-DE">
                <a:sym typeface="Wingdings" pitchFamily="2" charset="2"/>
              </a:rPr>
              <a:t> </a:t>
            </a:r>
            <a:r>
              <a:rPr lang="en-DE" b="1"/>
              <a:t>Kommentierung: </a:t>
            </a:r>
            <a:r>
              <a:rPr lang="en-DE"/>
              <a:t>Markierung der eigenen negativen Einstellung zu Eigenschaften, Gruppenzugehörigkeit und Verhalten von Personen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91D2E-E4F4-254A-85CB-3CB7E3F6B9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Entstehung evaluativer Morphologie</a:t>
            </a:r>
          </a:p>
        </p:txBody>
      </p:sp>
    </p:spTree>
    <p:extLst>
      <p:ext uri="{BB962C8B-B14F-4D97-AF65-F5344CB8AC3E}">
        <p14:creationId xmlns:p14="http://schemas.microsoft.com/office/powerpoint/2010/main" val="27917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Fallbeispiel: </a:t>
            </a:r>
            <a:r>
              <a:rPr lang="en-US" i="1"/>
              <a:t>Ge</a:t>
            </a:r>
            <a:r>
              <a:rPr lang="en-US"/>
              <a:t>-X-</a:t>
            </a:r>
            <a:r>
              <a:rPr lang="en-US" i="1"/>
              <a:t>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In frühen Belegen noch positive und neutrale Verwendungen möglich: </a:t>
            </a:r>
            <a:r>
              <a:rPr lang="en-US" sz="2000" i="1"/>
              <a:t>zierlich-buntes Gehacke, vermischet im Gedränge</a:t>
            </a:r>
            <a:endParaRPr lang="en-US" sz="2000"/>
          </a:p>
          <a:p>
            <a:r>
              <a:rPr lang="en-US" sz="2000"/>
              <a:t>später auch neutrale und positive Basen mit negativer Konnotation, z.B. </a:t>
            </a:r>
            <a:r>
              <a:rPr lang="en-US" sz="2000" i="1"/>
              <a:t>Gejauchz</a:t>
            </a:r>
          </a:p>
          <a:p>
            <a:r>
              <a:rPr lang="en-US" sz="2000"/>
              <a:t>immer mehr Bildungen mit Basen, die nicht dem Bereich der Lautäußerung entstammen (</a:t>
            </a:r>
            <a:r>
              <a:rPr lang="en-US" sz="2000" i="1"/>
              <a:t>Gestolpere, Gejage, Getrödel</a:t>
            </a:r>
            <a:r>
              <a:rPr lang="en-US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5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A3DF-198A-7746-B8F2-856D3B55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D2FB-D548-ED41-A81F-E9EEB54F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(Dammel 2011: 340)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9B412-90FA-D540-971F-38FA7DC4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26</a:t>
            </a:fld>
            <a:endParaRPr lang="de-DE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D9E7FBF-7990-0B42-9680-614000E75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605842"/>
              </p:ext>
            </p:extLst>
          </p:nvPr>
        </p:nvGraphicFramePr>
        <p:xfrm>
          <a:off x="387616" y="330910"/>
          <a:ext cx="8640960" cy="457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1948403048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1567437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1600" b="1" dirty="0" err="1">
                          <a:solidFill>
                            <a:srgbClr val="0070C0"/>
                          </a:solidFill>
                        </a:rPr>
                        <a:t>Diminution</a:t>
                      </a:r>
                      <a:r>
                        <a:rPr lang="en-DE" sz="1600" dirty="0" err="1"/>
                        <a:t>:</a:t>
                      </a:r>
                    </a:p>
                    <a:p>
                      <a:pPr algn="l"/>
                      <a:r>
                        <a:rPr lang="en-DE" sz="1600" dirty="0" err="1"/>
                        <a:t>Subst. </a:t>
                      </a:r>
                      <a:r>
                        <a:rPr lang="en-DE" sz="1600" i="1" dirty="0" err="1"/>
                        <a:t>-l, -chen: </a:t>
                      </a:r>
                      <a:r>
                        <a:rPr lang="en-DE" sz="1600" dirty="0" err="1"/>
                        <a:t>'kleines, unfertiges Exemplar von X'</a:t>
                      </a:r>
                    </a:p>
                    <a:p>
                      <a:pPr algn="l"/>
                      <a:r>
                        <a:rPr lang="en-DE" sz="1600" dirty="0" err="1"/>
                        <a:t>Verben </a:t>
                      </a:r>
                      <a:r>
                        <a:rPr lang="en-DE" sz="1600" i="1" dirty="0" err="1"/>
                        <a:t>-eln: </a:t>
                      </a:r>
                      <a:r>
                        <a:rPr lang="en-DE" sz="1600" dirty="0" err="1"/>
                        <a:t>'mit verminderter Intensität X-en'</a:t>
                      </a:r>
                    </a:p>
                    <a:p>
                      <a:pPr algn="l"/>
                      <a:endParaRPr lang="en-DE" sz="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600" b="1" dirty="0" err="1">
                          <a:solidFill>
                            <a:srgbClr val="0070C0"/>
                          </a:solidFill>
                        </a:rPr>
                        <a:t>Diminution</a:t>
                      </a:r>
                      <a:r>
                        <a:rPr lang="en-DE" sz="1600" dirty="0" err="1"/>
                        <a:t>:</a:t>
                      </a:r>
                    </a:p>
                    <a:p>
                      <a:pPr algn="l"/>
                      <a:r>
                        <a:rPr lang="en-DE" sz="1600" dirty="0" err="1"/>
                        <a:t>'unzureichendes Exemplar von X': </a:t>
                      </a:r>
                      <a:r>
                        <a:rPr lang="en-DE" sz="1600" i="1" dirty="0" err="1"/>
                        <a:t>Ministerchen</a:t>
                      </a:r>
                    </a:p>
                    <a:p>
                      <a:pPr algn="l"/>
                      <a:r>
                        <a:rPr lang="en-DE" sz="1600" dirty="0" err="1"/>
                        <a:t>'unsachgemäß X-en': </a:t>
                      </a:r>
                      <a:r>
                        <a:rPr lang="en-DE" sz="1600" i="1" dirty="0" err="1"/>
                        <a:t>förscheln, fremdspracheln</a:t>
                      </a:r>
                      <a:endParaRPr lang="en-DE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3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600" b="1" dirty="0" err="1">
                          <a:solidFill>
                            <a:srgbClr val="0070C0"/>
                          </a:solidFill>
                        </a:rPr>
                        <a:t>Nomina agentis</a:t>
                      </a:r>
                    </a:p>
                    <a:p>
                      <a:pPr algn="l"/>
                      <a:r>
                        <a:rPr lang="en-DE" sz="1600" i="1" dirty="0" err="1"/>
                        <a:t>-ler</a:t>
                      </a:r>
                      <a:r>
                        <a:rPr lang="en-DE" sz="1600" dirty="0" err="1"/>
                        <a:t> 'sich regelmäßig mit X beschäftigen'</a:t>
                      </a:r>
                    </a:p>
                    <a:p>
                      <a:pPr algn="l"/>
                      <a:endParaRPr lang="en-DE" sz="200" i="1" dirty="0" err="1"/>
                    </a:p>
                    <a:p>
                      <a:pPr algn="l"/>
                      <a:r>
                        <a:rPr lang="en-DE" sz="1600" b="1" dirty="0" err="1">
                          <a:solidFill>
                            <a:srgbClr val="0070C0"/>
                          </a:solidFill>
                        </a:rPr>
                        <a:t>Patronyme</a:t>
                      </a:r>
                    </a:p>
                    <a:p>
                      <a:pPr algn="l"/>
                      <a:r>
                        <a:rPr lang="en-DE" sz="1600" i="1" dirty="0" err="1"/>
                        <a:t>-ling </a:t>
                      </a:r>
                      <a:r>
                        <a:rPr lang="en-DE" sz="1600" dirty="0" err="1"/>
                        <a:t>'zu der Gruppe/Art gehören'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600" b="1" dirty="0" err="1">
                          <a:solidFill>
                            <a:srgbClr val="0070C0"/>
                          </a:solidFill>
                        </a:rPr>
                        <a:t>Nomina agentis, Paronyme</a:t>
                      </a:r>
                    </a:p>
                    <a:p>
                      <a:pPr algn="l"/>
                      <a:r>
                        <a:rPr lang="en-DE" sz="1600" dirty="0" err="1"/>
                        <a:t>Festschreibung von Personen auf X und Abwertung des so erzeugten Typus: </a:t>
                      </a:r>
                      <a:r>
                        <a:rPr lang="en-DE" sz="1600" i="1" dirty="0" err="1"/>
                        <a:t>Provinzler, Schreiberling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1600" b="1" dirty="0" err="1">
                          <a:solidFill>
                            <a:srgbClr val="0070C0"/>
                          </a:solidFill>
                        </a:rPr>
                        <a:t>Direktionaladverb &gt; Verbzusatz</a:t>
                      </a:r>
                    </a:p>
                    <a:p>
                      <a:pPr algn="l"/>
                      <a:r>
                        <a:rPr lang="en-DE" sz="1600" dirty="0" err="1"/>
                        <a:t>(he)rum-X-en 'sich andauernd ungerichtet bewegen'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DE" sz="200" i="1" dirty="0" err="1"/>
                    </a:p>
                    <a:p>
                      <a:pPr algn="l"/>
                      <a:r>
                        <a:rPr lang="en-DE" sz="1600" b="1" dirty="0" err="1">
                          <a:solidFill>
                            <a:srgbClr val="0070C0"/>
                          </a:solidFill>
                        </a:rPr>
                        <a:t>Verbzusatz</a:t>
                      </a:r>
                    </a:p>
                    <a:p>
                      <a:pPr algn="l"/>
                      <a:r>
                        <a:rPr lang="en-DE" sz="1600" dirty="0" err="1"/>
                        <a:t>'anhaltend sinn- und ziellos handeln': </a:t>
                      </a:r>
                      <a:r>
                        <a:rPr lang="en-DE" sz="1600" i="1" dirty="0" err="1"/>
                        <a:t>rumstudieren</a:t>
                      </a:r>
                      <a:endParaRPr lang="en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8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1600" b="1" dirty="0" err="1">
                          <a:solidFill>
                            <a:srgbClr val="0070C0"/>
                          </a:solidFill>
                        </a:rPr>
                        <a:t>Nomina actionis (Verbalkollektiva)</a:t>
                      </a:r>
                    </a:p>
                    <a:p>
                      <a:pPr algn="l"/>
                      <a:r>
                        <a:rPr lang="en-DE" sz="1600" dirty="0" err="1"/>
                        <a:t>Ge-X-e, X-erei</a:t>
                      </a:r>
                    </a:p>
                    <a:p>
                      <a:pPr algn="l"/>
                      <a:r>
                        <a:rPr lang="en-DE" sz="1600" dirty="0" err="1"/>
                        <a:t>'Gesamtheit der Handlungen einer Person/Gruppe'</a:t>
                      </a:r>
                    </a:p>
                    <a:p>
                      <a:pPr algn="l"/>
                      <a:r>
                        <a:rPr lang="en-DE" sz="1600" dirty="0" err="1"/>
                        <a:t>'wiederholtes, intensives Handeln'</a:t>
                      </a:r>
                      <a:endParaRPr lang="en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DE" sz="200" dirty="0" err="1"/>
                    </a:p>
                    <a:p>
                      <a:pPr algn="l"/>
                      <a:endParaRPr lang="en-DE" sz="200" dirty="0" err="1"/>
                    </a:p>
                    <a:p>
                      <a:pPr algn="l"/>
                      <a:r>
                        <a:rPr lang="en-DE" sz="1600" b="1" dirty="0" err="1"/>
                        <a:t>Nomina actionis (Verbalkollektiva)</a:t>
                      </a:r>
                    </a:p>
                    <a:p>
                      <a:pPr algn="l"/>
                      <a:r>
                        <a:rPr lang="en-DE" sz="1600" dirty="0" err="1"/>
                        <a:t>'Überdruss an X' (fremdem oder eigenem Handeln): </a:t>
                      </a:r>
                      <a:r>
                        <a:rPr lang="en-DE" sz="1600" i="1" dirty="0" err="1"/>
                        <a:t>(Herum-)Gerenne, Rennerei</a:t>
                      </a:r>
                      <a:endParaRPr lang="en-D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8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27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8A86-154B-E04B-8295-45FA057F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50D2B-D4B1-1D48-9067-E3C3ED57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63ff.)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45EE8-69D8-4C4F-8A8E-999A6161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27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2787F-6EC5-634B-968D-E3F68C609D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Welche pragmatischen Effekte können durch den Gebrauch bestimmter syntaktischer Konstruktionen erzielt werden?</a:t>
            </a:r>
          </a:p>
          <a:p>
            <a:r>
              <a:rPr lang="en-DE"/>
              <a:t>Beispiel Aktiv/Passiv und Informationsstruktur:</a:t>
            </a:r>
          </a:p>
          <a:p>
            <a:endParaRPr lang="en-DE"/>
          </a:p>
          <a:p>
            <a:pPr marL="0" indent="0" algn="ctr">
              <a:buNone/>
            </a:pPr>
            <a:r>
              <a:rPr lang="en-DE" i="1"/>
              <a:t>Anna hat gestern mein Flamingo überfahren.</a:t>
            </a:r>
          </a:p>
          <a:p>
            <a:pPr marL="0" indent="0" algn="ctr">
              <a:buNone/>
            </a:pPr>
            <a:r>
              <a:rPr lang="en-DE" i="1"/>
              <a:t>Mein Flamingo ist gestren (von Anna) überfahren worden.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30D9D6-2F21-074C-9B7C-07CCD7A076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Syntakische Alternativen</a:t>
            </a:r>
          </a:p>
        </p:txBody>
      </p:sp>
    </p:spTree>
    <p:extLst>
      <p:ext uri="{BB962C8B-B14F-4D97-AF65-F5344CB8AC3E}">
        <p14:creationId xmlns:p14="http://schemas.microsoft.com/office/powerpoint/2010/main" val="447542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Informationsstruktur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6594" y="1285097"/>
            <a:ext cx="6100168" cy="3398663"/>
          </a:xfrm>
        </p:spPr>
        <p:txBody>
          <a:bodyPr>
            <a:noAutofit/>
          </a:bodyPr>
          <a:lstStyle/>
          <a:p>
            <a:r>
              <a:rPr lang="de-DE" sz="2103"/>
              <a:t>Begriff geht zurück auf Michael Halliday (geb. 1925)</a:t>
            </a:r>
          </a:p>
          <a:p>
            <a:r>
              <a:rPr lang="de-DE" sz="2103"/>
              <a:t>engl. </a:t>
            </a:r>
            <a:r>
              <a:rPr lang="de-DE" sz="2103" i="1"/>
              <a:t>information structure </a:t>
            </a:r>
            <a:r>
              <a:rPr lang="de-DE" sz="2103"/>
              <a:t>oder </a:t>
            </a:r>
            <a:r>
              <a:rPr lang="de-DE" sz="2103" i="1"/>
              <a:t>information packaging</a:t>
            </a:r>
            <a:endParaRPr lang="de-DE" sz="2103"/>
          </a:p>
          <a:p>
            <a:r>
              <a:rPr lang="de-DE" sz="2103"/>
              <a:t>Wie werden Informationen im Diskurs „verpackt“?</a:t>
            </a:r>
          </a:p>
          <a:p>
            <a:r>
              <a:rPr lang="de-DE" sz="2103"/>
              <a:t>Informationsstruktur beschreibt strukturelle und semant. Eigenschaften, die die </a:t>
            </a:r>
            <a:r>
              <a:rPr lang="de-DE" sz="2103" b="1">
                <a:solidFill>
                  <a:schemeClr val="tx2">
                    <a:lumMod val="75000"/>
                  </a:schemeClr>
                </a:solidFill>
              </a:rPr>
              <a:t>Relation zwischen Äußerung und Diskurskontext</a:t>
            </a:r>
            <a:r>
              <a:rPr lang="de-DE" sz="2103"/>
              <a:t> reflektieren  </a:t>
            </a:r>
            <a:r>
              <a:rPr lang="de-DE" sz="1802"/>
              <a:t>(Kruijff-Korbayová &amp; Steedman 2003: 250)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38CC1C-62CE-684D-9E12-750033C63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6" y="1314913"/>
            <a:ext cx="1150440" cy="20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F18B36-84AB-E144-BA54-C59537E42169}"/>
              </a:ext>
            </a:extLst>
          </p:cNvPr>
          <p:cNvSpPr txBox="1"/>
          <p:nvPr/>
        </p:nvSpPr>
        <p:spPr>
          <a:xfrm>
            <a:off x="6626762" y="3510810"/>
            <a:ext cx="2125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000" dirty="0" err="1"/>
              <a:t>Michael Halliday </a:t>
            </a:r>
          </a:p>
          <a:p>
            <a:pPr algn="ctr"/>
            <a:r>
              <a:rPr lang="en-DE" sz="2000" dirty="0" err="1"/>
              <a:t>(1925-2018)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881215F-8916-4E40-8C29-380A82A7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/>
              <a:t>Grafik: Tony1, CC BY-SA 4.0, https://commons.wikimedia.org/w/index.php?curid=68176116</a:t>
            </a:r>
          </a:p>
        </p:txBody>
      </p:sp>
    </p:spTree>
    <p:extLst>
      <p:ext uri="{BB962C8B-B14F-4D97-AF65-F5344CB8AC3E}">
        <p14:creationId xmlns:p14="http://schemas.microsoft.com/office/powerpoint/2010/main" val="252749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Wortstellung...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5785" y="2034198"/>
            <a:ext cx="6179820" cy="1946616"/>
          </a:xfrm>
        </p:spPr>
        <p:txBody>
          <a:bodyPr/>
          <a:lstStyle/>
          <a:p>
            <a:pPr marL="0" indent="0">
              <a:buNone/>
            </a:pPr>
            <a:endParaRPr lang="de-DE" i="1"/>
          </a:p>
          <a:p>
            <a:pPr marL="0" indent="0">
              <a:buNone/>
            </a:pPr>
            <a:endParaRPr lang="de-DE" i="1"/>
          </a:p>
          <a:p>
            <a:pPr marL="0" indent="0">
              <a:buNone/>
            </a:pPr>
            <a:r>
              <a:rPr lang="de-DE" i="1"/>
              <a:t>Der Farmer		tötet		die Ente.</a:t>
            </a:r>
          </a:p>
          <a:p>
            <a:pPr marL="0" indent="0">
              <a:buNone/>
            </a:pPr>
            <a:endParaRPr lang="de-DE" sz="100"/>
          </a:p>
          <a:p>
            <a:pPr marL="0" indent="0">
              <a:buNone/>
            </a:pPr>
            <a:r>
              <a:rPr lang="de-DE" sz="1502"/>
              <a:t>(Bsp. nach Sapir 1921)</a:t>
            </a:r>
          </a:p>
        </p:txBody>
      </p:sp>
      <p:sp>
        <p:nvSpPr>
          <p:cNvPr id="4" name="Rechteck 3"/>
          <p:cNvSpPr/>
          <p:nvPr/>
        </p:nvSpPr>
        <p:spPr>
          <a:xfrm>
            <a:off x="1489857" y="1745900"/>
            <a:ext cx="1568108" cy="75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14"/>
              <a:t>SUBJEKT</a:t>
            </a:r>
          </a:p>
        </p:txBody>
      </p:sp>
      <p:sp>
        <p:nvSpPr>
          <p:cNvPr id="6" name="Rechteck 5"/>
          <p:cNvSpPr/>
          <p:nvPr/>
        </p:nvSpPr>
        <p:spPr>
          <a:xfrm>
            <a:off x="3515983" y="1745899"/>
            <a:ext cx="1568108" cy="7570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14">
                <a:solidFill>
                  <a:schemeClr val="tx1"/>
                </a:solidFill>
              </a:rPr>
              <a:t>VERB</a:t>
            </a:r>
          </a:p>
        </p:txBody>
      </p:sp>
      <p:sp>
        <p:nvSpPr>
          <p:cNvPr id="7" name="Rechteck 6"/>
          <p:cNvSpPr/>
          <p:nvPr/>
        </p:nvSpPr>
        <p:spPr>
          <a:xfrm>
            <a:off x="5581825" y="1745898"/>
            <a:ext cx="1568108" cy="7570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14">
                <a:solidFill>
                  <a:schemeClr val="tx1"/>
                </a:solidFill>
              </a:rPr>
              <a:t>OBJEKT</a:t>
            </a:r>
          </a:p>
        </p:txBody>
      </p:sp>
      <p:pic>
        <p:nvPicPr>
          <p:cNvPr id="5" name="Picture 2" descr="Duck, Face, Standing, Odd, Strange, Bird, Animal">
            <a:extLst>
              <a:ext uri="{FF2B5EF4-FFF2-40B4-BE49-F238E27FC236}">
                <a16:creationId xmlns:a16="http://schemas.microsoft.com/office/drawing/2014/main" id="{45788BA2-4D22-0A42-AC3E-7F4E88CD1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55225"/>
            <a:ext cx="1581367" cy="230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19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FAD0-9AE3-5641-95BA-8F85554A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Lexik(on)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4F0B7-1505-E449-A6AB-DF354E43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54ff.)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2220-70B1-2F46-8098-465EA5B0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3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82C96-6A5D-B64C-97E3-25F744AC76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Wie sind pragmatische Prozesse auf der Wortebene wirksam?</a:t>
            </a:r>
          </a:p>
          <a:p>
            <a:pPr lvl="1"/>
            <a:r>
              <a:rPr lang="en-DE"/>
              <a:t>Wie verändert sich die Bedeutung lexikalischer Einheiten im Äußerungskontext?</a:t>
            </a:r>
          </a:p>
          <a:p>
            <a:pPr lvl="1"/>
            <a:r>
              <a:rPr lang="en-DE"/>
              <a:t>z.B. Prozesse der Verengung, Erweiterung und Modifikation von Bedeutungen</a:t>
            </a:r>
          </a:p>
          <a:p>
            <a:pPr lvl="1"/>
            <a:endParaRPr lang="en-DE"/>
          </a:p>
          <a:p>
            <a:pPr lvl="1"/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203E7D-0F63-3C4E-9AE3-5BC3ACC20D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3820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Informationsstruktur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3030" y="1278781"/>
            <a:ext cx="4441727" cy="3398663"/>
          </a:xfrm>
        </p:spPr>
        <p:txBody>
          <a:bodyPr/>
          <a:lstStyle/>
          <a:p>
            <a:pPr marL="0" indent="0">
              <a:buNone/>
            </a:pPr>
            <a:r>
              <a:rPr lang="de-DE" sz="2000"/>
              <a:t>Ich habe die Bundeslade dem Museum geschenkt.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endParaRPr lang="de-DE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E26E6-A5E6-004A-A200-0B51B504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65" y="1998861"/>
            <a:ext cx="3665835" cy="1747826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43A3BF5-8914-924F-ABD7-A46835FF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/>
              <a:t>Grafik: Marcos Telias, CC-BY-NC-ND 2.0, https://www.flickr.com/photos/angelderoca/22515516937</a:t>
            </a:r>
          </a:p>
        </p:txBody>
      </p:sp>
    </p:spTree>
    <p:extLst>
      <p:ext uri="{BB962C8B-B14F-4D97-AF65-F5344CB8AC3E}">
        <p14:creationId xmlns:p14="http://schemas.microsoft.com/office/powerpoint/2010/main" val="3714869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Informationsstruktur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3030" y="1278781"/>
            <a:ext cx="4441727" cy="3398663"/>
          </a:xfrm>
        </p:spPr>
        <p:txBody>
          <a:bodyPr/>
          <a:lstStyle/>
          <a:p>
            <a:pPr marL="0" indent="0">
              <a:buNone/>
            </a:pPr>
            <a:r>
              <a:rPr lang="de-DE" sz="2000"/>
              <a:t>Ich habe </a:t>
            </a:r>
            <a:r>
              <a:rPr lang="de-DE" sz="2000">
                <a:solidFill>
                  <a:srgbClr val="FF0000"/>
                </a:solidFill>
              </a:rPr>
              <a:t>die Bundeslade </a:t>
            </a:r>
            <a:r>
              <a:rPr lang="de-DE" sz="2000"/>
              <a:t>dem Museum geschenkt.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endParaRPr lang="de-DE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E26E6-A5E6-004A-A200-0B51B504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65" y="1998861"/>
            <a:ext cx="3665835" cy="1747826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43A3BF5-8914-924F-ABD7-A46835FF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/>
              <a:t>Grafik: Marcos Telias, CC-BY-NC-ND 2.0, https://www.flickr.com/photos/angelderoca/22515516937</a:t>
            </a:r>
          </a:p>
        </p:txBody>
      </p:sp>
    </p:spTree>
    <p:extLst>
      <p:ext uri="{BB962C8B-B14F-4D97-AF65-F5344CB8AC3E}">
        <p14:creationId xmlns:p14="http://schemas.microsoft.com/office/powerpoint/2010/main" val="186483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Informationsstruktur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3030" y="1278781"/>
            <a:ext cx="4441727" cy="3398663"/>
          </a:xfrm>
        </p:spPr>
        <p:txBody>
          <a:bodyPr/>
          <a:lstStyle/>
          <a:p>
            <a:pPr marL="0" indent="0">
              <a:buNone/>
            </a:pPr>
            <a:r>
              <a:rPr lang="de-DE" sz="2000"/>
              <a:t>Ich habe </a:t>
            </a:r>
            <a:r>
              <a:rPr lang="de-DE" sz="2000">
                <a:solidFill>
                  <a:srgbClr val="FF0000"/>
                </a:solidFill>
              </a:rPr>
              <a:t>die Bundeslade </a:t>
            </a:r>
            <a:r>
              <a:rPr lang="de-DE" sz="2000"/>
              <a:t>dem Museum geschenkt.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>
                <a:solidFill>
                  <a:srgbClr val="FF0000"/>
                </a:solidFill>
              </a:rPr>
              <a:t>Die Bundeslade </a:t>
            </a:r>
            <a:r>
              <a:rPr lang="de-DE" sz="2000"/>
              <a:t>habe </a:t>
            </a:r>
            <a:br>
              <a:rPr lang="de-DE" sz="2000"/>
            </a:br>
            <a:r>
              <a:rPr lang="de-DE" sz="2000"/>
              <a:t>ich dem Museum </a:t>
            </a:r>
            <a:br>
              <a:rPr lang="de-DE" sz="2000"/>
            </a:br>
            <a:r>
              <a:rPr lang="de-DE" sz="2000"/>
              <a:t>geschenkt.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endParaRPr lang="de-DE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E26E6-A5E6-004A-A200-0B51B504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65" y="1998861"/>
            <a:ext cx="3665835" cy="1747826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43A3BF5-8914-924F-ABD7-A46835FF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/>
              <a:t>Grafik: Marcos Telias, CC-BY-NC-ND 2.0, https://www.flickr.com/photos/angelderoca/22515516937</a:t>
            </a:r>
          </a:p>
        </p:txBody>
      </p:sp>
    </p:spTree>
    <p:extLst>
      <p:ext uri="{BB962C8B-B14F-4D97-AF65-F5344CB8AC3E}">
        <p14:creationId xmlns:p14="http://schemas.microsoft.com/office/powerpoint/2010/main" val="3635677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Informationsstruktur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3030" y="1278781"/>
            <a:ext cx="4441727" cy="3398663"/>
          </a:xfrm>
        </p:spPr>
        <p:txBody>
          <a:bodyPr/>
          <a:lstStyle/>
          <a:p>
            <a:pPr marL="0" indent="0">
              <a:buNone/>
            </a:pPr>
            <a:r>
              <a:rPr lang="de-DE" sz="2000">
                <a:solidFill>
                  <a:srgbClr val="FF0000"/>
                </a:solidFill>
              </a:rPr>
              <a:t>Ich</a:t>
            </a:r>
            <a:r>
              <a:rPr lang="de-DE" sz="2000"/>
              <a:t> habe die Bundeslade dem Museum geschenkt.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>
                <a:solidFill>
                  <a:srgbClr val="FF0000"/>
                </a:solidFill>
              </a:rPr>
              <a:t>Die Bundeslade </a:t>
            </a:r>
            <a:r>
              <a:rPr lang="de-DE" sz="2000"/>
              <a:t>habe </a:t>
            </a:r>
            <a:br>
              <a:rPr lang="de-DE" sz="2000"/>
            </a:br>
            <a:r>
              <a:rPr lang="de-DE" sz="2000"/>
              <a:t>ich dem Museum </a:t>
            </a:r>
            <a:br>
              <a:rPr lang="de-DE" sz="2000"/>
            </a:br>
            <a:r>
              <a:rPr lang="de-DE" sz="2000"/>
              <a:t>geschenkt.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endParaRPr lang="de-DE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E26E6-A5E6-004A-A200-0B51B504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65" y="1998861"/>
            <a:ext cx="3665835" cy="1747826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43A3BF5-8914-924F-ABD7-A46835FF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/>
              <a:t>Grafik: Marcos Telias, CC-BY-NC-ND 2.0, https://www.flickr.com/photos/angelderoca/22515516937</a:t>
            </a:r>
          </a:p>
        </p:txBody>
      </p:sp>
    </p:spTree>
    <p:extLst>
      <p:ext uri="{BB962C8B-B14F-4D97-AF65-F5344CB8AC3E}">
        <p14:creationId xmlns:p14="http://schemas.microsoft.com/office/powerpoint/2010/main" val="3952215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Informationsstruktur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3030" y="1278781"/>
            <a:ext cx="4441727" cy="3398663"/>
          </a:xfrm>
        </p:spPr>
        <p:txBody>
          <a:bodyPr/>
          <a:lstStyle/>
          <a:p>
            <a:pPr marL="0" indent="0">
              <a:buNone/>
            </a:pPr>
            <a:r>
              <a:rPr lang="de-DE" sz="2000"/>
              <a:t>Ich habe die Bundeslade </a:t>
            </a:r>
            <a:r>
              <a:rPr lang="de-DE" sz="2000">
                <a:solidFill>
                  <a:srgbClr val="FF0000"/>
                </a:solidFill>
              </a:rPr>
              <a:t>dem Museum </a:t>
            </a:r>
            <a:r>
              <a:rPr lang="de-DE" sz="2000"/>
              <a:t>geschenkt.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>
                <a:solidFill>
                  <a:srgbClr val="FF0000"/>
                </a:solidFill>
              </a:rPr>
              <a:t>Die Bundeslade </a:t>
            </a:r>
            <a:r>
              <a:rPr lang="de-DE" sz="2000"/>
              <a:t>habe </a:t>
            </a:r>
            <a:br>
              <a:rPr lang="de-DE" sz="2000"/>
            </a:br>
            <a:r>
              <a:rPr lang="de-DE" sz="2000"/>
              <a:t>ich dem Museum </a:t>
            </a:r>
            <a:br>
              <a:rPr lang="de-DE" sz="2000"/>
            </a:br>
            <a:r>
              <a:rPr lang="de-DE" sz="2000"/>
              <a:t>geschenkt.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endParaRPr lang="de-DE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E26E6-A5E6-004A-A200-0B51B504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65" y="1998861"/>
            <a:ext cx="3665835" cy="1747826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43A3BF5-8914-924F-ABD7-A46835FF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/>
              <a:t>Grafik: Marcos Telias, CC-BY-NC-ND 2.0, https://www.flickr.com/photos/angelderoca/22515516937</a:t>
            </a:r>
          </a:p>
        </p:txBody>
      </p:sp>
    </p:spTree>
    <p:extLst>
      <p:ext uri="{BB962C8B-B14F-4D97-AF65-F5344CB8AC3E}">
        <p14:creationId xmlns:p14="http://schemas.microsoft.com/office/powerpoint/2010/main" val="793710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Informationsstruktur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3030" y="1278781"/>
            <a:ext cx="4441727" cy="3398663"/>
          </a:xfrm>
        </p:spPr>
        <p:txBody>
          <a:bodyPr/>
          <a:lstStyle/>
          <a:p>
            <a:pPr marL="0" indent="0">
              <a:buNone/>
            </a:pPr>
            <a:r>
              <a:rPr lang="de-DE" sz="2000"/>
              <a:t>Ich habe die Bundeslade </a:t>
            </a:r>
            <a:r>
              <a:rPr lang="de-DE" sz="2000">
                <a:solidFill>
                  <a:srgbClr val="FF0000"/>
                </a:solidFill>
              </a:rPr>
              <a:t>dem Museum </a:t>
            </a:r>
            <a:r>
              <a:rPr lang="de-DE" sz="2000"/>
              <a:t>geschenkt.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>
                <a:solidFill>
                  <a:srgbClr val="FF0000"/>
                </a:solidFill>
              </a:rPr>
              <a:t>Die Bundeslade </a:t>
            </a:r>
            <a:r>
              <a:rPr lang="de-DE" sz="2000"/>
              <a:t>habe </a:t>
            </a:r>
            <a:br>
              <a:rPr lang="de-DE" sz="2000"/>
            </a:br>
            <a:r>
              <a:rPr lang="de-DE" sz="2000"/>
              <a:t>ich dem Museum </a:t>
            </a:r>
            <a:br>
              <a:rPr lang="de-DE" sz="2000"/>
            </a:br>
            <a:r>
              <a:rPr lang="de-DE" sz="2000"/>
              <a:t>geschenkt.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>
                <a:solidFill>
                  <a:srgbClr val="FF0000"/>
                </a:solidFill>
              </a:rPr>
              <a:t>Dem Museum </a:t>
            </a:r>
            <a:r>
              <a:rPr lang="de-DE" sz="2000"/>
              <a:t>habe ich die</a:t>
            </a:r>
            <a:br>
              <a:rPr lang="de-DE" sz="2000"/>
            </a:br>
            <a:r>
              <a:rPr lang="de-DE" sz="2000"/>
              <a:t>Bundeslade geschenkt.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endParaRPr lang="de-DE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E26E6-A5E6-004A-A200-0B51B504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65" y="1998861"/>
            <a:ext cx="3665835" cy="1747826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43A3BF5-8914-924F-ABD7-A46835FF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4975579"/>
            <a:ext cx="7129704" cy="148683"/>
          </a:xfrm>
        </p:spPr>
        <p:txBody>
          <a:bodyPr/>
          <a:lstStyle/>
          <a:p>
            <a:r>
              <a:rPr lang="de-DE"/>
              <a:t>Grafik: Marcos Telias, CC-BY-NC-ND 2.0, https://www.flickr.com/photos/angelderoca/22515516937</a:t>
            </a:r>
          </a:p>
        </p:txBody>
      </p:sp>
    </p:spTree>
    <p:extLst>
      <p:ext uri="{BB962C8B-B14F-4D97-AF65-F5344CB8AC3E}">
        <p14:creationId xmlns:p14="http://schemas.microsoft.com/office/powerpoint/2010/main" val="13255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0842-A72A-B241-9E0D-C3F5D03D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Informationsstruktur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4068-1117-344C-94BC-2D416A8E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103"/>
              <a:t>Die </a:t>
            </a:r>
            <a:r>
              <a:rPr lang="en-GB" sz="2103">
                <a:solidFill>
                  <a:srgbClr val="0070C0"/>
                </a:solidFill>
              </a:rPr>
              <a:t>INFORMATIONSSTRUKTUR</a:t>
            </a:r>
            <a:r>
              <a:rPr lang="en-GB" sz="2103"/>
              <a:t> einer Äußerung erfasst nach verschiedenen Dimensionen </a:t>
            </a:r>
          </a:p>
          <a:p>
            <a:pPr marL="0" indent="0" algn="ctr">
              <a:buNone/>
            </a:pPr>
            <a:r>
              <a:rPr lang="en-GB" sz="2103"/>
              <a:t>1. den Status von </a:t>
            </a:r>
            <a:r>
              <a:rPr lang="en-GB" sz="2103">
                <a:solidFill>
                  <a:srgbClr val="0070C0"/>
                </a:solidFill>
              </a:rPr>
              <a:t>Individuen</a:t>
            </a:r>
            <a:r>
              <a:rPr lang="en-GB" sz="2103"/>
              <a:t> (z.B. alt oder neu bzw. bekannt oder unbekannt) und den Status von </a:t>
            </a:r>
            <a:r>
              <a:rPr lang="en-GB" sz="2103">
                <a:solidFill>
                  <a:srgbClr val="0070C0"/>
                </a:solidFill>
              </a:rPr>
              <a:t>Informationen</a:t>
            </a:r>
            <a:r>
              <a:rPr lang="en-GB" sz="2103"/>
              <a:t> über ihre Eigenschaften (z.B. kommunikativ wichtig oder unwichtig) im Kontext und </a:t>
            </a:r>
            <a:r>
              <a:rPr lang="en-GB" sz="2103">
                <a:solidFill>
                  <a:srgbClr val="0070C0"/>
                </a:solidFill>
              </a:rPr>
              <a:t>Informationsfluss</a:t>
            </a:r>
            <a:r>
              <a:rPr lang="en-GB" sz="2103"/>
              <a:t> sowie</a:t>
            </a:r>
          </a:p>
          <a:p>
            <a:pPr marL="0" indent="0" algn="ctr">
              <a:buNone/>
            </a:pPr>
            <a:r>
              <a:rPr lang="en-GB" sz="2103"/>
              <a:t>2. die </a:t>
            </a:r>
            <a:r>
              <a:rPr lang="en-GB" sz="2103">
                <a:solidFill>
                  <a:srgbClr val="0070C0"/>
                </a:solidFill>
              </a:rPr>
              <a:t>sprachlichen Mittel</a:t>
            </a:r>
            <a:r>
              <a:rPr lang="en-GB" sz="2103"/>
              <a:t>, die diesen Status kodieren.</a:t>
            </a:r>
          </a:p>
          <a:p>
            <a:pPr marL="0" indent="0" algn="ctr">
              <a:buNone/>
            </a:pPr>
            <a:r>
              <a:rPr lang="en-US" sz="2103"/>
              <a:t>(Musan 2002: 199)</a:t>
            </a:r>
          </a:p>
        </p:txBody>
      </p:sp>
    </p:spTree>
    <p:extLst>
      <p:ext uri="{BB962C8B-B14F-4D97-AF65-F5344CB8AC3E}">
        <p14:creationId xmlns:p14="http://schemas.microsoft.com/office/powerpoint/2010/main" val="1631184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32B9-999B-C940-B16B-4B2ABB35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Informationsstruktur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B067-0DD9-2141-A8C5-3927D8D5B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teilweise unterschiedliche Termini für gleiche Konzepte</a:t>
            </a:r>
          </a:p>
          <a:p>
            <a:r>
              <a:rPr lang="en-US" sz="2000"/>
              <a:t>im Folgenden orientiere ich mich an Musan (2002, 2010)</a:t>
            </a:r>
          </a:p>
        </p:txBody>
      </p:sp>
    </p:spTree>
    <p:extLst>
      <p:ext uri="{BB962C8B-B14F-4D97-AF65-F5344CB8AC3E}">
        <p14:creationId xmlns:p14="http://schemas.microsoft.com/office/powerpoint/2010/main" val="170162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5FA7-DEEC-E14A-AAED-98AEA39D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Informationsstruktur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6E25-97F4-4742-AD1D-B8FB3EDF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/>
              <a:t>Dimensionen der Informationsstruktur (nach Musan 2010):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Bekanntheit und Unbekanntheit</a:t>
            </a:r>
          </a:p>
          <a:p>
            <a:r>
              <a:rPr lang="en-US" sz="2000"/>
              <a:t>Topik und Kommentar</a:t>
            </a:r>
          </a:p>
          <a:p>
            <a:r>
              <a:rPr lang="en-US" sz="2000"/>
              <a:t>Fokus und Hintergrund</a:t>
            </a:r>
          </a:p>
        </p:txBody>
      </p:sp>
    </p:spTree>
    <p:extLst>
      <p:ext uri="{BB962C8B-B14F-4D97-AF65-F5344CB8AC3E}">
        <p14:creationId xmlns:p14="http://schemas.microsoft.com/office/powerpoint/2010/main" val="1873216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65EF-279F-D04F-A9B1-554EB06B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Bekanntheit und Unbekanntheit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CE8E-1850-A447-A823-256966AE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Ich habe gestern </a:t>
            </a:r>
            <a:r>
              <a:rPr lang="en-US" sz="2000" i="1"/>
              <a:t>das </a:t>
            </a:r>
            <a:r>
              <a:rPr lang="en-US" sz="2000"/>
              <a:t>Seminar geschwänzt.</a:t>
            </a:r>
          </a:p>
          <a:p>
            <a:endParaRPr lang="en-US" sz="2000"/>
          </a:p>
          <a:p>
            <a:r>
              <a:rPr lang="en-US" sz="2000"/>
              <a:t>Ich habe gestern </a:t>
            </a:r>
            <a:r>
              <a:rPr lang="en-US" sz="2000" i="1"/>
              <a:t>ein </a:t>
            </a:r>
            <a:r>
              <a:rPr lang="en-US" sz="2000"/>
              <a:t>Seminar geschwänzt.</a:t>
            </a:r>
          </a:p>
        </p:txBody>
      </p:sp>
    </p:spTree>
    <p:extLst>
      <p:ext uri="{BB962C8B-B14F-4D97-AF65-F5344CB8AC3E}">
        <p14:creationId xmlns:p14="http://schemas.microsoft.com/office/powerpoint/2010/main" val="379887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1D6D-7F65-EB48-9798-FECF4C71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Lexikon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4600D-C979-1047-BB38-161A5FFE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54ff.)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5E0C3-C4A2-7F4A-A8B7-D570405B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4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02F17-1520-1D40-B6F1-27038D1612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in einigen Sprachtheorien: Komponente eines theoretischen Modells der menschlichen Sprachfähigkeit</a:t>
            </a:r>
          </a:p>
          <a:p>
            <a:r>
              <a:rPr lang="en-DE"/>
              <a:t>allgemeiner/theorieneutraler: Gesamtwortschatz eines Individuums oder einer Sprache</a:t>
            </a:r>
          </a:p>
          <a:p>
            <a:r>
              <a:rPr lang="en-DE"/>
              <a:t>viele Sprachtheorien modellieren sprachliches Wissen auf Wortebene mit Hilfe sog. Lexikoneinträge</a:t>
            </a:r>
          </a:p>
          <a:p>
            <a:r>
              <a:rPr lang="en-DE"/>
              <a:t>zu unserem Wissen über ein Wort gehören z.B. Informationen über die Aussprache, über Flexionseigenschaften, über seine Bedeutung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4208F6-C865-1C48-939C-0C952EF34E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Was ist das Lexikon?</a:t>
            </a:r>
          </a:p>
        </p:txBody>
      </p:sp>
    </p:spTree>
    <p:extLst>
      <p:ext uri="{BB962C8B-B14F-4D97-AF65-F5344CB8AC3E}">
        <p14:creationId xmlns:p14="http://schemas.microsoft.com/office/powerpoint/2010/main" val="2179649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5DFF-6080-4E46-8FE4-ECA13513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Topik und Kommentar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D7C6-D1DB-BF45-9AC3-DAE1EFF0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103" i="1">
                <a:solidFill>
                  <a:srgbClr val="00B050"/>
                </a:solidFill>
              </a:rPr>
              <a:t>Die Pragmatik-Vorlesung</a:t>
            </a:r>
            <a:r>
              <a:rPr lang="en-US" sz="2103">
                <a:solidFill>
                  <a:srgbClr val="00B050"/>
                </a:solidFill>
              </a:rPr>
              <a:t>,</a:t>
            </a:r>
            <a:r>
              <a:rPr lang="en-US" sz="2103"/>
              <a:t> </a:t>
            </a:r>
            <a:r>
              <a:rPr lang="en-US" sz="2103">
                <a:solidFill>
                  <a:srgbClr val="0070C0"/>
                </a:solidFill>
              </a:rPr>
              <a:t>die habe ich heute geschwänzt.</a:t>
            </a:r>
            <a:endParaRPr lang="en-US" sz="2103" i="1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518AE-AD3E-AD4B-B172-60683A589CE0}"/>
              </a:ext>
            </a:extLst>
          </p:cNvPr>
          <p:cNvSpPr txBox="1"/>
          <p:nvPr/>
        </p:nvSpPr>
        <p:spPr>
          <a:xfrm>
            <a:off x="1266137" y="1947056"/>
            <a:ext cx="237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rgbClr val="00B050"/>
                </a:solidFill>
              </a:rPr>
              <a:t>TOPIK:</a:t>
            </a:r>
          </a:p>
          <a:p>
            <a:pPr algn="ctr"/>
            <a:r>
              <a:rPr lang="en-US" sz="1800">
                <a:solidFill>
                  <a:srgbClr val="00B050"/>
                </a:solidFill>
              </a:rPr>
              <a:t>das, worüber etwas gesagt wird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DFC13-FABE-FD41-88AD-54A460B8E558}"/>
              </a:ext>
            </a:extLst>
          </p:cNvPr>
          <p:cNvSpPr txBox="1"/>
          <p:nvPr/>
        </p:nvSpPr>
        <p:spPr>
          <a:xfrm>
            <a:off x="4944321" y="1961140"/>
            <a:ext cx="237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rgbClr val="0070C0"/>
                </a:solidFill>
              </a:rPr>
              <a:t>KOMMENTAR:</a:t>
            </a:r>
          </a:p>
          <a:p>
            <a:pPr algn="ctr"/>
            <a:r>
              <a:rPr lang="en-US" sz="1800">
                <a:solidFill>
                  <a:srgbClr val="0070C0"/>
                </a:solidFill>
              </a:rPr>
              <a:t>das, was darüber gesagt wird</a:t>
            </a:r>
          </a:p>
        </p:txBody>
      </p:sp>
    </p:spTree>
    <p:extLst>
      <p:ext uri="{BB962C8B-B14F-4D97-AF65-F5344CB8AC3E}">
        <p14:creationId xmlns:p14="http://schemas.microsoft.com/office/powerpoint/2010/main" val="245179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3A2C-B1C0-9744-8FA3-5FFC978C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Fokus und 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9003-A2B9-9244-A41D-2FBCCD23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Eva hat eine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KATze.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EVA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hat eine Katze.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0246-4C67-884C-BE56-4D39CD7116C4}"/>
              </a:ext>
            </a:extLst>
          </p:cNvPr>
          <p:cNvSpPr txBox="1"/>
          <p:nvPr/>
        </p:nvSpPr>
        <p:spPr>
          <a:xfrm>
            <a:off x="1691680" y="1794378"/>
            <a:ext cx="2379198" cy="24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4">
                <a:solidFill>
                  <a:srgbClr val="00B050"/>
                </a:solidFill>
              </a:rPr>
              <a:t>FOKUS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A28AE-31C6-B64F-BCE4-144373E54391}"/>
              </a:ext>
            </a:extLst>
          </p:cNvPr>
          <p:cNvSpPr txBox="1"/>
          <p:nvPr/>
        </p:nvSpPr>
        <p:spPr>
          <a:xfrm>
            <a:off x="521494" y="1794421"/>
            <a:ext cx="2379198" cy="24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4">
                <a:solidFill>
                  <a:srgbClr val="0070C0"/>
                </a:solidFill>
              </a:rPr>
              <a:t>HINTERGRUND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E0ECF-DBAA-484F-905D-FF55B624CBB8}"/>
              </a:ext>
            </a:extLst>
          </p:cNvPr>
          <p:cNvSpPr txBox="1"/>
          <p:nvPr/>
        </p:nvSpPr>
        <p:spPr>
          <a:xfrm>
            <a:off x="395536" y="2674743"/>
            <a:ext cx="2379198" cy="24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4">
                <a:solidFill>
                  <a:srgbClr val="00B050"/>
                </a:solidFill>
              </a:rPr>
              <a:t>FOKUS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2F8EB-3611-3540-AF1D-65B71FC2DE87}"/>
              </a:ext>
            </a:extLst>
          </p:cNvPr>
          <p:cNvSpPr txBox="1"/>
          <p:nvPr/>
        </p:nvSpPr>
        <p:spPr>
          <a:xfrm>
            <a:off x="1187624" y="2681946"/>
            <a:ext cx="2379198" cy="24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4">
                <a:solidFill>
                  <a:srgbClr val="0070C0"/>
                </a:solidFill>
              </a:rPr>
              <a:t>HINTERGRUND</a:t>
            </a:r>
          </a:p>
        </p:txBody>
      </p:sp>
    </p:spTree>
    <p:extLst>
      <p:ext uri="{BB962C8B-B14F-4D97-AF65-F5344CB8AC3E}">
        <p14:creationId xmlns:p14="http://schemas.microsoft.com/office/powerpoint/2010/main" val="346296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E01B-1B7D-DC4D-BD7C-ABC0B3AD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Bekanntheit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CB2B-824E-CE4E-87A9-BAC2B81A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22" y="1062757"/>
            <a:ext cx="8100956" cy="3423465"/>
          </a:xfrm>
        </p:spPr>
        <p:txBody>
          <a:bodyPr>
            <a:noAutofit/>
          </a:bodyPr>
          <a:lstStyle/>
          <a:p>
            <a:r>
              <a:rPr lang="en-US" sz="2400"/>
              <a:t>graduelles Phänomen: nicht nur BEKANNT oder UNBEKANNT</a:t>
            </a:r>
          </a:p>
          <a:p>
            <a:r>
              <a:rPr lang="en-US" sz="2400"/>
              <a:t>Unterscheidung nach Musan (2010: 10f.):</a:t>
            </a:r>
          </a:p>
          <a:p>
            <a:pPr lvl="1"/>
            <a:r>
              <a:rPr lang="en-US" sz="1800"/>
              <a:t>nicht-identifizierbar: noch keine Repräsentation im Wissen des Rezipienten</a:t>
            </a:r>
          </a:p>
          <a:p>
            <a:pPr lvl="1"/>
            <a:r>
              <a:rPr lang="en-US" sz="1800"/>
              <a:t>Identifizierbar: Repräsentation im Wissen des Referenten vorhanden (z.B. durch vorherige Nennung im Diskurs oder durch Weltwissen)</a:t>
            </a:r>
          </a:p>
          <a:p>
            <a:pPr lvl="2"/>
            <a:r>
              <a:rPr lang="en-US" sz="1600"/>
              <a:t>nicht-aktiviert: im Langzeitgedächtnis gespeichert, aber nicht mehr bewusst, z.B. weil lange nicht mehr genannt</a:t>
            </a:r>
          </a:p>
          <a:p>
            <a:pPr lvl="2"/>
            <a:r>
              <a:rPr lang="en-US" sz="1600"/>
              <a:t>zugänglich/halbaktiviert: der Referent ist bewusst, z.B. durch vorherige Erwähnung;</a:t>
            </a:r>
          </a:p>
          <a:p>
            <a:pPr lvl="2"/>
            <a:r>
              <a:rPr lang="en-US" sz="1600"/>
              <a:t>aktiviert: der Referent ist so präsent im Bewusstsein, dass man sich mit einem Pro-Wort auf ihn beziehen kann.</a:t>
            </a:r>
          </a:p>
        </p:txBody>
      </p:sp>
    </p:spTree>
    <p:extLst>
      <p:ext uri="{BB962C8B-B14F-4D97-AF65-F5344CB8AC3E}">
        <p14:creationId xmlns:p14="http://schemas.microsoft.com/office/powerpoint/2010/main" val="41105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CC10-F4F2-2C40-92CA-1418F49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Bekanntheit und Anaphernresolution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3557-90ED-F84D-982A-4E44BFEE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bei Verwendung von </a:t>
            </a:r>
            <a:r>
              <a:rPr lang="en-US" sz="2400" b="1"/>
              <a:t>Pro-Wörtern</a:t>
            </a:r>
            <a:r>
              <a:rPr lang="en-US" sz="2400"/>
              <a:t> muss Rezipient*in herausfinden, auf welches Bezugswort (</a:t>
            </a:r>
            <a:r>
              <a:rPr lang="en-US" sz="2400" b="1"/>
              <a:t>Antezendens</a:t>
            </a:r>
            <a:r>
              <a:rPr lang="en-US" sz="2400"/>
              <a:t>) sich das Pro-Wort bezieht</a:t>
            </a:r>
          </a:p>
          <a:p>
            <a:r>
              <a:rPr lang="en-US" sz="2400"/>
              <a:t>diesen Vorgang nennt man </a:t>
            </a:r>
            <a:r>
              <a:rPr lang="en-US" sz="2400" b="1"/>
              <a:t>Anaphernresolution </a:t>
            </a:r>
            <a:r>
              <a:rPr lang="en-US" sz="2400"/>
              <a:t>(vgl. letzte Sitzung)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180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F50D-DFD1-BA43-873B-CF78A358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Bekanntheit und Anaphernresolution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6AC0-982A-0E4C-9C34-100ADC01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"Eine 34-jährige ohne Führerschein hat (...) einen geparkten Audi gerammt. </a:t>
            </a:r>
            <a:r>
              <a:rPr lang="en-US" sz="2000" b="1"/>
              <a:t>Er</a:t>
            </a:r>
            <a:r>
              <a:rPr lang="en-US" sz="2000"/>
              <a:t> kam verletzt in die Klinik" ("Hohlspiegel" in </a:t>
            </a:r>
            <a:r>
              <a:rPr lang="en-US" sz="2000" i="1"/>
              <a:t>Spiegel </a:t>
            </a:r>
            <a:r>
              <a:rPr lang="en-US" sz="2000"/>
              <a:t>26/2008, zit. nach Musan 2010)</a:t>
            </a:r>
          </a:p>
          <a:p>
            <a:r>
              <a:rPr lang="en-US" sz="2000"/>
              <a:t>" Auch die liebevoll aufgezogenen Rindviecher vom städtischen Gut Karlshof warten schon ungeduldig auf die Wiesn. Es ist eine besondere Ehre für </a:t>
            </a:r>
            <a:r>
              <a:rPr lang="en-US" sz="2000" b="1"/>
              <a:t>sie</a:t>
            </a:r>
            <a:r>
              <a:rPr lang="en-US" sz="2000"/>
              <a:t>, dort für den Hochgenuss der Gäste zu sorgen. Namentlich (z.B. Benno) werden sie aufgeführt, bevor sie auf den Drehspieß kommen." ("Hohlspiegel" in </a:t>
            </a:r>
            <a:r>
              <a:rPr lang="en-US" sz="2000" i="1"/>
              <a:t>Spiegel </a:t>
            </a:r>
            <a:r>
              <a:rPr lang="en-US" sz="2000"/>
              <a:t>45/2007, zit. nach Musan 2010)</a:t>
            </a:r>
          </a:p>
        </p:txBody>
      </p:sp>
    </p:spTree>
    <p:extLst>
      <p:ext uri="{BB962C8B-B14F-4D97-AF65-F5344CB8AC3E}">
        <p14:creationId xmlns:p14="http://schemas.microsoft.com/office/powerpoint/2010/main" val="1145031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D044-5F06-5942-9BD3-8543E84A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Markierung von Bekanntheit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1EE2-4B02-F64A-A80F-C2A084117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22" y="1367159"/>
            <a:ext cx="8100956" cy="3423465"/>
          </a:xfrm>
        </p:spPr>
        <p:txBody>
          <a:bodyPr>
            <a:noAutofit/>
          </a:bodyPr>
          <a:lstStyle/>
          <a:p>
            <a:r>
              <a:rPr lang="en-US" sz="2000"/>
              <a:t>Unbekanntes wird häufig akzentuiert:</a:t>
            </a:r>
          </a:p>
          <a:p>
            <a:pPr lvl="1"/>
            <a:r>
              <a:rPr lang="en-US" sz="2000" i="1"/>
              <a:t>Sherlock Holmes stand am Reichenbachfall. Da sah er MORIARTY.</a:t>
            </a:r>
          </a:p>
          <a:p>
            <a:pPr lvl="1"/>
            <a:r>
              <a:rPr lang="en-US" sz="2000" i="1"/>
              <a:t>??Sherlock Holmes stand am Reichenbachfall. Da sah ER Moriarty.</a:t>
            </a:r>
          </a:p>
          <a:p>
            <a:endParaRPr lang="en-US" sz="1200"/>
          </a:p>
          <a:p>
            <a:r>
              <a:rPr lang="en-US" sz="2000"/>
              <a:t>Im Mittelfeld steht Bekanntes meist vor Unbekanntem:</a:t>
            </a:r>
          </a:p>
          <a:p>
            <a:pPr lvl="1"/>
            <a:r>
              <a:rPr lang="en-US" sz="2000" i="1"/>
              <a:t>Der Dozent hat den Studierenden seine neue Assistentin vorgestellt.</a:t>
            </a:r>
          </a:p>
          <a:p>
            <a:pPr lvl="1"/>
            <a:r>
              <a:rPr lang="en-US" sz="2000" i="1"/>
              <a:t>Der Dozent hat seine neue Assistentin den Studierenden vorgestellt.</a:t>
            </a:r>
          </a:p>
        </p:txBody>
      </p:sp>
    </p:spTree>
    <p:extLst>
      <p:ext uri="{BB962C8B-B14F-4D97-AF65-F5344CB8AC3E}">
        <p14:creationId xmlns:p14="http://schemas.microsoft.com/office/powerpoint/2010/main" val="31464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Common Ground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6594" y="1285097"/>
            <a:ext cx="4586133" cy="3398663"/>
          </a:xfrm>
        </p:spPr>
        <p:txBody>
          <a:bodyPr/>
          <a:lstStyle/>
          <a:p>
            <a:r>
              <a:rPr lang="de-DE" sz="2000"/>
              <a:t>SprecherInnen verfügen über geteiltes Wissen, den sog. Common Ground</a:t>
            </a:r>
          </a:p>
          <a:p>
            <a:r>
              <a:rPr lang="de-DE" sz="2000"/>
              <a:t>Präsupposition vs. Assertion (vgl. Sitzung zu Präsupposition)</a:t>
            </a:r>
          </a:p>
          <a:p>
            <a:r>
              <a:rPr lang="de-DE" sz="2000"/>
              <a:t>CG verändert sich ständig (Krifka 2007: 16)</a:t>
            </a:r>
          </a:p>
          <a:p>
            <a:endParaRPr lang="de-DE" sz="2000"/>
          </a:p>
        </p:txBody>
      </p:sp>
      <p:sp>
        <p:nvSpPr>
          <p:cNvPr id="4" name="Ellipse 3"/>
          <p:cNvSpPr/>
          <p:nvPr/>
        </p:nvSpPr>
        <p:spPr>
          <a:xfrm>
            <a:off x="5626417" y="2434666"/>
            <a:ext cx="270363" cy="27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4"/>
          </a:p>
        </p:txBody>
      </p:sp>
      <p:sp>
        <p:nvSpPr>
          <p:cNvPr id="5" name="Ellipse 4"/>
          <p:cNvSpPr/>
          <p:nvPr/>
        </p:nvSpPr>
        <p:spPr>
          <a:xfrm>
            <a:off x="5491235" y="2713813"/>
            <a:ext cx="540727" cy="757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4"/>
          </a:p>
        </p:txBody>
      </p:sp>
      <p:sp>
        <p:nvSpPr>
          <p:cNvPr id="6" name="Ellipse 5"/>
          <p:cNvSpPr/>
          <p:nvPr/>
        </p:nvSpPr>
        <p:spPr>
          <a:xfrm>
            <a:off x="6761943" y="2466780"/>
            <a:ext cx="270363" cy="27036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4"/>
          </a:p>
        </p:txBody>
      </p:sp>
      <p:sp>
        <p:nvSpPr>
          <p:cNvPr id="7" name="Ellipse 6"/>
          <p:cNvSpPr/>
          <p:nvPr/>
        </p:nvSpPr>
        <p:spPr>
          <a:xfrm>
            <a:off x="6626761" y="2745927"/>
            <a:ext cx="540727" cy="7570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4"/>
          </a:p>
        </p:txBody>
      </p:sp>
      <p:sp>
        <p:nvSpPr>
          <p:cNvPr id="8" name="Wolkenförmige Legende 7"/>
          <p:cNvSpPr/>
          <p:nvPr/>
        </p:nvSpPr>
        <p:spPr>
          <a:xfrm>
            <a:off x="5631951" y="1643148"/>
            <a:ext cx="865163" cy="648872"/>
          </a:xfrm>
          <a:prstGeom prst="cloudCallou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4"/>
          </a:p>
        </p:txBody>
      </p:sp>
      <p:sp>
        <p:nvSpPr>
          <p:cNvPr id="9" name="Wolkenförmige Legende 8"/>
          <p:cNvSpPr/>
          <p:nvPr/>
        </p:nvSpPr>
        <p:spPr>
          <a:xfrm flipH="1">
            <a:off x="6185181" y="1709762"/>
            <a:ext cx="883162" cy="648872"/>
          </a:xfrm>
          <a:prstGeom prst="cloudCallou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4"/>
          </a:p>
        </p:txBody>
      </p:sp>
      <p:sp>
        <p:nvSpPr>
          <p:cNvPr id="10" name="Textfeld 9"/>
          <p:cNvSpPr txBox="1"/>
          <p:nvPr/>
        </p:nvSpPr>
        <p:spPr>
          <a:xfrm>
            <a:off x="5725525" y="1824459"/>
            <a:ext cx="486654" cy="36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1"/>
              <a:t>Wissen 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04024" y="2025913"/>
            <a:ext cx="594799" cy="36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1"/>
              <a:t>Wissen B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302327" y="1601617"/>
            <a:ext cx="194788" cy="365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160697" y="1393611"/>
            <a:ext cx="1081453" cy="23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1"/>
              <a:t>geteiltes Wissen</a:t>
            </a:r>
          </a:p>
        </p:txBody>
      </p:sp>
      <p:sp>
        <p:nvSpPr>
          <p:cNvPr id="16" name="Bogen 15"/>
          <p:cNvSpPr/>
          <p:nvPr/>
        </p:nvSpPr>
        <p:spPr>
          <a:xfrm rot="5400000">
            <a:off x="6154794" y="2785315"/>
            <a:ext cx="369725" cy="1804987"/>
          </a:xfrm>
          <a:prstGeom prst="arc">
            <a:avLst>
              <a:gd name="adj1" fmla="val 15311976"/>
              <a:gd name="adj2" fmla="val 6231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014"/>
          </a:p>
        </p:txBody>
      </p:sp>
      <p:sp>
        <p:nvSpPr>
          <p:cNvPr id="17" name="Textfeld 16"/>
          <p:cNvSpPr txBox="1"/>
          <p:nvPr/>
        </p:nvSpPr>
        <p:spPr>
          <a:xfrm>
            <a:off x="5356053" y="3982122"/>
            <a:ext cx="1967205" cy="40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14"/>
              <a:t>B weiß, dass A weiß,</a:t>
            </a:r>
          </a:p>
          <a:p>
            <a:pPr algn="ctr"/>
            <a:r>
              <a:rPr lang="de-DE" sz="1014"/>
              <a:t>dass B weiß, dass...</a:t>
            </a:r>
          </a:p>
        </p:txBody>
      </p:sp>
    </p:spTree>
    <p:extLst>
      <p:ext uri="{BB962C8B-B14F-4D97-AF65-F5344CB8AC3E}">
        <p14:creationId xmlns:p14="http://schemas.microsoft.com/office/powerpoint/2010/main" val="6359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6CFD-EAEF-F642-BAD3-EEFCE1A1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Topik und Kommentar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4CDC-46FA-8645-8F29-A561D0320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Topik: das, worüber etwas gesagt wird</a:t>
            </a:r>
          </a:p>
          <a:p>
            <a:r>
              <a:rPr lang="en-US" sz="2400"/>
              <a:t>nicht immer klar erschließbar</a:t>
            </a:r>
          </a:p>
          <a:p>
            <a:r>
              <a:rPr lang="en-US" sz="2400"/>
              <a:t>einen Hinweis geben W-Fragen: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Was hat Bush getan?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Bush (TOPIK) </a:t>
            </a:r>
            <a:r>
              <a:rPr lang="en-US" sz="2400">
                <a:solidFill>
                  <a:srgbClr val="0070C0"/>
                </a:solidFill>
              </a:rPr>
              <a:t>hat sich an einer Brezel verschluckt. (KOMMENTAR)</a:t>
            </a:r>
          </a:p>
        </p:txBody>
      </p:sp>
    </p:spTree>
    <p:extLst>
      <p:ext uri="{BB962C8B-B14F-4D97-AF65-F5344CB8AC3E}">
        <p14:creationId xmlns:p14="http://schemas.microsoft.com/office/powerpoint/2010/main" val="75416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8317-51D5-574A-9661-C031642B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Markierung von Topiks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847A-AA27-2241-B359-F36EF94A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Topiks treten in Aussagesätzen i.d.R. in der Subjektposition auf</a:t>
            </a:r>
          </a:p>
          <a:p>
            <a:r>
              <a:rPr lang="en-US" sz="2400"/>
              <a:t>Topikalisierung durch Passivierung: </a:t>
            </a:r>
            <a:r>
              <a:rPr lang="en-US" sz="2400">
                <a:solidFill>
                  <a:srgbClr val="FF0000"/>
                </a:solidFill>
              </a:rPr>
              <a:t>Der Käse (TOPIK/SUBJ) </a:t>
            </a: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wurde dem Fuchs gestohlen. (Kommentar)</a:t>
            </a:r>
          </a:p>
        </p:txBody>
      </p:sp>
    </p:spTree>
    <p:extLst>
      <p:ext uri="{BB962C8B-B14F-4D97-AF65-F5344CB8AC3E}">
        <p14:creationId xmlns:p14="http://schemas.microsoft.com/office/powerpoint/2010/main" val="2109146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08E6-4E6A-2C4D-BDD4-771845E4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Versetzungen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BC19-A756-3243-A00F-CDDE4199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3"/>
              <a:t>teilweise finden sich Topik-Bestandteile, die nicht in den Rest des Satzes integriert sind</a:t>
            </a:r>
          </a:p>
          <a:p>
            <a:endParaRPr lang="en-US" sz="2103"/>
          </a:p>
          <a:p>
            <a:pPr marL="0" indent="0">
              <a:buNone/>
            </a:pPr>
            <a:r>
              <a:rPr lang="en-US" sz="2103" i="1">
                <a:solidFill>
                  <a:srgbClr val="FF0000"/>
                </a:solidFill>
              </a:rPr>
              <a:t>Benno </a:t>
            </a:r>
            <a:r>
              <a:rPr lang="en-US" sz="2103">
                <a:solidFill>
                  <a:srgbClr val="FF0000"/>
                </a:solidFill>
              </a:rPr>
              <a:t>(TOPIK)</a:t>
            </a:r>
            <a:r>
              <a:rPr lang="en-US" sz="2103" i="1"/>
              <a:t>, der kommt heute nicht. </a:t>
            </a:r>
            <a:r>
              <a:rPr lang="en-US" sz="2103"/>
              <a:t>(Linksversetzung)</a:t>
            </a:r>
            <a:endParaRPr lang="en-US" sz="2103" i="1"/>
          </a:p>
          <a:p>
            <a:pPr marL="0" indent="0">
              <a:buNone/>
            </a:pPr>
            <a:r>
              <a:rPr lang="en-US" sz="2103" i="1"/>
              <a:t>Was </a:t>
            </a:r>
            <a:r>
              <a:rPr lang="en-US" sz="2103" i="1">
                <a:solidFill>
                  <a:srgbClr val="FF0000"/>
                </a:solidFill>
              </a:rPr>
              <a:t>Benno</a:t>
            </a:r>
            <a:r>
              <a:rPr lang="en-US" sz="2103">
                <a:solidFill>
                  <a:srgbClr val="FF0000"/>
                </a:solidFill>
              </a:rPr>
              <a:t> (TOPIK)</a:t>
            </a:r>
            <a:r>
              <a:rPr lang="en-US" sz="2103" i="1"/>
              <a:t> betrifft, so kann ich nicht sagen, warum er nicht kommt. </a:t>
            </a:r>
            <a:r>
              <a:rPr lang="en-US" sz="2103"/>
              <a:t>(freies Topik)</a:t>
            </a:r>
          </a:p>
          <a:p>
            <a:pPr marL="0" indent="0">
              <a:buNone/>
            </a:pPr>
            <a:r>
              <a:rPr lang="en-US" sz="2103" i="1"/>
              <a:t>Es war </a:t>
            </a:r>
            <a:r>
              <a:rPr lang="en-US" sz="2103" i="1">
                <a:solidFill>
                  <a:srgbClr val="FF0000"/>
                </a:solidFill>
              </a:rPr>
              <a:t>Miriam </a:t>
            </a:r>
            <a:r>
              <a:rPr lang="en-US" sz="2103">
                <a:solidFill>
                  <a:srgbClr val="FF0000"/>
                </a:solidFill>
              </a:rPr>
              <a:t>(TOPIK)</a:t>
            </a:r>
            <a:r>
              <a:rPr lang="en-US" sz="2103"/>
              <a:t>, </a:t>
            </a:r>
            <a:r>
              <a:rPr lang="en-US" sz="2103" i="1"/>
              <a:t>die die Bonbons zubereiten wollte. </a:t>
            </a:r>
            <a:r>
              <a:rPr lang="en-US" sz="2103"/>
              <a:t>(Spaltsatz/Cleft-Satz)</a:t>
            </a:r>
          </a:p>
          <a:p>
            <a:pPr marL="0" indent="0">
              <a:buNone/>
            </a:pPr>
            <a:r>
              <a:rPr lang="en-US" sz="2103" i="1">
                <a:solidFill>
                  <a:srgbClr val="FF0000"/>
                </a:solidFill>
              </a:rPr>
              <a:t>Was Miriam zubereiten wollte</a:t>
            </a:r>
            <a:r>
              <a:rPr lang="en-US" sz="2103">
                <a:solidFill>
                  <a:srgbClr val="FF0000"/>
                </a:solidFill>
              </a:rPr>
              <a:t> (TOPIK)</a:t>
            </a:r>
            <a:r>
              <a:rPr lang="en-US" sz="2103"/>
              <a:t>, </a:t>
            </a:r>
            <a:r>
              <a:rPr lang="en-US" sz="2103" i="1"/>
              <a:t>das waren Bonbons.</a:t>
            </a:r>
            <a:r>
              <a:rPr lang="en-US" sz="2103"/>
              <a:t> (Pseudo-Cleft-Satz)</a:t>
            </a:r>
          </a:p>
          <a:p>
            <a:pPr marL="0" indent="0">
              <a:buNone/>
            </a:pPr>
            <a:endParaRPr lang="en-US" sz="2103"/>
          </a:p>
          <a:p>
            <a:pPr marL="0" indent="0">
              <a:buNone/>
            </a:pPr>
            <a:endParaRPr lang="en-US" sz="2103" i="1"/>
          </a:p>
          <a:p>
            <a:pPr marL="0" indent="0">
              <a:buNone/>
            </a:pPr>
            <a:endParaRPr lang="en-US" sz="2103" i="1"/>
          </a:p>
        </p:txBody>
      </p:sp>
    </p:spTree>
    <p:extLst>
      <p:ext uri="{BB962C8B-B14F-4D97-AF65-F5344CB8AC3E}">
        <p14:creationId xmlns:p14="http://schemas.microsoft.com/office/powerpoint/2010/main" val="230442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1D6D-7F65-EB48-9798-FECF4C71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Lexikon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4600D-C979-1047-BB38-161A5FFE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5E0C3-C4A2-7F4A-A8B7-D570405B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5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02F17-1520-1D40-B6F1-27038D1612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i="1"/>
              <a:t>Brigitte, kommst du mal?</a:t>
            </a:r>
          </a:p>
          <a:p>
            <a:pPr marL="0" indent="0">
              <a:buNone/>
            </a:pPr>
            <a:r>
              <a:rPr lang="en-DE" i="1"/>
              <a:t>Es soll ja nicht zum Schlimmsten kommen.</a:t>
            </a:r>
          </a:p>
          <a:p>
            <a:pPr marL="0" indent="0">
              <a:buNone/>
            </a:pPr>
            <a:r>
              <a:rPr lang="en-DE" i="1"/>
              <a:t>Sie beklagte sich, dass ihr Partner immer zu früh kommt.</a:t>
            </a:r>
          </a:p>
          <a:p>
            <a:pPr marL="0" indent="0">
              <a:buNone/>
            </a:pPr>
            <a:endParaRPr lang="en-DE" i="1"/>
          </a:p>
          <a:p>
            <a:pPr marL="0" indent="0">
              <a:buNone/>
            </a:pPr>
            <a:r>
              <a:rPr lang="en-DE" i="1"/>
              <a:t>Ich gehe nach Düsseldorf.</a:t>
            </a:r>
          </a:p>
          <a:p>
            <a:pPr marL="0" indent="0">
              <a:buNone/>
            </a:pPr>
            <a:r>
              <a:rPr lang="en-DE" i="1"/>
              <a:t>Ich gehe dann mal.</a:t>
            </a:r>
          </a:p>
          <a:p>
            <a:pPr marL="0" indent="0">
              <a:buNone/>
            </a:pPr>
            <a:r>
              <a:rPr lang="en-DE" i="1"/>
              <a:t>Ich gehe lieber, als mit dem Auto zu fahren.</a:t>
            </a:r>
          </a:p>
          <a:p>
            <a:pPr marL="0" indent="0">
              <a:buNone/>
            </a:pPr>
            <a:r>
              <a:rPr lang="en-DE" i="1"/>
              <a:t>Es geht mir gut.</a:t>
            </a:r>
          </a:p>
          <a:p>
            <a:pPr marL="0" indent="0">
              <a:buNone/>
            </a:pPr>
            <a:endParaRPr lang="en-DE" i="1"/>
          </a:p>
          <a:p>
            <a:pPr marL="0" indent="0">
              <a:buNone/>
            </a:pPr>
            <a:endParaRPr lang="en-DE" i="1"/>
          </a:p>
          <a:p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4208F6-C865-1C48-939C-0C952EF34E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Wortbedeutung im Kontext</a:t>
            </a:r>
          </a:p>
        </p:txBody>
      </p:sp>
    </p:spTree>
    <p:extLst>
      <p:ext uri="{BB962C8B-B14F-4D97-AF65-F5344CB8AC3E}">
        <p14:creationId xmlns:p14="http://schemas.microsoft.com/office/powerpoint/2010/main" val="2284144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6EFB-FB5C-6842-9A38-DA1C2FE9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Fokus und 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06B1-4FB9-3F4E-982C-111662EA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Fokus legt Alternativen zu einer im Satz genannten Einheit nahe</a:t>
            </a:r>
          </a:p>
          <a:p>
            <a:r>
              <a:rPr lang="en-US" sz="2400"/>
              <a:t>im Dt. wird v.a. durch Akzent gesteuert, welche Einheit das ist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 i="1"/>
              <a:t>Eva hat nur eine KAtze.</a:t>
            </a:r>
          </a:p>
          <a:p>
            <a:pPr marL="0" indent="0">
              <a:buNone/>
            </a:pPr>
            <a:r>
              <a:rPr lang="en-US" sz="2400" i="1"/>
              <a:t>Eva hat nur EIne Katze.</a:t>
            </a:r>
          </a:p>
          <a:p>
            <a:pPr marL="0" indent="0">
              <a:buNone/>
            </a:pP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564823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7440-A989-B84F-B609-44222992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Fazit zu Informationsstruktur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55066-D8F7-954F-9CEB-C1A8B332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A1A09-FE1C-AF40-B5B4-F92DB5E8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51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E822C-27C3-C44F-859B-E9E7D0E3AC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Informationsstruktur als </a:t>
            </a:r>
            <a:r>
              <a:rPr lang="en-DE" i="1"/>
              <a:t>die </a:t>
            </a:r>
            <a:r>
              <a:rPr lang="en-DE"/>
              <a:t>"Wirkungsdomäne" der Syntax-Pragmatik-Schnittstelle:</a:t>
            </a:r>
          </a:p>
          <a:p>
            <a:pPr lvl="1"/>
            <a:r>
              <a:rPr lang="en-DE"/>
              <a:t>Wie Informationen "verpackt" werden, hängt oft von pragmatischen, kontextgesteuerten Effekten ab!</a:t>
            </a:r>
          </a:p>
          <a:p>
            <a:pPr lvl="1"/>
            <a:r>
              <a:rPr lang="en-DE"/>
              <a:t>Zugleich zeigen informationsstrukturelle Effekte, dass das Zusammenspiel von Syntax, Semantik und Pragmatik viel komplexer ist, als es die strikte Trennung in klassischen Grammatik-Modellen nahelegt.</a:t>
            </a:r>
          </a:p>
          <a:p>
            <a:pPr lvl="1"/>
            <a:endParaRPr lang="en-DE"/>
          </a:p>
          <a:p>
            <a:r>
              <a:rPr lang="en-DE"/>
              <a:t>Syntax-Pragmatik-Schnittstelle ist jedoch nicht auf Informationsstruktur beschränkt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7B4FF8-D1F0-E64C-8D0A-AED477CE89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183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4229-1B07-A240-AA25-D5FCB155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2A402-D8AD-C546-A348-E908E907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20915: 64)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5DCC5-7041-594C-BE53-92068F67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52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4A400-6068-6F4D-9735-F255C264D1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sz="1800"/>
              <a:t>Finkbeiner (2015: 64) nennt Verbstellungsvariation bei </a:t>
            </a:r>
            <a:r>
              <a:rPr lang="en-DE" sz="1800" i="1"/>
              <a:t>weil </a:t>
            </a:r>
            <a:r>
              <a:rPr lang="en-DE" sz="1800"/>
              <a:t>als ein Beispiel für Syntax-Pragmatik-Schnittstelle:</a:t>
            </a:r>
          </a:p>
          <a:p>
            <a:endParaRPr lang="en-DE" sz="1800"/>
          </a:p>
          <a:p>
            <a:pPr marL="0" indent="0">
              <a:buNone/>
            </a:pPr>
            <a:r>
              <a:rPr lang="en-DE" sz="1800" i="1"/>
              <a:t>Karl ist pleite, weil er einen Kredit aufgenommen hat. </a:t>
            </a:r>
            <a:r>
              <a:rPr lang="en-DE" sz="1800"/>
              <a:t>(VL)</a:t>
            </a:r>
            <a:endParaRPr lang="en-DE" sz="1800" i="1"/>
          </a:p>
          <a:p>
            <a:pPr marL="0" indent="0">
              <a:buNone/>
            </a:pPr>
            <a:r>
              <a:rPr lang="en-DE" sz="1800" i="1"/>
              <a:t>Karl ist pleite, weil er hat einen Kredit aufgenommen. </a:t>
            </a:r>
            <a:r>
              <a:rPr lang="en-DE" sz="1800"/>
              <a:t>(V2)</a:t>
            </a:r>
          </a:p>
          <a:p>
            <a:pPr marL="0" indent="0">
              <a:buNone/>
            </a:pPr>
            <a:endParaRPr lang="en-DE" sz="1800" i="1"/>
          </a:p>
          <a:p>
            <a:r>
              <a:rPr lang="en-DE" sz="1800"/>
              <a:t>beide Sätzen haben eine Lesart, wonach das Pleitesein von Karl dadurch verursacht wurde, dass er einen Kredit aufgenommen hat</a:t>
            </a:r>
          </a:p>
          <a:p>
            <a:r>
              <a:rPr lang="en-DE" sz="1800"/>
              <a:t>aber nur mit V2 kann Sprecher*in zum Ausdruck bringen, dass die Tatsache, dass er einen Kredit aufgenommen hat, als Indiz dafür betrachtet wird, dass er pleite ist (epistemische Lesart)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A2E401-90FC-5645-89A3-7A98CBDEF9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Verbstellung und Sprechereinstellung</a:t>
            </a:r>
          </a:p>
        </p:txBody>
      </p:sp>
    </p:spTree>
    <p:extLst>
      <p:ext uri="{BB962C8B-B14F-4D97-AF65-F5344CB8AC3E}">
        <p14:creationId xmlns:p14="http://schemas.microsoft.com/office/powerpoint/2010/main" val="5412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BF42-59C9-CE4D-9B3C-2EFB92C1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C64AC-8053-5A46-ACF1-506F6A47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65f.)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EAEB2-8536-1D49-A84E-680690A2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53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73579-D92D-5D49-BAF5-2D2B32FD33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Ellipse: syntaktisch unvollständige Struktur, deren "weggelassene" Elemente aber aus dem Kontext rekonstruierbar sind: </a:t>
            </a:r>
          </a:p>
          <a:p>
            <a:pPr lvl="1"/>
            <a:r>
              <a:rPr lang="en-DE"/>
              <a:t>Koordinationsellipse:</a:t>
            </a:r>
            <a:r>
              <a:rPr lang="en-DE" i="1"/>
              <a:t> Karl trinkt Cola und Anna ∅ Bier. </a:t>
            </a:r>
          </a:p>
          <a:p>
            <a:pPr lvl="1"/>
            <a:r>
              <a:rPr lang="en-DE"/>
              <a:t>Frage-Antwort-Sequenz: </a:t>
            </a:r>
            <a:r>
              <a:rPr lang="en-DE" i="1"/>
              <a:t>Schreibst du deine Abschlussarbeit in Germanistik? – Nee, ∅ in Anglistik.</a:t>
            </a:r>
          </a:p>
          <a:p>
            <a:pPr lvl="1"/>
            <a:r>
              <a:rPr lang="en-DE"/>
              <a:t>Ellipse, die durch den situativen Kontext aufgelöst wird: </a:t>
            </a:r>
            <a:r>
              <a:rPr lang="en-DE" i="1"/>
              <a:t>Zwei Kölsch bitte. </a:t>
            </a:r>
          </a:p>
          <a:p>
            <a:r>
              <a:rPr lang="en-DE"/>
              <a:t>Ellipse zeigt, dass der Gebrauch bestimmter syntaktischer Konstruktionen an ganz bestimmte sprachlich-kontextuelle oder situative Bedingungen geknüpft 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D2C716-8663-1741-A861-727A2D8768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Ellipse und Kontextabhängigkeit</a:t>
            </a:r>
          </a:p>
        </p:txBody>
      </p:sp>
    </p:spTree>
    <p:extLst>
      <p:ext uri="{BB962C8B-B14F-4D97-AF65-F5344CB8AC3E}">
        <p14:creationId xmlns:p14="http://schemas.microsoft.com/office/powerpoint/2010/main" val="42587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6782-D66D-174E-8D0A-2EEFE766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4D528-3588-FF45-B250-6811D606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66)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297AA-53B2-CD4C-8679-D760F9BD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54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67B52-D58A-0C4D-B026-B3FA4234D6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Ariel (2010) unterscheidet zwischen zwei Typen von im Kontext bereitgestellter Information:</a:t>
            </a:r>
          </a:p>
          <a:p>
            <a:pPr lvl="1"/>
            <a:r>
              <a:rPr lang="en-GB"/>
              <a:t>Kodierte Information verknüpft spezifische syntaktische Konstruktionen mit einer bestimmten Bedeutung oder Gebrauchsweise in direkter und regelbasierter Weise (nicht abhängig von einem bestimmten Gebrauchskontext) – z.B. unterschiedliche Perspektivierung in Aktiv- vs. Passivsätzen</a:t>
            </a:r>
          </a:p>
          <a:p>
            <a:pPr lvl="1"/>
            <a:r>
              <a:rPr lang="en-GB"/>
              <a:t>kontextuell inferierte Information hängt davon ab, welchen Inhalt eine Äußerung transportiert bzw. welchen diskursiven Status eine Äußerung hat – z.B. Ellipse</a:t>
            </a:r>
          </a:p>
          <a:p>
            <a:r>
              <a:rPr lang="en-GB"/>
              <a:t>allerdings ist die Trennung zwischen kodierter und inferierter Information nicht immer klar möglich</a:t>
            </a:r>
          </a:p>
          <a:p>
            <a:endParaRPr lang="en-GB"/>
          </a:p>
          <a:p>
            <a:pPr lvl="1"/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B160FD-9F9E-F946-ADB8-EB2B943B73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Kodierte vs. inferierte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3460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658-DD1A-0A4D-A8B2-1FB58E2C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88D3F-8FF0-5E41-A181-D419DCA0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70ff.)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7C299-B1B4-0A4A-96FD-E910166A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55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140BC-8E46-B94A-BAE6-E69B8DF314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Mit der Verwendung eines bestimmten Satztypes vollzieht man meist einen spezifischen Sprachakt, z.B.</a:t>
            </a:r>
          </a:p>
          <a:p>
            <a:pPr lvl="1"/>
            <a:r>
              <a:rPr lang="en-DE"/>
              <a:t>Interrogativsatz </a:t>
            </a:r>
            <a:r>
              <a:rPr lang="en-DE">
                <a:sym typeface="Wingdings" pitchFamily="2" charset="2"/>
              </a:rPr>
              <a:t> Frage: </a:t>
            </a:r>
            <a:r>
              <a:rPr lang="en-DE" i="1">
                <a:sym typeface="Wingdings" pitchFamily="2" charset="2"/>
              </a:rPr>
              <a:t>Kommst du morgen mit?</a:t>
            </a:r>
          </a:p>
          <a:p>
            <a:pPr lvl="1"/>
            <a:r>
              <a:rPr lang="en-DE">
                <a:sym typeface="Wingdings" pitchFamily="2" charset="2"/>
              </a:rPr>
              <a:t>Imperativsatz  Aufforderung: </a:t>
            </a:r>
            <a:r>
              <a:rPr lang="en-DE" i="1">
                <a:sym typeface="Wingdings" pitchFamily="2" charset="2"/>
              </a:rPr>
              <a:t>Lass das!</a:t>
            </a:r>
            <a:endParaRPr lang="en-DE">
              <a:sym typeface="Wingdings" pitchFamily="2" charset="2"/>
            </a:endParaRPr>
          </a:p>
          <a:p>
            <a:r>
              <a:rPr lang="en-DE">
                <a:sym typeface="Wingdings" pitchFamily="2" charset="2"/>
              </a:rPr>
              <a:t>allerdings keine 1:1-Zuordnung:</a:t>
            </a:r>
          </a:p>
          <a:p>
            <a:pPr lvl="1"/>
            <a:r>
              <a:rPr lang="en-DE" i="1">
                <a:sym typeface="Wingdings" pitchFamily="2" charset="2"/>
              </a:rPr>
              <a:t>Kannst du mir bitte das Salz reichen?</a:t>
            </a:r>
          </a:p>
          <a:p>
            <a:pPr lvl="1"/>
            <a:r>
              <a:rPr lang="en-DE" i="1">
                <a:sym typeface="Wingdings" pitchFamily="2" charset="2"/>
              </a:rPr>
              <a:t>Lässt du das jetzt bitte sein?</a:t>
            </a:r>
          </a:p>
          <a:p>
            <a:pPr lvl="1"/>
            <a:r>
              <a:rPr lang="en-DE" i="1"/>
              <a:t>Musste das jetzt sein?</a:t>
            </a:r>
          </a:p>
          <a:p>
            <a:pPr lvl="1"/>
            <a:r>
              <a:rPr lang="en-DE" i="1"/>
              <a:t>Wer würde freiwillig eine Semantik&amp;Pragmatik-Vorlesung besuchen?</a:t>
            </a:r>
          </a:p>
          <a:p>
            <a:pPr marL="0" indent="0">
              <a:buNone/>
            </a:pPr>
            <a:endParaRPr lang="en-DE" i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42D67A-38EC-174F-AE11-FCDC9553C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Satztyp und Sprechakt</a:t>
            </a:r>
          </a:p>
        </p:txBody>
      </p:sp>
    </p:spTree>
    <p:extLst>
      <p:ext uri="{BB962C8B-B14F-4D97-AF65-F5344CB8AC3E}">
        <p14:creationId xmlns:p14="http://schemas.microsoft.com/office/powerpoint/2010/main" val="10182545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658-DD1A-0A4D-A8B2-1FB58E2C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88D3F-8FF0-5E41-A181-D419DCA0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70ff.)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7C299-B1B4-0A4A-96FD-E910166A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56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140BC-8E46-B94A-BAE6-E69B8DF314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Beispiel Interrogativsatz – Merkmale nach Altmann (1993)</a:t>
            </a:r>
          </a:p>
          <a:p>
            <a:pPr lvl="1"/>
            <a:r>
              <a:rPr lang="en-DE"/>
              <a:t>syntaktische Merkmale: Verbstellung abhängig vom Fragesatztyp (i.d.R. V2 bei Ergänzungsfragen: </a:t>
            </a:r>
            <a:r>
              <a:rPr lang="en-DE" i="1"/>
              <a:t>Wer war das?</a:t>
            </a:r>
            <a:r>
              <a:rPr lang="en-DE"/>
              <a:t>, V1 bei Entscheidungsfragen, z.B. </a:t>
            </a:r>
            <a:r>
              <a:rPr lang="en-DE" i="1"/>
              <a:t>War die Vorlesung sinnvoll?,</a:t>
            </a:r>
            <a:r>
              <a:rPr lang="en-DE"/>
              <a:t> und Alternativfragen, z.B. </a:t>
            </a:r>
            <a:r>
              <a:rPr lang="en-DE" i="1"/>
              <a:t>War die Vorlesung gut oder schlecht?, </a:t>
            </a:r>
            <a:r>
              <a:rPr lang="en-DE"/>
              <a:t>VL bei W-Verbletzt-Satz: </a:t>
            </a:r>
            <a:r>
              <a:rPr lang="en-DE" i="1"/>
              <a:t>Ob sie das getan hat?</a:t>
            </a:r>
            <a:r>
              <a:rPr lang="en-DE"/>
              <a:t>)</a:t>
            </a:r>
          </a:p>
          <a:p>
            <a:pPr lvl="1"/>
            <a:r>
              <a:rPr lang="en-DE"/>
              <a:t>morphologische Merkmale: Fragesätze können keinen Imperativmodus aufweisen</a:t>
            </a:r>
          </a:p>
          <a:p>
            <a:pPr lvl="1"/>
            <a:r>
              <a:rPr lang="en-DE"/>
              <a:t>kategoriale Merkmale: Füllung bestimmter Strukturstellen durch Elemente bestimmter Kategorien, z.B. </a:t>
            </a:r>
            <a:r>
              <a:rPr lang="en-DE" i="1"/>
              <a:t>ob </a:t>
            </a:r>
            <a:r>
              <a:rPr lang="en-DE"/>
              <a:t>und bestimmte Modalpartikeln wie </a:t>
            </a:r>
            <a:r>
              <a:rPr lang="en-DE" i="1"/>
              <a:t>denn, wohl, etwa</a:t>
            </a:r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42D67A-38EC-174F-AE11-FCDC9553C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Satztyp und Sprechakt</a:t>
            </a:r>
          </a:p>
        </p:txBody>
      </p:sp>
    </p:spTree>
    <p:extLst>
      <p:ext uri="{BB962C8B-B14F-4D97-AF65-F5344CB8AC3E}">
        <p14:creationId xmlns:p14="http://schemas.microsoft.com/office/powerpoint/2010/main" val="510210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658-DD1A-0A4D-A8B2-1FB58E2C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88D3F-8FF0-5E41-A181-D419DCA0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70ff.)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7C299-B1B4-0A4A-96FD-E910166A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57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140BC-8E46-B94A-BAE6-E69B8DF314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für die Beschreibung zwischen Form und Funktion ist v.a. der Begriff des </a:t>
            </a:r>
            <a:r>
              <a:rPr lang="en-DE" b="1"/>
              <a:t>Satzmodus </a:t>
            </a:r>
            <a:r>
              <a:rPr lang="en-DE"/>
              <a:t>zentral</a:t>
            </a:r>
          </a:p>
          <a:p>
            <a:r>
              <a:rPr lang="en-DE"/>
              <a:t>bestimmte Satztypen eignen sich zum Vollzug bestimmter Sprachhandlungen besonders gut, was aber nicht heißt, dass nur eine Sprachhandlung möglich wäre</a:t>
            </a:r>
          </a:p>
          <a:p>
            <a:r>
              <a:rPr lang="en-DE"/>
              <a:t>Altmann (1993: 1007) definiert Satzmodus als</a:t>
            </a:r>
          </a:p>
          <a:p>
            <a:pPr marL="0" indent="0" algn="ctr">
              <a:buNone/>
            </a:pPr>
            <a:endParaRPr lang="en-GB" sz="200"/>
          </a:p>
          <a:p>
            <a:pPr marL="0" indent="0" algn="ctr">
              <a:buNone/>
            </a:pPr>
            <a:r>
              <a:rPr lang="en-GB" sz="1800"/>
              <a:t>„ein komplexes sprachliches Zeichen mit einer Formseite, normalerweise eine oder mehrere satzförmige Strukturen mit angebbaren formalen Eigenschaften, und einer Funktionsseite, also der Beitrag dieser Struktur(en) zum Ausdruck propositionaler Einstellungen […] oder zur Ausführung sprachlicher Handlungen“.</a:t>
            </a:r>
          </a:p>
          <a:p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42D67A-38EC-174F-AE11-FCDC9553C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Satztyp und Sprechakt</a:t>
            </a:r>
          </a:p>
        </p:txBody>
      </p:sp>
    </p:spTree>
    <p:extLst>
      <p:ext uri="{BB962C8B-B14F-4D97-AF65-F5344CB8AC3E}">
        <p14:creationId xmlns:p14="http://schemas.microsoft.com/office/powerpoint/2010/main" val="2188983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658-DD1A-0A4D-A8B2-1FB58E2C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88D3F-8FF0-5E41-A181-D419DCA0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70ff.)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7C299-B1B4-0A4A-96FD-E910166A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58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140BC-8E46-B94A-BAE6-E69B8DF314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mit propositionalen Einstellungen sind damit Einstellungen des Sprechers / der Sprecherin zur Proposition (p) gemeint</a:t>
            </a:r>
          </a:p>
          <a:p>
            <a:r>
              <a:rPr lang="de-DE"/>
              <a:t>bezogen auf den Interrogativmodus können wir uns das so vorstellen:</a:t>
            </a:r>
          </a:p>
          <a:p>
            <a:endParaRPr lang="de-DE"/>
          </a:p>
          <a:p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42D67A-38EC-174F-AE11-FCDC9553C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Satztyp und Sprechakt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F9DA16-00F0-6140-9A70-E587FA89E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62999"/>
              </p:ext>
            </p:extLst>
          </p:nvPr>
        </p:nvGraphicFramePr>
        <p:xfrm>
          <a:off x="1662354" y="2862957"/>
          <a:ext cx="6096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594564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2216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/>
                        <a:t>Formseite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Funktionsseite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60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E-V1-Interrogativsatz,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W-V2-Interrogativsatz,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ob-VL-Interrogativsatz,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w-VL-Interrogativsatz</a:t>
                      </a:r>
                    </a:p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'S will wissen, ob / für welches X p der Fall ist'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0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57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658-DD1A-0A4D-A8B2-1FB58E2C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88D3F-8FF0-5E41-A181-D419DCA0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70ff.)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7C299-B1B4-0A4A-96FD-E910166A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59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140BC-8E46-B94A-BAE6-E69B8DF314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Strukturbedeutung (d.h. der Typ der ausgedrückten Einstellung) ist als abstrakte Größe zu verstehen, die </a:t>
            </a:r>
            <a:r>
              <a:rPr lang="de-DE" b="1"/>
              <a:t>keine </a:t>
            </a:r>
            <a:r>
              <a:rPr lang="de-DE"/>
              <a:t>konkrete Sprechhandlung festlegt</a:t>
            </a:r>
          </a:p>
          <a:p>
            <a:r>
              <a:rPr lang="de-DE"/>
              <a:t>die mit der Äußerung eines Strukturtyps (z.B. Interrogativsatz) vollzogene Sprechhandlung ergibt sich erst im konkreten Äußerungskontext</a:t>
            </a:r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42D67A-38EC-174F-AE11-FCDC9553CB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Satztyp und Sprechakt</a:t>
            </a:r>
          </a:p>
        </p:txBody>
      </p:sp>
    </p:spTree>
    <p:extLst>
      <p:ext uri="{BB962C8B-B14F-4D97-AF65-F5344CB8AC3E}">
        <p14:creationId xmlns:p14="http://schemas.microsoft.com/office/powerpoint/2010/main" val="362433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1D6D-7F65-EB48-9798-FECF4C71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Lexikon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4600D-C979-1047-BB38-161A5FFE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54ff.)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5E0C3-C4A2-7F4A-A8B7-D570405B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6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02F17-1520-1D40-B6F1-27038D1612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i="1"/>
              <a:t>Anna öffnet die Tür.</a:t>
            </a:r>
          </a:p>
          <a:p>
            <a:pPr marL="0" indent="0">
              <a:buNone/>
            </a:pPr>
            <a:r>
              <a:rPr lang="en-DE" i="1"/>
              <a:t>Anna öffnet die Truhe.</a:t>
            </a:r>
          </a:p>
          <a:p>
            <a:pPr marL="0" indent="0">
              <a:buNone/>
            </a:pPr>
            <a:r>
              <a:rPr lang="en-DE" i="1"/>
              <a:t>Anna öffnet das Taschenmesser.</a:t>
            </a:r>
          </a:p>
          <a:p>
            <a:pPr marL="0" indent="0">
              <a:buNone/>
            </a:pPr>
            <a:r>
              <a:rPr lang="en-DE" i="1"/>
              <a:t>Anna öffnet die Datei.</a:t>
            </a:r>
          </a:p>
          <a:p>
            <a:pPr marL="0" indent="0">
              <a:buNone/>
            </a:pPr>
            <a:endParaRPr lang="en-DE" i="1"/>
          </a:p>
          <a:p>
            <a:r>
              <a:rPr lang="en-DE"/>
              <a:t>je nachdem, mit welcher Objekt-NP </a:t>
            </a:r>
            <a:r>
              <a:rPr lang="en-DE" i="1"/>
              <a:t>öffnen</a:t>
            </a:r>
            <a:r>
              <a:rPr lang="en-DE"/>
              <a:t> kombiniert wird, ergeben sich unterschiedliche Bedeutungen</a:t>
            </a:r>
          </a:p>
          <a:p>
            <a:r>
              <a:rPr lang="en-DE"/>
              <a:t>zwei Interpretationsmöglichkeiten: entweder ist </a:t>
            </a:r>
            <a:r>
              <a:rPr lang="en-DE" i="1"/>
              <a:t>öffnen </a:t>
            </a:r>
            <a:r>
              <a:rPr lang="en-DE"/>
              <a:t>hochgradig polysem, oder es hat eine Basisbedeutung, die unterspezifiziert ist und je nach Kontext unterschiedlich ausdifferenziert/spezifiziert wird</a:t>
            </a:r>
          </a:p>
          <a:p>
            <a:pPr marL="0" indent="0">
              <a:buNone/>
            </a:pPr>
            <a:endParaRPr lang="en-DE" i="1"/>
          </a:p>
          <a:p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4208F6-C865-1C48-939C-0C952EF34E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Wortbedeutung im Kontext</a:t>
            </a:r>
          </a:p>
        </p:txBody>
      </p:sp>
    </p:spTree>
    <p:extLst>
      <p:ext uri="{BB962C8B-B14F-4D97-AF65-F5344CB8AC3E}">
        <p14:creationId xmlns:p14="http://schemas.microsoft.com/office/powerpoint/2010/main" val="2222467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859E-0203-144E-BB33-8628DF7D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26368-54E2-AC43-B5E7-FC2C7908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70ff.)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7919-9C73-2D48-8D74-7F4C018B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60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49BDD-818B-434C-B0FB-1E13B66BD8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Reis (1999) kritisiert jedoch, dass die Zuordnung von Form- und Funktionstyp in Altmanns Ansatz (Satzmodus als Einstellungstyp) weitgehend arbiträr ist und daher bestimmte Regularitäten nicht erklären ("ableiten") kann</a:t>
            </a:r>
          </a:p>
          <a:p>
            <a:r>
              <a:rPr lang="en-DE"/>
              <a:t>sie schlägt daher einen alternativen Ansatz vor ("Ableitungsansatz", vgl. auch Brandt et al. 1992)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15AEEE-43E4-C44F-8B81-9FE31545B3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Satztyp und Sprechakt</a:t>
            </a:r>
          </a:p>
        </p:txBody>
      </p:sp>
    </p:spTree>
    <p:extLst>
      <p:ext uri="{BB962C8B-B14F-4D97-AF65-F5344CB8AC3E}">
        <p14:creationId xmlns:p14="http://schemas.microsoft.com/office/powerpoint/2010/main" val="13211803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859E-0203-144E-BB33-8628DF7D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26368-54E2-AC43-B5E7-FC2C7908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70ff.)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7919-9C73-2D48-8D74-7F4C018B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61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49BDD-818B-434C-B0FB-1E13B66BD8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Beispiel: im Deutschen ist es systematisch so, dass Vorhandensein eines w-Worts eine Frage zu einer Ergänzungsfrage macht, während Fragen ohne w-Wort nur Entscheidungsfragen sein können</a:t>
            </a:r>
          </a:p>
          <a:p>
            <a:endParaRPr lang="en-DE"/>
          </a:p>
          <a:p>
            <a:pPr marL="0" indent="0">
              <a:buNone/>
            </a:pPr>
            <a:r>
              <a:rPr lang="en-DE" i="1"/>
              <a:t>Kaufst du eine CD?</a:t>
            </a:r>
          </a:p>
          <a:p>
            <a:pPr marL="0" indent="0">
              <a:buNone/>
            </a:pPr>
            <a:r>
              <a:rPr lang="en-DE" b="1" i="1"/>
              <a:t>Welche</a:t>
            </a:r>
            <a:r>
              <a:rPr lang="en-DE" i="1"/>
              <a:t> CD hast du gekauft?</a:t>
            </a:r>
          </a:p>
          <a:p>
            <a:pPr marL="0" indent="0">
              <a:buNone/>
            </a:pPr>
            <a:r>
              <a:rPr lang="en-DE" i="1"/>
              <a:t>Du hast eine CD gekauft?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15AEEE-43E4-C44F-8B81-9FE31545B3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Satztyp und Sprechakt</a:t>
            </a:r>
          </a:p>
        </p:txBody>
      </p:sp>
    </p:spTree>
    <p:extLst>
      <p:ext uri="{BB962C8B-B14F-4D97-AF65-F5344CB8AC3E}">
        <p14:creationId xmlns:p14="http://schemas.microsoft.com/office/powerpoint/2010/main" val="259582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859E-0203-144E-BB33-8628DF7D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26368-54E2-AC43-B5E7-FC2C7908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70ff.)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7919-9C73-2D48-8D74-7F4C018B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62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49BDD-818B-434C-B0FB-1E13B66BD8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Brandt et al. (1992) nehmen systematische strukturelle Unterschiede zwischen E- und W-Interrogativsätzen an</a:t>
            </a:r>
          </a:p>
          <a:p>
            <a:r>
              <a:rPr lang="en-DE"/>
              <a:t>diese wollen sie mit rein syntaktischen Merkmalen beschreiben, konkret: mit Hilfe des Merkmals [+/-w]</a:t>
            </a:r>
          </a:p>
          <a:p>
            <a:r>
              <a:rPr lang="en-GB"/>
              <a:t>Aus der unterschiedlichen Spezifizierung der Satztypen mit [+w] oder [-w] ergibt sich eine bestimmte Referenzeigenschaft, z.B. ,Es ist offen, ob es einen Sachverhalt gibt‘</a:t>
            </a:r>
          </a:p>
          <a:p>
            <a:r>
              <a:rPr lang="en-GB"/>
              <a:t>Satzmodus als </a:t>
            </a:r>
            <a:r>
              <a:rPr lang="en-GB" b="1"/>
              <a:t>Referenztyp</a:t>
            </a:r>
            <a:r>
              <a:rPr lang="en-GB"/>
              <a:t>, d.h Satzmodus besteht in einer bestimmten Art und Weise der Bezugnahme eines Satztyps auf Sachverhalte.</a:t>
            </a:r>
          </a:p>
          <a:p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15AEEE-43E4-C44F-8B81-9FE31545B3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Satztyp und Sprechakt</a:t>
            </a:r>
          </a:p>
        </p:txBody>
      </p:sp>
    </p:spTree>
    <p:extLst>
      <p:ext uri="{BB962C8B-B14F-4D97-AF65-F5344CB8AC3E}">
        <p14:creationId xmlns:p14="http://schemas.microsoft.com/office/powerpoint/2010/main" val="3844855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859E-0203-144E-BB33-8628DF7D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26368-54E2-AC43-B5E7-FC2C7908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70ff.)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7919-9C73-2D48-8D74-7F4C018B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63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49BDD-818B-434C-B0FB-1E13B66BD8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1600"/>
              <a:t>Grundidee von Brandt et al. (1992): Proposition eines Satzes steht in Korrespondenz zu Sachverhalten in der Wirklichkeit</a:t>
            </a:r>
          </a:p>
          <a:p>
            <a:r>
              <a:rPr lang="de-DE" sz="1600"/>
              <a:t>m.a.W. Sachverhalte sind "Instanzen" von Propositionen</a:t>
            </a:r>
          </a:p>
          <a:p>
            <a:r>
              <a:rPr lang="en-GB" sz="1600"/>
              <a:t>Je nach Wahl eines Satztyps bringt eine Sprecherin etwas darüber zum Ausdruck, wie sich das </a:t>
            </a:r>
            <a:r>
              <a:rPr lang="en-GB" sz="1600">
                <a:solidFill>
                  <a:srgbClr val="0070C0"/>
                </a:solidFill>
              </a:rPr>
              <a:t>Verhältnis zwischen Sachverhalt (Welt) und Proposition (Satzinhalt)</a:t>
            </a:r>
            <a:r>
              <a:rPr lang="en-GB" sz="1600"/>
              <a:t> gestaltet.</a:t>
            </a:r>
          </a:p>
          <a:p>
            <a:endParaRPr lang="en-GB" sz="1600"/>
          </a:p>
          <a:p>
            <a:endParaRPr lang="en-DE" sz="16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15AEEE-43E4-C44F-8B81-9FE31545B3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Satztyp und Sprechakt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B21D58-F1C9-114C-9DC2-8598B3107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29645"/>
              </p:ext>
            </p:extLst>
          </p:nvPr>
        </p:nvGraphicFramePr>
        <p:xfrm>
          <a:off x="204199" y="2953861"/>
          <a:ext cx="8784975" cy="1925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1344629500"/>
                    </a:ext>
                  </a:extLst>
                </a:gridCol>
                <a:gridCol w="4230664">
                  <a:extLst>
                    <a:ext uri="{9D8B030D-6E8A-4147-A177-3AD203B41FA5}">
                      <a16:colId xmlns:a16="http://schemas.microsoft.com/office/drawing/2014/main" val="2552753136"/>
                    </a:ext>
                  </a:extLst>
                </a:gridCol>
                <a:gridCol w="2466080">
                  <a:extLst>
                    <a:ext uri="{9D8B030D-6E8A-4147-A177-3AD203B41FA5}">
                      <a16:colId xmlns:a16="http://schemas.microsoft.com/office/drawing/2014/main" val="1388162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sz="1200"/>
                        <a:t>Deklarativsatz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existiert ein Sachverhalt, der p instantiiert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200"/>
                        <a:t>Ich habe eine CD gekauft.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6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sz="1200"/>
                        <a:t>E-Interrogativsatz (Entscheidungs-/Alternativfrage)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200"/>
                        <a:t>offen, ob es Sachverhalt gibt, der p instantiiert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200"/>
                        <a:t>Hast du eine CD gekauft?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6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sz="1200"/>
                        <a:t>W-Interrogativatz (Ergänzungsfrage)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200"/>
                        <a:t>offen, ob es ein X gibt, so dass es einen Sachverhalt gibt, der p instantiiert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200"/>
                        <a:t>Welche CD hast du gekauft?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0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sz="1200"/>
                        <a:t>Imperativsatz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200"/>
                        <a:t>Verpflichtung des Addressaten, dafür zu sorgen, dass ein Sachverhalt existiert, der p instantiiert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200"/>
                        <a:t>Kauf die CD!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2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3120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859E-0203-144E-BB33-8628DF7D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26368-54E2-AC43-B5E7-FC2C7908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70ff.)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7919-9C73-2D48-8D74-7F4C018B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64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49BDD-818B-434C-B0FB-1E13B66BD8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die unterschiedlichen Auffassungen über den Satzmodus spiegeln auch unterschiedliche Auffassungen über das Verhältnis von Syntax und Pragmatik:</a:t>
            </a:r>
          </a:p>
          <a:p>
            <a:pPr lvl="1"/>
            <a:r>
              <a:rPr lang="en-DE"/>
              <a:t>Altmann (1993) sieht Zusammenspiel verschiedener Markierungsebenen (z.B. Syntax, Morphologie, Intonation) als ausschlaggebend für die Determination eines bestimmten Illokutionspotentials</a:t>
            </a:r>
          </a:p>
          <a:p>
            <a:pPr lvl="1"/>
            <a:r>
              <a:rPr lang="en-DE"/>
              <a:t>Brandt et al. (1992) dagegen machen die Strukturbedeutung von Satztypen am Vorhandensein oder Nichtvorhandensein eines abstrakten syntaktischen Merkmals fest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15AEEE-43E4-C44F-8B81-9FE31545B3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Satztyp und Sprechakt</a:t>
            </a:r>
          </a:p>
        </p:txBody>
      </p:sp>
    </p:spTree>
    <p:extLst>
      <p:ext uri="{BB962C8B-B14F-4D97-AF65-F5344CB8AC3E}">
        <p14:creationId xmlns:p14="http://schemas.microsoft.com/office/powerpoint/2010/main" val="16709028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5715-E6C3-AE44-BB06-B525AEE2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Fazit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25A0A-3CAB-C244-8831-509BB07E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A0BBD-57C3-AB49-95E7-97EE1F56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65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03015-AA5F-9E4A-A65A-98829C6D78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134765"/>
            <a:ext cx="8101012" cy="3311525"/>
          </a:xfrm>
        </p:spPr>
        <p:txBody>
          <a:bodyPr/>
          <a:lstStyle/>
          <a:p>
            <a:r>
              <a:rPr lang="en-DE" sz="1800"/>
              <a:t>"Sind wir nicht alle ein bisschen Pragmatik?" (Habermann &amp; Ziegler 2012)</a:t>
            </a:r>
          </a:p>
          <a:p>
            <a:r>
              <a:rPr lang="en-DE" sz="1800"/>
              <a:t>Pragmatik interagiert in vielerlei Hinsicht mit anderen sprachlichen Ebenen</a:t>
            </a:r>
          </a:p>
          <a:p>
            <a:r>
              <a:rPr lang="en-DE" sz="1800"/>
              <a:t>Beispiel </a:t>
            </a:r>
            <a:r>
              <a:rPr lang="en-DE" sz="1800">
                <a:solidFill>
                  <a:srgbClr val="0070C0"/>
                </a:solidFill>
              </a:rPr>
              <a:t>Lexik</a:t>
            </a:r>
            <a:r>
              <a:rPr lang="en-DE" sz="1800"/>
              <a:t>: </a:t>
            </a:r>
          </a:p>
          <a:p>
            <a:pPr lvl="1"/>
            <a:r>
              <a:rPr lang="en-DE" sz="1600"/>
              <a:t>konkrete Wortbedeutungen ergeben sich oft erst im Kontext</a:t>
            </a:r>
          </a:p>
          <a:p>
            <a:pPr lvl="1"/>
            <a:r>
              <a:rPr lang="en-DE" sz="1600"/>
              <a:t>(positive und negative) Konnotation und Indexikalisierung</a:t>
            </a:r>
          </a:p>
          <a:p>
            <a:r>
              <a:rPr lang="en-DE" sz="1800"/>
              <a:t>Beispiel </a:t>
            </a:r>
            <a:r>
              <a:rPr lang="en-DE" sz="1800">
                <a:solidFill>
                  <a:srgbClr val="0070C0"/>
                </a:solidFill>
              </a:rPr>
              <a:t>Morphologie</a:t>
            </a:r>
            <a:r>
              <a:rPr lang="en-DE" sz="1800"/>
              <a:t>: Wortbilungsmuster können evaluativen Gehalt entwickeln</a:t>
            </a:r>
          </a:p>
          <a:p>
            <a:r>
              <a:rPr lang="en-DE" sz="1800"/>
              <a:t>Beispiel </a:t>
            </a:r>
            <a:r>
              <a:rPr lang="en-DE" sz="1800">
                <a:solidFill>
                  <a:srgbClr val="0070C0"/>
                </a:solidFill>
              </a:rPr>
              <a:t>Syntax</a:t>
            </a:r>
            <a:r>
              <a:rPr lang="en-DE" sz="1800"/>
              <a:t>:</a:t>
            </a:r>
          </a:p>
          <a:p>
            <a:pPr lvl="1"/>
            <a:r>
              <a:rPr lang="en-DE" sz="1600"/>
              <a:t>Syntaktische Muster können evaluativen Gehalt entwickeln;</a:t>
            </a:r>
          </a:p>
          <a:p>
            <a:pPr lvl="1"/>
            <a:r>
              <a:rPr lang="en-DE" sz="1600"/>
              <a:t>wie wir Informationen "verpacken", kann von pragmatischen Faktoren gesteuert sein (Informationsstruktur);</a:t>
            </a:r>
          </a:p>
          <a:p>
            <a:pPr lvl="1"/>
            <a:r>
              <a:rPr lang="en-DE" sz="1600"/>
              <a:t>Beziehung zwischen Satztyp und Sprechakt ergibt sich oft erst im Kontext</a:t>
            </a:r>
          </a:p>
          <a:p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8653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9D64-8C88-8546-9D3D-71313E7C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Literatur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4D69-A26D-2845-A872-1B17E04ED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55" y="990749"/>
            <a:ext cx="8100956" cy="34234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Altmann, Hans. 1993. Satzmodus. In Joachim Jacobs &amp; Herbert Ernst Wiegand (eds.), </a:t>
            </a:r>
            <a:r>
              <a:rPr lang="en-GB" sz="1000" i="1">
                <a:effectLst/>
              </a:rPr>
              <a:t>Syntax: Ein internationales Handbuch zeitgenössischer Forschung. Halbband 1</a:t>
            </a:r>
            <a:r>
              <a:rPr lang="en-GB" sz="1000">
                <a:effectLst/>
              </a:rPr>
              <a:t>, 1006–1029. (HSK 9.1). Berlin, New York: De Gruyter.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Ariel, Mira. 2010. </a:t>
            </a:r>
            <a:r>
              <a:rPr lang="en-GB" sz="1000" i="1">
                <a:effectLst/>
              </a:rPr>
              <a:t>Defining pragmatics</a:t>
            </a:r>
            <a:r>
              <a:rPr lang="en-GB" sz="1000">
                <a:effectLst/>
              </a:rPr>
              <a:t>. Cambridge: Cambridge University Press.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Brandt, Margareta, Marga Reis, Inger Rosengren &amp; Ilse Zimmermann. 1992. Satztyp, Satzmodus und Illokution. In Inger Rosengren (ed.), </a:t>
            </a:r>
            <a:r>
              <a:rPr lang="en-GB" sz="1000" i="1">
                <a:effectLst/>
              </a:rPr>
              <a:t>Satz und Illokution</a:t>
            </a:r>
            <a:r>
              <a:rPr lang="en-GB" sz="1000">
                <a:effectLst/>
              </a:rPr>
              <a:t>, 1–90. Tübingen: Niemeyer.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Cummins, Chris. 2019. </a:t>
            </a:r>
            <a:r>
              <a:rPr lang="en-GB" sz="1000" i="1">
                <a:effectLst/>
              </a:rPr>
              <a:t>Pragmatics</a:t>
            </a:r>
            <a:r>
              <a:rPr lang="en-GB" sz="1000">
                <a:effectLst/>
              </a:rPr>
              <a:t>. Edinburgh: Edinburgh University Press.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Dammel, Antje. 2011. Wie kommt es zu rumstudierenden Hinterbänklern und anderen Sonderlingen? Pfade zu pejorativen Wortbildungsbedeutungen im Deutschen. In Jörg Riecke (ed.), </a:t>
            </a:r>
            <a:r>
              <a:rPr lang="en-GB" sz="1000" i="1">
                <a:effectLst/>
              </a:rPr>
              <a:t>Historische Semantik</a:t>
            </a:r>
            <a:r>
              <a:rPr lang="en-GB" sz="1000">
                <a:effectLst/>
              </a:rPr>
              <a:t>. (Jahrbuch Für Germanistische Sprachgeschichte 2). Berlin, New York: De Gruyter.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Finkbeiner, Rita. 2015. </a:t>
            </a:r>
            <a:r>
              <a:rPr lang="en-GB" sz="1000" i="1">
                <a:effectLst/>
              </a:rPr>
              <a:t>Einführung in die Pragmatik</a:t>
            </a:r>
            <a:r>
              <a:rPr lang="en-GB" sz="1000">
                <a:effectLst/>
              </a:rPr>
              <a:t>. Darmstadt: WBG.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Grandi, Nicola &amp; Livia Körtvélyessy. 2015. Introduction: Why Evaluative Morphology? In Nicola Grandi &amp; Livia Körtvélyessy (eds.), </a:t>
            </a:r>
            <a:r>
              <a:rPr lang="en-GB" sz="1000" i="1">
                <a:effectLst/>
              </a:rPr>
              <a:t>Edinburgh Handbook of Evaluative Morphology</a:t>
            </a:r>
            <a:r>
              <a:rPr lang="en-GB" sz="1000">
                <a:effectLst/>
              </a:rPr>
              <a:t>, 3–20. Edinburgh: Edinburgh University Press.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Habermann, Mechthild &amp; Arne Ziegler. 2012. Sind wir nicht alle ein bisschen Pragmatik? Möglichkeiten und Grenzen der Historischen Pragmatik. In Peter Ernst (ed.), </a:t>
            </a:r>
            <a:r>
              <a:rPr lang="en-GB" sz="1000" i="1">
                <a:effectLst/>
              </a:rPr>
              <a:t>Historische Pragmatik</a:t>
            </a:r>
            <a:r>
              <a:rPr lang="en-GB" sz="1000">
                <a:effectLst/>
              </a:rPr>
              <a:t>. (Jahrbuch Für Germanistische Sprachgeschichte 3). Berlin, New York: De Gruyter.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Hummel, Martin. 2015. The semantics and pragmatics of Romance evaluative affixes. In Peter O. Müller, Ingeborg Ohnheiser, Susan Olsen &amp; Franz Rainer (eds.), </a:t>
            </a:r>
            <a:r>
              <a:rPr lang="en-GB" sz="1000" i="1">
                <a:effectLst/>
              </a:rPr>
              <a:t>Word Formation: An International Handbook of the Languages of Europe</a:t>
            </a:r>
            <a:r>
              <a:rPr lang="en-GB" sz="1000">
                <a:effectLst/>
              </a:rPr>
              <a:t>, 1528–1545. (HSK 2). Berlin, New York: De Gruyter.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Jurafsky, Daniel. 1996. Universal Tendencies in the Semantics of the Diminutive. </a:t>
            </a:r>
            <a:r>
              <a:rPr lang="en-GB" sz="1000" i="1">
                <a:effectLst/>
              </a:rPr>
              <a:t>Language</a:t>
            </a:r>
            <a:r>
              <a:rPr lang="en-GB" sz="1000">
                <a:effectLst/>
              </a:rPr>
              <a:t> 72(3). 533–578.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Levinson, Stephen C. 1983. </a:t>
            </a:r>
            <a:r>
              <a:rPr lang="en-GB" sz="1000" i="1">
                <a:effectLst/>
              </a:rPr>
              <a:t>Pragmatics</a:t>
            </a:r>
            <a:r>
              <a:rPr lang="en-GB" sz="1000">
                <a:effectLst/>
              </a:rPr>
              <a:t>. (Cambridge Textbooks in Linguistics). Cambridge; New York: Cambridge University Press.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Meibauer, Jörg. 2001. </a:t>
            </a:r>
            <a:r>
              <a:rPr lang="en-GB" sz="1000" i="1">
                <a:effectLst/>
              </a:rPr>
              <a:t>Pragmatik: Eine Einführung</a:t>
            </a:r>
            <a:r>
              <a:rPr lang="en-GB" sz="1000">
                <a:effectLst/>
              </a:rPr>
              <a:t>. 2nd ed. Tübingen: Stauffenburg.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Musan, Renate. 2002. Informationsstrukturelle Dimensionen im Deutschen: Zur Variation der Wortstellung im Mittelfeld. </a:t>
            </a:r>
            <a:r>
              <a:rPr lang="en-GB" sz="1000" i="1">
                <a:effectLst/>
              </a:rPr>
              <a:t>Zeitschrift für Germanistische Linguistik</a:t>
            </a:r>
            <a:r>
              <a:rPr lang="en-GB" sz="1000">
                <a:effectLst/>
              </a:rPr>
              <a:t> 30. 198–221.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Musan, Renate. 2010. </a:t>
            </a:r>
            <a:r>
              <a:rPr lang="en-GB" sz="1000" i="1">
                <a:effectLst/>
              </a:rPr>
              <a:t>Informationsstruktur</a:t>
            </a:r>
            <a:r>
              <a:rPr lang="en-GB" sz="1000">
                <a:effectLst/>
              </a:rPr>
              <a:t>. Heidelberg: Winter.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Reis, Marga. 1999. On Sentence Types in German. An Enquiry into the Relationship between Grammar and Pragmatics. </a:t>
            </a:r>
            <a:r>
              <a:rPr lang="en-GB" sz="1000" i="1">
                <a:effectLst/>
              </a:rPr>
              <a:t>Interdisciplinary Journal for Germanic Linguistics and Semiotic Analysis</a:t>
            </a:r>
            <a:r>
              <a:rPr lang="en-GB" sz="1000">
                <a:effectLst/>
              </a:rPr>
              <a:t> 4. 195–236.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Rummel, Marlene. 2017. </a:t>
            </a:r>
            <a:r>
              <a:rPr lang="en-GB" sz="1000" i="1">
                <a:effectLst/>
              </a:rPr>
              <a:t>Brisantes Suffix? Zum Gewicht von -ling im Konzept des Flüchtlings</a:t>
            </a:r>
            <a:r>
              <a:rPr lang="en-GB" sz="1000">
                <a:effectLst/>
              </a:rPr>
              <a:t>. Gießen: Gießener Elektronische Bibliothek.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Sapir, Edward. 1921. </a:t>
            </a:r>
            <a:r>
              <a:rPr lang="en-GB" sz="1000" i="1">
                <a:effectLst/>
              </a:rPr>
              <a:t>Language. An introduction to the study of speech</a:t>
            </a:r>
            <a:r>
              <a:rPr lang="en-GB" sz="1000">
                <a:effectLst/>
              </a:rPr>
              <a:t>. New York: Harcourt.</a:t>
            </a:r>
          </a:p>
          <a:p>
            <a:pPr>
              <a:spcBef>
                <a:spcPts val="0"/>
              </a:spcBef>
            </a:pPr>
            <a:r>
              <a:rPr lang="en-GB" sz="1000">
                <a:effectLst/>
              </a:rPr>
              <a:t>Stump, Gregory. 1993. How peculiar is evaluative morphology? </a:t>
            </a:r>
            <a:r>
              <a:rPr lang="en-GB" sz="1000" i="1">
                <a:effectLst/>
              </a:rPr>
              <a:t>Journal of Linguistics</a:t>
            </a:r>
            <a:r>
              <a:rPr lang="en-GB" sz="1000">
                <a:effectLst/>
              </a:rPr>
              <a:t> 29. 1–36.</a:t>
            </a:r>
          </a:p>
          <a:p>
            <a:pPr>
              <a:spcBef>
                <a:spcPts val="0"/>
              </a:spcBef>
            </a:pPr>
            <a:endParaRPr lang="en-GB" sz="100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234EC-35B7-B843-A7DE-C7674205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21F63-806A-6B41-B09E-5796F3C2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E4CA-966E-1A43-A2C9-5C3E08DE4200}" type="slidenum">
              <a:rPr lang="en-DE"/>
              <a:t>66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6489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Vielen Dank!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1D6D-7F65-EB48-9798-FECF4C71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Lexikon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4600D-C979-1047-BB38-161A5FFE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54ff.)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5E0C3-C4A2-7F4A-A8B7-D570405B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7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02F17-1520-1D40-B6F1-27038D1612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Zentral für lexikalische Pragmatik ist die Unterscheidung von </a:t>
            </a:r>
            <a:r>
              <a:rPr lang="en-DE" b="1"/>
              <a:t>Denotation </a:t>
            </a:r>
            <a:r>
              <a:rPr lang="en-DE"/>
              <a:t>und </a:t>
            </a:r>
            <a:r>
              <a:rPr lang="en-DE" b="1"/>
              <a:t>Konnotation</a:t>
            </a:r>
            <a:r>
              <a:rPr lang="en-DE"/>
              <a:t>, die wir bereits kennengelernt haben</a:t>
            </a:r>
          </a:p>
          <a:p>
            <a:r>
              <a:rPr lang="en-DE"/>
              <a:t>z.B. </a:t>
            </a:r>
            <a:r>
              <a:rPr lang="en-DE" i="1"/>
              <a:t>Köter, Weib </a:t>
            </a:r>
            <a:r>
              <a:rPr lang="en-DE"/>
              <a:t>etc.</a:t>
            </a:r>
          </a:p>
          <a:p>
            <a:r>
              <a:rPr lang="en-DE"/>
              <a:t>offene Frage: gehört das Wissen um Pejoration zum Lexikoneintrag? Oder handelt es sich um eine pragmatische Zusatzinformation, die sich aus dem Kontext ergibt?</a:t>
            </a:r>
          </a:p>
          <a:p>
            <a:r>
              <a:rPr lang="en-DE"/>
              <a:t>auch pejorative Ausdrücke scheinen neutral oder ameliorativ benutzbar zu sein: </a:t>
            </a:r>
            <a:r>
              <a:rPr lang="en-DE" i="1"/>
              <a:t>Sie hat einen niedlichen kleinen Köter. </a:t>
            </a:r>
            <a:r>
              <a:rPr lang="en-DE"/>
              <a:t>(unter Freunden:) </a:t>
            </a:r>
            <a:r>
              <a:rPr lang="en-DE" i="1"/>
              <a:t>Du Arsch!</a:t>
            </a:r>
            <a:endParaRPr lang="en-DE"/>
          </a:p>
          <a:p>
            <a:r>
              <a:rPr lang="en-DE"/>
              <a:t>Konnotationen als Phänomen der Lexikon-Pragmatik-Schnittstelle (statt rein lexikalisch-semantisches Phämomen)</a:t>
            </a:r>
          </a:p>
          <a:p>
            <a:pPr marL="0" indent="0">
              <a:buNone/>
            </a:pPr>
            <a:endParaRPr lang="en-DE" i="1"/>
          </a:p>
          <a:p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4208F6-C865-1C48-939C-0C952EF34E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Lexikalische Pragmatik</a:t>
            </a:r>
          </a:p>
        </p:txBody>
      </p:sp>
    </p:spTree>
    <p:extLst>
      <p:ext uri="{BB962C8B-B14F-4D97-AF65-F5344CB8AC3E}">
        <p14:creationId xmlns:p14="http://schemas.microsoft.com/office/powerpoint/2010/main" val="241025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C129-126F-7348-A683-13EC0000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Lexikon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9ADAB-A82D-1A4C-A729-FF2C6A07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56)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5D5D0-8634-D54B-B5E0-75CFA088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8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A025A-1676-8A40-9034-B7E402F7CB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Bedeutungsverengung:</a:t>
            </a:r>
          </a:p>
          <a:p>
            <a:endParaRPr lang="en-DE" sz="600"/>
          </a:p>
          <a:p>
            <a:pPr marL="0" indent="0" algn="ctr">
              <a:buNone/>
            </a:pPr>
            <a:r>
              <a:rPr lang="en-DE" i="1"/>
              <a:t>Sie mag lieber Wildschwein als Elch. </a:t>
            </a:r>
            <a:r>
              <a:rPr lang="en-DE"/>
              <a:t>(</a:t>
            </a:r>
            <a:r>
              <a:rPr lang="en-DE">
                <a:sym typeface="Wingdings" pitchFamily="2" charset="2"/>
              </a:rPr>
              <a:t> Fleisch)</a:t>
            </a:r>
          </a:p>
          <a:p>
            <a:pPr marL="0" indent="0" algn="ctr">
              <a:buNone/>
            </a:pPr>
            <a:r>
              <a:rPr lang="en-DE" i="1">
                <a:sym typeface="Wingdings" pitchFamily="2" charset="2"/>
              </a:rPr>
              <a:t>Sie mag Leopard lieber als Fuchs. </a:t>
            </a:r>
            <a:r>
              <a:rPr lang="en-DE">
                <a:sym typeface="Wingdings" pitchFamily="2" charset="2"/>
              </a:rPr>
              <a:t>( Pelz)</a:t>
            </a:r>
          </a:p>
          <a:p>
            <a:pPr marL="0" indent="0" algn="ctr">
              <a:buNone/>
            </a:pPr>
            <a:endParaRPr lang="en-DE" sz="600" i="1">
              <a:sym typeface="Wingdings" pitchFamily="2" charset="2"/>
            </a:endParaRPr>
          </a:p>
          <a:p>
            <a:r>
              <a:rPr lang="en-DE">
                <a:sym typeface="Wingdings" pitchFamily="2" charset="2"/>
              </a:rPr>
              <a:t>die Bedeutung wird durch den Kontext über unser Weltwissen eingeengt</a:t>
            </a:r>
          </a:p>
          <a:p>
            <a:r>
              <a:rPr lang="en-DE">
                <a:sym typeface="Wingdings" pitchFamily="2" charset="2"/>
              </a:rPr>
              <a:t>teilweise auch durch unser Wissen über Standard-Lesarten:</a:t>
            </a:r>
          </a:p>
          <a:p>
            <a:endParaRPr lang="en-DE" sz="60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DE" i="1">
                <a:sym typeface="Wingdings" pitchFamily="2" charset="2"/>
              </a:rPr>
              <a:t>Fritz trinkt gerne Milch,</a:t>
            </a:r>
          </a:p>
          <a:p>
            <a:pPr marL="0" indent="0" algn="ctr">
              <a:buNone/>
            </a:pPr>
            <a:r>
              <a:rPr lang="en-DE" i="1">
                <a:sym typeface="Wingdings" pitchFamily="2" charset="2"/>
              </a:rPr>
              <a:t>vor allem die von Ziegen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E49081-81F3-2446-A308-7A7D5BE7AF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Prozesse der Bedeutungsanpassung</a:t>
            </a:r>
          </a:p>
        </p:txBody>
      </p:sp>
    </p:spTree>
    <p:extLst>
      <p:ext uri="{BB962C8B-B14F-4D97-AF65-F5344CB8AC3E}">
        <p14:creationId xmlns:p14="http://schemas.microsoft.com/office/powerpoint/2010/main" val="43043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C129-126F-7348-A683-13EC0000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Pragmatik und Lexikon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9ADAB-A82D-1A4C-A729-FF2C6A07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(Finkbeiner 2015: 56)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5D5D0-8634-D54B-B5E0-75CFA088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9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A025A-1676-8A40-9034-B7E402F7CB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Bedeutungsverengung vs. Selektionsbeschränkungen:</a:t>
            </a:r>
          </a:p>
          <a:p>
            <a:pPr lvl="1"/>
            <a:r>
              <a:rPr lang="en-DE">
                <a:sym typeface="Wingdings" pitchFamily="2" charset="2"/>
              </a:rPr>
              <a:t>Wörter weisen Einschränkungen dahingehend auf,  mit welchen anderen Wörtern sie kombiniert werden können</a:t>
            </a:r>
          </a:p>
          <a:p>
            <a:pPr lvl="1"/>
            <a:r>
              <a:rPr lang="en-DE">
                <a:sym typeface="Wingdings" pitchFamily="2" charset="2"/>
              </a:rPr>
              <a:t>z.B. selegiert </a:t>
            </a:r>
            <a:r>
              <a:rPr lang="en-DE" i="1">
                <a:sym typeface="Wingdings" pitchFamily="2" charset="2"/>
              </a:rPr>
              <a:t>trinken </a:t>
            </a:r>
            <a:r>
              <a:rPr lang="en-DE">
                <a:sym typeface="Wingdings" pitchFamily="2" charset="2"/>
              </a:rPr>
              <a:t>als Akkusativobjekt eine Bezeichnung für eine Flüssigkeit: *</a:t>
            </a:r>
            <a:r>
              <a:rPr lang="en-DE" i="1">
                <a:sym typeface="Wingdings" pitchFamily="2" charset="2"/>
              </a:rPr>
              <a:t>Fritz trinkt das Buch</a:t>
            </a:r>
            <a:endParaRPr lang="en-DE">
              <a:sym typeface="Wingdings" pitchFamily="2" charset="2"/>
            </a:endParaRPr>
          </a:p>
          <a:p>
            <a:pPr lvl="1"/>
            <a:r>
              <a:rPr lang="en-DE">
                <a:sym typeface="Wingdings" pitchFamily="2" charset="2"/>
              </a:rPr>
              <a:t>wenn 'Kuhmilch' die lexikalisch kodierte Bedeutung von </a:t>
            </a:r>
            <a:r>
              <a:rPr lang="en-DE" i="1">
                <a:sym typeface="Wingdings" pitchFamily="2" charset="2"/>
              </a:rPr>
              <a:t>Milch </a:t>
            </a:r>
            <a:r>
              <a:rPr lang="en-DE">
                <a:sym typeface="Wingdings" pitchFamily="2" charset="2"/>
              </a:rPr>
              <a:t>wäre, würde man erwarten, dass </a:t>
            </a:r>
            <a:r>
              <a:rPr lang="en-DE" i="1">
                <a:sym typeface="Wingdings" pitchFamily="2" charset="2"/>
              </a:rPr>
              <a:t>Fritz trinkt gerne Milch, vor allem die von Ziegen </a:t>
            </a:r>
            <a:r>
              <a:rPr lang="en-DE">
                <a:sym typeface="Wingdings" pitchFamily="2" charset="2"/>
              </a:rPr>
              <a:t>ähnlich inakzeptabel klingt wie </a:t>
            </a:r>
            <a:r>
              <a:rPr lang="en-DE" i="1">
                <a:sym typeface="Wingdings" pitchFamily="2" charset="2"/>
              </a:rPr>
              <a:t>*Fritz trinkt das Buch</a:t>
            </a:r>
            <a:endParaRPr lang="en-DE">
              <a:sym typeface="Wingdings" pitchFamily="2" charset="2"/>
            </a:endParaRPr>
          </a:p>
          <a:p>
            <a:pPr lvl="1"/>
            <a:r>
              <a:rPr lang="en-DE">
                <a:sym typeface="Wingdings" pitchFamily="2" charset="2"/>
              </a:rPr>
              <a:t>dass das nicht der Fall ist, legt nahe, dass es sich bei der Interpretation 'Kuhmilch' um einen pragmatisch abgeleiteten Bedeutungsaspekt handelt, den man z.B. mit Levinsons I-Prinzip erklären kann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E49081-81F3-2446-A308-7A7D5BE7AF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Prozesse der Bedeutungsanpassung</a:t>
            </a:r>
          </a:p>
        </p:txBody>
      </p:sp>
    </p:spTree>
    <p:extLst>
      <p:ext uri="{BB962C8B-B14F-4D97-AF65-F5344CB8AC3E}">
        <p14:creationId xmlns:p14="http://schemas.microsoft.com/office/powerpoint/2010/main" val="2470359919"/>
      </p:ext>
    </p:extLst>
  </p:cSld>
  <p:clrMapOvr>
    <a:masterClrMapping/>
  </p:clrMapOvr>
</p:sld>
</file>

<file path=ppt/theme/theme1.xml><?xml version="1.0" encoding="utf-8"?>
<a:theme xmlns:a="http://schemas.openxmlformats.org/drawingml/2006/main" name="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Master_HHU_191127.potx" id="{F3938B69-4255-4D03-9129-AB257F1BA87B}" vid="{D92A2462-9914-4D52-BB8D-CB7AB4739413}"/>
    </a:ext>
  </a:extLst>
</a:theme>
</file>

<file path=ppt/theme/theme2.xml><?xml version="1.0" encoding="utf-8"?>
<a:theme xmlns:a="http://schemas.openxmlformats.org/drawingml/2006/main" name="1_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Master_HHU_191009_NEU.potx" id="{C18E6C2C-E01B-41BB-B9EA-3EAB85604C93}" vid="{F281C1DA-7DA9-478C-8E22-53CA79ADD4C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HHU_PPT_Vorlage</Template>
  <TotalTime>14642</TotalTime>
  <Words>5214</Words>
  <Application>Microsoft Macintosh PowerPoint</Application>
  <PresentationFormat>Custom</PresentationFormat>
  <Paragraphs>622</Paragraphs>
  <Slides>67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Wingdings 2</vt:lpstr>
      <vt:lpstr>HHU_PPT_Vorlage</vt:lpstr>
      <vt:lpstr>1_HHU_PPT_Vorlage</vt:lpstr>
      <vt:lpstr>PowerPoint Presentation</vt:lpstr>
      <vt:lpstr>Überblick</vt:lpstr>
      <vt:lpstr>Pragmatik und Lexik(on)</vt:lpstr>
      <vt:lpstr>Pragmatik und Lexikon</vt:lpstr>
      <vt:lpstr>Pragmatik und Lexikon</vt:lpstr>
      <vt:lpstr>Pragmatik und Lexikon</vt:lpstr>
      <vt:lpstr>Pragmatik und Lexikon</vt:lpstr>
      <vt:lpstr>Pragmatik und Lexikon</vt:lpstr>
      <vt:lpstr>Pragmatik und Lexikon</vt:lpstr>
      <vt:lpstr>Pragmatik und Lexikon</vt:lpstr>
      <vt:lpstr>Pragmatik und Lexikon</vt:lpstr>
      <vt:lpstr>Pragmatik und Lexikon</vt:lpstr>
      <vt:lpstr>Pragmatik und Morphologie</vt:lpstr>
      <vt:lpstr>Evaluative Morphologie (EM)</vt:lpstr>
      <vt:lpstr>Definition von Stump (1993)</vt:lpstr>
      <vt:lpstr>Dimensionen von EM</vt:lpstr>
      <vt:lpstr>Was gehört zu EM?</vt:lpstr>
      <vt:lpstr>Was gehört zu EM?</vt:lpstr>
      <vt:lpstr>Beispiel Diminutiv</vt:lpstr>
      <vt:lpstr>Konventionalisierung der Inferenz</vt:lpstr>
      <vt:lpstr>Diminutiv und Inferenz</vt:lpstr>
      <vt:lpstr>Radiales Kategoriennetzwerk Diminutiv</vt:lpstr>
      <vt:lpstr>Diminution und Augmentation</vt:lpstr>
      <vt:lpstr>Pragmatik und Morphologie</vt:lpstr>
      <vt:lpstr>Fallbeispiel: Ge-X-e</vt:lpstr>
      <vt:lpstr>PowerPoint Presentation</vt:lpstr>
      <vt:lpstr>Pragmatik und Syntax</vt:lpstr>
      <vt:lpstr>Informationsstruktur</vt:lpstr>
      <vt:lpstr>Wortstellung...</vt:lpstr>
      <vt:lpstr>Informationsstruktur</vt:lpstr>
      <vt:lpstr>Informationsstruktur</vt:lpstr>
      <vt:lpstr>Informationsstruktur</vt:lpstr>
      <vt:lpstr>Informationsstruktur</vt:lpstr>
      <vt:lpstr>Informationsstruktur</vt:lpstr>
      <vt:lpstr>Informationsstruktur</vt:lpstr>
      <vt:lpstr>Informationsstruktur</vt:lpstr>
      <vt:lpstr>Informationsstruktur</vt:lpstr>
      <vt:lpstr>Informationsstruktur</vt:lpstr>
      <vt:lpstr>Bekanntheit und Unbekanntheit</vt:lpstr>
      <vt:lpstr>Topik und Kommentar</vt:lpstr>
      <vt:lpstr>Fokus und Hintergrund</vt:lpstr>
      <vt:lpstr>Bekanntheit</vt:lpstr>
      <vt:lpstr>Bekanntheit und Anaphernresolution</vt:lpstr>
      <vt:lpstr>Bekanntheit und Anaphernresolution</vt:lpstr>
      <vt:lpstr>Markierung von Bekanntheit</vt:lpstr>
      <vt:lpstr>Common Ground</vt:lpstr>
      <vt:lpstr>Topik und Kommentar</vt:lpstr>
      <vt:lpstr>Markierung von Topiks</vt:lpstr>
      <vt:lpstr>Versetzungen</vt:lpstr>
      <vt:lpstr>Fokus und Hintergrund</vt:lpstr>
      <vt:lpstr>Fazit zu Informationsstruktur</vt:lpstr>
      <vt:lpstr>Pragmatik und Syntax</vt:lpstr>
      <vt:lpstr>Pragmatik und Syntax</vt:lpstr>
      <vt:lpstr>Pragmatik und Syntax</vt:lpstr>
      <vt:lpstr>Pragmatik und Syntax</vt:lpstr>
      <vt:lpstr>Pragmatik und Syntax</vt:lpstr>
      <vt:lpstr>Pragmatik und Syntax</vt:lpstr>
      <vt:lpstr>Pragmatik und Syntax</vt:lpstr>
      <vt:lpstr>Pragmatik und Syntax</vt:lpstr>
      <vt:lpstr>Pragmatik und Syntax</vt:lpstr>
      <vt:lpstr>Pragmatik und Syntax</vt:lpstr>
      <vt:lpstr>Pragmatik und Syntax</vt:lpstr>
      <vt:lpstr>Pragmatik und Syntax</vt:lpstr>
      <vt:lpstr>Pragmatik und Syntax</vt:lpstr>
      <vt:lpstr>Fazit</vt:lpstr>
      <vt:lpstr>Literatur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</dc:title>
  <dc:creator>Microsoft Office User</dc:creator>
  <cp:lastModifiedBy>Stefan Hartmann</cp:lastModifiedBy>
  <cp:revision>557</cp:revision>
  <dcterms:created xsi:type="dcterms:W3CDTF">2020-09-16T09:44:36Z</dcterms:created>
  <dcterms:modified xsi:type="dcterms:W3CDTF">2021-12-26T17:47:36Z</dcterms:modified>
</cp:coreProperties>
</file>