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59" r:id="rId4"/>
    <p:sldId id="263" r:id="rId5"/>
    <p:sldId id="260" r:id="rId6"/>
    <p:sldId id="258" r:id="rId7"/>
    <p:sldId id="270" r:id="rId8"/>
    <p:sldId id="264" r:id="rId9"/>
    <p:sldId id="272" r:id="rId10"/>
    <p:sldId id="273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07" autoAdjust="0"/>
  </p:normalViewPr>
  <p:slideViewPr>
    <p:cSldViewPr snapToGrid="0">
      <p:cViewPr>
        <p:scale>
          <a:sx n="123" d="100"/>
          <a:sy n="123" d="100"/>
        </p:scale>
        <p:origin x="-1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0B711-331E-439A-AE6A-7F2EB664C2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FFB34-CC80-4ADE-9294-003F55A1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6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FFB34-CC80-4ADE-9294-003F55A104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67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FFB34-CC80-4ADE-9294-003F55A104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4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FFB34-CC80-4ADE-9294-003F55A104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82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FFB34-CC80-4ADE-9294-003F55A104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91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FFB34-CC80-4ADE-9294-003F55A104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23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FFB34-CC80-4ADE-9294-003F55A104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FFB34-CC80-4ADE-9294-003F55A104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FFB34-CC80-4ADE-9294-003F55A104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5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FFB34-CC80-4ADE-9294-003F55A104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50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FFB34-CC80-4ADE-9294-003F55A104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9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FFB34-CC80-4ADE-9294-003F55A104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7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FFB34-CC80-4ADE-9294-003F55A104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1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FFB34-CC80-4ADE-9294-003F55A104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7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E6A5051-099F-481D-BE44-3D9361695D47}"/>
              </a:ext>
            </a:extLst>
          </p:cNvPr>
          <p:cNvSpPr/>
          <p:nvPr/>
        </p:nvSpPr>
        <p:spPr>
          <a:xfrm>
            <a:off x="-6350" y="686006"/>
            <a:ext cx="12192000" cy="285273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84BFD6-FE31-4B92-B3DD-523B569B3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935FCBF-9437-4A6A-BC52-35C19F819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602038"/>
            <a:ext cx="895847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71420A-4137-4A49-A5F1-818F8EBA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6A0-AABD-4035-9BB6-CEA825BEB836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71B96E-0D0C-40C2-B7EC-28593E47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1D2CA2-7E55-4EBE-8FF9-D90322CB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4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72AE3-96DF-40B8-AD98-F3D0196E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01E5D41-D5FA-46C3-AAF5-572119AFC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6EF23B-31BE-4831-848D-5E3C295F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7609-D158-428B-B68B-9B3BD2A3868C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52E61-F2A7-4F34-A605-977618AA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468208-53C9-4733-9F5D-B704BBF4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5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89B43D7-60F6-47A5-90AA-8B680A219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AEE332B-0440-49FB-B6B4-FFFCAAF98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D7903D-686F-49C9-BB0F-EF4A5640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E917-6739-4BFF-97C5-D867E2B628D6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FA7D3F-7EFB-4C9E-AE30-AD20428C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F21BE2-8C81-4EDE-AC8E-7013D184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0D7E678-D547-4423-88EA-EB007DE6EF59}"/>
              </a:ext>
            </a:extLst>
          </p:cNvPr>
          <p:cNvSpPr/>
          <p:nvPr/>
        </p:nvSpPr>
        <p:spPr>
          <a:xfrm>
            <a:off x="0" y="0"/>
            <a:ext cx="12192000" cy="141135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82A6F0-956A-49C2-A0A5-B081BDC8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103367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2D08E6-192B-4036-8DBD-395D361B6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473"/>
            <a:ext cx="10515600" cy="445748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85800" indent="-228600">
              <a:lnSpc>
                <a:spcPct val="100000"/>
              </a:lnSpc>
              <a:buFont typeface="Calibri" panose="020F0502020204030204" pitchFamily="34" charset="0"/>
              <a:buChar char="−"/>
              <a:defRPr/>
            </a:lvl2pPr>
            <a:lvl3pPr>
              <a:lnSpc>
                <a:spcPct val="100000"/>
              </a:lnSpc>
              <a:defRPr/>
            </a:lvl3pPr>
            <a:lvl4pPr marL="1600200" indent="-228600">
              <a:lnSpc>
                <a:spcPct val="100000"/>
              </a:lnSpc>
              <a:buFont typeface="Calibri" panose="020F0502020204030204" pitchFamily="34" charset="0"/>
              <a:buChar char="−"/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69F8AC-FE12-41D3-9ADD-AB19DE13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B98E-63C4-4038-9752-DF017C2E3615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9C824A-D241-408C-ACEE-9409577F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4BDEBE-5635-437A-BFC0-D2513076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009" y="6356350"/>
            <a:ext cx="2743200" cy="365125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8A24E42-1A74-42F4-BF59-5B3BFC500BB4}"/>
              </a:ext>
            </a:extLst>
          </p:cNvPr>
          <p:cNvCxnSpPr/>
          <p:nvPr/>
        </p:nvCxnSpPr>
        <p:spPr>
          <a:xfrm>
            <a:off x="0" y="628153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6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B9BF76B-8C75-4E8A-9294-83B9F305B626}"/>
              </a:ext>
            </a:extLst>
          </p:cNvPr>
          <p:cNvSpPr/>
          <p:nvPr/>
        </p:nvSpPr>
        <p:spPr>
          <a:xfrm>
            <a:off x="-6350" y="1709738"/>
            <a:ext cx="12192000" cy="285273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E62942-39B0-448F-845A-58F0574B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16A58A-0BF7-493A-AD59-86E2DF31F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862513-6464-4F4F-9AB7-9CAF181F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31-2D85-4E53-A618-FD1F56DB53D7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6E00E7-679F-4D6A-BB17-3C007D74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B9DD9E-3438-4CC7-AF81-42D16990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7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E6DF70-ED35-418D-9FF0-AC4773D1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078A21-7640-4B9C-999D-F3F100F3E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DAEC4A-D91E-44A2-A404-61F17767A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9DDE4A1-C0D9-4038-B4C5-C7AEF27E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7541-E821-46A7-8ED1-556CE4E84B7A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0D5914-157E-4501-8F2A-36876DF2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903DF4-7A6B-4F8B-833B-F88B1250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0E415F-6AEA-4535-8417-C196987E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11A8DD-4D28-4A72-9093-B78FB8A2B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E34EAA-9A7E-406A-9DF9-A1B1B2C41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E69AF6-203D-415D-9F9A-CB0C0F9B1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911DC3-090C-4B53-AA57-29601FCB8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70C3068-9CF8-4642-A8A1-4F4E09A9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33A5-D470-46B0-A160-298EEC322796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3C8CC3-AF8C-4896-B37B-D5E937A2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B7D6EC7-BAE2-4FE9-BE43-0A0C08DD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3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A27FE-A868-4402-B37B-BD7EA23C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D08E9C6-3154-475C-BB7A-8E3D4075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537C-E5D6-41D2-927B-FFCC28B14A9D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43EE39B-1521-4A61-BC99-A171156B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022B71-15FB-4558-88B1-D2E42C09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5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D051FAB-E4C6-4A91-9C0A-6F1A82F5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346A-961F-419F-9132-4F636A8FC18B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AE0C5A4-3C05-441A-9FA1-BE2445E2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505F1FA-65BF-49EE-9931-C8699345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0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34861-1474-4518-85E0-C19C0B12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D71942-6F7C-48BA-829C-F1B5DA189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FEF7B6-7441-4919-8E4F-B6ADBC199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35FB56-53D4-4E4F-8901-7686B7DD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0C43-B1C0-4CB4-8C3B-7BA1006B5F2E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B4DF50-7B02-4145-8CC4-3896D4BB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934B4E-A4AF-4301-ABD0-0EF75635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6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3295C-5DCC-4B19-8FD3-D9A5351A2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DB4D32-19F7-4294-A314-999BBD865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111730-6F8C-4ACA-AC58-13A41924D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B41FA8-79C4-461C-BF08-6B3564F7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604D-1FC8-42D3-95F8-462EA8092007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070B49-7ADA-4EB7-9E49-F40530D2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6CAB62-4177-45F6-8C2D-2F60E9DF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2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EF6DD12-9D09-4BAA-9C9D-BDF4E9B2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D30E4C-A36A-421A-840C-C86DFE773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E79685-2D40-4D5E-A9F2-D5E7AAE07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5618A-8532-4B00-BAA8-9C525984514B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8B2E66-8405-47CB-8C2C-8BFA71D80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656C7A-1EAB-48D3-ABF0-FE54B687C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3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da.gov/downloads/Drugs/GuidanceComplianceRegulatoryInformation/Guidances/UCM596728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da.gov/downloads/Drugs/GuidanceComplianceRegulatoryInformation/Guidances/UCM596728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EA3512-0E59-4F04-B027-8F8D828B1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184728"/>
            <a:ext cx="8361229" cy="1844432"/>
          </a:xfrm>
        </p:spPr>
        <p:txBody>
          <a:bodyPr anchor="ctr"/>
          <a:lstStyle/>
          <a:p>
            <a:pPr algn="l"/>
            <a:r>
              <a:rPr lang="en-US" sz="5400" cap="none" dirty="0">
                <a:latin typeface="+mn-lt"/>
              </a:rPr>
              <a:t>New FDA Guidance on</a:t>
            </a:r>
            <a:br>
              <a:rPr lang="en-US" sz="5400" cap="none" dirty="0">
                <a:latin typeface="+mn-lt"/>
              </a:rPr>
            </a:br>
            <a:r>
              <a:rPr lang="en-US" sz="5400" cap="none" dirty="0">
                <a:latin typeface="+mn-lt"/>
              </a:rPr>
              <a:t>Early Alzheimer’s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0AC1D1C-5E20-4995-8F00-3D739885E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2491" y="3684078"/>
            <a:ext cx="8251614" cy="284735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Janice Hitchcock, Ph.D.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Hitchcock Regulatory Consulting, Inc.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b="1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i="1" dirty="0"/>
              <a:t>Alzheimer’s Association Business Consortium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i="1" dirty="0"/>
              <a:t>Ask the Expert Webinar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i="1" dirty="0"/>
              <a:t>29 August 2018</a:t>
            </a:r>
          </a:p>
        </p:txBody>
      </p:sp>
    </p:spTree>
    <p:extLst>
      <p:ext uri="{BB962C8B-B14F-4D97-AF65-F5344CB8AC3E}">
        <p14:creationId xmlns:p14="http://schemas.microsoft.com/office/powerpoint/2010/main" val="232480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C41CB307-D520-4E42-B06D-F83B3C18E5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560685"/>
              </p:ext>
            </p:extLst>
          </p:nvPr>
        </p:nvGraphicFramePr>
        <p:xfrm>
          <a:off x="251791" y="1625739"/>
          <a:ext cx="3990425" cy="41949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9507">
                  <a:extLst>
                    <a:ext uri="{9D8B030D-6E8A-4147-A177-3AD203B41FA5}">
                      <a16:colId xmlns:a16="http://schemas.microsoft.com/office/drawing/2014/main" xmlns="" val="1471089056"/>
                    </a:ext>
                  </a:extLst>
                </a:gridCol>
                <a:gridCol w="2950918">
                  <a:extLst>
                    <a:ext uri="{9D8B030D-6E8A-4147-A177-3AD203B41FA5}">
                      <a16:colId xmlns:a16="http://schemas.microsoft.com/office/drawing/2014/main" xmlns="" val="3907386414"/>
                    </a:ext>
                  </a:extLst>
                </a:gridCol>
              </a:tblGrid>
              <a:tr h="502862">
                <a:tc>
                  <a:txBody>
                    <a:bodyPr/>
                    <a:lstStyle/>
                    <a:p>
                      <a:r>
                        <a:rPr lang="en-US" sz="1600" dirty="0"/>
                        <a:t>FDA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Outcome measure and regulatory pathway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6325663"/>
                  </a:ext>
                </a:extLst>
              </a:tr>
              <a:tr h="1205272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Stage 3</a:t>
                      </a:r>
                    </a:p>
                    <a:p>
                      <a:r>
                        <a:rPr lang="en-US" sz="1400" dirty="0"/>
                        <a:t>(~MCI / prodromal 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Cognitive-functional composite standard approval, 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Co-primaries standard 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0500791"/>
                  </a:ext>
                </a:extLst>
              </a:tr>
              <a:tr h="1205272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Stage 2</a:t>
                      </a:r>
                    </a:p>
                    <a:p>
                      <a:r>
                        <a:rPr lang="en-US" sz="1400" dirty="0"/>
                        <a:t>(~late preclinical 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Cognition only accelerated approval, 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kern="1200" baseline="0" dirty="0"/>
                        <a:t>Cognition only standard approval possible, depending on effect magnitude and/or breadth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26526"/>
                  </a:ext>
                </a:extLst>
              </a:tr>
              <a:tr h="1205272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Stage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(~early preclinical 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Biomarker only accelerated approval theoretically possible, but not yet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kern="1200" baseline="0" dirty="0"/>
                        <a:t>Alternative:  Longer duration and use Stage 2 measure (cognition)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593561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D3073B-280C-4347-BA7A-87E97C1B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Outcome Measures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0A0748-598E-4CD5-8514-6F0E1C96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258B48E-80AD-4C5D-A09D-DF94DF44F502}"/>
              </a:ext>
            </a:extLst>
          </p:cNvPr>
          <p:cNvSpPr txBox="1">
            <a:spLocks/>
          </p:cNvSpPr>
          <p:nvPr/>
        </p:nvSpPr>
        <p:spPr>
          <a:xfrm>
            <a:off x="4422099" y="1580769"/>
            <a:ext cx="7644984" cy="4716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/>
              <a:t>Stage 1 (early preclinical AD):  Suggests theoretical possibility (“in principle”) of accelerated approval pathway based on biomarker effect(s) 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But not yet supported by current state of science as “reasonably likely to predict clinical benefit” (regulatory standard)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Suggests alternative – sufficient duration for Stage 1 subjects transition to Stage 2; use Stage 2 outcomes</a:t>
            </a:r>
          </a:p>
          <a:p>
            <a:pPr lvl="1">
              <a:lnSpc>
                <a:spcPct val="110000"/>
              </a:lnSpc>
            </a:pPr>
            <a:r>
              <a:rPr lang="en-US" sz="1700" i="1" dirty="0">
                <a:solidFill>
                  <a:schemeClr val="accent1"/>
                </a:solidFill>
              </a:rPr>
              <a:t>Recommendation:  </a:t>
            </a:r>
            <a:r>
              <a:rPr lang="en-US" sz="1700" i="1" dirty="0"/>
              <a:t>Include biomarkers and cognitive endpoints; consider longer duration with interim analysis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Similar to 2013 guidance, time-to-event analysis is possible endpoint for early AD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No discussion of potential issues from empirical standpoint</a:t>
            </a:r>
          </a:p>
          <a:p>
            <a:pPr lvl="1">
              <a:lnSpc>
                <a:spcPct val="110000"/>
              </a:lnSpc>
            </a:pPr>
            <a:r>
              <a:rPr lang="en-US" sz="1700" i="1" dirty="0">
                <a:solidFill>
                  <a:schemeClr val="accent1"/>
                </a:solidFill>
              </a:rPr>
              <a:t>Recommendation:  </a:t>
            </a:r>
            <a:r>
              <a:rPr lang="en-US" sz="1700" i="1" dirty="0"/>
              <a:t>Consult with AD thought leaders on pros and cons</a:t>
            </a:r>
            <a:endParaRPr lang="en-US" sz="1700" dirty="0"/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929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99AF8-587D-4C3E-A5A5-EBF913C4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Guidance Section IV. E:  Assessment of Disease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720C69-B318-4BC4-9092-900139AD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473"/>
            <a:ext cx="10515600" cy="445748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Unlike 2013 guidance, does not mention “disease modification”; instead “permanently alter disease course” or “persistent effect on disease course”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solidFill>
                  <a:schemeClr val="accent1"/>
                </a:solidFill>
              </a:rPr>
              <a:t>Recommendation:  </a:t>
            </a:r>
            <a:r>
              <a:rPr lang="en-US" i="1" dirty="0"/>
              <a:t>Consider disease modification as </a:t>
            </a:r>
            <a:r>
              <a:rPr lang="en-US" b="1" i="1" dirty="0"/>
              <a:t>concept</a:t>
            </a:r>
            <a:r>
              <a:rPr lang="en-US" i="1" dirty="0"/>
              <a:t> for labeling; if allowed, likely to be different wording – consider market research on alternatives </a:t>
            </a:r>
          </a:p>
          <a:p>
            <a:pPr>
              <a:lnSpc>
                <a:spcPct val="120000"/>
              </a:lnSpc>
            </a:pPr>
            <a:r>
              <a:rPr lang="en-US" dirty="0"/>
              <a:t>Similar to 2013 guidance, discusses randomized (delayed) start design; “most convincing” approach to demonstrate persistent effect on disease course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solidFill>
                  <a:schemeClr val="accent1"/>
                </a:solidFill>
              </a:rPr>
              <a:t>Recommendation:  </a:t>
            </a:r>
            <a:r>
              <a:rPr lang="en-US" i="1" dirty="0"/>
              <a:t>Include delayed start extension if disease modification claim is sought</a:t>
            </a:r>
          </a:p>
          <a:p>
            <a:pPr>
              <a:lnSpc>
                <a:spcPct val="120000"/>
              </a:lnSpc>
            </a:pPr>
            <a:r>
              <a:rPr lang="en-US" dirty="0"/>
              <a:t>Different than 2013 guidance, states that biomarkers are not yet well enough understood to demonstrate persistent effect on disease course (disease modification)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solidFill>
                  <a:schemeClr val="accent1"/>
                </a:solidFill>
              </a:rPr>
              <a:t>Recommendation:  I</a:t>
            </a:r>
            <a:r>
              <a:rPr lang="en-US" i="1" dirty="0"/>
              <a:t>nclude biomarkers as supportive evidence for drug effect (not disease modification claim)</a:t>
            </a:r>
          </a:p>
          <a:p>
            <a:pPr>
              <a:lnSpc>
                <a:spcPct val="120000"/>
              </a:lnSpc>
            </a:pPr>
            <a:r>
              <a:rPr lang="en-US" dirty="0"/>
              <a:t>Similar to 2013 guidance, states that biomarker data can be analyzed without hierarchical structure; this could change depending on advances in AD research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18B1AC-8ADA-464C-AADB-75278E49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7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2760B-D95F-4A58-9B2B-041F6646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3401BDF-E78B-4184-A591-9994327C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31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0E7873-3A3E-4B62-AD1D-CE7E7B06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2C0512-EBC3-45B1-9EA2-C1610881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000" dirty="0"/>
              <a:t>What is the probability that FDA would allow a disease modification claim in labeling?  What trial design features and outcome measures should be included to enable such a claim?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How does FDA determine whether an outcome measure is clinically meaningful?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Which diagnostic criteria should be used for inclusion of subjects in a clinical trial?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Which biomarkers are most important to include in a clinical trial?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What are the pros and cons of pursuing an accelerated approval pathway vs. a standard (full) approval pathway in AD?</a:t>
            </a:r>
          </a:p>
          <a:p>
            <a:pPr>
              <a:spcBef>
                <a:spcPts val="1800"/>
              </a:spcBef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2E0C37-FEFA-47D8-8AA9-DD822B34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0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230B0E-B2A7-4DB1-8099-18E0CE81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Disclosures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0F0CA0-FFE1-4DE3-906A-258E39A8E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Former employee of Eli Lilly and Company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Independent regulatory consultant on Alzheimer’s disease and other neurodegenerative disorders</a:t>
            </a:r>
          </a:p>
          <a:p>
            <a:pPr lvl="1">
              <a:spcBef>
                <a:spcPts val="1000"/>
              </a:spcBef>
            </a:pPr>
            <a:r>
              <a:rPr lang="en-US" sz="2000" dirty="0"/>
              <a:t>Pharmaceutical industry</a:t>
            </a:r>
          </a:p>
          <a:p>
            <a:pPr lvl="1">
              <a:spcBef>
                <a:spcPts val="1000"/>
              </a:spcBef>
            </a:pPr>
            <a:r>
              <a:rPr lang="en-US" sz="2000" dirty="0"/>
              <a:t>Academia </a:t>
            </a:r>
          </a:p>
          <a:p>
            <a:pPr lvl="1">
              <a:spcBef>
                <a:spcPts val="1000"/>
              </a:spcBef>
            </a:pPr>
            <a:r>
              <a:rPr lang="en-US" sz="2000" dirty="0"/>
              <a:t>Advocacy groups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Note:  Advice is my opinion based on experience and is meant to start discussion; whether it applies or not will depend on individual development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53E835-AF30-4CFA-AF20-33236C9C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7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C52C69-8B71-4B94-8CC2-BDF842C3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2CA657-9B2B-4DE4-B0CC-B7CF19AB5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35" y="1888435"/>
            <a:ext cx="4045226" cy="4288527"/>
          </a:xfrm>
        </p:spPr>
        <p:txBody>
          <a:bodyPr>
            <a:normAutofit/>
          </a:bodyPr>
          <a:lstStyle/>
          <a:p>
            <a:r>
              <a:rPr lang="en-US" sz="2400" dirty="0"/>
              <a:t>Overview of each section</a:t>
            </a:r>
          </a:p>
          <a:p>
            <a:r>
              <a:rPr lang="en-US" sz="2400" dirty="0"/>
              <a:t>Differences from 2013 guidance</a:t>
            </a:r>
          </a:p>
          <a:p>
            <a:r>
              <a:rPr lang="en-US" sz="2400" dirty="0"/>
              <a:t>Interpretations and recommendations for Alzheimer’s disease drug development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57A777-D85D-4B55-BCFA-4B4D1372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3F0D08-C63E-4207-85FC-EE49BB08F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781" y="1484201"/>
            <a:ext cx="3671194" cy="4742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693628-8076-469A-9BD4-CF1FFC63CBBF}"/>
              </a:ext>
            </a:extLst>
          </p:cNvPr>
          <p:cNvSpPr txBox="1"/>
          <p:nvPr/>
        </p:nvSpPr>
        <p:spPr>
          <a:xfrm>
            <a:off x="2186609" y="6308077"/>
            <a:ext cx="309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/>
              </a:rPr>
              <a:t>https://www.fda.gov/downloads/Drugs/GuidanceComplianceRegulatoryInformation/Guidances/UCM596728.pdf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322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EAD869-80DA-46EA-932D-56536836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Section I: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E0BC8F-8403-4A4F-BE97-A7EDC4189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473"/>
            <a:ext cx="10355317" cy="4457489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Similar to 2013 guidance, scope limited to sporadic AD prior to dementia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i="0" dirty="0"/>
              <a:t>Autosomal dominant AD and AD dementia not included; </a:t>
            </a:r>
            <a:r>
              <a:rPr lang="en-US" dirty="0"/>
              <a:t>some principles may apply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i="1" dirty="0">
                <a:solidFill>
                  <a:schemeClr val="accent1"/>
                </a:solidFill>
              </a:rPr>
              <a:t>Recommendation:  </a:t>
            </a:r>
            <a:r>
              <a:rPr lang="en-US" i="1" dirty="0"/>
              <a:t>Trial designs in excluded populations should still consider this guidance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Unlike 2013 guidance, specifically recognizes o</a:t>
            </a:r>
            <a:r>
              <a:rPr lang="en-US" i="0" dirty="0"/>
              <a:t>verlap between later stages of early AD and early stage of dementia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Allows flexibility for continued use of mixed population of mild cognitive impairment (MCI) + mild AD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4BC1203-A8D6-465B-B060-DC456079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B2C833-3E1C-4133-B6FE-CE495DCD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Section II: 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73BC4B-31C5-4BD7-9E36-64D78FF9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778"/>
            <a:ext cx="10515600" cy="445748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Newly rewritten section; cognition as core symptom</a:t>
            </a:r>
          </a:p>
          <a:p>
            <a:pPr>
              <a:lnSpc>
                <a:spcPct val="120000"/>
              </a:lnSpc>
            </a:pPr>
            <a:r>
              <a:rPr lang="en-US" dirty="0"/>
              <a:t>Discusses clinical meaningfulness in historical context of co-primary endpoints in dementia trials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i="0" dirty="0"/>
              <a:t>Cognition and global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i="0" dirty="0"/>
              <a:t>Cognition and function</a:t>
            </a:r>
          </a:p>
          <a:p>
            <a:pPr>
              <a:lnSpc>
                <a:spcPct val="120000"/>
              </a:lnSpc>
            </a:pPr>
            <a:r>
              <a:rPr lang="en-US" dirty="0"/>
              <a:t>Acknowledges that cognition can be clinically meaningful, depending on magnitude and/or breadth of effect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i="0" dirty="0"/>
              <a:t>But small effects on sensitive measures may not have apparent clinical meaning</a:t>
            </a:r>
          </a:p>
          <a:p>
            <a:pPr>
              <a:lnSpc>
                <a:spcPct val="120000"/>
              </a:lnSpc>
            </a:pPr>
            <a:r>
              <a:rPr lang="en-US" dirty="0"/>
              <a:t>Discusses need for 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Intervention at earliest stages of disease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Appropriate outcome measures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33E6DE-33A7-4569-A388-A514A2B7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6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6AB12-2E7B-4971-91E2-A94F0FD1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Guidance Section III:  Diagnostic Criteria for Early Alzheimer’s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58664E-46E2-47DE-A7E8-10455D2E5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Newly rewritten section; retains importance of biomarkers to identify pathophysiological changes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States that enrollment should be based on current consensus diagnostic criteria</a:t>
            </a:r>
          </a:p>
          <a:p>
            <a:pPr lvl="1">
              <a:lnSpc>
                <a:spcPct val="110000"/>
              </a:lnSpc>
            </a:pPr>
            <a:r>
              <a:rPr lang="en-US" sz="2000" i="0" dirty="0"/>
              <a:t>NIA-AA research diagnostic criteria, International Working Group criteria, </a:t>
            </a:r>
            <a:r>
              <a:rPr lang="en-US" sz="2000" dirty="0"/>
              <a:t>NIA-AA research framework (A</a:t>
            </a:r>
            <a:r>
              <a:rPr lang="en-US" sz="2000" i="0" dirty="0">
                <a:latin typeface="Symbol" panose="05050102010706020507" pitchFamily="18" charset="2"/>
              </a:rPr>
              <a:t>b</a:t>
            </a:r>
            <a:r>
              <a:rPr lang="en-US" sz="2000" dirty="0"/>
              <a:t>/tau</a:t>
            </a:r>
            <a:r>
              <a:rPr lang="en-US" sz="2000" i="0" dirty="0"/>
              <a:t>/neurodegeneration [AT(N)] criteria)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Proposes </a:t>
            </a:r>
            <a:r>
              <a:rPr lang="en-US" sz="2400" dirty="0">
                <a:solidFill>
                  <a:schemeClr val="tx1"/>
                </a:solidFill>
              </a:rPr>
              <a:t>AD </a:t>
            </a:r>
            <a:r>
              <a:rPr lang="en-US" sz="2400" dirty="0"/>
              <a:t>stages to categorize clinical trial subjects to determine outcome measures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Consistent with numeric clinical staging proposed in NIA-AA research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3861AE-13BA-46BB-BFB1-2099350A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BF33D5A-E67E-4BAD-9085-4EA1AFBA250A}"/>
              </a:ext>
            </a:extLst>
          </p:cNvPr>
          <p:cNvSpPr txBox="1"/>
          <p:nvPr/>
        </p:nvSpPr>
        <p:spPr>
          <a:xfrm>
            <a:off x="1" y="6323690"/>
            <a:ext cx="1205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Albert et al (2011) Alzheimer’s &amp; Dementia 7:270–9; Sperling et al (2011) Alzheimer’s &amp; Dementia 7:280–92; Dubois et al (2010) Lancet Neurology 9:1118–27; Dubois et al (2014) Lancet Neurology 13:614–29; Jack et al (2018) Alzheimer’s &amp; Dementia 14:535-562</a:t>
            </a:r>
          </a:p>
        </p:txBody>
      </p:sp>
    </p:spTree>
    <p:extLst>
      <p:ext uri="{BB962C8B-B14F-4D97-AF65-F5344CB8AC3E}">
        <p14:creationId xmlns:p14="http://schemas.microsoft.com/office/powerpoint/2010/main" val="304183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D3073B-280C-4347-BA7A-87E97C1B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Diagnostic Criteria for Early Alzheimer’s Disease (cont.)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BC60A85-6F4A-4711-94C2-A449B390E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366545"/>
              </p:ext>
            </p:extLst>
          </p:nvPr>
        </p:nvGraphicFramePr>
        <p:xfrm>
          <a:off x="413660" y="1643061"/>
          <a:ext cx="11364687" cy="435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4753">
                  <a:extLst>
                    <a:ext uri="{9D8B030D-6E8A-4147-A177-3AD203B41FA5}">
                      <a16:colId xmlns:a16="http://schemas.microsoft.com/office/drawing/2014/main" xmlns="" val="1471089056"/>
                    </a:ext>
                  </a:extLst>
                </a:gridCol>
                <a:gridCol w="5725311">
                  <a:extLst>
                    <a:ext uri="{9D8B030D-6E8A-4147-A177-3AD203B41FA5}">
                      <a16:colId xmlns:a16="http://schemas.microsoft.com/office/drawing/2014/main" xmlns="" val="3907386414"/>
                    </a:ext>
                  </a:extLst>
                </a:gridCol>
                <a:gridCol w="3494623">
                  <a:extLst>
                    <a:ext uri="{9D8B030D-6E8A-4147-A177-3AD203B41FA5}">
                      <a16:colId xmlns:a16="http://schemas.microsoft.com/office/drawing/2014/main" xmlns="" val="359017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FDA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Presumed corresponding research 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632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“Patients with </a:t>
                      </a:r>
                      <a:r>
                        <a:rPr lang="en-US" sz="1800" u="none" strike="noStrike" kern="1200" baseline="0" dirty="0"/>
                        <a:t>characteristic pathophysiologic changes of AD but no evidence of clinical impact”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Early preclinical 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593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Stage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sz="1800" u="none" strike="noStrike" kern="1200" baseline="0" dirty="0"/>
                        <a:t>Patients with characteristic pathophysiologic changes of AD and subtle detectable abnormalities on sensitive neuropsychological measures, but no functional impairment”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 preclinical 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174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Stage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“Patients with characteristic pathophysiologic changes of AD, subtle or more apparent detectable abnormalities on sensitive neuropsychological measures, and mild but detectable functional impairment”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 cognitive impairment (MCI) due to AD/prodromal 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672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Stage 4, 5,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“Patients with overt dementia…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Stages 4, 5, and 6, corresponding with mild, moderate, and severe dementia”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Mild, moderate, severe AD dementia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173393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0A0748-598E-4CD5-8514-6F0E1C96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16DB3EF-6274-4C6B-92C6-FD20671CBE5F}"/>
              </a:ext>
            </a:extLst>
          </p:cNvPr>
          <p:cNvSpPr txBox="1"/>
          <p:nvPr/>
        </p:nvSpPr>
        <p:spPr>
          <a:xfrm>
            <a:off x="2558143" y="6306232"/>
            <a:ext cx="725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Quotes are from FDA guidance “Early Alzheimer’s Disease: Developing Drugs for Treatment” (2018)</a:t>
            </a:r>
          </a:p>
          <a:p>
            <a:r>
              <a:rPr lang="en-US" sz="1200" dirty="0">
                <a:hlinkClick r:id="rId3"/>
              </a:rPr>
              <a:t>https://www.fda.gov/downloads/Drugs/GuidanceComplianceRegulatoryInformation/Guidances/UCM596728.pdf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840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6AB12-2E7B-4971-91E2-A94F0FD1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Criteria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58664E-46E2-47DE-A7E8-10455D2E5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903"/>
            <a:ext cx="10515600" cy="463687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Need to consider stage at beginning and projected stage at end of trial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i="1" dirty="0">
                <a:solidFill>
                  <a:schemeClr val="accent1"/>
                </a:solidFill>
              </a:rPr>
              <a:t>Recommendation:  </a:t>
            </a:r>
            <a:r>
              <a:rPr lang="en-US" i="1" dirty="0"/>
              <a:t>Use consensus research diagnostic criteria to enroll subjects for trial, but also include reference to corresponding FDA-defined AD stage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i="1" dirty="0"/>
              <a:t>at enrollment 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i="1" dirty="0"/>
              <a:t>projected for majority of subjects at end of trial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Does not preclude use of more than one AD stage in trial population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i="0" dirty="0"/>
              <a:t>But FDA may expect use of endpoint for latest stage; impacts powering / probability of technical success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i="1" dirty="0">
                <a:solidFill>
                  <a:schemeClr val="accent1"/>
                </a:solidFill>
              </a:rPr>
              <a:t>Recommendation:  </a:t>
            </a:r>
            <a:r>
              <a:rPr lang="en-US" i="1" dirty="0"/>
              <a:t>Consider proportion of each stage and discuss proposed primary endpoint with FDA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Mentions possibility of co-development of companion diagnostic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i="1" dirty="0">
                <a:solidFill>
                  <a:schemeClr val="accent1"/>
                </a:solidFill>
              </a:rPr>
              <a:t>Recommendation:</a:t>
            </a:r>
            <a:r>
              <a:rPr lang="en-US" i="1" dirty="0"/>
              <a:t>  Discuss with FDA early in development; time and resource implications if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C2AE0E2-0B39-471F-88AA-A2A9268D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3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D3073B-280C-4347-BA7A-87E97C1B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Guidance Section IV:  Outcome Measures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BC60A85-6F4A-4711-94C2-A449B390E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88332"/>
              </p:ext>
            </p:extLst>
          </p:nvPr>
        </p:nvGraphicFramePr>
        <p:xfrm>
          <a:off x="251791" y="1625739"/>
          <a:ext cx="3990425" cy="41949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9507">
                  <a:extLst>
                    <a:ext uri="{9D8B030D-6E8A-4147-A177-3AD203B41FA5}">
                      <a16:colId xmlns:a16="http://schemas.microsoft.com/office/drawing/2014/main" xmlns="" val="1471089056"/>
                    </a:ext>
                  </a:extLst>
                </a:gridCol>
                <a:gridCol w="2950918">
                  <a:extLst>
                    <a:ext uri="{9D8B030D-6E8A-4147-A177-3AD203B41FA5}">
                      <a16:colId xmlns:a16="http://schemas.microsoft.com/office/drawing/2014/main" xmlns="" val="3907386414"/>
                    </a:ext>
                  </a:extLst>
                </a:gridCol>
              </a:tblGrid>
              <a:tr h="502862">
                <a:tc>
                  <a:txBody>
                    <a:bodyPr/>
                    <a:lstStyle/>
                    <a:p>
                      <a:r>
                        <a:rPr lang="en-US" sz="1600" dirty="0"/>
                        <a:t>FDA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Outcome measure and regulatory pathway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6325663"/>
                  </a:ext>
                </a:extLst>
              </a:tr>
              <a:tr h="1205272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Stage 3</a:t>
                      </a:r>
                    </a:p>
                    <a:p>
                      <a:r>
                        <a:rPr lang="en-US" sz="1400" dirty="0"/>
                        <a:t>(~MCI / prodromal 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Cognitive-functional composite standard approval, 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Co-primaries standard 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0500791"/>
                  </a:ext>
                </a:extLst>
              </a:tr>
              <a:tr h="1205272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Stage 2</a:t>
                      </a:r>
                    </a:p>
                    <a:p>
                      <a:r>
                        <a:rPr lang="en-US" sz="1400" dirty="0"/>
                        <a:t>(~late preclinical 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Cognition only accelerated approval, 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kern="1200" baseline="0" dirty="0"/>
                        <a:t>Cognition only standard approval possible, depending on effect magnitude and/or breadth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26526"/>
                  </a:ext>
                </a:extLst>
              </a:tr>
              <a:tr h="1205272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Stage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(~early preclinical 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Biomarker only accelerated approval theoretically possible, but not yet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kern="1200" baseline="0" dirty="0"/>
                        <a:t>Alternative:  Longer duration and use Stage 2 measure (cognition)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59356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0A0748-598E-4CD5-8514-6F0E1C96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258B48E-80AD-4C5D-A09D-DF94DF44F502}"/>
              </a:ext>
            </a:extLst>
          </p:cNvPr>
          <p:cNvSpPr txBox="1">
            <a:spLocks/>
          </p:cNvSpPr>
          <p:nvPr/>
        </p:nvSpPr>
        <p:spPr>
          <a:xfrm>
            <a:off x="4422099" y="1580769"/>
            <a:ext cx="7644984" cy="4716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Newly rewritten section</a:t>
            </a:r>
          </a:p>
          <a:p>
            <a:pPr>
              <a:lnSpc>
                <a:spcPct val="120000"/>
              </a:lnSpc>
            </a:pPr>
            <a:r>
              <a:rPr lang="en-US" dirty="0"/>
              <a:t>Stage 3 (MCI/prodromal AD)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Similar to 2013 guidance, accepts composite endpoint (cognitive and functional) or co-primaries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solidFill>
                  <a:schemeClr val="accent1"/>
                </a:solidFill>
              </a:rPr>
              <a:t>Recommendation:  </a:t>
            </a:r>
            <a:r>
              <a:rPr lang="en-US" i="1" dirty="0"/>
              <a:t>Discuss with FDA if your trial proposes primary endpoint not consistent with guidance; provide scientific justification</a:t>
            </a:r>
          </a:p>
          <a:p>
            <a:pPr>
              <a:lnSpc>
                <a:spcPct val="120000"/>
              </a:lnSpc>
            </a:pPr>
            <a:r>
              <a:rPr lang="en-US" dirty="0"/>
              <a:t>Stage 2 (late preclinical AD)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Different from 2013 guidance, opens possibility of standard (full) rather than accelerated approval pathway with cognitive endpoint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Depends on magnitude and/or breadth of cognitive effect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Biomarker effects also expected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Notes that “evolution of the scientific understanding of AD may also influence these considerations”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solidFill>
                  <a:schemeClr val="accent1"/>
                </a:solidFill>
              </a:rPr>
              <a:t>Recommendation:  </a:t>
            </a:r>
            <a:r>
              <a:rPr lang="en-US" i="1" dirty="0"/>
              <a:t>Include several cognitive and biomarker endpoints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17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custom blue presentation3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-custom blue presentation2" id="{3AE5BABA-BD15-42BC-99CF-B1279DA94A6B}" vid="{EFD6AFAC-1D54-4942-9F09-95AAC80A41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Template-custom blue presentation3</Template>
  <TotalTime>20741</TotalTime>
  <Words>1317</Words>
  <Application>Microsoft Office PowerPoint</Application>
  <PresentationFormat>Custom</PresentationFormat>
  <Paragraphs>159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Template-custom blue presentation3</vt:lpstr>
      <vt:lpstr>New FDA Guidance on Early Alzheimer’s Disease</vt:lpstr>
      <vt:lpstr>Disclosures </vt:lpstr>
      <vt:lpstr>Outline</vt:lpstr>
      <vt:lpstr>Guidance Section I:  Introduction</vt:lpstr>
      <vt:lpstr>Guidance Section II:  Background</vt:lpstr>
      <vt:lpstr>Guidance Section III:  Diagnostic Criteria for Early Alzheimer’s Disease</vt:lpstr>
      <vt:lpstr>Diagnostic Criteria for Early Alzheimer’s Disease (cont.)</vt:lpstr>
      <vt:lpstr>Diagnostic Criteria (cont.)</vt:lpstr>
      <vt:lpstr>Guidance Section IV:  Outcome Measures</vt:lpstr>
      <vt:lpstr>Outcome Measures (cont.)</vt:lpstr>
      <vt:lpstr>Guidance Section IV. E:  Assessment of Disease Course</vt:lpstr>
      <vt:lpstr>Questions?</vt:lpstr>
      <vt:lpstr>Potential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Hitchcock</dc:creator>
  <cp:lastModifiedBy>James Hendrix</cp:lastModifiedBy>
  <cp:revision>208</cp:revision>
  <dcterms:created xsi:type="dcterms:W3CDTF">2018-08-08T13:30:57Z</dcterms:created>
  <dcterms:modified xsi:type="dcterms:W3CDTF">2018-08-28T14:16:53Z</dcterms:modified>
</cp:coreProperties>
</file>