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  <p:sldMasterId id="2147483669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7" r:id="rId4"/>
    <p:sldId id="274" r:id="rId5"/>
    <p:sldId id="275" r:id="rId6"/>
    <p:sldId id="276" r:id="rId7"/>
    <p:sldId id="277" r:id="rId8"/>
    <p:sldId id="259" r:id="rId9"/>
    <p:sldId id="261" r:id="rId10"/>
    <p:sldId id="273" r:id="rId11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840FF1BC-5594-440C-9AAC-0B28A0955AC9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B926B43C-BAF4-420C-8839-C560CA9B4C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028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6CD92FC6-4CE3-4755-8BEA-12AA247175B4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22723420-72C5-4AD0-A2B3-C2FEF8DDB2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86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3420-72C5-4AD0-A2B3-C2FEF8DDB28E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8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m_ppt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908300"/>
            <a:ext cx="9144000" cy="2158375"/>
          </a:xfrm>
        </p:spPr>
        <p:txBody>
          <a:bodyPr/>
          <a:lstStyle>
            <a:lvl1pPr algn="ctr">
              <a:defRPr sz="4000">
                <a:solidFill>
                  <a:srgbClr val="203C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90" y="5055380"/>
            <a:ext cx="9144000" cy="914400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rgbClr val="678553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865410"/>
            <a:ext cx="9144000" cy="1588"/>
          </a:xfrm>
          <a:prstGeom prst="line">
            <a:avLst/>
          </a:prstGeom>
          <a:ln w="158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424586" y="6472517"/>
            <a:ext cx="2279276" cy="367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www.duanemorris.com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94929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aseline="0" dirty="0" smtClean="0">
                <a:solidFill>
                  <a:srgbClr val="243C6A"/>
                </a:solidFill>
                <a:latin typeface="+mn-lt"/>
                <a:cs typeface="Arial" pitchFamily="34" charset="0"/>
              </a:rPr>
              <a:t>©2015 Duane Morris LLP. All Rights Reserved. Duane Morris is a registered service mark of Duane Morris LLP. </a:t>
            </a:r>
            <a:br>
              <a:rPr lang="en-US" sz="700" baseline="0" dirty="0" smtClean="0">
                <a:solidFill>
                  <a:srgbClr val="243C6A"/>
                </a:solidFill>
                <a:latin typeface="+mn-lt"/>
                <a:cs typeface="Arial" pitchFamily="34" charset="0"/>
              </a:rPr>
            </a:br>
            <a:r>
              <a:rPr lang="en-US" sz="700" baseline="0" dirty="0" smtClean="0">
                <a:solidFill>
                  <a:srgbClr val="243C6A"/>
                </a:solidFill>
                <a:latin typeface="+mn-lt"/>
                <a:cs typeface="Arial" pitchFamily="34" charset="0"/>
              </a:rPr>
              <a:t>Duane Morris – </a:t>
            </a:r>
            <a:r>
              <a:rPr lang="en-US" sz="700" i="0" baseline="0" dirty="0" smtClean="0">
                <a:solidFill>
                  <a:srgbClr val="243C6A"/>
                </a:solidFill>
                <a:latin typeface="+mn-lt"/>
                <a:cs typeface="Arial" pitchFamily="34" charset="0"/>
              </a:rPr>
              <a:t>Firm Offices </a:t>
            </a:r>
            <a:r>
              <a:rPr lang="en-US" sz="700" baseline="0" dirty="0" smtClean="0">
                <a:solidFill>
                  <a:srgbClr val="243C6A"/>
                </a:solidFill>
                <a:latin typeface="+mn-lt"/>
                <a:cs typeface="Arial" pitchFamily="34" charset="0"/>
              </a:rPr>
              <a:t>| New York | London | Singapore | Philadelphia | Chicago | Washington, D.C. | San Francisco | Silicon Valley | San Diego | Shanghai | Boston | Houston | Los Angeles | </a:t>
            </a:r>
          </a:p>
          <a:p>
            <a:pPr algn="ctr"/>
            <a:r>
              <a:rPr lang="en-US" sz="700" baseline="0" dirty="0" smtClean="0">
                <a:solidFill>
                  <a:srgbClr val="243C6A"/>
                </a:solidFill>
                <a:latin typeface="+mn-lt"/>
                <a:cs typeface="Arial" pitchFamily="34" charset="0"/>
              </a:rPr>
              <a:t>Hanoi | Ho Chi Minh City | Atlanta | Baltimore | Wilmington | Miami | Boca Raton | Pittsburgh | Newark | Las Vegas | Cherry Hill | Lake Tahoe | Myanmar | Oman | Duane Morris – Affiliate Offices | Mexico City | Sri Lanka | </a:t>
            </a:r>
          </a:p>
          <a:p>
            <a:pPr algn="ctr"/>
            <a:r>
              <a:rPr lang="en-US" sz="700" baseline="0" dirty="0" smtClean="0">
                <a:solidFill>
                  <a:srgbClr val="243C6A"/>
                </a:solidFill>
                <a:latin typeface="+mn-lt"/>
                <a:cs typeface="Arial" pitchFamily="34" charset="0"/>
              </a:rPr>
              <a:t>Duane Morris LLP – </a:t>
            </a:r>
            <a:r>
              <a:rPr lang="en-US" sz="700" i="0" baseline="0" dirty="0" smtClean="0">
                <a:solidFill>
                  <a:srgbClr val="243C6A"/>
                </a:solidFill>
                <a:latin typeface="+mn-lt"/>
                <a:cs typeface="Arial" pitchFamily="34" charset="0"/>
              </a:rPr>
              <a:t>A Delaware limited liability partnership</a:t>
            </a:r>
            <a:endParaRPr lang="en-US" sz="700" i="0" baseline="0" dirty="0">
              <a:solidFill>
                <a:srgbClr val="243C6A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069847"/>
            <a:ext cx="8479228" cy="913331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993392"/>
            <a:ext cx="8479228" cy="448360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381000" y="6492875"/>
            <a:ext cx="21336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203C6A"/>
                </a:solidFill>
              </a:defRPr>
            </a:lvl1pPr>
          </a:lstStyle>
          <a:p>
            <a:fld id="{9AA6A066-A4C4-480F-B957-E403B2B8D4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210" y="604421"/>
            <a:ext cx="8229600" cy="98453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96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9972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996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9972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21336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203C6A"/>
                </a:solidFill>
              </a:defRPr>
            </a:lvl1pPr>
          </a:lstStyle>
          <a:p>
            <a:fld id="{9AA6A066-A4C4-480F-B957-E403B2B8D4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2570"/>
            <a:ext cx="3008313" cy="1162050"/>
          </a:xfrm>
        </p:spPr>
        <p:txBody>
          <a:bodyPr anchor="b"/>
          <a:lstStyle>
            <a:lvl1pPr algn="ctr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25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54620"/>
            <a:ext cx="3008313" cy="469106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54243"/>
            <a:ext cx="5486400" cy="3573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10" y="1068779"/>
            <a:ext cx="8595360" cy="86868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995055"/>
            <a:ext cx="8577072" cy="4480560"/>
          </a:xfrm>
        </p:spPr>
        <p:txBody>
          <a:bodyPr/>
          <a:lstStyle>
            <a:lvl1pPr marL="465138" indent="-465138">
              <a:defRPr sz="3000"/>
            </a:lvl1pPr>
            <a:lvl2pPr marL="914400" indent="-403225">
              <a:defRPr sz="2600"/>
            </a:lvl2pPr>
            <a:lvl3pPr marL="1379538" indent="-406400">
              <a:buFont typeface="Wingdings" pitchFamily="2" charset="2"/>
              <a:buChar char="Ø"/>
              <a:defRPr sz="2400"/>
            </a:lvl3pPr>
            <a:lvl4pPr marL="1828800" indent="-403225">
              <a:buFont typeface="Wingdings" pitchFamily="2" charset="2"/>
              <a:buChar char="§"/>
              <a:defRPr sz="2000"/>
            </a:lvl4pPr>
            <a:lvl5pPr marL="2293938" indent="-40640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381000" y="6492875"/>
            <a:ext cx="21336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203C6A"/>
                </a:solidFill>
              </a:defRPr>
            </a:lvl1pPr>
          </a:lstStyle>
          <a:p>
            <a:fld id="{5DEF60DF-03DD-4285-AC25-A65B7A03FF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210" y="604421"/>
            <a:ext cx="8229600" cy="98453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96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9972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996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9972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2570"/>
            <a:ext cx="3008313" cy="1162050"/>
          </a:xfrm>
        </p:spPr>
        <p:txBody>
          <a:bodyPr anchor="b"/>
          <a:lstStyle>
            <a:lvl1pPr algn="ctr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25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54620"/>
            <a:ext cx="3008313" cy="469106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54243"/>
            <a:ext cx="5486400" cy="3573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m_ppt_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7776" y="0"/>
            <a:ext cx="9144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908300"/>
            <a:ext cx="9144000" cy="2158375"/>
          </a:xfrm>
        </p:spPr>
        <p:txBody>
          <a:bodyPr/>
          <a:lstStyle>
            <a:lvl1pPr algn="ctr">
              <a:defRPr sz="4000">
                <a:solidFill>
                  <a:srgbClr val="203C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90" y="5055380"/>
            <a:ext cx="9144000" cy="914400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rgbClr val="678553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1865410"/>
            <a:ext cx="9144000" cy="1588"/>
          </a:xfrm>
          <a:prstGeom prst="line">
            <a:avLst/>
          </a:prstGeom>
          <a:ln w="158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 userDrawn="1"/>
        </p:nvSpPr>
        <p:spPr>
          <a:xfrm>
            <a:off x="3424586" y="6472517"/>
            <a:ext cx="2279276" cy="367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www.duanemorris.com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5953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aseline="0" dirty="0" smtClean="0">
                <a:solidFill>
                  <a:srgbClr val="243C6A"/>
                </a:solidFill>
                <a:latin typeface="+mn-lt"/>
                <a:cs typeface="Arial" pitchFamily="34" charset="0"/>
              </a:rPr>
              <a:t>©2015 Duane Morris LLP. All Rights Reserved. Duane Morris is a registered service mark of Duane Morris LLP. </a:t>
            </a:r>
            <a:br>
              <a:rPr lang="en-US" sz="700" baseline="0" dirty="0" smtClean="0">
                <a:solidFill>
                  <a:srgbClr val="243C6A"/>
                </a:solidFill>
                <a:latin typeface="+mn-lt"/>
                <a:cs typeface="Arial" pitchFamily="34" charset="0"/>
              </a:rPr>
            </a:br>
            <a:r>
              <a:rPr lang="en-US" sz="700" baseline="0" dirty="0" smtClean="0">
                <a:solidFill>
                  <a:srgbClr val="243C6A"/>
                </a:solidFill>
                <a:latin typeface="+mn-lt"/>
                <a:cs typeface="Arial" pitchFamily="34" charset="0"/>
              </a:rPr>
              <a:t>Duane Morris – </a:t>
            </a:r>
            <a:r>
              <a:rPr lang="en-US" sz="700" i="0" baseline="0" dirty="0" smtClean="0">
                <a:solidFill>
                  <a:srgbClr val="243C6A"/>
                </a:solidFill>
                <a:latin typeface="+mn-lt"/>
                <a:cs typeface="Arial" pitchFamily="34" charset="0"/>
              </a:rPr>
              <a:t>Firm Offices </a:t>
            </a:r>
            <a:r>
              <a:rPr lang="en-US" sz="700" baseline="0" dirty="0" smtClean="0">
                <a:solidFill>
                  <a:srgbClr val="243C6A"/>
                </a:solidFill>
                <a:latin typeface="+mn-lt"/>
                <a:cs typeface="Arial" pitchFamily="34" charset="0"/>
              </a:rPr>
              <a:t>| New York | London | Singapore | Philadelphia | Chicago | Washington, D.C. | San Francisco | Silicon Valley | San Diego | Shanghai | Boston | Houston | Los Angeles | </a:t>
            </a:r>
          </a:p>
          <a:p>
            <a:pPr algn="ctr"/>
            <a:r>
              <a:rPr lang="en-US" sz="700" baseline="0" dirty="0" smtClean="0">
                <a:solidFill>
                  <a:srgbClr val="243C6A"/>
                </a:solidFill>
                <a:latin typeface="+mn-lt"/>
                <a:cs typeface="Arial" pitchFamily="34" charset="0"/>
              </a:rPr>
              <a:t>Hanoi | Ho Chi Minh City | Atlanta | Baltimore | Wilmington | Miami | Boca Raton | Pittsburgh | Newark | Las Vegas | Cherry Hill | Lake Tahoe | Myanmar | Oman | Duane Morris – Affiliate Offices | Mexico City | Sri Lanka | </a:t>
            </a:r>
          </a:p>
          <a:p>
            <a:pPr algn="ctr"/>
            <a:r>
              <a:rPr lang="en-US" sz="700" baseline="0" dirty="0" smtClean="0">
                <a:solidFill>
                  <a:srgbClr val="243C6A"/>
                </a:solidFill>
                <a:latin typeface="+mn-lt"/>
                <a:cs typeface="Arial" pitchFamily="34" charset="0"/>
              </a:rPr>
              <a:t>Duane Morris LLP – </a:t>
            </a:r>
            <a:r>
              <a:rPr lang="en-US" sz="700" i="0" baseline="0" dirty="0" smtClean="0">
                <a:solidFill>
                  <a:srgbClr val="243C6A"/>
                </a:solidFill>
                <a:latin typeface="+mn-lt"/>
                <a:cs typeface="Arial" pitchFamily="34" charset="0"/>
              </a:rPr>
              <a:t>A Delaware limited liability partnership</a:t>
            </a:r>
            <a:endParaRPr lang="en-US" sz="700" i="0" baseline="0" dirty="0">
              <a:solidFill>
                <a:srgbClr val="243C6A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>
        <p:tmplLst>
          <p:tmpl lvl="1">
            <p:tnLst>
              <p:par>
                <p:cTn presetID="53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m_ppt_2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048" y="1993392"/>
            <a:ext cx="8576248" cy="448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904" y="1068779"/>
            <a:ext cx="8593528" cy="86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382871" y="6472517"/>
            <a:ext cx="2279276" cy="367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www.duanemorris.com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13161"/>
            <a:ext cx="9144000" cy="1588"/>
          </a:xfrm>
          <a:prstGeom prst="line">
            <a:avLst/>
          </a:prstGeom>
          <a:ln w="158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381000" y="6492875"/>
            <a:ext cx="21336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203C6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DEF60DF-03DD-4285-AC25-A65B7A03FF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6E8650"/>
          </a:solidFill>
          <a:latin typeface="Arial" pitchFamily="34" charset="0"/>
          <a:ea typeface="+mj-ea"/>
          <a:cs typeface="Arial" pitchFamily="34" charset="0"/>
        </a:defRPr>
      </a:lvl1pPr>
      <a:lvl2pPr indent="228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B325F"/>
          </a:solidFill>
          <a:latin typeface="Adobe Heiti Std R" pitchFamily="34" charset="-128"/>
        </a:defRPr>
      </a:lvl2pPr>
      <a:lvl3pPr indent="228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B325F"/>
          </a:solidFill>
          <a:latin typeface="Adobe Heiti Std R" pitchFamily="34" charset="-128"/>
        </a:defRPr>
      </a:lvl3pPr>
      <a:lvl4pPr indent="228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B325F"/>
          </a:solidFill>
          <a:latin typeface="Adobe Heiti Std R" pitchFamily="34" charset="-128"/>
        </a:defRPr>
      </a:lvl4pPr>
      <a:lvl5pPr indent="228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B325F"/>
          </a:solidFill>
          <a:latin typeface="Adobe Heiti Std R" pitchFamily="34" charset="-128"/>
        </a:defRPr>
      </a:lvl5pPr>
      <a:lvl6pPr marL="457200" indent="228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B325F"/>
          </a:solidFill>
          <a:latin typeface="Adobe Heiti Std R" pitchFamily="34" charset="-128"/>
        </a:defRPr>
      </a:lvl6pPr>
      <a:lvl7pPr marL="914400" indent="228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B325F"/>
          </a:solidFill>
          <a:latin typeface="Adobe Heiti Std R" pitchFamily="34" charset="-128"/>
        </a:defRPr>
      </a:lvl7pPr>
      <a:lvl8pPr marL="1371600" indent="228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B325F"/>
          </a:solidFill>
          <a:latin typeface="Adobe Heiti Std R" pitchFamily="34" charset="-128"/>
        </a:defRPr>
      </a:lvl8pPr>
      <a:lvl9pPr marL="1828800" indent="228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B325F"/>
          </a:solidFill>
          <a:latin typeface="Adobe Heiti Std R" pitchFamily="34" charset="-128"/>
        </a:defRPr>
      </a:lvl9pPr>
    </p:titleStyle>
    <p:bodyStyle>
      <a:lvl1pPr marL="463550" indent="-4635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000">
          <a:solidFill>
            <a:srgbClr val="203C6A"/>
          </a:solidFill>
          <a:latin typeface="Arial" pitchFamily="34" charset="0"/>
          <a:ea typeface="+mn-ea"/>
          <a:cs typeface="Arial" pitchFamily="34" charset="0"/>
        </a:defRPr>
      </a:lvl1pPr>
      <a:lvl2pPr marL="914400" indent="-403225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rgbClr val="203C6A"/>
          </a:solidFill>
          <a:latin typeface="Arial" pitchFamily="34" charset="0"/>
          <a:cs typeface="Arial" pitchFamily="34" charset="0"/>
        </a:defRPr>
      </a:lvl2pPr>
      <a:lvl3pPr marL="1377950" indent="-4048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rgbClr val="203C6A"/>
          </a:solidFill>
          <a:latin typeface="Arial" pitchFamily="34" charset="0"/>
          <a:cs typeface="Arial" pitchFamily="34" charset="0"/>
        </a:defRPr>
      </a:lvl3pPr>
      <a:lvl4pPr marL="1828800" indent="-4032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rgbClr val="203C6A"/>
          </a:solidFill>
          <a:latin typeface="Arial" pitchFamily="34" charset="0"/>
          <a:cs typeface="Arial" pitchFamily="34" charset="0"/>
        </a:defRPr>
      </a:lvl4pPr>
      <a:lvl5pPr marL="2292350" indent="-404813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rgbClr val="203C6A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1B32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1B32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1B32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1B32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m_ppt_2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048" y="1993392"/>
            <a:ext cx="8576248" cy="451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4048" y="1069847"/>
            <a:ext cx="8593528" cy="913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382871" y="6472517"/>
            <a:ext cx="2279276" cy="367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www.duanemorris.com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13161"/>
            <a:ext cx="9144000" cy="1588"/>
          </a:xfrm>
          <a:prstGeom prst="line">
            <a:avLst/>
          </a:prstGeom>
          <a:ln w="158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381000" y="6492875"/>
            <a:ext cx="21336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203C6A"/>
                </a:solidFill>
              </a:defRPr>
            </a:lvl1pPr>
          </a:lstStyle>
          <a:p>
            <a:fld id="{9AA6A066-A4C4-480F-B957-E403B2B8D4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6E8650"/>
          </a:solidFill>
          <a:latin typeface="Arial" pitchFamily="34" charset="0"/>
          <a:ea typeface="+mj-ea"/>
          <a:cs typeface="Arial" pitchFamily="34" charset="0"/>
        </a:defRPr>
      </a:lvl1pPr>
      <a:lvl2pPr indent="228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B325F"/>
          </a:solidFill>
          <a:latin typeface="Adobe Heiti Std R" pitchFamily="34" charset="-128"/>
        </a:defRPr>
      </a:lvl2pPr>
      <a:lvl3pPr indent="228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B325F"/>
          </a:solidFill>
          <a:latin typeface="Adobe Heiti Std R" pitchFamily="34" charset="-128"/>
        </a:defRPr>
      </a:lvl3pPr>
      <a:lvl4pPr indent="228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B325F"/>
          </a:solidFill>
          <a:latin typeface="Adobe Heiti Std R" pitchFamily="34" charset="-128"/>
        </a:defRPr>
      </a:lvl4pPr>
      <a:lvl5pPr indent="228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B325F"/>
          </a:solidFill>
          <a:latin typeface="Adobe Heiti Std R" pitchFamily="34" charset="-128"/>
        </a:defRPr>
      </a:lvl5pPr>
      <a:lvl6pPr marL="457200" indent="228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B325F"/>
          </a:solidFill>
          <a:latin typeface="Adobe Heiti Std R" pitchFamily="34" charset="-128"/>
        </a:defRPr>
      </a:lvl6pPr>
      <a:lvl7pPr marL="914400" indent="228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B325F"/>
          </a:solidFill>
          <a:latin typeface="Adobe Heiti Std R" pitchFamily="34" charset="-128"/>
        </a:defRPr>
      </a:lvl7pPr>
      <a:lvl8pPr marL="1371600" indent="228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B325F"/>
          </a:solidFill>
          <a:latin typeface="Adobe Heiti Std R" pitchFamily="34" charset="-128"/>
        </a:defRPr>
      </a:lvl8pPr>
      <a:lvl9pPr marL="1828800" indent="228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B325F"/>
          </a:solidFill>
          <a:latin typeface="Adobe Heiti Std R" pitchFamily="34" charset="-128"/>
        </a:defRPr>
      </a:lvl9pPr>
    </p:titleStyle>
    <p:bodyStyle>
      <a:lvl1pPr marL="688975" indent="-688975" algn="l" rtl="0" eaLnBrk="1" fontAlgn="base" hangingPunct="1">
        <a:spcBef>
          <a:spcPct val="20000"/>
        </a:spcBef>
        <a:spcAft>
          <a:spcPct val="0"/>
        </a:spcAft>
        <a:buFont typeface="+mj-lt"/>
        <a:buAutoNum type="arabicPeriod"/>
        <a:defRPr sz="3000">
          <a:solidFill>
            <a:srgbClr val="203C6A"/>
          </a:solidFill>
          <a:latin typeface="Arial" pitchFamily="34" charset="0"/>
          <a:ea typeface="+mn-ea"/>
          <a:cs typeface="Arial" pitchFamily="34" charset="0"/>
        </a:defRPr>
      </a:lvl1pPr>
      <a:lvl2pPr marL="1198563" indent="-449263" algn="l" rtl="0" eaLnBrk="1" fontAlgn="base" hangingPunct="1">
        <a:spcBef>
          <a:spcPct val="20000"/>
        </a:spcBef>
        <a:spcAft>
          <a:spcPct val="0"/>
        </a:spcAft>
        <a:buFont typeface="+mj-lt"/>
        <a:buAutoNum type="alphaLcPeriod"/>
        <a:defRPr sz="2400">
          <a:solidFill>
            <a:srgbClr val="203C6A"/>
          </a:solidFill>
          <a:latin typeface="Arial" pitchFamily="34" charset="0"/>
          <a:cs typeface="Arial" pitchFamily="34" charset="0"/>
        </a:defRPr>
      </a:lvl2pPr>
      <a:lvl3pPr marL="1603375" indent="-344488" algn="l" rtl="0" eaLnBrk="1" fontAlgn="base" hangingPunct="1">
        <a:spcBef>
          <a:spcPct val="20000"/>
        </a:spcBef>
        <a:spcAft>
          <a:spcPct val="0"/>
        </a:spcAft>
        <a:buFont typeface="+mj-lt"/>
        <a:buAutoNum type="romanLcPeriod"/>
        <a:defRPr sz="2000">
          <a:solidFill>
            <a:srgbClr val="203C6A"/>
          </a:solidFill>
          <a:latin typeface="Arial" pitchFamily="34" charset="0"/>
          <a:cs typeface="Arial" pitchFamily="34" charset="0"/>
        </a:defRPr>
      </a:lvl3pPr>
      <a:lvl4pPr marL="2054225" indent="-396875" algn="l" defTabSz="793750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rgbClr val="203C6A"/>
          </a:solidFill>
          <a:latin typeface="Arial" pitchFamily="34" charset="0"/>
          <a:cs typeface="Arial" pitchFamily="34" charset="0"/>
        </a:defRPr>
      </a:lvl4pPr>
      <a:lvl5pPr marL="2400300" indent="-346075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03C6A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1B32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1B32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1B32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1B32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anemorris.com/" TargetMode="External"/><Relationship Id="rId2" Type="http://schemas.openxmlformats.org/officeDocument/2006/relationships/hyperlink" Target="mailto:DNFeldman@DuaneMorris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Private Company</a:t>
            </a:r>
            <a:br>
              <a:rPr lang="en-US" sz="3600" dirty="0" smtClean="0"/>
            </a:br>
            <a:r>
              <a:rPr lang="en-US" sz="3600" dirty="0" smtClean="0"/>
              <a:t>Financing and Going Public Options</a:t>
            </a:r>
            <a:br>
              <a:rPr lang="en-US" sz="3600" dirty="0" smtClean="0"/>
            </a:br>
            <a:r>
              <a:rPr lang="en-US" sz="3600" dirty="0" smtClean="0"/>
              <a:t>Following JOBS Act</a:t>
            </a:r>
            <a:endParaRPr lang="en-US" sz="3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Alzheimer's </a:t>
            </a:r>
            <a:r>
              <a:rPr lang="en-US" dirty="0"/>
              <a:t>Association Business </a:t>
            </a:r>
            <a:r>
              <a:rPr lang="en-US" dirty="0" smtClean="0"/>
              <a:t>Consortium</a:t>
            </a:r>
          </a:p>
          <a:p>
            <a:r>
              <a:rPr lang="en-US" dirty="0" smtClean="0"/>
              <a:t>April 4, 2017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611779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203C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DMA/3364237.1</a:t>
            </a:r>
            <a:endParaRPr lang="en-US" sz="1000" dirty="0">
              <a:solidFill>
                <a:srgbClr val="203C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 smtClean="0"/>
              <a:t>Angels/Friends &amp; Family</a:t>
            </a:r>
          </a:p>
          <a:p>
            <a:r>
              <a:rPr lang="en-ZW" dirty="0" smtClean="0"/>
              <a:t>Venture Capital</a:t>
            </a:r>
          </a:p>
          <a:p>
            <a:r>
              <a:rPr lang="en-ZW" dirty="0" smtClean="0"/>
              <a:t>Regulation D</a:t>
            </a:r>
          </a:p>
          <a:p>
            <a:pPr lvl="1"/>
            <a:r>
              <a:rPr lang="en-ZW" dirty="0" smtClean="0"/>
              <a:t>Rule 506</a:t>
            </a:r>
          </a:p>
          <a:p>
            <a:pPr lvl="1"/>
            <a:r>
              <a:rPr lang="en-ZW" dirty="0" smtClean="0"/>
              <a:t>Rule 504</a:t>
            </a:r>
          </a:p>
          <a:p>
            <a:r>
              <a:rPr lang="en-ZW" dirty="0" smtClean="0"/>
              <a:t>Regulation A+ IPO</a:t>
            </a:r>
          </a:p>
          <a:p>
            <a:endParaRPr lang="en-ZW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60DF-03DD-4285-AC25-A65B7A03FF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1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Angels/Friends and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Angel associations – “sharks”</a:t>
            </a:r>
          </a:p>
          <a:p>
            <a:r>
              <a:rPr lang="en-US" dirty="0" smtClean="0"/>
              <a:t>Friends and family “presold”</a:t>
            </a:r>
          </a:p>
          <a:p>
            <a:r>
              <a:rPr lang="en-US" dirty="0" smtClean="0"/>
              <a:t>May be more favorable valuation</a:t>
            </a:r>
          </a:p>
          <a:p>
            <a:r>
              <a:rPr lang="en-US" dirty="0" smtClean="0"/>
              <a:t>Fewer collars and restrictions than </a:t>
            </a:r>
            <a:r>
              <a:rPr lang="en-US" dirty="0" err="1" smtClean="0"/>
              <a:t>vc</a:t>
            </a:r>
            <a:endParaRPr lang="en-US" dirty="0" smtClean="0"/>
          </a:p>
          <a:p>
            <a:r>
              <a:rPr lang="en-US" dirty="0" smtClean="0"/>
              <a:t>Only one round of financing likely</a:t>
            </a:r>
          </a:p>
          <a:p>
            <a:r>
              <a:rPr lang="en-US" dirty="0" smtClean="0"/>
              <a:t>Not likely much business advice</a:t>
            </a:r>
          </a:p>
          <a:p>
            <a:r>
              <a:rPr lang="en-US" dirty="0" smtClean="0"/>
              <a:t>Common post-seed 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60DF-03DD-4285-AC25-A65B7A03FF2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Venture Capital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Professional investors – offer business guidance and board assistance</a:t>
            </a:r>
          </a:p>
          <a:p>
            <a:r>
              <a:rPr lang="en-US" dirty="0" smtClean="0"/>
              <a:t>Multiple rounds possible</a:t>
            </a:r>
          </a:p>
          <a:p>
            <a:r>
              <a:rPr lang="en-US" dirty="0" smtClean="0"/>
              <a:t>Significant veto powers and restrictions on management</a:t>
            </a:r>
          </a:p>
          <a:p>
            <a:r>
              <a:rPr lang="en-US" dirty="0" smtClean="0"/>
              <a:t>Potential control over termination of founders</a:t>
            </a:r>
          </a:p>
          <a:p>
            <a:r>
              <a:rPr lang="en-US" dirty="0" smtClean="0"/>
              <a:t>Liquidation preferences create potential conflicts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60DF-03DD-4285-AC25-A65B7A03FF2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Regulation D – Rule 506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With or without placement agent – can be better valuation and more control than </a:t>
            </a:r>
            <a:r>
              <a:rPr lang="en-US" sz="2400" dirty="0" err="1" smtClean="0"/>
              <a:t>vc</a:t>
            </a:r>
            <a:endParaRPr lang="en-US" sz="2400" dirty="0" smtClean="0"/>
          </a:p>
          <a:p>
            <a:r>
              <a:rPr lang="en-US" sz="2400" dirty="0" smtClean="0"/>
              <a:t>Unlimited amount to be raised without SEC or state registration</a:t>
            </a:r>
          </a:p>
          <a:p>
            <a:r>
              <a:rPr lang="en-US" sz="2400" dirty="0" smtClean="0"/>
              <a:t>Rule 506(b)</a:t>
            </a:r>
          </a:p>
          <a:p>
            <a:pPr lvl="1"/>
            <a:r>
              <a:rPr lang="en-US" sz="1600" dirty="0" smtClean="0"/>
              <a:t>Accredited plus up to 35 </a:t>
            </a:r>
            <a:r>
              <a:rPr lang="en-US" sz="1600" dirty="0" err="1" smtClean="0"/>
              <a:t>unaccrediteds</a:t>
            </a:r>
            <a:endParaRPr lang="en-US" sz="1600" dirty="0" smtClean="0"/>
          </a:p>
          <a:p>
            <a:pPr lvl="1"/>
            <a:r>
              <a:rPr lang="en-US" sz="1600" dirty="0" smtClean="0"/>
              <a:t>No information requirement unless </a:t>
            </a:r>
            <a:r>
              <a:rPr lang="en-US" sz="1600" dirty="0" err="1" smtClean="0"/>
              <a:t>unaccrediteds</a:t>
            </a:r>
            <a:endParaRPr lang="en-US" sz="1600" dirty="0" smtClean="0"/>
          </a:p>
          <a:p>
            <a:pPr lvl="1"/>
            <a:r>
              <a:rPr lang="en-US" sz="1600" dirty="0" smtClean="0"/>
              <a:t>No general solicitation or advertising</a:t>
            </a:r>
          </a:p>
          <a:p>
            <a:r>
              <a:rPr lang="en-US" sz="2400" dirty="0"/>
              <a:t>Rule 506(c</a:t>
            </a:r>
            <a:r>
              <a:rPr lang="en-US" sz="2400" dirty="0" smtClean="0"/>
              <a:t>) - new in JOBS Act</a:t>
            </a:r>
            <a:endParaRPr lang="en-US" sz="2400" dirty="0"/>
          </a:p>
          <a:p>
            <a:pPr lvl="1"/>
            <a:r>
              <a:rPr lang="en-US" sz="1600" dirty="0"/>
              <a:t>Accredited only with 3</a:t>
            </a:r>
            <a:r>
              <a:rPr lang="en-US" sz="1600" baseline="30000" dirty="0"/>
              <a:t>rd</a:t>
            </a:r>
            <a:r>
              <a:rPr lang="en-US" sz="1600" dirty="0"/>
              <a:t> party verification</a:t>
            </a:r>
          </a:p>
          <a:p>
            <a:pPr lvl="1"/>
            <a:r>
              <a:rPr lang="en-US" sz="1600" dirty="0"/>
              <a:t>No information requirement</a:t>
            </a:r>
          </a:p>
          <a:p>
            <a:pPr lvl="1"/>
            <a:r>
              <a:rPr lang="en-US" sz="1600" dirty="0"/>
              <a:t>Advertising and </a:t>
            </a:r>
            <a:r>
              <a:rPr lang="en-US" sz="1600" dirty="0" smtClean="0"/>
              <a:t>online crowdfunding </a:t>
            </a:r>
            <a:r>
              <a:rPr lang="en-US" sz="1600" dirty="0"/>
              <a:t>promotion permitted</a:t>
            </a:r>
          </a:p>
          <a:p>
            <a:pPr marL="511175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60DF-03DD-4285-AC25-A65B7A03FF2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Regulation D – Rule 504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SEC just increased from $1 to $5 million</a:t>
            </a:r>
          </a:p>
          <a:p>
            <a:r>
              <a:rPr lang="en-US" sz="3200" dirty="0" smtClean="0"/>
              <a:t>Unlimited accredited or unaccredited</a:t>
            </a:r>
          </a:p>
          <a:p>
            <a:r>
              <a:rPr lang="en-US" sz="3200" dirty="0" smtClean="0"/>
              <a:t>No information requirement</a:t>
            </a:r>
          </a:p>
          <a:p>
            <a:r>
              <a:rPr lang="en-US" sz="3200" dirty="0" smtClean="0"/>
              <a:t>No SEC review, may be exempt from state review, but some states require</a:t>
            </a:r>
          </a:p>
          <a:p>
            <a:r>
              <a:rPr lang="en-US" sz="3200" dirty="0" smtClean="0"/>
              <a:t>Can trade the stock post-offering in the OTC</a:t>
            </a:r>
          </a:p>
          <a:p>
            <a:r>
              <a:rPr lang="en-US" sz="3200" dirty="0" smtClean="0"/>
              <a:t>Few experts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60DF-03DD-4285-AC25-A65B7A03FF2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6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Regulation A+ – SEC Front Door Reopens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Two tiers:  Tier I up to $20 million and Tier II anything up to $50 million in 12 months</a:t>
            </a:r>
          </a:p>
          <a:p>
            <a:r>
              <a:rPr lang="en-ZW" sz="3200" dirty="0" smtClean="0"/>
              <a:t>Test the waters with any investor- crowdfund/social media marketing</a:t>
            </a:r>
          </a:p>
          <a:p>
            <a:r>
              <a:rPr lang="en-ZW" sz="3200" dirty="0" smtClean="0"/>
              <a:t>Expedited SEC review- average 74 days</a:t>
            </a:r>
          </a:p>
          <a:p>
            <a:r>
              <a:rPr lang="en-ZW" sz="3200" dirty="0" smtClean="0"/>
              <a:t>Confidential filing</a:t>
            </a:r>
          </a:p>
          <a:p>
            <a:r>
              <a:rPr lang="en-ZW" sz="3200" dirty="0" smtClean="0"/>
              <a:t>State blue sky pre-empted OTC for Tier II</a:t>
            </a:r>
          </a:p>
          <a:p>
            <a:r>
              <a:rPr lang="en-ZW" sz="3200" dirty="0" smtClean="0"/>
              <a:t>Option for “light” or full reporting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60DF-03DD-4285-AC25-A65B7A03FF2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Regulation A+ </a:t>
            </a:r>
            <a:r>
              <a:rPr lang="en-US" sz="20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sz="2800" dirty="0"/>
              <a:t>US or Canada only</a:t>
            </a:r>
          </a:p>
          <a:p>
            <a:r>
              <a:rPr lang="en-ZW" sz="2800" dirty="0"/>
              <a:t>Some underwritten, some </a:t>
            </a:r>
            <a:r>
              <a:rPr lang="en-ZW" sz="2800" dirty="0" smtClean="0"/>
              <a:t>exchanges</a:t>
            </a:r>
            <a:endParaRPr lang="en-US" sz="2800" dirty="0"/>
          </a:p>
          <a:p>
            <a:r>
              <a:rPr lang="en-ZW" sz="2800" dirty="0" smtClean="0"/>
              <a:t>Massachusetts </a:t>
            </a:r>
            <a:r>
              <a:rPr lang="en-ZW" sz="2800" dirty="0"/>
              <a:t>and Montana </a:t>
            </a:r>
            <a:r>
              <a:rPr lang="en-ZW" sz="2800" dirty="0" smtClean="0"/>
              <a:t>lawsuit dismissed April 2016</a:t>
            </a:r>
            <a:endParaRPr lang="en-ZW" sz="2800" dirty="0"/>
          </a:p>
          <a:p>
            <a:r>
              <a:rPr lang="en-US" sz="2800" dirty="0" smtClean="0"/>
              <a:t>No more than 10% of income or net worth can be invested for </a:t>
            </a:r>
            <a:r>
              <a:rPr lang="en-US" sz="2800" dirty="0" err="1" smtClean="0"/>
              <a:t>nonaccredited</a:t>
            </a:r>
            <a:r>
              <a:rPr lang="en-US" sz="2800" dirty="0" smtClean="0"/>
              <a:t> individuals if OTC</a:t>
            </a:r>
          </a:p>
          <a:p>
            <a:r>
              <a:rPr lang="en-US" sz="2800" dirty="0" smtClean="0"/>
              <a:t>Alternative to reverse mergers and self-filings</a:t>
            </a:r>
            <a:endParaRPr lang="en-ZW" sz="2800" dirty="0" smtClean="0"/>
          </a:p>
          <a:p>
            <a:r>
              <a:rPr lang="en-ZW" sz="2800" b="1" dirty="0" smtClean="0"/>
              <a:t>30 deals completed raising $280 million</a:t>
            </a: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60DF-03DD-4285-AC25-A65B7A03FF2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David Feldman</a:t>
            </a:r>
            <a:br>
              <a:rPr lang="en-US" sz="2800" dirty="0" smtClean="0"/>
            </a:br>
            <a:r>
              <a:rPr lang="en-US" sz="2800" dirty="0" smtClean="0"/>
              <a:t>Partner</a:t>
            </a:r>
            <a:br>
              <a:rPr lang="en-US" sz="2800" dirty="0" smtClean="0"/>
            </a:br>
            <a:r>
              <a:rPr lang="en-US" sz="2800" dirty="0" smtClean="0"/>
              <a:t>Duane Morris LLP</a:t>
            </a:r>
          </a:p>
          <a:p>
            <a:pPr marL="0" indent="0" algn="ctr">
              <a:buNone/>
            </a:pPr>
            <a:r>
              <a:rPr lang="en-US" sz="2800" dirty="0" smtClean="0"/>
              <a:t>212.692.1036</a:t>
            </a:r>
            <a:br>
              <a:rPr lang="en-US" sz="2800" dirty="0" smtClean="0"/>
            </a:br>
            <a:r>
              <a:rPr lang="en-US" sz="2800" dirty="0" smtClean="0">
                <a:hlinkClick r:id="rId2"/>
              </a:rPr>
              <a:t>DNFeldman@DuaneMorris.com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smtClean="0">
                <a:hlinkClick r:id="rId3"/>
              </a:rPr>
              <a:t>www.duanemorris.com</a:t>
            </a:r>
            <a:endParaRPr lang="en-US" sz="2800" smtClean="0"/>
          </a:p>
          <a:p>
            <a:pPr marL="0" indent="0" algn="ctr">
              <a:buNone/>
            </a:pPr>
            <a:endParaRPr lang="en-US" sz="2800" smtClean="0"/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60DF-03DD-4285-AC25-A65B7A03FF2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60103"/>
      </p:ext>
    </p:extLst>
  </p:cSld>
  <p:clrMapOvr>
    <a:masterClrMapping/>
  </p:clrMapOvr>
</p:sld>
</file>

<file path=ppt/theme/theme1.xml><?xml version="1.0" encoding="utf-8"?>
<a:theme xmlns:a="http://schemas.openxmlformats.org/drawingml/2006/main" name="Duane Morris PPT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dobe Heiti Std R"/>
        <a:ea typeface=""/>
        <a:cs typeface=""/>
      </a:majorFont>
      <a:minorFont>
        <a:latin typeface="Adobe Heiti Std 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umbering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dobe Heiti Std R"/>
        <a:ea typeface=""/>
        <a:cs typeface=""/>
      </a:majorFont>
      <a:minorFont>
        <a:latin typeface="Adobe Heiti Std 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Duane_Morris</Template>
  <TotalTime>1</TotalTime>
  <Words>347</Words>
  <Application>Microsoft Office PowerPoint</Application>
  <PresentationFormat>On-screen Show (4:3)</PresentationFormat>
  <Paragraphs>71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Duane Morris PPT Template</vt:lpstr>
      <vt:lpstr>Numbering Design</vt:lpstr>
      <vt:lpstr>Private Company Financing and Going Public Options Following JOBS Act</vt:lpstr>
      <vt:lpstr>Topics</vt:lpstr>
      <vt:lpstr>Angels/Friends and Family</vt:lpstr>
      <vt:lpstr>Venture Capital</vt:lpstr>
      <vt:lpstr>Regulation D – Rule 506</vt:lpstr>
      <vt:lpstr>Regulation D – Rule 504</vt:lpstr>
      <vt:lpstr>Regulation A+ – SEC Front Door Reopens</vt:lpstr>
      <vt:lpstr>Regulation A+ (continued)</vt:lpstr>
      <vt:lpstr>Questions?</vt:lpstr>
    </vt:vector>
  </TitlesOfParts>
  <Company>Richardson Patel, LLP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Securities Law Issues for Small Business</dc:title>
  <dc:creator>Administrator</dc:creator>
  <cp:lastModifiedBy>James Hendrix</cp:lastModifiedBy>
  <cp:revision>66</cp:revision>
  <cp:lastPrinted>2015-10-01T17:25:23Z</cp:lastPrinted>
  <dcterms:created xsi:type="dcterms:W3CDTF">2011-04-07T19:56:29Z</dcterms:created>
  <dcterms:modified xsi:type="dcterms:W3CDTF">2017-04-02T20:51:11Z</dcterms:modified>
</cp:coreProperties>
</file>