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"/>
  </p:notesMasterIdLst>
  <p:sldIdLst>
    <p:sldId id="256" r:id="rId2"/>
    <p:sldId id="307" r:id="rId3"/>
    <p:sldId id="272" r:id="rId4"/>
    <p:sldId id="334" r:id="rId5"/>
    <p:sldId id="332" r:id="rId6"/>
    <p:sldId id="316" r:id="rId7"/>
    <p:sldId id="322" r:id="rId8"/>
    <p:sldId id="333" r:id="rId9"/>
    <p:sldId id="33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4A718-718E-431A-B556-72CAA94740D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BCEA9-E139-4A8A-88F9-CF49D310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66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54F8D-F5B2-4200-8769-241376503F3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97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54F8D-F5B2-4200-8769-241376503F3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08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54F8D-F5B2-4200-8769-241376503F3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758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C1E915-C8CA-4E5F-86A8-577B64203B1B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26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AC0794-B79F-400D-8B63-00F5EC2A175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86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AC0794-B79F-400D-8B63-00F5EC2A175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584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667579-5B40-4BD8-A42B-DB4B3739612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95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 sz="2800"/>
            </a:lvl1pPr>
            <a:lvl2pPr>
              <a:spcBef>
                <a:spcPts val="1200"/>
              </a:spcBef>
              <a:defRPr sz="2400"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0673E-D3BF-4CFA-A211-A6352EF224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46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F41A-507B-4D7D-98C4-723890B60A2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A221-AF71-470F-A264-2426C3BE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F41A-507B-4D7D-98C4-723890B60A2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A221-AF71-470F-A264-2426C3BE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8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5123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/>
              <a:ahLst/>
              <a:cxnLst>
                <a:cxn ang="0">
                  <a:pos x="0" y="3159"/>
                </a:cxn>
                <a:cxn ang="0">
                  <a:pos x="5184" y="3159"/>
                </a:cxn>
                <a:cxn ang="0">
                  <a:pos x="5184" y="0"/>
                </a:cxn>
                <a:cxn ang="0">
                  <a:pos x="0" y="0"/>
                </a:cxn>
                <a:cxn ang="0">
                  <a:pos x="0" y="3159"/>
                </a:cxn>
                <a:cxn ang="0">
                  <a:pos x="0" y="3159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56" y="3159"/>
                </a:cxn>
                <a:cxn ang="0">
                  <a:pos x="55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2057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5126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132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133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251" y="0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134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513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fld id="{6E8B0862-934D-4CE3-995D-0A41F82D978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106297" y="6520191"/>
            <a:ext cx="7848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/>
              <a:t>Copyright 2017 Suzanne Hendrix, Pentara Corporation.  Use with reference “Ask the Expert” Session Jun 29, 2017.</a:t>
            </a:r>
          </a:p>
        </p:txBody>
      </p:sp>
    </p:spTree>
    <p:extLst>
      <p:ext uri="{BB962C8B-B14F-4D97-AF65-F5344CB8AC3E}">
        <p14:creationId xmlns:p14="http://schemas.microsoft.com/office/powerpoint/2010/main" val="370797689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146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293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586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1313" indent="-341313" algn="l" rtl="0" eaLnBrk="0" fontAlgn="base" hangingPunct="0">
        <a:spcBef>
          <a:spcPts val="12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306" indent="-22857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453" indent="-22857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8599" indent="-22857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5746" indent="-22857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851025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Statistical Issues in Alzheimer’s Disease Study Design and Analysis – Why Do Nearly All AD Trials “Fail”?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9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June 29, 2017</a:t>
            </a:r>
          </a:p>
          <a:p>
            <a:r>
              <a:rPr lang="en-US" dirty="0"/>
              <a:t>Suzanne Hendrix, PhD</a:t>
            </a:r>
          </a:p>
          <a:p>
            <a:r>
              <a:rPr lang="en-US" dirty="0"/>
              <a:t>Pentara Corp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791200"/>
            <a:ext cx="7281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Disclosure: President and CEO of Pentara Corporation through which I am a </a:t>
            </a:r>
          </a:p>
          <a:p>
            <a:r>
              <a:rPr lang="en-US" dirty="0">
                <a:solidFill>
                  <a:schemeClr val="bg1"/>
                </a:solidFill>
              </a:rPr>
              <a:t>paid consultant for several public, private and non-profit organizations .</a:t>
            </a:r>
          </a:p>
        </p:txBody>
      </p:sp>
    </p:spTree>
    <p:extLst>
      <p:ext uri="{BB962C8B-B14F-4D97-AF65-F5344CB8AC3E}">
        <p14:creationId xmlns:p14="http://schemas.microsoft.com/office/powerpoint/2010/main" val="1717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7772400" cy="4267200"/>
          </a:xfrm>
        </p:spPr>
        <p:txBody>
          <a:bodyPr/>
          <a:lstStyle/>
          <a:p>
            <a:pPr marL="590482" indent="-533337" eaLnBrk="1" hangingPunct="1">
              <a:defRPr/>
            </a:pPr>
            <a:r>
              <a:rPr lang="en-US" dirty="0"/>
              <a:t>Alzheimer’s disease is initially diverse and later homogeneous – everyone progresses  similarly starting in mild disease</a:t>
            </a:r>
          </a:p>
          <a:p>
            <a:pPr marL="590482" indent="-533337" eaLnBrk="1" hangingPunct="1">
              <a:defRPr/>
            </a:pPr>
            <a:r>
              <a:rPr lang="en-US" dirty="0"/>
              <a:t>Disease modifying treatments may only work in the heterogeneous stages (early)</a:t>
            </a:r>
          </a:p>
          <a:p>
            <a:pPr marL="990532" lvl="1" indent="-533337" eaLnBrk="1" hangingPunct="1">
              <a:defRPr/>
            </a:pPr>
            <a:r>
              <a:rPr lang="en-US" dirty="0"/>
              <a:t>Effects are expected to slow disease not improve</a:t>
            </a:r>
          </a:p>
          <a:p>
            <a:pPr marL="990532" lvl="1" indent="-533337" eaLnBrk="1" hangingPunct="1">
              <a:defRPr/>
            </a:pPr>
            <a:r>
              <a:rPr lang="en-US" dirty="0"/>
              <a:t>Effects may differ within subgroups</a:t>
            </a:r>
          </a:p>
          <a:p>
            <a:pPr marL="590482" indent="-533337" eaLnBrk="1" hangingPunct="1">
              <a:defRPr/>
            </a:pPr>
            <a:r>
              <a:rPr lang="en-US" dirty="0"/>
              <a:t>Combined treatments may be needed</a:t>
            </a:r>
          </a:p>
          <a:p>
            <a:pPr marL="990485" lvl="1" indent="-533337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6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841" t="11502" r="13373" b="8203"/>
          <a:stretch/>
        </p:blipFill>
        <p:spPr>
          <a:xfrm>
            <a:off x="1066800" y="990600"/>
            <a:ext cx="746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3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How Do We Increase the Chance of Success?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7924800" cy="4267200"/>
          </a:xfrm>
        </p:spPr>
        <p:txBody>
          <a:bodyPr/>
          <a:lstStyle/>
          <a:p>
            <a:pPr marL="609528" indent="-609528" eaLnBrk="1" hangingPunct="1">
              <a:defRPr/>
            </a:pPr>
            <a:r>
              <a:rPr lang="en-US" dirty="0"/>
              <a:t>Reduce Variability in Data Collected</a:t>
            </a:r>
          </a:p>
          <a:p>
            <a:pPr marL="1009578" lvl="1" indent="-609528" eaLnBrk="1" hangingPunct="1">
              <a:defRPr/>
            </a:pPr>
            <a:r>
              <a:rPr lang="en-US" dirty="0"/>
              <a:t>Select a homogeneous population</a:t>
            </a:r>
          </a:p>
          <a:p>
            <a:pPr marL="1009578" lvl="1" indent="-609528" eaLnBrk="1" hangingPunct="1">
              <a:defRPr/>
            </a:pPr>
            <a:r>
              <a:rPr lang="en-US" dirty="0"/>
              <a:t>Ensure good site training</a:t>
            </a:r>
          </a:p>
          <a:p>
            <a:pPr marL="1009578" lvl="1" indent="-609528" eaLnBrk="1" hangingPunct="1">
              <a:defRPr/>
            </a:pPr>
            <a:r>
              <a:rPr lang="en-US" dirty="0"/>
              <a:t>Use outcomes optimized for the population</a:t>
            </a:r>
          </a:p>
          <a:p>
            <a:pPr marL="1009578" lvl="1" indent="-609528" eaLnBrk="1" hangingPunct="1">
              <a:defRPr/>
            </a:pPr>
            <a:r>
              <a:rPr lang="en-US" dirty="0"/>
              <a:t>Minimize dropout</a:t>
            </a:r>
          </a:p>
          <a:p>
            <a:pPr marL="609528" indent="-609528" eaLnBrk="1" hangingPunct="1">
              <a:defRPr/>
            </a:pPr>
            <a:r>
              <a:rPr lang="en-US" dirty="0"/>
              <a:t>Reduce Variability in Data Analyzed</a:t>
            </a:r>
          </a:p>
          <a:p>
            <a:pPr marL="1009578" lvl="1" indent="-609528" eaLnBrk="1" hangingPunct="1">
              <a:defRPr/>
            </a:pPr>
            <a:r>
              <a:rPr lang="en-US" dirty="0"/>
              <a:t>Clean data quickly to identify site problems</a:t>
            </a:r>
          </a:p>
          <a:p>
            <a:pPr marL="1009578" lvl="1" indent="-609528" eaLnBrk="1" hangingPunct="1">
              <a:defRPr/>
            </a:pPr>
            <a:r>
              <a:rPr lang="en-US" dirty="0"/>
              <a:t>Correct data issues but don’t “smooth out” treatment effects</a:t>
            </a:r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3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How Do We Increase the Chance of Success?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7924800" cy="4267200"/>
          </a:xfrm>
        </p:spPr>
        <p:txBody>
          <a:bodyPr/>
          <a:lstStyle/>
          <a:p>
            <a:pPr marL="609528" indent="-609528" eaLnBrk="1" hangingPunct="1">
              <a:defRPr/>
            </a:pPr>
            <a:r>
              <a:rPr lang="en-US" dirty="0"/>
              <a:t>Reduce Variability through Analyses</a:t>
            </a:r>
          </a:p>
          <a:p>
            <a:pPr marL="1009531" lvl="1" indent="-609528" eaLnBrk="1" hangingPunct="1">
              <a:defRPr/>
            </a:pPr>
            <a:r>
              <a:rPr lang="en-US" dirty="0"/>
              <a:t>Make reasonable assumptions </a:t>
            </a:r>
          </a:p>
          <a:p>
            <a:pPr marL="1009531" lvl="1" indent="-609528" eaLnBrk="1" hangingPunct="1">
              <a:defRPr/>
            </a:pPr>
            <a:r>
              <a:rPr lang="en-US" dirty="0"/>
              <a:t>Use covariates and covariate by treatment interactions</a:t>
            </a:r>
          </a:p>
          <a:p>
            <a:pPr marL="1009531" lvl="1" indent="-609528" eaLnBrk="1" hangingPunct="1">
              <a:defRPr/>
            </a:pPr>
            <a:r>
              <a:rPr lang="en-US" dirty="0"/>
              <a:t>Model correctly</a:t>
            </a:r>
          </a:p>
          <a:p>
            <a:pPr marL="1009531" lvl="1" indent="-609528" eaLnBrk="1" hangingPunct="1">
              <a:defRPr/>
            </a:pPr>
            <a:r>
              <a:rPr lang="en-US" dirty="0"/>
              <a:t>Run simulations ahead of time or in parallel to optimize analysis methods</a:t>
            </a:r>
          </a:p>
        </p:txBody>
      </p:sp>
    </p:spTree>
    <p:extLst>
      <p:ext uri="{BB962C8B-B14F-4D97-AF65-F5344CB8AC3E}">
        <p14:creationId xmlns:p14="http://schemas.microsoft.com/office/powerpoint/2010/main" val="283661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Adjustment for Covariate</a:t>
            </a:r>
          </a:p>
        </p:txBody>
      </p:sp>
      <p:pic>
        <p:nvPicPr>
          <p:cNvPr id="1031" name="Picture 7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6629400" cy="546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8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Powering Early Phase Studies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ffectLst/>
              </a:rPr>
              <a:t>Companies often can’t afford to power a study such that any meaningful difference will result in success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ffectLst/>
              </a:rPr>
              <a:t>Most phase 2 studies measure efficacy but aren’t big enough to definitively fail (provide proof of no effect)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ffectLst/>
              </a:rPr>
              <a:t>Combined evidence across multiple endpoints can substantiate efficacy claims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ffectLst/>
              </a:rPr>
              <a:t>Need formal process for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ffectLst/>
              </a:rPr>
              <a:t>Combining p-values across endpoints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035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Understand Effect Sizes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ffectLst/>
              </a:rPr>
              <a:t>Absolute difference (usually reported) – not comparable across outcomes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ffectLst/>
              </a:rPr>
              <a:t>Standardized Effect Sizes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ffectLst/>
              </a:rPr>
              <a:t>Cohen’s D (often used) – good for small proof of concept studies or short studies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ffectLst/>
              </a:rPr>
              <a:t>% Placebo decline - need to have decline in placebo group - often used for longer studies of disease modifying treatments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972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Summary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528" indent="-609528" eaLnBrk="1" hangingPunct="1">
              <a:defRPr/>
            </a:pPr>
            <a:r>
              <a:rPr lang="en-US" dirty="0"/>
              <a:t>Study Population – more homogeneous (or heterogeneous, but in known ways)</a:t>
            </a:r>
          </a:p>
          <a:p>
            <a:pPr marL="609528" indent="-609528" eaLnBrk="1" hangingPunct="1">
              <a:defRPr/>
            </a:pPr>
            <a:r>
              <a:rPr lang="en-US" dirty="0"/>
              <a:t>Reduce variability of study</a:t>
            </a:r>
          </a:p>
          <a:p>
            <a:pPr marL="609528" indent="-609528" eaLnBrk="1" hangingPunct="1">
              <a:defRPr/>
            </a:pPr>
            <a:r>
              <a:rPr lang="en-US" dirty="0"/>
              <a:t>Covariates can help – time by covariate interactions </a:t>
            </a:r>
          </a:p>
          <a:p>
            <a:pPr marL="609528" indent="-609528" eaLnBrk="1" hangingPunct="1">
              <a:defRPr/>
            </a:pPr>
            <a:r>
              <a:rPr lang="en-US" dirty="0"/>
              <a:t>Simulations helpful</a:t>
            </a:r>
          </a:p>
          <a:p>
            <a:pPr marL="609528" indent="-609528" eaLnBrk="1" hangingPunct="1">
              <a:defRPr/>
            </a:pPr>
            <a:r>
              <a:rPr lang="en-US" dirty="0"/>
              <a:t>Measuring “the disease” in all stages</a:t>
            </a:r>
          </a:p>
        </p:txBody>
      </p:sp>
    </p:spTree>
    <p:extLst>
      <p:ext uri="{BB962C8B-B14F-4D97-AF65-F5344CB8AC3E}">
        <p14:creationId xmlns:p14="http://schemas.microsoft.com/office/powerpoint/2010/main" val="21009422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6040</TotalTime>
  <Words>352</Words>
  <Application>Microsoft Office PowerPoint</Application>
  <PresentationFormat>On-screen Show (4:3)</PresentationFormat>
  <Paragraphs>52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Theme1shimmer</vt:lpstr>
      <vt:lpstr>Statistical Issues in Alzheimer’s Disease Study Design and Analysis – Why Do Nearly All AD Trials “Fail”?</vt:lpstr>
      <vt:lpstr>Introduction</vt:lpstr>
      <vt:lpstr>PowerPoint Presentation</vt:lpstr>
      <vt:lpstr>How Do We Increase the Chance of Success?</vt:lpstr>
      <vt:lpstr>How Do We Increase the Chance of Success?</vt:lpstr>
      <vt:lpstr>Adjustment for Covariate</vt:lpstr>
      <vt:lpstr>Powering Early Phase Studies</vt:lpstr>
      <vt:lpstr>Understand Effect Sizes</vt:lpstr>
      <vt:lpstr>Summary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Suzanne Hendrix</dc:creator>
  <cp:lastModifiedBy>James Hendrix</cp:lastModifiedBy>
  <cp:revision>97</cp:revision>
  <dcterms:created xsi:type="dcterms:W3CDTF">2013-11-15T09:48:20Z</dcterms:created>
  <dcterms:modified xsi:type="dcterms:W3CDTF">2017-06-29T12:57:46Z</dcterms:modified>
</cp:coreProperties>
</file>