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23" r:id="rId2"/>
    <p:sldId id="324" r:id="rId3"/>
    <p:sldId id="325" r:id="rId4"/>
    <p:sldId id="326" r:id="rId5"/>
    <p:sldId id="327" r:id="rId6"/>
    <p:sldId id="363" r:id="rId7"/>
    <p:sldId id="364" r:id="rId8"/>
    <p:sldId id="329" r:id="rId9"/>
    <p:sldId id="332" r:id="rId10"/>
    <p:sldId id="328" r:id="rId11"/>
    <p:sldId id="317" r:id="rId12"/>
    <p:sldId id="318" r:id="rId13"/>
    <p:sldId id="319" r:id="rId14"/>
    <p:sldId id="299" r:id="rId15"/>
    <p:sldId id="300" r:id="rId16"/>
    <p:sldId id="314" r:id="rId17"/>
    <p:sldId id="316" r:id="rId18"/>
    <p:sldId id="312" r:id="rId19"/>
    <p:sldId id="334" r:id="rId20"/>
    <p:sldId id="335" r:id="rId21"/>
    <p:sldId id="337" r:id="rId22"/>
    <p:sldId id="339" r:id="rId23"/>
    <p:sldId id="340" r:id="rId24"/>
    <p:sldId id="341" r:id="rId25"/>
    <p:sldId id="342" r:id="rId26"/>
    <p:sldId id="343" r:id="rId27"/>
    <p:sldId id="345" r:id="rId28"/>
    <p:sldId id="362" r:id="rId29"/>
    <p:sldId id="365" r:id="rId30"/>
    <p:sldId id="330" r:id="rId3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8E0000"/>
    <a:srgbClr val="002D6A"/>
    <a:srgbClr val="F1B25D"/>
    <a:srgbClr val="F6CE98"/>
    <a:srgbClr val="FBEBD5"/>
    <a:srgbClr val="F9DFBD"/>
    <a:srgbClr val="FFFFCC"/>
    <a:srgbClr val="002060"/>
    <a:srgbClr val="DFA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1195" autoAdjust="0"/>
    <p:restoredTop sz="94639" autoAdjust="0"/>
  </p:normalViewPr>
  <p:slideViewPr>
    <p:cSldViewPr snapToGrid="0" snapToObjects="1">
      <p:cViewPr>
        <p:scale>
          <a:sx n="125" d="100"/>
          <a:sy n="125" d="100"/>
        </p:scale>
        <p:origin x="-1440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9EBE7-D602-4037-B9F5-ADC628A5BD0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829F013-39FD-41F4-B12C-991627241DBE}">
      <dgm:prSet phldrT="[Text]"/>
      <dgm:spPr/>
      <dgm:t>
        <a:bodyPr/>
        <a:lstStyle/>
        <a:p>
          <a:r>
            <a:rPr lang="en-US" dirty="0" smtClean="0"/>
            <a:t>Preclinical </a:t>
          </a:r>
          <a:endParaRPr lang="en-US" dirty="0"/>
        </a:p>
      </dgm:t>
    </dgm:pt>
    <dgm:pt modelId="{DE011DD5-EB8E-41B6-A9C1-650B0477EF0B}" type="parTrans" cxnId="{F2A65DF5-08AD-4F30-8730-E4358FA8C72D}">
      <dgm:prSet/>
      <dgm:spPr/>
      <dgm:t>
        <a:bodyPr/>
        <a:lstStyle/>
        <a:p>
          <a:endParaRPr lang="en-US"/>
        </a:p>
      </dgm:t>
    </dgm:pt>
    <dgm:pt modelId="{8AFBF50C-5460-49F0-B2D6-F2B5FE56162F}" type="sibTrans" cxnId="{F2A65DF5-08AD-4F30-8730-E4358FA8C72D}">
      <dgm:prSet/>
      <dgm:spPr/>
      <dgm:t>
        <a:bodyPr/>
        <a:lstStyle/>
        <a:p>
          <a:endParaRPr lang="en-US"/>
        </a:p>
      </dgm:t>
    </dgm:pt>
    <dgm:pt modelId="{993D0913-7720-45BA-B80A-675417AD8E22}">
      <dgm:prSet phldrT="[Text]"/>
      <dgm:spPr/>
      <dgm:t>
        <a:bodyPr/>
        <a:lstStyle/>
        <a:p>
          <a:r>
            <a:rPr lang="en-US" dirty="0" smtClean="0"/>
            <a:t>Phase 1</a:t>
          </a:r>
          <a:endParaRPr lang="en-US" dirty="0"/>
        </a:p>
      </dgm:t>
    </dgm:pt>
    <dgm:pt modelId="{C73C784F-EEF8-4DEE-A2D8-0E5FC7DC673D}" type="parTrans" cxnId="{07B0EC98-509A-4EF7-811F-E3CE562FC5C0}">
      <dgm:prSet/>
      <dgm:spPr/>
      <dgm:t>
        <a:bodyPr/>
        <a:lstStyle/>
        <a:p>
          <a:endParaRPr lang="en-US"/>
        </a:p>
      </dgm:t>
    </dgm:pt>
    <dgm:pt modelId="{8489F2C7-2198-40FF-B9AD-47D5F26128AE}" type="sibTrans" cxnId="{07B0EC98-509A-4EF7-811F-E3CE562FC5C0}">
      <dgm:prSet/>
      <dgm:spPr/>
      <dgm:t>
        <a:bodyPr/>
        <a:lstStyle/>
        <a:p>
          <a:endParaRPr lang="en-US"/>
        </a:p>
      </dgm:t>
    </dgm:pt>
    <dgm:pt modelId="{A6DA2224-D0DC-4057-AECF-05F9D775D79A}">
      <dgm:prSet phldrT="[Text]"/>
      <dgm:spPr/>
      <dgm:t>
        <a:bodyPr/>
        <a:lstStyle/>
        <a:p>
          <a:r>
            <a:rPr lang="en-US" dirty="0" smtClean="0"/>
            <a:t>Phase 2</a:t>
          </a:r>
          <a:endParaRPr lang="en-US" dirty="0"/>
        </a:p>
      </dgm:t>
    </dgm:pt>
    <dgm:pt modelId="{7BC1E23A-EC71-4C89-BEB3-3903325173EA}" type="parTrans" cxnId="{1BB84DE6-AD64-48B2-A854-85E874109F80}">
      <dgm:prSet/>
      <dgm:spPr/>
      <dgm:t>
        <a:bodyPr/>
        <a:lstStyle/>
        <a:p>
          <a:endParaRPr lang="en-US"/>
        </a:p>
      </dgm:t>
    </dgm:pt>
    <dgm:pt modelId="{E152A30F-A460-47AA-A983-74826C24C5CF}" type="sibTrans" cxnId="{1BB84DE6-AD64-48B2-A854-85E874109F80}">
      <dgm:prSet/>
      <dgm:spPr/>
      <dgm:t>
        <a:bodyPr/>
        <a:lstStyle/>
        <a:p>
          <a:endParaRPr lang="en-US"/>
        </a:p>
      </dgm:t>
    </dgm:pt>
    <dgm:pt modelId="{E1853E2B-C993-44B6-97E5-3C822DE42202}">
      <dgm:prSet/>
      <dgm:spPr/>
      <dgm:t>
        <a:bodyPr/>
        <a:lstStyle/>
        <a:p>
          <a:r>
            <a:rPr lang="en-US" dirty="0" smtClean="0"/>
            <a:t>Phase 3</a:t>
          </a:r>
          <a:endParaRPr lang="en-US" dirty="0"/>
        </a:p>
      </dgm:t>
    </dgm:pt>
    <dgm:pt modelId="{5EFFB3B5-D8FF-44AD-87AF-1A107753C063}" type="parTrans" cxnId="{EDF0E768-F67B-45D6-8047-8E4C33691592}">
      <dgm:prSet/>
      <dgm:spPr/>
      <dgm:t>
        <a:bodyPr/>
        <a:lstStyle/>
        <a:p>
          <a:endParaRPr lang="en-US"/>
        </a:p>
      </dgm:t>
    </dgm:pt>
    <dgm:pt modelId="{88CFC61D-5A97-439E-8F60-909B9BE26A6C}" type="sibTrans" cxnId="{EDF0E768-F67B-45D6-8047-8E4C33691592}">
      <dgm:prSet/>
      <dgm:spPr/>
      <dgm:t>
        <a:bodyPr/>
        <a:lstStyle/>
        <a:p>
          <a:endParaRPr lang="en-US"/>
        </a:p>
      </dgm:t>
    </dgm:pt>
    <dgm:pt modelId="{C5F14BE1-8831-43BB-B1FC-C5CB6C92E180}">
      <dgm:prSet/>
      <dgm:spPr/>
      <dgm:t>
        <a:bodyPr/>
        <a:lstStyle/>
        <a:p>
          <a:r>
            <a:rPr lang="en-US" dirty="0" smtClean="0"/>
            <a:t>Marketing</a:t>
          </a:r>
          <a:endParaRPr lang="en-US" dirty="0"/>
        </a:p>
      </dgm:t>
    </dgm:pt>
    <dgm:pt modelId="{F3EF2ECB-9D30-4F50-B7E1-2BB93C4485F1}" type="parTrans" cxnId="{507C747F-5F4E-4937-A678-085C18D186A7}">
      <dgm:prSet/>
      <dgm:spPr/>
      <dgm:t>
        <a:bodyPr/>
        <a:lstStyle/>
        <a:p>
          <a:endParaRPr lang="en-US"/>
        </a:p>
      </dgm:t>
    </dgm:pt>
    <dgm:pt modelId="{56FE0192-1E32-428E-B199-36FF798659E0}" type="sibTrans" cxnId="{507C747F-5F4E-4937-A678-085C18D186A7}">
      <dgm:prSet/>
      <dgm:spPr/>
      <dgm:t>
        <a:bodyPr/>
        <a:lstStyle/>
        <a:p>
          <a:endParaRPr lang="en-US"/>
        </a:p>
      </dgm:t>
    </dgm:pt>
    <dgm:pt modelId="{64D1A49A-D6DE-48F7-BFAA-5F83C67FB7EE}" type="pres">
      <dgm:prSet presAssocID="{9649EBE7-D602-4037-B9F5-ADC628A5BD0D}" presName="Name0" presStyleCnt="0">
        <dgm:presLayoutVars>
          <dgm:dir/>
          <dgm:animLvl val="lvl"/>
          <dgm:resizeHandles val="exact"/>
        </dgm:presLayoutVars>
      </dgm:prSet>
      <dgm:spPr/>
    </dgm:pt>
    <dgm:pt modelId="{838BA33A-B7A1-4348-8007-5F955720B576}" type="pres">
      <dgm:prSet presAssocID="{4829F013-39FD-41F4-B12C-991627241DB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4FB9DA-D414-45C5-8E8F-5B0DD15D3471}" type="pres">
      <dgm:prSet presAssocID="{8AFBF50C-5460-49F0-B2D6-F2B5FE56162F}" presName="parTxOnlySpace" presStyleCnt="0"/>
      <dgm:spPr/>
    </dgm:pt>
    <dgm:pt modelId="{CE3786D1-4977-43C8-9A4F-C0910AA039E7}" type="pres">
      <dgm:prSet presAssocID="{993D0913-7720-45BA-B80A-675417AD8E2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901AE-5579-4874-B12B-67C7BD4CD0FA}" type="pres">
      <dgm:prSet presAssocID="{8489F2C7-2198-40FF-B9AD-47D5F26128AE}" presName="parTxOnlySpace" presStyleCnt="0"/>
      <dgm:spPr/>
    </dgm:pt>
    <dgm:pt modelId="{F52D686E-50D2-48F0-A99E-A3D2CF41BB32}" type="pres">
      <dgm:prSet presAssocID="{A6DA2224-D0DC-4057-AECF-05F9D775D79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0300DB-CA68-4987-8C27-7898974081B8}" type="pres">
      <dgm:prSet presAssocID="{E152A30F-A460-47AA-A983-74826C24C5CF}" presName="parTxOnlySpace" presStyleCnt="0"/>
      <dgm:spPr/>
    </dgm:pt>
    <dgm:pt modelId="{D3FC09E0-48F7-4036-BAC0-1BF1F7BA97FF}" type="pres">
      <dgm:prSet presAssocID="{E1853E2B-C993-44B6-97E5-3C822DE42202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FE2B06-CD14-4BDA-B5B8-CCC455F08DEE}" type="pres">
      <dgm:prSet presAssocID="{88CFC61D-5A97-439E-8F60-909B9BE26A6C}" presName="parTxOnlySpace" presStyleCnt="0"/>
      <dgm:spPr/>
    </dgm:pt>
    <dgm:pt modelId="{E534033C-543A-45E2-9536-C6AFE6E37563}" type="pres">
      <dgm:prSet presAssocID="{C5F14BE1-8831-43BB-B1FC-C5CB6C92E18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F0E768-F67B-45D6-8047-8E4C33691592}" srcId="{9649EBE7-D602-4037-B9F5-ADC628A5BD0D}" destId="{E1853E2B-C993-44B6-97E5-3C822DE42202}" srcOrd="3" destOrd="0" parTransId="{5EFFB3B5-D8FF-44AD-87AF-1A107753C063}" sibTransId="{88CFC61D-5A97-439E-8F60-909B9BE26A6C}"/>
    <dgm:cxn modelId="{07B0EC98-509A-4EF7-811F-E3CE562FC5C0}" srcId="{9649EBE7-D602-4037-B9F5-ADC628A5BD0D}" destId="{993D0913-7720-45BA-B80A-675417AD8E22}" srcOrd="1" destOrd="0" parTransId="{C73C784F-EEF8-4DEE-A2D8-0E5FC7DC673D}" sibTransId="{8489F2C7-2198-40FF-B9AD-47D5F26128AE}"/>
    <dgm:cxn modelId="{6470DAD4-F1C0-463C-BE89-C1525A927483}" type="presOf" srcId="{993D0913-7720-45BA-B80A-675417AD8E22}" destId="{CE3786D1-4977-43C8-9A4F-C0910AA039E7}" srcOrd="0" destOrd="0" presId="urn:microsoft.com/office/officeart/2005/8/layout/chevron1"/>
    <dgm:cxn modelId="{EB9CFA34-B594-4BE6-A5C3-23807D1C3DD2}" type="presOf" srcId="{C5F14BE1-8831-43BB-B1FC-C5CB6C92E180}" destId="{E534033C-543A-45E2-9536-C6AFE6E37563}" srcOrd="0" destOrd="0" presId="urn:microsoft.com/office/officeart/2005/8/layout/chevron1"/>
    <dgm:cxn modelId="{FC260221-443D-4280-84F2-032AA734E23B}" type="presOf" srcId="{E1853E2B-C993-44B6-97E5-3C822DE42202}" destId="{D3FC09E0-48F7-4036-BAC0-1BF1F7BA97FF}" srcOrd="0" destOrd="0" presId="urn:microsoft.com/office/officeart/2005/8/layout/chevron1"/>
    <dgm:cxn modelId="{F2A65DF5-08AD-4F30-8730-E4358FA8C72D}" srcId="{9649EBE7-D602-4037-B9F5-ADC628A5BD0D}" destId="{4829F013-39FD-41F4-B12C-991627241DBE}" srcOrd="0" destOrd="0" parTransId="{DE011DD5-EB8E-41B6-A9C1-650B0477EF0B}" sibTransId="{8AFBF50C-5460-49F0-B2D6-F2B5FE56162F}"/>
    <dgm:cxn modelId="{507C747F-5F4E-4937-A678-085C18D186A7}" srcId="{9649EBE7-D602-4037-B9F5-ADC628A5BD0D}" destId="{C5F14BE1-8831-43BB-B1FC-C5CB6C92E180}" srcOrd="4" destOrd="0" parTransId="{F3EF2ECB-9D30-4F50-B7E1-2BB93C4485F1}" sibTransId="{56FE0192-1E32-428E-B199-36FF798659E0}"/>
    <dgm:cxn modelId="{72E2ADCC-CA10-48D1-9190-66125895045A}" type="presOf" srcId="{9649EBE7-D602-4037-B9F5-ADC628A5BD0D}" destId="{64D1A49A-D6DE-48F7-BFAA-5F83C67FB7EE}" srcOrd="0" destOrd="0" presId="urn:microsoft.com/office/officeart/2005/8/layout/chevron1"/>
    <dgm:cxn modelId="{3DD41CA8-500D-4151-BC39-21FFB551A120}" type="presOf" srcId="{A6DA2224-D0DC-4057-AECF-05F9D775D79A}" destId="{F52D686E-50D2-48F0-A99E-A3D2CF41BB32}" srcOrd="0" destOrd="0" presId="urn:microsoft.com/office/officeart/2005/8/layout/chevron1"/>
    <dgm:cxn modelId="{1BB84DE6-AD64-48B2-A854-85E874109F80}" srcId="{9649EBE7-D602-4037-B9F5-ADC628A5BD0D}" destId="{A6DA2224-D0DC-4057-AECF-05F9D775D79A}" srcOrd="2" destOrd="0" parTransId="{7BC1E23A-EC71-4C89-BEB3-3903325173EA}" sibTransId="{E152A30F-A460-47AA-A983-74826C24C5CF}"/>
    <dgm:cxn modelId="{8D4F0AB6-5EA9-4EDB-9DC4-F1A91378D88D}" type="presOf" srcId="{4829F013-39FD-41F4-B12C-991627241DBE}" destId="{838BA33A-B7A1-4348-8007-5F955720B576}" srcOrd="0" destOrd="0" presId="urn:microsoft.com/office/officeart/2005/8/layout/chevron1"/>
    <dgm:cxn modelId="{444BC1A0-1126-4DB8-8DAC-149D3B842ACE}" type="presParOf" srcId="{64D1A49A-D6DE-48F7-BFAA-5F83C67FB7EE}" destId="{838BA33A-B7A1-4348-8007-5F955720B576}" srcOrd="0" destOrd="0" presId="urn:microsoft.com/office/officeart/2005/8/layout/chevron1"/>
    <dgm:cxn modelId="{64090228-C50F-4BEE-B692-6A4BA155903F}" type="presParOf" srcId="{64D1A49A-D6DE-48F7-BFAA-5F83C67FB7EE}" destId="{8B4FB9DA-D414-45C5-8E8F-5B0DD15D3471}" srcOrd="1" destOrd="0" presId="urn:microsoft.com/office/officeart/2005/8/layout/chevron1"/>
    <dgm:cxn modelId="{A997F9E3-F637-4209-A151-5030E6577338}" type="presParOf" srcId="{64D1A49A-D6DE-48F7-BFAA-5F83C67FB7EE}" destId="{CE3786D1-4977-43C8-9A4F-C0910AA039E7}" srcOrd="2" destOrd="0" presId="urn:microsoft.com/office/officeart/2005/8/layout/chevron1"/>
    <dgm:cxn modelId="{97FEEBF4-2000-4567-A55C-9294CB502357}" type="presParOf" srcId="{64D1A49A-D6DE-48F7-BFAA-5F83C67FB7EE}" destId="{2E1901AE-5579-4874-B12B-67C7BD4CD0FA}" srcOrd="3" destOrd="0" presId="urn:microsoft.com/office/officeart/2005/8/layout/chevron1"/>
    <dgm:cxn modelId="{1DD3E43D-E2BE-4CAA-93A7-19AF7383B050}" type="presParOf" srcId="{64D1A49A-D6DE-48F7-BFAA-5F83C67FB7EE}" destId="{F52D686E-50D2-48F0-A99E-A3D2CF41BB32}" srcOrd="4" destOrd="0" presId="urn:microsoft.com/office/officeart/2005/8/layout/chevron1"/>
    <dgm:cxn modelId="{C681B7F4-EEF6-4B82-B6EB-86839E46BFD4}" type="presParOf" srcId="{64D1A49A-D6DE-48F7-BFAA-5F83C67FB7EE}" destId="{9B0300DB-CA68-4987-8C27-7898974081B8}" srcOrd="5" destOrd="0" presId="urn:microsoft.com/office/officeart/2005/8/layout/chevron1"/>
    <dgm:cxn modelId="{D991F893-F2F7-4819-A0BF-634606EE92E3}" type="presParOf" srcId="{64D1A49A-D6DE-48F7-BFAA-5F83C67FB7EE}" destId="{D3FC09E0-48F7-4036-BAC0-1BF1F7BA97FF}" srcOrd="6" destOrd="0" presId="urn:microsoft.com/office/officeart/2005/8/layout/chevron1"/>
    <dgm:cxn modelId="{BD94AB5B-44BA-4793-B893-642B8AC7C541}" type="presParOf" srcId="{64D1A49A-D6DE-48F7-BFAA-5F83C67FB7EE}" destId="{CEFE2B06-CD14-4BDA-B5B8-CCC455F08DEE}" srcOrd="7" destOrd="0" presId="urn:microsoft.com/office/officeart/2005/8/layout/chevron1"/>
    <dgm:cxn modelId="{E14A22F8-A713-484C-BB80-9C24EE51BAA9}" type="presParOf" srcId="{64D1A49A-D6DE-48F7-BFAA-5F83C67FB7EE}" destId="{E534033C-543A-45E2-9536-C6AFE6E37563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83BEED-9C3C-4B02-AA22-1E6387124AB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67D8C6-E0D6-4E69-976E-988F7E385CA2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Discovery</a:t>
          </a:r>
          <a:endParaRPr lang="en-US" dirty="0"/>
        </a:p>
      </dgm:t>
    </dgm:pt>
    <dgm:pt modelId="{1DA09503-2A26-44FF-9AEC-1C194ECEB839}" type="parTrans" cxnId="{95D47235-D514-454E-BF17-FF6CDF8B1503}">
      <dgm:prSet/>
      <dgm:spPr/>
      <dgm:t>
        <a:bodyPr/>
        <a:lstStyle/>
        <a:p>
          <a:endParaRPr lang="en-US"/>
        </a:p>
      </dgm:t>
    </dgm:pt>
    <dgm:pt modelId="{74214631-273A-4049-81A0-BE7AE5155C62}" type="sibTrans" cxnId="{95D47235-D514-454E-BF17-FF6CDF8B1503}">
      <dgm:prSet/>
      <dgm:spPr/>
      <dgm:t>
        <a:bodyPr/>
        <a:lstStyle/>
        <a:p>
          <a:endParaRPr lang="en-US"/>
        </a:p>
      </dgm:t>
    </dgm:pt>
    <dgm:pt modelId="{C8773DD3-702D-42AB-BD49-9A7DA5C45AC7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Preclinical Development</a:t>
          </a:r>
          <a:endParaRPr lang="en-US" dirty="0"/>
        </a:p>
      </dgm:t>
    </dgm:pt>
    <dgm:pt modelId="{8C34F02C-2848-43E2-A2E2-E0C68D38D890}" type="parTrans" cxnId="{44EDC8E8-2B83-4798-83EF-1D91229995F7}">
      <dgm:prSet/>
      <dgm:spPr/>
      <dgm:t>
        <a:bodyPr/>
        <a:lstStyle/>
        <a:p>
          <a:endParaRPr lang="en-US"/>
        </a:p>
      </dgm:t>
    </dgm:pt>
    <dgm:pt modelId="{0890DE1B-C7DF-4C2A-8A7B-E4B19F53D409}" type="sibTrans" cxnId="{44EDC8E8-2B83-4798-83EF-1D91229995F7}">
      <dgm:prSet/>
      <dgm:spPr/>
      <dgm:t>
        <a:bodyPr/>
        <a:lstStyle/>
        <a:p>
          <a:endParaRPr lang="en-US"/>
        </a:p>
      </dgm:t>
    </dgm:pt>
    <dgm:pt modelId="{EA5683E9-F860-494D-B181-2726A587D10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Clinical </a:t>
          </a:r>
          <a:br>
            <a:rPr lang="en-US" dirty="0" smtClean="0"/>
          </a:br>
          <a:r>
            <a:rPr lang="en-US" dirty="0" smtClean="0"/>
            <a:t>Research</a:t>
          </a:r>
          <a:endParaRPr lang="en-US" dirty="0"/>
        </a:p>
      </dgm:t>
    </dgm:pt>
    <dgm:pt modelId="{0B8C8DAF-212D-4179-B59A-90570385FDDA}" type="parTrans" cxnId="{1F02C529-A379-4E13-BD49-45B6E7F44F42}">
      <dgm:prSet/>
      <dgm:spPr/>
      <dgm:t>
        <a:bodyPr/>
        <a:lstStyle/>
        <a:p>
          <a:endParaRPr lang="en-US"/>
        </a:p>
      </dgm:t>
    </dgm:pt>
    <dgm:pt modelId="{81F98FD5-0333-4401-9D94-08DB366F640F}" type="sibTrans" cxnId="{1F02C529-A379-4E13-BD49-45B6E7F44F42}">
      <dgm:prSet/>
      <dgm:spPr/>
      <dgm:t>
        <a:bodyPr/>
        <a:lstStyle/>
        <a:p>
          <a:endParaRPr lang="en-US"/>
        </a:p>
      </dgm:t>
    </dgm:pt>
    <dgm:pt modelId="{1D23BF36-0D7A-4690-A561-9F49A951E279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Marketing</a:t>
          </a:r>
          <a:endParaRPr lang="en-US" dirty="0"/>
        </a:p>
      </dgm:t>
    </dgm:pt>
    <dgm:pt modelId="{66314B2B-67DA-42DB-8BFE-0A8DD852A971}" type="parTrans" cxnId="{9EF9EF1E-5C41-4CFF-AB4B-0B550BC8110D}">
      <dgm:prSet/>
      <dgm:spPr/>
      <dgm:t>
        <a:bodyPr/>
        <a:lstStyle/>
        <a:p>
          <a:endParaRPr lang="en-US"/>
        </a:p>
      </dgm:t>
    </dgm:pt>
    <dgm:pt modelId="{1B25AE4D-CC43-47EA-9605-83E78B37B5E5}" type="sibTrans" cxnId="{9EF9EF1E-5C41-4CFF-AB4B-0B550BC8110D}">
      <dgm:prSet/>
      <dgm:spPr/>
      <dgm:t>
        <a:bodyPr/>
        <a:lstStyle/>
        <a:p>
          <a:endParaRPr lang="en-US"/>
        </a:p>
      </dgm:t>
    </dgm:pt>
    <dgm:pt modelId="{EE555360-7E03-4F79-9950-3A479866C194}" type="pres">
      <dgm:prSet presAssocID="{AC83BEED-9C3C-4B02-AA22-1E6387124AB5}" presName="Name0" presStyleCnt="0">
        <dgm:presLayoutVars>
          <dgm:dir/>
          <dgm:animLvl val="lvl"/>
          <dgm:resizeHandles val="exact"/>
        </dgm:presLayoutVars>
      </dgm:prSet>
      <dgm:spPr/>
    </dgm:pt>
    <dgm:pt modelId="{295E75D1-BF39-4214-9139-756F721D5E86}" type="pres">
      <dgm:prSet presAssocID="{8367D8C6-E0D6-4E69-976E-988F7E385CA2}" presName="parTxOnly" presStyleLbl="node1" presStyleIdx="0" presStyleCnt="4" custScaleX="84175" custScaleY="747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60480E-D75D-4C96-A4C8-144B0FADE8C8}" type="pres">
      <dgm:prSet presAssocID="{74214631-273A-4049-81A0-BE7AE5155C62}" presName="parTxOnlySpace" presStyleCnt="0"/>
      <dgm:spPr/>
    </dgm:pt>
    <dgm:pt modelId="{B1C7893D-EC02-4D80-BF41-017F606AE4E2}" type="pres">
      <dgm:prSet presAssocID="{C8773DD3-702D-42AB-BD49-9A7DA5C45AC7}" presName="parTxOnly" presStyleLbl="node1" presStyleIdx="1" presStyleCnt="4" custScaleX="134132" custScaleY="747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850CC-48BF-4A64-B887-48E72F5CFD1F}" type="pres">
      <dgm:prSet presAssocID="{0890DE1B-C7DF-4C2A-8A7B-E4B19F53D409}" presName="parTxOnlySpace" presStyleCnt="0"/>
      <dgm:spPr/>
    </dgm:pt>
    <dgm:pt modelId="{526A078D-EB5C-4595-88A1-37A0892856CF}" type="pres">
      <dgm:prSet presAssocID="{EA5683E9-F860-494D-B181-2726A587D100}" presName="parTxOnly" presStyleLbl="node1" presStyleIdx="2" presStyleCnt="4" custScaleX="158243" custScaleY="747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EB2B65-68BF-4D58-A373-EF9C438ED6E9}" type="pres">
      <dgm:prSet presAssocID="{81F98FD5-0333-4401-9D94-08DB366F640F}" presName="parTxOnlySpace" presStyleCnt="0"/>
      <dgm:spPr/>
    </dgm:pt>
    <dgm:pt modelId="{67B33C0A-E061-4443-BE34-D33EBDF1A610}" type="pres">
      <dgm:prSet presAssocID="{1D23BF36-0D7A-4690-A561-9F49A951E279}" presName="parTxOnly" presStyleLbl="node1" presStyleIdx="3" presStyleCnt="4" custScaleY="747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543BB8-7676-4E01-BC46-DF6A26723AB4}" type="presOf" srcId="{EA5683E9-F860-494D-B181-2726A587D100}" destId="{526A078D-EB5C-4595-88A1-37A0892856CF}" srcOrd="0" destOrd="0" presId="urn:microsoft.com/office/officeart/2005/8/layout/chevron1"/>
    <dgm:cxn modelId="{B56027F9-3FB7-42B6-85B9-09A5F568A4AA}" type="presOf" srcId="{AC83BEED-9C3C-4B02-AA22-1E6387124AB5}" destId="{EE555360-7E03-4F79-9950-3A479866C194}" srcOrd="0" destOrd="0" presId="urn:microsoft.com/office/officeart/2005/8/layout/chevron1"/>
    <dgm:cxn modelId="{9EF9EF1E-5C41-4CFF-AB4B-0B550BC8110D}" srcId="{AC83BEED-9C3C-4B02-AA22-1E6387124AB5}" destId="{1D23BF36-0D7A-4690-A561-9F49A951E279}" srcOrd="3" destOrd="0" parTransId="{66314B2B-67DA-42DB-8BFE-0A8DD852A971}" sibTransId="{1B25AE4D-CC43-47EA-9605-83E78B37B5E5}"/>
    <dgm:cxn modelId="{1F02C529-A379-4E13-BD49-45B6E7F44F42}" srcId="{AC83BEED-9C3C-4B02-AA22-1E6387124AB5}" destId="{EA5683E9-F860-494D-B181-2726A587D100}" srcOrd="2" destOrd="0" parTransId="{0B8C8DAF-212D-4179-B59A-90570385FDDA}" sibTransId="{81F98FD5-0333-4401-9D94-08DB366F640F}"/>
    <dgm:cxn modelId="{396C5E61-F9CE-4C8A-93AD-D7E5705B74B1}" type="presOf" srcId="{1D23BF36-0D7A-4690-A561-9F49A951E279}" destId="{67B33C0A-E061-4443-BE34-D33EBDF1A610}" srcOrd="0" destOrd="0" presId="urn:microsoft.com/office/officeart/2005/8/layout/chevron1"/>
    <dgm:cxn modelId="{2310C928-F046-43F9-9974-A2A7472B13F0}" type="presOf" srcId="{8367D8C6-E0D6-4E69-976E-988F7E385CA2}" destId="{295E75D1-BF39-4214-9139-756F721D5E86}" srcOrd="0" destOrd="0" presId="urn:microsoft.com/office/officeart/2005/8/layout/chevron1"/>
    <dgm:cxn modelId="{95D47235-D514-454E-BF17-FF6CDF8B1503}" srcId="{AC83BEED-9C3C-4B02-AA22-1E6387124AB5}" destId="{8367D8C6-E0D6-4E69-976E-988F7E385CA2}" srcOrd="0" destOrd="0" parTransId="{1DA09503-2A26-44FF-9AEC-1C194ECEB839}" sibTransId="{74214631-273A-4049-81A0-BE7AE5155C62}"/>
    <dgm:cxn modelId="{44EDC8E8-2B83-4798-83EF-1D91229995F7}" srcId="{AC83BEED-9C3C-4B02-AA22-1E6387124AB5}" destId="{C8773DD3-702D-42AB-BD49-9A7DA5C45AC7}" srcOrd="1" destOrd="0" parTransId="{8C34F02C-2848-43E2-A2E2-E0C68D38D890}" sibTransId="{0890DE1B-C7DF-4C2A-8A7B-E4B19F53D409}"/>
    <dgm:cxn modelId="{C9256967-3E67-493D-8047-1672898D18F6}" type="presOf" srcId="{C8773DD3-702D-42AB-BD49-9A7DA5C45AC7}" destId="{B1C7893D-EC02-4D80-BF41-017F606AE4E2}" srcOrd="0" destOrd="0" presId="urn:microsoft.com/office/officeart/2005/8/layout/chevron1"/>
    <dgm:cxn modelId="{8B7479CC-633D-404A-BCF3-9CDBBB944370}" type="presParOf" srcId="{EE555360-7E03-4F79-9950-3A479866C194}" destId="{295E75D1-BF39-4214-9139-756F721D5E86}" srcOrd="0" destOrd="0" presId="urn:microsoft.com/office/officeart/2005/8/layout/chevron1"/>
    <dgm:cxn modelId="{8178418E-32FC-4E01-9E6B-A9BAEA6954DC}" type="presParOf" srcId="{EE555360-7E03-4F79-9950-3A479866C194}" destId="{C760480E-D75D-4C96-A4C8-144B0FADE8C8}" srcOrd="1" destOrd="0" presId="urn:microsoft.com/office/officeart/2005/8/layout/chevron1"/>
    <dgm:cxn modelId="{6A563432-0EA5-4E34-B9AB-712FF817B7FE}" type="presParOf" srcId="{EE555360-7E03-4F79-9950-3A479866C194}" destId="{B1C7893D-EC02-4D80-BF41-017F606AE4E2}" srcOrd="2" destOrd="0" presId="urn:microsoft.com/office/officeart/2005/8/layout/chevron1"/>
    <dgm:cxn modelId="{BF4AEA75-7763-4734-A96A-227786AD851E}" type="presParOf" srcId="{EE555360-7E03-4F79-9950-3A479866C194}" destId="{141850CC-48BF-4A64-B887-48E72F5CFD1F}" srcOrd="3" destOrd="0" presId="urn:microsoft.com/office/officeart/2005/8/layout/chevron1"/>
    <dgm:cxn modelId="{4543E3EB-CECD-4C8E-A805-6D421CC05F15}" type="presParOf" srcId="{EE555360-7E03-4F79-9950-3A479866C194}" destId="{526A078D-EB5C-4595-88A1-37A0892856CF}" srcOrd="4" destOrd="0" presId="urn:microsoft.com/office/officeart/2005/8/layout/chevron1"/>
    <dgm:cxn modelId="{253A3B6E-4DFF-4841-816C-BAE443717D2C}" type="presParOf" srcId="{EE555360-7E03-4F79-9950-3A479866C194}" destId="{31EB2B65-68BF-4D58-A373-EF9C438ED6E9}" srcOrd="5" destOrd="0" presId="urn:microsoft.com/office/officeart/2005/8/layout/chevron1"/>
    <dgm:cxn modelId="{A9BD5720-21D0-420F-8AA1-3A23031BE9DD}" type="presParOf" srcId="{EE555360-7E03-4F79-9950-3A479866C194}" destId="{67B33C0A-E061-4443-BE34-D33EBDF1A61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A33A-B7A1-4348-8007-5F955720B576}">
      <dsp:nvSpPr>
        <dsp:cNvPr id="0" name=""/>
        <dsp:cNvSpPr/>
      </dsp:nvSpPr>
      <dsp:spPr>
        <a:xfrm>
          <a:off x="2009" y="268730"/>
          <a:ext cx="1788169" cy="7152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Preclinical </a:t>
          </a:r>
          <a:endParaRPr lang="en-US" sz="1800" kern="1200" dirty="0"/>
        </a:p>
      </dsp:txBody>
      <dsp:txXfrm>
        <a:off x="359643" y="268730"/>
        <a:ext cx="1072902" cy="715267"/>
      </dsp:txXfrm>
    </dsp:sp>
    <dsp:sp modelId="{CE3786D1-4977-43C8-9A4F-C0910AA039E7}">
      <dsp:nvSpPr>
        <dsp:cNvPr id="0" name=""/>
        <dsp:cNvSpPr/>
      </dsp:nvSpPr>
      <dsp:spPr>
        <a:xfrm>
          <a:off x="1611362" y="268730"/>
          <a:ext cx="1788169" cy="7152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1</a:t>
          </a:r>
          <a:endParaRPr lang="en-US" sz="1800" kern="1200" dirty="0"/>
        </a:p>
      </dsp:txBody>
      <dsp:txXfrm>
        <a:off x="1968996" y="268730"/>
        <a:ext cx="1072902" cy="715267"/>
      </dsp:txXfrm>
    </dsp:sp>
    <dsp:sp modelId="{F52D686E-50D2-48F0-A99E-A3D2CF41BB32}">
      <dsp:nvSpPr>
        <dsp:cNvPr id="0" name=""/>
        <dsp:cNvSpPr/>
      </dsp:nvSpPr>
      <dsp:spPr>
        <a:xfrm>
          <a:off x="3220715" y="268730"/>
          <a:ext cx="1788169" cy="7152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2</a:t>
          </a:r>
          <a:endParaRPr lang="en-US" sz="1800" kern="1200" dirty="0"/>
        </a:p>
      </dsp:txBody>
      <dsp:txXfrm>
        <a:off x="3578349" y="268730"/>
        <a:ext cx="1072902" cy="715267"/>
      </dsp:txXfrm>
    </dsp:sp>
    <dsp:sp modelId="{D3FC09E0-48F7-4036-BAC0-1BF1F7BA97FF}">
      <dsp:nvSpPr>
        <dsp:cNvPr id="0" name=""/>
        <dsp:cNvSpPr/>
      </dsp:nvSpPr>
      <dsp:spPr>
        <a:xfrm>
          <a:off x="4830067" y="268730"/>
          <a:ext cx="1788169" cy="7152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3</a:t>
          </a:r>
          <a:endParaRPr lang="en-US" sz="1800" kern="1200" dirty="0"/>
        </a:p>
      </dsp:txBody>
      <dsp:txXfrm>
        <a:off x="5187701" y="268730"/>
        <a:ext cx="1072902" cy="715267"/>
      </dsp:txXfrm>
    </dsp:sp>
    <dsp:sp modelId="{E534033C-543A-45E2-9536-C6AFE6E37563}">
      <dsp:nvSpPr>
        <dsp:cNvPr id="0" name=""/>
        <dsp:cNvSpPr/>
      </dsp:nvSpPr>
      <dsp:spPr>
        <a:xfrm>
          <a:off x="6439420" y="268730"/>
          <a:ext cx="1788169" cy="7152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Marketing</a:t>
          </a:r>
          <a:endParaRPr lang="en-US" sz="1800" kern="1200" dirty="0"/>
        </a:p>
      </dsp:txBody>
      <dsp:txXfrm>
        <a:off x="6797054" y="268730"/>
        <a:ext cx="1072902" cy="715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E75D1-BF39-4214-9139-756F721D5E86}">
      <dsp:nvSpPr>
        <dsp:cNvPr id="0" name=""/>
        <dsp:cNvSpPr/>
      </dsp:nvSpPr>
      <dsp:spPr>
        <a:xfrm>
          <a:off x="1141" y="277892"/>
          <a:ext cx="1550855" cy="550639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Discovery</a:t>
          </a:r>
          <a:endParaRPr lang="en-US" sz="1800" kern="1200" dirty="0"/>
        </a:p>
      </dsp:txBody>
      <dsp:txXfrm>
        <a:off x="276461" y="277892"/>
        <a:ext cx="1000216" cy="550639"/>
      </dsp:txXfrm>
    </dsp:sp>
    <dsp:sp modelId="{B1C7893D-EC02-4D80-BF41-017F606AE4E2}">
      <dsp:nvSpPr>
        <dsp:cNvPr id="0" name=""/>
        <dsp:cNvSpPr/>
      </dsp:nvSpPr>
      <dsp:spPr>
        <a:xfrm>
          <a:off x="1367755" y="277892"/>
          <a:ext cx="2471271" cy="550639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Preclinical Development</a:t>
          </a:r>
          <a:endParaRPr lang="en-US" sz="1800" kern="1200" dirty="0"/>
        </a:p>
      </dsp:txBody>
      <dsp:txXfrm>
        <a:off x="1643075" y="277892"/>
        <a:ext cx="1920632" cy="550639"/>
      </dsp:txXfrm>
    </dsp:sp>
    <dsp:sp modelId="{526A078D-EB5C-4595-88A1-37A0892856CF}">
      <dsp:nvSpPr>
        <dsp:cNvPr id="0" name=""/>
        <dsp:cNvSpPr/>
      </dsp:nvSpPr>
      <dsp:spPr>
        <a:xfrm>
          <a:off x="3654785" y="277892"/>
          <a:ext cx="2915497" cy="550639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Clinical </a:t>
          </a:r>
          <a:br>
            <a:rPr lang="en-US" sz="1800" kern="1200" dirty="0" smtClean="0"/>
          </a:br>
          <a:r>
            <a:rPr lang="en-US" sz="1800" kern="1200" dirty="0" smtClean="0"/>
            <a:t>Research</a:t>
          </a:r>
          <a:endParaRPr lang="en-US" sz="1800" kern="1200" dirty="0"/>
        </a:p>
      </dsp:txBody>
      <dsp:txXfrm>
        <a:off x="3930105" y="277892"/>
        <a:ext cx="2364858" cy="550639"/>
      </dsp:txXfrm>
    </dsp:sp>
    <dsp:sp modelId="{67B33C0A-E061-4443-BE34-D33EBDF1A610}">
      <dsp:nvSpPr>
        <dsp:cNvPr id="0" name=""/>
        <dsp:cNvSpPr/>
      </dsp:nvSpPr>
      <dsp:spPr>
        <a:xfrm>
          <a:off x="6386040" y="277892"/>
          <a:ext cx="1842417" cy="550639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Marketing</a:t>
          </a:r>
          <a:endParaRPr lang="en-US" sz="1800" kern="1200" dirty="0"/>
        </a:p>
      </dsp:txBody>
      <dsp:txXfrm>
        <a:off x="6661360" y="277892"/>
        <a:ext cx="1291778" cy="550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7A92B7D-DE3B-4068-B503-1372B0F98366}" type="datetimeFigureOut">
              <a:rPr lang="en-US"/>
              <a:pPr>
                <a:defRPr/>
              </a:pPr>
              <a:t>9/12/2017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01BC1D6-E26B-4F2E-87D6-98D592E2CA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27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0D3927-0622-4CFC-9E76-80527D76AB3C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4147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ea typeface="ＭＳ Ｐゴシック"/>
              </a:rPr>
              <a:t>We are a full service regulatory affairs group and cover the usual strategy submissions and liaison functions. For some clients were are their outsourced regulatory affairs team, providing all aspects of regulatory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4C703D-B6AA-4977-AF14-B4CBDCDDF01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4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0D3927-0622-4CFC-9E76-80527D76AB3C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978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234825-1D89-4A6B-BC27-D74909F599C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53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F74C16-74F4-4444-98CD-AC16D9615F1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410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2713"/>
            <a:ext cx="7772400" cy="705450"/>
          </a:xfrm>
        </p:spPr>
        <p:txBody>
          <a:bodyPr/>
          <a:lstStyle>
            <a:lvl1pPr algn="ct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3200">
                <a:solidFill>
                  <a:srgbClr val="8E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E3A29A1-A206-45B3-A61D-5E5D22B587A1}" type="datetimeFigureOut">
              <a:rPr lang="en-US"/>
              <a:pPr>
                <a:defRPr/>
              </a:pPr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F05BF54-8E1E-4BB4-9673-833BE5E0DE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9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FE23C47-CA80-479B-916D-846A39FF8DE3}" type="datetimeFigureOut">
              <a:rPr lang="en-US"/>
              <a:pPr>
                <a:defRPr/>
              </a:pPr>
              <a:t>9/12/2017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CF01E1D-F2C0-4C05-B07B-B64BFE9684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9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81000" y="6324600"/>
            <a:ext cx="609600" cy="38417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D4DE899-6EDC-4A4D-B572-59EF493A32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6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2060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66E0B09-0E9F-4E76-A769-584E87E95F34}" type="datetimeFigureOut">
              <a:rPr lang="en-US"/>
              <a:pPr>
                <a:defRPr/>
              </a:pPr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FD61B4B-BDDC-459F-8C72-71E4F5A000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7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350"/>
              </a:spcBef>
              <a:defRPr sz="2600"/>
            </a:lvl1pPr>
            <a:lvl2pPr>
              <a:spcBef>
                <a:spcPts val="300"/>
              </a:spcBef>
              <a:defRPr sz="2500">
                <a:solidFill>
                  <a:srgbClr val="002060"/>
                </a:solidFill>
              </a:defRPr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66E0B09-0E9F-4E76-A769-584E87E95F34}" type="datetimeFigureOut">
              <a:rPr lang="en-US"/>
              <a:pPr>
                <a:defRPr/>
              </a:pPr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FD61B4B-BDDC-459F-8C72-71E4F5A000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2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50"/>
              </a:spcBef>
              <a:defRPr sz="2200"/>
            </a:lvl1pPr>
            <a:lvl2pPr>
              <a:defRPr sz="2100">
                <a:solidFill>
                  <a:srgbClr val="002060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66E0B09-0E9F-4E76-A769-584E87E95F34}" type="datetimeFigureOut">
              <a:rPr lang="en-US"/>
              <a:pPr>
                <a:defRPr/>
              </a:pPr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FD61B4B-BDDC-459F-8C72-71E4F5A000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5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number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spcBef>
                <a:spcPts val="900"/>
              </a:spcBef>
              <a:buFont typeface="+mj-lt"/>
              <a:buAutoNum type="arabicPeriod"/>
              <a:defRPr sz="1700"/>
            </a:lvl1pPr>
            <a:lvl2pPr marL="576263" indent="-228600">
              <a:defRPr sz="1600">
                <a:solidFill>
                  <a:srgbClr val="002060"/>
                </a:solidFill>
              </a:defRPr>
            </a:lvl2pPr>
            <a:lvl3pPr marL="855663" indent="-169863">
              <a:defRPr sz="1500"/>
            </a:lvl3pPr>
            <a:lvl4pPr marL="1201738" indent="-228600">
              <a:tabLst/>
              <a:defRPr sz="1500"/>
            </a:lvl4pPr>
            <a:lvl5pPr marL="1490663" indent="-228600"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66E0B09-0E9F-4E76-A769-584E87E95F34}" type="datetimeFigureOut">
              <a:rPr lang="en-US"/>
              <a:pPr>
                <a:defRPr/>
              </a:pPr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FD61B4B-BDDC-459F-8C72-71E4F5A000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4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586F47D-B854-4D79-A990-766F01DCFA2D}" type="datetimeFigureOut">
              <a:rPr lang="en-US"/>
              <a:pPr>
                <a:defRPr/>
              </a:pPr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6D670D7-C2BB-421C-AC5D-2C0CF74D42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5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21" y="419255"/>
            <a:ext cx="8229600" cy="5521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4734"/>
            <a:ext cx="3931920" cy="4661429"/>
          </a:xfrm>
        </p:spPr>
        <p:txBody>
          <a:bodyPr/>
          <a:lstStyle>
            <a:lvl1pPr marL="228600" indent="-228600">
              <a:spcBef>
                <a:spcPts val="800"/>
              </a:spcBef>
              <a:defRPr sz="1800"/>
            </a:lvl1pPr>
            <a:lvl2pPr marL="515938" indent="-228600">
              <a:defRPr sz="17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2401" y="1464734"/>
            <a:ext cx="3931920" cy="4661429"/>
          </a:xfrm>
        </p:spPr>
        <p:txBody>
          <a:bodyPr/>
          <a:lstStyle>
            <a:lvl1pPr marL="228600" indent="-228600">
              <a:spcBef>
                <a:spcPts val="800"/>
              </a:spcBef>
              <a:defRPr sz="1800"/>
            </a:lvl1pPr>
            <a:lvl2pPr marL="515938" indent="-236538">
              <a:tabLst/>
              <a:defRPr sz="17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64C530D-A8E1-47C3-B6CB-32EDC5397137}" type="datetimeFigureOut">
              <a:rPr lang="en-US"/>
              <a:pPr>
                <a:defRPr/>
              </a:pPr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B298C2E-A953-4CA1-AF3F-002A69076C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3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4733"/>
            <a:ext cx="4040188" cy="435825"/>
          </a:xfrm>
          <a:solidFill>
            <a:srgbClr val="002060">
              <a:alpha val="25000"/>
            </a:srgbClr>
          </a:solidFill>
        </p:spPr>
        <p:txBody>
          <a:bodyPr anchor="b">
            <a:sp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4040188" cy="3962400"/>
          </a:xfrm>
        </p:spPr>
        <p:txBody>
          <a:bodyPr/>
          <a:lstStyle>
            <a:lvl1pPr marL="228600" indent="-228600">
              <a:spcBef>
                <a:spcPts val="900"/>
              </a:spcBef>
              <a:defRPr sz="2200"/>
            </a:lvl1pPr>
            <a:lvl2pPr>
              <a:defRPr sz="21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64733"/>
            <a:ext cx="4041775" cy="435825"/>
          </a:xfrm>
          <a:solidFill>
            <a:srgbClr val="002060">
              <a:alpha val="25000"/>
            </a:srgbClr>
          </a:solidFill>
        </p:spPr>
        <p:txBody>
          <a:bodyPr anchor="b">
            <a:sp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041775" cy="3962400"/>
          </a:xfrm>
        </p:spPr>
        <p:txBody>
          <a:bodyPr/>
          <a:lstStyle>
            <a:lvl1pPr marL="228600" indent="-228600">
              <a:spcBef>
                <a:spcPts val="900"/>
              </a:spcBef>
              <a:defRPr sz="2200"/>
            </a:lvl1pPr>
            <a:lvl2pPr>
              <a:defRPr sz="21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E761657-A07E-43AA-92AA-32DD783742DC}" type="datetimeFigureOut">
              <a:rPr lang="en-US"/>
              <a:pPr>
                <a:defRPr/>
              </a:pPr>
              <a:t>9/12/2017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1FC04AD-0B2C-453A-A6CA-CE8AC3F8B7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2892F18-0CBB-49CC-9980-A282A6F5C35A}" type="datetimeFigureOut">
              <a:rPr lang="en-US"/>
              <a:pPr>
                <a:defRPr/>
              </a:pPr>
              <a:t>9/12/2017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1D090E2-3014-4FD4-B9A1-F11384F0A6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5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2400" y="6248913"/>
            <a:ext cx="1219200" cy="4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64734"/>
            <a:ext cx="8229600" cy="4661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TextBox 9"/>
          <p:cNvSpPr txBox="1">
            <a:spLocks noChangeArrowheads="1"/>
          </p:cNvSpPr>
          <p:nvPr userDrawn="1"/>
        </p:nvSpPr>
        <p:spPr bwMode="auto">
          <a:xfrm>
            <a:off x="4388296" y="6581001"/>
            <a:ext cx="3674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 anchorCtr="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fld id="{D7B54DC8-5B2C-4842-9384-24A5BE56B178}" type="slidenum">
              <a:rPr lang="en-US" sz="1200">
                <a:solidFill>
                  <a:srgbClr val="5F5F5F"/>
                </a:solidFill>
              </a:rPr>
              <a:pPr algn="ctr"/>
              <a:t>‹#›</a:t>
            </a:fld>
            <a:endParaRPr lang="en-US" sz="1200" dirty="0">
              <a:solidFill>
                <a:srgbClr val="5F5F5F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227713" y="207084"/>
            <a:ext cx="146304" cy="990600"/>
          </a:xfrm>
          <a:prstGeom prst="rect">
            <a:avLst/>
          </a:prstGeom>
          <a:gradFill>
            <a:gsLst>
              <a:gs pos="0">
                <a:srgbClr val="00153E"/>
              </a:gs>
              <a:gs pos="65000">
                <a:srgbClr val="00153E">
                  <a:alpha val="74902"/>
                  <a:lumMod val="100000"/>
                </a:srgbClr>
              </a:gs>
              <a:gs pos="100000">
                <a:srgbClr val="00153E">
                  <a:alpha val="7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16732" y="207084"/>
            <a:ext cx="8551067" cy="990600"/>
          </a:xfrm>
          <a:prstGeom prst="rect">
            <a:avLst/>
          </a:prstGeom>
          <a:gradFill>
            <a:gsLst>
              <a:gs pos="0">
                <a:srgbClr val="00153E"/>
              </a:gs>
              <a:gs pos="65000">
                <a:srgbClr val="00153E">
                  <a:alpha val="74902"/>
                  <a:lumMod val="100000"/>
                </a:srgbClr>
              </a:gs>
              <a:gs pos="100000">
                <a:srgbClr val="00153E">
                  <a:alpha val="7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84577" y="207084"/>
            <a:ext cx="144023" cy="990600"/>
          </a:xfrm>
          <a:prstGeom prst="rect">
            <a:avLst/>
          </a:prstGeom>
          <a:gradFill>
            <a:gsLst>
              <a:gs pos="0">
                <a:srgbClr val="00153E"/>
              </a:gs>
              <a:gs pos="65000">
                <a:srgbClr val="00153E">
                  <a:alpha val="74902"/>
                  <a:lumMod val="100000"/>
                </a:srgbClr>
              </a:gs>
              <a:gs pos="100000">
                <a:srgbClr val="00153E">
                  <a:alpha val="78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372710" y="207084"/>
            <a:ext cx="144023" cy="990600"/>
          </a:xfrm>
          <a:prstGeom prst="rect">
            <a:avLst/>
          </a:prstGeom>
          <a:gradFill>
            <a:gsLst>
              <a:gs pos="0">
                <a:srgbClr val="00153E"/>
              </a:gs>
              <a:gs pos="65000">
                <a:srgbClr val="00153E">
                  <a:alpha val="74902"/>
                  <a:lumMod val="100000"/>
                </a:srgbClr>
              </a:gs>
              <a:gs pos="100000">
                <a:srgbClr val="00153E">
                  <a:alpha val="78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44721" y="432015"/>
            <a:ext cx="8229600" cy="52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85" r:id="rId4"/>
    <p:sldLayoutId id="2147483686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4" r:id="rId11"/>
  </p:sldLayoutIdLst>
  <p:txStyles>
    <p:titleStyle>
      <a:lvl1pPr algn="l" rtl="0" fontAlgn="base">
        <a:lnSpc>
          <a:spcPct val="83000"/>
        </a:lnSpc>
        <a:spcBef>
          <a:spcPct val="0"/>
        </a:spcBef>
        <a:spcAft>
          <a:spcPct val="0"/>
        </a:spcAft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287338" indent="-287338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8E0000"/>
        </a:buClr>
        <a:buFont typeface="Wingdings" pitchFamily="2" charset="2"/>
        <a:buChar char="§"/>
        <a:defRPr sz="2400" kern="1200">
          <a:solidFill>
            <a:srgbClr val="002060"/>
          </a:solidFill>
          <a:latin typeface="+mn-lt"/>
          <a:ea typeface="+mn-ea"/>
          <a:cs typeface="+mn-cs"/>
        </a:defRPr>
      </a:lvl1pPr>
      <a:lvl2pPr marL="684213" indent="-285750" algn="l" rtl="0" fontAlgn="base">
        <a:lnSpc>
          <a:spcPct val="90000"/>
        </a:lnSpc>
        <a:spcBef>
          <a:spcPts val="200"/>
        </a:spcBef>
        <a:spcAft>
          <a:spcPct val="0"/>
        </a:spcAft>
        <a:buClr>
          <a:srgbClr val="002060"/>
        </a:buClr>
        <a:buFont typeface="Arial" charset="0"/>
        <a:buChar char="–"/>
        <a:defRPr sz="2300" kern="1200">
          <a:solidFill>
            <a:srgbClr val="002060"/>
          </a:solidFill>
          <a:latin typeface="+mn-lt"/>
          <a:ea typeface="+mn-ea"/>
          <a:cs typeface="+mn-cs"/>
        </a:defRPr>
      </a:lvl2pPr>
      <a:lvl3pPr marL="973138" indent="-228600" algn="l" rtl="0" fontAlgn="base">
        <a:lnSpc>
          <a:spcPct val="90000"/>
        </a:lnSpc>
        <a:spcBef>
          <a:spcPts val="100"/>
        </a:spcBef>
        <a:spcAft>
          <a:spcPct val="0"/>
        </a:spcAft>
        <a:buFont typeface="Arial" charset="0"/>
        <a:buChar char="•"/>
        <a:defRPr sz="2200" kern="1200">
          <a:solidFill>
            <a:srgbClr val="002060"/>
          </a:solidFill>
          <a:latin typeface="+mn-lt"/>
          <a:ea typeface="+mn-ea"/>
          <a:cs typeface="+mn-cs"/>
        </a:defRPr>
      </a:lvl3pPr>
      <a:lvl4pPr marL="1371600" indent="-228600" algn="l" rtl="0" fontAlgn="base">
        <a:lnSpc>
          <a:spcPct val="90000"/>
        </a:lnSpc>
        <a:spcBef>
          <a:spcPts val="0"/>
        </a:spcBef>
        <a:spcAft>
          <a:spcPct val="0"/>
        </a:spcAft>
        <a:buFont typeface="Arial" charset="0"/>
        <a:buChar char="–"/>
        <a:defRPr sz="2200" kern="1200">
          <a:solidFill>
            <a:srgbClr val="002060"/>
          </a:solidFill>
          <a:latin typeface="+mn-lt"/>
          <a:ea typeface="+mn-ea"/>
          <a:cs typeface="+mn-cs"/>
        </a:defRPr>
      </a:lvl4pPr>
      <a:lvl5pPr marL="1719263" indent="-228600" algn="l" rtl="0" fontAlgn="base">
        <a:lnSpc>
          <a:spcPct val="90000"/>
        </a:lnSpc>
        <a:spcBef>
          <a:spcPts val="0"/>
        </a:spcBef>
        <a:spcAft>
          <a:spcPct val="0"/>
        </a:spcAft>
        <a:buFont typeface="Arial" charset="0"/>
        <a:buChar char="»"/>
        <a:defRPr sz="22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da.gov/downloads/Drugs/GuidanceComplianceRegulatoryInformation/Guidances/UCM15322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da.gov/downloads/Drugs/GuidanceComplianceRegulatoryInformation/Guidances/UCM071597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a.europa.eu/docs/en_GB/document_library/Scientific_guideline/2016/02/WC500200830.pdf" TargetMode="External"/><Relationship Id="rId2" Type="http://schemas.openxmlformats.org/officeDocument/2006/relationships/hyperlink" Target="https://www.fda.gov/downloads/drugs/guidancecomplianceregulatoryinformation/guidances/ucm338287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pliedclinicaltrialsonline.com/developing-regulatory-strateg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82268"/>
            <a:ext cx="7924800" cy="1940916"/>
          </a:xfrm>
        </p:spPr>
        <p:txBody>
          <a:bodyPr/>
          <a:lstStyle/>
          <a:p>
            <a:pPr algn="ctr" eaLnBrk="1" hangingPunct="1"/>
            <a:r>
              <a:rPr lang="en-US" sz="4800" dirty="0" smtClean="0">
                <a:solidFill>
                  <a:srgbClr val="002060"/>
                </a:solidFill>
              </a:rPr>
              <a:t>Regulatory Environment for </a:t>
            </a:r>
            <a:r>
              <a:rPr lang="en-US" sz="4800" dirty="0" err="1" smtClean="0">
                <a:solidFill>
                  <a:srgbClr val="002060"/>
                </a:solidFill>
              </a:rPr>
              <a:t>Alzheimers</a:t>
            </a:r>
            <a:r>
              <a:rPr lang="en-US" sz="4800" dirty="0" smtClean="0">
                <a:solidFill>
                  <a:srgbClr val="002060"/>
                </a:solidFill>
              </a:rPr>
              <a:t> Therapeutics </a:t>
            </a:r>
            <a:br>
              <a:rPr lang="en-US" sz="4800" dirty="0" smtClean="0">
                <a:solidFill>
                  <a:srgbClr val="002060"/>
                </a:solidFill>
              </a:rPr>
            </a:br>
            <a:r>
              <a:rPr lang="en-US" sz="4800" dirty="0" smtClean="0">
                <a:solidFill>
                  <a:srgbClr val="002060"/>
                </a:solidFill>
              </a:rPr>
              <a:t>(and Diagnostics)</a:t>
            </a:r>
            <a:endParaRPr lang="en-US" sz="3600" i="1" dirty="0" smtClean="0">
              <a:solidFill>
                <a:srgbClr val="00206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2995" y="4572000"/>
            <a:ext cx="6030985" cy="1295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800" dirty="0" smtClean="0">
                <a:solidFill>
                  <a:srgbClr val="8E0000"/>
                </a:solidFill>
              </a:rPr>
              <a:t>Mark Ammann, </a:t>
            </a:r>
            <a:r>
              <a:rPr lang="en-US" sz="2800" dirty="0" err="1" smtClean="0">
                <a:solidFill>
                  <a:srgbClr val="8E0000"/>
                </a:solidFill>
              </a:rPr>
              <a:t>Pharm.D</a:t>
            </a:r>
            <a:r>
              <a:rPr lang="en-US" sz="2800" dirty="0" smtClean="0">
                <a:solidFill>
                  <a:srgbClr val="8E0000"/>
                </a:solidFill>
              </a:rPr>
              <a:t>.</a:t>
            </a:r>
            <a:br>
              <a:rPr lang="en-US" sz="2800" dirty="0" smtClean="0">
                <a:solidFill>
                  <a:srgbClr val="8E0000"/>
                </a:solidFill>
              </a:rPr>
            </a:br>
            <a:r>
              <a:rPr lang="en-US" sz="2800" dirty="0" smtClean="0">
                <a:solidFill>
                  <a:srgbClr val="8E0000"/>
                </a:solidFill>
              </a:rPr>
              <a:t>President, Catalyst Regulatory Services</a:t>
            </a:r>
          </a:p>
          <a:p>
            <a:pPr eaLnBrk="1" hangingPunct="1">
              <a:spcBef>
                <a:spcPct val="0"/>
              </a:spcBef>
            </a:pPr>
            <a:endParaRPr lang="en-US" sz="900" dirty="0" smtClean="0">
              <a:solidFill>
                <a:srgbClr val="8E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sz="2000" dirty="0" smtClean="0">
                <a:solidFill>
                  <a:srgbClr val="8E0000"/>
                </a:solidFill>
              </a:rPr>
              <a:t>September 12, 2017</a:t>
            </a:r>
          </a:p>
          <a:p>
            <a:pPr algn="l" eaLnBrk="1" hangingPunct="1">
              <a:spcBef>
                <a:spcPct val="0"/>
              </a:spcBef>
            </a:pPr>
            <a:endParaRPr lang="en-US" sz="2400" dirty="0" smtClean="0">
              <a:solidFill>
                <a:srgbClr val="8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54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4721" y="432015"/>
            <a:ext cx="8229600" cy="526619"/>
          </a:xfrm>
        </p:spPr>
        <p:txBody>
          <a:bodyPr/>
          <a:lstStyle/>
          <a:p>
            <a:r>
              <a:rPr lang="en-US" dirty="0" smtClean="0"/>
              <a:t>FDA Involvement in Development Lifecycle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82496"/>
          <a:ext cx="8229600" cy="125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72768" y="3319272"/>
            <a:ext cx="6495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342888" y="3319272"/>
            <a:ext cx="746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NDA</a:t>
            </a:r>
            <a:endParaRPr lang="en-US" sz="2400" dirty="0"/>
          </a:p>
        </p:txBody>
      </p:sp>
      <p:cxnSp>
        <p:nvCxnSpPr>
          <p:cNvPr id="12" name="Elbow Connector 11"/>
          <p:cNvCxnSpPr>
            <a:stCxn id="8" idx="0"/>
          </p:cNvCxnSpPr>
          <p:nvPr/>
        </p:nvCxnSpPr>
        <p:spPr>
          <a:xfrm rot="5400000" flipH="1" flipV="1">
            <a:off x="1625424" y="2923873"/>
            <a:ext cx="667512" cy="123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0"/>
          </p:cNvCxnSpPr>
          <p:nvPr/>
        </p:nvCxnSpPr>
        <p:spPr>
          <a:xfrm rot="5400000" flipH="1" flipV="1">
            <a:off x="6443795" y="2923874"/>
            <a:ext cx="667511" cy="123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0282" y="4018080"/>
            <a:ext cx="88248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Pre-IND</a:t>
            </a:r>
          </a:p>
          <a:p>
            <a:pPr algn="ctr"/>
            <a:r>
              <a:rPr lang="en-US" sz="1600" dirty="0" smtClean="0"/>
              <a:t>Meeting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712540" y="4018080"/>
            <a:ext cx="9003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Pre-NDA</a:t>
            </a:r>
          </a:p>
          <a:p>
            <a:pPr algn="ctr"/>
            <a:r>
              <a:rPr lang="en-US" sz="1600" dirty="0" smtClean="0"/>
              <a:t>Meeting</a:t>
            </a:r>
            <a:endParaRPr lang="en-US" sz="1600" dirty="0"/>
          </a:p>
        </p:txBody>
      </p:sp>
      <p:cxnSp>
        <p:nvCxnSpPr>
          <p:cNvPr id="17" name="Elbow Connector 16"/>
          <p:cNvCxnSpPr>
            <a:stCxn id="16" idx="0"/>
          </p:cNvCxnSpPr>
          <p:nvPr/>
        </p:nvCxnSpPr>
        <p:spPr>
          <a:xfrm rot="5400000" flipH="1" flipV="1">
            <a:off x="5479538" y="3334920"/>
            <a:ext cx="1366318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 flipH="1" flipV="1">
            <a:off x="448367" y="3334920"/>
            <a:ext cx="1366318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81143" y="4018080"/>
            <a:ext cx="93201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EoP2 Meeting</a:t>
            </a:r>
            <a:endParaRPr lang="en-US" sz="1600" dirty="0"/>
          </a:p>
        </p:txBody>
      </p:sp>
      <p:cxnSp>
        <p:nvCxnSpPr>
          <p:cNvPr id="25" name="Elbow Connector 24"/>
          <p:cNvCxnSpPr>
            <a:stCxn id="24" idx="0"/>
          </p:cNvCxnSpPr>
          <p:nvPr/>
        </p:nvCxnSpPr>
        <p:spPr>
          <a:xfrm rot="5400000" flipH="1" flipV="1">
            <a:off x="4451984" y="3246929"/>
            <a:ext cx="1366319" cy="1759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05193" y="4018081"/>
            <a:ext cx="120789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Advertising/</a:t>
            </a:r>
            <a:br>
              <a:rPr lang="en-US" sz="1600" dirty="0" smtClean="0"/>
            </a:br>
            <a:r>
              <a:rPr lang="en-US" sz="1600" dirty="0" smtClean="0"/>
              <a:t>Promotion</a:t>
            </a:r>
            <a:endParaRPr lang="en-US" sz="1600" dirty="0"/>
          </a:p>
        </p:txBody>
      </p:sp>
      <p:cxnSp>
        <p:nvCxnSpPr>
          <p:cNvPr id="34" name="Elbow Connector 33"/>
          <p:cNvCxnSpPr>
            <a:stCxn id="33" idx="0"/>
          </p:cNvCxnSpPr>
          <p:nvPr/>
        </p:nvCxnSpPr>
        <p:spPr>
          <a:xfrm rot="5400000" flipH="1" flipV="1">
            <a:off x="7032341" y="3334933"/>
            <a:ext cx="1359949" cy="63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4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56015"/>
            <a:ext cx="8229600" cy="501226"/>
          </a:xfrm>
        </p:spPr>
        <p:txBody>
          <a:bodyPr/>
          <a:lstStyle/>
          <a:p>
            <a:r>
              <a:rPr lang="en-US" dirty="0" smtClean="0"/>
              <a:t>Developing a new medicine takes an average of 10-15 years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4721" y="250491"/>
            <a:ext cx="8229600" cy="889667"/>
          </a:xfrm>
        </p:spPr>
        <p:txBody>
          <a:bodyPr/>
          <a:lstStyle/>
          <a:p>
            <a:r>
              <a:rPr lang="en-US" dirty="0" smtClean="0"/>
              <a:t>Pre-IND Meetings</a:t>
            </a:r>
            <a:br>
              <a:rPr lang="en-US" dirty="0" smtClean="0"/>
            </a:br>
            <a:r>
              <a:rPr lang="en-US" sz="2800" i="1" dirty="0" smtClean="0"/>
              <a:t>Why have one?</a:t>
            </a:r>
            <a:endParaRPr lang="en-US" sz="2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991"/>
          <a:stretch/>
        </p:blipFill>
        <p:spPr>
          <a:xfrm>
            <a:off x="609469" y="1647513"/>
            <a:ext cx="7726680" cy="4375741"/>
          </a:xfrm>
          <a:prstGeom prst="rect">
            <a:avLst/>
          </a:prstGeom>
        </p:spPr>
      </p:pic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44721" y="5939368"/>
            <a:ext cx="8229600" cy="50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fontAlgn="base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8E0000"/>
              </a:buClr>
              <a:buFont typeface="Wingdings" pitchFamily="2" charset="2"/>
              <a:buChar char="§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4213" indent="-285750" algn="l" rtl="0" fontAlgn="base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>
                <a:srgbClr val="002060"/>
              </a:buClr>
              <a:buFont typeface="Arial" charset="0"/>
              <a:buChar char="–"/>
              <a:defRPr sz="23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973138" indent="-228600" algn="l" rtl="0" fontAlgn="base">
              <a:lnSpc>
                <a:spcPct val="90000"/>
              </a:lnSpc>
              <a:spcBef>
                <a:spcPts val="1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719263" indent="-22860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Goal: de-risk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Pre-IND meetings are </a:t>
            </a:r>
            <a:r>
              <a:rPr lang="en-US" u="sng" dirty="0" smtClean="0"/>
              <a:t>optional</a:t>
            </a:r>
          </a:p>
          <a:p>
            <a:r>
              <a:rPr lang="en-US" dirty="0" smtClean="0"/>
              <a:t>Provides the opportunity to discuss critical development issues.  Particularly useful if:</a:t>
            </a:r>
          </a:p>
          <a:p>
            <a:pPr lvl="1"/>
            <a:r>
              <a:rPr lang="en-US" dirty="0" smtClean="0"/>
              <a:t>Developing novel compound or indication</a:t>
            </a:r>
          </a:p>
          <a:p>
            <a:pPr lvl="2"/>
            <a:r>
              <a:rPr lang="en-US" dirty="0" smtClean="0"/>
              <a:t>Uncertainty about development program scope</a:t>
            </a:r>
          </a:p>
          <a:p>
            <a:pPr lvl="1"/>
            <a:r>
              <a:rPr lang="en-US" dirty="0" smtClean="0"/>
              <a:t>Absence of guidance documents and/or precedents</a:t>
            </a:r>
          </a:p>
          <a:p>
            <a:pPr lvl="1"/>
            <a:r>
              <a:rPr lang="en-US" dirty="0" smtClean="0"/>
              <a:t>Products with potential for accelerated development</a:t>
            </a:r>
          </a:p>
          <a:p>
            <a:pPr lvl="1"/>
            <a:r>
              <a:rPr lang="en-US" dirty="0" smtClean="0"/>
              <a:t>Complex safety issues</a:t>
            </a:r>
          </a:p>
          <a:p>
            <a:pPr lvl="1"/>
            <a:r>
              <a:rPr lang="en-US" dirty="0" smtClean="0"/>
              <a:t>Development of compound in class with some “baggage”</a:t>
            </a:r>
          </a:p>
          <a:p>
            <a:r>
              <a:rPr lang="en-US" dirty="0" smtClean="0"/>
              <a:t>General </a:t>
            </a:r>
            <a:r>
              <a:rPr lang="en-US" dirty="0"/>
              <a:t>o</a:t>
            </a:r>
            <a:r>
              <a:rPr lang="en-US" dirty="0" smtClean="0"/>
              <a:t>bjectives:</a:t>
            </a:r>
          </a:p>
          <a:p>
            <a:pPr lvl="1"/>
            <a:r>
              <a:rPr lang="en-US" dirty="0" smtClean="0"/>
              <a:t>Get alignment on preclinical safety evaluation </a:t>
            </a:r>
            <a:br>
              <a:rPr lang="en-US" dirty="0" smtClean="0"/>
            </a:br>
            <a:r>
              <a:rPr lang="en-US" dirty="0" smtClean="0"/>
              <a:t>(↓risk of clinical hold)</a:t>
            </a:r>
          </a:p>
          <a:p>
            <a:pPr lvl="1"/>
            <a:r>
              <a:rPr lang="en-US" dirty="0" smtClean="0"/>
              <a:t>Agree on design of initial clinical study</a:t>
            </a:r>
          </a:p>
          <a:p>
            <a:pPr lvl="1"/>
            <a:r>
              <a:rPr lang="en-US" dirty="0" smtClean="0"/>
              <a:t>Seek early input on overall development program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4721" y="250491"/>
            <a:ext cx="8229600" cy="889667"/>
          </a:xfrm>
        </p:spPr>
        <p:txBody>
          <a:bodyPr/>
          <a:lstStyle/>
          <a:p>
            <a:r>
              <a:rPr lang="en-US" dirty="0" smtClean="0"/>
              <a:t>Pre-IND Meetings</a:t>
            </a:r>
            <a:br>
              <a:rPr lang="en-US" dirty="0" smtClean="0"/>
            </a:br>
            <a:r>
              <a:rPr lang="en-US" sz="2800" i="1" dirty="0"/>
              <a:t>Do </a:t>
            </a:r>
            <a:r>
              <a:rPr lang="en-US" sz="2800" i="1" dirty="0" smtClean="0"/>
              <a:t>I NEED </a:t>
            </a:r>
            <a:r>
              <a:rPr lang="en-US" sz="2800" i="1" dirty="0"/>
              <a:t>one?</a:t>
            </a:r>
          </a:p>
        </p:txBody>
      </p:sp>
    </p:spTree>
    <p:extLst>
      <p:ext uri="{BB962C8B-B14F-4D97-AF65-F5344CB8AC3E}">
        <p14:creationId xmlns:p14="http://schemas.microsoft.com/office/powerpoint/2010/main" val="113629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904544"/>
              </p:ext>
            </p:extLst>
          </p:nvPr>
        </p:nvGraphicFramePr>
        <p:xfrm>
          <a:off x="444721" y="1051560"/>
          <a:ext cx="8229600" cy="110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4721" y="250491"/>
            <a:ext cx="8229600" cy="889667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Pre-IND Meetings</a:t>
            </a:r>
            <a:br>
              <a:rPr lang="en-US" dirty="0">
                <a:solidFill>
                  <a:prstClr val="white"/>
                </a:solidFill>
              </a:rPr>
            </a:br>
            <a:r>
              <a:rPr lang="en-US" sz="2800" i="1" dirty="0">
                <a:solidFill>
                  <a:prstClr val="white"/>
                </a:solidFill>
              </a:rPr>
              <a:t>When should I have one?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3944244" y="1947672"/>
            <a:ext cx="190927" cy="164592"/>
          </a:xfrm>
          <a:prstGeom prst="triangle">
            <a:avLst/>
          </a:prstGeom>
          <a:solidFill>
            <a:srgbClr val="002D6A"/>
          </a:solidFill>
          <a:ln>
            <a:solidFill>
              <a:srgbClr val="002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6690360" y="1965960"/>
            <a:ext cx="190927" cy="164592"/>
          </a:xfrm>
          <a:prstGeom prst="triangle">
            <a:avLst/>
          </a:prstGeom>
          <a:solidFill>
            <a:srgbClr val="002D6A"/>
          </a:solidFill>
          <a:ln>
            <a:solidFill>
              <a:srgbClr val="002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72646" y="21013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18762" y="2112264"/>
            <a:ext cx="60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NDA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41506" y="2234319"/>
            <a:ext cx="735542" cy="173736"/>
          </a:xfrm>
          <a:prstGeom prst="rect">
            <a:avLst/>
          </a:prstGeom>
          <a:solidFill>
            <a:srgbClr val="002D6A"/>
          </a:solidFill>
          <a:ln>
            <a:solidFill>
              <a:srgbClr val="002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55146" y="2412365"/>
            <a:ext cx="90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GLP </a:t>
            </a:r>
            <a:r>
              <a:rPr lang="en-US" dirty="0" err="1" smtClean="0"/>
              <a:t>Tox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792666" y="2434224"/>
            <a:ext cx="4844436" cy="2980367"/>
            <a:chOff x="3792666" y="2434224"/>
            <a:chExt cx="4844436" cy="2980367"/>
          </a:xfrm>
        </p:grpSpPr>
        <p:grpSp>
          <p:nvGrpSpPr>
            <p:cNvPr id="24" name="Group 23"/>
            <p:cNvGrpSpPr/>
            <p:nvPr/>
          </p:nvGrpSpPr>
          <p:grpSpPr>
            <a:xfrm>
              <a:off x="4654632" y="3035943"/>
              <a:ext cx="3982470" cy="2378648"/>
              <a:chOff x="4803738" y="3224784"/>
              <a:chExt cx="3136395" cy="2378648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803740" y="3224784"/>
                <a:ext cx="3136393" cy="369332"/>
              </a:xfrm>
              <a:prstGeom prst="rect">
                <a:avLst/>
              </a:prstGeom>
              <a:solidFill>
                <a:srgbClr val="002D6A"/>
              </a:solidFill>
              <a:ln>
                <a:solidFill>
                  <a:srgbClr val="002D6A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“Late” Pre-IND Meetings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03738" y="3587496"/>
                <a:ext cx="3136392" cy="2015936"/>
              </a:xfrm>
              <a:prstGeom prst="rect">
                <a:avLst/>
              </a:prstGeom>
              <a:noFill/>
              <a:ln>
                <a:solidFill>
                  <a:srgbClr val="002D6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dirty="0"/>
                  <a:t>Typically: </a:t>
                </a:r>
                <a:r>
                  <a:rPr lang="en-US" dirty="0" smtClean="0"/>
                  <a:t>To </a:t>
                </a:r>
                <a:r>
                  <a:rPr lang="en-US" dirty="0"/>
                  <a:t>discuss </a:t>
                </a:r>
                <a:r>
                  <a:rPr lang="en-US" u="sng" dirty="0"/>
                  <a:t>data</a:t>
                </a:r>
                <a:r>
                  <a:rPr lang="en-US" dirty="0"/>
                  <a:t> from preclinical program to confirm acceptance</a:t>
                </a:r>
              </a:p>
              <a:p>
                <a:pPr marL="168275" indent="-168275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Requires completion of key GLP </a:t>
                </a:r>
                <a:r>
                  <a:rPr lang="en-US" sz="1400" dirty="0" err="1" smtClean="0"/>
                  <a:t>tox</a:t>
                </a:r>
                <a:r>
                  <a:rPr lang="en-US" sz="1400" dirty="0" smtClean="0"/>
                  <a:t> studies</a:t>
                </a:r>
                <a:endParaRPr lang="en-US" sz="1400" dirty="0"/>
              </a:p>
              <a:p>
                <a:pPr marL="168275" indent="-168275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Best opportunity to discuss translation of preclinical results to clinical program</a:t>
                </a:r>
              </a:p>
              <a:p>
                <a:pPr marL="168275" indent="-168275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Able to discuss any “surprises” from GLP </a:t>
                </a:r>
                <a:r>
                  <a:rPr lang="en-US" sz="1400" dirty="0" err="1"/>
                  <a:t>t</a:t>
                </a:r>
                <a:r>
                  <a:rPr lang="en-US" sz="1400" dirty="0" err="1" smtClean="0"/>
                  <a:t>ox</a:t>
                </a:r>
                <a:endParaRPr lang="en-US" sz="1400" dirty="0" smtClean="0"/>
              </a:p>
              <a:p>
                <a:pPr marL="168275" indent="-168275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Note</a:t>
                </a:r>
                <a:r>
                  <a:rPr lang="en-US" sz="1400" dirty="0"/>
                  <a:t>: may be on “critical path” to IND (i.e. possible delay)</a:t>
                </a:r>
              </a:p>
            </p:txBody>
          </p:sp>
        </p:grpSp>
        <p:cxnSp>
          <p:nvCxnSpPr>
            <p:cNvPr id="17" name="Elbow Connector 16"/>
            <p:cNvCxnSpPr>
              <a:stCxn id="14" idx="0"/>
              <a:endCxn id="18" idx="0"/>
            </p:cNvCxnSpPr>
            <p:nvPr/>
          </p:nvCxnSpPr>
          <p:spPr>
            <a:xfrm rot="16200000" flipV="1">
              <a:off x="4918408" y="1308482"/>
              <a:ext cx="601719" cy="285320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2D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Isosceles Triangle 17"/>
          <p:cNvSpPr/>
          <p:nvPr/>
        </p:nvSpPr>
        <p:spPr>
          <a:xfrm rot="10800000">
            <a:off x="3696124" y="2234319"/>
            <a:ext cx="193082" cy="199905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0800000">
            <a:off x="2545902" y="2234319"/>
            <a:ext cx="193082" cy="199905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31091" y="2434224"/>
            <a:ext cx="3835920" cy="2980367"/>
            <a:chOff x="431091" y="2434224"/>
            <a:chExt cx="3835920" cy="2980367"/>
          </a:xfrm>
        </p:grpSpPr>
        <p:grpSp>
          <p:nvGrpSpPr>
            <p:cNvPr id="23" name="Group 22"/>
            <p:cNvGrpSpPr/>
            <p:nvPr/>
          </p:nvGrpSpPr>
          <p:grpSpPr>
            <a:xfrm>
              <a:off x="431091" y="3035943"/>
              <a:ext cx="3835920" cy="2378648"/>
              <a:chOff x="262128" y="3224784"/>
              <a:chExt cx="3136392" cy="2378648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62128" y="3224784"/>
                <a:ext cx="3136392" cy="369332"/>
              </a:xfrm>
              <a:prstGeom prst="rect">
                <a:avLst/>
              </a:prstGeom>
              <a:solidFill>
                <a:srgbClr val="002D6A"/>
              </a:solidFill>
              <a:ln>
                <a:solidFill>
                  <a:srgbClr val="002D6A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“Early” Pre-IND Meetings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62128" y="3587496"/>
                <a:ext cx="3136392" cy="2015936"/>
              </a:xfrm>
              <a:prstGeom prst="rect">
                <a:avLst/>
              </a:prstGeom>
              <a:noFill/>
              <a:ln>
                <a:solidFill>
                  <a:srgbClr val="002D6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dirty="0" smtClean="0"/>
                  <a:t>Typically: </a:t>
                </a:r>
                <a:r>
                  <a:rPr lang="en-US" dirty="0"/>
                  <a:t>To discuss overall </a:t>
                </a:r>
                <a:r>
                  <a:rPr lang="en-US" u="sng" dirty="0"/>
                  <a:t>approach</a:t>
                </a:r>
                <a:r>
                  <a:rPr lang="en-US" dirty="0"/>
                  <a:t> to preclinical </a:t>
                </a:r>
                <a:r>
                  <a:rPr lang="en-US" dirty="0" smtClean="0"/>
                  <a:t>program</a:t>
                </a:r>
                <a:endParaRPr lang="en-US" dirty="0"/>
              </a:p>
              <a:p>
                <a:pPr marL="168275" indent="-168275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Seek agreement on GLP </a:t>
                </a:r>
                <a:r>
                  <a:rPr lang="en-US" sz="1400" dirty="0" err="1" smtClean="0"/>
                  <a:t>tox</a:t>
                </a:r>
                <a:r>
                  <a:rPr lang="en-US" sz="1400" dirty="0" smtClean="0"/>
                  <a:t> program design</a:t>
                </a:r>
              </a:p>
              <a:p>
                <a:pPr marL="168275" indent="-168275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Confirm program is sufficient to address risks</a:t>
                </a:r>
              </a:p>
              <a:p>
                <a:pPr marL="168275" indent="-168275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No material “data” to discuss</a:t>
                </a:r>
              </a:p>
              <a:p>
                <a:pPr marL="168275" indent="-168275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Early discussion of development program scope</a:t>
                </a:r>
              </a:p>
              <a:p>
                <a:pPr marL="168275" indent="-168275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More difficult to discuss features of initial clinical study (dose, safety monitoring)</a:t>
                </a:r>
              </a:p>
            </p:txBody>
          </p:sp>
        </p:grpSp>
        <p:cxnSp>
          <p:nvCxnSpPr>
            <p:cNvPr id="22" name="Elbow Connector 21"/>
            <p:cNvCxnSpPr>
              <a:stCxn id="12" idx="0"/>
              <a:endCxn id="19" idx="0"/>
            </p:cNvCxnSpPr>
            <p:nvPr/>
          </p:nvCxnSpPr>
          <p:spPr>
            <a:xfrm rot="5400000" flipH="1" flipV="1">
              <a:off x="2194888" y="2588388"/>
              <a:ext cx="601719" cy="293392"/>
            </a:xfrm>
            <a:prstGeom prst="bentConnector3">
              <a:avLst/>
            </a:prstGeom>
            <a:ln w="28575">
              <a:solidFill>
                <a:srgbClr val="002D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ontent Placeholder 1"/>
          <p:cNvSpPr txBox="1">
            <a:spLocks/>
          </p:cNvSpPr>
          <p:nvPr/>
        </p:nvSpPr>
        <p:spPr bwMode="auto">
          <a:xfrm>
            <a:off x="460323" y="5618278"/>
            <a:ext cx="8229600" cy="43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fontAlgn="base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8E0000"/>
              </a:buClr>
              <a:buFont typeface="Wingdings" pitchFamily="2" charset="2"/>
              <a:buChar char="§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4213" indent="-285750" algn="l" rtl="0" fontAlgn="base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>
                <a:srgbClr val="002060"/>
              </a:buClr>
              <a:buFont typeface="Arial" charset="0"/>
              <a:buChar char="–"/>
              <a:defRPr sz="23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973138" indent="-228600" algn="l" rtl="0" fontAlgn="base">
              <a:lnSpc>
                <a:spcPct val="90000"/>
              </a:lnSpc>
              <a:spcBef>
                <a:spcPts val="1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719263" indent="-22860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 are generally only going to get one… So pick wisely…</a:t>
            </a:r>
          </a:p>
        </p:txBody>
      </p:sp>
    </p:spTree>
    <p:extLst>
      <p:ext uri="{BB962C8B-B14F-4D97-AF65-F5344CB8AC3E}">
        <p14:creationId xmlns:p14="http://schemas.microsoft.com/office/powerpoint/2010/main" val="312674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64734"/>
            <a:ext cx="4471072" cy="4661430"/>
          </a:xfrm>
        </p:spPr>
        <p:txBody>
          <a:bodyPr>
            <a:normAutofit/>
          </a:bodyPr>
          <a:lstStyle/>
          <a:p>
            <a:r>
              <a:rPr lang="en-US" dirty="0" smtClean="0"/>
              <a:t>Formal Meetings Between the FDA and Sponsors or Applicants</a:t>
            </a:r>
          </a:p>
          <a:p>
            <a:pPr lvl="1"/>
            <a:r>
              <a:rPr lang="en-US" sz="1800" dirty="0" smtClean="0">
                <a:hlinkClick r:id="rId2"/>
              </a:rPr>
              <a:t>http://www.fda.gov/downloads/Drugs/GuidanceComplianceRegulatoryInformation/Guidances/UCM153222.pdf</a:t>
            </a:r>
            <a:r>
              <a:rPr lang="en-US" sz="1800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FDA Meeting Guidance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185" y="1316559"/>
            <a:ext cx="3554615" cy="45901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239" y="1597296"/>
            <a:ext cx="3541699" cy="45792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Rectangle 5"/>
          <p:cNvSpPr/>
          <p:nvPr/>
        </p:nvSpPr>
        <p:spPr bwMode="auto">
          <a:xfrm>
            <a:off x="5834209" y="2496453"/>
            <a:ext cx="2737590" cy="325369"/>
          </a:xfrm>
          <a:prstGeom prst="rect">
            <a:avLst/>
          </a:prstGeom>
          <a:solidFill>
            <a:srgbClr val="FF0000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835139" y="3046216"/>
            <a:ext cx="2737590" cy="225336"/>
          </a:xfrm>
          <a:prstGeom prst="rect">
            <a:avLst/>
          </a:prstGeom>
          <a:solidFill>
            <a:srgbClr val="FF0000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772501" y="3389356"/>
            <a:ext cx="2806768" cy="436624"/>
          </a:xfrm>
          <a:prstGeom prst="rect">
            <a:avLst/>
          </a:prstGeom>
          <a:solidFill>
            <a:srgbClr val="FF0000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4928272" y="2071245"/>
            <a:ext cx="519398" cy="355107"/>
          </a:xfrm>
          <a:prstGeom prst="rightArrow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34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Elbow Connector 92"/>
          <p:cNvCxnSpPr/>
          <p:nvPr/>
        </p:nvCxnSpPr>
        <p:spPr>
          <a:xfrm rot="16200000" flipV="1">
            <a:off x="559991" y="3449476"/>
            <a:ext cx="609600" cy="2286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>
          <a:xfrm flipV="1">
            <a:off x="4065190" y="3258975"/>
            <a:ext cx="0" cy="612648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95" name="Rectangle 94"/>
          <p:cNvSpPr/>
          <p:nvPr/>
        </p:nvSpPr>
        <p:spPr>
          <a:xfrm>
            <a:off x="750490" y="2877976"/>
            <a:ext cx="228600" cy="381000"/>
          </a:xfrm>
          <a:prstGeom prst="rect">
            <a:avLst/>
          </a:prstGeom>
          <a:solidFill>
            <a:srgbClr val="00153E">
              <a:alpha val="5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79090" y="2877976"/>
            <a:ext cx="228600" cy="381000"/>
          </a:xfrm>
          <a:prstGeom prst="rect">
            <a:avLst/>
          </a:prstGeom>
          <a:solidFill>
            <a:srgbClr val="00153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207690" y="2877976"/>
            <a:ext cx="228600" cy="381000"/>
          </a:xfrm>
          <a:prstGeom prst="rect">
            <a:avLst/>
          </a:prstGeom>
          <a:solidFill>
            <a:srgbClr val="00153E">
              <a:alpha val="5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436290" y="2877976"/>
            <a:ext cx="228600" cy="381000"/>
          </a:xfrm>
          <a:prstGeom prst="rect">
            <a:avLst/>
          </a:prstGeom>
          <a:solidFill>
            <a:srgbClr val="00153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64890" y="2877976"/>
            <a:ext cx="228600" cy="381000"/>
          </a:xfrm>
          <a:prstGeom prst="rect">
            <a:avLst/>
          </a:prstGeom>
          <a:solidFill>
            <a:srgbClr val="00153E">
              <a:alpha val="5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893490" y="2877976"/>
            <a:ext cx="228600" cy="381000"/>
          </a:xfrm>
          <a:prstGeom prst="rect">
            <a:avLst/>
          </a:prstGeom>
          <a:solidFill>
            <a:srgbClr val="00153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122090" y="2877976"/>
            <a:ext cx="228600" cy="381000"/>
          </a:xfrm>
          <a:prstGeom prst="rect">
            <a:avLst/>
          </a:prstGeom>
          <a:solidFill>
            <a:srgbClr val="00153E">
              <a:alpha val="5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50690" y="2877976"/>
            <a:ext cx="228600" cy="381000"/>
          </a:xfrm>
          <a:prstGeom prst="rect">
            <a:avLst/>
          </a:prstGeom>
          <a:solidFill>
            <a:srgbClr val="00153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579290" y="2877976"/>
            <a:ext cx="228600" cy="381000"/>
          </a:xfrm>
          <a:prstGeom prst="rect">
            <a:avLst/>
          </a:prstGeom>
          <a:solidFill>
            <a:srgbClr val="00153E">
              <a:alpha val="5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807890" y="2877976"/>
            <a:ext cx="228600" cy="381000"/>
          </a:xfrm>
          <a:prstGeom prst="rect">
            <a:avLst/>
          </a:prstGeom>
          <a:solidFill>
            <a:srgbClr val="00153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036490" y="2877976"/>
            <a:ext cx="228600" cy="381000"/>
          </a:xfrm>
          <a:prstGeom prst="rect">
            <a:avLst/>
          </a:prstGeom>
          <a:solidFill>
            <a:srgbClr val="00153E">
              <a:alpha val="5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265090" y="2877976"/>
            <a:ext cx="228600" cy="381000"/>
          </a:xfrm>
          <a:prstGeom prst="rect">
            <a:avLst/>
          </a:prstGeom>
          <a:solidFill>
            <a:srgbClr val="00153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493690" y="2877976"/>
            <a:ext cx="228600" cy="381000"/>
          </a:xfrm>
          <a:prstGeom prst="rect">
            <a:avLst/>
          </a:prstGeom>
          <a:solidFill>
            <a:srgbClr val="00153E">
              <a:alpha val="5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722290" y="2877976"/>
            <a:ext cx="228600" cy="381000"/>
          </a:xfrm>
          <a:prstGeom prst="rect">
            <a:avLst/>
          </a:prstGeom>
          <a:solidFill>
            <a:srgbClr val="00153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950890" y="2877976"/>
            <a:ext cx="228600" cy="381000"/>
          </a:xfrm>
          <a:prstGeom prst="rect">
            <a:avLst/>
          </a:prstGeom>
          <a:solidFill>
            <a:srgbClr val="00153E">
              <a:alpha val="5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179490" y="2877976"/>
            <a:ext cx="228600" cy="381000"/>
          </a:xfrm>
          <a:prstGeom prst="rect">
            <a:avLst/>
          </a:prstGeom>
          <a:solidFill>
            <a:srgbClr val="00153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408090" y="2877976"/>
            <a:ext cx="228600" cy="381000"/>
          </a:xfrm>
          <a:prstGeom prst="rect">
            <a:avLst/>
          </a:prstGeom>
          <a:solidFill>
            <a:srgbClr val="00153E">
              <a:alpha val="5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636690" y="2877976"/>
            <a:ext cx="228600" cy="381000"/>
          </a:xfrm>
          <a:prstGeom prst="rect">
            <a:avLst/>
          </a:prstGeom>
          <a:solidFill>
            <a:srgbClr val="00153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865290" y="2877976"/>
            <a:ext cx="228600" cy="381000"/>
          </a:xfrm>
          <a:prstGeom prst="rect">
            <a:avLst/>
          </a:prstGeom>
          <a:solidFill>
            <a:srgbClr val="00153E">
              <a:alpha val="5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093890" y="2877976"/>
            <a:ext cx="228600" cy="381000"/>
          </a:xfrm>
          <a:prstGeom prst="rect">
            <a:avLst/>
          </a:prstGeom>
          <a:solidFill>
            <a:srgbClr val="00153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322490" y="2877976"/>
            <a:ext cx="228600" cy="381000"/>
          </a:xfrm>
          <a:prstGeom prst="rect">
            <a:avLst/>
          </a:prstGeom>
          <a:solidFill>
            <a:srgbClr val="00153E">
              <a:alpha val="5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551090" y="2877976"/>
            <a:ext cx="228600" cy="381000"/>
          </a:xfrm>
          <a:prstGeom prst="rect">
            <a:avLst/>
          </a:prstGeom>
          <a:solidFill>
            <a:srgbClr val="00153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779690" y="2877976"/>
            <a:ext cx="228600" cy="381000"/>
          </a:xfrm>
          <a:prstGeom prst="rect">
            <a:avLst/>
          </a:prstGeom>
          <a:solidFill>
            <a:srgbClr val="00153E">
              <a:alpha val="5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008290" y="2877976"/>
            <a:ext cx="228600" cy="381000"/>
          </a:xfrm>
          <a:prstGeom prst="rect">
            <a:avLst/>
          </a:prstGeom>
          <a:solidFill>
            <a:srgbClr val="00153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236890" y="2877976"/>
            <a:ext cx="228600" cy="381000"/>
          </a:xfrm>
          <a:prstGeom prst="rect">
            <a:avLst/>
          </a:prstGeom>
          <a:solidFill>
            <a:srgbClr val="00153E">
              <a:alpha val="5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465490" y="2877976"/>
            <a:ext cx="228600" cy="381000"/>
          </a:xfrm>
          <a:prstGeom prst="rect">
            <a:avLst/>
          </a:prstGeom>
          <a:solidFill>
            <a:srgbClr val="00153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694090" y="2877976"/>
            <a:ext cx="228600" cy="381000"/>
          </a:xfrm>
          <a:prstGeom prst="rect">
            <a:avLst/>
          </a:prstGeom>
          <a:solidFill>
            <a:srgbClr val="00153E">
              <a:alpha val="5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922690" y="2877976"/>
            <a:ext cx="228600" cy="381000"/>
          </a:xfrm>
          <a:prstGeom prst="rect">
            <a:avLst/>
          </a:prstGeom>
          <a:solidFill>
            <a:srgbClr val="00153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151290" y="2877976"/>
            <a:ext cx="228600" cy="381000"/>
          </a:xfrm>
          <a:prstGeom prst="rect">
            <a:avLst/>
          </a:prstGeom>
          <a:solidFill>
            <a:srgbClr val="00153E">
              <a:alpha val="5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379890" y="2877976"/>
            <a:ext cx="228600" cy="381000"/>
          </a:xfrm>
          <a:prstGeom prst="rect">
            <a:avLst/>
          </a:prstGeom>
          <a:solidFill>
            <a:srgbClr val="00153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06280" y="2619342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Calibri"/>
              </a:rPr>
              <a:t>2</a:t>
            </a:r>
            <a:endParaRPr lang="en-U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263480" y="2619342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Calibri"/>
              </a:rPr>
              <a:t>6</a:t>
            </a:r>
            <a:endParaRPr lang="en-U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662171" y="2619342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Calibri"/>
              </a:rPr>
              <a:t>10</a:t>
            </a:r>
            <a:endParaRPr lang="en-U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119371" y="2619342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Calibri"/>
              </a:rPr>
              <a:t>14</a:t>
            </a:r>
            <a:endParaRPr lang="en-U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576571" y="2619342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Calibri"/>
              </a:rPr>
              <a:t>18</a:t>
            </a:r>
            <a:endParaRPr lang="en-U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033771" y="2619342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Calibri"/>
              </a:rPr>
              <a:t>22</a:t>
            </a:r>
            <a:endParaRPr lang="en-U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490971" y="2619342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Calibri"/>
              </a:rPr>
              <a:t>26</a:t>
            </a:r>
            <a:endParaRPr lang="en-U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948171" y="2619342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Calibri"/>
              </a:rPr>
              <a:t>30</a:t>
            </a:r>
            <a:endParaRPr lang="en-U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405371" y="2619342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Calibri"/>
              </a:rPr>
              <a:t>34</a:t>
            </a:r>
            <a:endParaRPr lang="en-U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862571" y="2619342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Calibri"/>
              </a:rPr>
              <a:t>38</a:t>
            </a:r>
            <a:endParaRPr lang="en-U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19771" y="2619342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Calibri"/>
              </a:rPr>
              <a:t>42</a:t>
            </a:r>
            <a:endParaRPr lang="en-U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776971" y="2619342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Calibri"/>
              </a:rPr>
              <a:t>46</a:t>
            </a:r>
            <a:endParaRPr lang="en-U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234171" y="2619342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Calibri"/>
              </a:rPr>
              <a:t>50</a:t>
            </a:r>
            <a:endParaRPr lang="en-U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691371" y="2619342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Calibri"/>
              </a:rPr>
              <a:t>54</a:t>
            </a:r>
            <a:endParaRPr lang="en-U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148571" y="2619342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Calibri"/>
              </a:rPr>
              <a:t>58</a:t>
            </a:r>
            <a:endParaRPr lang="en-U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034880" y="3240610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Calibri"/>
              </a:rPr>
              <a:t>4</a:t>
            </a:r>
            <a:endParaRPr lang="en-U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492080" y="3240610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Calibri"/>
              </a:rPr>
              <a:t>8</a:t>
            </a:r>
            <a:endParaRPr lang="en-U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890771" y="3240610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Calibri"/>
              </a:rPr>
              <a:t>12</a:t>
            </a:r>
            <a:endParaRPr lang="en-U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347971" y="3240610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Calibri"/>
              </a:rPr>
              <a:t>16</a:t>
            </a:r>
            <a:endParaRPr lang="en-U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805171" y="3240610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Calibri"/>
              </a:rPr>
              <a:t>20</a:t>
            </a:r>
            <a:endParaRPr lang="en-U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262371" y="3240610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Calibri"/>
              </a:rPr>
              <a:t>24</a:t>
            </a:r>
            <a:endParaRPr lang="en-U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719571" y="3240610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Calibri"/>
              </a:rPr>
              <a:t>28</a:t>
            </a:r>
            <a:endParaRPr lang="en-U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176771" y="3240610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Calibri"/>
              </a:rPr>
              <a:t>32</a:t>
            </a:r>
            <a:endParaRPr lang="en-U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633971" y="3240610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Calibri"/>
              </a:rPr>
              <a:t>36</a:t>
            </a:r>
            <a:endParaRPr lang="en-U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091171" y="3240610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Calibri"/>
              </a:rPr>
              <a:t>40</a:t>
            </a:r>
            <a:endParaRPr lang="en-U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548371" y="3240610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Calibri"/>
              </a:rPr>
              <a:t>44</a:t>
            </a:r>
            <a:endParaRPr lang="en-U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005571" y="3240610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Calibri"/>
              </a:rPr>
              <a:t>48</a:t>
            </a:r>
            <a:endParaRPr lang="en-U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462771" y="3240610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Calibri"/>
              </a:rPr>
              <a:t>52</a:t>
            </a:r>
            <a:endParaRPr lang="en-U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919971" y="3240610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Calibri"/>
              </a:rPr>
              <a:t>56</a:t>
            </a:r>
            <a:endParaRPr lang="en-U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377171" y="3240610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Calibri"/>
              </a:rPr>
              <a:t>60</a:t>
            </a:r>
            <a:endParaRPr lang="en-US" sz="18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247775" y="3660898"/>
            <a:ext cx="903515" cy="934889"/>
          </a:xfrm>
          <a:prstGeom prst="rect">
            <a:avLst/>
          </a:prstGeom>
          <a:solidFill>
            <a:srgbClr val="A3013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FDA Internal review Meeting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819056" y="4709466"/>
            <a:ext cx="1066800" cy="609600"/>
          </a:xfrm>
          <a:prstGeom prst="rec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Draft Responses</a:t>
            </a:r>
          </a:p>
        </p:txBody>
      </p:sp>
      <p:cxnSp>
        <p:nvCxnSpPr>
          <p:cNvPr id="157" name="Elbow Connector 156"/>
          <p:cNvCxnSpPr>
            <a:stCxn id="155" idx="3"/>
            <a:endCxn id="156" idx="0"/>
          </p:cNvCxnSpPr>
          <p:nvPr/>
        </p:nvCxnSpPr>
        <p:spPr>
          <a:xfrm>
            <a:off x="7151290" y="4128343"/>
            <a:ext cx="201166" cy="581123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58" name="TextBox 157"/>
          <p:cNvSpPr txBox="1"/>
          <p:nvPr/>
        </p:nvSpPr>
        <p:spPr>
          <a:xfrm>
            <a:off x="7158230" y="3585396"/>
            <a:ext cx="1590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Calibri"/>
              </a:rPr>
              <a:t>Generally ~1 week prior to meeting</a:t>
            </a:r>
            <a:endParaRPr lang="en-US" sz="14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716412" y="3663945"/>
            <a:ext cx="1320078" cy="1164336"/>
          </a:xfrm>
          <a:prstGeom prst="rect">
            <a:avLst/>
          </a:prstGeom>
          <a:solidFill>
            <a:srgbClr val="A3013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FDA Response: Meeting Granted 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(or not)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379180" y="4850706"/>
            <a:ext cx="137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2060"/>
                </a:solidFill>
                <a:latin typeface="Calibri"/>
              </a:rPr>
              <a:t>Due 1 month prior to meeting</a:t>
            </a:r>
            <a:endParaRPr lang="en-US" sz="14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693203" y="4864324"/>
            <a:ext cx="137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2060"/>
                </a:solidFill>
                <a:latin typeface="Calibri"/>
              </a:rPr>
              <a:t>Within 3 weeks of request</a:t>
            </a:r>
            <a:endParaRPr lang="en-US" sz="14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986618" y="4509375"/>
            <a:ext cx="981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Calibri"/>
              </a:rPr>
              <a:t>Generally </a:t>
            </a:r>
            <a:br>
              <a:rPr lang="en-US" sz="1400" dirty="0" smtClean="0">
                <a:solidFill>
                  <a:srgbClr val="002060"/>
                </a:solidFill>
                <a:latin typeface="Calibri"/>
              </a:rPr>
            </a:br>
            <a:r>
              <a:rPr lang="en-US" sz="1400" dirty="0" smtClean="0">
                <a:solidFill>
                  <a:srgbClr val="002060"/>
                </a:solidFill>
                <a:latin typeface="Calibri"/>
              </a:rPr>
              <a:t>1-2 days prior to meeting</a:t>
            </a:r>
            <a:endParaRPr lang="en-US" sz="14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03014" y="5509204"/>
            <a:ext cx="6083717" cy="523220"/>
          </a:xfrm>
          <a:prstGeom prst="rect">
            <a:avLst/>
          </a:prstGeom>
          <a:solidFill>
            <a:sysClr val="window" lastClr="FFFFFF">
              <a:lumMod val="85000"/>
            </a:sysClr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Note: the scenario presented assumes that a meeting is granted on day 60. </a:t>
            </a:r>
            <a:b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</a:b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FDA is not always able to adhere to the 60-day window to grant Type B meetings.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7065951" y="5472628"/>
            <a:ext cx="913906" cy="773783"/>
            <a:chOff x="7000914" y="5626466"/>
            <a:chExt cx="1155892" cy="1091456"/>
          </a:xfrm>
        </p:grpSpPr>
        <p:sp>
          <p:nvSpPr>
            <p:cNvPr id="165" name="Isosceles Triangle 164"/>
            <p:cNvSpPr/>
            <p:nvPr/>
          </p:nvSpPr>
          <p:spPr>
            <a:xfrm>
              <a:off x="7030051" y="5626466"/>
              <a:ext cx="1080219" cy="1091456"/>
            </a:xfrm>
            <a:prstGeom prst="triangle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7000914" y="6080664"/>
              <a:ext cx="1155892" cy="51090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FDA Meeting</a:t>
              </a: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461308" y="3795009"/>
            <a:ext cx="1033272" cy="1033272"/>
          </a:xfrm>
          <a:prstGeom prst="ellipse">
            <a:avLst/>
          </a:prstGeom>
          <a:solidFill>
            <a:srgbClr val="00B050"/>
          </a:solidFill>
        </p:spPr>
        <p:txBody>
          <a:bodyPr wrap="none" lIns="0" tIns="0" rIns="0" bIns="0" rtlCol="0" anchor="ctr" anchorCtr="1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800" dirty="0" smtClean="0">
                <a:solidFill>
                  <a:prstClr val="white"/>
                </a:solidFill>
                <a:latin typeface="Calibri"/>
              </a:rPr>
              <a:t>Submit</a:t>
            </a:r>
            <a:br>
              <a:rPr lang="en-US" sz="1800" dirty="0" smtClean="0">
                <a:solidFill>
                  <a:prstClr val="white"/>
                </a:solidFill>
                <a:latin typeface="Calibri"/>
              </a:rPr>
            </a:br>
            <a:r>
              <a:rPr lang="en-US" sz="1800" dirty="0" smtClean="0">
                <a:solidFill>
                  <a:prstClr val="white"/>
                </a:solidFill>
                <a:latin typeface="Calibri"/>
              </a:rPr>
              <a:t>Meeting</a:t>
            </a:r>
            <a:br>
              <a:rPr lang="en-US" sz="1800" dirty="0" smtClean="0">
                <a:solidFill>
                  <a:prstClr val="white"/>
                </a:solidFill>
                <a:latin typeface="Calibri"/>
              </a:rPr>
            </a:br>
            <a:r>
              <a:rPr lang="en-US" sz="1800" dirty="0" smtClean="0">
                <a:solidFill>
                  <a:prstClr val="white"/>
                </a:solidFill>
                <a:latin typeface="Calibri"/>
              </a:rPr>
              <a:t>Request</a:t>
            </a: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548554" y="3795009"/>
            <a:ext cx="1033272" cy="1033272"/>
          </a:xfrm>
          <a:prstGeom prst="ellipse">
            <a:avLst/>
          </a:prstGeom>
          <a:solidFill>
            <a:srgbClr val="00B050"/>
          </a:solidFill>
        </p:spPr>
        <p:txBody>
          <a:bodyPr wrap="none" lIns="0" tIns="0" rIns="0" bIns="0" rtlCol="0" anchor="ctr" anchorCtr="1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800" dirty="0" smtClean="0">
                <a:solidFill>
                  <a:prstClr val="white"/>
                </a:solidFill>
                <a:latin typeface="Calibri"/>
              </a:rPr>
              <a:t>Submit</a:t>
            </a:r>
            <a:br>
              <a:rPr lang="en-US" sz="1800" dirty="0" smtClean="0">
                <a:solidFill>
                  <a:prstClr val="white"/>
                </a:solidFill>
                <a:latin typeface="Calibri"/>
              </a:rPr>
            </a:br>
            <a:r>
              <a:rPr lang="en-US" sz="1800" dirty="0" smtClean="0">
                <a:solidFill>
                  <a:prstClr val="white"/>
                </a:solidFill>
                <a:latin typeface="Calibri"/>
              </a:rPr>
              <a:t>Briefing</a:t>
            </a:r>
            <a:br>
              <a:rPr lang="en-US" sz="1800" dirty="0" smtClean="0">
                <a:solidFill>
                  <a:prstClr val="white"/>
                </a:solidFill>
                <a:latin typeface="Calibri"/>
              </a:rPr>
            </a:br>
            <a:r>
              <a:rPr lang="en-US" sz="1800" dirty="0" smtClean="0">
                <a:solidFill>
                  <a:prstClr val="white"/>
                </a:solidFill>
                <a:latin typeface="Calibri"/>
              </a:rPr>
              <a:t>Book</a:t>
            </a: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9" name="Isosceles Triangle 168"/>
          <p:cNvSpPr/>
          <p:nvPr/>
        </p:nvSpPr>
        <p:spPr>
          <a:xfrm flipV="1">
            <a:off x="3614266" y="2250065"/>
            <a:ext cx="428175" cy="369116"/>
          </a:xfrm>
          <a:prstGeom prst="triangle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0" name="Isosceles Triangle 169"/>
          <p:cNvSpPr/>
          <p:nvPr/>
        </p:nvSpPr>
        <p:spPr>
          <a:xfrm flipV="1">
            <a:off x="5220712" y="2243074"/>
            <a:ext cx="428175" cy="369116"/>
          </a:xfrm>
          <a:prstGeom prst="triangle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1" name="Isosceles Triangle 170"/>
          <p:cNvSpPr/>
          <p:nvPr/>
        </p:nvSpPr>
        <p:spPr>
          <a:xfrm flipV="1">
            <a:off x="6137102" y="2252861"/>
            <a:ext cx="428175" cy="369116"/>
          </a:xfrm>
          <a:prstGeom prst="triangle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2" name="Isosceles Triangle 171"/>
          <p:cNvSpPr/>
          <p:nvPr/>
        </p:nvSpPr>
        <p:spPr>
          <a:xfrm flipV="1">
            <a:off x="7157332" y="2262648"/>
            <a:ext cx="428175" cy="369116"/>
          </a:xfrm>
          <a:prstGeom prst="triangle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311834" y="1214874"/>
            <a:ext cx="1917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2060"/>
                </a:solidFill>
                <a:latin typeface="Calibri"/>
              </a:rPr>
              <a:t>Rehearsal #1</a:t>
            </a:r>
          </a:p>
          <a:p>
            <a:r>
              <a:rPr lang="en-US" sz="1100" dirty="0" smtClean="0">
                <a:solidFill>
                  <a:srgbClr val="002060"/>
                </a:solidFill>
                <a:latin typeface="Calibri"/>
              </a:rPr>
              <a:t>Goal: “brainstorm” potential questions/challenges from FDA and assign responsibilities</a:t>
            </a:r>
            <a:endParaRPr lang="en-US" sz="11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347512" y="1214870"/>
            <a:ext cx="16124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2060"/>
                </a:solidFill>
                <a:latin typeface="Calibri"/>
              </a:rPr>
              <a:t>Rehearsal #2</a:t>
            </a:r>
          </a:p>
          <a:p>
            <a:r>
              <a:rPr lang="en-US" sz="1100" dirty="0" smtClean="0">
                <a:solidFill>
                  <a:srgbClr val="002060"/>
                </a:solidFill>
                <a:latin typeface="Calibri"/>
              </a:rPr>
              <a:t>Goal:  Review/refine draft responses to “challenges” anticipated</a:t>
            </a:r>
            <a:endParaRPr lang="en-US" sz="110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4980408" y="1214866"/>
            <a:ext cx="16124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2060"/>
                </a:solidFill>
                <a:latin typeface="Calibri"/>
              </a:rPr>
              <a:t>Rehearsal #3</a:t>
            </a:r>
          </a:p>
          <a:p>
            <a:r>
              <a:rPr lang="en-US" sz="1100" dirty="0" smtClean="0">
                <a:solidFill>
                  <a:srgbClr val="002060"/>
                </a:solidFill>
                <a:latin typeface="Calibri"/>
              </a:rPr>
              <a:t>Goal:  “Dress Rehearsal”, Mock FDA Meeting.</a:t>
            </a:r>
            <a:endParaRPr lang="en-US" sz="1100" dirty="0">
              <a:solidFill>
                <a:srgbClr val="002060"/>
              </a:solidFill>
              <a:latin typeface="Calibri"/>
            </a:endParaRPr>
          </a:p>
        </p:txBody>
      </p:sp>
      <p:cxnSp>
        <p:nvCxnSpPr>
          <p:cNvPr id="176" name="Elbow Connector 175"/>
          <p:cNvCxnSpPr>
            <a:stCxn id="173" idx="2"/>
            <a:endCxn id="169" idx="3"/>
          </p:cNvCxnSpPr>
          <p:nvPr/>
        </p:nvCxnSpPr>
        <p:spPr>
          <a:xfrm rot="16200000" flipH="1">
            <a:off x="2916554" y="1338265"/>
            <a:ext cx="265750" cy="1557850"/>
          </a:xfrm>
          <a:prstGeom prst="bentConnector3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7" name="Elbow Connector 176"/>
          <p:cNvCxnSpPr>
            <a:stCxn id="174" idx="2"/>
            <a:endCxn id="170" idx="3"/>
          </p:cNvCxnSpPr>
          <p:nvPr/>
        </p:nvCxnSpPr>
        <p:spPr>
          <a:xfrm rot="16200000" flipH="1">
            <a:off x="4664900" y="1473173"/>
            <a:ext cx="258763" cy="128103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8" name="Elbow Connector 177"/>
          <p:cNvCxnSpPr>
            <a:stCxn id="175" idx="2"/>
            <a:endCxn id="171" idx="3"/>
          </p:cNvCxnSpPr>
          <p:nvPr/>
        </p:nvCxnSpPr>
        <p:spPr>
          <a:xfrm rot="16200000" flipH="1">
            <a:off x="5850009" y="1751679"/>
            <a:ext cx="437831" cy="56453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79" name="TextBox 178"/>
          <p:cNvSpPr txBox="1"/>
          <p:nvPr/>
        </p:nvSpPr>
        <p:spPr>
          <a:xfrm>
            <a:off x="6634215" y="1203976"/>
            <a:ext cx="2335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2060"/>
                </a:solidFill>
                <a:latin typeface="Calibri"/>
              </a:rPr>
              <a:t>Rehearsal #4</a:t>
            </a:r>
          </a:p>
          <a:p>
            <a:r>
              <a:rPr lang="en-US" sz="1100" dirty="0" smtClean="0">
                <a:solidFill>
                  <a:srgbClr val="002060"/>
                </a:solidFill>
                <a:latin typeface="Calibri"/>
              </a:rPr>
              <a:t>Goal:  “On-site” in Wash DC area.  Typically have Preliminary responses from FDA for this final rehearsal</a:t>
            </a:r>
            <a:endParaRPr lang="en-US" sz="1100" dirty="0">
              <a:solidFill>
                <a:srgbClr val="002060"/>
              </a:solidFill>
              <a:latin typeface="Calibri"/>
            </a:endParaRPr>
          </a:p>
        </p:txBody>
      </p:sp>
      <p:cxnSp>
        <p:nvCxnSpPr>
          <p:cNvPr id="180" name="Elbow Connector 179"/>
          <p:cNvCxnSpPr>
            <a:stCxn id="179" idx="2"/>
            <a:endCxn id="172" idx="3"/>
          </p:cNvCxnSpPr>
          <p:nvPr/>
        </p:nvCxnSpPr>
        <p:spPr>
          <a:xfrm rot="5400000">
            <a:off x="7442105" y="1902732"/>
            <a:ext cx="289231" cy="4306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FDA Type B Meeting Timeline (60 day target)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of IND-enabling (GLP) toxicology studies or acceptability of data from preclinical program</a:t>
            </a:r>
          </a:p>
          <a:p>
            <a:r>
              <a:rPr lang="en-US" dirty="0" smtClean="0"/>
              <a:t>Adequacy of quality (CMC) assessment (i.e. stability, analytical characterization, impurities)</a:t>
            </a:r>
          </a:p>
          <a:p>
            <a:r>
              <a:rPr lang="en-US" dirty="0" smtClean="0"/>
              <a:t>Proposed clinical program</a:t>
            </a:r>
          </a:p>
          <a:p>
            <a:pPr lvl="1"/>
            <a:r>
              <a:rPr lang="en-US" dirty="0" smtClean="0"/>
              <a:t>Starting dose</a:t>
            </a:r>
          </a:p>
          <a:p>
            <a:pPr lvl="1"/>
            <a:r>
              <a:rPr lang="en-US" dirty="0" smtClean="0"/>
              <a:t>Dose escalation scheme</a:t>
            </a:r>
          </a:p>
          <a:p>
            <a:pPr lvl="1"/>
            <a:r>
              <a:rPr lang="en-US" dirty="0" smtClean="0"/>
              <a:t>Patient population (HV vs. patients)</a:t>
            </a:r>
          </a:p>
          <a:p>
            <a:pPr lvl="1"/>
            <a:r>
              <a:rPr lang="en-US" dirty="0" smtClean="0"/>
              <a:t>Safety monitoring</a:t>
            </a:r>
          </a:p>
          <a:p>
            <a:pPr lvl="1"/>
            <a:r>
              <a:rPr lang="en-US" dirty="0" smtClean="0"/>
              <a:t>Study design (i.e. SAD vs. combined SAD/MAD)</a:t>
            </a:r>
          </a:p>
          <a:p>
            <a:r>
              <a:rPr lang="en-US" dirty="0" smtClean="0"/>
              <a:t>Overall registration package (especially for novel products)</a:t>
            </a:r>
          </a:p>
          <a:p>
            <a:pPr lvl="1"/>
            <a:r>
              <a:rPr lang="en-US" dirty="0" smtClean="0"/>
              <a:t>Endpoints, size of safety database, # clinical trials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4721" y="428745"/>
            <a:ext cx="8229600" cy="533159"/>
          </a:xfrm>
        </p:spPr>
        <p:txBody>
          <a:bodyPr/>
          <a:lstStyle/>
          <a:p>
            <a:r>
              <a:rPr lang="en-US" dirty="0" smtClean="0"/>
              <a:t>Issues to Address at a Pre-IND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6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Does the agency agree that </a:t>
            </a:r>
            <a:r>
              <a:rPr lang="en-US" dirty="0" smtClean="0"/>
              <a:t>toxicology </a:t>
            </a:r>
            <a:r>
              <a:rPr lang="en-US" dirty="0"/>
              <a:t>testing is </a:t>
            </a:r>
            <a:r>
              <a:rPr lang="en-US" dirty="0" smtClean="0"/>
              <a:t>adequate to </a:t>
            </a:r>
            <a:r>
              <a:rPr lang="en-US" dirty="0"/>
              <a:t>support the proposed clinical study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For example, are the toxicities seen…</a:t>
            </a:r>
          </a:p>
          <a:p>
            <a:pPr lvl="2"/>
            <a:r>
              <a:rPr lang="en-US" dirty="0" smtClean="0"/>
              <a:t>At a sufficient exposure multiple to anticipated human levels?</a:t>
            </a:r>
          </a:p>
          <a:p>
            <a:pPr lvl="2"/>
            <a:r>
              <a:rPr lang="en-US" dirty="0" err="1" smtClean="0"/>
              <a:t>Monitorable</a:t>
            </a:r>
            <a:r>
              <a:rPr lang="en-US" dirty="0" smtClean="0"/>
              <a:t> and/or reversible</a:t>
            </a:r>
          </a:p>
          <a:p>
            <a:pPr lvl="2"/>
            <a:r>
              <a:rPr lang="en-US" dirty="0" smtClean="0"/>
              <a:t>Not relevant to humans?</a:t>
            </a:r>
            <a:endParaRPr lang="en-US" dirty="0"/>
          </a:p>
          <a:p>
            <a:r>
              <a:rPr lang="en-US" dirty="0"/>
              <a:t>Does the agency agree that the proposed clinical study </a:t>
            </a:r>
            <a:r>
              <a:rPr lang="en-US" dirty="0" smtClean="0"/>
              <a:t>design is acceptable?</a:t>
            </a:r>
          </a:p>
          <a:p>
            <a:pPr lvl="1"/>
            <a:r>
              <a:rPr lang="en-US" dirty="0" smtClean="0"/>
              <a:t>Dose selection</a:t>
            </a:r>
          </a:p>
          <a:p>
            <a:pPr lvl="1"/>
            <a:r>
              <a:rPr lang="en-US" dirty="0" smtClean="0"/>
              <a:t>Visit frequency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tudy procedures (safety monitoring)</a:t>
            </a:r>
          </a:p>
          <a:p>
            <a:pPr lvl="1"/>
            <a:r>
              <a:rPr lang="en-US" dirty="0" smtClean="0"/>
              <a:t>Inclusion/exclusion criteria</a:t>
            </a:r>
            <a:r>
              <a:rPr lang="en-US" dirty="0"/>
              <a:t> </a:t>
            </a:r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Primary endpoint(s)</a:t>
            </a:r>
          </a:p>
          <a:p>
            <a:r>
              <a:rPr lang="en-US" dirty="0" smtClean="0"/>
              <a:t>For programs with existing clinical data…</a:t>
            </a:r>
          </a:p>
          <a:p>
            <a:pPr lvl="1"/>
            <a:r>
              <a:rPr lang="en-US" dirty="0" smtClean="0"/>
              <a:t>Does clinical safety data to-date support proposed clinical design?</a:t>
            </a:r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4721" y="428745"/>
            <a:ext cx="8229600" cy="533159"/>
          </a:xfrm>
        </p:spPr>
        <p:txBody>
          <a:bodyPr/>
          <a:lstStyle/>
          <a:p>
            <a:r>
              <a:rPr lang="en-US" dirty="0" smtClean="0"/>
              <a:t>Example Questions to ask…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21" y="428745"/>
            <a:ext cx="8229600" cy="533159"/>
          </a:xfrm>
        </p:spPr>
        <p:txBody>
          <a:bodyPr/>
          <a:lstStyle/>
          <a:p>
            <a:r>
              <a:rPr lang="en-US" dirty="0" smtClean="0"/>
              <a:t>Keys to a </a:t>
            </a:r>
            <a:r>
              <a:rPr lang="en-US" dirty="0"/>
              <a:t>S</a:t>
            </a:r>
            <a:r>
              <a:rPr lang="en-US" dirty="0" smtClean="0"/>
              <a:t>uccessful </a:t>
            </a:r>
            <a:r>
              <a:rPr lang="en-US" dirty="0"/>
              <a:t>M</a:t>
            </a:r>
            <a:r>
              <a:rPr lang="en-US" dirty="0" smtClean="0"/>
              <a:t>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only get one chance</a:t>
            </a:r>
          </a:p>
          <a:p>
            <a:pPr lvl="1"/>
            <a:r>
              <a:rPr lang="en-US" dirty="0" smtClean="0"/>
              <a:t>Preparation is crucial</a:t>
            </a:r>
          </a:p>
          <a:p>
            <a:pPr lvl="2"/>
            <a:r>
              <a:rPr lang="en-US" dirty="0" smtClean="0"/>
              <a:t>Ensure alignment on approach</a:t>
            </a:r>
          </a:p>
          <a:p>
            <a:pPr lvl="2"/>
            <a:r>
              <a:rPr lang="en-US" dirty="0" smtClean="0"/>
              <a:t>Anticipate challenges to allow best response</a:t>
            </a:r>
          </a:p>
          <a:p>
            <a:pPr lvl="2"/>
            <a:r>
              <a:rPr lang="en-US" dirty="0" smtClean="0"/>
              <a:t>Need to start rehearsals early (cannot wait until written responses – often too late)</a:t>
            </a:r>
          </a:p>
          <a:p>
            <a:pPr lvl="2"/>
            <a:r>
              <a:rPr lang="en-US" dirty="0" smtClean="0"/>
              <a:t>Success: no unanticipated questions</a:t>
            </a:r>
          </a:p>
          <a:p>
            <a:r>
              <a:rPr lang="en-US" dirty="0" smtClean="0"/>
              <a:t>Time goes very fast</a:t>
            </a:r>
          </a:p>
          <a:p>
            <a:pPr lvl="1"/>
            <a:r>
              <a:rPr lang="en-US" dirty="0" smtClean="0"/>
              <a:t>Need to keep discussion focused (no tangents)</a:t>
            </a:r>
          </a:p>
          <a:p>
            <a:pPr lvl="1"/>
            <a:r>
              <a:rPr lang="en-US" dirty="0" smtClean="0"/>
              <a:t>Need to have someone watch clock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1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92375"/>
            <a:ext cx="7924800" cy="1470025"/>
          </a:xfrm>
        </p:spPr>
        <p:txBody>
          <a:bodyPr/>
          <a:lstStyle/>
          <a:p>
            <a:pPr algn="ctr" eaLnBrk="1" hangingPunct="1"/>
            <a:r>
              <a:rPr lang="en-US" sz="6000" dirty="0" smtClean="0">
                <a:solidFill>
                  <a:srgbClr val="002060"/>
                </a:solidFill>
              </a:rPr>
              <a:t>IND Overview</a:t>
            </a:r>
          </a:p>
        </p:txBody>
      </p:sp>
    </p:spTree>
    <p:extLst>
      <p:ext uri="{BB962C8B-B14F-4D97-AF65-F5344CB8AC3E}">
        <p14:creationId xmlns:p14="http://schemas.microsoft.com/office/powerpoint/2010/main" val="56211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Pharm.D</a:t>
            </a:r>
            <a:r>
              <a:rPr lang="en-US" dirty="0" smtClean="0"/>
              <a:t>. University of Michigan College of Pharmacy</a:t>
            </a:r>
          </a:p>
          <a:p>
            <a:r>
              <a:rPr lang="en-US" dirty="0" smtClean="0"/>
              <a:t>27 years working in Industry</a:t>
            </a:r>
          </a:p>
          <a:p>
            <a:r>
              <a:rPr lang="en-US" dirty="0" smtClean="0"/>
              <a:t>Novartis, Pharmacia, Pfizer (18 years)</a:t>
            </a:r>
          </a:p>
          <a:p>
            <a:r>
              <a:rPr lang="en-US" dirty="0" smtClean="0"/>
              <a:t>Consultant (9 years)</a:t>
            </a:r>
          </a:p>
          <a:p>
            <a:r>
              <a:rPr lang="en-US" dirty="0" smtClean="0"/>
              <a:t>Regulatory Affairs (Strategy)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4721" y="428745"/>
            <a:ext cx="8229600" cy="533159"/>
          </a:xfrm>
        </p:spPr>
        <p:txBody>
          <a:bodyPr/>
          <a:lstStyle/>
          <a:p>
            <a:r>
              <a:rPr lang="en-US" dirty="0" smtClean="0"/>
              <a:t>Background/experience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650" y="4953611"/>
            <a:ext cx="1628269" cy="75985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499465" y="4953611"/>
            <a:ext cx="1893536" cy="882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Regulatory Affairs</a:t>
            </a:r>
            <a:endParaRPr lang="en-US" dirty="0"/>
          </a:p>
        </p:txBody>
      </p:sp>
      <p:sp>
        <p:nvSpPr>
          <p:cNvPr id="6" name="Up-Down Arrow 5"/>
          <p:cNvSpPr/>
          <p:nvPr/>
        </p:nvSpPr>
        <p:spPr>
          <a:xfrm rot="5400000">
            <a:off x="5752552" y="5011386"/>
            <a:ext cx="283221" cy="76697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5972" y="4472585"/>
            <a:ext cx="128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Non-clinical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3996" y="4895249"/>
            <a:ext cx="1573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Chemistry/</a:t>
            </a:r>
          </a:p>
          <a:p>
            <a:r>
              <a:rPr lang="en-US" dirty="0" smtClean="0"/>
              <a:t>Manufacturing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07569" y="4131962"/>
            <a:ext cx="168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Clinical/Medical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9130" y="5628158"/>
            <a:ext cx="171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Marketing/Sales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4498" y="6083670"/>
            <a:ext cx="19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Pharmacovigilance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44544" y="4558832"/>
            <a:ext cx="84974" cy="3241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40266" y="4766875"/>
            <a:ext cx="574825" cy="287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14936" y="5287535"/>
            <a:ext cx="666854" cy="137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55894" y="5650524"/>
            <a:ext cx="343571" cy="1063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749786" y="5836136"/>
            <a:ext cx="94758" cy="283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83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Investigational New Drug Application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for a legal exemption from the federal law which states that an unapproved drug is prohibited from being shipped or transported for interstate commerce</a:t>
            </a:r>
          </a:p>
          <a:p>
            <a:r>
              <a:rPr lang="en-US" dirty="0" smtClean="0"/>
              <a:t>Submits application to the FDA to obtain authorization to begin testing in humans in clinical trials</a:t>
            </a:r>
          </a:p>
          <a:p>
            <a:r>
              <a:rPr lang="en-US" dirty="0" smtClean="0"/>
              <a:t>An IND will become effective in 30 days unless FDA finds fault with application</a:t>
            </a:r>
          </a:p>
        </p:txBody>
      </p:sp>
    </p:spTree>
    <p:extLst>
      <p:ext uri="{BB962C8B-B14F-4D97-AF65-F5344CB8AC3E}">
        <p14:creationId xmlns:p14="http://schemas.microsoft.com/office/powerpoint/2010/main" val="40679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References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FDA Guideline: “Content and Format of Investigational New Drug Applications (INDs) for Phase 1 Studies of Drugs, Including Well-Characterized, Therapeutic, Biotechnology-derived products</a:t>
            </a:r>
          </a:p>
          <a:p>
            <a:pPr lvl="1"/>
            <a:r>
              <a:rPr lang="en-US" altLang="en-US" sz="2000" dirty="0" smtClean="0">
                <a:hlinkClick r:id="rId2"/>
              </a:rPr>
              <a:t>http://www.fda.gov/downloads/Drugs/GuidanceComplianceRegulatoryInformation/Guidances/UCM071597.pdf</a:t>
            </a:r>
            <a:r>
              <a:rPr lang="en-US" altLang="en-US" sz="2000" dirty="0" smtClean="0"/>
              <a:t> </a:t>
            </a:r>
          </a:p>
          <a:p>
            <a:r>
              <a:rPr lang="en-US" altLang="en-US" sz="2400" dirty="0" smtClean="0"/>
              <a:t>Title 21 Code of Federal Regulations, Section 312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020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FDA Objectives for IND Review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21 CFR 312.22  General Principles</a:t>
            </a:r>
          </a:p>
          <a:p>
            <a:pPr lvl="1"/>
            <a:r>
              <a:rPr lang="en-US" dirty="0" smtClean="0"/>
              <a:t>“FDA’s primary objectives in reviewing an IND are, in all phases of the investigation, to assure the </a:t>
            </a:r>
            <a:r>
              <a:rPr lang="en-US" b="1" dirty="0" smtClean="0"/>
              <a:t>safety</a:t>
            </a:r>
            <a:r>
              <a:rPr lang="en-US" dirty="0" smtClean="0"/>
              <a:t> and rights of subjects</a:t>
            </a:r>
          </a:p>
          <a:p>
            <a:pPr lvl="1"/>
            <a:r>
              <a:rPr lang="en-US" dirty="0" smtClean="0"/>
              <a:t>and, in Phase 2 and 3, to help assure that the quality of the scientific evaluation of drugs is adequate to permit an evaluation of the drug’s </a:t>
            </a:r>
            <a:r>
              <a:rPr lang="en-US" b="1" dirty="0" smtClean="0"/>
              <a:t>effectiveness </a:t>
            </a:r>
            <a:r>
              <a:rPr lang="en-US" dirty="0" smtClean="0"/>
              <a:t>and</a:t>
            </a:r>
            <a:r>
              <a:rPr lang="en-US" b="1" dirty="0" smtClean="0"/>
              <a:t> safety</a:t>
            </a:r>
            <a:r>
              <a:rPr lang="en-US" dirty="0" smtClean="0"/>
              <a:t>...”</a:t>
            </a:r>
          </a:p>
        </p:txBody>
      </p:sp>
    </p:spTree>
    <p:extLst>
      <p:ext uri="{BB962C8B-B14F-4D97-AF65-F5344CB8AC3E}">
        <p14:creationId xmlns:p14="http://schemas.microsoft.com/office/powerpoint/2010/main" val="246821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Focus of IND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Background data necessary for FDA to make a safety assessment</a:t>
            </a:r>
          </a:p>
          <a:p>
            <a:pPr lvl="1"/>
            <a:r>
              <a:rPr lang="en-US" dirty="0" smtClean="0">
                <a:sym typeface="Symbol" pitchFamily="18" charset="2"/>
              </a:rPr>
              <a:t>Toxicology and Safety Pharmacology</a:t>
            </a:r>
          </a:p>
          <a:p>
            <a:pPr lvl="1"/>
            <a:r>
              <a:rPr lang="en-US" dirty="0" smtClean="0">
                <a:sym typeface="Symbol" pitchFamily="18" charset="2"/>
              </a:rPr>
              <a:t>Previous Human Experience</a:t>
            </a:r>
          </a:p>
          <a:p>
            <a:r>
              <a:rPr lang="en-US" dirty="0" smtClean="0">
                <a:sym typeface="Symbol" pitchFamily="18" charset="2"/>
              </a:rPr>
              <a:t>Protocol for proposed clinical study</a:t>
            </a:r>
          </a:p>
          <a:p>
            <a:r>
              <a:rPr lang="en-US" dirty="0" smtClean="0">
                <a:sym typeface="Symbol" pitchFamily="18" charset="2"/>
              </a:rPr>
              <a:t>General Investigational Plan</a:t>
            </a:r>
          </a:p>
          <a:p>
            <a:r>
              <a:rPr lang="en-US" dirty="0" smtClean="0">
                <a:sym typeface="Symbol" pitchFamily="18" charset="2"/>
              </a:rPr>
              <a:t>Investigator’s Brochure</a:t>
            </a:r>
          </a:p>
        </p:txBody>
      </p:sp>
    </p:spTree>
    <p:extLst>
      <p:ext uri="{BB962C8B-B14F-4D97-AF65-F5344CB8AC3E}">
        <p14:creationId xmlns:p14="http://schemas.microsoft.com/office/powerpoint/2010/main" val="181794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 Review Process at FDA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5634" y="1676400"/>
            <a:ext cx="228600" cy="381000"/>
          </a:xfrm>
          <a:prstGeom prst="rect">
            <a:avLst/>
          </a:prstGeom>
          <a:solidFill>
            <a:srgbClr val="00153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4234" y="1676400"/>
            <a:ext cx="228600" cy="381000"/>
          </a:xfrm>
          <a:prstGeom prst="rect">
            <a:avLst/>
          </a:prstGeom>
          <a:solidFill>
            <a:srgbClr val="001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322834" y="1676400"/>
            <a:ext cx="228600" cy="381000"/>
          </a:xfrm>
          <a:prstGeom prst="rect">
            <a:avLst/>
          </a:prstGeom>
          <a:solidFill>
            <a:srgbClr val="00153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551434" y="1676400"/>
            <a:ext cx="228600" cy="381000"/>
          </a:xfrm>
          <a:prstGeom prst="rect">
            <a:avLst/>
          </a:prstGeom>
          <a:solidFill>
            <a:srgbClr val="001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80034" y="1676400"/>
            <a:ext cx="228600" cy="381000"/>
          </a:xfrm>
          <a:prstGeom prst="rect">
            <a:avLst/>
          </a:prstGeom>
          <a:solidFill>
            <a:srgbClr val="00153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008634" y="1676400"/>
            <a:ext cx="228600" cy="381000"/>
          </a:xfrm>
          <a:prstGeom prst="rect">
            <a:avLst/>
          </a:prstGeom>
          <a:solidFill>
            <a:srgbClr val="001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237234" y="1676400"/>
            <a:ext cx="228600" cy="381000"/>
          </a:xfrm>
          <a:prstGeom prst="rect">
            <a:avLst/>
          </a:prstGeom>
          <a:solidFill>
            <a:srgbClr val="00153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465834" y="1676400"/>
            <a:ext cx="228600" cy="381000"/>
          </a:xfrm>
          <a:prstGeom prst="rect">
            <a:avLst/>
          </a:prstGeom>
          <a:solidFill>
            <a:srgbClr val="001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94434" y="1676400"/>
            <a:ext cx="228600" cy="381000"/>
          </a:xfrm>
          <a:prstGeom prst="rect">
            <a:avLst/>
          </a:prstGeom>
          <a:solidFill>
            <a:srgbClr val="00153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23034" y="1676400"/>
            <a:ext cx="228600" cy="381000"/>
          </a:xfrm>
          <a:prstGeom prst="rect">
            <a:avLst/>
          </a:prstGeom>
          <a:solidFill>
            <a:srgbClr val="001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151634" y="1676400"/>
            <a:ext cx="228600" cy="381000"/>
          </a:xfrm>
          <a:prstGeom prst="rect">
            <a:avLst/>
          </a:prstGeom>
          <a:solidFill>
            <a:srgbClr val="00153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380234" y="1676400"/>
            <a:ext cx="228600" cy="381000"/>
          </a:xfrm>
          <a:prstGeom prst="rect">
            <a:avLst/>
          </a:prstGeom>
          <a:solidFill>
            <a:srgbClr val="001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608834" y="1676400"/>
            <a:ext cx="228600" cy="381000"/>
          </a:xfrm>
          <a:prstGeom prst="rect">
            <a:avLst/>
          </a:prstGeom>
          <a:solidFill>
            <a:srgbClr val="00153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7434" y="1676400"/>
            <a:ext cx="228600" cy="381000"/>
          </a:xfrm>
          <a:prstGeom prst="rect">
            <a:avLst/>
          </a:prstGeom>
          <a:solidFill>
            <a:srgbClr val="001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066034" y="1676400"/>
            <a:ext cx="228600" cy="381000"/>
          </a:xfrm>
          <a:prstGeom prst="rect">
            <a:avLst/>
          </a:prstGeom>
          <a:solidFill>
            <a:srgbClr val="00153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294634" y="1676400"/>
            <a:ext cx="228600" cy="381000"/>
          </a:xfrm>
          <a:prstGeom prst="rect">
            <a:avLst/>
          </a:prstGeom>
          <a:solidFill>
            <a:srgbClr val="001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523234" y="1676400"/>
            <a:ext cx="228600" cy="381000"/>
          </a:xfrm>
          <a:prstGeom prst="rect">
            <a:avLst/>
          </a:prstGeom>
          <a:solidFill>
            <a:srgbClr val="00153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751834" y="1676400"/>
            <a:ext cx="228600" cy="381000"/>
          </a:xfrm>
          <a:prstGeom prst="rect">
            <a:avLst/>
          </a:prstGeom>
          <a:solidFill>
            <a:srgbClr val="001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980434" y="1676400"/>
            <a:ext cx="228600" cy="381000"/>
          </a:xfrm>
          <a:prstGeom prst="rect">
            <a:avLst/>
          </a:prstGeom>
          <a:solidFill>
            <a:srgbClr val="00153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209034" y="1676400"/>
            <a:ext cx="228600" cy="381000"/>
          </a:xfrm>
          <a:prstGeom prst="rect">
            <a:avLst/>
          </a:prstGeom>
          <a:solidFill>
            <a:srgbClr val="001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437634" y="1676400"/>
            <a:ext cx="228600" cy="381000"/>
          </a:xfrm>
          <a:prstGeom prst="rect">
            <a:avLst/>
          </a:prstGeom>
          <a:solidFill>
            <a:srgbClr val="00153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666234" y="1676400"/>
            <a:ext cx="228600" cy="381000"/>
          </a:xfrm>
          <a:prstGeom prst="rect">
            <a:avLst/>
          </a:prstGeom>
          <a:solidFill>
            <a:srgbClr val="001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894834" y="1676400"/>
            <a:ext cx="228600" cy="381000"/>
          </a:xfrm>
          <a:prstGeom prst="rect">
            <a:avLst/>
          </a:prstGeom>
          <a:solidFill>
            <a:srgbClr val="00153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123434" y="1676400"/>
            <a:ext cx="228600" cy="381000"/>
          </a:xfrm>
          <a:prstGeom prst="rect">
            <a:avLst/>
          </a:prstGeom>
          <a:solidFill>
            <a:srgbClr val="001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352034" y="1676400"/>
            <a:ext cx="228600" cy="381000"/>
          </a:xfrm>
          <a:prstGeom prst="rect">
            <a:avLst/>
          </a:prstGeom>
          <a:solidFill>
            <a:srgbClr val="00153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580634" y="1676400"/>
            <a:ext cx="228600" cy="381000"/>
          </a:xfrm>
          <a:prstGeom prst="rect">
            <a:avLst/>
          </a:prstGeom>
          <a:solidFill>
            <a:srgbClr val="001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809234" y="1676400"/>
            <a:ext cx="228600" cy="381000"/>
          </a:xfrm>
          <a:prstGeom prst="rect">
            <a:avLst/>
          </a:prstGeom>
          <a:solidFill>
            <a:srgbClr val="00153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037834" y="1676400"/>
            <a:ext cx="228600" cy="381000"/>
          </a:xfrm>
          <a:prstGeom prst="rect">
            <a:avLst/>
          </a:prstGeom>
          <a:solidFill>
            <a:srgbClr val="001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266434" y="1676400"/>
            <a:ext cx="228600" cy="381000"/>
          </a:xfrm>
          <a:prstGeom prst="rect">
            <a:avLst/>
          </a:prstGeom>
          <a:solidFill>
            <a:srgbClr val="00153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495034" y="1676400"/>
            <a:ext cx="228600" cy="381000"/>
          </a:xfrm>
          <a:prstGeom prst="rect">
            <a:avLst/>
          </a:prstGeom>
          <a:solidFill>
            <a:srgbClr val="001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43862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298952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54042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209132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664222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053662" y="137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508752" y="137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963842" y="137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418932" y="137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874022" y="137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329112" y="137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21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784202" y="137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23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239292" y="137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25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694382" y="137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27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160688" y="137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29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75190" y="1992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30280" y="1992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985370" y="1992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440460" y="1992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815269" y="1992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284990" y="1992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740080" y="1992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195170" y="1992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650260" y="1992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105349" y="1992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20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560440" y="1992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22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015530" y="1992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24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470620" y="1992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26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925710" y="1992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28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392015" y="1992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30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85800" y="2667000"/>
            <a:ext cx="1028919" cy="1028919"/>
            <a:chOff x="914399" y="3009681"/>
            <a:chExt cx="1028919" cy="1028919"/>
          </a:xfrm>
        </p:grpSpPr>
        <p:sp>
          <p:nvSpPr>
            <p:cNvPr id="184" name="Oval 183"/>
            <p:cNvSpPr/>
            <p:nvPr/>
          </p:nvSpPr>
          <p:spPr>
            <a:xfrm>
              <a:off x="914399" y="3009681"/>
              <a:ext cx="1028919" cy="10289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012372" y="3178628"/>
              <a:ext cx="8483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Submit</a:t>
              </a:r>
              <a:br>
                <a:rPr lang="en-US" dirty="0" smtClean="0">
                  <a:solidFill>
                    <a:prstClr val="white"/>
                  </a:solidFill>
                </a:rPr>
              </a:br>
              <a:r>
                <a:rPr lang="en-US" dirty="0" smtClean="0">
                  <a:solidFill>
                    <a:prstClr val="white"/>
                  </a:solidFill>
                </a:rPr>
                <a:t>IND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88" name="Elbow Connector 187"/>
          <p:cNvCxnSpPr>
            <a:stCxn id="184" idx="0"/>
            <a:endCxn id="5" idx="2"/>
          </p:cNvCxnSpPr>
          <p:nvPr/>
        </p:nvCxnSpPr>
        <p:spPr>
          <a:xfrm rot="16200000" flipV="1">
            <a:off x="785297" y="2252037"/>
            <a:ext cx="609600" cy="2203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2517375" y="2895601"/>
            <a:ext cx="3426225" cy="380999"/>
          </a:xfrm>
          <a:prstGeom prst="rect">
            <a:avLst/>
          </a:prstGeom>
          <a:solidFill>
            <a:srgbClr val="8E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Possible Questions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362919" y="2438400"/>
            <a:ext cx="903515" cy="1262961"/>
          </a:xfrm>
          <a:prstGeom prst="rect">
            <a:avLst/>
          </a:prstGeom>
          <a:solidFill>
            <a:srgbClr val="8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FDA Internal review Meeting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6743919" y="3962400"/>
            <a:ext cx="16764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“Clinical Hold” or</a:t>
            </a:r>
            <a:br>
              <a:rPr lang="en-US" sz="1600" dirty="0" smtClean="0">
                <a:solidFill>
                  <a:prstClr val="white"/>
                </a:solidFill>
              </a:rPr>
            </a:br>
            <a:r>
              <a:rPr lang="en-US" sz="1600" dirty="0" smtClean="0">
                <a:solidFill>
                  <a:prstClr val="white"/>
                </a:solidFill>
              </a:rPr>
              <a:t>“May Proceed”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201" name="Elbow Connector 200"/>
          <p:cNvCxnSpPr>
            <a:stCxn id="192" idx="3"/>
            <a:endCxn id="199" idx="0"/>
          </p:cNvCxnSpPr>
          <p:nvPr/>
        </p:nvCxnSpPr>
        <p:spPr>
          <a:xfrm>
            <a:off x="7266434" y="3069881"/>
            <a:ext cx="315685" cy="8925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6743919" y="4648200"/>
            <a:ext cx="1676400" cy="6045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Requests for amendments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582119" y="3200400"/>
            <a:ext cx="1153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Generally Day 28 to 30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5067519" y="4680858"/>
            <a:ext cx="1698052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Protocol revisions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Additional data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6743918" y="5334000"/>
            <a:ext cx="1676401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</a:rPr>
              <a:t>If no response received by day 30  IND is “Active” by default</a:t>
            </a:r>
            <a:endParaRPr 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26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FDA Review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Division Director</a:t>
            </a:r>
          </a:p>
          <a:p>
            <a:r>
              <a:rPr lang="en-US" dirty="0" smtClean="0"/>
              <a:t>Clinical</a:t>
            </a:r>
          </a:p>
          <a:p>
            <a:pPr lvl="1"/>
            <a:r>
              <a:rPr lang="en-US" dirty="0" smtClean="0"/>
              <a:t>Team Leader</a:t>
            </a:r>
          </a:p>
          <a:p>
            <a:pPr lvl="1"/>
            <a:r>
              <a:rPr lang="en-US" dirty="0" smtClean="0"/>
              <a:t>Medical Reviewer</a:t>
            </a:r>
          </a:p>
          <a:p>
            <a:r>
              <a:rPr lang="en-US" dirty="0" smtClean="0"/>
              <a:t>Pharm/</a:t>
            </a:r>
            <a:r>
              <a:rPr lang="en-US" dirty="0" err="1" smtClean="0"/>
              <a:t>Tox</a:t>
            </a:r>
            <a:endParaRPr lang="en-US" dirty="0" smtClean="0"/>
          </a:p>
          <a:p>
            <a:pPr lvl="1"/>
            <a:r>
              <a:rPr lang="en-US" dirty="0" smtClean="0"/>
              <a:t>Team Leader</a:t>
            </a:r>
          </a:p>
          <a:p>
            <a:pPr lvl="1"/>
            <a:r>
              <a:rPr lang="en-US" dirty="0" smtClean="0"/>
              <a:t>Pharm/</a:t>
            </a:r>
            <a:r>
              <a:rPr lang="en-US" dirty="0" err="1" smtClean="0"/>
              <a:t>Tox</a:t>
            </a:r>
            <a:r>
              <a:rPr lang="en-US" dirty="0" smtClean="0"/>
              <a:t> Reviewer</a:t>
            </a:r>
          </a:p>
          <a:p>
            <a:r>
              <a:rPr lang="en-US" dirty="0" smtClean="0"/>
              <a:t>Chemistry/Manufacturing</a:t>
            </a:r>
          </a:p>
          <a:p>
            <a:pPr lvl="1"/>
            <a:r>
              <a:rPr lang="en-US" dirty="0" smtClean="0"/>
              <a:t>Team Leader</a:t>
            </a:r>
          </a:p>
          <a:p>
            <a:pPr lvl="1"/>
            <a:r>
              <a:rPr lang="en-US" dirty="0" smtClean="0"/>
              <a:t>Chemist</a:t>
            </a:r>
          </a:p>
          <a:p>
            <a:r>
              <a:rPr lang="en-US" dirty="0" smtClean="0"/>
              <a:t>Clinical Pharmacology</a:t>
            </a:r>
          </a:p>
          <a:p>
            <a:r>
              <a:rPr lang="en-US" dirty="0" smtClean="0"/>
              <a:t>Biostatistics</a:t>
            </a:r>
          </a:p>
          <a:p>
            <a:r>
              <a:rPr lang="en-US" dirty="0" smtClean="0"/>
              <a:t>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18779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Reasons for Clinical Hold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Unreasonable and significant risk</a:t>
            </a:r>
          </a:p>
          <a:p>
            <a:pPr lvl="1"/>
            <a:r>
              <a:rPr lang="en-US" dirty="0" smtClean="0"/>
              <a:t>Prolonged human exposure</a:t>
            </a:r>
          </a:p>
          <a:p>
            <a:pPr lvl="1"/>
            <a:r>
              <a:rPr lang="en-US" dirty="0" smtClean="0"/>
              <a:t>Unacceptably high doses relative to supportive non-clinical data, etc.</a:t>
            </a:r>
          </a:p>
          <a:p>
            <a:pPr lvl="1"/>
            <a:r>
              <a:rPr lang="en-US" dirty="0" smtClean="0"/>
              <a:t>Unacceptable toxicity in animal studies and/or insufficient monitoring in the clinical study</a:t>
            </a:r>
          </a:p>
          <a:p>
            <a:r>
              <a:rPr lang="en-US" dirty="0" smtClean="0"/>
              <a:t>Protocol </a:t>
            </a:r>
            <a:r>
              <a:rPr lang="en-US" dirty="0"/>
              <a:t>clearly deficient</a:t>
            </a:r>
          </a:p>
          <a:p>
            <a:r>
              <a:rPr lang="en-US" dirty="0" smtClean="0"/>
              <a:t>IND not sufficiently complete to assess risk</a:t>
            </a:r>
          </a:p>
          <a:p>
            <a:r>
              <a:rPr lang="en-US" dirty="0" smtClean="0"/>
              <a:t>IB misleading, erroneous or materially incomplete</a:t>
            </a:r>
          </a:p>
          <a:p>
            <a:r>
              <a:rPr lang="en-US" dirty="0" smtClean="0"/>
              <a:t>Use of unqualified investigators</a:t>
            </a:r>
          </a:p>
        </p:txBody>
      </p:sp>
    </p:spTree>
    <p:extLst>
      <p:ext uri="{BB962C8B-B14F-4D97-AF65-F5344CB8AC3E}">
        <p14:creationId xmlns:p14="http://schemas.microsoft.com/office/powerpoint/2010/main" val="87830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17"/>
          <p:cNvSpPr>
            <a:spLocks noChangeArrowheads="1"/>
          </p:cNvSpPr>
          <p:nvPr/>
        </p:nvSpPr>
        <p:spPr bwMode="auto">
          <a:xfrm>
            <a:off x="3657600" y="5187576"/>
            <a:ext cx="1219200" cy="3143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17"/>
          <p:cNvSpPr>
            <a:spLocks noChangeArrowheads="1"/>
          </p:cNvSpPr>
          <p:nvPr/>
        </p:nvSpPr>
        <p:spPr bwMode="auto">
          <a:xfrm>
            <a:off x="5486400" y="5181600"/>
            <a:ext cx="1219200" cy="3143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17"/>
          <p:cNvSpPr>
            <a:spLocks noChangeArrowheads="1"/>
          </p:cNvSpPr>
          <p:nvPr/>
        </p:nvSpPr>
        <p:spPr bwMode="auto">
          <a:xfrm>
            <a:off x="3752478" y="1928904"/>
            <a:ext cx="1219200" cy="3143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1000" y="1219200"/>
            <a:ext cx="8413753" cy="5121275"/>
            <a:chOff x="280" y="912"/>
            <a:chExt cx="5300" cy="3226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864" y="919"/>
              <a:ext cx="3840" cy="312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rgbClr val="6699FF">
                  <a:alpha val="50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706" y="1472"/>
              <a:ext cx="8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en-US" b="1">
                  <a:ea typeface="ＭＳ Ｐゴシック" panose="020B0600070205080204" pitchFamily="34" charset="-128"/>
                </a:rPr>
                <a:t>  </a:t>
              </a:r>
              <a:endParaRPr kumimoji="1" lang="en-US" altLang="en-US">
                <a:ea typeface="ＭＳ Ｐゴシック" panose="020B0600070205080204" pitchFamily="34" charset="-128"/>
              </a:endParaRPr>
            </a:p>
          </p:txBody>
        </p:sp>
        <p:sp>
          <p:nvSpPr>
            <p:cNvPr id="9" name="AutoShape 9"/>
            <p:cNvSpPr>
              <a:spLocks/>
            </p:cNvSpPr>
            <p:nvPr/>
          </p:nvSpPr>
          <p:spPr bwMode="auto">
            <a:xfrm>
              <a:off x="4848" y="2030"/>
              <a:ext cx="288" cy="2009"/>
            </a:xfrm>
            <a:prstGeom prst="rightBrace">
              <a:avLst>
                <a:gd name="adj1" fmla="val 58131"/>
                <a:gd name="adj2" fmla="val 49153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467" y="2594"/>
              <a:ext cx="1086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en-US" b="1" dirty="0" smtClean="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CTD</a:t>
              </a:r>
            </a:p>
            <a:p>
              <a:r>
                <a:rPr kumimoji="1" lang="en-US" altLang="en-US" b="1" dirty="0" smtClean="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(same across </a:t>
              </a:r>
              <a:br>
                <a:rPr kumimoji="1" lang="en-US" altLang="en-US" b="1" dirty="0" smtClean="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</a:br>
              <a:r>
                <a:rPr kumimoji="1" lang="en-US" altLang="en-US" b="1" dirty="0" smtClean="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regions)</a:t>
              </a:r>
              <a:endParaRPr kumimoji="1" lang="en-US" altLang="en-US" dirty="0">
                <a:solidFill>
                  <a:schemeClr val="tx2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1" name="AutoShape 11"/>
            <p:cNvSpPr>
              <a:spLocks/>
            </p:cNvSpPr>
            <p:nvPr/>
          </p:nvSpPr>
          <p:spPr bwMode="auto">
            <a:xfrm>
              <a:off x="864" y="2030"/>
              <a:ext cx="288" cy="1240"/>
            </a:xfrm>
            <a:prstGeom prst="leftBrace">
              <a:avLst>
                <a:gd name="adj1" fmla="val 35880"/>
                <a:gd name="adj2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280" y="2618"/>
              <a:ext cx="867" cy="3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96" y="2653"/>
              <a:ext cx="8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en-US" sz="2000" b="1" dirty="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Module</a:t>
              </a:r>
              <a:r>
                <a:rPr kumimoji="1" lang="en-US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 </a:t>
              </a:r>
              <a:r>
                <a:rPr kumimoji="1" lang="en-US" altLang="en-US" sz="2000" b="1" dirty="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  <a:endParaRPr kumimoji="1" lang="en-US" altLang="en-US" sz="18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886" y="1344"/>
              <a:ext cx="160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en-US" sz="2000" b="1" dirty="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Not Part of the </a:t>
              </a:r>
              <a:r>
                <a:rPr kumimoji="1" lang="en-US" altLang="en-US" sz="2000" b="1" dirty="0" smtClean="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CTD</a:t>
              </a:r>
            </a:p>
            <a:p>
              <a:r>
                <a:rPr kumimoji="1" lang="en-US" altLang="en-US" sz="2000" b="1" dirty="0" smtClean="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(varies by region)</a:t>
              </a:r>
              <a:endParaRPr kumimoji="1" lang="en-US" altLang="en-US" sz="20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AutoShape 15"/>
            <p:cNvSpPr>
              <a:spLocks/>
            </p:cNvSpPr>
            <p:nvPr/>
          </p:nvSpPr>
          <p:spPr bwMode="auto">
            <a:xfrm>
              <a:off x="3792" y="919"/>
              <a:ext cx="240" cy="1111"/>
            </a:xfrm>
            <a:prstGeom prst="rightBrace">
              <a:avLst>
                <a:gd name="adj1" fmla="val 38576"/>
                <a:gd name="adj2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344" y="3270"/>
              <a:ext cx="28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296" y="3420"/>
              <a:ext cx="768" cy="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2316" y="3398"/>
              <a:ext cx="824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en-US" sz="1800" b="1" dirty="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Module 4</a:t>
              </a:r>
              <a:endParaRPr kumimoji="1" lang="en-US" altLang="en-US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  <a:p>
              <a:pPr algn="ctr"/>
              <a:r>
                <a:rPr kumimoji="1" lang="en-US" altLang="en-US" sz="1400" dirty="0">
                  <a:latin typeface="Arial" panose="020B0604020202020204" pitchFamily="34" charset="0"/>
                  <a:ea typeface="ＭＳ Ｐゴシック" panose="020B0600070205080204" pitchFamily="34" charset="-128"/>
                </a:rPr>
                <a:t>Nonclinical</a:t>
              </a:r>
            </a:p>
            <a:p>
              <a:pPr algn="ctr"/>
              <a:r>
                <a:rPr kumimoji="1" lang="en-US" altLang="en-US" sz="1400" dirty="0">
                  <a:latin typeface="Arial" panose="020B0604020202020204" pitchFamily="34" charset="0"/>
                  <a:ea typeface="ＭＳ Ｐゴシック" panose="020B0600070205080204" pitchFamily="34" charset="-128"/>
                </a:rPr>
                <a:t>Study Reports</a:t>
              </a:r>
            </a:p>
            <a:p>
              <a:pPr algn="ctr"/>
              <a:r>
                <a:rPr kumimoji="1" lang="en-US" altLang="en-US" sz="1400" dirty="0">
                  <a:latin typeface="Arial" panose="020B0604020202020204" pitchFamily="34" charset="0"/>
                  <a:ea typeface="ＭＳ Ｐゴシック" panose="020B0600070205080204" pitchFamily="34" charset="-128"/>
                </a:rPr>
                <a:t>4.0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472" y="3391"/>
              <a:ext cx="801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en-US" sz="1800" b="1" dirty="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Module 5</a:t>
              </a:r>
              <a:endParaRPr kumimoji="1" lang="en-US" altLang="en-US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  <a:p>
              <a:pPr algn="ctr"/>
              <a:r>
                <a:rPr kumimoji="1" lang="en-US" altLang="en-US" sz="1400" dirty="0">
                  <a:latin typeface="Arial" panose="020B0604020202020204" pitchFamily="34" charset="0"/>
                  <a:ea typeface="ＭＳ Ｐゴシック" panose="020B0600070205080204" pitchFamily="34" charset="-128"/>
                </a:rPr>
                <a:t>Clinical </a:t>
              </a:r>
              <a:r>
                <a:rPr kumimoji="1" lang="en-US" altLang="en-US" sz="1400" dirty="0" smtClean="0">
                  <a:latin typeface="Arial" panose="020B0604020202020204" pitchFamily="34" charset="0"/>
                  <a:ea typeface="ＭＳ Ｐゴシック" panose="020B0600070205080204" pitchFamily="34" charset="-128"/>
                </a:rPr>
                <a:t>Study</a:t>
              </a:r>
              <a:br>
                <a:rPr kumimoji="1" lang="en-US" altLang="en-US" sz="1400" dirty="0" smtClean="0">
                  <a:latin typeface="Arial" panose="020B0604020202020204" pitchFamily="34" charset="0"/>
                  <a:ea typeface="ＭＳ Ｐゴシック" panose="020B0600070205080204" pitchFamily="34" charset="-128"/>
                </a:rPr>
              </a:br>
              <a:r>
                <a:rPr kumimoji="1" lang="en-US" altLang="en-US" sz="1400" dirty="0" smtClean="0">
                  <a:latin typeface="Arial" panose="020B0604020202020204" pitchFamily="34" charset="0"/>
                  <a:ea typeface="ＭＳ Ｐゴシック" panose="020B0600070205080204" pitchFamily="34" charset="-128"/>
                </a:rPr>
                <a:t>Reports</a:t>
              </a:r>
              <a:endParaRPr kumimoji="1" lang="en-US" altLang="en-US" sz="1400" dirty="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  <a:p>
              <a:pPr algn="ctr"/>
              <a:r>
                <a:rPr kumimoji="1" lang="en-US" altLang="en-US" sz="1400" dirty="0">
                  <a:latin typeface="Arial" panose="020B0604020202020204" pitchFamily="34" charset="0"/>
                  <a:ea typeface="ＭＳ Ｐゴシック" panose="020B0600070205080204" pitchFamily="34" charset="-128"/>
                </a:rPr>
                <a:t>5.0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112" y="2030"/>
              <a:ext cx="134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160" y="3312"/>
              <a:ext cx="1" cy="72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264" y="3312"/>
              <a:ext cx="1" cy="72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160" y="2493"/>
              <a:ext cx="0" cy="81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264" y="2493"/>
              <a:ext cx="0" cy="81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2160" y="2878"/>
              <a:ext cx="182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4704" y="4032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313" y="3405"/>
              <a:ext cx="740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en-US" sz="1800" b="1" dirty="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Module 3</a:t>
              </a:r>
              <a:endParaRPr kumimoji="1" lang="en-US" altLang="en-US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  <a:p>
              <a:pPr algn="ctr"/>
              <a:r>
                <a:rPr kumimoji="1" lang="en-US" altLang="en-US" sz="1400" dirty="0">
                  <a:latin typeface="Arial" panose="020B0604020202020204" pitchFamily="34" charset="0"/>
                  <a:ea typeface="ＭＳ Ｐゴシック" panose="020B0600070205080204" pitchFamily="34" charset="-128"/>
                </a:rPr>
                <a:t>Quality</a:t>
              </a:r>
            </a:p>
            <a:p>
              <a:pPr algn="ctr"/>
              <a:r>
                <a:rPr kumimoji="1" lang="en-US" altLang="en-US" sz="1400" dirty="0">
                  <a:latin typeface="Arial" panose="020B0604020202020204" pitchFamily="34" charset="0"/>
                  <a:ea typeface="ＭＳ Ｐゴシック" panose="020B0600070205080204" pitchFamily="34" charset="-128"/>
                </a:rPr>
                <a:t>3.0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1824" y="2493"/>
              <a:ext cx="192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256" y="2237"/>
              <a:ext cx="100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1996" y="2048"/>
              <a:ext cx="15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en-US" altLang="en-US" sz="1400" dirty="0">
                  <a:latin typeface="Arial" panose="020B0604020202020204" pitchFamily="34" charset="0"/>
                  <a:ea typeface="ＭＳ Ｐゴシック" panose="020B0600070205080204" pitchFamily="34" charset="-128"/>
                </a:rPr>
                <a:t>CTD Table of Contents 2.1</a:t>
              </a:r>
              <a:endParaRPr kumimoji="1" lang="en-US" altLang="en-US" sz="1800" dirty="0">
                <a:ea typeface="ＭＳ Ｐゴシック" panose="020B0600070205080204" pitchFamily="34" charset="-128"/>
              </a:endParaRP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2016" y="2280"/>
              <a:ext cx="15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en-US" altLang="en-US" sz="1400" dirty="0">
                  <a:latin typeface="Arial" panose="020B0604020202020204" pitchFamily="34" charset="0"/>
                  <a:ea typeface="ＭＳ Ｐゴシック" panose="020B0600070205080204" pitchFamily="34" charset="-128"/>
                </a:rPr>
                <a:t>CTD Introduction 2.2</a:t>
              </a:r>
              <a:endParaRPr kumimoji="1" lang="en-US" altLang="en-US" sz="1800" dirty="0">
                <a:ea typeface="ＭＳ Ｐゴシック" panose="020B0600070205080204" pitchFamily="34" charset="-128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1536" y="2664"/>
              <a:ext cx="672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en-US" altLang="en-US" sz="1400" dirty="0">
                  <a:latin typeface="Arial" panose="020B0604020202020204" pitchFamily="34" charset="0"/>
                  <a:ea typeface="ＭＳ Ｐゴシック" panose="020B0600070205080204" pitchFamily="34" charset="-128"/>
                </a:rPr>
                <a:t>Quality</a:t>
              </a:r>
            </a:p>
            <a:p>
              <a:pPr algn="ctr"/>
              <a:r>
                <a:rPr kumimoji="1" lang="en-US" altLang="en-US" sz="1400" dirty="0">
                  <a:latin typeface="Arial" panose="020B0604020202020204" pitchFamily="34" charset="0"/>
                  <a:ea typeface="ＭＳ Ｐゴシック" panose="020B0600070205080204" pitchFamily="34" charset="-128"/>
                </a:rPr>
                <a:t>Overall</a:t>
              </a:r>
            </a:p>
            <a:p>
              <a:pPr algn="ctr"/>
              <a:r>
                <a:rPr kumimoji="1" lang="en-US" altLang="en-US" sz="1400" dirty="0">
                  <a:latin typeface="Arial" panose="020B0604020202020204" pitchFamily="34" charset="0"/>
                  <a:ea typeface="ＭＳ Ｐゴシック" panose="020B0600070205080204" pitchFamily="34" charset="-128"/>
                </a:rPr>
                <a:t>Summary</a:t>
              </a:r>
            </a:p>
            <a:p>
              <a:pPr algn="ctr"/>
              <a:r>
                <a:rPr kumimoji="1" lang="en-US" altLang="en-US" sz="1400" dirty="0">
                  <a:latin typeface="Arial" panose="020B0604020202020204" pitchFamily="34" charset="0"/>
                  <a:ea typeface="ＭＳ Ｐゴシック" panose="020B0600070205080204" pitchFamily="34" charset="-128"/>
                </a:rPr>
                <a:t>2.3</a:t>
              </a:r>
              <a:endParaRPr kumimoji="1" lang="en-US" altLang="en-US" sz="1800" dirty="0">
                <a:ea typeface="ＭＳ Ｐゴシック" panose="020B0600070205080204" pitchFamily="34" charset="-128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2160" y="2536"/>
              <a:ext cx="11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en-US" altLang="en-US" sz="1400">
                  <a:latin typeface="Arial" panose="020B0604020202020204" pitchFamily="34" charset="0"/>
                  <a:ea typeface="ＭＳ Ｐゴシック" panose="020B0600070205080204" pitchFamily="34" charset="-128"/>
                </a:rPr>
                <a:t>Non-clinical</a:t>
              </a:r>
              <a:r>
                <a:rPr kumimoji="1" lang="en-US" altLang="en-US" sz="1400" b="1">
                  <a:latin typeface="Arial" panose="020B0604020202020204" pitchFamily="34" charset="0"/>
                  <a:ea typeface="ＭＳ Ｐゴシック" panose="020B0600070205080204" pitchFamily="34" charset="-128"/>
                </a:rPr>
                <a:t> </a:t>
              </a:r>
              <a:r>
                <a:rPr kumimoji="1" lang="en-US" altLang="en-US" sz="1400">
                  <a:latin typeface="Arial" panose="020B0604020202020204" pitchFamily="34" charset="0"/>
                  <a:ea typeface="ＭＳ Ｐゴシック" panose="020B0600070205080204" pitchFamily="34" charset="-128"/>
                </a:rPr>
                <a:t>Overview 2.4</a:t>
              </a:r>
              <a:endParaRPr kumimoji="1" lang="en-US" altLang="en-US" sz="1800">
                <a:ea typeface="ＭＳ Ｐゴシック" panose="020B0600070205080204" pitchFamily="34" charset="-128"/>
              </a:endParaRP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3264" y="2878"/>
              <a:ext cx="81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en-US" altLang="en-US" sz="1200">
                  <a:latin typeface="Arial" panose="020B0604020202020204" pitchFamily="34" charset="0"/>
                  <a:ea typeface="ＭＳ Ｐゴシック" panose="020B0600070205080204" pitchFamily="34" charset="-128"/>
                </a:rPr>
                <a:t>Clinical Summary</a:t>
              </a:r>
            </a:p>
            <a:p>
              <a:pPr algn="ctr"/>
              <a:r>
                <a:rPr kumimoji="1" lang="en-US" altLang="en-US" sz="1200">
                  <a:latin typeface="Arial" panose="020B0604020202020204" pitchFamily="34" charset="0"/>
                  <a:ea typeface="ＭＳ Ｐゴシック" panose="020B0600070205080204" pitchFamily="34" charset="-128"/>
                </a:rPr>
                <a:t>2.7</a:t>
              </a:r>
              <a:endParaRPr kumimoji="1" lang="en-US" altLang="en-US" sz="1800">
                <a:ea typeface="ＭＳ Ｐゴシック" panose="020B0600070205080204" pitchFamily="34" charset="-128"/>
              </a:endParaRP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3168" y="2493"/>
              <a:ext cx="76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en-US" altLang="en-US" sz="1200">
                  <a:latin typeface="Arial" panose="020B0604020202020204" pitchFamily="34" charset="0"/>
                  <a:ea typeface="ＭＳ Ｐゴシック" panose="020B0600070205080204" pitchFamily="34" charset="-128"/>
                </a:rPr>
                <a:t>Clinical</a:t>
              </a:r>
            </a:p>
            <a:p>
              <a:pPr algn="ctr"/>
              <a:r>
                <a:rPr kumimoji="1" lang="en-US" altLang="en-US" sz="1200">
                  <a:latin typeface="Arial" panose="020B0604020202020204" pitchFamily="34" charset="0"/>
                  <a:ea typeface="ＭＳ Ｐゴシック" panose="020B0600070205080204" pitchFamily="34" charset="-128"/>
                </a:rPr>
                <a:t>Overview</a:t>
              </a:r>
            </a:p>
            <a:p>
              <a:pPr algn="ctr"/>
              <a:r>
                <a:rPr kumimoji="1" lang="en-US" altLang="en-US" sz="1200">
                  <a:latin typeface="Arial" panose="020B0604020202020204" pitchFamily="34" charset="0"/>
                  <a:ea typeface="ＭＳ Ｐゴシック" panose="020B0600070205080204" pitchFamily="34" charset="-128"/>
                </a:rPr>
                <a:t>2.5</a:t>
              </a:r>
              <a:endParaRPr kumimoji="1" lang="en-US" altLang="en-US" sz="1800">
                <a:ea typeface="ＭＳ Ｐゴシック" panose="020B0600070205080204" pitchFamily="34" charset="-128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3408" y="2030"/>
              <a:ext cx="14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1152" y="2030"/>
              <a:ext cx="115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 flipH="1">
              <a:off x="1152" y="3270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2784" y="912"/>
              <a:ext cx="100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2439" y="1339"/>
              <a:ext cx="740" cy="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en-US" sz="1800" b="1" dirty="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Module 1</a:t>
              </a:r>
              <a:endParaRPr kumimoji="1" lang="en-US" altLang="en-US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  <a:p>
              <a:pPr algn="ctr"/>
              <a:r>
                <a:rPr kumimoji="1" lang="en-US" altLang="en-US" sz="1200" dirty="0">
                  <a:latin typeface="Arial" panose="020B0604020202020204" pitchFamily="34" charset="0"/>
                  <a:ea typeface="ＭＳ Ｐゴシック" panose="020B0600070205080204" pitchFamily="34" charset="-128"/>
                </a:rPr>
                <a:t>Regional</a:t>
              </a:r>
            </a:p>
            <a:p>
              <a:pPr algn="ctr"/>
              <a:r>
                <a:rPr kumimoji="1" lang="en-US" altLang="en-US" sz="1200" dirty="0">
                  <a:latin typeface="Arial" panose="020B0604020202020204" pitchFamily="34" charset="0"/>
                  <a:ea typeface="ＭＳ Ｐゴシック" panose="020B0600070205080204" pitchFamily="34" charset="-128"/>
                </a:rPr>
                <a:t>Administrative</a:t>
              </a:r>
            </a:p>
            <a:p>
              <a:pPr algn="ctr"/>
              <a:r>
                <a:rPr kumimoji="1" lang="en-US" altLang="en-US" sz="1200" dirty="0">
                  <a:latin typeface="Arial" panose="020B0604020202020204" pitchFamily="34" charset="0"/>
                  <a:ea typeface="ＭＳ Ｐゴシック" panose="020B0600070205080204" pitchFamily="34" charset="-128"/>
                </a:rPr>
                <a:t>Information</a:t>
              </a:r>
            </a:p>
            <a:p>
              <a:pPr algn="ctr"/>
              <a:r>
                <a:rPr kumimoji="1" lang="en-US" altLang="en-US" sz="1200" dirty="0">
                  <a:latin typeface="Arial" panose="020B0604020202020204" pitchFamily="34" charset="0"/>
                  <a:ea typeface="ＭＳ Ｐゴシック" panose="020B0600070205080204" pitchFamily="34" charset="-128"/>
                </a:rPr>
                <a:t>1.0</a:t>
              </a:r>
              <a:endParaRPr kumimoji="1" lang="en-US" altLang="en-US" sz="1600" dirty="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2" name="Text Box 42"/>
            <p:cNvSpPr txBox="1">
              <a:spLocks noChangeArrowheads="1"/>
            </p:cNvSpPr>
            <p:nvPr/>
          </p:nvSpPr>
          <p:spPr bwMode="auto">
            <a:xfrm>
              <a:off x="2160" y="2877"/>
              <a:ext cx="11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en-US" altLang="en-US" sz="1200" dirty="0">
                  <a:latin typeface="Arial" panose="020B0604020202020204" pitchFamily="34" charset="0"/>
                  <a:ea typeface="ＭＳ Ｐゴシック" panose="020B0600070205080204" pitchFamily="34" charset="-128"/>
                </a:rPr>
                <a:t>Non-clinical Written and Tabulated Summaries 2.6</a:t>
              </a:r>
              <a:endParaRPr kumimoji="1" lang="en-US" altLang="en-US" sz="1200" dirty="0">
                <a:ea typeface="ＭＳ Ｐゴシック" panose="020B0600070205080204" pitchFamily="34" charset="-128"/>
              </a:endParaRP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 rot="10800000" flipV="1">
              <a:off x="4992" y="388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kumimoji="1" lang="en-US" altLang="en-US" sz="2000" b="1">
                <a:solidFill>
                  <a:srgbClr val="FF9933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prstClr val="white"/>
                </a:solidFill>
              </a:rPr>
              <a:t>Common Technical Document (CTD)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8600" y="628650"/>
            <a:ext cx="838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330200" y="2156936"/>
            <a:ext cx="2794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4625" indent="-174625" eaLnBrk="0" hangingPunct="0">
              <a:buFont typeface="Arial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CTD </a:t>
            </a:r>
            <a:r>
              <a:rPr lang="en-US" sz="1400" dirty="0">
                <a:solidFill>
                  <a:prstClr val="black"/>
                </a:solidFill>
              </a:rPr>
              <a:t>format is defined in ICH M4 guidance</a:t>
            </a:r>
          </a:p>
          <a:p>
            <a:pPr marL="174625" indent="-174625" eaLnBrk="0" hangingPunct="0">
              <a:buFont typeface="Arial" pitchFamily="34" charset="0"/>
              <a:buChar char="•"/>
            </a:pPr>
            <a:r>
              <a:rPr lang="en-US" sz="1400" dirty="0" err="1" smtClean="0">
                <a:solidFill>
                  <a:prstClr val="black"/>
                </a:solidFill>
              </a:rPr>
              <a:t>eCTD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prstClr val="black"/>
                </a:solidFill>
              </a:rPr>
              <a:t>= electronic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7500" y="1371600"/>
            <a:ext cx="289560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It is important to note that the CTD was initially designed to provide structure </a:t>
            </a:r>
            <a:r>
              <a:rPr lang="en-US" sz="1400" dirty="0"/>
              <a:t>f</a:t>
            </a:r>
            <a:r>
              <a:rPr lang="en-US" sz="1400" dirty="0" smtClean="0"/>
              <a:t>or marketing applications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5181600" y="12192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Historically IND broken up into 10 sections – See 1995 Guideline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53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 Maintenance </a:t>
            </a:r>
            <a:r>
              <a:rPr lang="en-US" dirty="0"/>
              <a:t>A</a:t>
            </a:r>
            <a:r>
              <a:rPr lang="en-US" dirty="0" smtClean="0"/>
              <a:t>ctivities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 Amendments</a:t>
            </a:r>
          </a:p>
          <a:p>
            <a:pPr lvl="1"/>
            <a:r>
              <a:rPr lang="en-US" dirty="0" smtClean="0"/>
              <a:t>Protocol amendments</a:t>
            </a:r>
          </a:p>
          <a:p>
            <a:pPr lvl="2"/>
            <a:r>
              <a:rPr lang="en-US" dirty="0" smtClean="0"/>
              <a:t>New Protocol</a:t>
            </a:r>
          </a:p>
          <a:p>
            <a:pPr lvl="2"/>
            <a:r>
              <a:rPr lang="en-US" dirty="0" smtClean="0"/>
              <a:t>New Investigator</a:t>
            </a:r>
          </a:p>
          <a:p>
            <a:pPr lvl="1"/>
            <a:r>
              <a:rPr lang="en-US" dirty="0" smtClean="0"/>
              <a:t>Information amendments</a:t>
            </a:r>
          </a:p>
          <a:p>
            <a:pPr lvl="2"/>
            <a:r>
              <a:rPr lang="en-US" dirty="0" smtClean="0"/>
              <a:t>Clinical</a:t>
            </a:r>
          </a:p>
          <a:p>
            <a:pPr lvl="2"/>
            <a:r>
              <a:rPr lang="en-US" dirty="0" smtClean="0"/>
              <a:t>Pharmacology/Toxicology</a:t>
            </a:r>
          </a:p>
          <a:p>
            <a:pPr lvl="2"/>
            <a:r>
              <a:rPr lang="en-US" dirty="0" smtClean="0"/>
              <a:t>Chemistry</a:t>
            </a:r>
          </a:p>
          <a:p>
            <a:r>
              <a:rPr lang="en-US" dirty="0" smtClean="0"/>
              <a:t>IND Safety Reports</a:t>
            </a:r>
          </a:p>
          <a:p>
            <a:r>
              <a:rPr lang="en-US" dirty="0" smtClean="0"/>
              <a:t>IND Annual Reports/DSUR</a:t>
            </a:r>
          </a:p>
          <a:p>
            <a:pPr lvl="1"/>
            <a:r>
              <a:rPr lang="en-US" dirty="0" smtClean="0"/>
              <a:t>Within 60 days of anniversary of IND (or Intl. Birthdate)</a:t>
            </a:r>
          </a:p>
        </p:txBody>
      </p:sp>
    </p:spTree>
    <p:extLst>
      <p:ext uri="{BB962C8B-B14F-4D97-AF65-F5344CB8AC3E}">
        <p14:creationId xmlns:p14="http://schemas.microsoft.com/office/powerpoint/2010/main" val="6477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 number of historical development failures.  Last approval in 2003.</a:t>
            </a:r>
          </a:p>
          <a:p>
            <a:r>
              <a:rPr lang="en-US" dirty="0" smtClean="0"/>
              <a:t>FDA wants to be a partner to make new medications available</a:t>
            </a:r>
          </a:p>
          <a:p>
            <a:pPr lvl="1"/>
            <a:r>
              <a:rPr lang="en-US" dirty="0" smtClean="0"/>
              <a:t>Huge unmet medical need</a:t>
            </a:r>
          </a:p>
          <a:p>
            <a:r>
              <a:rPr lang="en-US" dirty="0" smtClean="0"/>
              <a:t>To facilitate development and broadly communicate their positions, FDA developed a guidance (Feb 2013) on development of drugs to treat early-stage patients: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www.fda.gov/downloads/drugs/guidancecomplianceregulatoryinformation/guidances/ucm338287.pdf</a:t>
            </a:r>
            <a:endParaRPr lang="en-US" dirty="0" smtClean="0"/>
          </a:p>
          <a:p>
            <a:pPr marL="914400" lvl="2" indent="-227013"/>
            <a:r>
              <a:rPr lang="en-US" dirty="0"/>
              <a:t>Endpoints for dementia-stage trials – co-primary </a:t>
            </a:r>
            <a:r>
              <a:rPr lang="en-US" dirty="0" smtClean="0"/>
              <a:t>(Cog </a:t>
            </a:r>
            <a:r>
              <a:rPr lang="en-US" dirty="0"/>
              <a:t>+ </a:t>
            </a:r>
            <a:r>
              <a:rPr lang="en-US" dirty="0" err="1" smtClean="0"/>
              <a:t>Funct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/>
              <a:t>Cog </a:t>
            </a:r>
            <a:r>
              <a:rPr lang="en-US" dirty="0"/>
              <a:t>+ Global)</a:t>
            </a:r>
          </a:p>
          <a:p>
            <a:pPr marL="914400" lvl="2" indent="-227013"/>
            <a:r>
              <a:rPr lang="en-US" dirty="0"/>
              <a:t>Early AD (i.e. </a:t>
            </a:r>
            <a:r>
              <a:rPr lang="en-US" dirty="0" smtClean="0"/>
              <a:t>MCI or prodromal AD) – a </a:t>
            </a:r>
            <a:r>
              <a:rPr lang="en-US" dirty="0"/>
              <a:t>single </a:t>
            </a:r>
            <a:r>
              <a:rPr lang="en-US" dirty="0" smtClean="0"/>
              <a:t>composite endpoint </a:t>
            </a:r>
            <a:r>
              <a:rPr lang="en-US" dirty="0"/>
              <a:t>(i.e. CDR-SB) may be acceptable</a:t>
            </a:r>
          </a:p>
          <a:p>
            <a:pPr marL="914400" lvl="2" indent="-227013"/>
            <a:r>
              <a:rPr lang="en-US" dirty="0"/>
              <a:t>Disease modification – </a:t>
            </a:r>
            <a:r>
              <a:rPr lang="en-US" dirty="0" smtClean="0"/>
              <a:t>willing to </a:t>
            </a:r>
            <a:r>
              <a:rPr lang="en-US" dirty="0"/>
              <a:t>consider approval based upon effect on biomarker </a:t>
            </a:r>
            <a:r>
              <a:rPr lang="en-US" i="1" dirty="0"/>
              <a:t>(provided that there is widespread agreement that biomarker is predictive of clinical benefit</a:t>
            </a:r>
            <a:r>
              <a:rPr lang="en-US" i="1" dirty="0" smtClean="0"/>
              <a:t>)</a:t>
            </a:r>
            <a:endParaRPr lang="en-US" i="1" dirty="0"/>
          </a:p>
          <a:p>
            <a:r>
              <a:rPr lang="en-US" dirty="0" smtClean="0"/>
              <a:t>Europe has also developed a guidance:</a:t>
            </a:r>
          </a:p>
          <a:p>
            <a:pPr lvl="1"/>
            <a:r>
              <a:rPr lang="en-US" dirty="0">
                <a:hlinkClick r:id="rId3"/>
              </a:rPr>
              <a:t>http://www.ema.europa.eu/docs/en_GB/document_library/Scientific_guideline/2016/02/WC500200830.pdf</a:t>
            </a:r>
            <a:r>
              <a:rPr lang="en-US" dirty="0"/>
              <a:t> </a:t>
            </a:r>
          </a:p>
          <a:p>
            <a:r>
              <a:rPr lang="en-US" dirty="0" smtClean="0"/>
              <a:t>Regulators are “Collaborative”</a:t>
            </a:r>
          </a:p>
          <a:p>
            <a:pPr lvl="1"/>
            <a:r>
              <a:rPr lang="en-US" dirty="0" smtClean="0"/>
              <a:t>Recent example with 36 questions for FDA meeting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4721" y="428745"/>
            <a:ext cx="8229600" cy="533159"/>
          </a:xfrm>
        </p:spPr>
        <p:txBody>
          <a:bodyPr/>
          <a:lstStyle/>
          <a:p>
            <a:r>
              <a:rPr lang="en-US" dirty="0" smtClean="0"/>
              <a:t>Regulatory Environment for Alzheimer’s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0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Novartis – Responsible for development of atypical antipsychotic (3 years)</a:t>
            </a:r>
          </a:p>
          <a:p>
            <a:r>
              <a:rPr lang="en-US" dirty="0" smtClean="0"/>
              <a:t>Pharmacia – Therapeutic Area Head for CNS (Neurology and Psychiatry – 2 years)</a:t>
            </a:r>
          </a:p>
          <a:p>
            <a:r>
              <a:rPr lang="en-US" dirty="0" smtClean="0"/>
              <a:t>Pfizer – Therapeutic Area Head for Psychiatry (2 years)</a:t>
            </a:r>
          </a:p>
          <a:p>
            <a:r>
              <a:rPr lang="en-US" dirty="0" smtClean="0"/>
              <a:t>Consulting (UBC/Catalyst) – Consulting support for numerous CNS agents including 8 different projects targeting Alzheimer’s</a:t>
            </a:r>
          </a:p>
          <a:p>
            <a:pPr lvl="1"/>
            <a:r>
              <a:rPr lang="en-US" dirty="0" smtClean="0"/>
              <a:t>Includes disease modifying and symptomatic treatment</a:t>
            </a:r>
          </a:p>
          <a:p>
            <a:pPr lvl="1"/>
            <a:r>
              <a:rPr lang="en-US" dirty="0" smtClean="0"/>
              <a:t>NCEs as well as new formulations</a:t>
            </a:r>
          </a:p>
          <a:p>
            <a:pPr lvl="1"/>
            <a:r>
              <a:rPr lang="en-US" dirty="0" smtClean="0"/>
              <a:t>Managed ~15 Meetings with Neurology Division to discuss Alzheimer’s development programs (Pre-IND and End-of-Phase 2)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4721" y="428745"/>
            <a:ext cx="8229600" cy="533159"/>
          </a:xfrm>
        </p:spPr>
        <p:txBody>
          <a:bodyPr/>
          <a:lstStyle/>
          <a:p>
            <a:r>
              <a:rPr lang="en-US" dirty="0" smtClean="0"/>
              <a:t>CNS-specific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49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4488" indent="-342900"/>
            <a:r>
              <a:rPr lang="en-US" dirty="0" smtClean="0"/>
              <a:t>Phase 2 studies are often long and large – explore whether they can be adequate to serve as one pivotal study needed for registration</a:t>
            </a:r>
          </a:p>
          <a:p>
            <a:pPr marL="344488" indent="-342900"/>
            <a:r>
              <a:rPr lang="en-US" dirty="0" smtClean="0"/>
              <a:t>Diagnostics/biomarkers</a:t>
            </a:r>
          </a:p>
          <a:p>
            <a:pPr marL="741363" lvl="1" indent="-342900"/>
            <a:r>
              <a:rPr lang="en-US" dirty="0" smtClean="0"/>
              <a:t>If required for patient selection – qualification</a:t>
            </a:r>
          </a:p>
          <a:p>
            <a:pPr marL="741363" lvl="1" indent="-342900"/>
            <a:r>
              <a:rPr lang="en-US" dirty="0" smtClean="0"/>
              <a:t>If used to select subset of patients for treatment (i.e. ApoE4) need to explore potential impact on labeling</a:t>
            </a:r>
          </a:p>
          <a:p>
            <a:pPr marL="1030288" lvl="2" indent="-342900"/>
            <a:r>
              <a:rPr lang="en-US" sz="2300" dirty="0"/>
              <a:t>Generally need to show that subset you intend to exclude does not </a:t>
            </a:r>
            <a:r>
              <a:rPr lang="en-US" sz="2300" dirty="0" smtClean="0"/>
              <a:t>respond (or is unsafe).</a:t>
            </a:r>
            <a:endParaRPr lang="en-US" sz="2300" dirty="0"/>
          </a:p>
          <a:p>
            <a:pPr marL="741363" lvl="1" indent="-342900"/>
            <a:r>
              <a:rPr lang="en-US" dirty="0"/>
              <a:t>Biomarkers – as measure of disease progression – require extensive validation</a:t>
            </a:r>
          </a:p>
          <a:p>
            <a:pPr marL="344488" indent="-342900"/>
            <a:r>
              <a:rPr lang="en-US" dirty="0" smtClean="0"/>
              <a:t>Eligibility for Fast Track and Breakthrough Designation</a:t>
            </a:r>
          </a:p>
          <a:p>
            <a:pPr marL="344488" indent="-342900"/>
            <a:r>
              <a:rPr lang="en-US" dirty="0" smtClean="0"/>
              <a:t>Exploration of novel approaches to meet requirements for replication of results </a:t>
            </a:r>
          </a:p>
          <a:p>
            <a:pPr marL="741363" lvl="1" indent="-342900"/>
            <a:r>
              <a:rPr lang="en-US" dirty="0" smtClean="0"/>
              <a:t>i.e. one study in Mild/Mod AD + one study in prodromal</a:t>
            </a:r>
          </a:p>
          <a:p>
            <a:pPr marL="344488" indent="-342900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4721" y="428745"/>
            <a:ext cx="8229600" cy="533159"/>
          </a:xfrm>
        </p:spPr>
        <p:txBody>
          <a:bodyPr/>
          <a:lstStyle/>
          <a:p>
            <a:r>
              <a:rPr lang="en-US" dirty="0" smtClean="0"/>
              <a:t>Other (</a:t>
            </a:r>
            <a:r>
              <a:rPr lang="en-US" dirty="0" err="1" smtClean="0"/>
              <a:t>misc</a:t>
            </a:r>
            <a:r>
              <a:rPr lang="en-US" dirty="0" smtClean="0"/>
              <a:t>) points to Consider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7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Regulatory “101” Overview</a:t>
            </a:r>
          </a:p>
          <a:p>
            <a:r>
              <a:rPr lang="en-US" dirty="0" smtClean="0"/>
              <a:t>FDA Overview</a:t>
            </a:r>
          </a:p>
          <a:p>
            <a:r>
              <a:rPr lang="en-US" dirty="0" smtClean="0"/>
              <a:t>FDA Meetings (focus on pre-IND)</a:t>
            </a:r>
          </a:p>
          <a:p>
            <a:r>
              <a:rPr lang="en-US" dirty="0" smtClean="0"/>
              <a:t>IND Preparation and Submission</a:t>
            </a:r>
          </a:p>
          <a:p>
            <a:r>
              <a:rPr lang="en-US" dirty="0" smtClean="0"/>
              <a:t>Special Considerations for Development of Drugs for Alzheimer’s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4721" y="428745"/>
            <a:ext cx="8229600" cy="533159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8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Regulatory Affairs Responsibilities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84390" y="1464733"/>
            <a:ext cx="2912469" cy="2912469"/>
            <a:chOff x="4284390" y="1464733"/>
            <a:chExt cx="2912469" cy="2912469"/>
          </a:xfrm>
        </p:grpSpPr>
        <p:sp>
          <p:nvSpPr>
            <p:cNvPr id="87047" name="_s1032"/>
            <p:cNvSpPr>
              <a:spLocks noChangeArrowheads="1" noTextEdit="1"/>
            </p:cNvSpPr>
            <p:nvPr/>
          </p:nvSpPr>
          <p:spPr bwMode="auto">
            <a:xfrm>
              <a:off x="4284390" y="1464733"/>
              <a:ext cx="2912469" cy="2912469"/>
            </a:xfrm>
            <a:prstGeom prst="ellipse">
              <a:avLst/>
            </a:prstGeom>
            <a:solidFill>
              <a:srgbClr val="003366">
                <a:alpha val="60000"/>
              </a:srgbClr>
            </a:solidFill>
            <a:ln w="467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 dirty="0"/>
            </a:p>
          </p:txBody>
        </p:sp>
        <p:sp>
          <p:nvSpPr>
            <p:cNvPr id="87046" name="_s1031"/>
            <p:cNvSpPr>
              <a:spLocks noChangeArrowheads="1"/>
            </p:cNvSpPr>
            <p:nvPr/>
          </p:nvSpPr>
          <p:spPr bwMode="auto">
            <a:xfrm>
              <a:off x="4878461" y="2414464"/>
              <a:ext cx="2117370" cy="1020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marL="119063" indent="-119063">
                <a:lnSpc>
                  <a:spcPct val="90000"/>
                </a:lnSpc>
                <a:spcBef>
                  <a:spcPts val="200"/>
                </a:spcBef>
                <a:buFont typeface="Wingdings" pitchFamily="2" charset="2"/>
                <a:buChar char="§"/>
              </a:pP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Bi-directional 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agency </a:t>
              </a: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/>
              </a:r>
              <a:b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</a:b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communication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  <a:p>
              <a:pPr marL="119063" indent="-119063">
                <a:lnSpc>
                  <a:spcPct val="90000"/>
                </a:lnSpc>
                <a:spcBef>
                  <a:spcPts val="200"/>
                </a:spcBef>
                <a:buFont typeface="Wingdings" pitchFamily="2" charset="2"/>
                <a:buChar char="§"/>
              </a:pP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Regulatory authority </a:t>
              </a: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/>
              </a:r>
              <a:b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</a:b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meeting 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strategy</a:t>
              </a:r>
            </a:p>
            <a:p>
              <a:pPr marL="119063" indent="-119063">
                <a:lnSpc>
                  <a:spcPct val="90000"/>
                </a:lnSpc>
                <a:spcBef>
                  <a:spcPts val="200"/>
                </a:spcBef>
                <a:buFont typeface="Wingdings" pitchFamily="2" charset="2"/>
                <a:buChar char="§"/>
              </a:pP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Authorized agent services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5325873" y="1781034"/>
              <a:ext cx="9637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Liaison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15766" y="3490024"/>
            <a:ext cx="2912469" cy="2912469"/>
            <a:chOff x="3115766" y="3490024"/>
            <a:chExt cx="2912469" cy="2912469"/>
          </a:xfrm>
        </p:grpSpPr>
        <p:sp>
          <p:nvSpPr>
            <p:cNvPr id="87043" name="_s1028"/>
            <p:cNvSpPr>
              <a:spLocks noChangeArrowheads="1" noTextEdit="1"/>
            </p:cNvSpPr>
            <p:nvPr/>
          </p:nvSpPr>
          <p:spPr bwMode="auto">
            <a:xfrm>
              <a:off x="3115766" y="3490024"/>
              <a:ext cx="2912469" cy="2912469"/>
            </a:xfrm>
            <a:prstGeom prst="ellipse">
              <a:avLst/>
            </a:prstGeom>
            <a:solidFill>
              <a:srgbClr val="A30134">
                <a:alpha val="60000"/>
              </a:srgbClr>
            </a:solidFill>
            <a:ln w="467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 dirty="0"/>
            </a:p>
          </p:txBody>
        </p:sp>
        <p:sp>
          <p:nvSpPr>
            <p:cNvPr id="18" name="_s1029"/>
            <p:cNvSpPr>
              <a:spLocks noChangeArrowheads="1"/>
            </p:cNvSpPr>
            <p:nvPr/>
          </p:nvSpPr>
          <p:spPr bwMode="auto">
            <a:xfrm>
              <a:off x="3390927" y="4510960"/>
              <a:ext cx="2603752" cy="1265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 anchorCtr="0">
              <a:spAutoFit/>
            </a:bodyPr>
            <a:lstStyle/>
            <a:p>
              <a:pPr marL="119063" indent="-119063">
                <a:lnSpc>
                  <a:spcPct val="90000"/>
                </a:lnSpc>
                <a:spcBef>
                  <a:spcPts val="200"/>
                </a:spcBef>
                <a:buFont typeface="Wingdings" pitchFamily="2" charset="2"/>
                <a:buChar char="§"/>
              </a:pP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Critical program review</a:t>
              </a:r>
            </a:p>
            <a:p>
              <a:pPr marL="119063" indent="-119063">
                <a:lnSpc>
                  <a:spcPct val="90000"/>
                </a:lnSpc>
                <a:spcBef>
                  <a:spcPts val="200"/>
                </a:spcBef>
                <a:buFont typeface="Wingdings" pitchFamily="2" charset="2"/>
                <a:buChar char="§"/>
              </a:pP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Analysis of the ext. environment</a:t>
              </a:r>
            </a:p>
            <a:p>
              <a:pPr marL="119063" indent="-119063">
                <a:lnSpc>
                  <a:spcPct val="90000"/>
                </a:lnSpc>
                <a:spcBef>
                  <a:spcPts val="200"/>
                </a:spcBef>
                <a:buFont typeface="Wingdings" pitchFamily="2" charset="2"/>
                <a:buChar char="§"/>
              </a:pP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Alignment w/ product objectives</a:t>
              </a:r>
            </a:p>
            <a:p>
              <a:pPr marL="119063" indent="-119063">
                <a:lnSpc>
                  <a:spcPct val="90000"/>
                </a:lnSpc>
                <a:spcBef>
                  <a:spcPts val="200"/>
                </a:spcBef>
                <a:buFont typeface="Wingdings" pitchFamily="2" charset="2"/>
                <a:buChar char="§"/>
              </a:pP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Health authority engagement </a:t>
              </a:r>
              <a:b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</a:b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strategy</a:t>
              </a:r>
            </a:p>
            <a:p>
              <a:pPr marL="119063" indent="-119063">
                <a:lnSpc>
                  <a:spcPct val="90000"/>
                </a:lnSpc>
                <a:spcBef>
                  <a:spcPts val="200"/>
                </a:spcBef>
                <a:buFont typeface="Wingdings" pitchFamily="2" charset="2"/>
                <a:buChar char="§"/>
              </a:pP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Regulatory risk analysis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040412" y="4088695"/>
              <a:ext cx="10631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</a:pPr>
              <a:r>
                <a: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Strategy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47142" y="1464733"/>
            <a:ext cx="2912469" cy="2912469"/>
            <a:chOff x="1947142" y="1464733"/>
            <a:chExt cx="2912469" cy="2912469"/>
          </a:xfrm>
        </p:grpSpPr>
        <p:sp>
          <p:nvSpPr>
            <p:cNvPr id="87045" name="_s1030"/>
            <p:cNvSpPr>
              <a:spLocks noChangeArrowheads="1" noTextEdit="1"/>
            </p:cNvSpPr>
            <p:nvPr/>
          </p:nvSpPr>
          <p:spPr bwMode="auto">
            <a:xfrm>
              <a:off x="1947142" y="1464733"/>
              <a:ext cx="2912469" cy="2912469"/>
            </a:xfrm>
            <a:prstGeom prst="ellipse">
              <a:avLst/>
            </a:prstGeom>
            <a:solidFill>
              <a:srgbClr val="000066">
                <a:alpha val="60000"/>
              </a:srgbClr>
            </a:solidFill>
            <a:ln w="467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 dirty="0"/>
            </a:p>
          </p:txBody>
        </p:sp>
        <p:sp>
          <p:nvSpPr>
            <p:cNvPr id="87048" name="_s1033"/>
            <p:cNvSpPr>
              <a:spLocks noChangeArrowheads="1"/>
            </p:cNvSpPr>
            <p:nvPr/>
          </p:nvSpPr>
          <p:spPr bwMode="auto">
            <a:xfrm>
              <a:off x="2293073" y="2419135"/>
              <a:ext cx="2035799" cy="826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marL="119063" indent="-119063">
                <a:lnSpc>
                  <a:spcPct val="90000"/>
                </a:lnSpc>
                <a:spcBef>
                  <a:spcPts val="200"/>
                </a:spcBef>
                <a:buFont typeface="Wingdings" pitchFamily="2" charset="2"/>
                <a:buChar char="§"/>
              </a:pP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Document preparation</a:t>
              </a:r>
              <a:b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</a:b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&amp; submission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  <a:p>
              <a:pPr marL="119063" indent="-119063">
                <a:lnSpc>
                  <a:spcPct val="90000"/>
                </a:lnSpc>
                <a:spcBef>
                  <a:spcPts val="200"/>
                </a:spcBef>
                <a:buFont typeface="Wingdings" pitchFamily="2" charset="2"/>
                <a:buChar char="§"/>
              </a:pP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Document management </a:t>
              </a:r>
            </a:p>
            <a:p>
              <a:pPr marL="119063" indent="-119063">
                <a:lnSpc>
                  <a:spcPct val="90000"/>
                </a:lnSpc>
                <a:spcBef>
                  <a:spcPts val="200"/>
                </a:spcBef>
                <a:buFont typeface="Wingdings" pitchFamily="2" charset="2"/>
                <a:buChar char="§"/>
              </a:pP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Archiving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666529" y="1787218"/>
              <a:ext cx="14991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Submissions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377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/>
          </p:cNvSpPr>
          <p:nvPr>
            <p:ph type="title"/>
          </p:nvPr>
        </p:nvSpPr>
        <p:spPr>
          <a:xfrm>
            <a:off x="444721" y="441697"/>
            <a:ext cx="8229600" cy="507255"/>
          </a:xfrm>
        </p:spPr>
        <p:txBody>
          <a:bodyPr/>
          <a:lstStyle/>
          <a:p>
            <a:r>
              <a:rPr lang="en-US" sz="3200" dirty="0" smtClean="0"/>
              <a:t>Key Deliverable – Regulatory Strategy Document</a:t>
            </a:r>
          </a:p>
        </p:txBody>
      </p:sp>
      <p:sp>
        <p:nvSpPr>
          <p:cNvPr id="355331" name="Rectangl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Regulations and Guidelines Review</a:t>
            </a:r>
          </a:p>
          <a:p>
            <a:r>
              <a:rPr lang="en-US" dirty="0" smtClean="0"/>
              <a:t>Alignment with Commercial Objectives</a:t>
            </a:r>
          </a:p>
          <a:p>
            <a:pPr lvl="1"/>
            <a:r>
              <a:rPr lang="en-US" dirty="0" smtClean="0"/>
              <a:t>Key label claims</a:t>
            </a:r>
          </a:p>
          <a:p>
            <a:pPr lvl="1"/>
            <a:r>
              <a:rPr lang="en-US" dirty="0" smtClean="0"/>
              <a:t>Critical differentiating factors</a:t>
            </a:r>
          </a:p>
          <a:p>
            <a:r>
              <a:rPr lang="en-US" dirty="0" smtClean="0"/>
              <a:t>Comprehensive Review of Pertinent Precedents </a:t>
            </a:r>
          </a:p>
          <a:p>
            <a:pPr lvl="1"/>
            <a:r>
              <a:rPr lang="en-US" dirty="0" smtClean="0"/>
              <a:t>Key Labeling Claims Language</a:t>
            </a:r>
          </a:p>
          <a:p>
            <a:pPr lvl="1"/>
            <a:r>
              <a:rPr lang="en-US" dirty="0" smtClean="0"/>
              <a:t>Safety Database Size</a:t>
            </a:r>
          </a:p>
          <a:p>
            <a:pPr lvl="1"/>
            <a:r>
              <a:rPr lang="en-US" dirty="0" smtClean="0"/>
              <a:t>Clinical Endpoints: primary/secondary</a:t>
            </a:r>
          </a:p>
          <a:p>
            <a:pPr lvl="1"/>
            <a:r>
              <a:rPr lang="en-US" dirty="0" smtClean="0"/>
              <a:t>Key Development Issues</a:t>
            </a:r>
          </a:p>
          <a:p>
            <a:pPr lvl="1"/>
            <a:r>
              <a:rPr lang="en-US" dirty="0"/>
              <a:t>Post-Approval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Non-Clinical </a:t>
            </a:r>
            <a:r>
              <a:rPr lang="en-US" dirty="0"/>
              <a:t>Program Requirements</a:t>
            </a:r>
          </a:p>
          <a:p>
            <a:pPr lvl="1"/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Clinical </a:t>
            </a:r>
            <a:r>
              <a:rPr lang="en-US" dirty="0"/>
              <a:t>Program Design</a:t>
            </a:r>
          </a:p>
          <a:p>
            <a:pPr lvl="1"/>
            <a:r>
              <a:rPr lang="en-US" dirty="0"/>
              <a:t>Core elements of pivotal registration program</a:t>
            </a:r>
          </a:p>
          <a:p>
            <a:pPr lvl="1"/>
            <a:r>
              <a:rPr lang="en-US" dirty="0"/>
              <a:t>Needs in special populations (</a:t>
            </a:r>
            <a:r>
              <a:rPr lang="en-US" dirty="0" smtClean="0"/>
              <a:t>renal/hepatic </a:t>
            </a:r>
            <a:r>
              <a:rPr lang="en-US" dirty="0"/>
              <a:t>impairment, geriatrics)</a:t>
            </a:r>
          </a:p>
          <a:p>
            <a:pPr lvl="1"/>
            <a:r>
              <a:rPr lang="en-US" dirty="0"/>
              <a:t>Special safety studies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QT evaluation, abuse liability)</a:t>
            </a:r>
          </a:p>
          <a:p>
            <a:r>
              <a:rPr lang="en-US" dirty="0"/>
              <a:t>Options for expedited submission or approval</a:t>
            </a:r>
          </a:p>
          <a:p>
            <a:pPr lvl="1"/>
            <a:r>
              <a:rPr lang="en-US" dirty="0" smtClean="0"/>
              <a:t>“Breakthrough Therapy”, “Fast </a:t>
            </a:r>
            <a:r>
              <a:rPr lang="en-US" dirty="0"/>
              <a:t>Track”, “Subpart H”, </a:t>
            </a:r>
            <a:r>
              <a:rPr lang="en-US" dirty="0" smtClean="0"/>
              <a:t>Priority </a:t>
            </a:r>
            <a:r>
              <a:rPr lang="en-US" dirty="0"/>
              <a:t>Review</a:t>
            </a:r>
          </a:p>
          <a:p>
            <a:r>
              <a:rPr lang="en-US" dirty="0"/>
              <a:t>Options for enhanced exclusivity</a:t>
            </a:r>
          </a:p>
          <a:p>
            <a:pPr lvl="1"/>
            <a:r>
              <a:rPr lang="en-US" dirty="0"/>
              <a:t>Orphan </a:t>
            </a:r>
            <a:r>
              <a:rPr lang="en-US" dirty="0" smtClean="0"/>
              <a:t>designation </a:t>
            </a:r>
            <a:r>
              <a:rPr lang="en-US" sz="1400" dirty="0" smtClean="0"/>
              <a:t>(7 years)</a:t>
            </a:r>
            <a:endParaRPr lang="en-US" sz="1400" dirty="0"/>
          </a:p>
          <a:p>
            <a:pPr lvl="1"/>
            <a:r>
              <a:rPr lang="en-US" dirty="0"/>
              <a:t>Pediatric </a:t>
            </a:r>
            <a:r>
              <a:rPr lang="en-US" dirty="0" smtClean="0"/>
              <a:t>exclusivity</a:t>
            </a:r>
            <a:r>
              <a:rPr lang="en-US" sz="1400" dirty="0" smtClean="0"/>
              <a:t> (6 months)</a:t>
            </a:r>
          </a:p>
          <a:p>
            <a:pPr lvl="1"/>
            <a:r>
              <a:rPr lang="en-US" dirty="0" smtClean="0"/>
              <a:t>GAIN/QIPD </a:t>
            </a:r>
            <a:r>
              <a:rPr lang="en-US" sz="1400" dirty="0" smtClean="0"/>
              <a:t>(5 years for novel antibiotic)</a:t>
            </a:r>
            <a:endParaRPr lang="en-US" sz="1400" dirty="0"/>
          </a:p>
          <a:p>
            <a:r>
              <a:rPr lang="en-US" dirty="0"/>
              <a:t>Recommended Strategy for Regulatory Authority Interactions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7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21" y="432015"/>
            <a:ext cx="8229600" cy="526619"/>
          </a:xfrm>
        </p:spPr>
        <p:txBody>
          <a:bodyPr/>
          <a:lstStyle/>
          <a:p>
            <a:r>
              <a:rPr lang="en-US" dirty="0" smtClean="0"/>
              <a:t>Regulatory Strategy Publication </a:t>
            </a:r>
            <a:endParaRPr lang="en-US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64734"/>
            <a:ext cx="7315200" cy="4465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8" name="Rectangle 27"/>
          <p:cNvSpPr/>
          <p:nvPr/>
        </p:nvSpPr>
        <p:spPr>
          <a:xfrm>
            <a:off x="914400" y="6039419"/>
            <a:ext cx="4654736" cy="369332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</a:rPr>
              <a:t>Applied Clinical Trials October 2008</a:t>
            </a:r>
          </a:p>
          <a:p>
            <a:r>
              <a:rPr lang="en-US" sz="1200" dirty="0">
                <a:solidFill>
                  <a:srgbClr val="002060"/>
                </a:solidFill>
                <a:hlinkClick r:id="rId3"/>
              </a:rPr>
              <a:t>http://</a:t>
            </a:r>
            <a:r>
              <a:rPr lang="en-US" sz="1200" dirty="0" smtClean="0">
                <a:solidFill>
                  <a:srgbClr val="002060"/>
                </a:solidFill>
                <a:hlinkClick r:id="rId3"/>
              </a:rPr>
              <a:t>www.appliedclinicaltrialsonline.com/developing-regulatory-strategy</a:t>
            </a:r>
            <a:r>
              <a:rPr lang="en-US" sz="1200" dirty="0" smtClean="0">
                <a:solidFill>
                  <a:srgbClr val="002060"/>
                </a:solidFill>
              </a:rPr>
              <a:t> 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34" y="1234853"/>
            <a:ext cx="8307869" cy="49837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4721" y="428745"/>
            <a:ext cx="8229600" cy="533159"/>
          </a:xfrm>
        </p:spPr>
        <p:txBody>
          <a:bodyPr/>
          <a:lstStyle/>
          <a:p>
            <a:r>
              <a:rPr lang="en-US" dirty="0" smtClean="0"/>
              <a:t>FDA Organization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748338" y="5605463"/>
            <a:ext cx="533400" cy="17621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77000" y="5605463"/>
            <a:ext cx="700088" cy="17621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26121" y="5605463"/>
            <a:ext cx="688754" cy="17621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27908" y="6198055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Biologics </a:t>
            </a:r>
            <a:br>
              <a:rPr lang="en-US" sz="1000" dirty="0" smtClean="0">
                <a:solidFill>
                  <a:srgbClr val="FF0000"/>
                </a:solidFill>
              </a:rPr>
            </a:br>
            <a:r>
              <a:rPr lang="en-US" sz="1000" dirty="0" smtClean="0">
                <a:solidFill>
                  <a:srgbClr val="FF0000"/>
                </a:solidFill>
              </a:rPr>
              <a:t>(i.e. tissue/cellular)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1637" y="6198055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Drugs</a:t>
            </a:r>
            <a:br>
              <a:rPr lang="en-US" sz="1000" dirty="0" smtClean="0">
                <a:solidFill>
                  <a:srgbClr val="FF0000"/>
                </a:solidFill>
              </a:rPr>
            </a:br>
            <a:r>
              <a:rPr lang="en-US" sz="1000" dirty="0" smtClean="0">
                <a:solidFill>
                  <a:srgbClr val="FF0000"/>
                </a:solidFill>
              </a:rPr>
              <a:t>(incl. </a:t>
            </a:r>
            <a:r>
              <a:rPr lang="en-US" sz="1000" dirty="0" err="1" smtClean="0">
                <a:solidFill>
                  <a:srgbClr val="FF0000"/>
                </a:solidFill>
              </a:rPr>
              <a:t>ther</a:t>
            </a:r>
            <a:r>
              <a:rPr lang="en-US" sz="1000" dirty="0" smtClean="0">
                <a:solidFill>
                  <a:srgbClr val="FF0000"/>
                </a:solidFill>
              </a:rPr>
              <a:t>. biologics)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2304" y="6198055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Devices</a:t>
            </a:r>
            <a:br>
              <a:rPr lang="en-US" sz="1000" dirty="0" smtClean="0">
                <a:solidFill>
                  <a:srgbClr val="FF0000"/>
                </a:solidFill>
              </a:rPr>
            </a:br>
            <a:r>
              <a:rPr lang="en-US" sz="1000" dirty="0" smtClean="0">
                <a:solidFill>
                  <a:srgbClr val="FF0000"/>
                </a:solidFill>
              </a:rPr>
              <a:t>(i.e. diagnostics)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V="1">
            <a:off x="3817172" y="5781675"/>
            <a:ext cx="273816" cy="416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V="1">
            <a:off x="5469755" y="5799701"/>
            <a:ext cx="278583" cy="398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flipH="1" flipV="1">
            <a:off x="7127105" y="5781675"/>
            <a:ext cx="138321" cy="416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56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Attendees from recent (Aug 2017) Alzheimer’s Meeting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4721" y="428745"/>
            <a:ext cx="8229600" cy="533159"/>
          </a:xfrm>
        </p:spPr>
        <p:txBody>
          <a:bodyPr/>
          <a:lstStyle/>
          <a:p>
            <a:r>
              <a:rPr lang="en-US" dirty="0" smtClean="0"/>
              <a:t>FDA Neurology Division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19" y="1820170"/>
            <a:ext cx="7239858" cy="42592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4124" y="5961456"/>
            <a:ext cx="568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Nicholas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Kozauer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MD – Medical Team Leader, DNP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PhD – Biometrics Team Lead</a:t>
            </a:r>
          </a:p>
        </p:txBody>
      </p:sp>
      <p:cxnSp>
        <p:nvCxnSpPr>
          <p:cNvPr id="7" name="Elbow Connector 6"/>
          <p:cNvCxnSpPr>
            <a:stCxn id="5" idx="1"/>
            <a:endCxn id="12" idx="2"/>
          </p:cNvCxnSpPr>
          <p:nvPr/>
        </p:nvCxnSpPr>
        <p:spPr>
          <a:xfrm rot="10800000" flipH="1">
            <a:off x="1124123" y="2776661"/>
            <a:ext cx="67113" cy="3538738"/>
          </a:xfrm>
          <a:prstGeom prst="bentConnector3">
            <a:avLst>
              <a:gd name="adj1" fmla="val -3406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191237" y="2718033"/>
            <a:ext cx="100668" cy="11725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0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5106</TotalTime>
  <Words>1767</Words>
  <Application>Microsoft Office PowerPoint</Application>
  <PresentationFormat>On-screen Show (4:3)</PresentationFormat>
  <Paragraphs>384</Paragraphs>
  <Slides>30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Regulatory Environment for Alzheimers Therapeutics  (and Diagnostics)</vt:lpstr>
      <vt:lpstr>Background/experience</vt:lpstr>
      <vt:lpstr>CNS-specific Experience</vt:lpstr>
      <vt:lpstr>Agenda</vt:lpstr>
      <vt:lpstr>Regulatory Affairs Responsibilities</vt:lpstr>
      <vt:lpstr>Key Deliverable – Regulatory Strategy Document</vt:lpstr>
      <vt:lpstr>Regulatory Strategy Publication </vt:lpstr>
      <vt:lpstr>FDA Organization</vt:lpstr>
      <vt:lpstr>FDA Neurology Division</vt:lpstr>
      <vt:lpstr>FDA Involvement in Development Lifecycle</vt:lpstr>
      <vt:lpstr>Pre-IND Meetings Why have one?</vt:lpstr>
      <vt:lpstr>Pre-IND Meetings Do I NEED one?</vt:lpstr>
      <vt:lpstr>Pre-IND Meetings When should I have one?</vt:lpstr>
      <vt:lpstr>FDA Meeting Guidance</vt:lpstr>
      <vt:lpstr>FDA Type B Meeting Timeline (60 day target)</vt:lpstr>
      <vt:lpstr>Issues to Address at a Pre-IND Meeting</vt:lpstr>
      <vt:lpstr>Example Questions to ask…</vt:lpstr>
      <vt:lpstr>Keys to a Successful Meeting</vt:lpstr>
      <vt:lpstr>IND Overview</vt:lpstr>
      <vt:lpstr>Investigational New Drug Application</vt:lpstr>
      <vt:lpstr>References</vt:lpstr>
      <vt:lpstr>FDA Objectives for IND Review</vt:lpstr>
      <vt:lpstr>Central Focus of IND</vt:lpstr>
      <vt:lpstr>IND Review Process at FDA</vt:lpstr>
      <vt:lpstr>FDA Review Team</vt:lpstr>
      <vt:lpstr>Common Reasons for Clinical Hold</vt:lpstr>
      <vt:lpstr>Common Technical Document (CTD)</vt:lpstr>
      <vt:lpstr>IND Maintenance Activities</vt:lpstr>
      <vt:lpstr>Regulatory Environment for Alzheimer’s</vt:lpstr>
      <vt:lpstr>Other (misc) points to Consider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Welton</dc:creator>
  <cp:lastModifiedBy>James Hendrix</cp:lastModifiedBy>
  <cp:revision>203</cp:revision>
  <dcterms:created xsi:type="dcterms:W3CDTF">2011-08-11T19:30:58Z</dcterms:created>
  <dcterms:modified xsi:type="dcterms:W3CDTF">2017-09-12T12:50:59Z</dcterms:modified>
</cp:coreProperties>
</file>