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1" r:id="rId3"/>
  </p:sldMasterIdLst>
  <p:notesMasterIdLst>
    <p:notesMasterId r:id="rId5"/>
  </p:notesMasterIdLst>
  <p:handoutMasterIdLst>
    <p:handoutMasterId r:id="rId6"/>
  </p:handoutMasterIdLst>
  <p:sldIdLst>
    <p:sldId id="256" r:id="rId4"/>
  </p:sldIdLst>
  <p:sldSz cx="32918400" cy="21945600"/>
  <p:notesSz cx="7315200" cy="9601200"/>
  <p:defaultTextStyle>
    <a:defPPr>
      <a:defRPr lang="en-US"/>
    </a:defPPr>
    <a:lvl1pPr algn="l" rtl="0" fontAlgn="base">
      <a:spcBef>
        <a:spcPct val="0"/>
      </a:spcBef>
      <a:spcAft>
        <a:spcPct val="0"/>
      </a:spcAft>
      <a:defRPr sz="2100" kern="1200">
        <a:solidFill>
          <a:schemeClr val="tx1"/>
        </a:solidFill>
        <a:latin typeface="Arial Narrow" pitchFamily="34" charset="0"/>
        <a:ea typeface="+mn-ea"/>
        <a:cs typeface="+mn-cs"/>
      </a:defRPr>
    </a:lvl1pPr>
    <a:lvl2pPr marL="457200" algn="l" rtl="0" fontAlgn="base">
      <a:spcBef>
        <a:spcPct val="0"/>
      </a:spcBef>
      <a:spcAft>
        <a:spcPct val="0"/>
      </a:spcAft>
      <a:defRPr sz="2100" kern="1200">
        <a:solidFill>
          <a:schemeClr val="tx1"/>
        </a:solidFill>
        <a:latin typeface="Arial Narrow" pitchFamily="34" charset="0"/>
        <a:ea typeface="+mn-ea"/>
        <a:cs typeface="+mn-cs"/>
      </a:defRPr>
    </a:lvl2pPr>
    <a:lvl3pPr marL="914400" algn="l" rtl="0" fontAlgn="base">
      <a:spcBef>
        <a:spcPct val="0"/>
      </a:spcBef>
      <a:spcAft>
        <a:spcPct val="0"/>
      </a:spcAft>
      <a:defRPr sz="2100" kern="1200">
        <a:solidFill>
          <a:schemeClr val="tx1"/>
        </a:solidFill>
        <a:latin typeface="Arial Narrow" pitchFamily="34" charset="0"/>
        <a:ea typeface="+mn-ea"/>
        <a:cs typeface="+mn-cs"/>
      </a:defRPr>
    </a:lvl3pPr>
    <a:lvl4pPr marL="1371600" algn="l" rtl="0" fontAlgn="base">
      <a:spcBef>
        <a:spcPct val="0"/>
      </a:spcBef>
      <a:spcAft>
        <a:spcPct val="0"/>
      </a:spcAft>
      <a:defRPr sz="2100" kern="1200">
        <a:solidFill>
          <a:schemeClr val="tx1"/>
        </a:solidFill>
        <a:latin typeface="Arial Narrow" pitchFamily="34" charset="0"/>
        <a:ea typeface="+mn-ea"/>
        <a:cs typeface="+mn-cs"/>
      </a:defRPr>
    </a:lvl4pPr>
    <a:lvl5pPr marL="1828800" algn="l" rtl="0" fontAlgn="base">
      <a:spcBef>
        <a:spcPct val="0"/>
      </a:spcBef>
      <a:spcAft>
        <a:spcPct val="0"/>
      </a:spcAft>
      <a:defRPr sz="2100" kern="1200">
        <a:solidFill>
          <a:schemeClr val="tx1"/>
        </a:solidFill>
        <a:latin typeface="Arial Narrow" pitchFamily="34" charset="0"/>
        <a:ea typeface="+mn-ea"/>
        <a:cs typeface="+mn-cs"/>
      </a:defRPr>
    </a:lvl5pPr>
    <a:lvl6pPr marL="2286000" algn="l" defTabSz="914400" rtl="0" eaLnBrk="1" latinLnBrk="0" hangingPunct="1">
      <a:defRPr sz="2100" kern="1200">
        <a:solidFill>
          <a:schemeClr val="tx1"/>
        </a:solidFill>
        <a:latin typeface="Arial Narrow" pitchFamily="34" charset="0"/>
        <a:ea typeface="+mn-ea"/>
        <a:cs typeface="+mn-cs"/>
      </a:defRPr>
    </a:lvl6pPr>
    <a:lvl7pPr marL="2743200" algn="l" defTabSz="914400" rtl="0" eaLnBrk="1" latinLnBrk="0" hangingPunct="1">
      <a:defRPr sz="2100" kern="1200">
        <a:solidFill>
          <a:schemeClr val="tx1"/>
        </a:solidFill>
        <a:latin typeface="Arial Narrow" pitchFamily="34" charset="0"/>
        <a:ea typeface="+mn-ea"/>
        <a:cs typeface="+mn-cs"/>
      </a:defRPr>
    </a:lvl7pPr>
    <a:lvl8pPr marL="3200400" algn="l" defTabSz="914400" rtl="0" eaLnBrk="1" latinLnBrk="0" hangingPunct="1">
      <a:defRPr sz="2100" kern="1200">
        <a:solidFill>
          <a:schemeClr val="tx1"/>
        </a:solidFill>
        <a:latin typeface="Arial Narrow" pitchFamily="34" charset="0"/>
        <a:ea typeface="+mn-ea"/>
        <a:cs typeface="+mn-cs"/>
      </a:defRPr>
    </a:lvl8pPr>
    <a:lvl9pPr marL="3657600" algn="l" defTabSz="914400" rtl="0" eaLnBrk="1" latinLnBrk="0" hangingPunct="1">
      <a:defRPr sz="2100" kern="1200">
        <a:solidFill>
          <a:schemeClr val="tx1"/>
        </a:solidFill>
        <a:latin typeface="Arial Narrow" pitchFamily="34" charset="0"/>
        <a:ea typeface="+mn-ea"/>
        <a:cs typeface="+mn-cs"/>
      </a:defRPr>
    </a:lvl9pPr>
  </p:defaultTextStyle>
  <p:extLst>
    <p:ext uri="{EFAFB233-063F-42B5-8137-9DF3F51BA10A}">
      <p15:sldGuideLst xmlns="" xmlns:p15="http://schemas.microsoft.com/office/powerpoint/2012/main">
        <p15:guide id="1" orient="horz" pos="2368">
          <p15:clr>
            <a:srgbClr val="A4A3A4"/>
          </p15:clr>
        </p15:guide>
        <p15:guide id="2" orient="horz" pos="13523">
          <p15:clr>
            <a:srgbClr val="A4A3A4"/>
          </p15:clr>
        </p15:guide>
        <p15:guide id="3" pos="328">
          <p15:clr>
            <a:srgbClr val="A4A3A4"/>
          </p15:clr>
        </p15:guide>
        <p15:guide id="4" pos="5050">
          <p15:clr>
            <a:srgbClr val="A4A3A4"/>
          </p15:clr>
        </p15:guide>
        <p15:guide id="5" pos="9734">
          <p15:clr>
            <a:srgbClr val="A4A3A4"/>
          </p15:clr>
        </p15:guide>
        <p15:guide id="6" pos="10145">
          <p15:clr>
            <a:srgbClr val="A4A3A4"/>
          </p15:clr>
        </p15:guide>
        <p15:guide id="7" pos="10524">
          <p15:clr>
            <a:srgbClr val="A4A3A4"/>
          </p15:clr>
        </p15:guide>
        <p15:guide id="8" pos="15239">
          <p15:clr>
            <a:srgbClr val="A4A3A4"/>
          </p15:clr>
        </p15:guide>
        <p15:guide id="9" pos="15628">
          <p15:clr>
            <a:srgbClr val="A4A3A4"/>
          </p15:clr>
        </p15:guide>
        <p15:guide id="10" pos="2034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M" initials="RM" lastIdx="65" clrIdx="0"/>
  <p:cmAuthor id="1" name="DCM" initials="DCM" lastIdx="1" clrIdx="1"/>
  <p:cmAuthor id="2" name="Joseph Araujo" initials="JA" lastIdx="5" clrIdx="2">
    <p:extLst>
      <p:ext uri="{19B8F6BF-5375-455C-9EA6-DF929625EA0E}">
        <p15:presenceInfo xmlns="" xmlns:p15="http://schemas.microsoft.com/office/powerpoint/2012/main" userId="S-1-5-21-2917307129-3906359941-238104618-16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009900"/>
    <a:srgbClr val="A50021"/>
    <a:srgbClr val="CC0000"/>
    <a:srgbClr val="FF9999"/>
    <a:srgbClr val="3399FF"/>
    <a:srgbClr val="0066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51" autoAdjust="0"/>
    <p:restoredTop sz="99467" autoAdjust="0"/>
  </p:normalViewPr>
  <p:slideViewPr>
    <p:cSldViewPr snapToGrid="0" snapToObjects="1">
      <p:cViewPr>
        <p:scale>
          <a:sx n="50" d="100"/>
          <a:sy n="50" d="100"/>
        </p:scale>
        <p:origin x="-498" y="-102"/>
      </p:cViewPr>
      <p:guideLst>
        <p:guide orient="horz" pos="2368"/>
        <p:guide orient="horz" pos="13523"/>
        <p:guide pos="328"/>
        <p:guide pos="5050"/>
        <p:guide pos="9734"/>
        <p:guide pos="10145"/>
        <p:guide pos="10524"/>
        <p:guide pos="15239"/>
        <p:guide pos="15628"/>
        <p:guide pos="20344"/>
      </p:guideLst>
    </p:cSldViewPr>
  </p:slideViewPr>
  <p:notesTextViewPr>
    <p:cViewPr>
      <p:scale>
        <a:sx n="100" d="100"/>
        <a:sy n="100" d="100"/>
      </p:scale>
      <p:origin x="0" y="0"/>
    </p:cViewPr>
  </p:notesTextViewPr>
  <p:sorterViewPr>
    <p:cViewPr>
      <p:scale>
        <a:sx n="130" d="100"/>
        <a:sy n="130" d="100"/>
      </p:scale>
      <p:origin x="0" y="65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5-07-19T22:54:29.982" idx="3">
    <p:pos x="8196" y="5580"/>
    <p:text>extra period</p:text>
    <p:extLst>
      <p:ext uri="{C676402C-5697-4E1C-873F-D02D1690AC5C}">
        <p15:threadingInfo xmlns="" xmlns:p15="http://schemas.microsoft.com/office/powerpoint/2012/main" timeZoneBias="240"/>
      </p:ext>
    </p:extLst>
  </p:cm>
  <p:cm authorId="2" dt="2015-07-19T22:58:28.522" idx="4">
    <p:pos x="18456" y="3888"/>
    <p:text>period / capital out of place</p:text>
    <p:extLst>
      <p:ext uri="{C676402C-5697-4E1C-873F-D02D1690AC5C}">
        <p15:threadingInfo xmlns="" xmlns:p15="http://schemas.microsoft.com/office/powerpoint/2012/main" timeZoneBias="240"/>
      </p:ext>
    </p:extLst>
  </p:cm>
  <p:cm authorId="2" dt="2015-07-19T23:04:54.077" idx="5">
    <p:pos x="6000" y="4884"/>
    <p:text>If acceptable, then need to modify table numbers</p:text>
    <p:extLst>
      <p:ext uri="{C676402C-5697-4E1C-873F-D02D1690AC5C}">
        <p15:threadingInfo xmlns="" xmlns:p15="http://schemas.microsoft.com/office/powerpoint/2012/main" timeZoneBias="2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51" tIns="48325" rIns="96651" bIns="48325" rtlCol="0"/>
          <a:lstStyle>
            <a:lvl1pPr algn="l">
              <a:defRPr sz="1200" smtClean="0"/>
            </a:lvl1pPr>
          </a:lstStyle>
          <a:p>
            <a:pPr>
              <a:defRPr/>
            </a:pPr>
            <a:endParaRPr lang="en-US" dirty="0"/>
          </a:p>
        </p:txBody>
      </p:sp>
      <p:sp>
        <p:nvSpPr>
          <p:cNvPr id="3" name="Date Placeholder 2"/>
          <p:cNvSpPr>
            <a:spLocks noGrp="1"/>
          </p:cNvSpPr>
          <p:nvPr>
            <p:ph type="dt" sz="quarter" idx="1"/>
          </p:nvPr>
        </p:nvSpPr>
        <p:spPr>
          <a:xfrm>
            <a:off x="4143375" y="0"/>
            <a:ext cx="3170238" cy="479425"/>
          </a:xfrm>
          <a:prstGeom prst="rect">
            <a:avLst/>
          </a:prstGeom>
        </p:spPr>
        <p:txBody>
          <a:bodyPr vert="horz" lIns="96651" tIns="48325" rIns="96651" bIns="48325" rtlCol="0"/>
          <a:lstStyle>
            <a:lvl1pPr algn="r">
              <a:defRPr sz="1200" smtClean="0"/>
            </a:lvl1pPr>
          </a:lstStyle>
          <a:p>
            <a:pPr>
              <a:defRPr/>
            </a:pPr>
            <a:fld id="{D81877FD-F97F-420E-B487-1C1C6C6472EA}" type="datetimeFigureOut">
              <a:rPr lang="en-US"/>
              <a:pPr>
                <a:defRPr/>
              </a:pPr>
              <a:t>7/28/2015</a:t>
            </a:fld>
            <a:endParaRPr lang="en-US" dirty="0"/>
          </a:p>
        </p:txBody>
      </p:sp>
      <p:sp>
        <p:nvSpPr>
          <p:cNvPr id="4" name="Footer Placeholder 3"/>
          <p:cNvSpPr>
            <a:spLocks noGrp="1"/>
          </p:cNvSpPr>
          <p:nvPr>
            <p:ph type="ftr" sz="quarter" idx="2"/>
          </p:nvPr>
        </p:nvSpPr>
        <p:spPr>
          <a:xfrm>
            <a:off x="0" y="9120188"/>
            <a:ext cx="3170238" cy="479425"/>
          </a:xfrm>
          <a:prstGeom prst="rect">
            <a:avLst/>
          </a:prstGeom>
        </p:spPr>
        <p:txBody>
          <a:bodyPr vert="horz" lIns="96651" tIns="48325" rIns="96651" bIns="48325" rtlCol="0" anchor="b"/>
          <a:lstStyle>
            <a:lvl1pPr algn="l">
              <a:defRPr sz="1200" smtClean="0"/>
            </a:lvl1pPr>
          </a:lstStyle>
          <a:p>
            <a:pPr>
              <a:defRPr/>
            </a:pPr>
            <a:endParaRPr lang="en-US" dirty="0"/>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51" tIns="48325" rIns="96651" bIns="48325" rtlCol="0" anchor="b"/>
          <a:lstStyle>
            <a:lvl1pPr algn="r">
              <a:defRPr sz="1200" smtClean="0"/>
            </a:lvl1pPr>
          </a:lstStyle>
          <a:p>
            <a:pPr>
              <a:defRPr/>
            </a:pPr>
            <a:fld id="{C540332A-D9D1-4067-A94A-594EF79F1784}" type="slidenum">
              <a:rPr lang="en-US"/>
              <a:pPr>
                <a:defRPr/>
              </a:pPr>
              <a:t>‹#›</a:t>
            </a:fld>
            <a:endParaRPr lang="en-US" dirty="0"/>
          </a:p>
        </p:txBody>
      </p:sp>
    </p:spTree>
    <p:extLst>
      <p:ext uri="{BB962C8B-B14F-4D97-AF65-F5344CB8AC3E}">
        <p14:creationId xmlns:p14="http://schemas.microsoft.com/office/powerpoint/2010/main" val="39414371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1" tIns="48325" rIns="96651" bIns="48325" numCol="1" anchor="t" anchorCtr="0" compatLnSpc="1">
            <a:prstTxWarp prst="textNoShape">
              <a:avLst/>
            </a:prstTxWarp>
          </a:bodyPr>
          <a:lstStyle>
            <a:lvl1pPr>
              <a:defRPr sz="1200">
                <a:latin typeface="Arial" charset="0"/>
              </a:defRPr>
            </a:lvl1pPr>
          </a:lstStyle>
          <a:p>
            <a:pPr>
              <a:defRPr/>
            </a:pPr>
            <a:endParaRPr lang="en-US" dirty="0"/>
          </a:p>
        </p:txBody>
      </p:sp>
      <p:sp>
        <p:nvSpPr>
          <p:cNvPr id="15053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51" tIns="48325" rIns="96651" bIns="48325" numCol="1" anchor="t" anchorCtr="0" compatLnSpc="1">
            <a:prstTxWarp prst="textNoShape">
              <a:avLst/>
            </a:prstTxWarp>
          </a:bodyPr>
          <a:lstStyle>
            <a:lvl1pPr algn="r">
              <a:defRPr sz="1200">
                <a:latin typeface="Arial" charset="0"/>
              </a:defRPr>
            </a:lvl1pPr>
          </a:lstStyle>
          <a:p>
            <a:pPr>
              <a:defRPr/>
            </a:pPr>
            <a:endParaRPr lang="en-US" dirty="0"/>
          </a:p>
        </p:txBody>
      </p:sp>
      <p:sp>
        <p:nvSpPr>
          <p:cNvPr id="5124" name="Rectangle 4"/>
          <p:cNvSpPr>
            <a:spLocks noGrp="1" noRot="1" noChangeAspect="1" noChangeArrowheads="1" noTextEdit="1"/>
          </p:cNvSpPr>
          <p:nvPr>
            <p:ph type="sldImg" idx="2"/>
          </p:nvPr>
        </p:nvSpPr>
        <p:spPr bwMode="auto">
          <a:xfrm>
            <a:off x="957263" y="719138"/>
            <a:ext cx="5400675"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51" tIns="48325" rIns="96651" bIns="4832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053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51" tIns="48325" rIns="96651" bIns="48325" numCol="1" anchor="b" anchorCtr="0" compatLnSpc="1">
            <a:prstTxWarp prst="textNoShape">
              <a:avLst/>
            </a:prstTxWarp>
          </a:bodyPr>
          <a:lstStyle>
            <a:lvl1pPr>
              <a:defRPr sz="1200">
                <a:latin typeface="Arial" charset="0"/>
              </a:defRPr>
            </a:lvl1pPr>
          </a:lstStyle>
          <a:p>
            <a:pPr>
              <a:defRPr/>
            </a:pPr>
            <a:endParaRPr lang="en-US" dirty="0"/>
          </a:p>
        </p:txBody>
      </p:sp>
      <p:sp>
        <p:nvSpPr>
          <p:cNvPr id="15053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51" tIns="48325" rIns="96651" bIns="48325" numCol="1" anchor="b" anchorCtr="0" compatLnSpc="1">
            <a:prstTxWarp prst="textNoShape">
              <a:avLst/>
            </a:prstTxWarp>
          </a:bodyPr>
          <a:lstStyle>
            <a:lvl1pPr algn="r">
              <a:defRPr sz="1200">
                <a:latin typeface="Arial" charset="0"/>
              </a:defRPr>
            </a:lvl1pPr>
          </a:lstStyle>
          <a:p>
            <a:pPr>
              <a:defRPr/>
            </a:pPr>
            <a:fld id="{BA2BC90D-32AE-41F6-9869-7070D7C50DA2}" type="slidenum">
              <a:rPr lang="en-US"/>
              <a:pPr>
                <a:defRPr/>
              </a:pPr>
              <a:t>‹#›</a:t>
            </a:fld>
            <a:endParaRPr lang="en-US" dirty="0"/>
          </a:p>
        </p:txBody>
      </p:sp>
    </p:spTree>
    <p:extLst>
      <p:ext uri="{BB962C8B-B14F-4D97-AF65-F5344CB8AC3E}">
        <p14:creationId xmlns:p14="http://schemas.microsoft.com/office/powerpoint/2010/main" val="33833008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Narrow" pitchFamily="34" charset="0"/>
              </a:defRPr>
            </a:lvl1pPr>
            <a:lvl2pPr marL="742950" indent="-285750" eaLnBrk="0" hangingPunct="0">
              <a:defRPr sz="2100">
                <a:solidFill>
                  <a:schemeClr val="tx1"/>
                </a:solidFill>
                <a:latin typeface="Arial Narrow" pitchFamily="34" charset="0"/>
              </a:defRPr>
            </a:lvl2pPr>
            <a:lvl3pPr marL="1143000" indent="-228600" eaLnBrk="0" hangingPunct="0">
              <a:defRPr sz="2100">
                <a:solidFill>
                  <a:schemeClr val="tx1"/>
                </a:solidFill>
                <a:latin typeface="Arial Narrow" pitchFamily="34" charset="0"/>
              </a:defRPr>
            </a:lvl3pPr>
            <a:lvl4pPr marL="1600200" indent="-228600" eaLnBrk="0" hangingPunct="0">
              <a:defRPr sz="2100">
                <a:solidFill>
                  <a:schemeClr val="tx1"/>
                </a:solidFill>
                <a:latin typeface="Arial Narrow" pitchFamily="34" charset="0"/>
              </a:defRPr>
            </a:lvl4pPr>
            <a:lvl5pPr marL="2057400" indent="-228600" eaLnBrk="0" hangingPunct="0">
              <a:defRPr sz="2100">
                <a:solidFill>
                  <a:schemeClr val="tx1"/>
                </a:solidFill>
                <a:latin typeface="Arial Narrow" pitchFamily="34" charset="0"/>
              </a:defRPr>
            </a:lvl5pPr>
            <a:lvl6pPr marL="2514600" indent="-228600" eaLnBrk="0" fontAlgn="base" hangingPunct="0">
              <a:spcBef>
                <a:spcPct val="0"/>
              </a:spcBef>
              <a:spcAft>
                <a:spcPct val="0"/>
              </a:spcAft>
              <a:defRPr sz="2100">
                <a:solidFill>
                  <a:schemeClr val="tx1"/>
                </a:solidFill>
                <a:latin typeface="Arial Narrow" pitchFamily="34" charset="0"/>
              </a:defRPr>
            </a:lvl6pPr>
            <a:lvl7pPr marL="2971800" indent="-228600" eaLnBrk="0" fontAlgn="base" hangingPunct="0">
              <a:spcBef>
                <a:spcPct val="0"/>
              </a:spcBef>
              <a:spcAft>
                <a:spcPct val="0"/>
              </a:spcAft>
              <a:defRPr sz="2100">
                <a:solidFill>
                  <a:schemeClr val="tx1"/>
                </a:solidFill>
                <a:latin typeface="Arial Narrow" pitchFamily="34" charset="0"/>
              </a:defRPr>
            </a:lvl7pPr>
            <a:lvl8pPr marL="3429000" indent="-228600" eaLnBrk="0" fontAlgn="base" hangingPunct="0">
              <a:spcBef>
                <a:spcPct val="0"/>
              </a:spcBef>
              <a:spcAft>
                <a:spcPct val="0"/>
              </a:spcAft>
              <a:defRPr sz="2100">
                <a:solidFill>
                  <a:schemeClr val="tx1"/>
                </a:solidFill>
                <a:latin typeface="Arial Narrow" pitchFamily="34" charset="0"/>
              </a:defRPr>
            </a:lvl8pPr>
            <a:lvl9pPr marL="3886200" indent="-228600" eaLnBrk="0" fontAlgn="base" hangingPunct="0">
              <a:spcBef>
                <a:spcPct val="0"/>
              </a:spcBef>
              <a:spcAft>
                <a:spcPct val="0"/>
              </a:spcAft>
              <a:defRPr sz="2100">
                <a:solidFill>
                  <a:schemeClr val="tx1"/>
                </a:solidFill>
                <a:latin typeface="Arial Narrow" pitchFamily="34" charset="0"/>
              </a:defRPr>
            </a:lvl9pPr>
          </a:lstStyle>
          <a:p>
            <a:pPr eaLnBrk="1" hangingPunct="1"/>
            <a:fld id="{3774BE7B-9775-49D3-91AB-29003E77882C}" type="slidenum">
              <a:rPr lang="en-US" sz="1200" smtClean="0">
                <a:latin typeface="Arial" charset="0"/>
              </a:rPr>
              <a:pPr eaLnBrk="1" hangingPunct="1"/>
              <a:t>1</a:t>
            </a:fld>
            <a:endParaRPr lang="en-US" sz="1200" dirty="0" smtClean="0">
              <a:latin typeface="Arial"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28744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563" y="6816725"/>
            <a:ext cx="27981275" cy="470535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125" y="12436475"/>
            <a:ext cx="23044150" cy="56070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815109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72329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4253825" y="849313"/>
            <a:ext cx="7910513" cy="2061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20700" y="849313"/>
            <a:ext cx="23580725" cy="2061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39643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563" y="6816725"/>
            <a:ext cx="27981275" cy="470535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125" y="12436475"/>
            <a:ext cx="23044150" cy="56070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102132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10138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14101763"/>
            <a:ext cx="27981275" cy="43592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5" y="9301163"/>
            <a:ext cx="27981275" cy="4800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146067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20700" y="3759200"/>
            <a:ext cx="3663950" cy="17708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37050" y="3759200"/>
            <a:ext cx="3663950" cy="17708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57140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6238" y="4911725"/>
            <a:ext cx="14544675" cy="20478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46238" y="6959600"/>
            <a:ext cx="14544675" cy="12644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725" y="4911725"/>
            <a:ext cx="14549438" cy="20478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722725" y="6959600"/>
            <a:ext cx="14549438" cy="12644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887799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13819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85905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238" y="873125"/>
            <a:ext cx="10829925" cy="37195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69863" y="873125"/>
            <a:ext cx="18402300" cy="187309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6238" y="4592638"/>
            <a:ext cx="10829925" cy="150114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30249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96694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600" y="15362238"/>
            <a:ext cx="19751675" cy="181292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1600" y="1960563"/>
            <a:ext cx="19751675" cy="13168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6451600" y="17175163"/>
            <a:ext cx="19751675" cy="25765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498320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051161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4253825" y="849313"/>
            <a:ext cx="7910513" cy="2061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20700" y="849313"/>
            <a:ext cx="23580725" cy="2061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34101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563" y="6816725"/>
            <a:ext cx="27981275" cy="470535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125" y="12436475"/>
            <a:ext cx="23044150" cy="56070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2390936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959371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14101763"/>
            <a:ext cx="27981275" cy="43592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5" y="9301163"/>
            <a:ext cx="27981275" cy="4800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656666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20700" y="3759200"/>
            <a:ext cx="15744825" cy="17708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417925" y="3759200"/>
            <a:ext cx="15746413" cy="17708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807458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6238" y="4911725"/>
            <a:ext cx="14544675" cy="20478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46238" y="6959600"/>
            <a:ext cx="14544675" cy="12644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725" y="4911725"/>
            <a:ext cx="14549438" cy="20478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722725" y="6959600"/>
            <a:ext cx="14549438" cy="12644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941676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87550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64243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14101763"/>
            <a:ext cx="27981275" cy="43592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5" y="9301163"/>
            <a:ext cx="27981275" cy="4800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421666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238" y="873125"/>
            <a:ext cx="10829925" cy="37195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69863" y="873125"/>
            <a:ext cx="18402300" cy="187309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6238" y="4592638"/>
            <a:ext cx="10829925" cy="150114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546804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600" y="15362238"/>
            <a:ext cx="19751675" cy="181292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1600" y="1960563"/>
            <a:ext cx="19751675" cy="13168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6451600" y="17175163"/>
            <a:ext cx="19751675" cy="25765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768218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135301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4253825" y="849313"/>
            <a:ext cx="7910513" cy="2061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20700" y="849313"/>
            <a:ext cx="23580725" cy="2061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7702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20700" y="3759200"/>
            <a:ext cx="3663950" cy="17708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37050" y="3759200"/>
            <a:ext cx="3663950" cy="17708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23717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6238" y="4911725"/>
            <a:ext cx="14544675" cy="20478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46238" y="6959600"/>
            <a:ext cx="14544675" cy="12644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725" y="4911725"/>
            <a:ext cx="14549438" cy="20478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722725" y="6959600"/>
            <a:ext cx="14549438" cy="12644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0087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63587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1324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238" y="873125"/>
            <a:ext cx="10829925" cy="37195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69863" y="873125"/>
            <a:ext cx="18402300" cy="187309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6238" y="4592638"/>
            <a:ext cx="10829925" cy="150114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75638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600" y="15362238"/>
            <a:ext cx="19751675" cy="181292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1600" y="1960563"/>
            <a:ext cx="19751675" cy="13168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6451600" y="17175163"/>
            <a:ext cx="19751675" cy="25765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1339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6"/>
          <p:cNvSpPr>
            <a:spLocks noChangeArrowheads="1"/>
          </p:cNvSpPr>
          <p:nvPr userDrawn="1"/>
        </p:nvSpPr>
        <p:spPr bwMode="auto">
          <a:xfrm>
            <a:off x="0" y="0"/>
            <a:ext cx="32918400" cy="3200400"/>
          </a:xfrm>
          <a:prstGeom prst="rect">
            <a:avLst/>
          </a:prstGeom>
          <a:solidFill>
            <a:schemeClr val="accent2"/>
          </a:solidFill>
          <a:ln w="9525">
            <a:solidFill>
              <a:schemeClr val="tx1"/>
            </a:solidFill>
            <a:miter lim="800000"/>
            <a:headEnd/>
            <a:tailEnd/>
          </a:ln>
        </p:spPr>
        <p:txBody>
          <a:bodyPr wrap="none" anchor="ctr"/>
          <a:lstStyle/>
          <a:p>
            <a:endParaRPr lang="en-US" dirty="0"/>
          </a:p>
        </p:txBody>
      </p:sp>
      <p:sp>
        <p:nvSpPr>
          <p:cNvPr id="1027" name="Rectangle 33"/>
          <p:cNvSpPr>
            <a:spLocks noChangeArrowheads="1"/>
          </p:cNvSpPr>
          <p:nvPr userDrawn="1"/>
        </p:nvSpPr>
        <p:spPr bwMode="auto">
          <a:xfrm>
            <a:off x="520700" y="3759200"/>
            <a:ext cx="7480300" cy="17708563"/>
          </a:xfrm>
          <a:prstGeom prst="rect">
            <a:avLst/>
          </a:prstGeom>
          <a:solidFill>
            <a:srgbClr val="FFFFFF"/>
          </a:solidFill>
          <a:ln w="9525">
            <a:solidFill>
              <a:schemeClr val="tx1"/>
            </a:solidFill>
            <a:miter lim="800000"/>
            <a:headEnd/>
            <a:tailEnd/>
          </a:ln>
        </p:spPr>
        <p:txBody>
          <a:bodyPr wrap="none" anchor="ctr"/>
          <a:lstStyle/>
          <a:p>
            <a:endParaRPr lang="en-US" dirty="0"/>
          </a:p>
        </p:txBody>
      </p:sp>
      <p:sp>
        <p:nvSpPr>
          <p:cNvPr id="1028" name="Text Box 14"/>
          <p:cNvSpPr txBox="1">
            <a:spLocks noChangeArrowheads="1"/>
          </p:cNvSpPr>
          <p:nvPr userDrawn="1"/>
        </p:nvSpPr>
        <p:spPr bwMode="auto">
          <a:xfrm>
            <a:off x="449263" y="21580475"/>
            <a:ext cx="1885950"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5183" tIns="32585" rIns="65183" bIns="32585">
            <a:spAutoFit/>
          </a:bodyPr>
          <a:lstStyle>
            <a:lvl1pPr defTabSz="652463" eaLnBrk="0" hangingPunct="0">
              <a:defRPr sz="2100">
                <a:solidFill>
                  <a:schemeClr val="tx1"/>
                </a:solidFill>
                <a:latin typeface="Arial Narrow" pitchFamily="34" charset="0"/>
              </a:defRPr>
            </a:lvl1pPr>
            <a:lvl2pPr marL="742950" indent="-285750" defTabSz="652463" eaLnBrk="0" hangingPunct="0">
              <a:defRPr sz="2100">
                <a:solidFill>
                  <a:schemeClr val="tx1"/>
                </a:solidFill>
                <a:latin typeface="Arial Narrow" pitchFamily="34" charset="0"/>
              </a:defRPr>
            </a:lvl2pPr>
            <a:lvl3pPr marL="1143000" indent="-228600" defTabSz="652463" eaLnBrk="0" hangingPunct="0">
              <a:defRPr sz="2100">
                <a:solidFill>
                  <a:schemeClr val="tx1"/>
                </a:solidFill>
                <a:latin typeface="Arial Narrow" pitchFamily="34" charset="0"/>
              </a:defRPr>
            </a:lvl3pPr>
            <a:lvl4pPr marL="1600200" indent="-228600" defTabSz="652463" eaLnBrk="0" hangingPunct="0">
              <a:defRPr sz="2100">
                <a:solidFill>
                  <a:schemeClr val="tx1"/>
                </a:solidFill>
                <a:latin typeface="Arial Narrow" pitchFamily="34" charset="0"/>
              </a:defRPr>
            </a:lvl4pPr>
            <a:lvl5pPr marL="2057400" indent="-228600" defTabSz="652463" eaLnBrk="0" hangingPunct="0">
              <a:defRPr sz="2100">
                <a:solidFill>
                  <a:schemeClr val="tx1"/>
                </a:solidFill>
                <a:latin typeface="Arial Narrow" pitchFamily="34" charset="0"/>
              </a:defRPr>
            </a:lvl5pPr>
            <a:lvl6pPr marL="2514600" indent="-228600" defTabSz="652463" eaLnBrk="0" fontAlgn="base" hangingPunct="0">
              <a:spcBef>
                <a:spcPct val="0"/>
              </a:spcBef>
              <a:spcAft>
                <a:spcPct val="0"/>
              </a:spcAft>
              <a:defRPr sz="2100">
                <a:solidFill>
                  <a:schemeClr val="tx1"/>
                </a:solidFill>
                <a:latin typeface="Arial Narrow" pitchFamily="34" charset="0"/>
              </a:defRPr>
            </a:lvl6pPr>
            <a:lvl7pPr marL="2971800" indent="-228600" defTabSz="652463" eaLnBrk="0" fontAlgn="base" hangingPunct="0">
              <a:spcBef>
                <a:spcPct val="0"/>
              </a:spcBef>
              <a:spcAft>
                <a:spcPct val="0"/>
              </a:spcAft>
              <a:defRPr sz="2100">
                <a:solidFill>
                  <a:schemeClr val="tx1"/>
                </a:solidFill>
                <a:latin typeface="Arial Narrow" pitchFamily="34" charset="0"/>
              </a:defRPr>
            </a:lvl7pPr>
            <a:lvl8pPr marL="3429000" indent="-228600" defTabSz="652463" eaLnBrk="0" fontAlgn="base" hangingPunct="0">
              <a:spcBef>
                <a:spcPct val="0"/>
              </a:spcBef>
              <a:spcAft>
                <a:spcPct val="0"/>
              </a:spcAft>
              <a:defRPr sz="2100">
                <a:solidFill>
                  <a:schemeClr val="tx1"/>
                </a:solidFill>
                <a:latin typeface="Arial Narrow" pitchFamily="34" charset="0"/>
              </a:defRPr>
            </a:lvl8pPr>
            <a:lvl9pPr marL="3886200" indent="-228600" defTabSz="652463" eaLnBrk="0" fontAlgn="base" hangingPunct="0">
              <a:spcBef>
                <a:spcPct val="0"/>
              </a:spcBef>
              <a:spcAft>
                <a:spcPct val="0"/>
              </a:spcAft>
              <a:defRPr sz="2100">
                <a:solidFill>
                  <a:schemeClr val="tx1"/>
                </a:solidFill>
                <a:latin typeface="Arial Narrow" pitchFamily="34" charset="0"/>
              </a:defRPr>
            </a:lvl9pPr>
          </a:lstStyle>
          <a:p>
            <a:pPr>
              <a:lnSpc>
                <a:spcPct val="65000"/>
              </a:lnSpc>
              <a:spcBef>
                <a:spcPct val="50000"/>
              </a:spcBef>
              <a:defRPr/>
            </a:pPr>
            <a:r>
              <a:rPr lang="en-US" sz="300" b="1" dirty="0" smtClean="0">
                <a:solidFill>
                  <a:schemeClr val="bg2"/>
                </a:solidFill>
                <a:latin typeface="Arial" charset="0"/>
              </a:rPr>
              <a:t>TEMPLATE DESIGN © 2008</a:t>
            </a:r>
          </a:p>
          <a:p>
            <a:pPr>
              <a:lnSpc>
                <a:spcPct val="65000"/>
              </a:lnSpc>
              <a:spcBef>
                <a:spcPct val="50000"/>
              </a:spcBef>
              <a:defRPr/>
            </a:pPr>
            <a:r>
              <a:rPr lang="en-US" sz="700" b="1" dirty="0" smtClean="0">
                <a:solidFill>
                  <a:schemeClr val="bg2"/>
                </a:solidFill>
                <a:latin typeface="Arial" charset="0"/>
              </a:rPr>
              <a:t>www.PosterPresentations.com</a:t>
            </a:r>
          </a:p>
        </p:txBody>
      </p:sp>
      <p:sp>
        <p:nvSpPr>
          <p:cNvPr id="1029" name="Rectangle 15"/>
          <p:cNvSpPr>
            <a:spLocks noGrp="1" noChangeArrowheads="1"/>
          </p:cNvSpPr>
          <p:nvPr>
            <p:ph type="title"/>
          </p:nvPr>
        </p:nvSpPr>
        <p:spPr bwMode="auto">
          <a:xfrm>
            <a:off x="720725" y="849313"/>
            <a:ext cx="31443613"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5183" tIns="32585" rIns="65183" bIns="32585" numCol="1" anchor="ctr" anchorCtr="0" compatLnSpc="1">
            <a:prstTxWarp prst="textNoShape">
              <a:avLst/>
            </a:prstTxWarp>
          </a:bodyPr>
          <a:lstStyle/>
          <a:p>
            <a:pPr lvl="0"/>
            <a:r>
              <a:rPr lang="en-US" smtClean="0"/>
              <a:t>Click to edit Master title style</a:t>
            </a:r>
          </a:p>
        </p:txBody>
      </p:sp>
      <p:sp>
        <p:nvSpPr>
          <p:cNvPr id="1030" name="Rectangle 16"/>
          <p:cNvSpPr>
            <a:spLocks noGrp="1" noChangeArrowheads="1"/>
          </p:cNvSpPr>
          <p:nvPr>
            <p:ph type="body" idx="1"/>
          </p:nvPr>
        </p:nvSpPr>
        <p:spPr bwMode="auto">
          <a:xfrm>
            <a:off x="520700" y="3759200"/>
            <a:ext cx="7480300" cy="1770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25967" tIns="325967" rIns="325967" bIns="325967"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1031" name="Rectangle 25"/>
          <p:cNvSpPr>
            <a:spLocks noChangeArrowheads="1"/>
          </p:cNvSpPr>
          <p:nvPr userDrawn="1"/>
        </p:nvSpPr>
        <p:spPr bwMode="auto">
          <a:xfrm>
            <a:off x="0" y="0"/>
            <a:ext cx="32918400" cy="21945600"/>
          </a:xfrm>
          <a:prstGeom prst="rect">
            <a:avLst/>
          </a:prstGeom>
          <a:noFill/>
          <a:ln w="31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dirty="0"/>
          </a:p>
        </p:txBody>
      </p:sp>
      <p:sp>
        <p:nvSpPr>
          <p:cNvPr id="1032" name="Rectangle 32"/>
          <p:cNvSpPr>
            <a:spLocks noChangeArrowheads="1"/>
          </p:cNvSpPr>
          <p:nvPr userDrawn="1"/>
        </p:nvSpPr>
        <p:spPr bwMode="auto">
          <a:xfrm>
            <a:off x="8618538" y="3759200"/>
            <a:ext cx="7486650" cy="17708563"/>
          </a:xfrm>
          <a:prstGeom prst="rect">
            <a:avLst/>
          </a:prstGeom>
          <a:solidFill>
            <a:srgbClr val="FFFFFF"/>
          </a:solidFill>
          <a:ln w="9525">
            <a:solidFill>
              <a:schemeClr val="tx1"/>
            </a:solidFill>
            <a:miter lim="800000"/>
            <a:headEnd/>
            <a:tailEnd/>
          </a:ln>
        </p:spPr>
        <p:txBody>
          <a:bodyPr wrap="none" anchor="ctr"/>
          <a:lstStyle/>
          <a:p>
            <a:endParaRPr lang="en-US" dirty="0"/>
          </a:p>
        </p:txBody>
      </p:sp>
      <p:sp>
        <p:nvSpPr>
          <p:cNvPr id="1033" name="Rectangle 34"/>
          <p:cNvSpPr>
            <a:spLocks noChangeArrowheads="1"/>
          </p:cNvSpPr>
          <p:nvPr userDrawn="1"/>
        </p:nvSpPr>
        <p:spPr bwMode="auto">
          <a:xfrm>
            <a:off x="16705263" y="3759200"/>
            <a:ext cx="7486650" cy="17708563"/>
          </a:xfrm>
          <a:prstGeom prst="rect">
            <a:avLst/>
          </a:prstGeom>
          <a:solidFill>
            <a:srgbClr val="FFFFFF"/>
          </a:solidFill>
          <a:ln w="9525">
            <a:solidFill>
              <a:schemeClr val="tx1"/>
            </a:solidFill>
            <a:miter lim="800000"/>
            <a:headEnd/>
            <a:tailEnd/>
          </a:ln>
        </p:spPr>
        <p:txBody>
          <a:bodyPr wrap="none" anchor="ctr"/>
          <a:lstStyle/>
          <a:p>
            <a:endParaRPr lang="en-US" dirty="0"/>
          </a:p>
        </p:txBody>
      </p:sp>
      <p:sp>
        <p:nvSpPr>
          <p:cNvPr id="1034" name="Rectangle 35"/>
          <p:cNvSpPr>
            <a:spLocks noChangeArrowheads="1"/>
          </p:cNvSpPr>
          <p:nvPr userDrawn="1"/>
        </p:nvSpPr>
        <p:spPr bwMode="auto">
          <a:xfrm>
            <a:off x="24809450" y="3759200"/>
            <a:ext cx="7486650" cy="17708563"/>
          </a:xfrm>
          <a:prstGeom prst="rect">
            <a:avLst/>
          </a:prstGeom>
          <a:solidFill>
            <a:srgbClr val="FFFFFF"/>
          </a:solidFill>
          <a:ln w="9525">
            <a:solidFill>
              <a:schemeClr val="tx1"/>
            </a:solidFill>
            <a:miter lim="800000"/>
            <a:headEnd/>
            <a:tailEnd/>
          </a:ln>
        </p:spPr>
        <p:txBody>
          <a:bodyPr wrap="none" anchor="ctr"/>
          <a:lstStyle/>
          <a:p>
            <a:endParaRPr lang="en-US" dirty="0"/>
          </a:p>
        </p:txBody>
      </p:sp>
      <p:sp>
        <p:nvSpPr>
          <p:cNvPr id="1035" name="Line 37"/>
          <p:cNvSpPr>
            <a:spLocks noChangeShapeType="1"/>
          </p:cNvSpPr>
          <p:nvPr userDrawn="1"/>
        </p:nvSpPr>
        <p:spPr bwMode="auto">
          <a:xfrm>
            <a:off x="0" y="3200400"/>
            <a:ext cx="32918400" cy="0"/>
          </a:xfrm>
          <a:prstGeom prst="line">
            <a:avLst/>
          </a:prstGeom>
          <a:noFill/>
          <a:ln w="190500">
            <a:solidFill>
              <a:srgbClr val="FF9900"/>
            </a:solidFill>
            <a:round/>
            <a:headEnd/>
            <a:tailEnd/>
          </a:ln>
          <a:extLst>
            <a:ext uri="{909E8E84-426E-40DD-AFC4-6F175D3DCCD1}">
              <a14:hiddenFill xmlns:a14="http://schemas.microsoft.com/office/drawing/2010/main">
                <a:noFill/>
              </a14:hiddenFill>
            </a:ext>
          </a:extLst>
        </p:spPr>
        <p:txBody>
          <a:bodyPr lIns="329184" tIns="329184" rIns="329184" bIns="329184">
            <a:spAutoFit/>
          </a:bodyPr>
          <a:lstStyle/>
          <a:p>
            <a:endParaRPr lang="en-US" dirty="0"/>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defTabSz="652463" rtl="0" eaLnBrk="0" fontAlgn="base" hangingPunct="0">
        <a:spcBef>
          <a:spcPct val="0"/>
        </a:spcBef>
        <a:spcAft>
          <a:spcPct val="0"/>
        </a:spcAft>
        <a:defRPr sz="6100">
          <a:solidFill>
            <a:srgbClr val="FFFFFF"/>
          </a:solidFill>
          <a:latin typeface="+mj-lt"/>
          <a:ea typeface="+mj-ea"/>
          <a:cs typeface="+mj-cs"/>
        </a:defRPr>
      </a:lvl1pPr>
      <a:lvl2pPr algn="ctr" defTabSz="652463" rtl="0" eaLnBrk="0" fontAlgn="base" hangingPunct="0">
        <a:spcBef>
          <a:spcPct val="0"/>
        </a:spcBef>
        <a:spcAft>
          <a:spcPct val="0"/>
        </a:spcAft>
        <a:defRPr sz="6100">
          <a:solidFill>
            <a:srgbClr val="FFFFFF"/>
          </a:solidFill>
          <a:latin typeface="Arial Black" pitchFamily="34" charset="0"/>
        </a:defRPr>
      </a:lvl2pPr>
      <a:lvl3pPr algn="ctr" defTabSz="652463" rtl="0" eaLnBrk="0" fontAlgn="base" hangingPunct="0">
        <a:spcBef>
          <a:spcPct val="0"/>
        </a:spcBef>
        <a:spcAft>
          <a:spcPct val="0"/>
        </a:spcAft>
        <a:defRPr sz="6100">
          <a:solidFill>
            <a:srgbClr val="FFFFFF"/>
          </a:solidFill>
          <a:latin typeface="Arial Black" pitchFamily="34" charset="0"/>
        </a:defRPr>
      </a:lvl3pPr>
      <a:lvl4pPr algn="ctr" defTabSz="652463" rtl="0" eaLnBrk="0" fontAlgn="base" hangingPunct="0">
        <a:spcBef>
          <a:spcPct val="0"/>
        </a:spcBef>
        <a:spcAft>
          <a:spcPct val="0"/>
        </a:spcAft>
        <a:defRPr sz="6100">
          <a:solidFill>
            <a:srgbClr val="FFFFFF"/>
          </a:solidFill>
          <a:latin typeface="Arial Black" pitchFamily="34" charset="0"/>
        </a:defRPr>
      </a:lvl4pPr>
      <a:lvl5pPr algn="ctr" defTabSz="652463" rtl="0" eaLnBrk="0" fontAlgn="base" hangingPunct="0">
        <a:spcBef>
          <a:spcPct val="0"/>
        </a:spcBef>
        <a:spcAft>
          <a:spcPct val="0"/>
        </a:spcAft>
        <a:defRPr sz="6100">
          <a:solidFill>
            <a:srgbClr val="FFFFFF"/>
          </a:solidFill>
          <a:latin typeface="Arial Black" pitchFamily="34" charset="0"/>
        </a:defRPr>
      </a:lvl5pPr>
      <a:lvl6pPr marL="457200" algn="ctr" defTabSz="652463" rtl="0" fontAlgn="base">
        <a:spcBef>
          <a:spcPct val="0"/>
        </a:spcBef>
        <a:spcAft>
          <a:spcPct val="0"/>
        </a:spcAft>
        <a:defRPr sz="6100">
          <a:solidFill>
            <a:srgbClr val="FFFFFF"/>
          </a:solidFill>
          <a:latin typeface="Arial Black" pitchFamily="34" charset="0"/>
        </a:defRPr>
      </a:lvl6pPr>
      <a:lvl7pPr marL="914400" algn="ctr" defTabSz="652463" rtl="0" fontAlgn="base">
        <a:spcBef>
          <a:spcPct val="0"/>
        </a:spcBef>
        <a:spcAft>
          <a:spcPct val="0"/>
        </a:spcAft>
        <a:defRPr sz="6100">
          <a:solidFill>
            <a:srgbClr val="FFFFFF"/>
          </a:solidFill>
          <a:latin typeface="Arial Black" pitchFamily="34" charset="0"/>
        </a:defRPr>
      </a:lvl7pPr>
      <a:lvl8pPr marL="1371600" algn="ctr" defTabSz="652463" rtl="0" fontAlgn="base">
        <a:spcBef>
          <a:spcPct val="0"/>
        </a:spcBef>
        <a:spcAft>
          <a:spcPct val="0"/>
        </a:spcAft>
        <a:defRPr sz="6100">
          <a:solidFill>
            <a:srgbClr val="FFFFFF"/>
          </a:solidFill>
          <a:latin typeface="Arial Black" pitchFamily="34" charset="0"/>
        </a:defRPr>
      </a:lvl8pPr>
      <a:lvl9pPr marL="1828800" algn="ctr" defTabSz="652463" rtl="0" fontAlgn="base">
        <a:spcBef>
          <a:spcPct val="0"/>
        </a:spcBef>
        <a:spcAft>
          <a:spcPct val="0"/>
        </a:spcAft>
        <a:defRPr sz="6100">
          <a:solidFill>
            <a:srgbClr val="FFFFFF"/>
          </a:solidFill>
          <a:latin typeface="Arial Black" pitchFamily="34" charset="0"/>
        </a:defRPr>
      </a:lvl9pPr>
    </p:titleStyle>
    <p:bodyStyle>
      <a:lvl1pPr marL="244475" indent="-244475" algn="l" defTabSz="652463" rtl="0" eaLnBrk="0" fontAlgn="base" hangingPunct="0">
        <a:spcBef>
          <a:spcPct val="20000"/>
        </a:spcBef>
        <a:spcAft>
          <a:spcPct val="0"/>
        </a:spcAft>
        <a:buChar char="•"/>
        <a:defRPr sz="2100">
          <a:solidFill>
            <a:schemeClr val="tx1"/>
          </a:solidFill>
          <a:latin typeface="+mn-lt"/>
          <a:ea typeface="+mn-ea"/>
          <a:cs typeface="+mn-cs"/>
        </a:defRPr>
      </a:lvl1pPr>
      <a:lvl2pPr marL="528638" indent="-201613" algn="l" defTabSz="652463" rtl="0" eaLnBrk="0" fontAlgn="base" hangingPunct="0">
        <a:spcBef>
          <a:spcPct val="20000"/>
        </a:spcBef>
        <a:spcAft>
          <a:spcPct val="0"/>
        </a:spcAft>
        <a:buChar char="–"/>
        <a:defRPr sz="2100">
          <a:solidFill>
            <a:schemeClr val="tx1"/>
          </a:solidFill>
          <a:latin typeface="+mn-lt"/>
        </a:defRPr>
      </a:lvl2pPr>
      <a:lvl3pPr marL="815975" indent="-163513" algn="l" defTabSz="652463" rtl="0" eaLnBrk="0" fontAlgn="base" hangingPunct="0">
        <a:spcBef>
          <a:spcPct val="20000"/>
        </a:spcBef>
        <a:spcAft>
          <a:spcPct val="0"/>
        </a:spcAft>
        <a:buChar char="•"/>
        <a:defRPr sz="1700">
          <a:solidFill>
            <a:schemeClr val="tx1"/>
          </a:solidFill>
          <a:latin typeface="+mn-lt"/>
        </a:defRPr>
      </a:lvl3pPr>
      <a:lvl4pPr marL="1143000" indent="-163513" algn="l" defTabSz="652463" rtl="0" eaLnBrk="0" fontAlgn="base" hangingPunct="0">
        <a:spcBef>
          <a:spcPct val="20000"/>
        </a:spcBef>
        <a:spcAft>
          <a:spcPct val="0"/>
        </a:spcAft>
        <a:buChar char="–"/>
        <a:defRPr sz="1400">
          <a:solidFill>
            <a:schemeClr val="tx1"/>
          </a:solidFill>
          <a:latin typeface="+mn-lt"/>
        </a:defRPr>
      </a:lvl4pPr>
      <a:lvl5pPr marL="1470025" indent="-163513" algn="l" defTabSz="652463" rtl="0" eaLnBrk="0" fontAlgn="base" hangingPunct="0">
        <a:spcBef>
          <a:spcPct val="20000"/>
        </a:spcBef>
        <a:spcAft>
          <a:spcPct val="0"/>
        </a:spcAft>
        <a:buChar char="»"/>
        <a:defRPr sz="1400">
          <a:solidFill>
            <a:schemeClr val="tx1"/>
          </a:solidFill>
          <a:latin typeface="+mn-lt"/>
        </a:defRPr>
      </a:lvl5pPr>
      <a:lvl6pPr marL="1927225" indent="-163513" algn="l" defTabSz="652463" rtl="0" fontAlgn="base">
        <a:spcBef>
          <a:spcPct val="20000"/>
        </a:spcBef>
        <a:spcAft>
          <a:spcPct val="0"/>
        </a:spcAft>
        <a:buChar char="»"/>
        <a:defRPr sz="1400">
          <a:solidFill>
            <a:schemeClr val="tx1"/>
          </a:solidFill>
          <a:latin typeface="+mn-lt"/>
        </a:defRPr>
      </a:lvl6pPr>
      <a:lvl7pPr marL="2384425" indent="-163513" algn="l" defTabSz="652463" rtl="0" fontAlgn="base">
        <a:spcBef>
          <a:spcPct val="20000"/>
        </a:spcBef>
        <a:spcAft>
          <a:spcPct val="0"/>
        </a:spcAft>
        <a:buChar char="»"/>
        <a:defRPr sz="1400">
          <a:solidFill>
            <a:schemeClr val="tx1"/>
          </a:solidFill>
          <a:latin typeface="+mn-lt"/>
        </a:defRPr>
      </a:lvl7pPr>
      <a:lvl8pPr marL="2841625" indent="-163513" algn="l" defTabSz="652463" rtl="0" fontAlgn="base">
        <a:spcBef>
          <a:spcPct val="20000"/>
        </a:spcBef>
        <a:spcAft>
          <a:spcPct val="0"/>
        </a:spcAft>
        <a:buChar char="»"/>
        <a:defRPr sz="1400">
          <a:solidFill>
            <a:schemeClr val="tx1"/>
          </a:solidFill>
          <a:latin typeface="+mn-lt"/>
        </a:defRPr>
      </a:lvl8pPr>
      <a:lvl9pPr marL="3298825" indent="-163513" algn="l" defTabSz="652463" rtl="0" fontAlgn="base">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userDrawn="1"/>
        </p:nvSpPr>
        <p:spPr bwMode="auto">
          <a:xfrm>
            <a:off x="0" y="0"/>
            <a:ext cx="32918400" cy="3200400"/>
          </a:xfrm>
          <a:prstGeom prst="rect">
            <a:avLst/>
          </a:prstGeom>
          <a:solidFill>
            <a:schemeClr val="accent1"/>
          </a:solidFill>
          <a:ln w="9525">
            <a:solidFill>
              <a:schemeClr val="tx1"/>
            </a:solidFill>
            <a:miter lim="800000"/>
            <a:headEnd/>
            <a:tailEnd/>
          </a:ln>
        </p:spPr>
        <p:txBody>
          <a:bodyPr wrap="none" anchor="ctr"/>
          <a:lstStyle/>
          <a:p>
            <a:endParaRPr lang="en-US" dirty="0"/>
          </a:p>
        </p:txBody>
      </p:sp>
      <p:sp>
        <p:nvSpPr>
          <p:cNvPr id="2051" name="Rectangle 3"/>
          <p:cNvSpPr>
            <a:spLocks noChangeArrowheads="1"/>
          </p:cNvSpPr>
          <p:nvPr userDrawn="1"/>
        </p:nvSpPr>
        <p:spPr bwMode="auto">
          <a:xfrm>
            <a:off x="520700" y="3759200"/>
            <a:ext cx="7480300" cy="17708563"/>
          </a:xfrm>
          <a:prstGeom prst="rect">
            <a:avLst/>
          </a:prstGeom>
          <a:solidFill>
            <a:schemeClr val="accent1"/>
          </a:solidFill>
          <a:ln w="9525">
            <a:solidFill>
              <a:schemeClr val="tx1"/>
            </a:solidFill>
            <a:miter lim="800000"/>
            <a:headEnd/>
            <a:tailEnd/>
          </a:ln>
        </p:spPr>
        <p:txBody>
          <a:bodyPr wrap="none" anchor="ctr"/>
          <a:lstStyle/>
          <a:p>
            <a:endParaRPr lang="en-US" dirty="0"/>
          </a:p>
        </p:txBody>
      </p:sp>
      <p:sp>
        <p:nvSpPr>
          <p:cNvPr id="2052" name="Rectangle 4"/>
          <p:cNvSpPr>
            <a:spLocks noChangeArrowheads="1"/>
          </p:cNvSpPr>
          <p:nvPr userDrawn="1"/>
        </p:nvSpPr>
        <p:spPr bwMode="auto">
          <a:xfrm>
            <a:off x="0" y="3200400"/>
            <a:ext cx="32918400" cy="87313"/>
          </a:xfrm>
          <a:prstGeom prst="rect">
            <a:avLst/>
          </a:prstGeom>
          <a:solidFill>
            <a:srgbClr val="66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a:p>
        </p:txBody>
      </p:sp>
      <p:sp>
        <p:nvSpPr>
          <p:cNvPr id="2053" name="Text Box 5"/>
          <p:cNvSpPr txBox="1">
            <a:spLocks noChangeArrowheads="1"/>
          </p:cNvSpPr>
          <p:nvPr userDrawn="1"/>
        </p:nvSpPr>
        <p:spPr bwMode="auto">
          <a:xfrm>
            <a:off x="457200" y="21629688"/>
            <a:ext cx="188595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5183" tIns="32585" rIns="65183" bIns="32585">
            <a:spAutoFit/>
          </a:bodyPr>
          <a:lstStyle>
            <a:lvl1pPr defTabSz="652463" eaLnBrk="0" hangingPunct="0">
              <a:defRPr sz="2100">
                <a:solidFill>
                  <a:schemeClr val="tx1"/>
                </a:solidFill>
                <a:latin typeface="Arial Narrow" pitchFamily="34" charset="0"/>
              </a:defRPr>
            </a:lvl1pPr>
            <a:lvl2pPr marL="742950" indent="-285750" defTabSz="652463" eaLnBrk="0" hangingPunct="0">
              <a:defRPr sz="2100">
                <a:solidFill>
                  <a:schemeClr val="tx1"/>
                </a:solidFill>
                <a:latin typeface="Arial Narrow" pitchFamily="34" charset="0"/>
              </a:defRPr>
            </a:lvl2pPr>
            <a:lvl3pPr marL="1143000" indent="-228600" defTabSz="652463" eaLnBrk="0" hangingPunct="0">
              <a:defRPr sz="2100">
                <a:solidFill>
                  <a:schemeClr val="tx1"/>
                </a:solidFill>
                <a:latin typeface="Arial Narrow" pitchFamily="34" charset="0"/>
              </a:defRPr>
            </a:lvl3pPr>
            <a:lvl4pPr marL="1600200" indent="-228600" defTabSz="652463" eaLnBrk="0" hangingPunct="0">
              <a:defRPr sz="2100">
                <a:solidFill>
                  <a:schemeClr val="tx1"/>
                </a:solidFill>
                <a:latin typeface="Arial Narrow" pitchFamily="34" charset="0"/>
              </a:defRPr>
            </a:lvl4pPr>
            <a:lvl5pPr marL="2057400" indent="-228600" defTabSz="652463" eaLnBrk="0" hangingPunct="0">
              <a:defRPr sz="2100">
                <a:solidFill>
                  <a:schemeClr val="tx1"/>
                </a:solidFill>
                <a:latin typeface="Arial Narrow" pitchFamily="34" charset="0"/>
              </a:defRPr>
            </a:lvl5pPr>
            <a:lvl6pPr marL="2514600" indent="-228600" defTabSz="652463" eaLnBrk="0" fontAlgn="base" hangingPunct="0">
              <a:spcBef>
                <a:spcPct val="0"/>
              </a:spcBef>
              <a:spcAft>
                <a:spcPct val="0"/>
              </a:spcAft>
              <a:defRPr sz="2100">
                <a:solidFill>
                  <a:schemeClr val="tx1"/>
                </a:solidFill>
                <a:latin typeface="Arial Narrow" pitchFamily="34" charset="0"/>
              </a:defRPr>
            </a:lvl6pPr>
            <a:lvl7pPr marL="2971800" indent="-228600" defTabSz="652463" eaLnBrk="0" fontAlgn="base" hangingPunct="0">
              <a:spcBef>
                <a:spcPct val="0"/>
              </a:spcBef>
              <a:spcAft>
                <a:spcPct val="0"/>
              </a:spcAft>
              <a:defRPr sz="2100">
                <a:solidFill>
                  <a:schemeClr val="tx1"/>
                </a:solidFill>
                <a:latin typeface="Arial Narrow" pitchFamily="34" charset="0"/>
              </a:defRPr>
            </a:lvl7pPr>
            <a:lvl8pPr marL="3429000" indent="-228600" defTabSz="652463" eaLnBrk="0" fontAlgn="base" hangingPunct="0">
              <a:spcBef>
                <a:spcPct val="0"/>
              </a:spcBef>
              <a:spcAft>
                <a:spcPct val="0"/>
              </a:spcAft>
              <a:defRPr sz="2100">
                <a:solidFill>
                  <a:schemeClr val="tx1"/>
                </a:solidFill>
                <a:latin typeface="Arial Narrow" pitchFamily="34" charset="0"/>
              </a:defRPr>
            </a:lvl8pPr>
            <a:lvl9pPr marL="3886200" indent="-228600" defTabSz="652463" eaLnBrk="0" fontAlgn="base" hangingPunct="0">
              <a:spcBef>
                <a:spcPct val="0"/>
              </a:spcBef>
              <a:spcAft>
                <a:spcPct val="0"/>
              </a:spcAft>
              <a:defRPr sz="2100">
                <a:solidFill>
                  <a:schemeClr val="tx1"/>
                </a:solidFill>
                <a:latin typeface="Arial Narrow" pitchFamily="34" charset="0"/>
              </a:defRPr>
            </a:lvl9pPr>
          </a:lstStyle>
          <a:p>
            <a:pPr>
              <a:lnSpc>
                <a:spcPct val="65000"/>
              </a:lnSpc>
              <a:spcBef>
                <a:spcPct val="50000"/>
              </a:spcBef>
              <a:defRPr/>
            </a:pPr>
            <a:r>
              <a:rPr lang="en-US" sz="400" b="1" dirty="0" smtClean="0">
                <a:solidFill>
                  <a:schemeClr val="bg2"/>
                </a:solidFill>
                <a:latin typeface="Arial" charset="0"/>
              </a:rPr>
              <a:t>POSTER TEMPLATE BY:</a:t>
            </a:r>
          </a:p>
          <a:p>
            <a:pPr>
              <a:lnSpc>
                <a:spcPct val="65000"/>
              </a:lnSpc>
              <a:spcBef>
                <a:spcPct val="50000"/>
              </a:spcBef>
              <a:defRPr/>
            </a:pPr>
            <a:r>
              <a:rPr lang="en-US" sz="700" b="1" dirty="0" smtClean="0">
                <a:solidFill>
                  <a:schemeClr val="bg2"/>
                </a:solidFill>
                <a:latin typeface="Arial" charset="0"/>
              </a:rPr>
              <a:t>www.PosterPresentations.com</a:t>
            </a:r>
          </a:p>
        </p:txBody>
      </p:sp>
      <p:sp>
        <p:nvSpPr>
          <p:cNvPr id="2054" name="Rectangle 6"/>
          <p:cNvSpPr>
            <a:spLocks noGrp="1" noChangeArrowheads="1"/>
          </p:cNvSpPr>
          <p:nvPr>
            <p:ph type="title"/>
          </p:nvPr>
        </p:nvSpPr>
        <p:spPr bwMode="auto">
          <a:xfrm>
            <a:off x="720725" y="849313"/>
            <a:ext cx="31443613"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5183" tIns="32585" rIns="65183" bIns="32585" numCol="1" anchor="ctr" anchorCtr="0" compatLnSpc="1">
            <a:prstTxWarp prst="textNoShape">
              <a:avLst/>
            </a:prstTxWarp>
          </a:bodyPr>
          <a:lstStyle/>
          <a:p>
            <a:pPr lvl="0"/>
            <a:r>
              <a:rPr lang="en-US" smtClean="0"/>
              <a:t>Click to edit Master title style</a:t>
            </a:r>
          </a:p>
        </p:txBody>
      </p:sp>
      <p:sp>
        <p:nvSpPr>
          <p:cNvPr id="2055" name="Rectangle 7"/>
          <p:cNvSpPr>
            <a:spLocks noGrp="1" noChangeArrowheads="1"/>
          </p:cNvSpPr>
          <p:nvPr>
            <p:ph type="body" idx="1"/>
          </p:nvPr>
        </p:nvSpPr>
        <p:spPr bwMode="auto">
          <a:xfrm>
            <a:off x="520700" y="3759200"/>
            <a:ext cx="7480300" cy="1770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25967" tIns="325967" rIns="325967" bIns="325967"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2056" name="Rectangle 8"/>
          <p:cNvSpPr>
            <a:spLocks noChangeArrowheads="1"/>
          </p:cNvSpPr>
          <p:nvPr userDrawn="1"/>
        </p:nvSpPr>
        <p:spPr bwMode="auto">
          <a:xfrm>
            <a:off x="0" y="0"/>
            <a:ext cx="32918400" cy="21945600"/>
          </a:xfrm>
          <a:prstGeom prst="rect">
            <a:avLst/>
          </a:prstGeom>
          <a:noFill/>
          <a:ln w="31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dirty="0"/>
          </a:p>
        </p:txBody>
      </p:sp>
      <p:sp>
        <p:nvSpPr>
          <p:cNvPr id="2057" name="Rectangle 9"/>
          <p:cNvSpPr>
            <a:spLocks noChangeArrowheads="1"/>
          </p:cNvSpPr>
          <p:nvPr userDrawn="1"/>
        </p:nvSpPr>
        <p:spPr bwMode="auto">
          <a:xfrm>
            <a:off x="8618538" y="3759200"/>
            <a:ext cx="15573375" cy="17708563"/>
          </a:xfrm>
          <a:prstGeom prst="rect">
            <a:avLst/>
          </a:prstGeom>
          <a:solidFill>
            <a:schemeClr val="accent1"/>
          </a:solidFill>
          <a:ln w="9525">
            <a:solidFill>
              <a:schemeClr val="tx1"/>
            </a:solidFill>
            <a:miter lim="800000"/>
            <a:headEnd/>
            <a:tailEnd/>
          </a:ln>
        </p:spPr>
        <p:txBody>
          <a:bodyPr wrap="none" anchor="ctr"/>
          <a:lstStyle/>
          <a:p>
            <a:endParaRPr lang="en-US" dirty="0"/>
          </a:p>
        </p:txBody>
      </p:sp>
      <p:sp>
        <p:nvSpPr>
          <p:cNvPr id="2058" name="Rectangle 11"/>
          <p:cNvSpPr>
            <a:spLocks noChangeArrowheads="1"/>
          </p:cNvSpPr>
          <p:nvPr userDrawn="1"/>
        </p:nvSpPr>
        <p:spPr bwMode="auto">
          <a:xfrm>
            <a:off x="24809450" y="3759200"/>
            <a:ext cx="7486650" cy="17708563"/>
          </a:xfrm>
          <a:prstGeom prst="rect">
            <a:avLst/>
          </a:prstGeom>
          <a:solidFill>
            <a:schemeClr val="accent1"/>
          </a:solidFill>
          <a:ln w="9525">
            <a:solidFill>
              <a:schemeClr val="tx1"/>
            </a:solidFill>
            <a:miter lim="800000"/>
            <a:headEnd/>
            <a:tailEnd/>
          </a:ln>
        </p:spPr>
        <p:txBody>
          <a:bodyPr wrap="none" anchor="ctr"/>
          <a:lstStyle/>
          <a:p>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652463" rtl="0" eaLnBrk="0" fontAlgn="base" hangingPunct="0">
        <a:spcBef>
          <a:spcPct val="0"/>
        </a:spcBef>
        <a:spcAft>
          <a:spcPct val="0"/>
        </a:spcAft>
        <a:defRPr sz="6100">
          <a:solidFill>
            <a:schemeClr val="tx2"/>
          </a:solidFill>
          <a:latin typeface="+mj-lt"/>
          <a:ea typeface="+mj-ea"/>
          <a:cs typeface="+mj-cs"/>
        </a:defRPr>
      </a:lvl1pPr>
      <a:lvl2pPr algn="ctr" defTabSz="652463" rtl="0" eaLnBrk="0" fontAlgn="base" hangingPunct="0">
        <a:spcBef>
          <a:spcPct val="0"/>
        </a:spcBef>
        <a:spcAft>
          <a:spcPct val="0"/>
        </a:spcAft>
        <a:defRPr sz="6100">
          <a:solidFill>
            <a:schemeClr val="tx2"/>
          </a:solidFill>
          <a:latin typeface="Arial Black" pitchFamily="34" charset="0"/>
        </a:defRPr>
      </a:lvl2pPr>
      <a:lvl3pPr algn="ctr" defTabSz="652463" rtl="0" eaLnBrk="0" fontAlgn="base" hangingPunct="0">
        <a:spcBef>
          <a:spcPct val="0"/>
        </a:spcBef>
        <a:spcAft>
          <a:spcPct val="0"/>
        </a:spcAft>
        <a:defRPr sz="6100">
          <a:solidFill>
            <a:schemeClr val="tx2"/>
          </a:solidFill>
          <a:latin typeface="Arial Black" pitchFamily="34" charset="0"/>
        </a:defRPr>
      </a:lvl3pPr>
      <a:lvl4pPr algn="ctr" defTabSz="652463" rtl="0" eaLnBrk="0" fontAlgn="base" hangingPunct="0">
        <a:spcBef>
          <a:spcPct val="0"/>
        </a:spcBef>
        <a:spcAft>
          <a:spcPct val="0"/>
        </a:spcAft>
        <a:defRPr sz="6100">
          <a:solidFill>
            <a:schemeClr val="tx2"/>
          </a:solidFill>
          <a:latin typeface="Arial Black" pitchFamily="34" charset="0"/>
        </a:defRPr>
      </a:lvl4pPr>
      <a:lvl5pPr algn="ctr" defTabSz="652463" rtl="0" eaLnBrk="0" fontAlgn="base" hangingPunct="0">
        <a:spcBef>
          <a:spcPct val="0"/>
        </a:spcBef>
        <a:spcAft>
          <a:spcPct val="0"/>
        </a:spcAft>
        <a:defRPr sz="6100">
          <a:solidFill>
            <a:schemeClr val="tx2"/>
          </a:solidFill>
          <a:latin typeface="Arial Black" pitchFamily="34" charset="0"/>
        </a:defRPr>
      </a:lvl5pPr>
      <a:lvl6pPr marL="457200" algn="ctr" defTabSz="652463" rtl="0" fontAlgn="base">
        <a:spcBef>
          <a:spcPct val="0"/>
        </a:spcBef>
        <a:spcAft>
          <a:spcPct val="0"/>
        </a:spcAft>
        <a:defRPr sz="6100">
          <a:solidFill>
            <a:schemeClr val="tx2"/>
          </a:solidFill>
          <a:latin typeface="Arial Black" pitchFamily="34" charset="0"/>
        </a:defRPr>
      </a:lvl6pPr>
      <a:lvl7pPr marL="914400" algn="ctr" defTabSz="652463" rtl="0" fontAlgn="base">
        <a:spcBef>
          <a:spcPct val="0"/>
        </a:spcBef>
        <a:spcAft>
          <a:spcPct val="0"/>
        </a:spcAft>
        <a:defRPr sz="6100">
          <a:solidFill>
            <a:schemeClr val="tx2"/>
          </a:solidFill>
          <a:latin typeface="Arial Black" pitchFamily="34" charset="0"/>
        </a:defRPr>
      </a:lvl7pPr>
      <a:lvl8pPr marL="1371600" algn="ctr" defTabSz="652463" rtl="0" fontAlgn="base">
        <a:spcBef>
          <a:spcPct val="0"/>
        </a:spcBef>
        <a:spcAft>
          <a:spcPct val="0"/>
        </a:spcAft>
        <a:defRPr sz="6100">
          <a:solidFill>
            <a:schemeClr val="tx2"/>
          </a:solidFill>
          <a:latin typeface="Arial Black" pitchFamily="34" charset="0"/>
        </a:defRPr>
      </a:lvl8pPr>
      <a:lvl9pPr marL="1828800" algn="ctr" defTabSz="652463" rtl="0" fontAlgn="base">
        <a:spcBef>
          <a:spcPct val="0"/>
        </a:spcBef>
        <a:spcAft>
          <a:spcPct val="0"/>
        </a:spcAft>
        <a:defRPr sz="6100">
          <a:solidFill>
            <a:schemeClr val="tx2"/>
          </a:solidFill>
          <a:latin typeface="Arial Black" pitchFamily="34" charset="0"/>
        </a:defRPr>
      </a:lvl9pPr>
    </p:titleStyle>
    <p:bodyStyle>
      <a:lvl1pPr marL="244475" indent="-244475" algn="l" defTabSz="652463" rtl="0" eaLnBrk="0" fontAlgn="base" hangingPunct="0">
        <a:spcBef>
          <a:spcPct val="20000"/>
        </a:spcBef>
        <a:spcAft>
          <a:spcPct val="0"/>
        </a:spcAft>
        <a:buChar char="•"/>
        <a:defRPr sz="2100">
          <a:solidFill>
            <a:schemeClr val="tx1"/>
          </a:solidFill>
          <a:latin typeface="+mn-lt"/>
          <a:ea typeface="+mn-ea"/>
          <a:cs typeface="+mn-cs"/>
        </a:defRPr>
      </a:lvl1pPr>
      <a:lvl2pPr marL="528638" indent="-201613" algn="l" defTabSz="652463" rtl="0" eaLnBrk="0" fontAlgn="base" hangingPunct="0">
        <a:spcBef>
          <a:spcPct val="20000"/>
        </a:spcBef>
        <a:spcAft>
          <a:spcPct val="0"/>
        </a:spcAft>
        <a:buChar char="–"/>
        <a:defRPr sz="2100">
          <a:solidFill>
            <a:schemeClr val="tx1"/>
          </a:solidFill>
          <a:latin typeface="+mn-lt"/>
        </a:defRPr>
      </a:lvl2pPr>
      <a:lvl3pPr marL="815975" indent="-163513" algn="l" defTabSz="652463" rtl="0" eaLnBrk="0" fontAlgn="base" hangingPunct="0">
        <a:spcBef>
          <a:spcPct val="20000"/>
        </a:spcBef>
        <a:spcAft>
          <a:spcPct val="0"/>
        </a:spcAft>
        <a:buChar char="•"/>
        <a:defRPr sz="1700">
          <a:solidFill>
            <a:schemeClr val="tx1"/>
          </a:solidFill>
          <a:latin typeface="+mn-lt"/>
        </a:defRPr>
      </a:lvl3pPr>
      <a:lvl4pPr marL="1143000" indent="-163513" algn="l" defTabSz="652463" rtl="0" eaLnBrk="0" fontAlgn="base" hangingPunct="0">
        <a:spcBef>
          <a:spcPct val="20000"/>
        </a:spcBef>
        <a:spcAft>
          <a:spcPct val="0"/>
        </a:spcAft>
        <a:buChar char="–"/>
        <a:defRPr sz="1400">
          <a:solidFill>
            <a:schemeClr val="tx1"/>
          </a:solidFill>
          <a:latin typeface="+mn-lt"/>
        </a:defRPr>
      </a:lvl4pPr>
      <a:lvl5pPr marL="1470025" indent="-163513" algn="l" defTabSz="652463" rtl="0" eaLnBrk="0" fontAlgn="base" hangingPunct="0">
        <a:spcBef>
          <a:spcPct val="20000"/>
        </a:spcBef>
        <a:spcAft>
          <a:spcPct val="0"/>
        </a:spcAft>
        <a:buChar char="»"/>
        <a:defRPr sz="1400">
          <a:solidFill>
            <a:schemeClr val="tx1"/>
          </a:solidFill>
          <a:latin typeface="+mn-lt"/>
        </a:defRPr>
      </a:lvl5pPr>
      <a:lvl6pPr marL="1927225" indent="-163513" algn="l" defTabSz="652463" rtl="0" fontAlgn="base">
        <a:spcBef>
          <a:spcPct val="20000"/>
        </a:spcBef>
        <a:spcAft>
          <a:spcPct val="0"/>
        </a:spcAft>
        <a:buChar char="»"/>
        <a:defRPr sz="1400">
          <a:solidFill>
            <a:schemeClr val="tx1"/>
          </a:solidFill>
          <a:latin typeface="+mn-lt"/>
        </a:defRPr>
      </a:lvl6pPr>
      <a:lvl7pPr marL="2384425" indent="-163513" algn="l" defTabSz="652463" rtl="0" fontAlgn="base">
        <a:spcBef>
          <a:spcPct val="20000"/>
        </a:spcBef>
        <a:spcAft>
          <a:spcPct val="0"/>
        </a:spcAft>
        <a:buChar char="»"/>
        <a:defRPr sz="1400">
          <a:solidFill>
            <a:schemeClr val="tx1"/>
          </a:solidFill>
          <a:latin typeface="+mn-lt"/>
        </a:defRPr>
      </a:lvl7pPr>
      <a:lvl8pPr marL="2841625" indent="-163513" algn="l" defTabSz="652463" rtl="0" fontAlgn="base">
        <a:spcBef>
          <a:spcPct val="20000"/>
        </a:spcBef>
        <a:spcAft>
          <a:spcPct val="0"/>
        </a:spcAft>
        <a:buChar char="»"/>
        <a:defRPr sz="1400">
          <a:solidFill>
            <a:schemeClr val="tx1"/>
          </a:solidFill>
          <a:latin typeface="+mn-lt"/>
        </a:defRPr>
      </a:lvl8pPr>
      <a:lvl9pPr marL="3298825" indent="-163513" algn="l" defTabSz="652463" rtl="0" fontAlgn="base">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userDrawn="1"/>
        </p:nvSpPr>
        <p:spPr bwMode="auto">
          <a:xfrm>
            <a:off x="0" y="0"/>
            <a:ext cx="32918400" cy="3200400"/>
          </a:xfrm>
          <a:prstGeom prst="rect">
            <a:avLst/>
          </a:prstGeom>
          <a:solidFill>
            <a:schemeClr val="accent1"/>
          </a:solidFill>
          <a:ln w="9525">
            <a:solidFill>
              <a:schemeClr val="tx1"/>
            </a:solidFill>
            <a:miter lim="800000"/>
            <a:headEnd/>
            <a:tailEnd/>
          </a:ln>
        </p:spPr>
        <p:txBody>
          <a:bodyPr wrap="none" anchor="ctr"/>
          <a:lstStyle/>
          <a:p>
            <a:endParaRPr lang="en-US" dirty="0"/>
          </a:p>
        </p:txBody>
      </p:sp>
      <p:sp>
        <p:nvSpPr>
          <p:cNvPr id="3075" name="Rectangle 3"/>
          <p:cNvSpPr>
            <a:spLocks noChangeArrowheads="1"/>
          </p:cNvSpPr>
          <p:nvPr userDrawn="1"/>
        </p:nvSpPr>
        <p:spPr bwMode="auto">
          <a:xfrm>
            <a:off x="520700" y="3759200"/>
            <a:ext cx="31775400" cy="17708563"/>
          </a:xfrm>
          <a:prstGeom prst="rect">
            <a:avLst/>
          </a:prstGeom>
          <a:solidFill>
            <a:schemeClr val="accent1"/>
          </a:solidFill>
          <a:ln w="9525">
            <a:solidFill>
              <a:schemeClr val="tx1"/>
            </a:solidFill>
            <a:miter lim="800000"/>
            <a:headEnd/>
            <a:tailEnd/>
          </a:ln>
        </p:spPr>
        <p:txBody>
          <a:bodyPr wrap="none" anchor="ctr"/>
          <a:lstStyle/>
          <a:p>
            <a:endParaRPr lang="en-US" dirty="0"/>
          </a:p>
        </p:txBody>
      </p:sp>
      <p:sp>
        <p:nvSpPr>
          <p:cNvPr id="3076" name="Rectangle 4"/>
          <p:cNvSpPr>
            <a:spLocks noChangeArrowheads="1"/>
          </p:cNvSpPr>
          <p:nvPr userDrawn="1"/>
        </p:nvSpPr>
        <p:spPr bwMode="auto">
          <a:xfrm>
            <a:off x="0" y="3200400"/>
            <a:ext cx="32918400" cy="87313"/>
          </a:xfrm>
          <a:prstGeom prst="rect">
            <a:avLst/>
          </a:prstGeom>
          <a:solidFill>
            <a:srgbClr val="66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a:p>
        </p:txBody>
      </p:sp>
      <p:sp>
        <p:nvSpPr>
          <p:cNvPr id="3077" name="Text Box 5"/>
          <p:cNvSpPr txBox="1">
            <a:spLocks noChangeArrowheads="1"/>
          </p:cNvSpPr>
          <p:nvPr userDrawn="1"/>
        </p:nvSpPr>
        <p:spPr bwMode="auto">
          <a:xfrm>
            <a:off x="457200" y="21629688"/>
            <a:ext cx="188595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5183" tIns="32585" rIns="65183" bIns="32585">
            <a:spAutoFit/>
          </a:bodyPr>
          <a:lstStyle>
            <a:lvl1pPr defTabSz="652463" eaLnBrk="0" hangingPunct="0">
              <a:defRPr sz="2100">
                <a:solidFill>
                  <a:schemeClr val="tx1"/>
                </a:solidFill>
                <a:latin typeface="Arial Narrow" pitchFamily="34" charset="0"/>
              </a:defRPr>
            </a:lvl1pPr>
            <a:lvl2pPr marL="742950" indent="-285750" defTabSz="652463" eaLnBrk="0" hangingPunct="0">
              <a:defRPr sz="2100">
                <a:solidFill>
                  <a:schemeClr val="tx1"/>
                </a:solidFill>
                <a:latin typeface="Arial Narrow" pitchFamily="34" charset="0"/>
              </a:defRPr>
            </a:lvl2pPr>
            <a:lvl3pPr marL="1143000" indent="-228600" defTabSz="652463" eaLnBrk="0" hangingPunct="0">
              <a:defRPr sz="2100">
                <a:solidFill>
                  <a:schemeClr val="tx1"/>
                </a:solidFill>
                <a:latin typeface="Arial Narrow" pitchFamily="34" charset="0"/>
              </a:defRPr>
            </a:lvl3pPr>
            <a:lvl4pPr marL="1600200" indent="-228600" defTabSz="652463" eaLnBrk="0" hangingPunct="0">
              <a:defRPr sz="2100">
                <a:solidFill>
                  <a:schemeClr val="tx1"/>
                </a:solidFill>
                <a:latin typeface="Arial Narrow" pitchFamily="34" charset="0"/>
              </a:defRPr>
            </a:lvl4pPr>
            <a:lvl5pPr marL="2057400" indent="-228600" defTabSz="652463" eaLnBrk="0" hangingPunct="0">
              <a:defRPr sz="2100">
                <a:solidFill>
                  <a:schemeClr val="tx1"/>
                </a:solidFill>
                <a:latin typeface="Arial Narrow" pitchFamily="34" charset="0"/>
              </a:defRPr>
            </a:lvl5pPr>
            <a:lvl6pPr marL="2514600" indent="-228600" defTabSz="652463" eaLnBrk="0" fontAlgn="base" hangingPunct="0">
              <a:spcBef>
                <a:spcPct val="0"/>
              </a:spcBef>
              <a:spcAft>
                <a:spcPct val="0"/>
              </a:spcAft>
              <a:defRPr sz="2100">
                <a:solidFill>
                  <a:schemeClr val="tx1"/>
                </a:solidFill>
                <a:latin typeface="Arial Narrow" pitchFamily="34" charset="0"/>
              </a:defRPr>
            </a:lvl6pPr>
            <a:lvl7pPr marL="2971800" indent="-228600" defTabSz="652463" eaLnBrk="0" fontAlgn="base" hangingPunct="0">
              <a:spcBef>
                <a:spcPct val="0"/>
              </a:spcBef>
              <a:spcAft>
                <a:spcPct val="0"/>
              </a:spcAft>
              <a:defRPr sz="2100">
                <a:solidFill>
                  <a:schemeClr val="tx1"/>
                </a:solidFill>
                <a:latin typeface="Arial Narrow" pitchFamily="34" charset="0"/>
              </a:defRPr>
            </a:lvl7pPr>
            <a:lvl8pPr marL="3429000" indent="-228600" defTabSz="652463" eaLnBrk="0" fontAlgn="base" hangingPunct="0">
              <a:spcBef>
                <a:spcPct val="0"/>
              </a:spcBef>
              <a:spcAft>
                <a:spcPct val="0"/>
              </a:spcAft>
              <a:defRPr sz="2100">
                <a:solidFill>
                  <a:schemeClr val="tx1"/>
                </a:solidFill>
                <a:latin typeface="Arial Narrow" pitchFamily="34" charset="0"/>
              </a:defRPr>
            </a:lvl8pPr>
            <a:lvl9pPr marL="3886200" indent="-228600" defTabSz="652463" eaLnBrk="0" fontAlgn="base" hangingPunct="0">
              <a:spcBef>
                <a:spcPct val="0"/>
              </a:spcBef>
              <a:spcAft>
                <a:spcPct val="0"/>
              </a:spcAft>
              <a:defRPr sz="2100">
                <a:solidFill>
                  <a:schemeClr val="tx1"/>
                </a:solidFill>
                <a:latin typeface="Arial Narrow" pitchFamily="34" charset="0"/>
              </a:defRPr>
            </a:lvl9pPr>
          </a:lstStyle>
          <a:p>
            <a:pPr>
              <a:lnSpc>
                <a:spcPct val="65000"/>
              </a:lnSpc>
              <a:spcBef>
                <a:spcPct val="50000"/>
              </a:spcBef>
              <a:defRPr/>
            </a:pPr>
            <a:r>
              <a:rPr lang="en-US" sz="400" b="1" dirty="0" smtClean="0">
                <a:solidFill>
                  <a:schemeClr val="bg2"/>
                </a:solidFill>
                <a:latin typeface="Arial" charset="0"/>
              </a:rPr>
              <a:t>POSTER TEMPLATE BY:</a:t>
            </a:r>
          </a:p>
          <a:p>
            <a:pPr>
              <a:lnSpc>
                <a:spcPct val="65000"/>
              </a:lnSpc>
              <a:spcBef>
                <a:spcPct val="50000"/>
              </a:spcBef>
              <a:defRPr/>
            </a:pPr>
            <a:r>
              <a:rPr lang="en-US" sz="700" b="1" dirty="0" smtClean="0">
                <a:solidFill>
                  <a:schemeClr val="bg2"/>
                </a:solidFill>
                <a:latin typeface="Arial" charset="0"/>
              </a:rPr>
              <a:t>www.PosterPresentations.com</a:t>
            </a:r>
          </a:p>
        </p:txBody>
      </p:sp>
      <p:sp>
        <p:nvSpPr>
          <p:cNvPr id="3078" name="Rectangle 6"/>
          <p:cNvSpPr>
            <a:spLocks noGrp="1" noChangeArrowheads="1"/>
          </p:cNvSpPr>
          <p:nvPr>
            <p:ph type="title"/>
          </p:nvPr>
        </p:nvSpPr>
        <p:spPr bwMode="auto">
          <a:xfrm>
            <a:off x="720725" y="849313"/>
            <a:ext cx="31443613"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5183" tIns="32585" rIns="65183" bIns="32585" numCol="1" anchor="ctr" anchorCtr="0" compatLnSpc="1">
            <a:prstTxWarp prst="textNoShape">
              <a:avLst/>
            </a:prstTxWarp>
          </a:bodyPr>
          <a:lstStyle/>
          <a:p>
            <a:pPr lvl="0"/>
            <a:r>
              <a:rPr lang="en-US" smtClean="0"/>
              <a:t>Click to edit Master title style</a:t>
            </a:r>
          </a:p>
        </p:txBody>
      </p:sp>
      <p:sp>
        <p:nvSpPr>
          <p:cNvPr id="3079" name="Rectangle 7"/>
          <p:cNvSpPr>
            <a:spLocks noGrp="1" noChangeArrowheads="1"/>
          </p:cNvSpPr>
          <p:nvPr>
            <p:ph type="body" idx="1"/>
          </p:nvPr>
        </p:nvSpPr>
        <p:spPr bwMode="auto">
          <a:xfrm>
            <a:off x="520700" y="3759200"/>
            <a:ext cx="31643638" cy="1770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25967" tIns="325967" rIns="325967" bIns="325967"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3080" name="Rectangle 8"/>
          <p:cNvSpPr>
            <a:spLocks noChangeArrowheads="1"/>
          </p:cNvSpPr>
          <p:nvPr userDrawn="1"/>
        </p:nvSpPr>
        <p:spPr bwMode="auto">
          <a:xfrm>
            <a:off x="0" y="0"/>
            <a:ext cx="32918400" cy="21945600"/>
          </a:xfrm>
          <a:prstGeom prst="rect">
            <a:avLst/>
          </a:prstGeom>
          <a:noFill/>
          <a:ln w="31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dirty="0"/>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652463" rtl="0" eaLnBrk="0" fontAlgn="base" hangingPunct="0">
        <a:spcBef>
          <a:spcPct val="0"/>
        </a:spcBef>
        <a:spcAft>
          <a:spcPct val="0"/>
        </a:spcAft>
        <a:defRPr sz="6100">
          <a:solidFill>
            <a:schemeClr val="tx2"/>
          </a:solidFill>
          <a:latin typeface="+mj-lt"/>
          <a:ea typeface="+mj-ea"/>
          <a:cs typeface="+mj-cs"/>
        </a:defRPr>
      </a:lvl1pPr>
      <a:lvl2pPr algn="ctr" defTabSz="652463" rtl="0" eaLnBrk="0" fontAlgn="base" hangingPunct="0">
        <a:spcBef>
          <a:spcPct val="0"/>
        </a:spcBef>
        <a:spcAft>
          <a:spcPct val="0"/>
        </a:spcAft>
        <a:defRPr sz="6100">
          <a:solidFill>
            <a:schemeClr val="tx2"/>
          </a:solidFill>
          <a:latin typeface="Arial Black" pitchFamily="34" charset="0"/>
        </a:defRPr>
      </a:lvl2pPr>
      <a:lvl3pPr algn="ctr" defTabSz="652463" rtl="0" eaLnBrk="0" fontAlgn="base" hangingPunct="0">
        <a:spcBef>
          <a:spcPct val="0"/>
        </a:spcBef>
        <a:spcAft>
          <a:spcPct val="0"/>
        </a:spcAft>
        <a:defRPr sz="6100">
          <a:solidFill>
            <a:schemeClr val="tx2"/>
          </a:solidFill>
          <a:latin typeface="Arial Black" pitchFamily="34" charset="0"/>
        </a:defRPr>
      </a:lvl3pPr>
      <a:lvl4pPr algn="ctr" defTabSz="652463" rtl="0" eaLnBrk="0" fontAlgn="base" hangingPunct="0">
        <a:spcBef>
          <a:spcPct val="0"/>
        </a:spcBef>
        <a:spcAft>
          <a:spcPct val="0"/>
        </a:spcAft>
        <a:defRPr sz="6100">
          <a:solidFill>
            <a:schemeClr val="tx2"/>
          </a:solidFill>
          <a:latin typeface="Arial Black" pitchFamily="34" charset="0"/>
        </a:defRPr>
      </a:lvl4pPr>
      <a:lvl5pPr algn="ctr" defTabSz="652463" rtl="0" eaLnBrk="0" fontAlgn="base" hangingPunct="0">
        <a:spcBef>
          <a:spcPct val="0"/>
        </a:spcBef>
        <a:spcAft>
          <a:spcPct val="0"/>
        </a:spcAft>
        <a:defRPr sz="6100">
          <a:solidFill>
            <a:schemeClr val="tx2"/>
          </a:solidFill>
          <a:latin typeface="Arial Black" pitchFamily="34" charset="0"/>
        </a:defRPr>
      </a:lvl5pPr>
      <a:lvl6pPr marL="457200" algn="ctr" defTabSz="652463" rtl="0" fontAlgn="base">
        <a:spcBef>
          <a:spcPct val="0"/>
        </a:spcBef>
        <a:spcAft>
          <a:spcPct val="0"/>
        </a:spcAft>
        <a:defRPr sz="6100">
          <a:solidFill>
            <a:schemeClr val="tx2"/>
          </a:solidFill>
          <a:latin typeface="Arial Black" pitchFamily="34" charset="0"/>
        </a:defRPr>
      </a:lvl6pPr>
      <a:lvl7pPr marL="914400" algn="ctr" defTabSz="652463" rtl="0" fontAlgn="base">
        <a:spcBef>
          <a:spcPct val="0"/>
        </a:spcBef>
        <a:spcAft>
          <a:spcPct val="0"/>
        </a:spcAft>
        <a:defRPr sz="6100">
          <a:solidFill>
            <a:schemeClr val="tx2"/>
          </a:solidFill>
          <a:latin typeface="Arial Black" pitchFamily="34" charset="0"/>
        </a:defRPr>
      </a:lvl7pPr>
      <a:lvl8pPr marL="1371600" algn="ctr" defTabSz="652463" rtl="0" fontAlgn="base">
        <a:spcBef>
          <a:spcPct val="0"/>
        </a:spcBef>
        <a:spcAft>
          <a:spcPct val="0"/>
        </a:spcAft>
        <a:defRPr sz="6100">
          <a:solidFill>
            <a:schemeClr val="tx2"/>
          </a:solidFill>
          <a:latin typeface="Arial Black" pitchFamily="34" charset="0"/>
        </a:defRPr>
      </a:lvl8pPr>
      <a:lvl9pPr marL="1828800" algn="ctr" defTabSz="652463" rtl="0" fontAlgn="base">
        <a:spcBef>
          <a:spcPct val="0"/>
        </a:spcBef>
        <a:spcAft>
          <a:spcPct val="0"/>
        </a:spcAft>
        <a:defRPr sz="6100">
          <a:solidFill>
            <a:schemeClr val="tx2"/>
          </a:solidFill>
          <a:latin typeface="Arial Black" pitchFamily="34" charset="0"/>
        </a:defRPr>
      </a:lvl9pPr>
    </p:titleStyle>
    <p:bodyStyle>
      <a:lvl1pPr marL="244475" indent="-244475" algn="l" defTabSz="652463" rtl="0" eaLnBrk="0" fontAlgn="base" hangingPunct="0">
        <a:spcBef>
          <a:spcPct val="20000"/>
        </a:spcBef>
        <a:spcAft>
          <a:spcPct val="0"/>
        </a:spcAft>
        <a:buChar char="•"/>
        <a:defRPr sz="2100">
          <a:solidFill>
            <a:schemeClr val="tx1"/>
          </a:solidFill>
          <a:latin typeface="+mn-lt"/>
          <a:ea typeface="+mn-ea"/>
          <a:cs typeface="+mn-cs"/>
        </a:defRPr>
      </a:lvl1pPr>
      <a:lvl2pPr marL="528638" indent="-201613" algn="l" defTabSz="652463" rtl="0" eaLnBrk="0" fontAlgn="base" hangingPunct="0">
        <a:spcBef>
          <a:spcPct val="20000"/>
        </a:spcBef>
        <a:spcAft>
          <a:spcPct val="0"/>
        </a:spcAft>
        <a:buChar char="–"/>
        <a:defRPr sz="2100">
          <a:solidFill>
            <a:schemeClr val="tx1"/>
          </a:solidFill>
          <a:latin typeface="+mn-lt"/>
        </a:defRPr>
      </a:lvl2pPr>
      <a:lvl3pPr marL="815975" indent="-163513" algn="l" defTabSz="652463" rtl="0" eaLnBrk="0" fontAlgn="base" hangingPunct="0">
        <a:spcBef>
          <a:spcPct val="20000"/>
        </a:spcBef>
        <a:spcAft>
          <a:spcPct val="0"/>
        </a:spcAft>
        <a:buChar char="•"/>
        <a:defRPr sz="1700">
          <a:solidFill>
            <a:schemeClr val="tx1"/>
          </a:solidFill>
          <a:latin typeface="+mn-lt"/>
        </a:defRPr>
      </a:lvl3pPr>
      <a:lvl4pPr marL="1143000" indent="-163513" algn="l" defTabSz="652463" rtl="0" eaLnBrk="0" fontAlgn="base" hangingPunct="0">
        <a:spcBef>
          <a:spcPct val="20000"/>
        </a:spcBef>
        <a:spcAft>
          <a:spcPct val="0"/>
        </a:spcAft>
        <a:buChar char="–"/>
        <a:defRPr sz="1400">
          <a:solidFill>
            <a:schemeClr val="tx1"/>
          </a:solidFill>
          <a:latin typeface="+mn-lt"/>
        </a:defRPr>
      </a:lvl4pPr>
      <a:lvl5pPr marL="1470025" indent="-163513" algn="l" defTabSz="652463" rtl="0" eaLnBrk="0" fontAlgn="base" hangingPunct="0">
        <a:spcBef>
          <a:spcPct val="20000"/>
        </a:spcBef>
        <a:spcAft>
          <a:spcPct val="0"/>
        </a:spcAft>
        <a:buChar char="»"/>
        <a:defRPr sz="1400">
          <a:solidFill>
            <a:schemeClr val="tx1"/>
          </a:solidFill>
          <a:latin typeface="+mn-lt"/>
        </a:defRPr>
      </a:lvl5pPr>
      <a:lvl6pPr marL="1927225" indent="-163513" algn="l" defTabSz="652463" rtl="0" fontAlgn="base">
        <a:spcBef>
          <a:spcPct val="20000"/>
        </a:spcBef>
        <a:spcAft>
          <a:spcPct val="0"/>
        </a:spcAft>
        <a:buChar char="»"/>
        <a:defRPr sz="1400">
          <a:solidFill>
            <a:schemeClr val="tx1"/>
          </a:solidFill>
          <a:latin typeface="+mn-lt"/>
        </a:defRPr>
      </a:lvl6pPr>
      <a:lvl7pPr marL="2384425" indent="-163513" algn="l" defTabSz="652463" rtl="0" fontAlgn="base">
        <a:spcBef>
          <a:spcPct val="20000"/>
        </a:spcBef>
        <a:spcAft>
          <a:spcPct val="0"/>
        </a:spcAft>
        <a:buChar char="»"/>
        <a:defRPr sz="1400">
          <a:solidFill>
            <a:schemeClr val="tx1"/>
          </a:solidFill>
          <a:latin typeface="+mn-lt"/>
        </a:defRPr>
      </a:lvl7pPr>
      <a:lvl8pPr marL="2841625" indent="-163513" algn="l" defTabSz="652463" rtl="0" fontAlgn="base">
        <a:spcBef>
          <a:spcPct val="20000"/>
        </a:spcBef>
        <a:spcAft>
          <a:spcPct val="0"/>
        </a:spcAft>
        <a:buChar char="»"/>
        <a:defRPr sz="1400">
          <a:solidFill>
            <a:schemeClr val="tx1"/>
          </a:solidFill>
          <a:latin typeface="+mn-lt"/>
        </a:defRPr>
      </a:lvl8pPr>
      <a:lvl9pPr marL="3298825" indent="-163513" algn="l" defTabSz="652463" rtl="0" fontAlgn="base">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eg"/><Relationship Id="rId18" Type="http://schemas.openxmlformats.org/officeDocument/2006/relationships/image" Target="../media/image16.png"/><Relationship Id="rId3" Type="http://schemas.openxmlformats.org/officeDocument/2006/relationships/image" Target="../media/image1.emf"/><Relationship Id="rId21" Type="http://schemas.openxmlformats.org/officeDocument/2006/relationships/image" Target="../media/image19.png"/><Relationship Id="rId7" Type="http://schemas.openxmlformats.org/officeDocument/2006/relationships/image" Target="../media/image5.emf"/><Relationship Id="rId12" Type="http://schemas.openxmlformats.org/officeDocument/2006/relationships/image" Target="../media/image10.png"/><Relationship Id="rId17" Type="http://schemas.openxmlformats.org/officeDocument/2006/relationships/image" Target="../media/image15.gif"/><Relationship Id="rId2" Type="http://schemas.openxmlformats.org/officeDocument/2006/relationships/notesSlide" Target="../notesSlides/notesSlide1.xml"/><Relationship Id="rId16" Type="http://schemas.openxmlformats.org/officeDocument/2006/relationships/image" Target="../media/image14.emf"/><Relationship Id="rId20" Type="http://schemas.openxmlformats.org/officeDocument/2006/relationships/image" Target="../media/image18.emf"/><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image" Target="../media/image9.png"/><Relationship Id="rId5" Type="http://schemas.openxmlformats.org/officeDocument/2006/relationships/image" Target="../media/image3.emf"/><Relationship Id="rId15" Type="http://schemas.openxmlformats.org/officeDocument/2006/relationships/image" Target="../media/image13.jpeg"/><Relationship Id="rId10" Type="http://schemas.openxmlformats.org/officeDocument/2006/relationships/image" Target="../media/image8.jpeg"/><Relationship Id="rId19" Type="http://schemas.openxmlformats.org/officeDocument/2006/relationships/image" Target="../media/image17.jpeg"/><Relationship Id="rId4" Type="http://schemas.openxmlformats.org/officeDocument/2006/relationships/image" Target="../media/image2.emf"/><Relationship Id="rId9" Type="http://schemas.openxmlformats.org/officeDocument/2006/relationships/image" Target="../media/image7.tiff"/><Relationship Id="rId14" Type="http://schemas.openxmlformats.org/officeDocument/2006/relationships/image" Target="../media/image12.emf"/><Relationship Id="rId22"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4932005" y="17314759"/>
            <a:ext cx="7239000" cy="2754600"/>
          </a:xfrm>
          <a:prstGeom prst="rect">
            <a:avLst/>
          </a:prstGeom>
          <a:noFill/>
        </p:spPr>
        <p:txBody>
          <a:bodyPr wrap="square" rtlCol="0">
            <a:spAutoFit/>
          </a:bodyPr>
          <a:lstStyle/>
          <a:p>
            <a:pPr algn="just">
              <a:spcAft>
                <a:spcPts val="600"/>
              </a:spcAft>
            </a:pPr>
            <a:r>
              <a:rPr lang="en-US" dirty="0" smtClean="0"/>
              <a:t>The major challenges for </a:t>
            </a:r>
            <a:r>
              <a:rPr lang="en-US" dirty="0"/>
              <a:t>small AD-focused organizations were </a:t>
            </a:r>
            <a:r>
              <a:rPr lang="en-US" dirty="0" smtClean="0"/>
              <a:t>funding, visibility and access to information</a:t>
            </a:r>
            <a:r>
              <a:rPr lang="en-US" dirty="0"/>
              <a:t>. Although the majority of </a:t>
            </a:r>
            <a:r>
              <a:rPr lang="en-US" dirty="0" smtClean="0"/>
              <a:t>AASCC  </a:t>
            </a:r>
            <a:r>
              <a:rPr lang="en-US" dirty="0"/>
              <a:t>companies </a:t>
            </a:r>
            <a:r>
              <a:rPr lang="en-US" dirty="0" smtClean="0"/>
              <a:t>are therapeutically focused, </a:t>
            </a:r>
            <a:r>
              <a:rPr lang="en-US" dirty="0"/>
              <a:t>and thus, the interpretation of the </a:t>
            </a:r>
            <a:r>
              <a:rPr lang="en-US" dirty="0" smtClean="0"/>
              <a:t>survey data </a:t>
            </a:r>
            <a:r>
              <a:rPr lang="en-US" dirty="0"/>
              <a:t>may be biased towards </a:t>
            </a:r>
            <a:r>
              <a:rPr lang="en-US" dirty="0" smtClean="0"/>
              <a:t>their challenges </a:t>
            </a:r>
            <a:r>
              <a:rPr lang="en-US" dirty="0"/>
              <a:t>and </a:t>
            </a:r>
            <a:r>
              <a:rPr lang="en-US" dirty="0" smtClean="0"/>
              <a:t>opportunities, the main challenges </a:t>
            </a:r>
            <a:r>
              <a:rPr lang="en-US" dirty="0"/>
              <a:t>and potential solutions </a:t>
            </a:r>
            <a:r>
              <a:rPr lang="en-US" dirty="0" smtClean="0"/>
              <a:t>for them were </a:t>
            </a:r>
            <a:r>
              <a:rPr lang="en-US" dirty="0"/>
              <a:t>common to all or a majority of companies. </a:t>
            </a:r>
            <a:endParaRPr lang="en-US" dirty="0" smtClean="0"/>
          </a:p>
          <a:p>
            <a:pPr algn="just"/>
            <a:r>
              <a:rPr lang="en-US" dirty="0" smtClean="0"/>
              <a:t>The </a:t>
            </a:r>
            <a:r>
              <a:rPr lang="en-US" dirty="0"/>
              <a:t>data will help the AASCC facilitate companies’ ability to contribute effectively to the development of future treatments for AD.</a:t>
            </a:r>
          </a:p>
        </p:txBody>
      </p:sp>
      <p:sp>
        <p:nvSpPr>
          <p:cNvPr id="4098" name="Rectangle 5"/>
          <p:cNvSpPr>
            <a:spLocks noChangeArrowheads="1"/>
          </p:cNvSpPr>
          <p:nvPr/>
        </p:nvSpPr>
        <p:spPr bwMode="auto">
          <a:xfrm>
            <a:off x="381000" y="58043"/>
            <a:ext cx="32284987" cy="2312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5166" tIns="32578" rIns="65166" bIns="32578">
            <a:spAutoFit/>
          </a:bodyPr>
          <a:lstStyle/>
          <a:p>
            <a:pPr>
              <a:spcAft>
                <a:spcPts val="2400"/>
              </a:spcAft>
            </a:pPr>
            <a:r>
              <a:rPr lang="en-US" sz="4800" b="1" dirty="0">
                <a:solidFill>
                  <a:srgbClr val="FFFFFF"/>
                </a:solidFill>
                <a:latin typeface="+mn-lt"/>
              </a:rPr>
              <a:t>Maximizing the Potential of Small Companies in Alzheimer’s Disease Research: Challenges and Opportunities</a:t>
            </a:r>
            <a:endParaRPr lang="en-US" sz="4800" dirty="0">
              <a:solidFill>
                <a:srgbClr val="FFFFFF"/>
              </a:solidFill>
              <a:latin typeface="+mn-lt"/>
            </a:endParaRPr>
          </a:p>
          <a:p>
            <a:pPr algn="ctr"/>
            <a:r>
              <a:rPr lang="en-US" sz="3600" dirty="0" smtClean="0">
                <a:solidFill>
                  <a:srgbClr val="FFFFFF"/>
                </a:solidFill>
                <a:latin typeface="+mn-lt"/>
              </a:rPr>
              <a:t>Richard </a:t>
            </a:r>
            <a:r>
              <a:rPr lang="en-US" sz="3600" dirty="0">
                <a:solidFill>
                  <a:srgbClr val="FFFFFF"/>
                </a:solidFill>
                <a:latin typeface="+mn-lt"/>
              </a:rPr>
              <a:t>A Margolin</a:t>
            </a:r>
            <a:r>
              <a:rPr lang="en-US" sz="3600" baseline="30000" dirty="0">
                <a:solidFill>
                  <a:srgbClr val="FFFFFF"/>
                </a:solidFill>
                <a:latin typeface="+mn-lt"/>
              </a:rPr>
              <a:t>1</a:t>
            </a:r>
            <a:r>
              <a:rPr lang="en-US" sz="3600" dirty="0">
                <a:solidFill>
                  <a:srgbClr val="FFFFFF"/>
                </a:solidFill>
                <a:latin typeface="+mn-lt"/>
              </a:rPr>
              <a:t>, Joseph A Araujo</a:t>
            </a:r>
            <a:r>
              <a:rPr lang="en-US" sz="3600" baseline="30000" dirty="0">
                <a:solidFill>
                  <a:srgbClr val="FFFFFF"/>
                </a:solidFill>
                <a:latin typeface="+mn-lt"/>
              </a:rPr>
              <a:t>2</a:t>
            </a:r>
            <a:r>
              <a:rPr lang="en-US" sz="3600" dirty="0">
                <a:solidFill>
                  <a:srgbClr val="FFFFFF"/>
                </a:solidFill>
                <a:latin typeface="+mn-lt"/>
              </a:rPr>
              <a:t>, Kira Sheinerman</a:t>
            </a:r>
            <a:r>
              <a:rPr lang="en-US" sz="3600" baseline="30000" dirty="0">
                <a:solidFill>
                  <a:srgbClr val="FFFFFF"/>
                </a:solidFill>
                <a:latin typeface="+mn-lt"/>
              </a:rPr>
              <a:t>3</a:t>
            </a:r>
            <a:r>
              <a:rPr lang="en-US" sz="3600" dirty="0">
                <a:solidFill>
                  <a:srgbClr val="FFFFFF"/>
                </a:solidFill>
                <a:latin typeface="+mn-lt"/>
              </a:rPr>
              <a:t>, Dennis Van </a:t>
            </a:r>
            <a:r>
              <a:rPr lang="en-US" sz="3600" dirty="0" smtClean="0">
                <a:solidFill>
                  <a:srgbClr val="FFFFFF"/>
                </a:solidFill>
                <a:latin typeface="+mn-lt"/>
              </a:rPr>
              <a:t>Epps</a:t>
            </a:r>
            <a:r>
              <a:rPr lang="en-US" sz="3600" baseline="30000" dirty="0" smtClean="0">
                <a:solidFill>
                  <a:srgbClr val="FFFFFF"/>
                </a:solidFill>
                <a:latin typeface="+mn-lt"/>
              </a:rPr>
              <a:t>4</a:t>
            </a:r>
            <a:r>
              <a:rPr lang="en-US" sz="3600" dirty="0" smtClean="0">
                <a:solidFill>
                  <a:srgbClr val="FFFFFF"/>
                </a:solidFill>
                <a:latin typeface="+mn-lt"/>
              </a:rPr>
              <a:t>, </a:t>
            </a:r>
            <a:r>
              <a:rPr lang="en-US" sz="3600" dirty="0">
                <a:solidFill>
                  <a:srgbClr val="FFFFFF"/>
                </a:solidFill>
                <a:latin typeface="+mn-lt"/>
              </a:rPr>
              <a:t>for the Alzheimer’s Association Small Company Consortium (AASCC)</a:t>
            </a:r>
            <a:endParaRPr lang="en-US" sz="3600" dirty="0" smtClean="0">
              <a:solidFill>
                <a:srgbClr val="FFFFFF"/>
              </a:solidFill>
              <a:latin typeface="+mn-lt"/>
            </a:endParaRPr>
          </a:p>
          <a:p>
            <a:pPr algn="ctr" eaLnBrk="0" hangingPunct="0">
              <a:spcBef>
                <a:spcPts val="1200"/>
              </a:spcBef>
            </a:pPr>
            <a:r>
              <a:rPr lang="en-US" sz="3200" baseline="30000" dirty="0" smtClean="0">
                <a:solidFill>
                  <a:srgbClr val="FFFFFF"/>
                </a:solidFill>
                <a:latin typeface="+mn-lt"/>
              </a:rPr>
              <a:t>1</a:t>
            </a:r>
            <a:r>
              <a:rPr lang="en-US" sz="3200" dirty="0" smtClean="0">
                <a:solidFill>
                  <a:srgbClr val="FFFFFF"/>
                </a:solidFill>
                <a:latin typeface="+mn-lt"/>
              </a:rPr>
              <a:t>CereSpir, Inc., New York, NY USA; </a:t>
            </a:r>
            <a:r>
              <a:rPr lang="en-US" sz="3200" baseline="30000" dirty="0" smtClean="0">
                <a:solidFill>
                  <a:srgbClr val="FFFFFF"/>
                </a:solidFill>
                <a:latin typeface="+mn-lt"/>
              </a:rPr>
              <a:t>2</a:t>
            </a:r>
            <a:r>
              <a:rPr lang="en-US" sz="3200" dirty="0" smtClean="0">
                <a:solidFill>
                  <a:srgbClr val="FFFFFF"/>
                </a:solidFill>
                <a:latin typeface="+mn-lt"/>
              </a:rPr>
              <a:t>InterVivo </a:t>
            </a:r>
            <a:r>
              <a:rPr lang="en-US" sz="3200" dirty="0">
                <a:solidFill>
                  <a:srgbClr val="FFFFFF"/>
                </a:solidFill>
                <a:latin typeface="+mn-lt"/>
              </a:rPr>
              <a:t>Solutions, Inc</a:t>
            </a:r>
            <a:r>
              <a:rPr lang="en-US" sz="3200" dirty="0" smtClean="0">
                <a:solidFill>
                  <a:srgbClr val="FFFFFF"/>
                </a:solidFill>
                <a:latin typeface="+mn-lt"/>
              </a:rPr>
              <a:t>., Toronto, ON, Canada; </a:t>
            </a:r>
            <a:r>
              <a:rPr lang="en-US" sz="3200" baseline="30000" dirty="0" smtClean="0">
                <a:solidFill>
                  <a:srgbClr val="FFFFFF"/>
                </a:solidFill>
                <a:latin typeface="+mn-lt"/>
              </a:rPr>
              <a:t>3</a:t>
            </a:r>
            <a:r>
              <a:rPr lang="en-US" sz="3200" dirty="0" smtClean="0">
                <a:solidFill>
                  <a:srgbClr val="FFFFFF"/>
                </a:solidFill>
                <a:latin typeface="+mn-lt"/>
              </a:rPr>
              <a:t> </a:t>
            </a:r>
            <a:r>
              <a:rPr lang="en-US" sz="3200" dirty="0">
                <a:solidFill>
                  <a:srgbClr val="FFFFFF"/>
                </a:solidFill>
                <a:latin typeface="+mn-lt"/>
              </a:rPr>
              <a:t>DiamiR, </a:t>
            </a:r>
            <a:r>
              <a:rPr lang="en-US" sz="3200" dirty="0" smtClean="0">
                <a:solidFill>
                  <a:srgbClr val="FFFFFF"/>
                </a:solidFill>
                <a:latin typeface="+mn-lt"/>
              </a:rPr>
              <a:t>LLC, Princeton, NJ, USA; </a:t>
            </a:r>
            <a:r>
              <a:rPr lang="en-US" sz="3200" baseline="30000" dirty="0" smtClean="0">
                <a:solidFill>
                  <a:srgbClr val="FFFFFF"/>
                </a:solidFill>
                <a:latin typeface="+mn-lt"/>
              </a:rPr>
              <a:t>4</a:t>
            </a:r>
            <a:r>
              <a:rPr lang="en-US" sz="3200" dirty="0">
                <a:solidFill>
                  <a:srgbClr val="FFFFFF"/>
                </a:solidFill>
                <a:latin typeface="+mn-lt"/>
              </a:rPr>
              <a:t>NanoSomiX, </a:t>
            </a:r>
            <a:r>
              <a:rPr lang="en-US" sz="3200" dirty="0" smtClean="0">
                <a:solidFill>
                  <a:srgbClr val="FFFFFF"/>
                </a:solidFill>
                <a:latin typeface="+mn-lt"/>
              </a:rPr>
              <a:t>Inc., Aliso Viejo, CA, USA </a:t>
            </a:r>
            <a:endParaRPr lang="en-US" sz="3200" dirty="0">
              <a:solidFill>
                <a:srgbClr val="FFFFFF"/>
              </a:solidFill>
              <a:latin typeface="+mn-lt"/>
            </a:endParaRPr>
          </a:p>
        </p:txBody>
      </p:sp>
      <p:sp>
        <p:nvSpPr>
          <p:cNvPr id="4099" name="Text Box 7"/>
          <p:cNvSpPr txBox="1">
            <a:spLocks noChangeArrowheads="1"/>
          </p:cNvSpPr>
          <p:nvPr/>
        </p:nvSpPr>
        <p:spPr bwMode="auto">
          <a:xfrm>
            <a:off x="514350" y="3759200"/>
            <a:ext cx="7486650" cy="41751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5183" tIns="32585" rIns="65183" bIns="32585">
            <a:spAutoFit/>
          </a:bodyPr>
          <a:lstStyle>
            <a:lvl1pPr defTabSz="652463" eaLnBrk="0" hangingPunct="0">
              <a:defRPr sz="2100">
                <a:solidFill>
                  <a:schemeClr val="tx1"/>
                </a:solidFill>
                <a:latin typeface="Arial Narrow" pitchFamily="34" charset="0"/>
              </a:defRPr>
            </a:lvl1pPr>
            <a:lvl2pPr marL="742950" indent="-285750" defTabSz="652463" eaLnBrk="0" hangingPunct="0">
              <a:defRPr sz="2100">
                <a:solidFill>
                  <a:schemeClr val="tx1"/>
                </a:solidFill>
                <a:latin typeface="Arial Narrow" pitchFamily="34" charset="0"/>
              </a:defRPr>
            </a:lvl2pPr>
            <a:lvl3pPr marL="1143000" indent="-228600" defTabSz="652463" eaLnBrk="0" hangingPunct="0">
              <a:defRPr sz="2100">
                <a:solidFill>
                  <a:schemeClr val="tx1"/>
                </a:solidFill>
                <a:latin typeface="Arial Narrow" pitchFamily="34" charset="0"/>
              </a:defRPr>
            </a:lvl3pPr>
            <a:lvl4pPr marL="1600200" indent="-228600" defTabSz="652463" eaLnBrk="0" hangingPunct="0">
              <a:defRPr sz="2100">
                <a:solidFill>
                  <a:schemeClr val="tx1"/>
                </a:solidFill>
                <a:latin typeface="Arial Narrow" pitchFamily="34" charset="0"/>
              </a:defRPr>
            </a:lvl4pPr>
            <a:lvl5pPr marL="2057400" indent="-228600" defTabSz="652463" eaLnBrk="0" hangingPunct="0">
              <a:defRPr sz="2100">
                <a:solidFill>
                  <a:schemeClr val="tx1"/>
                </a:solidFill>
                <a:latin typeface="Arial Narrow" pitchFamily="34" charset="0"/>
              </a:defRPr>
            </a:lvl5pPr>
            <a:lvl6pPr marL="2514600" indent="-228600" defTabSz="652463" eaLnBrk="0" fontAlgn="base" hangingPunct="0">
              <a:spcBef>
                <a:spcPct val="0"/>
              </a:spcBef>
              <a:spcAft>
                <a:spcPct val="0"/>
              </a:spcAft>
              <a:defRPr sz="2100">
                <a:solidFill>
                  <a:schemeClr val="tx1"/>
                </a:solidFill>
                <a:latin typeface="Arial Narrow" pitchFamily="34" charset="0"/>
              </a:defRPr>
            </a:lvl6pPr>
            <a:lvl7pPr marL="2971800" indent="-228600" defTabSz="652463" eaLnBrk="0" fontAlgn="base" hangingPunct="0">
              <a:spcBef>
                <a:spcPct val="0"/>
              </a:spcBef>
              <a:spcAft>
                <a:spcPct val="0"/>
              </a:spcAft>
              <a:defRPr sz="2100">
                <a:solidFill>
                  <a:schemeClr val="tx1"/>
                </a:solidFill>
                <a:latin typeface="Arial Narrow" pitchFamily="34" charset="0"/>
              </a:defRPr>
            </a:lvl7pPr>
            <a:lvl8pPr marL="3429000" indent="-228600" defTabSz="652463" eaLnBrk="0" fontAlgn="base" hangingPunct="0">
              <a:spcBef>
                <a:spcPct val="0"/>
              </a:spcBef>
              <a:spcAft>
                <a:spcPct val="0"/>
              </a:spcAft>
              <a:defRPr sz="2100">
                <a:solidFill>
                  <a:schemeClr val="tx1"/>
                </a:solidFill>
                <a:latin typeface="Arial Narrow" pitchFamily="34" charset="0"/>
              </a:defRPr>
            </a:lvl8pPr>
            <a:lvl9pPr marL="3886200" indent="-228600" defTabSz="652463" eaLnBrk="0" fontAlgn="base" hangingPunct="0">
              <a:spcBef>
                <a:spcPct val="0"/>
              </a:spcBef>
              <a:spcAft>
                <a:spcPct val="0"/>
              </a:spcAft>
              <a:defRPr sz="2100">
                <a:solidFill>
                  <a:schemeClr val="tx1"/>
                </a:solidFill>
                <a:latin typeface="Arial Narrow" pitchFamily="34" charset="0"/>
              </a:defRPr>
            </a:lvl9pPr>
          </a:lstStyle>
          <a:p>
            <a:pPr algn="ctr">
              <a:spcBef>
                <a:spcPct val="50000"/>
              </a:spcBef>
            </a:pPr>
            <a:r>
              <a:rPr lang="en-US" sz="2300" b="1" dirty="0" smtClean="0">
                <a:solidFill>
                  <a:srgbClr val="F8F8F8"/>
                </a:solidFill>
              </a:rPr>
              <a:t>Introduction</a:t>
            </a:r>
            <a:endParaRPr lang="en-US" sz="2300" b="1" dirty="0">
              <a:solidFill>
                <a:srgbClr val="F8F8F8"/>
              </a:solidFill>
            </a:endParaRPr>
          </a:p>
        </p:txBody>
      </p:sp>
      <p:sp>
        <p:nvSpPr>
          <p:cNvPr id="4102" name="Text Box 261"/>
          <p:cNvSpPr txBox="1">
            <a:spLocks noChangeArrowheads="1"/>
          </p:cNvSpPr>
          <p:nvPr/>
        </p:nvSpPr>
        <p:spPr bwMode="auto">
          <a:xfrm>
            <a:off x="515710" y="11536278"/>
            <a:ext cx="7432221" cy="41751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65183" tIns="32585" rIns="65183" bIns="32585">
            <a:spAutoFit/>
          </a:bodyPr>
          <a:lstStyle>
            <a:lvl1pPr defTabSz="652463" eaLnBrk="0" hangingPunct="0">
              <a:defRPr sz="2100">
                <a:solidFill>
                  <a:schemeClr val="tx1"/>
                </a:solidFill>
                <a:latin typeface="Arial Narrow" pitchFamily="34" charset="0"/>
              </a:defRPr>
            </a:lvl1pPr>
            <a:lvl2pPr marL="742950" indent="-285750" defTabSz="652463" eaLnBrk="0" hangingPunct="0">
              <a:defRPr sz="2100">
                <a:solidFill>
                  <a:schemeClr val="tx1"/>
                </a:solidFill>
                <a:latin typeface="Arial Narrow" pitchFamily="34" charset="0"/>
              </a:defRPr>
            </a:lvl2pPr>
            <a:lvl3pPr marL="1143000" indent="-228600" defTabSz="652463" eaLnBrk="0" hangingPunct="0">
              <a:defRPr sz="2100">
                <a:solidFill>
                  <a:schemeClr val="tx1"/>
                </a:solidFill>
                <a:latin typeface="Arial Narrow" pitchFamily="34" charset="0"/>
              </a:defRPr>
            </a:lvl3pPr>
            <a:lvl4pPr marL="1600200" indent="-228600" defTabSz="652463" eaLnBrk="0" hangingPunct="0">
              <a:defRPr sz="2100">
                <a:solidFill>
                  <a:schemeClr val="tx1"/>
                </a:solidFill>
                <a:latin typeface="Arial Narrow" pitchFamily="34" charset="0"/>
              </a:defRPr>
            </a:lvl4pPr>
            <a:lvl5pPr marL="2057400" indent="-228600" defTabSz="652463" eaLnBrk="0" hangingPunct="0">
              <a:defRPr sz="2100">
                <a:solidFill>
                  <a:schemeClr val="tx1"/>
                </a:solidFill>
                <a:latin typeface="Arial Narrow" pitchFamily="34" charset="0"/>
              </a:defRPr>
            </a:lvl5pPr>
            <a:lvl6pPr marL="2514600" indent="-228600" defTabSz="652463" eaLnBrk="0" fontAlgn="base" hangingPunct="0">
              <a:spcBef>
                <a:spcPct val="0"/>
              </a:spcBef>
              <a:spcAft>
                <a:spcPct val="0"/>
              </a:spcAft>
              <a:defRPr sz="2100">
                <a:solidFill>
                  <a:schemeClr val="tx1"/>
                </a:solidFill>
                <a:latin typeface="Arial Narrow" pitchFamily="34" charset="0"/>
              </a:defRPr>
            </a:lvl6pPr>
            <a:lvl7pPr marL="2971800" indent="-228600" defTabSz="652463" eaLnBrk="0" fontAlgn="base" hangingPunct="0">
              <a:spcBef>
                <a:spcPct val="0"/>
              </a:spcBef>
              <a:spcAft>
                <a:spcPct val="0"/>
              </a:spcAft>
              <a:defRPr sz="2100">
                <a:solidFill>
                  <a:schemeClr val="tx1"/>
                </a:solidFill>
                <a:latin typeface="Arial Narrow" pitchFamily="34" charset="0"/>
              </a:defRPr>
            </a:lvl7pPr>
            <a:lvl8pPr marL="3429000" indent="-228600" defTabSz="652463" eaLnBrk="0" fontAlgn="base" hangingPunct="0">
              <a:spcBef>
                <a:spcPct val="0"/>
              </a:spcBef>
              <a:spcAft>
                <a:spcPct val="0"/>
              </a:spcAft>
              <a:defRPr sz="2100">
                <a:solidFill>
                  <a:schemeClr val="tx1"/>
                </a:solidFill>
                <a:latin typeface="Arial Narrow" pitchFamily="34" charset="0"/>
              </a:defRPr>
            </a:lvl8pPr>
            <a:lvl9pPr marL="3886200" indent="-228600" defTabSz="652463" eaLnBrk="0" fontAlgn="base" hangingPunct="0">
              <a:spcBef>
                <a:spcPct val="0"/>
              </a:spcBef>
              <a:spcAft>
                <a:spcPct val="0"/>
              </a:spcAft>
              <a:defRPr sz="2100">
                <a:solidFill>
                  <a:schemeClr val="tx1"/>
                </a:solidFill>
                <a:latin typeface="Arial Narrow" pitchFamily="34" charset="0"/>
              </a:defRPr>
            </a:lvl9pPr>
          </a:lstStyle>
          <a:p>
            <a:pPr algn="ctr">
              <a:spcBef>
                <a:spcPct val="50000"/>
              </a:spcBef>
            </a:pPr>
            <a:r>
              <a:rPr lang="en-US" sz="2300" b="1" dirty="0">
                <a:solidFill>
                  <a:srgbClr val="F8F8F8"/>
                </a:solidFill>
              </a:rPr>
              <a:t>Objectives</a:t>
            </a:r>
          </a:p>
        </p:txBody>
      </p:sp>
      <p:graphicFrame>
        <p:nvGraphicFramePr>
          <p:cNvPr id="2583" name="Group 535"/>
          <p:cNvGraphicFramePr>
            <a:graphicFrameLocks noGrp="1"/>
          </p:cNvGraphicFramePr>
          <p:nvPr>
            <p:extLst>
              <p:ext uri="{D42A27DB-BD31-4B8C-83A1-F6EECF244321}">
                <p14:modId xmlns:p14="http://schemas.microsoft.com/office/powerpoint/2010/main" val="3362477660"/>
              </p:ext>
            </p:extLst>
          </p:nvPr>
        </p:nvGraphicFramePr>
        <p:xfrm>
          <a:off x="26593800" y="20574000"/>
          <a:ext cx="5791200" cy="977900"/>
        </p:xfrm>
        <a:graphic>
          <a:graphicData uri="http://schemas.openxmlformats.org/drawingml/2006/table">
            <a:tbl>
              <a:tblPr/>
              <a:tblGrid>
                <a:gridCol w="3184594"/>
                <a:gridCol w="2606606"/>
              </a:tblGrid>
              <a:tr h="977900">
                <a:tc>
                  <a:txBody>
                    <a:bodyPr/>
                    <a:lstStyle/>
                    <a:p>
                      <a:endParaRPr lang="en-US" dirty="0"/>
                    </a:p>
                  </a:txBody>
                  <a:tcPr marL="45720" marR="45720" marT="45706" marB="45706" horzOverflow="overflow">
                    <a:lnL cap="flat">
                      <a:noFill/>
                    </a:lnL>
                    <a:lnR>
                      <a:noFill/>
                    </a:lnR>
                    <a:lnT>
                      <a:noFill/>
                    </a:lnT>
                    <a:lnB cap="flat">
                      <a:noFill/>
                    </a:lnB>
                    <a:lnTlToBr>
                      <a:noFill/>
                    </a:lnTlToBr>
                    <a:lnBlToTr>
                      <a:noFill/>
                    </a:lnBlToTr>
                    <a:noFill/>
                  </a:tcPr>
                </a:tc>
                <a:tc>
                  <a:txBody>
                    <a:bodyPr/>
                    <a:lstStyle/>
                    <a:p>
                      <a:endParaRPr lang="en-US" dirty="0"/>
                    </a:p>
                  </a:txBody>
                  <a:tcPr marL="45720" marR="45720" marT="45706" marB="45706" horzOverflow="overflow">
                    <a:lnL>
                      <a:noFill/>
                    </a:lnL>
                    <a:lnR cap="flat">
                      <a:noFill/>
                    </a:lnR>
                    <a:lnT>
                      <a:noFill/>
                    </a:lnT>
                    <a:lnB cap="flat">
                      <a:noFill/>
                    </a:lnB>
                    <a:lnTlToBr>
                      <a:noFill/>
                    </a:lnTlToBr>
                    <a:lnBlToTr>
                      <a:noFill/>
                    </a:lnBlToTr>
                    <a:noFill/>
                  </a:tcPr>
                </a:tc>
              </a:tr>
            </a:tbl>
          </a:graphicData>
        </a:graphic>
      </p:graphicFrame>
      <p:sp>
        <p:nvSpPr>
          <p:cNvPr id="4107" name="Text Box 261"/>
          <p:cNvSpPr txBox="1">
            <a:spLocks noChangeArrowheads="1"/>
          </p:cNvSpPr>
          <p:nvPr/>
        </p:nvSpPr>
        <p:spPr bwMode="auto">
          <a:xfrm>
            <a:off x="533400" y="14363700"/>
            <a:ext cx="7493000" cy="41751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5183" tIns="32585" rIns="65183" bIns="32585">
            <a:spAutoFit/>
          </a:bodyPr>
          <a:lstStyle>
            <a:lvl1pPr defTabSz="652463" eaLnBrk="0" hangingPunct="0">
              <a:defRPr sz="2100">
                <a:solidFill>
                  <a:schemeClr val="tx1"/>
                </a:solidFill>
                <a:latin typeface="Arial Narrow" pitchFamily="34" charset="0"/>
              </a:defRPr>
            </a:lvl1pPr>
            <a:lvl2pPr marL="742950" indent="-285750" defTabSz="652463" eaLnBrk="0" hangingPunct="0">
              <a:defRPr sz="2100">
                <a:solidFill>
                  <a:schemeClr val="tx1"/>
                </a:solidFill>
                <a:latin typeface="Arial Narrow" pitchFamily="34" charset="0"/>
              </a:defRPr>
            </a:lvl2pPr>
            <a:lvl3pPr marL="1143000" indent="-228600" defTabSz="652463" eaLnBrk="0" hangingPunct="0">
              <a:defRPr sz="2100">
                <a:solidFill>
                  <a:schemeClr val="tx1"/>
                </a:solidFill>
                <a:latin typeface="Arial Narrow" pitchFamily="34" charset="0"/>
              </a:defRPr>
            </a:lvl3pPr>
            <a:lvl4pPr marL="1600200" indent="-228600" defTabSz="652463" eaLnBrk="0" hangingPunct="0">
              <a:defRPr sz="2100">
                <a:solidFill>
                  <a:schemeClr val="tx1"/>
                </a:solidFill>
                <a:latin typeface="Arial Narrow" pitchFamily="34" charset="0"/>
              </a:defRPr>
            </a:lvl4pPr>
            <a:lvl5pPr marL="2057400" indent="-228600" defTabSz="652463" eaLnBrk="0" hangingPunct="0">
              <a:defRPr sz="2100">
                <a:solidFill>
                  <a:schemeClr val="tx1"/>
                </a:solidFill>
                <a:latin typeface="Arial Narrow" pitchFamily="34" charset="0"/>
              </a:defRPr>
            </a:lvl5pPr>
            <a:lvl6pPr marL="2514600" indent="-228600" defTabSz="652463" eaLnBrk="0" fontAlgn="base" hangingPunct="0">
              <a:spcBef>
                <a:spcPct val="0"/>
              </a:spcBef>
              <a:spcAft>
                <a:spcPct val="0"/>
              </a:spcAft>
              <a:defRPr sz="2100">
                <a:solidFill>
                  <a:schemeClr val="tx1"/>
                </a:solidFill>
                <a:latin typeface="Arial Narrow" pitchFamily="34" charset="0"/>
              </a:defRPr>
            </a:lvl6pPr>
            <a:lvl7pPr marL="2971800" indent="-228600" defTabSz="652463" eaLnBrk="0" fontAlgn="base" hangingPunct="0">
              <a:spcBef>
                <a:spcPct val="0"/>
              </a:spcBef>
              <a:spcAft>
                <a:spcPct val="0"/>
              </a:spcAft>
              <a:defRPr sz="2100">
                <a:solidFill>
                  <a:schemeClr val="tx1"/>
                </a:solidFill>
                <a:latin typeface="Arial Narrow" pitchFamily="34" charset="0"/>
              </a:defRPr>
            </a:lvl7pPr>
            <a:lvl8pPr marL="3429000" indent="-228600" defTabSz="652463" eaLnBrk="0" fontAlgn="base" hangingPunct="0">
              <a:spcBef>
                <a:spcPct val="0"/>
              </a:spcBef>
              <a:spcAft>
                <a:spcPct val="0"/>
              </a:spcAft>
              <a:defRPr sz="2100">
                <a:solidFill>
                  <a:schemeClr val="tx1"/>
                </a:solidFill>
                <a:latin typeface="Arial Narrow" pitchFamily="34" charset="0"/>
              </a:defRPr>
            </a:lvl8pPr>
            <a:lvl9pPr marL="3886200" indent="-228600" defTabSz="652463" eaLnBrk="0" fontAlgn="base" hangingPunct="0">
              <a:spcBef>
                <a:spcPct val="0"/>
              </a:spcBef>
              <a:spcAft>
                <a:spcPct val="0"/>
              </a:spcAft>
              <a:defRPr sz="2100">
                <a:solidFill>
                  <a:schemeClr val="tx1"/>
                </a:solidFill>
                <a:latin typeface="Arial Narrow" pitchFamily="34" charset="0"/>
              </a:defRPr>
            </a:lvl9pPr>
          </a:lstStyle>
          <a:p>
            <a:pPr algn="ctr">
              <a:spcBef>
                <a:spcPct val="50000"/>
              </a:spcBef>
            </a:pPr>
            <a:r>
              <a:rPr lang="en-US" sz="2300" b="1" dirty="0">
                <a:solidFill>
                  <a:srgbClr val="F8F8F8"/>
                </a:solidFill>
              </a:rPr>
              <a:t>Methods</a:t>
            </a:r>
          </a:p>
        </p:txBody>
      </p:sp>
      <p:sp>
        <p:nvSpPr>
          <p:cNvPr id="4110" name="Text Box 43"/>
          <p:cNvSpPr txBox="1">
            <a:spLocks noChangeArrowheads="1"/>
          </p:cNvSpPr>
          <p:nvPr/>
        </p:nvSpPr>
        <p:spPr bwMode="auto">
          <a:xfrm>
            <a:off x="24800559" y="20179139"/>
            <a:ext cx="7486650" cy="4175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5183" tIns="32585" rIns="65183" bIns="32585">
            <a:spAutoFit/>
          </a:bodyPr>
          <a:lstStyle>
            <a:lvl1pPr defTabSz="652463" eaLnBrk="0" hangingPunct="0">
              <a:defRPr sz="2100">
                <a:solidFill>
                  <a:schemeClr val="tx1"/>
                </a:solidFill>
                <a:latin typeface="Arial Narrow" pitchFamily="34" charset="0"/>
              </a:defRPr>
            </a:lvl1pPr>
            <a:lvl2pPr marL="742950" indent="-285750" defTabSz="652463" eaLnBrk="0" hangingPunct="0">
              <a:defRPr sz="2100">
                <a:solidFill>
                  <a:schemeClr val="tx1"/>
                </a:solidFill>
                <a:latin typeface="Arial Narrow" pitchFamily="34" charset="0"/>
              </a:defRPr>
            </a:lvl2pPr>
            <a:lvl3pPr marL="1143000" indent="-228600" defTabSz="652463" eaLnBrk="0" hangingPunct="0">
              <a:defRPr sz="2100">
                <a:solidFill>
                  <a:schemeClr val="tx1"/>
                </a:solidFill>
                <a:latin typeface="Arial Narrow" pitchFamily="34" charset="0"/>
              </a:defRPr>
            </a:lvl3pPr>
            <a:lvl4pPr marL="1600200" indent="-228600" defTabSz="652463" eaLnBrk="0" hangingPunct="0">
              <a:defRPr sz="2100">
                <a:solidFill>
                  <a:schemeClr val="tx1"/>
                </a:solidFill>
                <a:latin typeface="Arial Narrow" pitchFamily="34" charset="0"/>
              </a:defRPr>
            </a:lvl4pPr>
            <a:lvl5pPr marL="2057400" indent="-228600" defTabSz="652463" eaLnBrk="0" hangingPunct="0">
              <a:defRPr sz="2100">
                <a:solidFill>
                  <a:schemeClr val="tx1"/>
                </a:solidFill>
                <a:latin typeface="Arial Narrow" pitchFamily="34" charset="0"/>
              </a:defRPr>
            </a:lvl5pPr>
            <a:lvl6pPr marL="2514600" indent="-228600" defTabSz="652463" eaLnBrk="0" fontAlgn="base" hangingPunct="0">
              <a:spcBef>
                <a:spcPct val="0"/>
              </a:spcBef>
              <a:spcAft>
                <a:spcPct val="0"/>
              </a:spcAft>
              <a:defRPr sz="2100">
                <a:solidFill>
                  <a:schemeClr val="tx1"/>
                </a:solidFill>
                <a:latin typeface="Arial Narrow" pitchFamily="34" charset="0"/>
              </a:defRPr>
            </a:lvl6pPr>
            <a:lvl7pPr marL="2971800" indent="-228600" defTabSz="652463" eaLnBrk="0" fontAlgn="base" hangingPunct="0">
              <a:spcBef>
                <a:spcPct val="0"/>
              </a:spcBef>
              <a:spcAft>
                <a:spcPct val="0"/>
              </a:spcAft>
              <a:defRPr sz="2100">
                <a:solidFill>
                  <a:schemeClr val="tx1"/>
                </a:solidFill>
                <a:latin typeface="Arial Narrow" pitchFamily="34" charset="0"/>
              </a:defRPr>
            </a:lvl7pPr>
            <a:lvl8pPr marL="3429000" indent="-228600" defTabSz="652463" eaLnBrk="0" fontAlgn="base" hangingPunct="0">
              <a:spcBef>
                <a:spcPct val="0"/>
              </a:spcBef>
              <a:spcAft>
                <a:spcPct val="0"/>
              </a:spcAft>
              <a:defRPr sz="2100">
                <a:solidFill>
                  <a:schemeClr val="tx1"/>
                </a:solidFill>
                <a:latin typeface="Arial Narrow" pitchFamily="34" charset="0"/>
              </a:defRPr>
            </a:lvl8pPr>
            <a:lvl9pPr marL="3886200" indent="-228600" defTabSz="652463" eaLnBrk="0" fontAlgn="base" hangingPunct="0">
              <a:spcBef>
                <a:spcPct val="0"/>
              </a:spcBef>
              <a:spcAft>
                <a:spcPct val="0"/>
              </a:spcAft>
              <a:defRPr sz="2100">
                <a:solidFill>
                  <a:schemeClr val="tx1"/>
                </a:solidFill>
                <a:latin typeface="Arial Narrow" pitchFamily="34" charset="0"/>
              </a:defRPr>
            </a:lvl9pPr>
          </a:lstStyle>
          <a:p>
            <a:pPr algn="ctr">
              <a:spcBef>
                <a:spcPct val="50000"/>
              </a:spcBef>
            </a:pPr>
            <a:r>
              <a:rPr lang="en-US" sz="2300" b="1" dirty="0" smtClean="0">
                <a:solidFill>
                  <a:srgbClr val="F8F8F8"/>
                </a:solidFill>
              </a:rPr>
              <a:t>Acknowledgements</a:t>
            </a:r>
            <a:endParaRPr lang="en-US" sz="2300" b="1" dirty="0">
              <a:solidFill>
                <a:srgbClr val="F8F8F8"/>
              </a:solidFill>
            </a:endParaRPr>
          </a:p>
        </p:txBody>
      </p:sp>
      <p:sp>
        <p:nvSpPr>
          <p:cNvPr id="4111" name="Text Box 43"/>
          <p:cNvSpPr txBox="1">
            <a:spLocks noChangeArrowheads="1"/>
          </p:cNvSpPr>
          <p:nvPr/>
        </p:nvSpPr>
        <p:spPr bwMode="auto">
          <a:xfrm>
            <a:off x="24831675" y="16847898"/>
            <a:ext cx="7486650" cy="41751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5183" tIns="32585" rIns="65183" bIns="32585">
            <a:spAutoFit/>
          </a:bodyPr>
          <a:lstStyle>
            <a:lvl1pPr defTabSz="652463" eaLnBrk="0" hangingPunct="0">
              <a:defRPr sz="2100">
                <a:solidFill>
                  <a:schemeClr val="tx1"/>
                </a:solidFill>
                <a:latin typeface="Arial Narrow" pitchFamily="34" charset="0"/>
              </a:defRPr>
            </a:lvl1pPr>
            <a:lvl2pPr marL="742950" indent="-285750" defTabSz="652463" eaLnBrk="0" hangingPunct="0">
              <a:defRPr sz="2100">
                <a:solidFill>
                  <a:schemeClr val="tx1"/>
                </a:solidFill>
                <a:latin typeface="Arial Narrow" pitchFamily="34" charset="0"/>
              </a:defRPr>
            </a:lvl2pPr>
            <a:lvl3pPr marL="1143000" indent="-228600" defTabSz="652463" eaLnBrk="0" hangingPunct="0">
              <a:defRPr sz="2100">
                <a:solidFill>
                  <a:schemeClr val="tx1"/>
                </a:solidFill>
                <a:latin typeface="Arial Narrow" pitchFamily="34" charset="0"/>
              </a:defRPr>
            </a:lvl3pPr>
            <a:lvl4pPr marL="1600200" indent="-228600" defTabSz="652463" eaLnBrk="0" hangingPunct="0">
              <a:defRPr sz="2100">
                <a:solidFill>
                  <a:schemeClr val="tx1"/>
                </a:solidFill>
                <a:latin typeface="Arial Narrow" pitchFamily="34" charset="0"/>
              </a:defRPr>
            </a:lvl4pPr>
            <a:lvl5pPr marL="2057400" indent="-228600" defTabSz="652463" eaLnBrk="0" hangingPunct="0">
              <a:defRPr sz="2100">
                <a:solidFill>
                  <a:schemeClr val="tx1"/>
                </a:solidFill>
                <a:latin typeface="Arial Narrow" pitchFamily="34" charset="0"/>
              </a:defRPr>
            </a:lvl5pPr>
            <a:lvl6pPr marL="2514600" indent="-228600" defTabSz="652463" eaLnBrk="0" fontAlgn="base" hangingPunct="0">
              <a:spcBef>
                <a:spcPct val="0"/>
              </a:spcBef>
              <a:spcAft>
                <a:spcPct val="0"/>
              </a:spcAft>
              <a:defRPr sz="2100">
                <a:solidFill>
                  <a:schemeClr val="tx1"/>
                </a:solidFill>
                <a:latin typeface="Arial Narrow" pitchFamily="34" charset="0"/>
              </a:defRPr>
            </a:lvl6pPr>
            <a:lvl7pPr marL="2971800" indent="-228600" defTabSz="652463" eaLnBrk="0" fontAlgn="base" hangingPunct="0">
              <a:spcBef>
                <a:spcPct val="0"/>
              </a:spcBef>
              <a:spcAft>
                <a:spcPct val="0"/>
              </a:spcAft>
              <a:defRPr sz="2100">
                <a:solidFill>
                  <a:schemeClr val="tx1"/>
                </a:solidFill>
                <a:latin typeface="Arial Narrow" pitchFamily="34" charset="0"/>
              </a:defRPr>
            </a:lvl7pPr>
            <a:lvl8pPr marL="3429000" indent="-228600" defTabSz="652463" eaLnBrk="0" fontAlgn="base" hangingPunct="0">
              <a:spcBef>
                <a:spcPct val="0"/>
              </a:spcBef>
              <a:spcAft>
                <a:spcPct val="0"/>
              </a:spcAft>
              <a:defRPr sz="2100">
                <a:solidFill>
                  <a:schemeClr val="tx1"/>
                </a:solidFill>
                <a:latin typeface="Arial Narrow" pitchFamily="34" charset="0"/>
              </a:defRPr>
            </a:lvl8pPr>
            <a:lvl9pPr marL="3886200" indent="-228600" defTabSz="652463" eaLnBrk="0" fontAlgn="base" hangingPunct="0">
              <a:spcBef>
                <a:spcPct val="0"/>
              </a:spcBef>
              <a:spcAft>
                <a:spcPct val="0"/>
              </a:spcAft>
              <a:defRPr sz="2100">
                <a:solidFill>
                  <a:schemeClr val="tx1"/>
                </a:solidFill>
                <a:latin typeface="Arial Narrow" pitchFamily="34" charset="0"/>
              </a:defRPr>
            </a:lvl9pPr>
          </a:lstStyle>
          <a:p>
            <a:pPr algn="ctr">
              <a:spcBef>
                <a:spcPct val="50000"/>
              </a:spcBef>
            </a:pPr>
            <a:r>
              <a:rPr lang="en-US" sz="2300" b="1" dirty="0">
                <a:solidFill>
                  <a:srgbClr val="F8F8F8"/>
                </a:solidFill>
              </a:rPr>
              <a:t>Discussion and Conclusions</a:t>
            </a:r>
          </a:p>
        </p:txBody>
      </p:sp>
      <p:sp>
        <p:nvSpPr>
          <p:cNvPr id="4113" name="Rectangle 190"/>
          <p:cNvSpPr>
            <a:spLocks noChangeArrowheads="1"/>
          </p:cNvSpPr>
          <p:nvPr/>
        </p:nvSpPr>
        <p:spPr bwMode="auto">
          <a:xfrm>
            <a:off x="24874854" y="20628172"/>
            <a:ext cx="7315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US" dirty="0" smtClean="0"/>
              <a:t>The authors gratefully acknowledge the assistance of James Hendrix PhD</a:t>
            </a:r>
            <a:r>
              <a:rPr lang="en-US" dirty="0"/>
              <a:t>, Director, Global Science </a:t>
            </a:r>
            <a:r>
              <a:rPr lang="en-US" dirty="0" smtClean="0"/>
              <a:t>Initiatives, Alzheimer’s Association.</a:t>
            </a:r>
          </a:p>
        </p:txBody>
      </p:sp>
      <p:sp>
        <p:nvSpPr>
          <p:cNvPr id="47" name="Text Box 14"/>
          <p:cNvSpPr txBox="1">
            <a:spLocks noChangeArrowheads="1"/>
          </p:cNvSpPr>
          <p:nvPr/>
        </p:nvSpPr>
        <p:spPr bwMode="auto">
          <a:xfrm>
            <a:off x="544786" y="11768307"/>
            <a:ext cx="7451271" cy="2923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25967" tIns="325967" rIns="325967" bIns="329184">
            <a:spAutoFit/>
          </a:bodyPr>
          <a:lstStyle>
            <a:lvl1pPr defTabSz="3135313" eaLnBrk="0" hangingPunct="0">
              <a:defRPr sz="2100">
                <a:solidFill>
                  <a:schemeClr val="tx1"/>
                </a:solidFill>
                <a:latin typeface="Arial Narrow" pitchFamily="34" charset="0"/>
              </a:defRPr>
            </a:lvl1pPr>
            <a:lvl2pPr marL="742950" indent="-285750" defTabSz="3135313" eaLnBrk="0" hangingPunct="0">
              <a:defRPr sz="2100">
                <a:solidFill>
                  <a:schemeClr val="tx1"/>
                </a:solidFill>
                <a:latin typeface="Arial Narrow" pitchFamily="34" charset="0"/>
              </a:defRPr>
            </a:lvl2pPr>
            <a:lvl3pPr marL="1143000" indent="-228600" defTabSz="3135313" eaLnBrk="0" hangingPunct="0">
              <a:defRPr sz="2100">
                <a:solidFill>
                  <a:schemeClr val="tx1"/>
                </a:solidFill>
                <a:latin typeface="Arial Narrow" pitchFamily="34" charset="0"/>
              </a:defRPr>
            </a:lvl3pPr>
            <a:lvl4pPr marL="1600200" indent="-228600" defTabSz="3135313" eaLnBrk="0" hangingPunct="0">
              <a:defRPr sz="2100">
                <a:solidFill>
                  <a:schemeClr val="tx1"/>
                </a:solidFill>
                <a:latin typeface="Arial Narrow" pitchFamily="34" charset="0"/>
              </a:defRPr>
            </a:lvl4pPr>
            <a:lvl5pPr marL="2057400" indent="-228600" defTabSz="3135313" eaLnBrk="0" hangingPunct="0">
              <a:defRPr sz="2100">
                <a:solidFill>
                  <a:schemeClr val="tx1"/>
                </a:solidFill>
                <a:latin typeface="Arial Narrow" pitchFamily="34" charset="0"/>
              </a:defRPr>
            </a:lvl5pPr>
            <a:lvl6pPr marL="2514600" indent="-228600" defTabSz="3135313" eaLnBrk="0" fontAlgn="base" hangingPunct="0">
              <a:spcBef>
                <a:spcPct val="0"/>
              </a:spcBef>
              <a:spcAft>
                <a:spcPct val="0"/>
              </a:spcAft>
              <a:defRPr sz="2100">
                <a:solidFill>
                  <a:schemeClr val="tx1"/>
                </a:solidFill>
                <a:latin typeface="Arial Narrow" pitchFamily="34" charset="0"/>
              </a:defRPr>
            </a:lvl6pPr>
            <a:lvl7pPr marL="2971800" indent="-228600" defTabSz="3135313" eaLnBrk="0" fontAlgn="base" hangingPunct="0">
              <a:spcBef>
                <a:spcPct val="0"/>
              </a:spcBef>
              <a:spcAft>
                <a:spcPct val="0"/>
              </a:spcAft>
              <a:defRPr sz="2100">
                <a:solidFill>
                  <a:schemeClr val="tx1"/>
                </a:solidFill>
                <a:latin typeface="Arial Narrow" pitchFamily="34" charset="0"/>
              </a:defRPr>
            </a:lvl7pPr>
            <a:lvl8pPr marL="3429000" indent="-228600" defTabSz="3135313" eaLnBrk="0" fontAlgn="base" hangingPunct="0">
              <a:spcBef>
                <a:spcPct val="0"/>
              </a:spcBef>
              <a:spcAft>
                <a:spcPct val="0"/>
              </a:spcAft>
              <a:defRPr sz="2100">
                <a:solidFill>
                  <a:schemeClr val="tx1"/>
                </a:solidFill>
                <a:latin typeface="Arial Narrow" pitchFamily="34" charset="0"/>
              </a:defRPr>
            </a:lvl8pPr>
            <a:lvl9pPr marL="3886200" indent="-228600" defTabSz="3135313" eaLnBrk="0" fontAlgn="base" hangingPunct="0">
              <a:spcBef>
                <a:spcPct val="0"/>
              </a:spcBef>
              <a:spcAft>
                <a:spcPct val="0"/>
              </a:spcAft>
              <a:defRPr sz="2100">
                <a:solidFill>
                  <a:schemeClr val="tx1"/>
                </a:solidFill>
                <a:latin typeface="Arial Narrow" pitchFamily="34" charset="0"/>
              </a:defRPr>
            </a:lvl9pPr>
          </a:lstStyle>
          <a:p>
            <a:pPr marL="342900" indent="-342900" algn="just" eaLnBrk="1" hangingPunct="1">
              <a:buFont typeface="Arial" panose="020B0604020202020204" pitchFamily="34" charset="0"/>
              <a:buChar char="•"/>
            </a:pPr>
            <a:r>
              <a:rPr lang="en-US" dirty="0" smtClean="0"/>
              <a:t>To communicate the mission and type of activities being performed by member companies of the AASCC</a:t>
            </a:r>
          </a:p>
          <a:p>
            <a:pPr marL="342900" indent="-342900" algn="just" eaLnBrk="1" hangingPunct="1">
              <a:buFont typeface="Arial" panose="020B0604020202020204" pitchFamily="34" charset="0"/>
              <a:buChar char="•"/>
            </a:pPr>
            <a:r>
              <a:rPr lang="en-US" dirty="0" smtClean="0"/>
              <a:t>To communicate the current and desired funding streams of such companies, and their perspective on partnering and collaboration</a:t>
            </a:r>
          </a:p>
          <a:p>
            <a:pPr marL="342900" indent="-342900" algn="just" eaLnBrk="1" hangingPunct="1">
              <a:buFont typeface="Arial" panose="020B0604020202020204" pitchFamily="34" charset="0"/>
              <a:buChar char="•"/>
            </a:pPr>
            <a:r>
              <a:rPr lang="en-US" dirty="0" smtClean="0"/>
              <a:t>To indicate future directions for AASCC companies and the consortium</a:t>
            </a:r>
          </a:p>
          <a:p>
            <a:pPr algn="just" eaLnBrk="1" hangingPunct="1"/>
            <a:endParaRPr lang="en-US" dirty="0" smtClean="0"/>
          </a:p>
        </p:txBody>
      </p:sp>
      <p:sp>
        <p:nvSpPr>
          <p:cNvPr id="3" name="TextBox 2"/>
          <p:cNvSpPr txBox="1"/>
          <p:nvPr/>
        </p:nvSpPr>
        <p:spPr>
          <a:xfrm>
            <a:off x="685801" y="4343400"/>
            <a:ext cx="7162799" cy="7386638"/>
          </a:xfrm>
          <a:prstGeom prst="rect">
            <a:avLst/>
          </a:prstGeom>
          <a:noFill/>
        </p:spPr>
        <p:txBody>
          <a:bodyPr wrap="square" rtlCol="0">
            <a:spAutoFit/>
          </a:bodyPr>
          <a:lstStyle/>
          <a:p>
            <a:pPr algn="just"/>
            <a:r>
              <a:rPr lang="en-US" dirty="0"/>
              <a:t>Alzheimer’s disease (AD) will be a global public health catastrophe in coming decades unless effective treatments are developed.  Numerous large pharmaceutical companies have deployed very substantial financial and human resources in a decades-long effort to achieve this goal, but this work has not yet produced a breakthrough, and their efforts wax and wane.  Contemporary drug discovery increasingly involves advanced technologies such as pharmacogenomics and high throughput screening, and development utilizes novel animal models, PK/PD modeling, and translational strategies, especially those employing biomarkers.  It also involves the pursuit of diagnostics for patient screening and stratification, disease progression and treatment monitoring.  Besides large companies, small organizations are targeting AD and have some significant advantages, e.g., greater agility.  Notably, a substantial and increasing percentage of innovative intellectual property is arising from small companies.  Unfortunately these organizations are frequently highly resource-constrained, e.g., in accessing capital, information, and clinical samples, which impedes realization of their potential.  To increase the effectiveness of small diagnostic, therapeutic, and service sector companies the Alzheimer’s Association has recently facilitated creation of the Alzheimer’s Association Small Company Consortium (AASCC). Here we report the consortium’s initial activities and goals</a:t>
            </a:r>
            <a:r>
              <a:rPr lang="en-US" dirty="0" smtClean="0"/>
              <a:t>.</a:t>
            </a:r>
            <a:endParaRPr lang="en-US" dirty="0"/>
          </a:p>
        </p:txBody>
      </p:sp>
      <p:sp>
        <p:nvSpPr>
          <p:cNvPr id="43" name="Text Box 14"/>
          <p:cNvSpPr txBox="1">
            <a:spLocks noChangeArrowheads="1"/>
          </p:cNvSpPr>
          <p:nvPr/>
        </p:nvSpPr>
        <p:spPr bwMode="auto">
          <a:xfrm>
            <a:off x="533400" y="14649450"/>
            <a:ext cx="7467600" cy="4939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25967" tIns="325967" rIns="325967" bIns="329184">
            <a:spAutoFit/>
          </a:bodyPr>
          <a:lstStyle>
            <a:lvl1pPr defTabSz="3135313" eaLnBrk="0" hangingPunct="0">
              <a:defRPr sz="2100">
                <a:solidFill>
                  <a:schemeClr val="tx1"/>
                </a:solidFill>
                <a:latin typeface="Arial Narrow" pitchFamily="34" charset="0"/>
              </a:defRPr>
            </a:lvl1pPr>
            <a:lvl2pPr marL="742950" indent="-285750" defTabSz="3135313" eaLnBrk="0" hangingPunct="0">
              <a:defRPr sz="2100">
                <a:solidFill>
                  <a:schemeClr val="tx1"/>
                </a:solidFill>
                <a:latin typeface="Arial Narrow" pitchFamily="34" charset="0"/>
              </a:defRPr>
            </a:lvl2pPr>
            <a:lvl3pPr marL="1143000" indent="-228600" defTabSz="3135313" eaLnBrk="0" hangingPunct="0">
              <a:defRPr sz="2100">
                <a:solidFill>
                  <a:schemeClr val="tx1"/>
                </a:solidFill>
                <a:latin typeface="Arial Narrow" pitchFamily="34" charset="0"/>
              </a:defRPr>
            </a:lvl3pPr>
            <a:lvl4pPr marL="1600200" indent="-228600" defTabSz="3135313" eaLnBrk="0" hangingPunct="0">
              <a:defRPr sz="2100">
                <a:solidFill>
                  <a:schemeClr val="tx1"/>
                </a:solidFill>
                <a:latin typeface="Arial Narrow" pitchFamily="34" charset="0"/>
              </a:defRPr>
            </a:lvl4pPr>
            <a:lvl5pPr marL="2057400" indent="-228600" defTabSz="3135313" eaLnBrk="0" hangingPunct="0">
              <a:defRPr sz="2100">
                <a:solidFill>
                  <a:schemeClr val="tx1"/>
                </a:solidFill>
                <a:latin typeface="Arial Narrow" pitchFamily="34" charset="0"/>
              </a:defRPr>
            </a:lvl5pPr>
            <a:lvl6pPr marL="2514600" indent="-228600" defTabSz="3135313" eaLnBrk="0" fontAlgn="base" hangingPunct="0">
              <a:spcBef>
                <a:spcPct val="0"/>
              </a:spcBef>
              <a:spcAft>
                <a:spcPct val="0"/>
              </a:spcAft>
              <a:defRPr sz="2100">
                <a:solidFill>
                  <a:schemeClr val="tx1"/>
                </a:solidFill>
                <a:latin typeface="Arial Narrow" pitchFamily="34" charset="0"/>
              </a:defRPr>
            </a:lvl6pPr>
            <a:lvl7pPr marL="2971800" indent="-228600" defTabSz="3135313" eaLnBrk="0" fontAlgn="base" hangingPunct="0">
              <a:spcBef>
                <a:spcPct val="0"/>
              </a:spcBef>
              <a:spcAft>
                <a:spcPct val="0"/>
              </a:spcAft>
              <a:defRPr sz="2100">
                <a:solidFill>
                  <a:schemeClr val="tx1"/>
                </a:solidFill>
                <a:latin typeface="Arial Narrow" pitchFamily="34" charset="0"/>
              </a:defRPr>
            </a:lvl7pPr>
            <a:lvl8pPr marL="3429000" indent="-228600" defTabSz="3135313" eaLnBrk="0" fontAlgn="base" hangingPunct="0">
              <a:spcBef>
                <a:spcPct val="0"/>
              </a:spcBef>
              <a:spcAft>
                <a:spcPct val="0"/>
              </a:spcAft>
              <a:defRPr sz="2100">
                <a:solidFill>
                  <a:schemeClr val="tx1"/>
                </a:solidFill>
                <a:latin typeface="Arial Narrow" pitchFamily="34" charset="0"/>
              </a:defRPr>
            </a:lvl8pPr>
            <a:lvl9pPr marL="3886200" indent="-228600" defTabSz="3135313" eaLnBrk="0" fontAlgn="base" hangingPunct="0">
              <a:spcBef>
                <a:spcPct val="0"/>
              </a:spcBef>
              <a:spcAft>
                <a:spcPct val="0"/>
              </a:spcAft>
              <a:defRPr sz="2100">
                <a:solidFill>
                  <a:schemeClr val="tx1"/>
                </a:solidFill>
                <a:latin typeface="Arial Narrow" pitchFamily="34" charset="0"/>
              </a:defRPr>
            </a:lvl9pPr>
          </a:lstStyle>
          <a:p>
            <a:pPr algn="just">
              <a:spcAft>
                <a:spcPts val="600"/>
              </a:spcAft>
            </a:pPr>
            <a:r>
              <a:rPr lang="en-US" dirty="0"/>
              <a:t>We tabulated the business and scientific characteristics of AASCC companies and surveyed </a:t>
            </a:r>
            <a:r>
              <a:rPr lang="en-US" dirty="0" smtClean="0"/>
              <a:t>their current and near-term needs and </a:t>
            </a:r>
            <a:r>
              <a:rPr lang="en-US" dirty="0"/>
              <a:t>goals to determine key obstacles and steps to facilitate achievement of their mission.  Topics queried included current funding and anticipated capital needs, current and desired academic and precompetitive collaborations, interest in large biotech and pharma partnerships, the importance of scientific and industry community visibility, and access to competitive intelligence and scientific information.  The responses, perceived factors limiting progress and potential remediation strategies were analyzed. </a:t>
            </a:r>
            <a:r>
              <a:rPr lang="en-US" dirty="0" smtClean="0"/>
              <a:t>For questions soliciting ranking of multiple potential responses, rank sum information was calculated and normalized to the number of companies responding.</a:t>
            </a:r>
          </a:p>
          <a:p>
            <a:pPr algn="just">
              <a:spcAft>
                <a:spcPts val="600"/>
              </a:spcAft>
            </a:pPr>
            <a:r>
              <a:rPr lang="en-US" dirty="0" smtClean="0"/>
              <a:t> </a:t>
            </a:r>
          </a:p>
        </p:txBody>
      </p:sp>
      <p:sp>
        <p:nvSpPr>
          <p:cNvPr id="7" name="Rectangle 6"/>
          <p:cNvSpPr/>
          <p:nvPr/>
        </p:nvSpPr>
        <p:spPr>
          <a:xfrm>
            <a:off x="16916400" y="4210050"/>
            <a:ext cx="7086600" cy="2031325"/>
          </a:xfrm>
          <a:prstGeom prst="rect">
            <a:avLst/>
          </a:prstGeom>
        </p:spPr>
        <p:txBody>
          <a:bodyPr wrap="square">
            <a:spAutoFit/>
          </a:bodyPr>
          <a:lstStyle/>
          <a:p>
            <a:pPr algn="just"/>
            <a:r>
              <a:rPr lang="en-US" dirty="0"/>
              <a:t>Government grants and pharma partner funding </a:t>
            </a:r>
            <a:r>
              <a:rPr lang="en-US" dirty="0" smtClean="0"/>
              <a:t>were the most </a:t>
            </a:r>
            <a:r>
              <a:rPr lang="en-US" dirty="0"/>
              <a:t>highly ranked targets by member companies over the next 12-18 months </a:t>
            </a:r>
            <a:r>
              <a:rPr lang="en-US" dirty="0" smtClean="0"/>
              <a:t>(Figure 3). Combining g</a:t>
            </a:r>
            <a:r>
              <a:rPr lang="en-US" dirty="0" smtClean="0">
                <a:solidFill>
                  <a:prstClr val="black"/>
                </a:solidFill>
              </a:rPr>
              <a:t>overnment and foundation grants, non-dilutive funding was the primary </a:t>
            </a:r>
            <a:r>
              <a:rPr lang="en-US" dirty="0">
                <a:solidFill>
                  <a:prstClr val="black"/>
                </a:solidFill>
              </a:rPr>
              <a:t>funding source </a:t>
            </a:r>
            <a:r>
              <a:rPr lang="en-US" dirty="0" smtClean="0">
                <a:solidFill>
                  <a:prstClr val="black"/>
                </a:solidFill>
              </a:rPr>
              <a:t>target </a:t>
            </a:r>
            <a:r>
              <a:rPr lang="en-US" dirty="0">
                <a:solidFill>
                  <a:prstClr val="black"/>
                </a:solidFill>
              </a:rPr>
              <a:t>of the consortium </a:t>
            </a:r>
            <a:r>
              <a:rPr lang="en-US" dirty="0" smtClean="0">
                <a:solidFill>
                  <a:prstClr val="black"/>
                </a:solidFill>
              </a:rPr>
              <a:t>companies and reflected a substantial difference from current funding strategies</a:t>
            </a:r>
            <a:r>
              <a:rPr lang="en-US" dirty="0">
                <a:solidFill>
                  <a:prstClr val="black"/>
                </a:solidFill>
              </a:rPr>
              <a:t>. </a:t>
            </a:r>
            <a:endParaRPr lang="en-CA" dirty="0">
              <a:solidFill>
                <a:prstClr val="black"/>
              </a:solidFill>
            </a:endParaRPr>
          </a:p>
        </p:txBody>
      </p:sp>
      <p:sp>
        <p:nvSpPr>
          <p:cNvPr id="60" name="TextBox 59"/>
          <p:cNvSpPr txBox="1"/>
          <p:nvPr/>
        </p:nvSpPr>
        <p:spPr>
          <a:xfrm>
            <a:off x="8668199" y="13306360"/>
            <a:ext cx="7407211" cy="384721"/>
          </a:xfrm>
          <a:prstGeom prst="rect">
            <a:avLst/>
          </a:prstGeom>
          <a:noFill/>
        </p:spPr>
        <p:txBody>
          <a:bodyPr wrap="square" rtlCol="0">
            <a:spAutoFit/>
          </a:bodyPr>
          <a:lstStyle/>
          <a:p>
            <a:r>
              <a:rPr lang="en-US" sz="1900" b="1" dirty="0" smtClean="0">
                <a:solidFill>
                  <a:schemeClr val="accent2"/>
                </a:solidFill>
              </a:rPr>
              <a:t>Figure 1.  Distribution </a:t>
            </a:r>
            <a:r>
              <a:rPr lang="en-US" sz="1900" b="1" dirty="0">
                <a:solidFill>
                  <a:schemeClr val="accent2"/>
                </a:solidFill>
              </a:rPr>
              <a:t>of Focus of Company </a:t>
            </a:r>
            <a:r>
              <a:rPr lang="en-US" sz="1900" b="1" dirty="0" smtClean="0">
                <a:solidFill>
                  <a:schemeClr val="accent2"/>
                </a:solidFill>
              </a:rPr>
              <a:t>Activities</a:t>
            </a:r>
            <a:endParaRPr lang="en-US" sz="1900" b="1" dirty="0">
              <a:solidFill>
                <a:schemeClr val="accent2"/>
              </a:solidFill>
            </a:endParaRPr>
          </a:p>
        </p:txBody>
      </p:sp>
      <p:sp>
        <p:nvSpPr>
          <p:cNvPr id="49" name="TextBox 48"/>
          <p:cNvSpPr txBox="1"/>
          <p:nvPr/>
        </p:nvSpPr>
        <p:spPr>
          <a:xfrm>
            <a:off x="16910049" y="3787229"/>
            <a:ext cx="7162801" cy="430887"/>
          </a:xfrm>
          <a:prstGeom prst="rect">
            <a:avLst/>
          </a:prstGeom>
          <a:noFill/>
        </p:spPr>
        <p:txBody>
          <a:bodyPr wrap="square" rtlCol="0">
            <a:spAutoFit/>
          </a:bodyPr>
          <a:lstStyle/>
          <a:p>
            <a:r>
              <a:rPr lang="en-US" sz="2200" b="1" dirty="0" smtClean="0">
                <a:solidFill>
                  <a:srgbClr val="0070C0"/>
                </a:solidFill>
              </a:rPr>
              <a:t>Desired </a:t>
            </a:r>
            <a:r>
              <a:rPr lang="en-US" sz="2200" b="1" dirty="0">
                <a:solidFill>
                  <a:srgbClr val="0070C0"/>
                </a:solidFill>
              </a:rPr>
              <a:t>Funding Sources</a:t>
            </a:r>
          </a:p>
        </p:txBody>
      </p:sp>
      <p:sp>
        <p:nvSpPr>
          <p:cNvPr id="57" name="TextBox 56"/>
          <p:cNvSpPr txBox="1"/>
          <p:nvPr/>
        </p:nvSpPr>
        <p:spPr>
          <a:xfrm>
            <a:off x="16833850" y="10972041"/>
            <a:ext cx="7162801" cy="430887"/>
          </a:xfrm>
          <a:prstGeom prst="rect">
            <a:avLst/>
          </a:prstGeom>
          <a:noFill/>
        </p:spPr>
        <p:txBody>
          <a:bodyPr wrap="square" rtlCol="0">
            <a:spAutoFit/>
          </a:bodyPr>
          <a:lstStyle/>
          <a:p>
            <a:r>
              <a:rPr lang="en-US" sz="2200" b="1" dirty="0" smtClean="0">
                <a:solidFill>
                  <a:srgbClr val="0070C0"/>
                </a:solidFill>
              </a:rPr>
              <a:t>Collaboration and Business Partnerships</a:t>
            </a:r>
            <a:endParaRPr lang="en-US" sz="2200" b="1" dirty="0">
              <a:solidFill>
                <a:srgbClr val="0070C0"/>
              </a:solidFill>
            </a:endParaRPr>
          </a:p>
        </p:txBody>
      </p:sp>
      <p:sp>
        <p:nvSpPr>
          <p:cNvPr id="58" name="TextBox 57"/>
          <p:cNvSpPr txBox="1"/>
          <p:nvPr/>
        </p:nvSpPr>
        <p:spPr>
          <a:xfrm>
            <a:off x="16878300" y="10307259"/>
            <a:ext cx="7162800" cy="384721"/>
          </a:xfrm>
          <a:prstGeom prst="rect">
            <a:avLst/>
          </a:prstGeom>
          <a:noFill/>
        </p:spPr>
        <p:txBody>
          <a:bodyPr wrap="square" rtlCol="0">
            <a:spAutoFit/>
          </a:bodyPr>
          <a:lstStyle/>
          <a:p>
            <a:r>
              <a:rPr lang="en-US" sz="1900" b="1" dirty="0" smtClean="0">
                <a:solidFill>
                  <a:schemeClr val="accent2"/>
                </a:solidFill>
              </a:rPr>
              <a:t>Figure 3.  Current and desired funding</a:t>
            </a:r>
            <a:endParaRPr lang="en-US" sz="1900" b="1" dirty="0">
              <a:solidFill>
                <a:schemeClr val="accent2"/>
              </a:solidFill>
            </a:endParaRPr>
          </a:p>
        </p:txBody>
      </p:sp>
      <p:sp>
        <p:nvSpPr>
          <p:cNvPr id="71" name="Rectangle 70"/>
          <p:cNvSpPr/>
          <p:nvPr/>
        </p:nvSpPr>
        <p:spPr>
          <a:xfrm>
            <a:off x="8752297" y="8178880"/>
            <a:ext cx="7126722" cy="1708160"/>
          </a:xfrm>
          <a:prstGeom prst="rect">
            <a:avLst/>
          </a:prstGeom>
        </p:spPr>
        <p:txBody>
          <a:bodyPr wrap="square">
            <a:spAutoFit/>
          </a:bodyPr>
          <a:lstStyle/>
          <a:p>
            <a:pPr algn="just">
              <a:spcAft>
                <a:spcPts val="600"/>
              </a:spcAft>
            </a:pPr>
            <a:r>
              <a:rPr lang="en-US" dirty="0" smtClean="0"/>
              <a:t>The primary mission of these companies is the development of therapeutics (10 [55%]), diagnostics (5 [28%]), support  services (2 [11%], and other (1 [</a:t>
            </a:r>
            <a:r>
              <a:rPr lang="en-US" dirty="0"/>
              <a:t>6%]) (Figure 1</a:t>
            </a:r>
            <a:r>
              <a:rPr lang="en-US" dirty="0" smtClean="0"/>
              <a:t>). .Three companies espouse missions involving more than one category. Therapeutically focused companies represented a majority. </a:t>
            </a:r>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20163" y="10052402"/>
            <a:ext cx="7333043" cy="3323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8790406" y="13935639"/>
            <a:ext cx="7162801" cy="430887"/>
          </a:xfrm>
          <a:prstGeom prst="rect">
            <a:avLst/>
          </a:prstGeom>
          <a:noFill/>
        </p:spPr>
        <p:txBody>
          <a:bodyPr wrap="square" rtlCol="0">
            <a:spAutoFit/>
          </a:bodyPr>
          <a:lstStyle/>
          <a:p>
            <a:r>
              <a:rPr lang="en-US" sz="2200" b="1" dirty="0" smtClean="0">
                <a:solidFill>
                  <a:srgbClr val="0070C0"/>
                </a:solidFill>
              </a:rPr>
              <a:t>Current Funding Sources</a:t>
            </a:r>
            <a:endParaRPr lang="en-US" sz="2200" b="1" dirty="0">
              <a:solidFill>
                <a:srgbClr val="0070C0"/>
              </a:solidFill>
            </a:endParaRPr>
          </a:p>
        </p:txBody>
      </p: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96293" y="17240250"/>
            <a:ext cx="5172413" cy="3414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 name="TextBox 58"/>
          <p:cNvSpPr txBox="1"/>
          <p:nvPr/>
        </p:nvSpPr>
        <p:spPr>
          <a:xfrm>
            <a:off x="8780552" y="14384583"/>
            <a:ext cx="7070213" cy="2677656"/>
          </a:xfrm>
          <a:prstGeom prst="rect">
            <a:avLst/>
          </a:prstGeom>
          <a:noFill/>
        </p:spPr>
        <p:txBody>
          <a:bodyPr wrap="square" rtlCol="0">
            <a:spAutoFit/>
          </a:bodyPr>
          <a:lstStyle/>
          <a:p>
            <a:pPr algn="just"/>
            <a:r>
              <a:rPr lang="en-US" dirty="0" smtClean="0"/>
              <a:t>Angel </a:t>
            </a:r>
            <a:r>
              <a:rPr lang="en-US" dirty="0"/>
              <a:t>investment represented the </a:t>
            </a:r>
            <a:r>
              <a:rPr lang="en-US" dirty="0" smtClean="0"/>
              <a:t>highest ranked current </a:t>
            </a:r>
            <a:r>
              <a:rPr lang="en-US" dirty="0"/>
              <a:t>funding source for consortium companies </a:t>
            </a:r>
            <a:r>
              <a:rPr lang="en-US" dirty="0" smtClean="0"/>
              <a:t>(Figure 2). </a:t>
            </a:r>
            <a:r>
              <a:rPr lang="en-US" dirty="0"/>
              <a:t>P</a:t>
            </a:r>
            <a:r>
              <a:rPr lang="en-US" dirty="0" smtClean="0">
                <a:solidFill>
                  <a:prstClr val="black"/>
                </a:solidFill>
              </a:rPr>
              <a:t>harma partners </a:t>
            </a:r>
            <a:r>
              <a:rPr lang="en-US" dirty="0">
                <a:solidFill>
                  <a:prstClr val="black"/>
                </a:solidFill>
              </a:rPr>
              <a:t>and </a:t>
            </a:r>
            <a:r>
              <a:rPr lang="en-US" dirty="0" smtClean="0">
                <a:solidFill>
                  <a:prstClr val="black"/>
                </a:solidFill>
              </a:rPr>
              <a:t>venture capital firms were other prominent funding sources. Importantly, a significant number of consortium companies reported only one source of funding, with the number of funding sources ranging from zero (n=1) to three (n=4). The data also indicated that non-dilutive funding sources, such as government and foundation granting agencies are not significant sources of funding.</a:t>
            </a:r>
            <a:endParaRPr lang="en-CA" dirty="0">
              <a:solidFill>
                <a:prstClr val="black"/>
              </a:solidFill>
            </a:endParaRPr>
          </a:p>
        </p:txBody>
      </p:sp>
      <p:pic>
        <p:nvPicPr>
          <p:cNvPr id="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998346" y="6400421"/>
            <a:ext cx="6841829" cy="378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TextBox 62"/>
          <p:cNvSpPr txBox="1"/>
          <p:nvPr/>
        </p:nvSpPr>
        <p:spPr>
          <a:xfrm>
            <a:off x="8819140" y="20770927"/>
            <a:ext cx="7162800" cy="384721"/>
          </a:xfrm>
          <a:prstGeom prst="rect">
            <a:avLst/>
          </a:prstGeom>
          <a:noFill/>
        </p:spPr>
        <p:txBody>
          <a:bodyPr wrap="square" rtlCol="0">
            <a:spAutoFit/>
          </a:bodyPr>
          <a:lstStyle/>
          <a:p>
            <a:r>
              <a:rPr lang="en-US" sz="1900" b="1" dirty="0" smtClean="0">
                <a:solidFill>
                  <a:schemeClr val="accent2"/>
                </a:solidFill>
              </a:rPr>
              <a:t>Figure 2.  Distribution of Current funding</a:t>
            </a:r>
            <a:endParaRPr lang="en-US" sz="1900" b="1" dirty="0">
              <a:solidFill>
                <a:schemeClr val="accent2"/>
              </a:solidFill>
            </a:endParaRPr>
          </a:p>
        </p:txBody>
      </p:sp>
      <p:sp>
        <p:nvSpPr>
          <p:cNvPr id="73" name="TextBox 72"/>
          <p:cNvSpPr txBox="1"/>
          <p:nvPr/>
        </p:nvSpPr>
        <p:spPr>
          <a:xfrm>
            <a:off x="24951054" y="3779163"/>
            <a:ext cx="7162801" cy="430887"/>
          </a:xfrm>
          <a:prstGeom prst="rect">
            <a:avLst/>
          </a:prstGeom>
          <a:noFill/>
        </p:spPr>
        <p:txBody>
          <a:bodyPr wrap="square" rtlCol="0">
            <a:spAutoFit/>
          </a:bodyPr>
          <a:lstStyle/>
          <a:p>
            <a:r>
              <a:rPr lang="en-US" sz="2200" b="1" dirty="0" smtClean="0">
                <a:solidFill>
                  <a:srgbClr val="0070C0"/>
                </a:solidFill>
              </a:rPr>
              <a:t>Information and Knowledge</a:t>
            </a:r>
            <a:endParaRPr lang="en-US" sz="2200" b="1" dirty="0">
              <a:solidFill>
                <a:srgbClr val="0070C0"/>
              </a:solidFill>
            </a:endParaRPr>
          </a:p>
        </p:txBody>
      </p:sp>
      <p:sp>
        <p:nvSpPr>
          <p:cNvPr id="75" name="TextBox 74"/>
          <p:cNvSpPr txBox="1"/>
          <p:nvPr/>
        </p:nvSpPr>
        <p:spPr>
          <a:xfrm>
            <a:off x="24951054" y="4207053"/>
            <a:ext cx="7169150" cy="3647152"/>
          </a:xfrm>
          <a:prstGeom prst="rect">
            <a:avLst/>
          </a:prstGeom>
          <a:noFill/>
        </p:spPr>
        <p:txBody>
          <a:bodyPr wrap="square" rtlCol="0">
            <a:spAutoFit/>
          </a:bodyPr>
          <a:lstStyle/>
          <a:p>
            <a:pPr algn="just"/>
            <a:r>
              <a:rPr lang="en-US" dirty="0" smtClean="0"/>
              <a:t>The companies were asked to indicate the type of information most important to the success of their mission and the type of information most difficult </a:t>
            </a:r>
            <a:r>
              <a:rPr lang="en-US" dirty="0"/>
              <a:t>to obtain. Almost half of the member companies ranked scientific journals as the most important type of information for </a:t>
            </a:r>
            <a:r>
              <a:rPr lang="en-US" dirty="0" smtClean="0"/>
              <a:t>their success,  with other categories (competitive intelligence, industry news, regulatory information (separately, for diagnostics, biomarkers and therapeutics) (Figure 4, left panel), and. Considering the challenge of obtaining information in the same categories, a majority </a:t>
            </a:r>
            <a:r>
              <a:rPr lang="en-US" dirty="0"/>
              <a:t>of </a:t>
            </a:r>
            <a:r>
              <a:rPr lang="en-US" dirty="0" smtClean="0"/>
              <a:t>companies </a:t>
            </a:r>
            <a:r>
              <a:rPr lang="en-US" dirty="0"/>
              <a:t>ranked competitive intelligence as the most difficult type of information to </a:t>
            </a:r>
            <a:r>
              <a:rPr lang="en-US" dirty="0" smtClean="0"/>
              <a:t>obtain (Figure 4, right panel).</a:t>
            </a:r>
            <a:endParaRPr lang="en-CA" dirty="0"/>
          </a:p>
          <a:p>
            <a:pPr algn="just"/>
            <a:endParaRPr lang="en-US" dirty="0" smtClean="0"/>
          </a:p>
        </p:txBody>
      </p:sp>
      <p:sp>
        <p:nvSpPr>
          <p:cNvPr id="81" name="TextBox 80"/>
          <p:cNvSpPr txBox="1"/>
          <p:nvPr/>
        </p:nvSpPr>
        <p:spPr>
          <a:xfrm>
            <a:off x="24874854" y="11250216"/>
            <a:ext cx="7162801" cy="430887"/>
          </a:xfrm>
          <a:prstGeom prst="rect">
            <a:avLst/>
          </a:prstGeom>
          <a:noFill/>
        </p:spPr>
        <p:txBody>
          <a:bodyPr wrap="square" rtlCol="0">
            <a:spAutoFit/>
          </a:bodyPr>
          <a:lstStyle/>
          <a:p>
            <a:r>
              <a:rPr lang="en-US" sz="2200" b="1" dirty="0" smtClean="0">
                <a:solidFill>
                  <a:srgbClr val="0070C0"/>
                </a:solidFill>
              </a:rPr>
              <a:t>Additional Challenges, Opportunities, and Future Directions</a:t>
            </a:r>
            <a:endParaRPr lang="en-US" sz="2200" b="1" dirty="0">
              <a:solidFill>
                <a:srgbClr val="0070C0"/>
              </a:solidFill>
            </a:endParaRPr>
          </a:p>
        </p:txBody>
      </p:sp>
      <p:sp>
        <p:nvSpPr>
          <p:cNvPr id="85" name="TextBox 84"/>
          <p:cNvSpPr txBox="1"/>
          <p:nvPr/>
        </p:nvSpPr>
        <p:spPr>
          <a:xfrm>
            <a:off x="24957405" y="11643787"/>
            <a:ext cx="7169150" cy="4924425"/>
          </a:xfrm>
          <a:prstGeom prst="rect">
            <a:avLst/>
          </a:prstGeom>
          <a:noFill/>
        </p:spPr>
        <p:txBody>
          <a:bodyPr wrap="square" rtlCol="0">
            <a:spAutoFit/>
          </a:bodyPr>
          <a:lstStyle/>
          <a:p>
            <a:pPr algn="just">
              <a:spcAft>
                <a:spcPts val="600"/>
              </a:spcAft>
            </a:pPr>
            <a:r>
              <a:rPr lang="en-US" dirty="0" smtClean="0"/>
              <a:t>Member companies were invited to identify additional challenges and to suggest potential solutions for them.  Some frequently mentioned problems and potential solutions, when identified, include the following:</a:t>
            </a:r>
            <a:endParaRPr lang="en-US" dirty="0"/>
          </a:p>
          <a:p>
            <a:pPr marL="342900" indent="-342900" algn="just" eaLnBrk="1" fontAlgn="auto" hangingPunct="1">
              <a:spcAft>
                <a:spcPts val="600"/>
              </a:spcAft>
              <a:buFont typeface="Arial" panose="020B0604020202020204" pitchFamily="34" charset="0"/>
              <a:buChar char="•"/>
            </a:pPr>
            <a:r>
              <a:rPr lang="en-US" b="1" dirty="0" smtClean="0"/>
              <a:t>Problem</a:t>
            </a:r>
            <a:r>
              <a:rPr lang="en-US" dirty="0" smtClean="0"/>
              <a:t>: Access </a:t>
            </a:r>
            <a:r>
              <a:rPr lang="en-US" dirty="0"/>
              <a:t>to pre-vetted </a:t>
            </a:r>
            <a:r>
              <a:rPr lang="en-US" dirty="0" smtClean="0"/>
              <a:t>experts in  </a:t>
            </a:r>
            <a:r>
              <a:rPr lang="en-US" dirty="0"/>
              <a:t>various </a:t>
            </a:r>
            <a:r>
              <a:rPr lang="en-US" dirty="0" smtClean="0"/>
              <a:t>disciplines and subjects, eg, preclinical models, biomarkers, human trial design considerations.  </a:t>
            </a:r>
            <a:r>
              <a:rPr lang="en-US" b="1" dirty="0" smtClean="0"/>
              <a:t>Solution</a:t>
            </a:r>
            <a:r>
              <a:rPr lang="en-US" dirty="0" smtClean="0"/>
              <a:t>: </a:t>
            </a:r>
            <a:r>
              <a:rPr lang="en-US" dirty="0" smtClean="0">
                <a:solidFill>
                  <a:srgbClr val="00B050"/>
                </a:solidFill>
              </a:rPr>
              <a:t>assemble </a:t>
            </a:r>
            <a:r>
              <a:rPr lang="en-US" dirty="0">
                <a:solidFill>
                  <a:srgbClr val="00B050"/>
                </a:solidFill>
              </a:rPr>
              <a:t>a databank of relevant information</a:t>
            </a:r>
          </a:p>
          <a:p>
            <a:pPr marL="342900" indent="-342900" algn="just" eaLnBrk="1" fontAlgn="t" hangingPunct="1">
              <a:spcAft>
                <a:spcPts val="600"/>
              </a:spcAft>
              <a:buFont typeface="Arial" panose="020B0604020202020204" pitchFamily="34" charset="0"/>
              <a:buChar char="•"/>
            </a:pPr>
            <a:r>
              <a:rPr lang="en-US" b="1" dirty="0" smtClean="0"/>
              <a:t>Problem</a:t>
            </a:r>
            <a:r>
              <a:rPr lang="en-US" dirty="0" smtClean="0"/>
              <a:t>: High </a:t>
            </a:r>
            <a:r>
              <a:rPr lang="en-US" dirty="0"/>
              <a:t>price of key resources, eg, competitive </a:t>
            </a:r>
            <a:r>
              <a:rPr lang="en-US" dirty="0" smtClean="0"/>
              <a:t>intelligence, transgenic AD model mice, and reagents.  </a:t>
            </a:r>
            <a:r>
              <a:rPr lang="en-US" b="1" dirty="0" smtClean="0"/>
              <a:t>Solution</a:t>
            </a:r>
            <a:r>
              <a:rPr lang="en-US" dirty="0" smtClean="0"/>
              <a:t>: </a:t>
            </a:r>
            <a:r>
              <a:rPr lang="en-US" dirty="0">
                <a:solidFill>
                  <a:srgbClr val="00B050"/>
                </a:solidFill>
              </a:rPr>
              <a:t>organize a pooled buying model to obtain discounted pricing</a:t>
            </a:r>
          </a:p>
          <a:p>
            <a:pPr marL="342900" indent="-342900" algn="just" eaLnBrk="1" fontAlgn="auto" hangingPunct="1">
              <a:spcAft>
                <a:spcPts val="600"/>
              </a:spcAft>
              <a:buFont typeface="Arial" panose="020B0604020202020204" pitchFamily="34" charset="0"/>
              <a:buChar char="•"/>
            </a:pPr>
            <a:r>
              <a:rPr lang="en-US" b="1" dirty="0" smtClean="0"/>
              <a:t>Problem</a:t>
            </a:r>
            <a:r>
              <a:rPr lang="en-US" dirty="0" smtClean="0"/>
              <a:t>: Identify </a:t>
            </a:r>
            <a:r>
              <a:rPr lang="en-US" dirty="0"/>
              <a:t>most convincing data/assays for successful out-licensing of lead </a:t>
            </a:r>
            <a:r>
              <a:rPr lang="en-US" dirty="0" smtClean="0"/>
              <a:t>compound.  </a:t>
            </a:r>
            <a:r>
              <a:rPr lang="en-US" b="1" dirty="0" smtClean="0"/>
              <a:t>Solution</a:t>
            </a:r>
            <a:r>
              <a:rPr lang="en-US" dirty="0"/>
              <a:t>: </a:t>
            </a:r>
            <a:r>
              <a:rPr lang="en-US" dirty="0">
                <a:solidFill>
                  <a:srgbClr val="00B050"/>
                </a:solidFill>
              </a:rPr>
              <a:t>obtain expert input</a:t>
            </a:r>
          </a:p>
          <a:p>
            <a:pPr marL="342900" indent="-342900" algn="just" eaLnBrk="1" fontAlgn="auto" hangingPunct="1">
              <a:spcAft>
                <a:spcPts val="600"/>
              </a:spcAft>
              <a:buFont typeface="Arial" panose="020B0604020202020204" pitchFamily="34" charset="0"/>
              <a:buChar char="•"/>
            </a:pPr>
            <a:r>
              <a:rPr lang="en-US" b="1" dirty="0" smtClean="0"/>
              <a:t>Problem</a:t>
            </a:r>
            <a:r>
              <a:rPr lang="en-US" dirty="0" smtClean="0"/>
              <a:t>: Validated biomarkers.  </a:t>
            </a:r>
            <a:r>
              <a:rPr lang="en-US" b="1" dirty="0" smtClean="0"/>
              <a:t>Solution</a:t>
            </a:r>
            <a:r>
              <a:rPr lang="en-US" dirty="0" smtClean="0"/>
              <a:t>: </a:t>
            </a:r>
            <a:r>
              <a:rPr lang="en-US" dirty="0" smtClean="0">
                <a:solidFill>
                  <a:srgbClr val="00B050"/>
                </a:solidFill>
              </a:rPr>
              <a:t>participate in precompetitive consortia developing them</a:t>
            </a:r>
            <a:endParaRPr lang="en-US" dirty="0" smtClean="0"/>
          </a:p>
        </p:txBody>
      </p:sp>
      <p:graphicFrame>
        <p:nvGraphicFramePr>
          <p:cNvPr id="87" name="Table 86"/>
          <p:cNvGraphicFramePr>
            <a:graphicFrameLocks noGrp="1"/>
          </p:cNvGraphicFramePr>
          <p:nvPr>
            <p:extLst>
              <p:ext uri="{D42A27DB-BD31-4B8C-83A1-F6EECF244321}">
                <p14:modId xmlns:p14="http://schemas.microsoft.com/office/powerpoint/2010/main" val="313068013"/>
              </p:ext>
            </p:extLst>
          </p:nvPr>
        </p:nvGraphicFramePr>
        <p:xfrm>
          <a:off x="17994697" y="15082584"/>
          <a:ext cx="5129996" cy="3175000"/>
        </p:xfrm>
        <a:graphic>
          <a:graphicData uri="http://schemas.openxmlformats.org/drawingml/2006/table">
            <a:tbl>
              <a:tblPr firstRow="1" bandRow="1">
                <a:tableStyleId>{073A0DAA-6AF3-43AB-8588-CEC1D06C72B9}</a:tableStyleId>
              </a:tblPr>
              <a:tblGrid>
                <a:gridCol w="2913433"/>
                <a:gridCol w="2216563"/>
              </a:tblGrid>
              <a:tr h="370840">
                <a:tc>
                  <a:txBody>
                    <a:bodyPr/>
                    <a:lstStyle/>
                    <a:p>
                      <a:pPr algn="ctr"/>
                      <a:r>
                        <a:rPr lang="en-US" sz="1600" b="1" dirty="0" smtClean="0"/>
                        <a:t>Type of Business /Partnership</a:t>
                      </a:r>
                      <a:endParaRPr lang="en-US" sz="1600" b="1" dirty="0"/>
                    </a:p>
                  </a:txBody>
                  <a:tcPr/>
                </a:tc>
                <a:tc>
                  <a:txBody>
                    <a:bodyPr/>
                    <a:lstStyle/>
                    <a:p>
                      <a:pPr algn="ctr"/>
                      <a:r>
                        <a:rPr lang="en-US" sz="1600" b="1" dirty="0" smtClean="0"/>
                        <a:t>Frequency Sought (%)</a:t>
                      </a:r>
                      <a:endParaRPr lang="en-US" sz="1600" b="1" dirty="0"/>
                    </a:p>
                  </a:txBody>
                  <a:tcPr/>
                </a:tc>
              </a:tr>
              <a:tr h="370840">
                <a:tc>
                  <a:txBody>
                    <a:bodyPr/>
                    <a:lstStyle/>
                    <a:p>
                      <a:r>
                        <a:rPr lang="en-US" sz="1600" dirty="0" smtClean="0"/>
                        <a:t>Pharma Partner</a:t>
                      </a:r>
                      <a:endParaRPr lang="en-US" sz="1600" dirty="0"/>
                    </a:p>
                  </a:txBody>
                  <a:tcPr/>
                </a:tc>
                <a:tc>
                  <a:txBody>
                    <a:bodyPr/>
                    <a:lstStyle/>
                    <a:p>
                      <a:pPr algn="ctr"/>
                      <a:r>
                        <a:rPr lang="en-US" sz="1600" dirty="0" smtClean="0"/>
                        <a:t>29</a:t>
                      </a:r>
                      <a:endParaRPr lang="en-US" sz="1600" dirty="0"/>
                    </a:p>
                  </a:txBody>
                  <a:tcPr/>
                </a:tc>
              </a:tr>
              <a:tr h="370840">
                <a:tc>
                  <a:txBody>
                    <a:bodyPr/>
                    <a:lstStyle/>
                    <a:p>
                      <a:r>
                        <a:rPr lang="en-US" sz="1600" dirty="0" smtClean="0"/>
                        <a:t>Other Biotech</a:t>
                      </a:r>
                      <a:endParaRPr lang="en-US" sz="1600" dirty="0"/>
                    </a:p>
                  </a:txBody>
                  <a:tcPr/>
                </a:tc>
                <a:tc>
                  <a:txBody>
                    <a:bodyPr/>
                    <a:lstStyle/>
                    <a:p>
                      <a:pPr algn="ctr"/>
                      <a:r>
                        <a:rPr lang="en-US" sz="1600" dirty="0" smtClean="0"/>
                        <a:t>21</a:t>
                      </a:r>
                      <a:endParaRPr lang="en-US" sz="1600" dirty="0"/>
                    </a:p>
                  </a:txBody>
                  <a:tcPr/>
                </a:tc>
              </a:tr>
              <a:tr h="370840">
                <a:tc>
                  <a:txBody>
                    <a:bodyPr/>
                    <a:lstStyle/>
                    <a:p>
                      <a:r>
                        <a:rPr lang="en-US" sz="1600" dirty="0" smtClean="0"/>
                        <a:t>Government Grants</a:t>
                      </a:r>
                      <a:endParaRPr lang="en-US" sz="1600" dirty="0"/>
                    </a:p>
                  </a:txBody>
                  <a:tcPr/>
                </a:tc>
                <a:tc>
                  <a:txBody>
                    <a:bodyPr/>
                    <a:lstStyle/>
                    <a:p>
                      <a:pPr algn="ctr"/>
                      <a:r>
                        <a:rPr lang="en-US" sz="1600" dirty="0" smtClean="0"/>
                        <a:t>17</a:t>
                      </a:r>
                      <a:endParaRPr lang="en-US" sz="1600" dirty="0"/>
                    </a:p>
                  </a:txBody>
                  <a:tcPr/>
                </a:tc>
              </a:tr>
              <a:tr h="370840">
                <a:tc>
                  <a:txBody>
                    <a:bodyPr/>
                    <a:lstStyle/>
                    <a:p>
                      <a:r>
                        <a:rPr lang="en-US" sz="1600" dirty="0" smtClean="0"/>
                        <a:t>CRO</a:t>
                      </a:r>
                      <a:endParaRPr lang="en-US" sz="1600" dirty="0"/>
                    </a:p>
                  </a:txBody>
                  <a:tcPr/>
                </a:tc>
                <a:tc>
                  <a:txBody>
                    <a:bodyPr/>
                    <a:lstStyle/>
                    <a:p>
                      <a:pPr algn="ctr"/>
                      <a:r>
                        <a:rPr lang="en-US" sz="1600" dirty="0" smtClean="0"/>
                        <a:t>12</a:t>
                      </a:r>
                      <a:endParaRPr lang="en-US" sz="1600" dirty="0"/>
                    </a:p>
                  </a:txBody>
                  <a:tcPr/>
                </a:tc>
              </a:tr>
              <a:tr h="370840">
                <a:tc>
                  <a:txBody>
                    <a:bodyPr/>
                    <a:lstStyle/>
                    <a:p>
                      <a:r>
                        <a:rPr lang="en-US" sz="1600" dirty="0" smtClean="0"/>
                        <a:t>Foundation</a:t>
                      </a:r>
                      <a:r>
                        <a:rPr lang="en-US" sz="1600" baseline="0" dirty="0" smtClean="0"/>
                        <a:t> Grants</a:t>
                      </a:r>
                      <a:endParaRPr lang="en-US" sz="1600" dirty="0"/>
                    </a:p>
                  </a:txBody>
                  <a:tcPr/>
                </a:tc>
                <a:tc>
                  <a:txBody>
                    <a:bodyPr/>
                    <a:lstStyle/>
                    <a:p>
                      <a:pPr algn="ctr"/>
                      <a:r>
                        <a:rPr lang="en-US" sz="1600" dirty="0" smtClean="0"/>
                        <a:t>9</a:t>
                      </a:r>
                      <a:endParaRPr lang="en-US" sz="1600" dirty="0"/>
                    </a:p>
                  </a:txBody>
                  <a:tcPr/>
                </a:tc>
              </a:tr>
              <a:tr h="370840">
                <a:tc>
                  <a:txBody>
                    <a:bodyPr/>
                    <a:lstStyle/>
                    <a:p>
                      <a:r>
                        <a:rPr lang="en-US" sz="1600" dirty="0" smtClean="0"/>
                        <a:t>Angel</a:t>
                      </a:r>
                      <a:endParaRPr lang="en-US" sz="1600" dirty="0"/>
                    </a:p>
                  </a:txBody>
                  <a:tcPr/>
                </a:tc>
                <a:tc>
                  <a:txBody>
                    <a:bodyPr/>
                    <a:lstStyle/>
                    <a:p>
                      <a:pPr algn="ctr"/>
                      <a:r>
                        <a:rPr lang="en-US" sz="1600" dirty="0" smtClean="0"/>
                        <a:t>7</a:t>
                      </a:r>
                      <a:endParaRPr lang="en-US" sz="1600" dirty="0"/>
                    </a:p>
                  </a:txBody>
                  <a:tcPr/>
                </a:tc>
              </a:tr>
              <a:tr h="370840">
                <a:tc>
                  <a:txBody>
                    <a:bodyPr/>
                    <a:lstStyle/>
                    <a:p>
                      <a:r>
                        <a:rPr lang="en-US" sz="1600" dirty="0" smtClean="0"/>
                        <a:t>VC</a:t>
                      </a:r>
                      <a:endParaRPr lang="en-US" sz="1600" dirty="0"/>
                    </a:p>
                  </a:txBody>
                  <a:tcPr/>
                </a:tc>
                <a:tc>
                  <a:txBody>
                    <a:bodyPr/>
                    <a:lstStyle/>
                    <a:p>
                      <a:pPr algn="ctr"/>
                      <a:r>
                        <a:rPr lang="en-US" sz="1600" dirty="0" smtClean="0"/>
                        <a:t>5</a:t>
                      </a:r>
                      <a:endParaRPr lang="en-US" sz="1600" dirty="0"/>
                    </a:p>
                  </a:txBody>
                  <a:tcPr/>
                </a:tc>
              </a:tr>
            </a:tbl>
          </a:graphicData>
        </a:graphic>
      </p:graphicFrame>
      <p:sp>
        <p:nvSpPr>
          <p:cNvPr id="90" name="TextBox 89"/>
          <p:cNvSpPr txBox="1"/>
          <p:nvPr/>
        </p:nvSpPr>
        <p:spPr>
          <a:xfrm>
            <a:off x="16852900" y="11447027"/>
            <a:ext cx="7169150" cy="3400931"/>
          </a:xfrm>
          <a:prstGeom prst="rect">
            <a:avLst/>
          </a:prstGeom>
          <a:noFill/>
        </p:spPr>
        <p:txBody>
          <a:bodyPr wrap="square" rtlCol="0">
            <a:spAutoFit/>
          </a:bodyPr>
          <a:lstStyle/>
          <a:p>
            <a:pPr algn="just">
              <a:spcAft>
                <a:spcPts val="600"/>
              </a:spcAft>
            </a:pPr>
            <a:r>
              <a:rPr lang="en-US" dirty="0"/>
              <a:t>Only three companies currently participate in precompetitive </a:t>
            </a:r>
            <a:r>
              <a:rPr lang="en-US" dirty="0" smtClean="0"/>
              <a:t>collaborations/consortia other than the ASCCC, </a:t>
            </a:r>
            <a:r>
              <a:rPr lang="en-US" dirty="0"/>
              <a:t>and only four currently collaborate with academic groups. </a:t>
            </a:r>
            <a:r>
              <a:rPr lang="en-US" dirty="0" smtClean="0"/>
              <a:t> Notably</a:t>
            </a:r>
            <a:r>
              <a:rPr lang="en-US" dirty="0"/>
              <a:t>, however, all companies expressed willingness to collaborate with other AASCC member companies, if compatible with </a:t>
            </a:r>
            <a:r>
              <a:rPr lang="en-US" dirty="0" smtClean="0"/>
              <a:t>their mission. </a:t>
            </a:r>
          </a:p>
          <a:p>
            <a:pPr algn="just">
              <a:spcAft>
                <a:spcPts val="600"/>
              </a:spcAft>
            </a:pPr>
            <a:r>
              <a:rPr lang="en-US" dirty="0" smtClean="0"/>
              <a:t>Desired business partnership targets and the frequency with which they are sought by the companies are indicated in Table 2.  Relationships </a:t>
            </a:r>
            <a:r>
              <a:rPr lang="en-US" dirty="0"/>
              <a:t>with </a:t>
            </a:r>
            <a:r>
              <a:rPr lang="en-US" dirty="0" smtClean="0"/>
              <a:t>government </a:t>
            </a:r>
            <a:r>
              <a:rPr lang="en-US" dirty="0"/>
              <a:t>agencies and </a:t>
            </a:r>
            <a:r>
              <a:rPr lang="en-US" dirty="0" smtClean="0"/>
              <a:t>pharma </a:t>
            </a:r>
            <a:r>
              <a:rPr lang="en-US" dirty="0"/>
              <a:t>partners </a:t>
            </a:r>
            <a:r>
              <a:rPr lang="en-US" dirty="0" smtClean="0"/>
              <a:t>are most </a:t>
            </a:r>
            <a:r>
              <a:rPr lang="en-US" dirty="0"/>
              <a:t>sought by </a:t>
            </a:r>
            <a:r>
              <a:rPr lang="en-US" dirty="0" smtClean="0"/>
              <a:t>AASCC </a:t>
            </a:r>
            <a:r>
              <a:rPr lang="en-US" dirty="0"/>
              <a:t>companies, </a:t>
            </a:r>
            <a:r>
              <a:rPr lang="en-US" dirty="0" smtClean="0"/>
              <a:t>while connections with venture </a:t>
            </a:r>
            <a:r>
              <a:rPr lang="en-US" dirty="0"/>
              <a:t>capital </a:t>
            </a:r>
            <a:r>
              <a:rPr lang="en-US" dirty="0" smtClean="0"/>
              <a:t>firms are </a:t>
            </a:r>
            <a:r>
              <a:rPr lang="en-US" dirty="0"/>
              <a:t>least sought. </a:t>
            </a:r>
            <a:endParaRPr lang="en-US" dirty="0" smtClean="0"/>
          </a:p>
        </p:txBody>
      </p:sp>
      <p:pic>
        <p:nvPicPr>
          <p:cNvPr id="6"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776429" y="7523863"/>
            <a:ext cx="4055215" cy="3098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402583" y="7076396"/>
            <a:ext cx="5630434" cy="3307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5" name="TextBox 94"/>
          <p:cNvSpPr txBox="1"/>
          <p:nvPr/>
        </p:nvSpPr>
        <p:spPr>
          <a:xfrm>
            <a:off x="24947314" y="10536286"/>
            <a:ext cx="7162800" cy="384721"/>
          </a:xfrm>
          <a:prstGeom prst="rect">
            <a:avLst/>
          </a:prstGeom>
          <a:noFill/>
        </p:spPr>
        <p:txBody>
          <a:bodyPr wrap="square" rtlCol="0">
            <a:spAutoFit/>
          </a:bodyPr>
          <a:lstStyle/>
          <a:p>
            <a:r>
              <a:rPr lang="en-US" sz="1900" b="1" dirty="0" smtClean="0">
                <a:solidFill>
                  <a:schemeClr val="accent2"/>
                </a:solidFill>
              </a:rPr>
              <a:t>Figure 4.  Most important (L) and most difficult information to obtain (R)</a:t>
            </a:r>
            <a:endParaRPr lang="en-US" sz="1900" b="1" dirty="0">
              <a:solidFill>
                <a:schemeClr val="accent2"/>
              </a:solidFill>
            </a:endParaRPr>
          </a:p>
        </p:txBody>
      </p:sp>
      <p:sp>
        <p:nvSpPr>
          <p:cNvPr id="96" name="TextBox 95"/>
          <p:cNvSpPr txBox="1"/>
          <p:nvPr/>
        </p:nvSpPr>
        <p:spPr>
          <a:xfrm>
            <a:off x="16795146" y="18431345"/>
            <a:ext cx="7162800" cy="384721"/>
          </a:xfrm>
          <a:prstGeom prst="rect">
            <a:avLst/>
          </a:prstGeom>
          <a:noFill/>
        </p:spPr>
        <p:txBody>
          <a:bodyPr wrap="square" rtlCol="0">
            <a:spAutoFit/>
          </a:bodyPr>
          <a:lstStyle/>
          <a:p>
            <a:r>
              <a:rPr lang="en-US" sz="1900" b="1" dirty="0" smtClean="0">
                <a:solidFill>
                  <a:schemeClr val="accent2"/>
                </a:solidFill>
              </a:rPr>
              <a:t>Table 2.  Collaboration and Partnership</a:t>
            </a:r>
            <a:endParaRPr lang="en-US" sz="1900" b="1" dirty="0">
              <a:solidFill>
                <a:schemeClr val="accent2"/>
              </a:solidFill>
            </a:endParaRPr>
          </a:p>
        </p:txBody>
      </p:sp>
      <p:sp>
        <p:nvSpPr>
          <p:cNvPr id="97" name="Text Box 395"/>
          <p:cNvSpPr txBox="1">
            <a:spLocks noChangeArrowheads="1"/>
          </p:cNvSpPr>
          <p:nvPr/>
        </p:nvSpPr>
        <p:spPr bwMode="auto">
          <a:xfrm>
            <a:off x="544786" y="19077758"/>
            <a:ext cx="7493000" cy="4191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5183" tIns="32585" rIns="65183" bIns="32585">
            <a:spAutoFit/>
          </a:bodyPr>
          <a:lstStyle>
            <a:lvl1pPr defTabSz="652463" eaLnBrk="0" hangingPunct="0">
              <a:defRPr sz="2100">
                <a:solidFill>
                  <a:schemeClr val="tx1"/>
                </a:solidFill>
                <a:latin typeface="Arial Narrow" pitchFamily="34" charset="0"/>
              </a:defRPr>
            </a:lvl1pPr>
            <a:lvl2pPr marL="742950" indent="-285750" defTabSz="652463" eaLnBrk="0" hangingPunct="0">
              <a:defRPr sz="2100">
                <a:solidFill>
                  <a:schemeClr val="tx1"/>
                </a:solidFill>
                <a:latin typeface="Arial Narrow" pitchFamily="34" charset="0"/>
              </a:defRPr>
            </a:lvl2pPr>
            <a:lvl3pPr marL="1143000" indent="-228600" defTabSz="652463" eaLnBrk="0" hangingPunct="0">
              <a:defRPr sz="2100">
                <a:solidFill>
                  <a:schemeClr val="tx1"/>
                </a:solidFill>
                <a:latin typeface="Arial Narrow" pitchFamily="34" charset="0"/>
              </a:defRPr>
            </a:lvl3pPr>
            <a:lvl4pPr marL="1600200" indent="-228600" defTabSz="652463" eaLnBrk="0" hangingPunct="0">
              <a:defRPr sz="2100">
                <a:solidFill>
                  <a:schemeClr val="tx1"/>
                </a:solidFill>
                <a:latin typeface="Arial Narrow" pitchFamily="34" charset="0"/>
              </a:defRPr>
            </a:lvl4pPr>
            <a:lvl5pPr marL="2057400" indent="-228600" defTabSz="652463" eaLnBrk="0" hangingPunct="0">
              <a:defRPr sz="2100">
                <a:solidFill>
                  <a:schemeClr val="tx1"/>
                </a:solidFill>
                <a:latin typeface="Arial Narrow" pitchFamily="34" charset="0"/>
              </a:defRPr>
            </a:lvl5pPr>
            <a:lvl6pPr marL="2514600" indent="-228600" defTabSz="652463" eaLnBrk="0" fontAlgn="base" hangingPunct="0">
              <a:spcBef>
                <a:spcPct val="0"/>
              </a:spcBef>
              <a:spcAft>
                <a:spcPct val="0"/>
              </a:spcAft>
              <a:defRPr sz="2100">
                <a:solidFill>
                  <a:schemeClr val="tx1"/>
                </a:solidFill>
                <a:latin typeface="Arial Narrow" pitchFamily="34" charset="0"/>
              </a:defRPr>
            </a:lvl6pPr>
            <a:lvl7pPr marL="2971800" indent="-228600" defTabSz="652463" eaLnBrk="0" fontAlgn="base" hangingPunct="0">
              <a:spcBef>
                <a:spcPct val="0"/>
              </a:spcBef>
              <a:spcAft>
                <a:spcPct val="0"/>
              </a:spcAft>
              <a:defRPr sz="2100">
                <a:solidFill>
                  <a:schemeClr val="tx1"/>
                </a:solidFill>
                <a:latin typeface="Arial Narrow" pitchFamily="34" charset="0"/>
              </a:defRPr>
            </a:lvl7pPr>
            <a:lvl8pPr marL="3429000" indent="-228600" defTabSz="652463" eaLnBrk="0" fontAlgn="base" hangingPunct="0">
              <a:spcBef>
                <a:spcPct val="0"/>
              </a:spcBef>
              <a:spcAft>
                <a:spcPct val="0"/>
              </a:spcAft>
              <a:defRPr sz="2100">
                <a:solidFill>
                  <a:schemeClr val="tx1"/>
                </a:solidFill>
                <a:latin typeface="Arial Narrow" pitchFamily="34" charset="0"/>
              </a:defRPr>
            </a:lvl8pPr>
            <a:lvl9pPr marL="3886200" indent="-228600" defTabSz="652463" eaLnBrk="0" fontAlgn="base" hangingPunct="0">
              <a:spcBef>
                <a:spcPct val="0"/>
              </a:spcBef>
              <a:spcAft>
                <a:spcPct val="0"/>
              </a:spcAft>
              <a:defRPr sz="2100">
                <a:solidFill>
                  <a:schemeClr val="tx1"/>
                </a:solidFill>
                <a:latin typeface="Arial Narrow" pitchFamily="34" charset="0"/>
              </a:defRPr>
            </a:lvl9pPr>
          </a:lstStyle>
          <a:p>
            <a:pPr algn="ctr">
              <a:spcBef>
                <a:spcPct val="50000"/>
              </a:spcBef>
            </a:pPr>
            <a:r>
              <a:rPr lang="en-US" sz="2300" b="1" dirty="0">
                <a:solidFill>
                  <a:srgbClr val="FFFFFF"/>
                </a:solidFill>
              </a:rPr>
              <a:t>Results</a:t>
            </a:r>
          </a:p>
        </p:txBody>
      </p:sp>
      <p:sp>
        <p:nvSpPr>
          <p:cNvPr id="98" name="TextBox 97"/>
          <p:cNvSpPr txBox="1"/>
          <p:nvPr/>
        </p:nvSpPr>
        <p:spPr>
          <a:xfrm>
            <a:off x="704947" y="19512893"/>
            <a:ext cx="7162801" cy="430887"/>
          </a:xfrm>
          <a:prstGeom prst="rect">
            <a:avLst/>
          </a:prstGeom>
          <a:noFill/>
        </p:spPr>
        <p:txBody>
          <a:bodyPr wrap="square" rtlCol="0">
            <a:spAutoFit/>
          </a:bodyPr>
          <a:lstStyle/>
          <a:p>
            <a:r>
              <a:rPr lang="en-US" sz="2200" b="1" dirty="0" smtClean="0">
                <a:solidFill>
                  <a:srgbClr val="0070C0"/>
                </a:solidFill>
              </a:rPr>
              <a:t>Company Profiles</a:t>
            </a:r>
            <a:endParaRPr lang="en-US" sz="2200" b="1" dirty="0">
              <a:solidFill>
                <a:srgbClr val="0070C0"/>
              </a:solidFill>
            </a:endParaRPr>
          </a:p>
        </p:txBody>
      </p:sp>
      <p:sp>
        <p:nvSpPr>
          <p:cNvPr id="101" name="Rectangle 100"/>
          <p:cNvSpPr/>
          <p:nvPr/>
        </p:nvSpPr>
        <p:spPr>
          <a:xfrm>
            <a:off x="685801" y="19963672"/>
            <a:ext cx="7126722" cy="1384995"/>
          </a:xfrm>
          <a:prstGeom prst="rect">
            <a:avLst/>
          </a:prstGeom>
        </p:spPr>
        <p:txBody>
          <a:bodyPr wrap="square">
            <a:spAutoFit/>
          </a:bodyPr>
          <a:lstStyle/>
          <a:p>
            <a:pPr algn="just">
              <a:spcAft>
                <a:spcPts val="600"/>
              </a:spcAft>
            </a:pPr>
            <a:r>
              <a:rPr lang="en-US" dirty="0" smtClean="0"/>
              <a:t>Twenty companies have joined the AASCC to date, including organizations in the diagnostics, therapeutics, and services support sectors.  Fifteen member companies responded to </a:t>
            </a:r>
            <a:r>
              <a:rPr lang="en-US" dirty="0"/>
              <a:t>the survey </a:t>
            </a:r>
            <a:r>
              <a:rPr lang="en-US" dirty="0" smtClean="0"/>
              <a:t>or participated in its evaluation (Table </a:t>
            </a:r>
            <a:r>
              <a:rPr lang="en-US" dirty="0"/>
              <a:t>1).</a:t>
            </a:r>
          </a:p>
        </p:txBody>
      </p:sp>
      <p:sp>
        <p:nvSpPr>
          <p:cNvPr id="103" name="TextBox 102"/>
          <p:cNvSpPr txBox="1"/>
          <p:nvPr/>
        </p:nvSpPr>
        <p:spPr>
          <a:xfrm>
            <a:off x="8780552" y="7714078"/>
            <a:ext cx="7162800" cy="384721"/>
          </a:xfrm>
          <a:prstGeom prst="rect">
            <a:avLst/>
          </a:prstGeom>
          <a:noFill/>
        </p:spPr>
        <p:txBody>
          <a:bodyPr wrap="square" rtlCol="0">
            <a:spAutoFit/>
          </a:bodyPr>
          <a:lstStyle/>
          <a:p>
            <a:r>
              <a:rPr lang="en-US" sz="1900" b="1" dirty="0" smtClean="0">
                <a:solidFill>
                  <a:schemeClr val="accent2"/>
                </a:solidFill>
              </a:rPr>
              <a:t>Table 1.  AASCC companies responding to the survey</a:t>
            </a:r>
            <a:endParaRPr lang="en-US" sz="1900" b="1" dirty="0">
              <a:solidFill>
                <a:schemeClr val="accent2"/>
              </a:solidFill>
            </a:endParaRPr>
          </a:p>
        </p:txBody>
      </p:sp>
      <p:sp>
        <p:nvSpPr>
          <p:cNvPr id="104" name="TextBox 103"/>
          <p:cNvSpPr txBox="1"/>
          <p:nvPr/>
        </p:nvSpPr>
        <p:spPr>
          <a:xfrm>
            <a:off x="16776699" y="18988390"/>
            <a:ext cx="7162801" cy="430887"/>
          </a:xfrm>
          <a:prstGeom prst="rect">
            <a:avLst/>
          </a:prstGeom>
          <a:noFill/>
        </p:spPr>
        <p:txBody>
          <a:bodyPr wrap="square" rtlCol="0">
            <a:spAutoFit/>
          </a:bodyPr>
          <a:lstStyle/>
          <a:p>
            <a:r>
              <a:rPr lang="en-US" sz="2200" b="1" dirty="0">
                <a:solidFill>
                  <a:srgbClr val="0070C0"/>
                </a:solidFill>
              </a:rPr>
              <a:t>Visibility and Recognition</a:t>
            </a:r>
          </a:p>
        </p:txBody>
      </p:sp>
      <p:sp>
        <p:nvSpPr>
          <p:cNvPr id="105" name="TextBox 104"/>
          <p:cNvSpPr txBox="1"/>
          <p:nvPr/>
        </p:nvSpPr>
        <p:spPr>
          <a:xfrm>
            <a:off x="16840200" y="19318015"/>
            <a:ext cx="7169150" cy="2677656"/>
          </a:xfrm>
          <a:prstGeom prst="rect">
            <a:avLst/>
          </a:prstGeom>
          <a:noFill/>
        </p:spPr>
        <p:txBody>
          <a:bodyPr wrap="square" rtlCol="0">
            <a:spAutoFit/>
          </a:bodyPr>
          <a:lstStyle/>
          <a:p>
            <a:pPr algn="just"/>
            <a:r>
              <a:rPr lang="en-US" dirty="0" smtClean="0"/>
              <a:t>Companies were queried about the importance of visibility and recognition to their development and the vehicles they used to achieve these goals.  The companies were very productive with regard to publishing in the scientific literature, with a mean of approximately 2.5 publications per year </a:t>
            </a:r>
            <a:r>
              <a:rPr lang="en-US" dirty="0"/>
              <a:t>per company. </a:t>
            </a:r>
            <a:r>
              <a:rPr lang="en-US" dirty="0" smtClean="0"/>
              <a:t>Conferences </a:t>
            </a:r>
            <a:r>
              <a:rPr lang="en-US" dirty="0"/>
              <a:t>and press </a:t>
            </a:r>
            <a:r>
              <a:rPr lang="en-US" dirty="0" smtClean="0"/>
              <a:t>releases </a:t>
            </a:r>
            <a:r>
              <a:rPr lang="en-US" dirty="0"/>
              <a:t>were found to be more commonly utilized than public relations firms.</a:t>
            </a:r>
            <a:r>
              <a:rPr lang="en-US" dirty="0">
                <a:solidFill>
                  <a:prstClr val="black"/>
                </a:solidFill>
              </a:rPr>
              <a:t> </a:t>
            </a:r>
            <a:endParaRPr lang="en-CA" dirty="0">
              <a:solidFill>
                <a:prstClr val="black"/>
              </a:solidFill>
            </a:endParaRPr>
          </a:p>
          <a:p>
            <a:pPr algn="just"/>
            <a:endParaRPr lang="en-US" dirty="0" smtClean="0"/>
          </a:p>
          <a:p>
            <a:pPr algn="just"/>
            <a:endParaRPr lang="en-US" dirty="0" smtClean="0"/>
          </a:p>
        </p:txBody>
      </p:sp>
      <p:pic>
        <p:nvPicPr>
          <p:cNvPr id="79" name="Picture 78" descr="acelot_logo.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3708270" y="5238714"/>
            <a:ext cx="2268343" cy="1530690"/>
          </a:xfrm>
          <a:prstGeom prst="rect">
            <a:avLst/>
          </a:prstGeom>
        </p:spPr>
      </p:pic>
      <p:pic>
        <p:nvPicPr>
          <p:cNvPr id="80" name="Picture 79" descr="ACCERA_logo_4C.tif"/>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258488" y="4026980"/>
            <a:ext cx="2010831" cy="328049"/>
          </a:xfrm>
          <a:prstGeom prst="rect">
            <a:avLst/>
          </a:prstGeom>
        </p:spPr>
      </p:pic>
      <p:pic>
        <p:nvPicPr>
          <p:cNvPr id="82" name="Picture 81" descr="amylyx_new_hires2.jp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579225" y="3848423"/>
            <a:ext cx="1832639" cy="506605"/>
          </a:xfrm>
          <a:prstGeom prst="rect">
            <a:avLst/>
          </a:prstGeom>
        </p:spPr>
      </p:pic>
      <p:pic>
        <p:nvPicPr>
          <p:cNvPr id="83" name="Picture 82" descr="DiamiR-logo.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289224" y="6276625"/>
            <a:ext cx="1062676" cy="729367"/>
          </a:xfrm>
          <a:prstGeom prst="rect">
            <a:avLst/>
          </a:prstGeom>
        </p:spPr>
      </p:pic>
      <p:pic>
        <p:nvPicPr>
          <p:cNvPr id="86" name="Picture 85" descr="IVS Logo-2013 - Full Colour.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470571" y="4668325"/>
            <a:ext cx="2508074" cy="662933"/>
          </a:xfrm>
          <a:prstGeom prst="rect">
            <a:avLst/>
          </a:prstGeom>
        </p:spPr>
      </p:pic>
      <p:pic>
        <p:nvPicPr>
          <p:cNvPr id="88" name="Picture 87" descr="Logotipo Araclon_HR.jp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518500" y="5700883"/>
            <a:ext cx="1629817" cy="559147"/>
          </a:xfrm>
          <a:prstGeom prst="rect">
            <a:avLst/>
          </a:prstGeom>
        </p:spPr>
      </p:pic>
      <p:pic>
        <p:nvPicPr>
          <p:cNvPr id="89" name="Picture 88" descr="mlogo2009.pdf"/>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2757837" y="4671911"/>
            <a:ext cx="2468723" cy="513456"/>
          </a:xfrm>
          <a:prstGeom prst="rect">
            <a:avLst/>
          </a:prstGeom>
        </p:spPr>
      </p:pic>
      <p:pic>
        <p:nvPicPr>
          <p:cNvPr id="91" name="Picture 90" descr="NanosomixLogoForWord.jpg"/>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3814731" y="6960294"/>
            <a:ext cx="1370152" cy="643241"/>
          </a:xfrm>
          <a:prstGeom prst="rect">
            <a:avLst/>
          </a:prstGeom>
        </p:spPr>
      </p:pic>
      <p:pic>
        <p:nvPicPr>
          <p:cNvPr id="92" name="Picture 91" descr="NeuroQuest_Logo.pdf"/>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1319146" y="3848423"/>
            <a:ext cx="2400539" cy="1481814"/>
          </a:xfrm>
          <a:prstGeom prst="rect">
            <a:avLst/>
          </a:prstGeom>
        </p:spPr>
      </p:pic>
      <p:pic>
        <p:nvPicPr>
          <p:cNvPr id="93" name="Picture 92" descr="np.gif"/>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9395237" y="5498034"/>
            <a:ext cx="1923909" cy="615773"/>
          </a:xfrm>
          <a:prstGeom prst="rect">
            <a:avLst/>
          </a:prstGeom>
        </p:spPr>
      </p:pic>
      <p:pic>
        <p:nvPicPr>
          <p:cNvPr id="94" name="Picture 93" descr="npharmakon-no-bg.png"/>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2757837" y="5348608"/>
            <a:ext cx="1595222" cy="263307"/>
          </a:xfrm>
          <a:prstGeom prst="rect">
            <a:avLst/>
          </a:prstGeom>
        </p:spPr>
      </p:pic>
      <p:pic>
        <p:nvPicPr>
          <p:cNvPr id="99" name="Picture 98" descr="Telocyte logo for Alzheimer's Association.jpg"/>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1518500" y="6725823"/>
            <a:ext cx="2296231" cy="687716"/>
          </a:xfrm>
          <a:prstGeom prst="rect">
            <a:avLst/>
          </a:prstGeom>
        </p:spPr>
      </p:pic>
      <p:pic>
        <p:nvPicPr>
          <p:cNvPr id="100" name="Picture 99" descr="advax_logo_websafe.pdf"/>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0559791" y="6738570"/>
            <a:ext cx="709528" cy="1115635"/>
          </a:xfrm>
          <a:prstGeom prst="rect">
            <a:avLst/>
          </a:prstGeom>
        </p:spPr>
      </p:pic>
      <p:pic>
        <p:nvPicPr>
          <p:cNvPr id="112" name="Picture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2592132" y="6353611"/>
            <a:ext cx="1866000" cy="4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329184" tIns="329184" rIns="329184" bIns="329184" numCol="1" anchor="t" anchorCtr="0" compatLnSpc="1">
        <a:prstTxWarp prst="textNoShape">
          <a:avLst/>
        </a:prstTxWarp>
        <a:spAutoFit/>
      </a:bodyPr>
      <a:lstStyle>
        <a:defPPr marL="0" marR="0" indent="0" algn="l" defTabSz="3135313"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329184" tIns="329184" rIns="329184" bIns="329184" numCol="1" anchor="t" anchorCtr="0" compatLnSpc="1">
        <a:prstTxWarp prst="textNoShape">
          <a:avLst/>
        </a:prstTxWarp>
        <a:spAutoFit/>
      </a:bodyPr>
      <a:lstStyle>
        <a:defPPr marL="0" marR="0" indent="0" algn="l" defTabSz="3135313"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329184" tIns="329184" rIns="329184" bIns="329184" numCol="1" anchor="t" anchorCtr="0" compatLnSpc="1">
        <a:prstTxWarp prst="textNoShape">
          <a:avLst/>
        </a:prstTxWarp>
        <a:spAutoFit/>
      </a:bodyPr>
      <a:lstStyle>
        <a:defPPr marL="0" marR="0" indent="0" algn="l" defTabSz="3135313"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329184" tIns="329184" rIns="329184" bIns="329184" numCol="1" anchor="t" anchorCtr="0" compatLnSpc="1">
        <a:prstTxWarp prst="textNoShape">
          <a:avLst/>
        </a:prstTxWarp>
        <a:spAutoFit/>
      </a:bodyPr>
      <a:lstStyle>
        <a:defPPr marL="0" marR="0" indent="0" algn="l" defTabSz="3135313"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329184" tIns="329184" rIns="329184" bIns="329184" numCol="1" anchor="t" anchorCtr="0" compatLnSpc="1">
        <a:prstTxWarp prst="textNoShape">
          <a:avLst/>
        </a:prstTxWarp>
        <a:spAutoFit/>
      </a:bodyPr>
      <a:lstStyle>
        <a:defPPr marL="0" marR="0" indent="0" algn="l" defTabSz="3135313"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329184" tIns="329184" rIns="329184" bIns="329184" numCol="1" anchor="t" anchorCtr="0" compatLnSpc="1">
        <a:prstTxWarp prst="textNoShape">
          <a:avLst/>
        </a:prstTxWarp>
        <a:spAutoFit/>
      </a:bodyPr>
      <a:lstStyle>
        <a:defPPr marL="0" marR="0" indent="0" algn="l" defTabSz="3135313"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1871101</TotalTime>
  <Words>1301</Words>
  <Application>Microsoft Office PowerPoint</Application>
  <PresentationFormat>Custom</PresentationFormat>
  <Paragraphs>61</Paragraphs>
  <Slides>1</Slides>
  <Notes>1</Notes>
  <HiddenSlides>0</HiddenSlides>
  <MMClips>0</MMClips>
  <ScaleCrop>false</ScaleCrop>
  <HeadingPairs>
    <vt:vector size="4" baseType="variant">
      <vt:variant>
        <vt:lpstr>Theme</vt:lpstr>
      </vt:variant>
      <vt:variant>
        <vt:i4>3</vt:i4>
      </vt:variant>
      <vt:variant>
        <vt:lpstr>Slide Titles</vt:lpstr>
      </vt:variant>
      <vt:variant>
        <vt:i4>1</vt:i4>
      </vt:variant>
    </vt:vector>
  </HeadingPairs>
  <TitlesOfParts>
    <vt:vector size="4" baseType="lpstr">
      <vt:lpstr>Custom Design</vt:lpstr>
      <vt:lpstr>1_Custom Design</vt:lpstr>
      <vt:lpstr>2_Custom Design</vt:lpstr>
      <vt:lpstr>PowerPoint Presentation</vt:lpstr>
    </vt:vector>
  </TitlesOfParts>
  <Company>www.PosterPresentations.com</Company>
  <LinksUpToDate>false</LinksUpToDate>
  <SharedDoc>false</SharedDoc>
  <HyperlinkBase>http://www.posterpresentations.com</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72x48 Poster Template</dc:title>
  <dc:subject>Free PowerPoint poster templates</dc:subject>
  <dc:creator>R Margolin</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James Hendrix</cp:lastModifiedBy>
  <cp:revision>738</cp:revision>
  <cp:lastPrinted>2012-01-04T15:21:33Z</cp:lastPrinted>
  <dcterms:created xsi:type="dcterms:W3CDTF">2005-05-18T01:24:28Z</dcterms:created>
  <dcterms:modified xsi:type="dcterms:W3CDTF">2015-07-28T18:53:34Z</dcterms:modified>
  <cp:category>Powerpoint poster templates</cp:category>
</cp:coreProperties>
</file>