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93" r:id="rId3"/>
    <p:sldId id="256" r:id="rId4"/>
    <p:sldId id="257" r:id="rId5"/>
    <p:sldId id="259" r:id="rId6"/>
    <p:sldId id="295" r:id="rId7"/>
    <p:sldId id="261" r:id="rId8"/>
    <p:sldId id="264" r:id="rId9"/>
    <p:sldId id="265" r:id="rId10"/>
    <p:sldId id="267" r:id="rId11"/>
    <p:sldId id="296" r:id="rId12"/>
    <p:sldId id="270" r:id="rId13"/>
    <p:sldId id="297" r:id="rId14"/>
    <p:sldId id="274" r:id="rId15"/>
    <p:sldId id="301" r:id="rId16"/>
    <p:sldId id="300" r:id="rId17"/>
    <p:sldId id="30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nnis" initials="D"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02" y="-2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Mission</c:v>
                </c:pt>
              </c:strCache>
            </c:strRef>
          </c:tx>
          <c:invertIfNegative val="0"/>
          <c:cat>
            <c:strRef>
              <c:f>Sheet1!$A$2:$A$5</c:f>
              <c:strCache>
                <c:ptCount val="4"/>
                <c:pt idx="0">
                  <c:v>Therapeutics</c:v>
                </c:pt>
                <c:pt idx="1">
                  <c:v>Diagnostics</c:v>
                </c:pt>
                <c:pt idx="2">
                  <c:v>Support</c:v>
                </c:pt>
                <c:pt idx="3">
                  <c:v>Other</c:v>
                </c:pt>
              </c:strCache>
            </c:strRef>
          </c:cat>
          <c:val>
            <c:numRef>
              <c:f>Sheet1!$B$2:$B$5</c:f>
              <c:numCache>
                <c:formatCode>General</c:formatCode>
                <c:ptCount val="4"/>
                <c:pt idx="0">
                  <c:v>10</c:v>
                </c:pt>
                <c:pt idx="1">
                  <c:v>5</c:v>
                </c:pt>
                <c:pt idx="2">
                  <c:v>2</c:v>
                </c:pt>
                <c:pt idx="3">
                  <c:v>1</c:v>
                </c:pt>
              </c:numCache>
            </c:numRef>
          </c:val>
        </c:ser>
        <c:dLbls>
          <c:showLegendKey val="0"/>
          <c:showVal val="0"/>
          <c:showCatName val="0"/>
          <c:showSerName val="0"/>
          <c:showPercent val="0"/>
          <c:showBubbleSize val="0"/>
        </c:dLbls>
        <c:gapWidth val="150"/>
        <c:axId val="304916352"/>
        <c:axId val="304917888"/>
      </c:barChart>
      <c:catAx>
        <c:axId val="304916352"/>
        <c:scaling>
          <c:orientation val="minMax"/>
        </c:scaling>
        <c:delete val="0"/>
        <c:axPos val="b"/>
        <c:numFmt formatCode="General" sourceLinked="0"/>
        <c:majorTickMark val="out"/>
        <c:minorTickMark val="none"/>
        <c:tickLblPos val="nextTo"/>
        <c:crossAx val="304917888"/>
        <c:crosses val="autoZero"/>
        <c:auto val="1"/>
        <c:lblAlgn val="ctr"/>
        <c:lblOffset val="100"/>
        <c:noMultiLvlLbl val="0"/>
      </c:catAx>
      <c:valAx>
        <c:axId val="304917888"/>
        <c:scaling>
          <c:orientation val="minMax"/>
        </c:scaling>
        <c:delete val="0"/>
        <c:axPos val="l"/>
        <c:majorGridlines/>
        <c:numFmt formatCode="General" sourceLinked="1"/>
        <c:majorTickMark val="out"/>
        <c:minorTickMark val="none"/>
        <c:tickLblPos val="nextTo"/>
        <c:crossAx val="3049163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Yes</c:v>
                </c:pt>
              </c:strCache>
            </c:strRef>
          </c:tx>
          <c:invertIfNegative val="0"/>
          <c:cat>
            <c:strRef>
              <c:f>Sheet1!$A$2:$A$4</c:f>
              <c:strCache>
                <c:ptCount val="3"/>
                <c:pt idx="0">
                  <c:v>Products</c:v>
                </c:pt>
                <c:pt idx="1">
                  <c:v>Services</c:v>
                </c:pt>
                <c:pt idx="2">
                  <c:v>Consultants</c:v>
                </c:pt>
              </c:strCache>
            </c:strRef>
          </c:cat>
          <c:val>
            <c:numRef>
              <c:f>Sheet1!$B$2:$B$4</c:f>
              <c:numCache>
                <c:formatCode>General</c:formatCode>
                <c:ptCount val="3"/>
                <c:pt idx="0">
                  <c:v>13</c:v>
                </c:pt>
                <c:pt idx="1">
                  <c:v>15</c:v>
                </c:pt>
                <c:pt idx="2">
                  <c:v>13</c:v>
                </c:pt>
              </c:numCache>
            </c:numRef>
          </c:val>
        </c:ser>
        <c:ser>
          <c:idx val="1"/>
          <c:order val="1"/>
          <c:tx>
            <c:strRef>
              <c:f>Sheet1!$C$1</c:f>
              <c:strCache>
                <c:ptCount val="1"/>
                <c:pt idx="0">
                  <c:v>No</c:v>
                </c:pt>
              </c:strCache>
            </c:strRef>
          </c:tx>
          <c:invertIfNegative val="0"/>
          <c:cat>
            <c:strRef>
              <c:f>Sheet1!$A$2:$A$4</c:f>
              <c:strCache>
                <c:ptCount val="3"/>
                <c:pt idx="0">
                  <c:v>Products</c:v>
                </c:pt>
                <c:pt idx="1">
                  <c:v>Services</c:v>
                </c:pt>
                <c:pt idx="2">
                  <c:v>Consultants</c:v>
                </c:pt>
              </c:strCache>
            </c:strRef>
          </c:cat>
          <c:val>
            <c:numRef>
              <c:f>Sheet1!$C$2:$C$4</c:f>
              <c:numCache>
                <c:formatCode>General</c:formatCode>
                <c:ptCount val="3"/>
                <c:pt idx="0">
                  <c:v>3</c:v>
                </c:pt>
                <c:pt idx="1">
                  <c:v>0</c:v>
                </c:pt>
                <c:pt idx="2">
                  <c:v>1</c:v>
                </c:pt>
              </c:numCache>
            </c:numRef>
          </c:val>
        </c:ser>
        <c:dLbls>
          <c:showLegendKey val="0"/>
          <c:showVal val="0"/>
          <c:showCatName val="0"/>
          <c:showSerName val="0"/>
          <c:showPercent val="0"/>
          <c:showBubbleSize val="0"/>
        </c:dLbls>
        <c:gapWidth val="150"/>
        <c:axId val="175132672"/>
        <c:axId val="175134208"/>
      </c:barChart>
      <c:catAx>
        <c:axId val="175132672"/>
        <c:scaling>
          <c:orientation val="minMax"/>
        </c:scaling>
        <c:delete val="0"/>
        <c:axPos val="b"/>
        <c:numFmt formatCode="General" sourceLinked="0"/>
        <c:majorTickMark val="none"/>
        <c:minorTickMark val="none"/>
        <c:tickLblPos val="nextTo"/>
        <c:crossAx val="175134208"/>
        <c:crosses val="autoZero"/>
        <c:auto val="1"/>
        <c:lblAlgn val="ctr"/>
        <c:lblOffset val="100"/>
        <c:noMultiLvlLbl val="0"/>
      </c:catAx>
      <c:valAx>
        <c:axId val="175134208"/>
        <c:scaling>
          <c:orientation val="minMax"/>
        </c:scaling>
        <c:delete val="0"/>
        <c:axPos val="l"/>
        <c:numFmt formatCode="General" sourceLinked="1"/>
        <c:majorTickMark val="out"/>
        <c:minorTickMark val="none"/>
        <c:tickLblPos val="nextTo"/>
        <c:crossAx val="17513267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CA"/>
              <a:t>Mission</a:t>
            </a:r>
          </a:p>
        </c:rich>
      </c:tx>
      <c:layout/>
      <c:overlay val="0"/>
    </c:title>
    <c:autoTitleDeleted val="0"/>
    <c:plotArea>
      <c:layout/>
      <c:pieChart>
        <c:varyColors val="1"/>
        <c:ser>
          <c:idx val="0"/>
          <c:order val="0"/>
          <c:dLbls>
            <c:dLbl>
              <c:idx val="1"/>
              <c:layout/>
              <c:tx>
                <c:rich>
                  <a:bodyPr/>
                  <a:lstStyle/>
                  <a:p>
                    <a:r>
                      <a:rPr lang="en-US" smtClean="0"/>
                      <a:t>Diagnostics</a:t>
                    </a:r>
                    <a:r>
                      <a:rPr lang="en-US" dirty="0"/>
                      <a:t>
28%</a:t>
                    </a:r>
                  </a:p>
                </c:rich>
              </c:tx>
              <c:showLegendKey val="0"/>
              <c:showVal val="0"/>
              <c:showCatName val="1"/>
              <c:showSerName val="0"/>
              <c:showPercent val="1"/>
              <c:showBubbleSize val="0"/>
            </c:dLbl>
            <c:spPr>
              <a:noFill/>
              <a:ln>
                <a:noFill/>
              </a:ln>
              <a:effectLst/>
            </c:spPr>
            <c:txPr>
              <a:bodyPr/>
              <a:lstStyle/>
              <a:p>
                <a:pPr>
                  <a:defRPr sz="1400" b="1"/>
                </a:pPr>
                <a:endParaRPr lang="en-US"/>
              </a:p>
            </c:tx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'Chi squares'!$F$3:$F$6</c:f>
              <c:strCache>
                <c:ptCount val="4"/>
                <c:pt idx="0">
                  <c:v>Therapeutics</c:v>
                </c:pt>
                <c:pt idx="1">
                  <c:v>Diagnotics</c:v>
                </c:pt>
                <c:pt idx="2">
                  <c:v>Support</c:v>
                </c:pt>
                <c:pt idx="3">
                  <c:v>Other</c:v>
                </c:pt>
              </c:strCache>
            </c:strRef>
          </c:cat>
          <c:val>
            <c:numRef>
              <c:f>'Chi squares'!$G$3:$G$6</c:f>
              <c:numCache>
                <c:formatCode>General</c:formatCode>
                <c:ptCount val="4"/>
                <c:pt idx="0">
                  <c:v>55.555555555555557</c:v>
                </c:pt>
                <c:pt idx="1">
                  <c:v>27.777777777777779</c:v>
                </c:pt>
                <c:pt idx="2">
                  <c:v>11.111111111111111</c:v>
                </c:pt>
                <c:pt idx="3">
                  <c:v>5.5555555555555438</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Current Funding</c:v>
          </c:tx>
          <c:invertIfNegative val="0"/>
          <c:cat>
            <c:strRef>
              <c:f>Sheet2!$M$42:$M$46</c:f>
              <c:strCache>
                <c:ptCount val="5"/>
                <c:pt idx="0">
                  <c:v>Gov. Grants</c:v>
                </c:pt>
                <c:pt idx="1">
                  <c:v>Found. Grants</c:v>
                </c:pt>
                <c:pt idx="2">
                  <c:v>Angel</c:v>
                </c:pt>
                <c:pt idx="3">
                  <c:v>VC</c:v>
                </c:pt>
                <c:pt idx="4">
                  <c:v>Pharma Partner</c:v>
                </c:pt>
              </c:strCache>
            </c:strRef>
          </c:cat>
          <c:val>
            <c:numRef>
              <c:f>Sheet2!$N$42:$N$46</c:f>
              <c:numCache>
                <c:formatCode>General</c:formatCode>
                <c:ptCount val="5"/>
                <c:pt idx="0">
                  <c:v>0.73333333333333295</c:v>
                </c:pt>
                <c:pt idx="1">
                  <c:v>1.0666666666666671</c:v>
                </c:pt>
                <c:pt idx="2">
                  <c:v>1.9333333333333329</c:v>
                </c:pt>
                <c:pt idx="3">
                  <c:v>1.466666666666667</c:v>
                </c:pt>
                <c:pt idx="4">
                  <c:v>1.533333333333333</c:v>
                </c:pt>
              </c:numCache>
            </c:numRef>
          </c:val>
        </c:ser>
        <c:ser>
          <c:idx val="1"/>
          <c:order val="1"/>
          <c:tx>
            <c:v>12-18 mo. Strategy</c:v>
          </c:tx>
          <c:invertIfNegative val="0"/>
          <c:cat>
            <c:strRef>
              <c:f>Sheet2!$M$42:$M$46</c:f>
              <c:strCache>
                <c:ptCount val="5"/>
                <c:pt idx="0">
                  <c:v>Gov. Grants</c:v>
                </c:pt>
                <c:pt idx="1">
                  <c:v>Found. Grants</c:v>
                </c:pt>
                <c:pt idx="2">
                  <c:v>Angel</c:v>
                </c:pt>
                <c:pt idx="3">
                  <c:v>VC</c:v>
                </c:pt>
                <c:pt idx="4">
                  <c:v>Pharma Partner</c:v>
                </c:pt>
              </c:strCache>
            </c:strRef>
          </c:cat>
          <c:val>
            <c:numRef>
              <c:f>Sheet2!$O$42:$O$46</c:f>
              <c:numCache>
                <c:formatCode>General</c:formatCode>
                <c:ptCount val="5"/>
                <c:pt idx="0">
                  <c:v>3.333333333333333</c:v>
                </c:pt>
                <c:pt idx="1">
                  <c:v>2.4</c:v>
                </c:pt>
                <c:pt idx="2">
                  <c:v>2.0666666666666669</c:v>
                </c:pt>
                <c:pt idx="3">
                  <c:v>1.6</c:v>
                </c:pt>
                <c:pt idx="4">
                  <c:v>2.8666666666666671</c:v>
                </c:pt>
              </c:numCache>
            </c:numRef>
          </c:val>
        </c:ser>
        <c:dLbls>
          <c:showLegendKey val="0"/>
          <c:showVal val="0"/>
          <c:showCatName val="0"/>
          <c:showSerName val="0"/>
          <c:showPercent val="0"/>
          <c:showBubbleSize val="0"/>
        </c:dLbls>
        <c:gapWidth val="150"/>
        <c:axId val="81101184"/>
        <c:axId val="81102720"/>
      </c:barChart>
      <c:catAx>
        <c:axId val="81101184"/>
        <c:scaling>
          <c:orientation val="minMax"/>
        </c:scaling>
        <c:delete val="0"/>
        <c:axPos val="b"/>
        <c:numFmt formatCode="General" sourceLinked="0"/>
        <c:majorTickMark val="none"/>
        <c:minorTickMark val="none"/>
        <c:tickLblPos val="nextTo"/>
        <c:txPr>
          <a:bodyPr/>
          <a:lstStyle/>
          <a:p>
            <a:pPr>
              <a:defRPr sz="1400" b="1"/>
            </a:pPr>
            <a:endParaRPr lang="en-US"/>
          </a:p>
        </c:txPr>
        <c:crossAx val="81102720"/>
        <c:crosses val="autoZero"/>
        <c:auto val="1"/>
        <c:lblAlgn val="ctr"/>
        <c:lblOffset val="100"/>
        <c:noMultiLvlLbl val="0"/>
      </c:catAx>
      <c:valAx>
        <c:axId val="81102720"/>
        <c:scaling>
          <c:orientation val="minMax"/>
        </c:scaling>
        <c:delete val="0"/>
        <c:axPos val="l"/>
        <c:title>
          <c:tx>
            <c:rich>
              <a:bodyPr rot="-5400000" vert="horz"/>
              <a:lstStyle/>
              <a:p>
                <a:pPr>
                  <a:defRPr sz="1600"/>
                </a:pPr>
                <a:r>
                  <a:rPr lang="en-CA" sz="1600" dirty="0"/>
                  <a:t>Rank</a:t>
                </a:r>
                <a:r>
                  <a:rPr lang="en-CA" sz="1600" baseline="0" dirty="0"/>
                  <a:t> Sum/ # of Companies</a:t>
                </a:r>
                <a:endParaRPr lang="en-CA" sz="1600" dirty="0"/>
              </a:p>
            </c:rich>
          </c:tx>
          <c:layout/>
          <c:overlay val="0"/>
        </c:title>
        <c:numFmt formatCode="General" sourceLinked="1"/>
        <c:majorTickMark val="out"/>
        <c:minorTickMark val="none"/>
        <c:tickLblPos val="nextTo"/>
        <c:txPr>
          <a:bodyPr/>
          <a:lstStyle/>
          <a:p>
            <a:pPr>
              <a:defRPr sz="1400" b="1"/>
            </a:pPr>
            <a:endParaRPr lang="en-US"/>
          </a:p>
        </c:txPr>
        <c:crossAx val="81101184"/>
        <c:crosses val="autoZero"/>
        <c:crossBetween val="between"/>
      </c:valAx>
    </c:plotArea>
    <c:legend>
      <c:legendPos val="r"/>
      <c:layout/>
      <c:overlay val="0"/>
      <c:txPr>
        <a:bodyPr/>
        <a:lstStyle/>
        <a:p>
          <a:pPr>
            <a:defRPr sz="1200" b="1"/>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Funding Challenges</c:v>
                </c:pt>
              </c:strCache>
            </c:strRef>
          </c:tx>
          <c:invertIfNegative val="0"/>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3</c:v>
                </c:pt>
                <c:pt idx="1">
                  <c:v>3</c:v>
                </c:pt>
                <c:pt idx="2">
                  <c:v>4</c:v>
                </c:pt>
                <c:pt idx="3">
                  <c:v>4</c:v>
                </c:pt>
              </c:numCache>
            </c:numRef>
          </c:val>
        </c:ser>
        <c:dLbls>
          <c:showLegendKey val="0"/>
          <c:showVal val="0"/>
          <c:showCatName val="0"/>
          <c:showSerName val="0"/>
          <c:showPercent val="0"/>
          <c:showBubbleSize val="0"/>
        </c:dLbls>
        <c:gapWidth val="150"/>
        <c:axId val="84089856"/>
        <c:axId val="84091648"/>
      </c:barChart>
      <c:catAx>
        <c:axId val="84089856"/>
        <c:scaling>
          <c:orientation val="minMax"/>
        </c:scaling>
        <c:delete val="0"/>
        <c:axPos val="b"/>
        <c:numFmt formatCode="General" sourceLinked="1"/>
        <c:majorTickMark val="none"/>
        <c:minorTickMark val="none"/>
        <c:tickLblPos val="nextTo"/>
        <c:crossAx val="84091648"/>
        <c:crosses val="autoZero"/>
        <c:auto val="1"/>
        <c:lblAlgn val="ctr"/>
        <c:lblOffset val="100"/>
        <c:noMultiLvlLbl val="0"/>
      </c:catAx>
      <c:valAx>
        <c:axId val="84091648"/>
        <c:scaling>
          <c:orientation val="minMax"/>
        </c:scaling>
        <c:delete val="0"/>
        <c:axPos val="l"/>
        <c:numFmt formatCode="General" sourceLinked="1"/>
        <c:majorTickMark val="out"/>
        <c:minorTickMark val="none"/>
        <c:tickLblPos val="nextTo"/>
        <c:crossAx val="840898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Visibility</a:t>
            </a:r>
            <a:endParaRPr lang="en-US" dirty="0"/>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Visibility</c:v>
                </c:pt>
              </c:strCache>
            </c:strRef>
          </c:tx>
          <c:cat>
            <c:strRef>
              <c:f>Sheet1!$A$2:$A$4</c:f>
              <c:strCache>
                <c:ptCount val="3"/>
                <c:pt idx="0">
                  <c:v>Very Important (12)</c:v>
                </c:pt>
                <c:pt idx="1">
                  <c:v>Moderate Importance (3)</c:v>
                </c:pt>
                <c:pt idx="2">
                  <c:v>Not Very Important (2)</c:v>
                </c:pt>
              </c:strCache>
            </c:strRef>
          </c:cat>
          <c:val>
            <c:numRef>
              <c:f>Sheet1!$B$2:$B$4</c:f>
              <c:numCache>
                <c:formatCode>General</c:formatCode>
                <c:ptCount val="3"/>
                <c:pt idx="0">
                  <c:v>12</c:v>
                </c:pt>
                <c:pt idx="1">
                  <c:v>3</c:v>
                </c:pt>
                <c:pt idx="2">
                  <c:v>2</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Publications</c:v>
                </c:pt>
              </c:strCache>
            </c:strRef>
          </c:tx>
          <c:invertIfNegative val="0"/>
          <c:cat>
            <c:numRef>
              <c:f>Sheet1!$A$2:$A$4</c:f>
              <c:numCache>
                <c:formatCode>General</c:formatCode>
                <c:ptCount val="3"/>
                <c:pt idx="0">
                  <c:v>2013</c:v>
                </c:pt>
                <c:pt idx="1">
                  <c:v>2014</c:v>
                </c:pt>
                <c:pt idx="2">
                  <c:v>2015</c:v>
                </c:pt>
              </c:numCache>
            </c:numRef>
          </c:cat>
          <c:val>
            <c:numRef>
              <c:f>Sheet1!$B$2:$B$4</c:f>
              <c:numCache>
                <c:formatCode>General</c:formatCode>
                <c:ptCount val="3"/>
                <c:pt idx="0">
                  <c:v>35</c:v>
                </c:pt>
                <c:pt idx="1">
                  <c:v>46</c:v>
                </c:pt>
                <c:pt idx="2">
                  <c:v>29</c:v>
                </c:pt>
              </c:numCache>
            </c:numRef>
          </c:val>
        </c:ser>
        <c:dLbls>
          <c:showLegendKey val="0"/>
          <c:showVal val="0"/>
          <c:showCatName val="0"/>
          <c:showSerName val="0"/>
          <c:showPercent val="0"/>
          <c:showBubbleSize val="0"/>
        </c:dLbls>
        <c:gapWidth val="150"/>
        <c:axId val="174710144"/>
        <c:axId val="174716032"/>
      </c:barChart>
      <c:catAx>
        <c:axId val="174710144"/>
        <c:scaling>
          <c:orientation val="minMax"/>
        </c:scaling>
        <c:delete val="0"/>
        <c:axPos val="b"/>
        <c:numFmt formatCode="General" sourceLinked="1"/>
        <c:majorTickMark val="none"/>
        <c:minorTickMark val="none"/>
        <c:tickLblPos val="nextTo"/>
        <c:crossAx val="174716032"/>
        <c:crosses val="autoZero"/>
        <c:auto val="1"/>
        <c:lblAlgn val="ctr"/>
        <c:lblOffset val="100"/>
        <c:noMultiLvlLbl val="0"/>
      </c:catAx>
      <c:valAx>
        <c:axId val="174716032"/>
        <c:scaling>
          <c:orientation val="minMax"/>
        </c:scaling>
        <c:delete val="0"/>
        <c:axPos val="l"/>
        <c:numFmt formatCode="General" sourceLinked="1"/>
        <c:majorTickMark val="out"/>
        <c:minorTickMark val="none"/>
        <c:tickLblPos val="nextTo"/>
        <c:crossAx val="174710144"/>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Yes</c:v>
                </c:pt>
              </c:strCache>
            </c:strRef>
          </c:tx>
          <c:invertIfNegative val="0"/>
          <c:cat>
            <c:strRef>
              <c:f>Sheet1!$A$2:$A$4</c:f>
              <c:strCache>
                <c:ptCount val="3"/>
                <c:pt idx="0">
                  <c:v>Conferences</c:v>
                </c:pt>
                <c:pt idx="1">
                  <c:v>Press Releases</c:v>
                </c:pt>
                <c:pt idx="2">
                  <c:v>PR Firm</c:v>
                </c:pt>
              </c:strCache>
            </c:strRef>
          </c:cat>
          <c:val>
            <c:numRef>
              <c:f>Sheet1!$B$2:$B$4</c:f>
              <c:numCache>
                <c:formatCode>General</c:formatCode>
                <c:ptCount val="3"/>
                <c:pt idx="0">
                  <c:v>9</c:v>
                </c:pt>
                <c:pt idx="1">
                  <c:v>8</c:v>
                </c:pt>
                <c:pt idx="2">
                  <c:v>4</c:v>
                </c:pt>
              </c:numCache>
            </c:numRef>
          </c:val>
        </c:ser>
        <c:ser>
          <c:idx val="1"/>
          <c:order val="1"/>
          <c:tx>
            <c:strRef>
              <c:f>Sheet1!$C$1</c:f>
              <c:strCache>
                <c:ptCount val="1"/>
                <c:pt idx="0">
                  <c:v>No</c:v>
                </c:pt>
              </c:strCache>
            </c:strRef>
          </c:tx>
          <c:invertIfNegative val="0"/>
          <c:cat>
            <c:strRef>
              <c:f>Sheet1!$A$2:$A$4</c:f>
              <c:strCache>
                <c:ptCount val="3"/>
                <c:pt idx="0">
                  <c:v>Conferences</c:v>
                </c:pt>
                <c:pt idx="1">
                  <c:v>Press Releases</c:v>
                </c:pt>
                <c:pt idx="2">
                  <c:v>PR Firm</c:v>
                </c:pt>
              </c:strCache>
            </c:strRef>
          </c:cat>
          <c:val>
            <c:numRef>
              <c:f>Sheet1!$C$2:$C$4</c:f>
              <c:numCache>
                <c:formatCode>General</c:formatCode>
                <c:ptCount val="3"/>
                <c:pt idx="0">
                  <c:v>5</c:v>
                </c:pt>
                <c:pt idx="1">
                  <c:v>7</c:v>
                </c:pt>
                <c:pt idx="2">
                  <c:v>11</c:v>
                </c:pt>
              </c:numCache>
            </c:numRef>
          </c:val>
        </c:ser>
        <c:dLbls>
          <c:showLegendKey val="0"/>
          <c:showVal val="0"/>
          <c:showCatName val="0"/>
          <c:showSerName val="0"/>
          <c:showPercent val="0"/>
          <c:showBubbleSize val="0"/>
        </c:dLbls>
        <c:gapWidth val="150"/>
        <c:axId val="174733952"/>
        <c:axId val="174748032"/>
      </c:barChart>
      <c:catAx>
        <c:axId val="174733952"/>
        <c:scaling>
          <c:orientation val="minMax"/>
        </c:scaling>
        <c:delete val="0"/>
        <c:axPos val="b"/>
        <c:numFmt formatCode="General" sourceLinked="0"/>
        <c:majorTickMark val="none"/>
        <c:minorTickMark val="none"/>
        <c:tickLblPos val="nextTo"/>
        <c:crossAx val="174748032"/>
        <c:crosses val="autoZero"/>
        <c:auto val="1"/>
        <c:lblAlgn val="ctr"/>
        <c:lblOffset val="100"/>
        <c:noMultiLvlLbl val="0"/>
      </c:catAx>
      <c:valAx>
        <c:axId val="174748032"/>
        <c:scaling>
          <c:orientation val="minMax"/>
        </c:scaling>
        <c:delete val="0"/>
        <c:axPos val="l"/>
        <c:numFmt formatCode="General" sourceLinked="1"/>
        <c:majorTickMark val="out"/>
        <c:minorTickMark val="none"/>
        <c:tickLblPos val="nextTo"/>
        <c:crossAx val="17473395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CA"/>
              <a:t>Type</a:t>
            </a:r>
            <a:r>
              <a:rPr lang="en-CA" baseline="0"/>
              <a:t> of Information Ranked Most Important</a:t>
            </a:r>
            <a:endParaRPr lang="en-CA"/>
          </a:p>
        </c:rich>
      </c:tx>
      <c:layout>
        <c:manualLayout>
          <c:xMode val="edge"/>
          <c:yMode val="edge"/>
          <c:x val="0.28252287709167201"/>
          <c:y val="5.36980714940141E-2"/>
        </c:manualLayout>
      </c:layout>
      <c:overlay val="0"/>
    </c:title>
    <c:autoTitleDeleted val="0"/>
    <c:plotArea>
      <c:layout>
        <c:manualLayout>
          <c:layoutTarget val="inner"/>
          <c:xMode val="edge"/>
          <c:yMode val="edge"/>
          <c:x val="0.24782848008574301"/>
          <c:y val="0.12989295906884499"/>
          <c:w val="0.56833652015582503"/>
          <c:h val="0.75261400697173197"/>
        </c:manualLayout>
      </c:layout>
      <c:pieChart>
        <c:varyColors val="1"/>
        <c:ser>
          <c:idx val="0"/>
          <c:order val="0"/>
          <c:dLbls>
            <c:dLbl>
              <c:idx val="3"/>
              <c:delete val="1"/>
              <c:extLst>
                <c:ext xmlns:c15="http://schemas.microsoft.com/office/drawing/2012/chart" uri="{CE6537A1-D6FC-4f65-9D91-7224C49458BB}"/>
              </c:extLst>
            </c:dLbl>
            <c:dLbl>
              <c:idx val="6"/>
              <c:layout>
                <c:manualLayout>
                  <c:x val="3.3205241589885602E-2"/>
                  <c:y val="0.14157026929621999"/>
                </c:manualLayout>
              </c:layou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txPr>
              <a:bodyPr/>
              <a:lstStyle/>
              <a:p>
                <a:pPr>
                  <a:defRPr sz="1400" b="1"/>
                </a:pPr>
                <a:endParaRPr lang="en-US"/>
              </a:p>
            </c:tx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'[Copy of AASCC-Questionnaire Summary.xlsx]Chi squares'!$E$356:$E$362</c:f>
              <c:strCache>
                <c:ptCount val="7"/>
                <c:pt idx="0">
                  <c:v>Ind. News</c:v>
                </c:pt>
                <c:pt idx="1">
                  <c:v>Sci. Journ.</c:v>
                </c:pt>
                <c:pt idx="2">
                  <c:v>Comp. Intel.</c:v>
                </c:pt>
                <c:pt idx="3">
                  <c:v>Gen. Reg.</c:v>
                </c:pt>
                <c:pt idx="4">
                  <c:v>Regs. Ther.</c:v>
                </c:pt>
                <c:pt idx="5">
                  <c:v>Reg. Biomark</c:v>
                </c:pt>
                <c:pt idx="6">
                  <c:v>Regs. DX</c:v>
                </c:pt>
              </c:strCache>
            </c:strRef>
          </c:cat>
          <c:val>
            <c:numRef>
              <c:f>'[Copy of AASCC-Questionnaire Summary.xlsx]Chi squares'!$F$356:$F$362</c:f>
              <c:numCache>
                <c:formatCode>General</c:formatCode>
                <c:ptCount val="7"/>
                <c:pt idx="0">
                  <c:v>9.5238095238095237</c:v>
                </c:pt>
                <c:pt idx="1">
                  <c:v>47.619047619047457</c:v>
                </c:pt>
                <c:pt idx="2">
                  <c:v>9.5238095238095237</c:v>
                </c:pt>
                <c:pt idx="3">
                  <c:v>0</c:v>
                </c:pt>
                <c:pt idx="4">
                  <c:v>14.285714285714301</c:v>
                </c:pt>
                <c:pt idx="5">
                  <c:v>14.285714285714301</c:v>
                </c:pt>
                <c:pt idx="6">
                  <c:v>4.7619047619047619</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CA" dirty="0"/>
              <a:t>Information</a:t>
            </a:r>
            <a:r>
              <a:rPr lang="en-CA" baseline="0" dirty="0"/>
              <a:t> </a:t>
            </a:r>
            <a:r>
              <a:rPr lang="en-CA" baseline="0" dirty="0" smtClean="0"/>
              <a:t>Most </a:t>
            </a:r>
            <a:r>
              <a:rPr lang="en-CA" baseline="0" dirty="0"/>
              <a:t>Difficult to Obtain</a:t>
            </a:r>
            <a:endParaRPr lang="en-CA" dirty="0"/>
          </a:p>
        </c:rich>
      </c:tx>
      <c:layout>
        <c:manualLayout>
          <c:xMode val="edge"/>
          <c:yMode val="edge"/>
          <c:x val="0.37269826841369302"/>
          <c:y val="0.18050635214274199"/>
        </c:manualLayout>
      </c:layout>
      <c:overlay val="0"/>
    </c:title>
    <c:autoTitleDeleted val="0"/>
    <c:plotArea>
      <c:layout>
        <c:manualLayout>
          <c:layoutTarget val="inner"/>
          <c:xMode val="edge"/>
          <c:yMode val="edge"/>
          <c:x val="0.305698818897638"/>
          <c:y val="0.24786599591717701"/>
          <c:w val="0.44138035870516201"/>
          <c:h val="0.73563393117526998"/>
        </c:manualLayout>
      </c:layout>
      <c:pieChart>
        <c:varyColors val="1"/>
        <c:ser>
          <c:idx val="0"/>
          <c:order val="0"/>
          <c:dLbls>
            <c:dLbl>
              <c:idx val="0"/>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6"/>
              <c:delete val="1"/>
              <c:extLst>
                <c:ext xmlns:c15="http://schemas.microsoft.com/office/drawing/2012/chart" uri="{CE6537A1-D6FC-4f65-9D91-7224C49458BB}"/>
              </c:extLst>
            </c:dLbl>
            <c:spPr>
              <a:noFill/>
              <a:ln>
                <a:noFill/>
              </a:ln>
              <a:effectLst/>
            </c:spPr>
            <c:txPr>
              <a:bodyPr/>
              <a:lstStyle/>
              <a:p>
                <a:pPr>
                  <a:defRPr sz="1400" b="1"/>
                </a:pPr>
                <a:endParaRPr lang="en-US"/>
              </a:p>
            </c:tx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'Chi squares'!$N$376:$N$382</c:f>
              <c:strCache>
                <c:ptCount val="7"/>
                <c:pt idx="0">
                  <c:v>Ind. News</c:v>
                </c:pt>
                <c:pt idx="1">
                  <c:v>Sci. Journ.</c:v>
                </c:pt>
                <c:pt idx="2">
                  <c:v>Comp. Intel.</c:v>
                </c:pt>
                <c:pt idx="3">
                  <c:v>Gen. Reg.</c:v>
                </c:pt>
                <c:pt idx="4">
                  <c:v>Regs. Ther.</c:v>
                </c:pt>
                <c:pt idx="5">
                  <c:v>Reg. Biomark</c:v>
                </c:pt>
                <c:pt idx="6">
                  <c:v>Regs. DX</c:v>
                </c:pt>
              </c:strCache>
            </c:strRef>
          </c:cat>
          <c:val>
            <c:numRef>
              <c:f>'Chi squares'!$O$376:$O$382</c:f>
              <c:numCache>
                <c:formatCode>General</c:formatCode>
                <c:ptCount val="7"/>
                <c:pt idx="0">
                  <c:v>0</c:v>
                </c:pt>
                <c:pt idx="1">
                  <c:v>16.666666666666661</c:v>
                </c:pt>
                <c:pt idx="2">
                  <c:v>66.666666666666643</c:v>
                </c:pt>
                <c:pt idx="3">
                  <c:v>0</c:v>
                </c:pt>
                <c:pt idx="4">
                  <c:v>8.3333333333333321</c:v>
                </c:pt>
                <c:pt idx="5">
                  <c:v>8.3333333333333321</c:v>
                </c:pt>
                <c:pt idx="6">
                  <c:v>0</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84B441-417C-F347-92D5-108C5C82646A}" type="datetimeFigureOut">
              <a:rPr lang="en-US" smtClean="0"/>
              <a:t>7/20/2015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6E196-DF08-3D4C-9914-A7471435BD79}" type="slidenum">
              <a:rPr lang="en-US" smtClean="0"/>
              <a:t>‹#›</a:t>
            </a:fld>
            <a:endParaRPr lang="en-US"/>
          </a:p>
        </p:txBody>
      </p:sp>
    </p:spTree>
    <p:extLst>
      <p:ext uri="{BB962C8B-B14F-4D97-AF65-F5344CB8AC3E}">
        <p14:creationId xmlns:p14="http://schemas.microsoft.com/office/powerpoint/2010/main" val="14610690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777F8F-010C-1546-92BA-EF22D90E2452}" type="slidenum">
              <a:rPr lang="en-US" smtClean="0"/>
              <a:t>2</a:t>
            </a:fld>
            <a:endParaRPr lang="en-US"/>
          </a:p>
        </p:txBody>
      </p:sp>
    </p:spTree>
    <p:extLst>
      <p:ext uri="{BB962C8B-B14F-4D97-AF65-F5344CB8AC3E}">
        <p14:creationId xmlns:p14="http://schemas.microsoft.com/office/powerpoint/2010/main" val="167502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75BB7B-A303-4F00-99EE-C52077ADA6A8}" type="datetimeFigureOut">
              <a:rPr lang="en-US" smtClean="0"/>
              <a:t>7/20/2015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346231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BB7B-A303-4F00-99EE-C52077ADA6A8}" type="datetimeFigureOut">
              <a:rPr lang="en-US" smtClean="0"/>
              <a:t>7/20/2015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366366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BB7B-A303-4F00-99EE-C52077ADA6A8}" type="datetimeFigureOut">
              <a:rPr lang="en-US" smtClean="0"/>
              <a:t>7/20/2015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50785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BB7B-A303-4F00-99EE-C52077ADA6A8}" type="datetimeFigureOut">
              <a:rPr lang="en-US" smtClean="0"/>
              <a:t>7/20/2015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286718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75BB7B-A303-4F00-99EE-C52077ADA6A8}" type="datetimeFigureOut">
              <a:rPr lang="en-US" smtClean="0"/>
              <a:t>7/20/2015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241444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75BB7B-A303-4F00-99EE-C52077ADA6A8}" type="datetimeFigureOut">
              <a:rPr lang="en-US" smtClean="0"/>
              <a:t>7/20/2015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168880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75BB7B-A303-4F00-99EE-C52077ADA6A8}" type="datetimeFigureOut">
              <a:rPr lang="en-US" smtClean="0"/>
              <a:t>7/20/2015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61155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75BB7B-A303-4F00-99EE-C52077ADA6A8}" type="datetimeFigureOut">
              <a:rPr lang="en-US" smtClean="0"/>
              <a:t>7/20/2015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124508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5BB7B-A303-4F00-99EE-C52077ADA6A8}" type="datetimeFigureOut">
              <a:rPr lang="en-US" smtClean="0"/>
              <a:t>7/20/2015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400494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75BB7B-A303-4F00-99EE-C52077ADA6A8}" type="datetimeFigureOut">
              <a:rPr lang="en-US" smtClean="0"/>
              <a:t>7/20/2015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295309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75BB7B-A303-4F00-99EE-C52077ADA6A8}" type="datetimeFigureOut">
              <a:rPr lang="en-US" smtClean="0"/>
              <a:t>7/20/2015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BFB8B-CF8B-4C6D-B00E-F3E74888D31B}" type="slidenum">
              <a:rPr lang="en-US" smtClean="0"/>
              <a:t>‹#›</a:t>
            </a:fld>
            <a:endParaRPr lang="en-US"/>
          </a:p>
        </p:txBody>
      </p:sp>
    </p:spTree>
    <p:extLst>
      <p:ext uri="{BB962C8B-B14F-4D97-AF65-F5344CB8AC3E}">
        <p14:creationId xmlns:p14="http://schemas.microsoft.com/office/powerpoint/2010/main" val="271113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5BB7B-A303-4F00-99EE-C52077ADA6A8}" type="datetimeFigureOut">
              <a:rPr lang="en-US" smtClean="0"/>
              <a:t>7/20/2015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BFB8B-CF8B-4C6D-B00E-F3E74888D31B}" type="slidenum">
              <a:rPr lang="en-US" smtClean="0"/>
              <a:t>‹#›</a:t>
            </a:fld>
            <a:endParaRPr lang="en-US"/>
          </a:p>
        </p:txBody>
      </p:sp>
    </p:spTree>
    <p:extLst>
      <p:ext uri="{BB962C8B-B14F-4D97-AF65-F5344CB8AC3E}">
        <p14:creationId xmlns:p14="http://schemas.microsoft.com/office/powerpoint/2010/main" val="182450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gif"/><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jpeg"/><Relationship Id="rId15" Type="http://schemas.openxmlformats.org/officeDocument/2006/relationships/image" Target="../media/image13.emf"/><Relationship Id="rId10" Type="http://schemas.openxmlformats.org/officeDocument/2006/relationships/image" Target="../media/image8.jpeg"/><Relationship Id="rId4" Type="http://schemas.openxmlformats.org/officeDocument/2006/relationships/image" Target="../media/image2.tiff"/><Relationship Id="rId9" Type="http://schemas.openxmlformats.org/officeDocument/2006/relationships/image" Target="../media/image7.emf"/><Relationship Id="rId1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fontScale="90000"/>
          </a:bodyPr>
          <a:lstStyle/>
          <a:p>
            <a:r>
              <a:rPr lang="en-US" sz="3100" dirty="0" smtClean="0"/>
              <a:t>Alzheimer’s Association Small Company Consortia (AASCC) Meeting</a:t>
            </a:r>
            <a:r>
              <a:rPr lang="en-US" sz="3100" dirty="0"/>
              <a:t> </a:t>
            </a:r>
            <a:r>
              <a:rPr lang="en-US" sz="3100" dirty="0" smtClean="0"/>
              <a:t>@ 2015 AAIC </a:t>
            </a:r>
            <a:br>
              <a:rPr lang="en-US" sz="3100" dirty="0" smtClean="0"/>
            </a:br>
            <a:r>
              <a:rPr lang="en-US" sz="3100" dirty="0" smtClean="0"/>
              <a:t/>
            </a:r>
            <a:br>
              <a:rPr lang="en-US" sz="3100" dirty="0" smtClean="0"/>
            </a:br>
            <a:r>
              <a:rPr lang="en-US" sz="3100" dirty="0" smtClean="0"/>
              <a:t>Questionnaire Results &amp; Poster</a:t>
            </a:r>
            <a:endParaRPr lang="en-US" sz="3100" dirty="0"/>
          </a:p>
        </p:txBody>
      </p:sp>
      <p:sp>
        <p:nvSpPr>
          <p:cNvPr id="3" name="Subtitle 2"/>
          <p:cNvSpPr>
            <a:spLocks noGrp="1"/>
          </p:cNvSpPr>
          <p:nvPr>
            <p:ph type="subTitle" idx="1"/>
          </p:nvPr>
        </p:nvSpPr>
        <p:spPr>
          <a:xfrm>
            <a:off x="1371600" y="3124200"/>
            <a:ext cx="6400800" cy="3581400"/>
          </a:xfrm>
        </p:spPr>
        <p:txBody>
          <a:bodyPr>
            <a:normAutofit fontScale="70000" lnSpcReduction="20000"/>
          </a:bodyPr>
          <a:lstStyle/>
          <a:p>
            <a:r>
              <a:rPr lang="en-US" dirty="0" smtClean="0"/>
              <a:t>Jim Hendrix, Alzheimer’s Association</a:t>
            </a:r>
          </a:p>
          <a:p>
            <a:r>
              <a:rPr lang="en-US" dirty="0" smtClean="0"/>
              <a:t>Richard </a:t>
            </a:r>
            <a:r>
              <a:rPr lang="en-US" dirty="0" err="1" smtClean="0"/>
              <a:t>Margolin</a:t>
            </a:r>
            <a:r>
              <a:rPr lang="en-US" dirty="0" smtClean="0"/>
              <a:t>, </a:t>
            </a:r>
            <a:r>
              <a:rPr lang="en-US" dirty="0" err="1" smtClean="0"/>
              <a:t>CereSpir</a:t>
            </a:r>
            <a:endParaRPr lang="en-US" dirty="0" smtClean="0"/>
          </a:p>
          <a:p>
            <a:r>
              <a:rPr lang="en-US" dirty="0" smtClean="0"/>
              <a:t>Joseph A. Araujo, </a:t>
            </a:r>
            <a:r>
              <a:rPr lang="en-US" dirty="0" err="1" smtClean="0"/>
              <a:t>InterVivo</a:t>
            </a:r>
            <a:r>
              <a:rPr lang="en-US" dirty="0" smtClean="0"/>
              <a:t> Solutions</a:t>
            </a:r>
          </a:p>
          <a:p>
            <a:r>
              <a:rPr lang="en-US" dirty="0" smtClean="0"/>
              <a:t>Kira Sheinerman, DiamiR</a:t>
            </a:r>
          </a:p>
          <a:p>
            <a:r>
              <a:rPr lang="en-US" dirty="0" smtClean="0"/>
              <a:t>Dennis Van Epps, </a:t>
            </a:r>
            <a:r>
              <a:rPr lang="en-US" dirty="0" err="1" smtClean="0"/>
              <a:t>NanoSomiX</a:t>
            </a:r>
            <a:endParaRPr lang="en-US" dirty="0" smtClean="0"/>
          </a:p>
          <a:p>
            <a:endParaRPr lang="en-US" dirty="0" smtClean="0"/>
          </a:p>
          <a:p>
            <a:endParaRPr lang="en-US" dirty="0"/>
          </a:p>
          <a:p>
            <a:endParaRPr lang="en-US" dirty="0"/>
          </a:p>
          <a:p>
            <a:endParaRPr lang="en-US" dirty="0" smtClean="0"/>
          </a:p>
          <a:p>
            <a:r>
              <a:rPr lang="en-US" dirty="0" smtClean="0"/>
              <a:t>July 21, 2015</a:t>
            </a:r>
            <a:endParaRPr lang="en-US" dirty="0"/>
          </a:p>
        </p:txBody>
      </p:sp>
    </p:spTree>
    <p:extLst>
      <p:ext uri="{BB962C8B-B14F-4D97-AF65-F5344CB8AC3E}">
        <p14:creationId xmlns:p14="http://schemas.microsoft.com/office/powerpoint/2010/main" val="2381437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700" b="1" dirty="0">
                <a:solidFill>
                  <a:prstClr val="black"/>
                </a:solidFill>
              </a:rPr>
              <a:t>Recognition &amp; Visibility: </a:t>
            </a:r>
            <a:r>
              <a:rPr lang="en-US" sz="2700" dirty="0"/>
              <a:t>d</a:t>
            </a:r>
            <a:r>
              <a:rPr lang="en-US" sz="2700" dirty="0" smtClean="0"/>
              <a:t>oes </a:t>
            </a:r>
            <a:r>
              <a:rPr lang="en-US" sz="2700" dirty="0"/>
              <a:t>your company present or attend industry and investor </a:t>
            </a:r>
            <a:r>
              <a:rPr lang="en-US" sz="2700" dirty="0" smtClean="0"/>
              <a:t>conferences? Issue press releases? Employ a PR firm? </a:t>
            </a:r>
            <a:endParaRPr lang="en-US" sz="27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9610107"/>
              </p:ext>
            </p:extLst>
          </p:nvPr>
        </p:nvGraphicFramePr>
        <p:xfrm>
          <a:off x="990600" y="1447800"/>
          <a:ext cx="7010400"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85800" y="4598075"/>
            <a:ext cx="8001000" cy="2031325"/>
          </a:xfrm>
          <a:prstGeom prst="rect">
            <a:avLst/>
          </a:prstGeom>
          <a:noFill/>
        </p:spPr>
        <p:txBody>
          <a:bodyPr wrap="square" rtlCol="0">
            <a:spAutoFit/>
          </a:bodyPr>
          <a:lstStyle/>
          <a:p>
            <a:pPr marL="285750" indent="-285750">
              <a:buFont typeface="Wingdings" charset="2"/>
              <a:buChar char="q"/>
            </a:pPr>
            <a:r>
              <a:rPr lang="en-US" sz="1400" b="1" dirty="0" smtClean="0"/>
              <a:t>Conferences Mentioned: </a:t>
            </a:r>
            <a:r>
              <a:rPr lang="en-US" sz="1400" dirty="0" smtClean="0"/>
              <a:t>AAIC, AD/PD, AAN, BIO, ACS, </a:t>
            </a:r>
            <a:r>
              <a:rPr lang="en-US" sz="1400" dirty="0" err="1" smtClean="0"/>
              <a:t>SfN</a:t>
            </a:r>
            <a:r>
              <a:rPr lang="en-US" sz="1400" dirty="0" smtClean="0"/>
              <a:t>, Brown University Day of Biology, The Early Stage Life Sciences Conference, NEALS, Investment Banking Conferences, JP Morgan, NY Life Sciences Summit, NYC Med Tech, ISSX, ESP, CHI Drug Discovery, SLAS, World Health, Goldman Sachs, NYAS, Angel Venture Fair in New York, </a:t>
            </a:r>
            <a:r>
              <a:rPr lang="en-US" sz="1400" dirty="0" err="1" smtClean="0"/>
              <a:t>BioNJ</a:t>
            </a:r>
            <a:endParaRPr lang="en-US" sz="1400" dirty="0" smtClean="0"/>
          </a:p>
          <a:p>
            <a:endParaRPr lang="en-US" sz="1400" dirty="0" smtClean="0"/>
          </a:p>
          <a:p>
            <a:pPr marL="285750" indent="-285750">
              <a:buFont typeface="Wingdings" charset="2"/>
              <a:buChar char="q"/>
            </a:pPr>
            <a:r>
              <a:rPr lang="en-US" sz="1400" b="1" dirty="0" smtClean="0"/>
              <a:t>Other strategies </a:t>
            </a:r>
            <a:r>
              <a:rPr lang="en-US" sz="1400" b="1" dirty="0"/>
              <a:t>i</a:t>
            </a:r>
            <a:r>
              <a:rPr lang="en-US" sz="1400" b="1" dirty="0" smtClean="0"/>
              <a:t>ncluded: </a:t>
            </a:r>
            <a:r>
              <a:rPr lang="en-US" sz="1400" dirty="0" smtClean="0"/>
              <a:t>Website, LinkedIn messages, Networking Events, Membership in major consortia with Pharma and Academia, Invited interviews with industry publications (e.g. </a:t>
            </a:r>
            <a:r>
              <a:rPr lang="en-US" sz="1400" dirty="0" err="1" smtClean="0"/>
              <a:t>genomeweb</a:t>
            </a:r>
            <a:r>
              <a:rPr lang="en-US" sz="1400" dirty="0" smtClean="0"/>
              <a:t>)</a:t>
            </a:r>
          </a:p>
          <a:p>
            <a:endParaRPr lang="en-US" sz="1400" dirty="0"/>
          </a:p>
          <a:p>
            <a:pPr marL="285750" indent="-285750">
              <a:buFont typeface="Wingdings" charset="2"/>
              <a:buChar char="q"/>
            </a:pPr>
            <a:r>
              <a:rPr lang="en-US" sz="1400" b="1" dirty="0" smtClean="0"/>
              <a:t>Analysis: </a:t>
            </a:r>
            <a:r>
              <a:rPr lang="en-US" sz="1400" dirty="0"/>
              <a:t>M</a:t>
            </a:r>
            <a:r>
              <a:rPr lang="en-US" sz="1400" dirty="0" smtClean="0"/>
              <a:t>ember companies are less likely to use PR firms for achieving visibility</a:t>
            </a:r>
            <a:endParaRPr lang="en-US" sz="1400" dirty="0"/>
          </a:p>
        </p:txBody>
      </p:sp>
    </p:spTree>
    <p:extLst>
      <p:ext uri="{BB962C8B-B14F-4D97-AF65-F5344CB8AC3E}">
        <p14:creationId xmlns:p14="http://schemas.microsoft.com/office/powerpoint/2010/main" val="12761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000" b="1" dirty="0" smtClean="0"/>
              <a:t>Information and Knowledge</a:t>
            </a:r>
            <a:endParaRPr lang="en-CA" sz="3000" b="1" dirty="0"/>
          </a:p>
        </p:txBody>
      </p:sp>
      <p:graphicFrame>
        <p:nvGraphicFramePr>
          <p:cNvPr id="4" name="Chart 3"/>
          <p:cNvGraphicFramePr>
            <a:graphicFrameLocks/>
          </p:cNvGraphicFramePr>
          <p:nvPr>
            <p:extLst>
              <p:ext uri="{D42A27DB-BD31-4B8C-83A1-F6EECF244321}">
                <p14:modId xmlns:p14="http://schemas.microsoft.com/office/powerpoint/2010/main" val="977049512"/>
              </p:ext>
            </p:extLst>
          </p:nvPr>
        </p:nvGraphicFramePr>
        <p:xfrm>
          <a:off x="-1066800" y="863600"/>
          <a:ext cx="6747578" cy="50954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289890149"/>
              </p:ext>
            </p:extLst>
          </p:nvPr>
        </p:nvGraphicFramePr>
        <p:xfrm>
          <a:off x="2007519" y="194796"/>
          <a:ext cx="8933475" cy="525882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06122" y="5566569"/>
            <a:ext cx="8814078" cy="1443831"/>
          </a:xfrm>
          <a:prstGeom prst="rect">
            <a:avLst/>
          </a:prstGeom>
          <a:noFill/>
        </p:spPr>
        <p:txBody>
          <a:bodyPr wrap="square" lIns="58064" tIns="29032" rIns="58064" bIns="29032" rtlCol="0">
            <a:spAutoFit/>
          </a:bodyPr>
          <a:lstStyle/>
          <a:p>
            <a:pPr marL="285750" indent="-285750">
              <a:buFont typeface="Wingdings" charset="2"/>
              <a:buChar char="q"/>
            </a:pPr>
            <a:r>
              <a:rPr lang="en-US" dirty="0" smtClean="0"/>
              <a:t>~50% of member companies ranked scientific journals as the most important type of information for success of their business. </a:t>
            </a:r>
          </a:p>
          <a:p>
            <a:pPr marL="285750" indent="-285750">
              <a:buFont typeface="Wingdings" charset="2"/>
              <a:buChar char="q"/>
            </a:pPr>
            <a:r>
              <a:rPr lang="en-US" dirty="0" smtClean="0"/>
              <a:t>~70% of </a:t>
            </a:r>
            <a:r>
              <a:rPr lang="en-US" dirty="0"/>
              <a:t>member companies ranked competitive intelligence as the most </a:t>
            </a:r>
            <a:r>
              <a:rPr lang="en-US" dirty="0" smtClean="0"/>
              <a:t>difficult </a:t>
            </a:r>
            <a:r>
              <a:rPr lang="en-US" dirty="0"/>
              <a:t>type of information to obtain for </a:t>
            </a:r>
            <a:r>
              <a:rPr lang="en-US" dirty="0" smtClean="0"/>
              <a:t>success of their business. </a:t>
            </a:r>
            <a:endParaRPr lang="en-CA" dirty="0"/>
          </a:p>
          <a:p>
            <a:endParaRPr lang="en-CA" dirty="0"/>
          </a:p>
        </p:txBody>
      </p:sp>
    </p:spTree>
    <p:extLst>
      <p:ext uri="{BB962C8B-B14F-4D97-AF65-F5344CB8AC3E}">
        <p14:creationId xmlns:p14="http://schemas.microsoft.com/office/powerpoint/2010/main" val="202191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Autofit/>
          </a:bodyPr>
          <a:lstStyle/>
          <a:p>
            <a:r>
              <a:rPr lang="en-US" sz="2400" b="1" dirty="0"/>
              <a:t>Information &amp; Knowledge: </a:t>
            </a:r>
            <a:r>
              <a:rPr lang="en-US" sz="2400" dirty="0"/>
              <a:t>a</a:t>
            </a:r>
            <a:r>
              <a:rPr lang="en-US" sz="2400" dirty="0" smtClean="0"/>
              <a:t>re </a:t>
            </a:r>
            <a:r>
              <a:rPr lang="en-US" sz="2400" dirty="0"/>
              <a:t>you interested in developing a network of the member companies to share information about products, vendors, services and/or consultants commonly utilized by small biotech-related companies?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3550450"/>
              </p:ext>
            </p:extLst>
          </p:nvPr>
        </p:nvGraphicFramePr>
        <p:xfrm>
          <a:off x="457200" y="1752600"/>
          <a:ext cx="8229600" cy="4373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652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304800"/>
          </a:xfrm>
        </p:spPr>
        <p:txBody>
          <a:bodyPr>
            <a:noAutofit/>
          </a:bodyPr>
          <a:lstStyle/>
          <a:p>
            <a:r>
              <a:rPr lang="en-US" sz="2800" b="1" dirty="0" smtClean="0"/>
              <a:t>Challenges Beyond Funding</a:t>
            </a:r>
            <a:endParaRPr lang="en-US" sz="2800" dirty="0"/>
          </a:p>
        </p:txBody>
      </p:sp>
      <p:sp>
        <p:nvSpPr>
          <p:cNvPr id="3" name="Content Placeholder 2"/>
          <p:cNvSpPr>
            <a:spLocks noGrp="1"/>
          </p:cNvSpPr>
          <p:nvPr>
            <p:ph idx="1"/>
          </p:nvPr>
        </p:nvSpPr>
        <p:spPr>
          <a:xfrm>
            <a:off x="76200" y="381000"/>
            <a:ext cx="9144000" cy="6019800"/>
          </a:xfrm>
        </p:spPr>
        <p:txBody>
          <a:bodyPr>
            <a:noAutofit/>
          </a:bodyPr>
          <a:lstStyle/>
          <a:p>
            <a:pPr marL="0" indent="0">
              <a:buNone/>
            </a:pPr>
            <a:r>
              <a:rPr lang="en-US" sz="1800" dirty="0" smtClean="0"/>
              <a:t>CHOOSING PRE</a:t>
            </a:r>
            <a:r>
              <a:rPr lang="en-US" sz="1800" dirty="0"/>
              <a:t>-CLINICAL MODEL</a:t>
            </a:r>
          </a:p>
          <a:p>
            <a:pPr lvl="1"/>
            <a:r>
              <a:rPr lang="en-US" sz="1800" dirty="0"/>
              <a:t>Finding the most convincing collection of data points/assays for successful out-licensing of lead</a:t>
            </a:r>
          </a:p>
          <a:p>
            <a:pPr lvl="1"/>
            <a:r>
              <a:rPr lang="en-US" sz="1800" dirty="0"/>
              <a:t>Conducting preclinical studies that will predict and inform success in the clinic</a:t>
            </a:r>
          </a:p>
          <a:p>
            <a:pPr lvl="1"/>
            <a:r>
              <a:rPr lang="en-US" sz="1800" dirty="0"/>
              <a:t>Model validation</a:t>
            </a:r>
          </a:p>
          <a:p>
            <a:pPr lvl="1"/>
            <a:r>
              <a:rPr lang="en-US" sz="1800" dirty="0" smtClean="0"/>
              <a:t>Access </a:t>
            </a:r>
            <a:r>
              <a:rPr lang="en-US" sz="1800" dirty="0"/>
              <a:t>to AD mouse models, </a:t>
            </a:r>
            <a:r>
              <a:rPr lang="en-US" sz="1800" dirty="0" smtClean="0"/>
              <a:t>access </a:t>
            </a:r>
            <a:r>
              <a:rPr lang="en-US" sz="1800" dirty="0"/>
              <a:t>to </a:t>
            </a:r>
            <a:r>
              <a:rPr lang="en-US" sz="1800" dirty="0" smtClean="0"/>
              <a:t>reagents</a:t>
            </a:r>
            <a:endParaRPr lang="en-US" sz="1800" dirty="0"/>
          </a:p>
          <a:p>
            <a:r>
              <a:rPr lang="en-US" sz="1800" dirty="0" smtClean="0"/>
              <a:t>INFORMATION </a:t>
            </a:r>
            <a:r>
              <a:rPr lang="en-US" sz="1800" dirty="0"/>
              <a:t>ACCESS, EXPERT ADVICE</a:t>
            </a:r>
          </a:p>
          <a:p>
            <a:pPr lvl="1"/>
            <a:r>
              <a:rPr lang="en-US" sz="1800" dirty="0"/>
              <a:t>Access to up-to-date information related to studies and clinical trials in the planning stages</a:t>
            </a:r>
          </a:p>
          <a:p>
            <a:pPr lvl="1"/>
            <a:r>
              <a:rPr lang="en-US" sz="1800" dirty="0"/>
              <a:t>Information on early stage in vitro / ex vivo models developed at other </a:t>
            </a:r>
            <a:r>
              <a:rPr lang="en-US" sz="1800" dirty="0" smtClean="0"/>
              <a:t>companies </a:t>
            </a:r>
            <a:endParaRPr lang="en-US" sz="1800" dirty="0"/>
          </a:p>
          <a:p>
            <a:pPr lvl="1"/>
            <a:r>
              <a:rPr lang="en-US" sz="1800" dirty="0"/>
              <a:t>Identification of “trusted” experts on specific issues relevant to drug development in AD </a:t>
            </a:r>
            <a:r>
              <a:rPr lang="en-US" sz="1800" dirty="0" smtClean="0"/>
              <a:t>space</a:t>
            </a:r>
          </a:p>
          <a:p>
            <a:r>
              <a:rPr lang="en-US" sz="1800" dirty="0"/>
              <a:t>CLINICAL TESTING</a:t>
            </a:r>
          </a:p>
          <a:p>
            <a:pPr lvl="1"/>
            <a:r>
              <a:rPr lang="en-US" sz="1800" dirty="0"/>
              <a:t>Clinical trial enrollment; keeping patients in the study</a:t>
            </a:r>
          </a:p>
          <a:p>
            <a:pPr lvl="1"/>
            <a:r>
              <a:rPr lang="en-US" sz="1800" dirty="0"/>
              <a:t>Clinical validation</a:t>
            </a:r>
          </a:p>
          <a:p>
            <a:pPr lvl="1"/>
            <a:r>
              <a:rPr lang="en-US" sz="1800" dirty="0"/>
              <a:t>Getting into clinic as soon as </a:t>
            </a:r>
            <a:r>
              <a:rPr lang="en-US" sz="1800" dirty="0" smtClean="0"/>
              <a:t>possible</a:t>
            </a:r>
            <a:endParaRPr lang="en-US" sz="1800" dirty="0"/>
          </a:p>
          <a:p>
            <a:r>
              <a:rPr lang="en-US" sz="1800" dirty="0"/>
              <a:t>NETWORKING, EFFECTIVE COMMUNICATION</a:t>
            </a:r>
          </a:p>
          <a:p>
            <a:pPr lvl="1"/>
            <a:r>
              <a:rPr lang="en-US" sz="1800" dirty="0"/>
              <a:t>Create exposure / Visibility </a:t>
            </a:r>
            <a:r>
              <a:rPr lang="en-US" sz="1800" dirty="0" smtClean="0"/>
              <a:t>for expanding </a:t>
            </a:r>
            <a:r>
              <a:rPr lang="en-US" sz="1800" dirty="0"/>
              <a:t>operations</a:t>
            </a:r>
          </a:p>
          <a:p>
            <a:pPr lvl="1"/>
            <a:r>
              <a:rPr lang="en-US" sz="1800" dirty="0"/>
              <a:t>Getting a seat at the table with larger players for a meaningful dialogue</a:t>
            </a:r>
          </a:p>
          <a:p>
            <a:pPr lvl="1"/>
            <a:r>
              <a:rPr lang="en-US" sz="1800" dirty="0" smtClean="0"/>
              <a:t>Networking </a:t>
            </a:r>
            <a:r>
              <a:rPr lang="en-US" sz="1800" dirty="0"/>
              <a:t>with other companies in AD </a:t>
            </a:r>
            <a:r>
              <a:rPr lang="en-US" sz="1800" dirty="0" smtClean="0"/>
              <a:t>space </a:t>
            </a:r>
            <a:endParaRPr lang="en-US" sz="1800" dirty="0"/>
          </a:p>
        </p:txBody>
      </p:sp>
    </p:spTree>
    <p:extLst>
      <p:ext uri="{BB962C8B-B14F-4D97-AF65-F5344CB8AC3E}">
        <p14:creationId xmlns:p14="http://schemas.microsoft.com/office/powerpoint/2010/main" val="208777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pPr lvl="0"/>
            <a:r>
              <a:rPr lang="en-US" sz="2200" b="1" dirty="0" smtClean="0"/>
              <a:t>Other Topics Indicated as Potentially Relevant and Helpful to </a:t>
            </a:r>
            <a:r>
              <a:rPr lang="en-US" sz="2200" b="1" dirty="0"/>
              <a:t>the </a:t>
            </a:r>
            <a:r>
              <a:rPr lang="en-US" sz="2200" b="1" dirty="0" smtClean="0"/>
              <a:t>Mission &amp; </a:t>
            </a:r>
            <a:r>
              <a:rPr lang="en-US" sz="2200" b="1" dirty="0"/>
              <a:t>D</a:t>
            </a:r>
            <a:r>
              <a:rPr lang="en-US" sz="2200" b="1" dirty="0" smtClean="0"/>
              <a:t>evelopment </a:t>
            </a:r>
            <a:r>
              <a:rPr lang="en-US" sz="2200" b="1" dirty="0"/>
              <a:t>of the </a:t>
            </a:r>
            <a:r>
              <a:rPr lang="en-US" sz="2200" b="1" dirty="0" smtClean="0"/>
              <a:t>Consortium</a:t>
            </a:r>
            <a:endParaRPr lang="en-US" sz="2200" b="1" dirty="0"/>
          </a:p>
        </p:txBody>
      </p:sp>
      <p:sp>
        <p:nvSpPr>
          <p:cNvPr id="3" name="Content Placeholder 2"/>
          <p:cNvSpPr>
            <a:spLocks noGrp="1"/>
          </p:cNvSpPr>
          <p:nvPr>
            <p:ph idx="1"/>
          </p:nvPr>
        </p:nvSpPr>
        <p:spPr>
          <a:xfrm>
            <a:off x="0" y="609600"/>
            <a:ext cx="9144000" cy="4525963"/>
          </a:xfrm>
        </p:spPr>
        <p:txBody>
          <a:bodyPr>
            <a:noAutofit/>
          </a:bodyPr>
          <a:lstStyle/>
          <a:p>
            <a:pPr>
              <a:buFont typeface="Wingdings" charset="2"/>
              <a:buChar char="q"/>
            </a:pPr>
            <a:r>
              <a:rPr lang="en-US" sz="1900" dirty="0" smtClean="0"/>
              <a:t>An </a:t>
            </a:r>
            <a:r>
              <a:rPr lang="en-US" sz="1900" dirty="0"/>
              <a:t>event bringing small companies and potential funding groups together</a:t>
            </a:r>
            <a:r>
              <a:rPr lang="en-US" sz="1900" dirty="0" smtClean="0"/>
              <a:t>.</a:t>
            </a:r>
          </a:p>
          <a:p>
            <a:pPr>
              <a:buFont typeface="Wingdings" charset="2"/>
              <a:buChar char="q"/>
            </a:pPr>
            <a:r>
              <a:rPr lang="en-US" sz="1900" dirty="0"/>
              <a:t>Shared resource model – e.g. sharing control data to reduce study costs, sharing industry reports, etc</a:t>
            </a:r>
            <a:r>
              <a:rPr lang="en-US" sz="1900" dirty="0" smtClean="0"/>
              <a:t>.</a:t>
            </a:r>
          </a:p>
          <a:p>
            <a:pPr>
              <a:buFont typeface="Wingdings" charset="2"/>
              <a:buChar char="q"/>
            </a:pPr>
            <a:r>
              <a:rPr lang="en-US" sz="1900" dirty="0"/>
              <a:t>M</a:t>
            </a:r>
            <a:r>
              <a:rPr lang="en-US" sz="1900" dirty="0" smtClean="0"/>
              <a:t>eans </a:t>
            </a:r>
            <a:r>
              <a:rPr lang="en-US" sz="1900" dirty="0"/>
              <a:t>of enhancing visibility for small companies with new </a:t>
            </a:r>
            <a:r>
              <a:rPr lang="en-US" sz="1900" dirty="0" smtClean="0"/>
              <a:t>technologies and advancing </a:t>
            </a:r>
            <a:r>
              <a:rPr lang="en-US" sz="1900" dirty="0"/>
              <a:t>the </a:t>
            </a:r>
            <a:r>
              <a:rPr lang="en-US" sz="1900" dirty="0" smtClean="0"/>
              <a:t>field based </a:t>
            </a:r>
            <a:r>
              <a:rPr lang="en-US" sz="1900" dirty="0"/>
              <a:t>on scientific publications relevant to each company and of interest to the general AD community and pharmaceutical companies working in the </a:t>
            </a:r>
            <a:r>
              <a:rPr lang="en-US" sz="1900" dirty="0" smtClean="0"/>
              <a:t>field: sponsored </a:t>
            </a:r>
            <a:r>
              <a:rPr lang="en-US" sz="1900" dirty="0"/>
              <a:t>presentations, webinars for new technology </a:t>
            </a:r>
            <a:r>
              <a:rPr lang="en-US" sz="1900" dirty="0" smtClean="0"/>
              <a:t>etc. </a:t>
            </a:r>
            <a:endParaRPr lang="en-US" sz="1900" dirty="0"/>
          </a:p>
          <a:p>
            <a:pPr>
              <a:buFont typeface="Wingdings" charset="2"/>
              <a:buChar char="q"/>
            </a:pPr>
            <a:r>
              <a:rPr lang="en-US" sz="1900" dirty="0" smtClean="0"/>
              <a:t>General </a:t>
            </a:r>
            <a:r>
              <a:rPr lang="en-US" sz="1900" dirty="0"/>
              <a:t>framework for “pre-competitive” collaboration (to be used as a starting point in drafting specific agreements) – to streamline, expedite, provide a starting point for negotiations</a:t>
            </a:r>
            <a:r>
              <a:rPr lang="en-US" sz="1900" dirty="0" smtClean="0"/>
              <a:t>.</a:t>
            </a:r>
          </a:p>
          <a:p>
            <a:pPr>
              <a:buFont typeface="Wingdings" charset="2"/>
              <a:buChar char="q"/>
            </a:pPr>
            <a:r>
              <a:rPr lang="en-US" sz="1900" dirty="0" smtClean="0"/>
              <a:t>Databank </a:t>
            </a:r>
            <a:r>
              <a:rPr lang="en-US" sz="1900" dirty="0"/>
              <a:t>of “trusted” experts on specific issues for drug development in AD space: pre-clinical; specific IND enabling studies currently required by FDA; appropriate clinical study design; regulatory requirements in other countries: Europe, Japan, Canada, Australia, China. </a:t>
            </a:r>
          </a:p>
          <a:p>
            <a:pPr>
              <a:buFont typeface="Wingdings" charset="2"/>
              <a:buChar char="q"/>
            </a:pPr>
            <a:r>
              <a:rPr lang="en-US" sz="1900" dirty="0" smtClean="0"/>
              <a:t>Member </a:t>
            </a:r>
            <a:r>
              <a:rPr lang="en-US" sz="1900" dirty="0"/>
              <a:t>access to competitive intelligence resources (e.g. limited access per member company; access fees paid jointly by companies wishing to have access to the resource). </a:t>
            </a:r>
          </a:p>
          <a:p>
            <a:pPr>
              <a:buFont typeface="Wingdings" charset="2"/>
              <a:buChar char="q"/>
            </a:pPr>
            <a:r>
              <a:rPr lang="en-US" sz="1900" dirty="0" smtClean="0"/>
              <a:t>AASCC </a:t>
            </a:r>
            <a:r>
              <a:rPr lang="en-US" sz="1900" dirty="0"/>
              <a:t>Blog with contributions from member companies: relevant news, announcements, discussions of recent scientific papers, requests for help, </a:t>
            </a:r>
            <a:r>
              <a:rPr lang="en-US" sz="1900" dirty="0" smtClean="0"/>
              <a:t>success stories.</a:t>
            </a:r>
            <a:endParaRPr lang="en-US" sz="1900" dirty="0"/>
          </a:p>
        </p:txBody>
      </p:sp>
    </p:spTree>
    <p:extLst>
      <p:ext uri="{BB962C8B-B14F-4D97-AF65-F5344CB8AC3E}">
        <p14:creationId xmlns:p14="http://schemas.microsoft.com/office/powerpoint/2010/main" val="304466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r>
              <a:rPr lang="en-US" sz="2800" b="1" dirty="0" smtClean="0"/>
              <a:t>Do you have </a:t>
            </a:r>
            <a:r>
              <a:rPr lang="en-US" sz="2800" b="1" dirty="0"/>
              <a:t>a </a:t>
            </a:r>
            <a:r>
              <a:rPr lang="en-US" sz="2800" b="1" dirty="0" smtClean="0"/>
              <a:t>success story </a:t>
            </a:r>
            <a:r>
              <a:rPr lang="en-US" sz="2800" b="1" dirty="0"/>
              <a:t>that </a:t>
            </a:r>
            <a:r>
              <a:rPr lang="en-US" sz="2800" b="1" dirty="0" smtClean="0"/>
              <a:t>you would </a:t>
            </a:r>
            <a:r>
              <a:rPr lang="en-US" sz="2800" b="1" dirty="0"/>
              <a:t>be willing to share with the AASCC?</a:t>
            </a:r>
          </a:p>
        </p:txBody>
      </p:sp>
      <p:sp>
        <p:nvSpPr>
          <p:cNvPr id="3" name="Content Placeholder 2"/>
          <p:cNvSpPr>
            <a:spLocks noGrp="1"/>
          </p:cNvSpPr>
          <p:nvPr>
            <p:ph idx="1"/>
          </p:nvPr>
        </p:nvSpPr>
        <p:spPr>
          <a:xfrm>
            <a:off x="457200" y="1265237"/>
            <a:ext cx="8229600" cy="4525963"/>
          </a:xfrm>
        </p:spPr>
        <p:txBody>
          <a:bodyPr>
            <a:normAutofit/>
          </a:bodyPr>
          <a:lstStyle/>
          <a:p>
            <a:pPr>
              <a:buFont typeface="Wingdings" charset="2"/>
              <a:buChar char="q"/>
            </a:pPr>
            <a:r>
              <a:rPr lang="en-US" sz="2400" dirty="0" smtClean="0"/>
              <a:t>“A </a:t>
            </a:r>
            <a:r>
              <a:rPr lang="en-US" sz="2400" dirty="0"/>
              <a:t>couple fundraising stories as well as stories about how we have designed our studies and thought about </a:t>
            </a:r>
            <a:r>
              <a:rPr lang="en-US" sz="2400" dirty="0" smtClean="0"/>
              <a:t>translatability.”</a:t>
            </a:r>
          </a:p>
          <a:p>
            <a:pPr marL="0" indent="0">
              <a:buNone/>
            </a:pPr>
            <a:endParaRPr lang="en-US" sz="2400" dirty="0" smtClean="0"/>
          </a:p>
          <a:p>
            <a:pPr>
              <a:buFont typeface="Wingdings" charset="2"/>
              <a:buChar char="q"/>
            </a:pPr>
            <a:r>
              <a:rPr lang="en-US" sz="2400" dirty="0"/>
              <a:t>S</a:t>
            </a:r>
            <a:r>
              <a:rPr lang="en-US" sz="2400" dirty="0" smtClean="0"/>
              <a:t>tories </a:t>
            </a:r>
            <a:r>
              <a:rPr lang="en-US" sz="2400" dirty="0"/>
              <a:t>about setting up collaborations and meeting with </a:t>
            </a:r>
            <a:r>
              <a:rPr lang="en-US" sz="2400" dirty="0" err="1"/>
              <a:t>pharma</a:t>
            </a:r>
            <a:r>
              <a:rPr lang="en-US" sz="2400" dirty="0" smtClean="0"/>
              <a:t>.</a:t>
            </a:r>
          </a:p>
          <a:p>
            <a:pPr marL="0" indent="0">
              <a:buNone/>
            </a:pPr>
            <a:endParaRPr lang="en-US" sz="2400" dirty="0" smtClean="0"/>
          </a:p>
          <a:p>
            <a:pPr>
              <a:buFont typeface="Wingdings" charset="2"/>
              <a:buChar char="q"/>
            </a:pPr>
            <a:r>
              <a:rPr lang="en-US" sz="2400" dirty="0" smtClean="0"/>
              <a:t>Non-dilutive funding experiences.</a:t>
            </a:r>
          </a:p>
          <a:p>
            <a:pPr marL="0" indent="0">
              <a:buNone/>
            </a:pPr>
            <a:endParaRPr lang="en-US" sz="2400" dirty="0" smtClean="0"/>
          </a:p>
          <a:p>
            <a:pPr>
              <a:buFont typeface="Wingdings" charset="2"/>
              <a:buChar char="q"/>
            </a:pPr>
            <a:r>
              <a:rPr lang="en-US" sz="2400" dirty="0" smtClean="0"/>
              <a:t>The value </a:t>
            </a:r>
            <a:r>
              <a:rPr lang="en-US" sz="2400" dirty="0"/>
              <a:t>of dog model in helping companies raise subsequent funding and licensing to the veterinary </a:t>
            </a:r>
            <a:r>
              <a:rPr lang="en-US" sz="2400" dirty="0" smtClean="0"/>
              <a:t>industry.</a:t>
            </a:r>
            <a:endParaRPr lang="en-US" sz="2400" dirty="0"/>
          </a:p>
        </p:txBody>
      </p:sp>
    </p:spTree>
    <p:extLst>
      <p:ext uri="{BB962C8B-B14F-4D97-AF65-F5344CB8AC3E}">
        <p14:creationId xmlns:p14="http://schemas.microsoft.com/office/powerpoint/2010/main" val="1204678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838200"/>
          </a:xfrm>
        </p:spPr>
        <p:txBody>
          <a:bodyPr>
            <a:noAutofit/>
          </a:bodyPr>
          <a:lstStyle/>
          <a:p>
            <a:r>
              <a:rPr lang="en-US" sz="3000" b="1" dirty="0" smtClean="0"/>
              <a:t>Consortium Name</a:t>
            </a:r>
            <a:r>
              <a:rPr lang="en-US" sz="3000" dirty="0" smtClean="0"/>
              <a:t>: are </a:t>
            </a:r>
            <a:r>
              <a:rPr lang="en-US" sz="3000" dirty="0"/>
              <a:t>you happy with “Alzheimer’s Association Small Company Consortium</a:t>
            </a:r>
            <a:r>
              <a:rPr lang="en-US" sz="3000" dirty="0" smtClean="0"/>
              <a:t>”?</a:t>
            </a:r>
            <a:endParaRPr lang="en-US" sz="3000" dirty="0"/>
          </a:p>
        </p:txBody>
      </p:sp>
      <p:sp>
        <p:nvSpPr>
          <p:cNvPr id="3" name="Content Placeholder 2"/>
          <p:cNvSpPr>
            <a:spLocks noGrp="1"/>
          </p:cNvSpPr>
          <p:nvPr>
            <p:ph idx="1"/>
          </p:nvPr>
        </p:nvSpPr>
        <p:spPr>
          <a:xfrm>
            <a:off x="914400" y="1295400"/>
            <a:ext cx="8229600" cy="4525963"/>
          </a:xfrm>
        </p:spPr>
        <p:txBody>
          <a:bodyPr>
            <a:normAutofit/>
          </a:bodyPr>
          <a:lstStyle/>
          <a:p>
            <a:pPr>
              <a:buFont typeface="Wingdings" charset="2"/>
              <a:buChar char="q"/>
            </a:pPr>
            <a:r>
              <a:rPr lang="en-US" sz="2800" dirty="0" smtClean="0"/>
              <a:t>7 / 15 indicated “Yes”</a:t>
            </a:r>
          </a:p>
          <a:p>
            <a:pPr marL="0" indent="0">
              <a:buNone/>
            </a:pPr>
            <a:endParaRPr lang="en-US" sz="2800" dirty="0" smtClean="0"/>
          </a:p>
          <a:p>
            <a:pPr>
              <a:buFont typeface="Wingdings" charset="2"/>
              <a:buChar char="q"/>
            </a:pPr>
            <a:r>
              <a:rPr lang="en-US" sz="2800" dirty="0" smtClean="0"/>
              <a:t>Proposed Alternatives:</a:t>
            </a:r>
          </a:p>
          <a:p>
            <a:pPr lvl="1"/>
            <a:r>
              <a:rPr lang="en-US" dirty="0" smtClean="0"/>
              <a:t>SMEs</a:t>
            </a:r>
            <a:r>
              <a:rPr lang="en-US" dirty="0"/>
              <a:t>- AA </a:t>
            </a:r>
            <a:r>
              <a:rPr lang="en-US" dirty="0" smtClean="0"/>
              <a:t>SMEC</a:t>
            </a:r>
            <a:r>
              <a:rPr lang="en-US" dirty="0"/>
              <a:t> </a:t>
            </a:r>
            <a:r>
              <a:rPr lang="en-US" dirty="0" smtClean="0"/>
              <a:t>(to include medium size companies)</a:t>
            </a:r>
          </a:p>
          <a:p>
            <a:pPr lvl="1"/>
            <a:r>
              <a:rPr lang="en-US" dirty="0"/>
              <a:t>Alzheimer’s Association Growth Company </a:t>
            </a:r>
            <a:r>
              <a:rPr lang="en-US" dirty="0" smtClean="0"/>
              <a:t>Consortium</a:t>
            </a:r>
          </a:p>
          <a:p>
            <a:pPr lvl="1"/>
            <a:r>
              <a:rPr lang="en-US" dirty="0"/>
              <a:t>Alzheimer's Disease Biotech Consortium</a:t>
            </a:r>
          </a:p>
        </p:txBody>
      </p:sp>
    </p:spTree>
    <p:extLst>
      <p:ext uri="{BB962C8B-B14F-4D97-AF65-F5344CB8AC3E}">
        <p14:creationId xmlns:p14="http://schemas.microsoft.com/office/powerpoint/2010/main" val="18425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Autofit/>
          </a:bodyPr>
          <a:lstStyle/>
          <a:p>
            <a:r>
              <a:rPr lang="en-US" sz="3000" b="1" dirty="0" smtClean="0"/>
              <a:t>Poster Information</a:t>
            </a:r>
            <a:endParaRPr lang="en-US" sz="3000" b="1" dirty="0"/>
          </a:p>
        </p:txBody>
      </p:sp>
      <p:sp>
        <p:nvSpPr>
          <p:cNvPr id="6" name="Content Placeholder 5"/>
          <p:cNvSpPr>
            <a:spLocks noGrp="1"/>
          </p:cNvSpPr>
          <p:nvPr>
            <p:ph idx="1"/>
          </p:nvPr>
        </p:nvSpPr>
        <p:spPr>
          <a:xfrm>
            <a:off x="533400" y="914400"/>
            <a:ext cx="8458200" cy="5181600"/>
          </a:xfrm>
        </p:spPr>
        <p:txBody>
          <a:bodyPr>
            <a:normAutofit fontScale="70000" lnSpcReduction="20000"/>
          </a:bodyPr>
          <a:lstStyle/>
          <a:p>
            <a:pPr>
              <a:buFont typeface="Wingdings" charset="2"/>
              <a:buChar char="q"/>
            </a:pPr>
            <a:r>
              <a:rPr lang="en-US" sz="4000" b="1" dirty="0"/>
              <a:t>Session: </a:t>
            </a:r>
            <a:r>
              <a:rPr lang="en-US" sz="4000" dirty="0"/>
              <a:t>Developing Topics, Poster #</a:t>
            </a:r>
            <a:r>
              <a:rPr lang="en-US" sz="4000" dirty="0" smtClean="0"/>
              <a:t>6209</a:t>
            </a:r>
          </a:p>
          <a:p>
            <a:pPr>
              <a:buFont typeface="Wingdings" charset="2"/>
              <a:buChar char="q"/>
            </a:pPr>
            <a:endParaRPr lang="en-US" sz="4000" dirty="0"/>
          </a:p>
          <a:p>
            <a:pPr>
              <a:buFont typeface="Wingdings" charset="2"/>
              <a:buChar char="q"/>
            </a:pPr>
            <a:r>
              <a:rPr lang="en-US" sz="4000" b="1" dirty="0"/>
              <a:t>Talk Title: </a:t>
            </a:r>
            <a:r>
              <a:rPr lang="en-US" sz="4000" dirty="0"/>
              <a:t>P4-280:</a:t>
            </a:r>
            <a:r>
              <a:rPr lang="en-US" sz="4000" b="1" dirty="0"/>
              <a:t> </a:t>
            </a:r>
            <a:r>
              <a:rPr lang="en-US" sz="4000" dirty="0"/>
              <a:t>Maximizing the Potential of Small Companies in Alzheimer's Disease Research: Challenges and </a:t>
            </a:r>
            <a:r>
              <a:rPr lang="en-US" sz="4000" dirty="0" smtClean="0"/>
              <a:t>Opportunities</a:t>
            </a:r>
          </a:p>
          <a:p>
            <a:pPr marL="0" indent="0">
              <a:buNone/>
            </a:pPr>
            <a:endParaRPr lang="en-US" sz="4000" dirty="0"/>
          </a:p>
          <a:p>
            <a:pPr>
              <a:buFont typeface="Wingdings" charset="2"/>
              <a:buChar char="q"/>
            </a:pPr>
            <a:r>
              <a:rPr lang="en-US" sz="4000" b="1" dirty="0"/>
              <a:t>Date:</a:t>
            </a:r>
            <a:r>
              <a:rPr lang="en-US" sz="4000" dirty="0"/>
              <a:t> Wednesday, July </a:t>
            </a:r>
            <a:r>
              <a:rPr lang="en-US" sz="4000" dirty="0" smtClean="0"/>
              <a:t>22</a:t>
            </a:r>
          </a:p>
          <a:p>
            <a:pPr marL="0" indent="0">
              <a:buNone/>
            </a:pPr>
            <a:endParaRPr lang="en-US" sz="4000" dirty="0"/>
          </a:p>
          <a:p>
            <a:pPr>
              <a:buFont typeface="Wingdings" charset="2"/>
              <a:buChar char="q"/>
            </a:pPr>
            <a:r>
              <a:rPr lang="en-US" sz="4000" b="1" dirty="0"/>
              <a:t>Time:</a:t>
            </a:r>
            <a:r>
              <a:rPr lang="en-US" sz="4000" dirty="0"/>
              <a:t> 9:30 AM – 4:15 PM </a:t>
            </a:r>
            <a:endParaRPr lang="en-US" sz="4000" dirty="0" smtClean="0"/>
          </a:p>
          <a:p>
            <a:pPr marL="0" indent="0">
              <a:buNone/>
            </a:pPr>
            <a:endParaRPr lang="en-US" sz="4000" dirty="0"/>
          </a:p>
          <a:p>
            <a:pPr>
              <a:buFont typeface="Wingdings" charset="2"/>
              <a:buChar char="q"/>
            </a:pPr>
            <a:r>
              <a:rPr lang="en-US" sz="4000" b="1" dirty="0"/>
              <a:t>Location:</a:t>
            </a:r>
            <a:r>
              <a:rPr lang="en-US" sz="4000" dirty="0"/>
              <a:t> Walter E. Washington Convention Center, Exhibit Hall D</a:t>
            </a:r>
          </a:p>
          <a:p>
            <a:endParaRPr lang="en-US" dirty="0"/>
          </a:p>
        </p:txBody>
      </p:sp>
    </p:spTree>
    <p:extLst>
      <p:ext uri="{BB962C8B-B14F-4D97-AF65-F5344CB8AC3E}">
        <p14:creationId xmlns:p14="http://schemas.microsoft.com/office/powerpoint/2010/main" val="102510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celot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4361" y="2316188"/>
            <a:ext cx="3292071" cy="2543125"/>
          </a:xfrm>
          <a:prstGeom prst="rect">
            <a:avLst/>
          </a:prstGeom>
        </p:spPr>
      </p:pic>
      <p:pic>
        <p:nvPicPr>
          <p:cNvPr id="4" name="Picture 3" descr="ACCERA_logo_4C.t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331" y="322955"/>
            <a:ext cx="2833403" cy="529165"/>
          </a:xfrm>
          <a:prstGeom prst="rect">
            <a:avLst/>
          </a:prstGeom>
        </p:spPr>
      </p:pic>
      <p:pic>
        <p:nvPicPr>
          <p:cNvPr id="7" name="Picture 6" descr="amylyx_new_hires2.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5735" y="111774"/>
            <a:ext cx="2659729" cy="841686"/>
          </a:xfrm>
          <a:prstGeom prst="rect">
            <a:avLst/>
          </a:prstGeom>
        </p:spPr>
      </p:pic>
      <p:pic>
        <p:nvPicPr>
          <p:cNvPr id="8" name="Picture 7" descr="DiamiR-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940" y="4282016"/>
            <a:ext cx="1542274" cy="1211787"/>
          </a:xfrm>
          <a:prstGeom prst="rect">
            <a:avLst/>
          </a:prstGeom>
        </p:spPr>
      </p:pic>
      <p:pic>
        <p:nvPicPr>
          <p:cNvPr id="9" name="Picture 8" descr="IVS Logo-2013 - Full Colou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5332" y="1479653"/>
            <a:ext cx="3538603" cy="1070732"/>
          </a:xfrm>
          <a:prstGeom prst="rect">
            <a:avLst/>
          </a:prstGeom>
        </p:spPr>
      </p:pic>
      <p:pic>
        <p:nvPicPr>
          <p:cNvPr id="10" name="Picture 9" descr="Logotipo Araclon_HR.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795" y="3822041"/>
            <a:ext cx="2621840" cy="1029706"/>
          </a:xfrm>
          <a:prstGeom prst="rect">
            <a:avLst/>
          </a:prstGeom>
        </p:spPr>
      </p:pic>
      <p:pic>
        <p:nvPicPr>
          <p:cNvPr id="11" name="Picture 10" descr="mlogo2009.pdf"/>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80489" y="1825685"/>
            <a:ext cx="3582885" cy="853068"/>
          </a:xfrm>
          <a:prstGeom prst="rect">
            <a:avLst/>
          </a:prstGeom>
        </p:spPr>
      </p:pic>
      <p:pic>
        <p:nvPicPr>
          <p:cNvPr id="12" name="Picture 11" descr="NanosomixLogoForWor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21859" y="5460421"/>
            <a:ext cx="2141515" cy="1150921"/>
          </a:xfrm>
          <a:prstGeom prst="rect">
            <a:avLst/>
          </a:prstGeom>
        </p:spPr>
      </p:pic>
      <p:pic>
        <p:nvPicPr>
          <p:cNvPr id="13" name="Picture 12" descr="NeuroQuest_Logo.pdf"/>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24063" y="82511"/>
            <a:ext cx="3331435" cy="2354161"/>
          </a:xfrm>
          <a:prstGeom prst="rect">
            <a:avLst/>
          </a:prstGeom>
        </p:spPr>
      </p:pic>
      <p:pic>
        <p:nvPicPr>
          <p:cNvPr id="14" name="Picture 13" descr="np.gif"/>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5332" y="2924677"/>
            <a:ext cx="2792190" cy="1023059"/>
          </a:xfrm>
          <a:prstGeom prst="rect">
            <a:avLst/>
          </a:prstGeom>
        </p:spPr>
      </p:pic>
      <p:pic>
        <p:nvPicPr>
          <p:cNvPr id="15" name="Picture 14" descr="npharmakon-no-bg.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03658" y="2907380"/>
            <a:ext cx="2342077" cy="442550"/>
          </a:xfrm>
          <a:prstGeom prst="rect">
            <a:avLst/>
          </a:prstGeom>
        </p:spPr>
      </p:pic>
      <p:pic>
        <p:nvPicPr>
          <p:cNvPr id="16" name="Picture 15" descr="Telocyte logo for Alzheimer's Association.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084158" y="5269073"/>
            <a:ext cx="3332545" cy="1142587"/>
          </a:xfrm>
          <a:prstGeom prst="rect">
            <a:avLst/>
          </a:prstGeom>
        </p:spPr>
      </p:pic>
      <p:pic>
        <p:nvPicPr>
          <p:cNvPr id="6" name="Picture 5" descr="advax_logo_websafe.pdf"/>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732849" y="4762289"/>
            <a:ext cx="1113771" cy="2004786"/>
          </a:xfrm>
          <a:prstGeom prst="rect">
            <a:avLst/>
          </a:prstGeom>
        </p:spPr>
      </p:pic>
      <p:pic>
        <p:nvPicPr>
          <p:cNvPr id="2" name="Picture 1" descr="Cerespir.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56652" y="4505857"/>
            <a:ext cx="3471990" cy="975735"/>
          </a:xfrm>
          <a:prstGeom prst="rect">
            <a:avLst/>
          </a:prstGeom>
        </p:spPr>
      </p:pic>
    </p:spTree>
    <p:extLst>
      <p:ext uri="{BB962C8B-B14F-4D97-AF65-F5344CB8AC3E}">
        <p14:creationId xmlns:p14="http://schemas.microsoft.com/office/powerpoint/2010/main" val="3274785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092200"/>
            <a:ext cx="4800600" cy="3327400"/>
            <a:chOff x="1143001" y="1397000"/>
            <a:chExt cx="6476999" cy="4064000"/>
          </a:xfrm>
        </p:grpSpPr>
        <p:graphicFrame>
          <p:nvGraphicFramePr>
            <p:cNvPr id="4" name="Chart 3"/>
            <p:cNvGraphicFramePr/>
            <p:nvPr>
              <p:extLst>
                <p:ext uri="{D42A27DB-BD31-4B8C-83A1-F6EECF244321}">
                  <p14:modId xmlns:p14="http://schemas.microsoft.com/office/powerpoint/2010/main" val="3752396510"/>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rot="16200000">
              <a:off x="178955" y="3019443"/>
              <a:ext cx="2297424" cy="369332"/>
            </a:xfrm>
            <a:prstGeom prst="rect">
              <a:avLst/>
            </a:prstGeom>
            <a:noFill/>
          </p:spPr>
          <p:txBody>
            <a:bodyPr wrap="none" rtlCol="0">
              <a:spAutoFit/>
            </a:bodyPr>
            <a:lstStyle/>
            <a:p>
              <a:r>
                <a:rPr lang="en-US" dirty="0" smtClean="0"/>
                <a:t>Number of Companies</a:t>
              </a:r>
              <a:endParaRPr lang="en-US" dirty="0"/>
            </a:p>
          </p:txBody>
        </p:sp>
      </p:grpSp>
      <p:sp>
        <p:nvSpPr>
          <p:cNvPr id="6" name="TextBox 5"/>
          <p:cNvSpPr txBox="1"/>
          <p:nvPr/>
        </p:nvSpPr>
        <p:spPr>
          <a:xfrm>
            <a:off x="914400" y="5352871"/>
            <a:ext cx="7848600" cy="1200329"/>
          </a:xfrm>
          <a:prstGeom prst="rect">
            <a:avLst/>
          </a:prstGeom>
          <a:noFill/>
        </p:spPr>
        <p:txBody>
          <a:bodyPr wrap="square" rtlCol="0">
            <a:spAutoFit/>
          </a:bodyPr>
          <a:lstStyle/>
          <a:p>
            <a:pPr marL="285750" indent="-285750">
              <a:buFont typeface="Wingdings" charset="2"/>
              <a:buChar char="q"/>
            </a:pPr>
            <a:r>
              <a:rPr lang="en-US" dirty="0" smtClean="0"/>
              <a:t>Currently, 20 member companies in the consortium.</a:t>
            </a:r>
          </a:p>
          <a:p>
            <a:pPr marL="285750" indent="-285750">
              <a:buFont typeface="Wingdings" charset="2"/>
              <a:buChar char="q"/>
            </a:pPr>
            <a:r>
              <a:rPr lang="en-US" dirty="0" smtClean="0"/>
              <a:t>15 companies completed questionnaires. </a:t>
            </a:r>
          </a:p>
          <a:p>
            <a:pPr marL="285750" indent="-285750">
              <a:buFont typeface="Wingdings" charset="2"/>
              <a:buChar char="q"/>
            </a:pPr>
            <a:r>
              <a:rPr lang="en-US" dirty="0" smtClean="0"/>
              <a:t>The majority of the companies in the consortium are </a:t>
            </a:r>
            <a:r>
              <a:rPr lang="en-US" dirty="0"/>
              <a:t>t</a:t>
            </a:r>
            <a:r>
              <a:rPr lang="en-US" dirty="0" smtClean="0"/>
              <a:t>herapeutic companies.</a:t>
            </a:r>
          </a:p>
          <a:p>
            <a:endParaRPr lang="en-CA" dirty="0"/>
          </a:p>
        </p:txBody>
      </p:sp>
      <p:graphicFrame>
        <p:nvGraphicFramePr>
          <p:cNvPr id="7" name="Chart 6"/>
          <p:cNvGraphicFramePr>
            <a:graphicFrameLocks/>
          </p:cNvGraphicFramePr>
          <p:nvPr>
            <p:extLst>
              <p:ext uri="{D42A27DB-BD31-4B8C-83A1-F6EECF244321}">
                <p14:modId xmlns:p14="http://schemas.microsoft.com/office/powerpoint/2010/main" val="2784606543"/>
              </p:ext>
            </p:extLst>
          </p:nvPr>
        </p:nvGraphicFramePr>
        <p:xfrm>
          <a:off x="4267200" y="838200"/>
          <a:ext cx="53340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0" y="0"/>
            <a:ext cx="9143999" cy="553998"/>
          </a:xfrm>
          <a:prstGeom prst="rect">
            <a:avLst/>
          </a:prstGeom>
          <a:noFill/>
        </p:spPr>
        <p:txBody>
          <a:bodyPr wrap="square" rtlCol="0">
            <a:spAutoFit/>
          </a:bodyPr>
          <a:lstStyle/>
          <a:p>
            <a:pPr algn="ctr"/>
            <a:r>
              <a:rPr lang="en-US" sz="3000" b="1" dirty="0" smtClean="0"/>
              <a:t>Company Profiles</a:t>
            </a:r>
            <a:endParaRPr lang="en-US" sz="3000" b="1" dirty="0"/>
          </a:p>
        </p:txBody>
      </p:sp>
    </p:spTree>
    <p:extLst>
      <p:ext uri="{BB962C8B-B14F-4D97-AF65-F5344CB8AC3E}">
        <p14:creationId xmlns:p14="http://schemas.microsoft.com/office/powerpoint/2010/main" val="7466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noAutofit/>
          </a:bodyPr>
          <a:lstStyle/>
          <a:p>
            <a:r>
              <a:rPr lang="en-US" sz="3000" b="1" dirty="0" smtClean="0"/>
              <a:t>Funding: Current, Desired</a:t>
            </a:r>
            <a:endParaRPr lang="en-US" sz="3000" b="1" dirty="0"/>
          </a:p>
        </p:txBody>
      </p:sp>
      <p:sp>
        <p:nvSpPr>
          <p:cNvPr id="7" name="TextBox 6"/>
          <p:cNvSpPr txBox="1"/>
          <p:nvPr/>
        </p:nvSpPr>
        <p:spPr>
          <a:xfrm>
            <a:off x="838200" y="4948297"/>
            <a:ext cx="8001000" cy="2062103"/>
          </a:xfrm>
          <a:prstGeom prst="rect">
            <a:avLst/>
          </a:prstGeom>
          <a:noFill/>
        </p:spPr>
        <p:txBody>
          <a:bodyPr wrap="square" rtlCol="0">
            <a:spAutoFit/>
          </a:bodyPr>
          <a:lstStyle/>
          <a:p>
            <a:pPr marL="285750" indent="-285750">
              <a:buFont typeface="Wingdings" charset="2"/>
              <a:buChar char="q"/>
            </a:pPr>
            <a:r>
              <a:rPr lang="en-US" sz="1600" dirty="0"/>
              <a:t>A significant number of member companies indicated that currently they have only </a:t>
            </a:r>
            <a:r>
              <a:rPr lang="en-US" sz="1600" dirty="0" smtClean="0"/>
              <a:t>one </a:t>
            </a:r>
            <a:r>
              <a:rPr lang="en-US" sz="1600" dirty="0"/>
              <a:t>main source of </a:t>
            </a:r>
            <a:r>
              <a:rPr lang="en-US" sz="1600" dirty="0" smtClean="0"/>
              <a:t>funding.</a:t>
            </a:r>
          </a:p>
          <a:p>
            <a:pPr marL="285750" indent="-285750">
              <a:buFont typeface="Wingdings" charset="2"/>
              <a:buChar char="q"/>
            </a:pPr>
            <a:r>
              <a:rPr lang="en-US" sz="1600" dirty="0"/>
              <a:t>Angel </a:t>
            </a:r>
            <a:r>
              <a:rPr lang="en-US" sz="1600" dirty="0" smtClean="0"/>
              <a:t>investors and </a:t>
            </a:r>
            <a:r>
              <a:rPr lang="en-US" sz="1600" dirty="0" err="1" smtClean="0"/>
              <a:t>pharma</a:t>
            </a:r>
            <a:r>
              <a:rPr lang="en-US" sz="1600" dirty="0" smtClean="0"/>
              <a:t> partners represented </a:t>
            </a:r>
            <a:r>
              <a:rPr lang="en-US" sz="1600" dirty="0"/>
              <a:t>the greatest ranked current funding </a:t>
            </a:r>
            <a:r>
              <a:rPr lang="en-US" sz="1600" dirty="0" smtClean="0"/>
              <a:t>sources </a:t>
            </a:r>
            <a:r>
              <a:rPr lang="en-US" sz="1600" dirty="0" smtClean="0">
                <a:solidFill>
                  <a:prstClr val="black"/>
                </a:solidFill>
              </a:rPr>
              <a:t>followed </a:t>
            </a:r>
            <a:r>
              <a:rPr lang="en-US" sz="1600" dirty="0">
                <a:solidFill>
                  <a:prstClr val="black"/>
                </a:solidFill>
              </a:rPr>
              <a:t>closely by </a:t>
            </a:r>
            <a:r>
              <a:rPr lang="en-US" sz="1600" dirty="0" smtClean="0">
                <a:solidFill>
                  <a:prstClr val="black"/>
                </a:solidFill>
              </a:rPr>
              <a:t>VCs. </a:t>
            </a:r>
            <a:endParaRPr lang="en-US" sz="1600" dirty="0" smtClean="0"/>
          </a:p>
          <a:p>
            <a:pPr marL="285750" indent="-285750">
              <a:buFont typeface="Wingdings" charset="2"/>
              <a:buChar char="q"/>
            </a:pPr>
            <a:r>
              <a:rPr lang="en-US" sz="1600" dirty="0"/>
              <a:t>Government grants and </a:t>
            </a:r>
            <a:r>
              <a:rPr lang="en-US" sz="1600" dirty="0" err="1"/>
              <a:t>pharma</a:t>
            </a:r>
            <a:r>
              <a:rPr lang="en-US" sz="1600" dirty="0"/>
              <a:t> </a:t>
            </a:r>
            <a:r>
              <a:rPr lang="en-US" sz="1600" dirty="0" smtClean="0"/>
              <a:t>partners </a:t>
            </a:r>
            <a:r>
              <a:rPr lang="en-US" sz="1600" dirty="0"/>
              <a:t>are most highly ranked </a:t>
            </a:r>
            <a:r>
              <a:rPr lang="en-US" sz="1600" dirty="0" smtClean="0"/>
              <a:t>targets </a:t>
            </a:r>
            <a:r>
              <a:rPr lang="en-US" sz="1600" dirty="0"/>
              <a:t>by member companies </a:t>
            </a:r>
            <a:r>
              <a:rPr lang="en-US" sz="1600" dirty="0" smtClean="0">
                <a:solidFill>
                  <a:prstClr val="black"/>
                </a:solidFill>
              </a:rPr>
              <a:t>as </a:t>
            </a:r>
            <a:r>
              <a:rPr lang="en-US" sz="1600" dirty="0">
                <a:solidFill>
                  <a:prstClr val="black"/>
                </a:solidFill>
              </a:rPr>
              <a:t>their primary funding strategy over the next 12 to 18 </a:t>
            </a:r>
            <a:r>
              <a:rPr lang="en-US" sz="1600" dirty="0" smtClean="0">
                <a:solidFill>
                  <a:prstClr val="black"/>
                </a:solidFill>
              </a:rPr>
              <a:t>months, </a:t>
            </a:r>
            <a:r>
              <a:rPr lang="en-US" sz="1600" dirty="0">
                <a:solidFill>
                  <a:prstClr val="black"/>
                </a:solidFill>
              </a:rPr>
              <a:t>consistent with a preference for a non-dilutive </a:t>
            </a:r>
            <a:r>
              <a:rPr lang="en-US" sz="1600" dirty="0" smtClean="0">
                <a:solidFill>
                  <a:prstClr val="black"/>
                </a:solidFill>
              </a:rPr>
              <a:t>funding.</a:t>
            </a:r>
            <a:endParaRPr lang="en-CA" sz="1600" dirty="0"/>
          </a:p>
          <a:p>
            <a:endParaRPr lang="en-US" sz="1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38713238"/>
              </p:ext>
            </p:extLst>
          </p:nvPr>
        </p:nvGraphicFramePr>
        <p:xfrm>
          <a:off x="802395" y="601337"/>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251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000" b="1" dirty="0" smtClean="0"/>
              <a:t>Funding: </a:t>
            </a:r>
            <a:r>
              <a:rPr lang="en-US" sz="3000" dirty="0" smtClean="0"/>
              <a:t>How </a:t>
            </a:r>
            <a:r>
              <a:rPr lang="en-US" sz="3000" dirty="0"/>
              <a:t>much do funding difficulties impede your company’s business goals</a:t>
            </a:r>
            <a:r>
              <a:rPr lang="en-US" sz="3000" dirty="0" smtClean="0"/>
              <a:t>? </a:t>
            </a:r>
            <a:r>
              <a:rPr lang="en-US" sz="2800" dirty="0"/>
              <a:t/>
            </a:r>
            <a:br>
              <a:rPr lang="en-US" sz="2800" dirty="0"/>
            </a:br>
            <a:r>
              <a:rPr lang="en-US" sz="2400" dirty="0" smtClean="0"/>
              <a:t>5 = greatest difficulty; 1 = no difficulty </a:t>
            </a:r>
            <a:endParaRPr lang="en-US" sz="2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9869492"/>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998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000" b="1" dirty="0"/>
              <a:t>Collaborations &amp;</a:t>
            </a:r>
            <a:r>
              <a:rPr lang="en-US" sz="3000" b="1" dirty="0" smtClean="0"/>
              <a:t> Partnerships</a:t>
            </a:r>
            <a:endParaRPr lang="en-US" sz="3000" dirty="0"/>
          </a:p>
        </p:txBody>
      </p:sp>
      <p:sp>
        <p:nvSpPr>
          <p:cNvPr id="6" name="TextBox 5"/>
          <p:cNvSpPr txBox="1"/>
          <p:nvPr/>
        </p:nvSpPr>
        <p:spPr>
          <a:xfrm>
            <a:off x="762000" y="5020270"/>
            <a:ext cx="8229600" cy="923330"/>
          </a:xfrm>
          <a:prstGeom prst="rect">
            <a:avLst/>
          </a:prstGeom>
          <a:noFill/>
        </p:spPr>
        <p:txBody>
          <a:bodyPr wrap="square" rtlCol="0">
            <a:spAutoFit/>
          </a:bodyPr>
          <a:lstStyle/>
          <a:p>
            <a:pPr marL="285750" indent="-285750">
              <a:buFont typeface="Wingdings" charset="2"/>
              <a:buChar char="q"/>
            </a:pPr>
            <a:r>
              <a:rPr lang="en-US" dirty="0" smtClean="0"/>
              <a:t>Three </a:t>
            </a:r>
            <a:r>
              <a:rPr lang="en-US" dirty="0"/>
              <a:t>companies currently participate in precompetitive collaborations/consortia other than the </a:t>
            </a:r>
            <a:r>
              <a:rPr lang="en-US" dirty="0" smtClean="0"/>
              <a:t>ASCCC</a:t>
            </a:r>
            <a:endParaRPr lang="en-US" dirty="0"/>
          </a:p>
          <a:p>
            <a:pPr marL="285750" indent="-285750">
              <a:buFont typeface="Wingdings" charset="2"/>
              <a:buChar char="q"/>
            </a:pPr>
            <a:r>
              <a:rPr lang="en-US" dirty="0" smtClean="0"/>
              <a:t>Four </a:t>
            </a:r>
            <a:r>
              <a:rPr lang="en-US" dirty="0"/>
              <a:t>currently collaborate with academic </a:t>
            </a:r>
            <a:r>
              <a:rPr lang="en-US" dirty="0" smtClean="0"/>
              <a:t>groups</a:t>
            </a:r>
          </a:p>
        </p:txBody>
      </p:sp>
      <p:graphicFrame>
        <p:nvGraphicFramePr>
          <p:cNvPr id="7" name="Table 6"/>
          <p:cNvGraphicFramePr>
            <a:graphicFrameLocks noGrp="1"/>
          </p:cNvGraphicFramePr>
          <p:nvPr>
            <p:extLst>
              <p:ext uri="{D42A27DB-BD31-4B8C-83A1-F6EECF244321}">
                <p14:modId xmlns:p14="http://schemas.microsoft.com/office/powerpoint/2010/main" val="3172629361"/>
              </p:ext>
            </p:extLst>
          </p:nvPr>
        </p:nvGraphicFramePr>
        <p:xfrm>
          <a:off x="1981200" y="1143000"/>
          <a:ext cx="5129996" cy="3002216"/>
        </p:xfrm>
        <a:graphic>
          <a:graphicData uri="http://schemas.openxmlformats.org/drawingml/2006/table">
            <a:tbl>
              <a:tblPr firstRow="1" bandRow="1">
                <a:tableStyleId>{073A0DAA-6AF3-43AB-8588-CEC1D06C72B9}</a:tableStyleId>
              </a:tblPr>
              <a:tblGrid>
                <a:gridCol w="2913433"/>
                <a:gridCol w="2216563"/>
              </a:tblGrid>
              <a:tr h="370840">
                <a:tc>
                  <a:txBody>
                    <a:bodyPr/>
                    <a:lstStyle/>
                    <a:p>
                      <a:pPr algn="ctr"/>
                      <a:r>
                        <a:rPr lang="en-US" sz="1600" b="1" dirty="0" smtClean="0"/>
                        <a:t>Type of Business /Partnership</a:t>
                      </a:r>
                      <a:endParaRPr lang="en-US" sz="1600" b="1" dirty="0"/>
                    </a:p>
                  </a:txBody>
                  <a:tcPr/>
                </a:tc>
                <a:tc>
                  <a:txBody>
                    <a:bodyPr/>
                    <a:lstStyle/>
                    <a:p>
                      <a:pPr algn="ctr"/>
                      <a:r>
                        <a:rPr lang="en-US" sz="1600" b="1" dirty="0" smtClean="0"/>
                        <a:t>Frequency Sought (%)</a:t>
                      </a:r>
                      <a:endParaRPr lang="en-US" sz="1600" b="1" dirty="0"/>
                    </a:p>
                  </a:txBody>
                  <a:tcPr/>
                </a:tc>
              </a:tr>
              <a:tr h="370840">
                <a:tc>
                  <a:txBody>
                    <a:bodyPr/>
                    <a:lstStyle/>
                    <a:p>
                      <a:r>
                        <a:rPr lang="en-US" sz="1600" dirty="0" smtClean="0"/>
                        <a:t>Pharma Partner</a:t>
                      </a:r>
                      <a:endParaRPr lang="en-US" sz="1600" dirty="0"/>
                    </a:p>
                  </a:txBody>
                  <a:tcPr/>
                </a:tc>
                <a:tc>
                  <a:txBody>
                    <a:bodyPr/>
                    <a:lstStyle/>
                    <a:p>
                      <a:pPr algn="ctr"/>
                      <a:r>
                        <a:rPr lang="en-US" sz="1600" dirty="0" smtClean="0"/>
                        <a:t>29</a:t>
                      </a:r>
                      <a:endParaRPr lang="en-US" sz="1600" dirty="0"/>
                    </a:p>
                  </a:txBody>
                  <a:tcPr/>
                </a:tc>
              </a:tr>
              <a:tr h="406336">
                <a:tc>
                  <a:txBody>
                    <a:bodyPr/>
                    <a:lstStyle/>
                    <a:p>
                      <a:r>
                        <a:rPr lang="en-US" sz="1600" dirty="0" smtClean="0"/>
                        <a:t>Other Biotech</a:t>
                      </a:r>
                      <a:endParaRPr lang="en-US" sz="1600" dirty="0"/>
                    </a:p>
                  </a:txBody>
                  <a:tcPr/>
                </a:tc>
                <a:tc>
                  <a:txBody>
                    <a:bodyPr/>
                    <a:lstStyle/>
                    <a:p>
                      <a:pPr algn="ctr"/>
                      <a:r>
                        <a:rPr lang="en-US" sz="1600" dirty="0" smtClean="0"/>
                        <a:t>21</a:t>
                      </a:r>
                      <a:endParaRPr lang="en-US" sz="1600" dirty="0"/>
                    </a:p>
                  </a:txBody>
                  <a:tcPr/>
                </a:tc>
              </a:tr>
              <a:tr h="370840">
                <a:tc>
                  <a:txBody>
                    <a:bodyPr/>
                    <a:lstStyle/>
                    <a:p>
                      <a:r>
                        <a:rPr lang="en-US" sz="1600" dirty="0" smtClean="0"/>
                        <a:t>Government Grants</a:t>
                      </a:r>
                      <a:endParaRPr lang="en-US" sz="1600" dirty="0"/>
                    </a:p>
                  </a:txBody>
                  <a:tcPr/>
                </a:tc>
                <a:tc>
                  <a:txBody>
                    <a:bodyPr/>
                    <a:lstStyle/>
                    <a:p>
                      <a:pPr algn="ctr"/>
                      <a:r>
                        <a:rPr lang="en-US" sz="1600" dirty="0" smtClean="0"/>
                        <a:t>17</a:t>
                      </a:r>
                      <a:endParaRPr lang="en-US" sz="1600" dirty="0"/>
                    </a:p>
                  </a:txBody>
                  <a:tcPr/>
                </a:tc>
              </a:tr>
              <a:tr h="370840">
                <a:tc>
                  <a:txBody>
                    <a:bodyPr/>
                    <a:lstStyle/>
                    <a:p>
                      <a:r>
                        <a:rPr lang="en-US" sz="1600" dirty="0" smtClean="0"/>
                        <a:t>CRO</a:t>
                      </a:r>
                      <a:endParaRPr lang="en-US" sz="1600" dirty="0"/>
                    </a:p>
                  </a:txBody>
                  <a:tcPr/>
                </a:tc>
                <a:tc>
                  <a:txBody>
                    <a:bodyPr/>
                    <a:lstStyle/>
                    <a:p>
                      <a:pPr algn="ctr"/>
                      <a:r>
                        <a:rPr lang="en-US" sz="1600" dirty="0" smtClean="0"/>
                        <a:t>12</a:t>
                      </a:r>
                      <a:endParaRPr lang="en-US" sz="1600" dirty="0"/>
                    </a:p>
                  </a:txBody>
                  <a:tcPr/>
                </a:tc>
              </a:tr>
              <a:tr h="370840">
                <a:tc>
                  <a:txBody>
                    <a:bodyPr/>
                    <a:lstStyle/>
                    <a:p>
                      <a:r>
                        <a:rPr lang="en-US" sz="1600" dirty="0" smtClean="0"/>
                        <a:t>Foundation</a:t>
                      </a:r>
                      <a:r>
                        <a:rPr lang="en-US" sz="1600" baseline="0" dirty="0" smtClean="0"/>
                        <a:t> Grants</a:t>
                      </a:r>
                      <a:endParaRPr lang="en-US" sz="1600" dirty="0"/>
                    </a:p>
                  </a:txBody>
                  <a:tcPr/>
                </a:tc>
                <a:tc>
                  <a:txBody>
                    <a:bodyPr/>
                    <a:lstStyle/>
                    <a:p>
                      <a:pPr algn="ctr"/>
                      <a:r>
                        <a:rPr lang="en-US" sz="1600" dirty="0" smtClean="0"/>
                        <a:t>9</a:t>
                      </a:r>
                      <a:endParaRPr lang="en-US" sz="1600" dirty="0"/>
                    </a:p>
                  </a:txBody>
                  <a:tcPr/>
                </a:tc>
              </a:tr>
              <a:tr h="370840">
                <a:tc>
                  <a:txBody>
                    <a:bodyPr/>
                    <a:lstStyle/>
                    <a:p>
                      <a:r>
                        <a:rPr lang="en-US" sz="1600" dirty="0" smtClean="0"/>
                        <a:t>Angel</a:t>
                      </a:r>
                      <a:endParaRPr lang="en-US" sz="1600" dirty="0"/>
                    </a:p>
                  </a:txBody>
                  <a:tcPr/>
                </a:tc>
                <a:tc>
                  <a:txBody>
                    <a:bodyPr/>
                    <a:lstStyle/>
                    <a:p>
                      <a:pPr algn="ctr"/>
                      <a:r>
                        <a:rPr lang="en-US" sz="1600" dirty="0" smtClean="0"/>
                        <a:t>7</a:t>
                      </a:r>
                      <a:endParaRPr lang="en-US" sz="1600" dirty="0"/>
                    </a:p>
                  </a:txBody>
                  <a:tcPr/>
                </a:tc>
              </a:tr>
              <a:tr h="370840">
                <a:tc>
                  <a:txBody>
                    <a:bodyPr/>
                    <a:lstStyle/>
                    <a:p>
                      <a:r>
                        <a:rPr lang="en-US" sz="1600" dirty="0" smtClean="0"/>
                        <a:t>VC</a:t>
                      </a:r>
                      <a:endParaRPr lang="en-US" sz="1600" dirty="0"/>
                    </a:p>
                  </a:txBody>
                  <a:tcPr/>
                </a:tc>
                <a:tc>
                  <a:txBody>
                    <a:bodyPr/>
                    <a:lstStyle/>
                    <a:p>
                      <a:pPr algn="ctr"/>
                      <a:r>
                        <a:rPr lang="en-US" sz="1600" dirty="0" smtClean="0"/>
                        <a:t>5</a:t>
                      </a:r>
                      <a:endParaRPr lang="en-US" sz="1600" dirty="0"/>
                    </a:p>
                  </a:txBody>
                  <a:tcPr/>
                </a:tc>
              </a:tr>
            </a:tbl>
          </a:graphicData>
        </a:graphic>
      </p:graphicFrame>
    </p:spTree>
    <p:extLst>
      <p:ext uri="{BB962C8B-B14F-4D97-AF65-F5344CB8AC3E}">
        <p14:creationId xmlns:p14="http://schemas.microsoft.com/office/powerpoint/2010/main" val="310817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000" b="1" dirty="0"/>
              <a:t>Collaborations &amp;</a:t>
            </a:r>
            <a:r>
              <a:rPr lang="en-US" sz="3000" b="1" dirty="0" smtClean="0"/>
              <a:t> Partnerships within AASCC</a:t>
            </a:r>
            <a:endParaRPr lang="en-US" sz="3000" dirty="0"/>
          </a:p>
        </p:txBody>
      </p:sp>
      <p:sp>
        <p:nvSpPr>
          <p:cNvPr id="3" name="Content Placeholder 2"/>
          <p:cNvSpPr>
            <a:spLocks noGrp="1"/>
          </p:cNvSpPr>
          <p:nvPr>
            <p:ph idx="1"/>
          </p:nvPr>
        </p:nvSpPr>
        <p:spPr>
          <a:xfrm>
            <a:off x="457200" y="1143000"/>
            <a:ext cx="8229600" cy="4525963"/>
          </a:xfrm>
        </p:spPr>
        <p:txBody>
          <a:bodyPr/>
          <a:lstStyle/>
          <a:p>
            <a:pPr>
              <a:buFont typeface="Wingdings" charset="2"/>
              <a:buChar char="q"/>
            </a:pPr>
            <a:r>
              <a:rPr lang="en-US" dirty="0"/>
              <a:t>Would you consider collaborations with one or more of the AASCC member companies</a:t>
            </a:r>
            <a:r>
              <a:rPr lang="en-US" dirty="0" smtClean="0"/>
              <a:t>?</a:t>
            </a:r>
          </a:p>
          <a:p>
            <a:pPr lvl="1"/>
            <a:r>
              <a:rPr lang="en-US" dirty="0" smtClean="0"/>
              <a:t>Unanimous “</a:t>
            </a:r>
            <a:r>
              <a:rPr lang="en-US" b="1" dirty="0" smtClean="0"/>
              <a:t>YES”</a:t>
            </a:r>
            <a:endParaRPr lang="en-US" dirty="0"/>
          </a:p>
        </p:txBody>
      </p:sp>
    </p:spTree>
    <p:extLst>
      <p:ext uri="{BB962C8B-B14F-4D97-AF65-F5344CB8AC3E}">
        <p14:creationId xmlns:p14="http://schemas.microsoft.com/office/powerpoint/2010/main" val="145402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1143000"/>
          </a:xfrm>
        </p:spPr>
        <p:txBody>
          <a:bodyPr>
            <a:noAutofit/>
          </a:bodyPr>
          <a:lstStyle/>
          <a:p>
            <a:r>
              <a:rPr lang="en-US" sz="2800" b="1" dirty="0"/>
              <a:t>Recognition &amp; </a:t>
            </a:r>
            <a:r>
              <a:rPr lang="en-US" sz="2800" b="1" dirty="0" smtClean="0"/>
              <a:t>Visibility:</a:t>
            </a:r>
            <a:r>
              <a:rPr lang="en-US" sz="2800" b="1" dirty="0"/>
              <a:t> </a:t>
            </a:r>
            <a:r>
              <a:rPr lang="en-US" sz="2800" dirty="0"/>
              <a:t>h</a:t>
            </a:r>
            <a:r>
              <a:rPr lang="en-US" sz="2800" dirty="0" smtClean="0"/>
              <a:t>ow </a:t>
            </a:r>
            <a:r>
              <a:rPr lang="en-US" sz="2800" dirty="0"/>
              <a:t>important is visibility to funders or strategic partners to your company’s business goals in the next 2 years?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8514975"/>
              </p:ext>
            </p:extLst>
          </p:nvPr>
        </p:nvGraphicFramePr>
        <p:xfrm>
          <a:off x="533400" y="15240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1143000" y="5943600"/>
            <a:ext cx="7239000" cy="646331"/>
          </a:xfrm>
          <a:prstGeom prst="rect">
            <a:avLst/>
          </a:prstGeom>
        </p:spPr>
        <p:txBody>
          <a:bodyPr wrap="square">
            <a:spAutoFit/>
          </a:bodyPr>
          <a:lstStyle/>
          <a:p>
            <a:pPr marL="285750" indent="-285750">
              <a:buFont typeface="Wingdings" charset="2"/>
              <a:buChar char="q"/>
            </a:pPr>
            <a:r>
              <a:rPr lang="en-US" dirty="0"/>
              <a:t>A</a:t>
            </a:r>
            <a:r>
              <a:rPr lang="en-US" dirty="0" smtClean="0"/>
              <a:t> </a:t>
            </a:r>
            <a:r>
              <a:rPr lang="en-US" dirty="0"/>
              <a:t>higher percentage of member companies </a:t>
            </a:r>
            <a:r>
              <a:rPr lang="en-US" dirty="0" smtClean="0"/>
              <a:t>indicated that visibility is very important.</a:t>
            </a:r>
            <a:endParaRPr lang="en-CA" dirty="0"/>
          </a:p>
        </p:txBody>
      </p:sp>
    </p:spTree>
    <p:extLst>
      <p:ext uri="{BB962C8B-B14F-4D97-AF65-F5344CB8AC3E}">
        <p14:creationId xmlns:p14="http://schemas.microsoft.com/office/powerpoint/2010/main" val="39640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5800"/>
          </a:xfrm>
        </p:spPr>
        <p:txBody>
          <a:bodyPr>
            <a:normAutofit fontScale="90000"/>
          </a:bodyPr>
          <a:lstStyle/>
          <a:p>
            <a:r>
              <a:rPr lang="en-US" sz="3000" b="1" dirty="0" smtClean="0">
                <a:solidFill>
                  <a:prstClr val="black"/>
                </a:solidFill>
              </a:rPr>
              <a:t>Recognition &amp; Visibility: </a:t>
            </a:r>
            <a:r>
              <a:rPr lang="en-US" sz="3000" dirty="0">
                <a:solidFill>
                  <a:prstClr val="black"/>
                </a:solidFill>
              </a:rPr>
              <a:t>p</a:t>
            </a:r>
            <a:r>
              <a:rPr lang="en-US" sz="3000" dirty="0" smtClean="0">
                <a:solidFill>
                  <a:prstClr val="black"/>
                </a:solidFill>
              </a:rPr>
              <a:t>ublications by the AASCC Members</a:t>
            </a:r>
            <a:endParaRPr lang="en-US" sz="3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0057925"/>
              </p:ext>
            </p:extLst>
          </p:nvPr>
        </p:nvGraphicFramePr>
        <p:xfrm>
          <a:off x="381000" y="7620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838200" y="5380672"/>
            <a:ext cx="7239001" cy="1477328"/>
          </a:xfrm>
          <a:prstGeom prst="rect">
            <a:avLst/>
          </a:prstGeom>
          <a:noFill/>
        </p:spPr>
        <p:txBody>
          <a:bodyPr wrap="square" rtlCol="0">
            <a:spAutoFit/>
          </a:bodyPr>
          <a:lstStyle/>
          <a:p>
            <a:pPr marL="285750" indent="-285750">
              <a:buFont typeface="Wingdings" charset="2"/>
              <a:buChar char="q"/>
            </a:pPr>
            <a:r>
              <a:rPr lang="en-US" dirty="0" smtClean="0"/>
              <a:t>Large # of publications demonstrate that member companies are driven by science, fundamentals</a:t>
            </a:r>
          </a:p>
          <a:p>
            <a:pPr marL="285750" lvl="1" indent="-285750">
              <a:buFont typeface="Wingdings" charset="2"/>
              <a:buChar char="q"/>
            </a:pPr>
            <a:r>
              <a:rPr lang="en-US" dirty="0" smtClean="0"/>
              <a:t>13/15 </a:t>
            </a:r>
            <a:r>
              <a:rPr lang="en-US" dirty="0"/>
              <a:t>companies </a:t>
            </a:r>
            <a:r>
              <a:rPr lang="en-US" dirty="0" smtClean="0"/>
              <a:t>indicated they are </a:t>
            </a:r>
            <a:r>
              <a:rPr lang="en-US" dirty="0"/>
              <a:t>willing to collaborate on joint publications </a:t>
            </a:r>
            <a:r>
              <a:rPr lang="en-US" dirty="0" smtClean="0"/>
              <a:t>with other consortium members</a:t>
            </a:r>
            <a:endParaRPr lang="en-US" dirty="0"/>
          </a:p>
          <a:p>
            <a:pPr marL="285750" indent="-285750">
              <a:buFont typeface="Wingdings" charset="2"/>
              <a:buChar char="q"/>
            </a:pPr>
            <a:endParaRPr lang="en-US" dirty="0"/>
          </a:p>
        </p:txBody>
      </p:sp>
    </p:spTree>
    <p:extLst>
      <p:ext uri="{BB962C8B-B14F-4D97-AF65-F5344CB8AC3E}">
        <p14:creationId xmlns:p14="http://schemas.microsoft.com/office/powerpoint/2010/main" val="1488969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1100</TotalTime>
  <Words>1058</Words>
  <Application>Microsoft Office PowerPoint</Application>
  <PresentationFormat>On-screen Show (4:3)</PresentationFormat>
  <Paragraphs>120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Alzheimer’s Association Small Company Consortia (AASCC) Meeting @ 2015 AAIC   Questionnaire Results &amp; Poster</vt:lpstr>
      <vt:lpstr>PowerPoint Presentation</vt:lpstr>
      <vt:lpstr>PowerPoint Presentation</vt:lpstr>
      <vt:lpstr>Funding: Current, Desired</vt:lpstr>
      <vt:lpstr>Funding: How much do funding difficulties impede your company’s business goals?  5 = greatest difficulty; 1 = no difficulty </vt:lpstr>
      <vt:lpstr>Collaborations &amp; Partnerships</vt:lpstr>
      <vt:lpstr>Collaborations &amp; Partnerships within AASCC</vt:lpstr>
      <vt:lpstr>Recognition &amp; Visibility: how important is visibility to funders or strategic partners to your company’s business goals in the next 2 years?</vt:lpstr>
      <vt:lpstr>Recognition &amp; Visibility: publications by the AASCC Members</vt:lpstr>
      <vt:lpstr>Recognition &amp; Visibility: does your company present or attend industry and investor conferences? Issue press releases? Employ a PR firm? </vt:lpstr>
      <vt:lpstr>Information and Knowledge</vt:lpstr>
      <vt:lpstr>Information &amp; Knowledge: are you interested in developing a network of the member companies to share information about products, vendors, services and/or consultants commonly utilized by small biotech-related companies?</vt:lpstr>
      <vt:lpstr>Challenges Beyond Funding</vt:lpstr>
      <vt:lpstr>Other Topics Indicated as Potentially Relevant and Helpful to the Mission &amp; Development of the Consortium</vt:lpstr>
      <vt:lpstr>Do you have a success story that you would be willing to share with the AASCC?</vt:lpstr>
      <vt:lpstr>Consortium Name: are you happy with “Alzheimer’s Association Small Company Consortium”?</vt:lpstr>
      <vt:lpstr>Poster Information</vt:lpstr>
    </vt:vector>
  </TitlesOfParts>
  <Company>Alzheimers Association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Hendrix</dc:creator>
  <cp:lastModifiedBy>James Hendrix</cp:lastModifiedBy>
  <cp:revision>86</cp:revision>
  <dcterms:created xsi:type="dcterms:W3CDTF">2015-06-15T12:26:47Z</dcterms:created>
  <dcterms:modified xsi:type="dcterms:W3CDTF">2015-07-20T18:23:12Z</dcterms:modified>
</cp:coreProperties>
</file>